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Monda" charset="1" panose="02000503000000000000"/>
      <p:regular r:id="rId18"/>
    </p:embeddedFont>
    <p:embeddedFont>
      <p:font typeface="Monda Bold" charset="1" panose="02000803000000000000"/>
      <p:regular r:id="rId19"/>
    </p:embeddedFont>
    <p:embeddedFont>
      <p:font typeface="Courier Prime" charset="1" panose="00000509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19.png" Type="http://schemas.openxmlformats.org/officeDocument/2006/relationships/image"/><Relationship Id="rId7" Target="../media/image20.png" Type="http://schemas.openxmlformats.org/officeDocument/2006/relationships/image"/><Relationship Id="rId8" Target="../media/image2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png" Type="http://schemas.openxmlformats.org/officeDocument/2006/relationships/image"/><Relationship Id="rId11" Target="../media/image27.png" Type="http://schemas.openxmlformats.org/officeDocument/2006/relationships/image"/><Relationship Id="rId12" Target="../media/image28.png" Type="http://schemas.openxmlformats.org/officeDocument/2006/relationships/image"/><Relationship Id="rId13" Target="../media/image29.png" Type="http://schemas.openxmlformats.org/officeDocument/2006/relationships/image"/><Relationship Id="rId14" Target="../media/image30.png" Type="http://schemas.openxmlformats.org/officeDocument/2006/relationships/image"/><Relationship Id="rId15" Target="../media/image31.png" Type="http://schemas.openxmlformats.org/officeDocument/2006/relationships/image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22.png" Type="http://schemas.openxmlformats.org/officeDocument/2006/relationships/image"/><Relationship Id="rId7" Target="../media/image23.png" Type="http://schemas.openxmlformats.org/officeDocument/2006/relationships/image"/><Relationship Id="rId8" Target="../media/image24.png" Type="http://schemas.openxmlformats.org/officeDocument/2006/relationships/image"/><Relationship Id="rId9" Target="../media/image2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png" Type="http://schemas.openxmlformats.org/officeDocument/2006/relationships/image"/><Relationship Id="rId12" Target="../media/image18.png" Type="http://schemas.openxmlformats.org/officeDocument/2006/relationships/image"/><Relationship Id="rId13" Target="../media/image6.png" Type="http://schemas.openxmlformats.org/officeDocument/2006/relationships/image"/><Relationship Id="rId14" Target="../media/image7.svg" Type="http://schemas.openxmlformats.org/officeDocument/2006/relationships/image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12.png" Type="http://schemas.openxmlformats.org/officeDocument/2006/relationships/image"/><Relationship Id="rId7" Target="../media/image13.png" Type="http://schemas.openxmlformats.org/officeDocument/2006/relationships/image"/><Relationship Id="rId8" Target="../media/image14.png" Type="http://schemas.openxmlformats.org/officeDocument/2006/relationships/image"/><Relationship Id="rId9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385527" y="5432997"/>
            <a:ext cx="7516946" cy="929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23"/>
              </a:lnSpc>
            </a:pPr>
            <a:r>
              <a:rPr lang="en-US" sz="5445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Olympia Lilly Bakalis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856214" y="1822361"/>
            <a:ext cx="12801040" cy="3346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88"/>
              </a:lnSpc>
            </a:pPr>
            <a:r>
              <a:rPr lang="en-US" b="true" sz="9634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AIE7</a:t>
            </a:r>
          </a:p>
          <a:p>
            <a:pPr algn="ctr">
              <a:lnSpc>
                <a:spcPts val="13488"/>
              </a:lnSpc>
            </a:pPr>
            <a:r>
              <a:rPr lang="en-US" b="true" sz="9634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PYTHONIC RAG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489554" y="6790571"/>
            <a:ext cx="5618912" cy="2895901"/>
          </a:xfrm>
          <a:custGeom>
            <a:avLst/>
            <a:gdLst/>
            <a:ahLst/>
            <a:cxnLst/>
            <a:rect r="r" b="b" t="t" l="l"/>
            <a:pathLst>
              <a:path h="2895901" w="5618912">
                <a:moveTo>
                  <a:pt x="0" y="0"/>
                </a:moveTo>
                <a:lnTo>
                  <a:pt x="5618912" y="0"/>
                </a:lnTo>
                <a:lnTo>
                  <a:pt x="5618912" y="2895901"/>
                </a:lnTo>
                <a:lnTo>
                  <a:pt x="0" y="289590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109865" y="2227719"/>
            <a:ext cx="8068269" cy="2632273"/>
          </a:xfrm>
          <a:custGeom>
            <a:avLst/>
            <a:gdLst/>
            <a:ahLst/>
            <a:cxnLst/>
            <a:rect r="r" b="b" t="t" l="l"/>
            <a:pathLst>
              <a:path h="2632273" w="8068269">
                <a:moveTo>
                  <a:pt x="0" y="0"/>
                </a:moveTo>
                <a:lnTo>
                  <a:pt x="8068270" y="0"/>
                </a:lnTo>
                <a:lnTo>
                  <a:pt x="8068270" y="2632273"/>
                </a:lnTo>
                <a:lnTo>
                  <a:pt x="0" y="263227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6000">
            <a:off x="5108187" y="4852941"/>
            <a:ext cx="8084858" cy="1944682"/>
          </a:xfrm>
          <a:custGeom>
            <a:avLst/>
            <a:gdLst/>
            <a:ahLst/>
            <a:cxnLst/>
            <a:rect r="r" b="b" t="t" l="l"/>
            <a:pathLst>
              <a:path h="1944682" w="8084858">
                <a:moveTo>
                  <a:pt x="3369" y="0"/>
                </a:moveTo>
                <a:lnTo>
                  <a:pt x="8084858" y="14104"/>
                </a:lnTo>
                <a:lnTo>
                  <a:pt x="8081488" y="1944681"/>
                </a:lnTo>
                <a:lnTo>
                  <a:pt x="0" y="1930576"/>
                </a:lnTo>
                <a:lnTo>
                  <a:pt x="3369" y="0"/>
                </a:lnTo>
                <a:close/>
              </a:path>
            </a:pathLst>
          </a:custGeom>
          <a:blipFill>
            <a:blip r:embed="rId8"/>
            <a:stretch>
              <a:fillRect l="-1742" t="-695" r="-19451" b="-12041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047186" y="526082"/>
            <a:ext cx="10193629" cy="1185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09"/>
              </a:lnSpc>
            </a:pPr>
            <a:r>
              <a:rPr lang="en-US" b="true" sz="6935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IMPLEMENTATION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047186" y="1654843"/>
            <a:ext cx="10193629" cy="481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3274"/>
                </a:solidFill>
                <a:latin typeface="Monda Bold"/>
                <a:ea typeface="Monda Bold"/>
                <a:cs typeface="Monda Bold"/>
                <a:sym typeface="Monda Bold"/>
              </a:rPr>
              <a:t>RAG PIPELINE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765585" y="2385578"/>
            <a:ext cx="11025046" cy="4984049"/>
            <a:chOff x="0" y="0"/>
            <a:chExt cx="14700062" cy="664539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727268" cy="449231"/>
            </a:xfrm>
            <a:custGeom>
              <a:avLst/>
              <a:gdLst/>
              <a:ahLst/>
              <a:cxnLst/>
              <a:rect r="r" b="b" t="t" l="l"/>
              <a:pathLst>
                <a:path h="449231" w="8727268">
                  <a:moveTo>
                    <a:pt x="0" y="0"/>
                  </a:moveTo>
                  <a:lnTo>
                    <a:pt x="8727268" y="0"/>
                  </a:lnTo>
                  <a:lnTo>
                    <a:pt x="8727268" y="449231"/>
                  </a:lnTo>
                  <a:lnTo>
                    <a:pt x="0" y="4492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-130191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498646"/>
              <a:ext cx="11276829" cy="493476"/>
            </a:xfrm>
            <a:custGeom>
              <a:avLst/>
              <a:gdLst/>
              <a:ahLst/>
              <a:cxnLst/>
              <a:rect r="r" b="b" t="t" l="l"/>
              <a:pathLst>
                <a:path h="493476" w="11276829">
                  <a:moveTo>
                    <a:pt x="0" y="0"/>
                  </a:moveTo>
                  <a:lnTo>
                    <a:pt x="11276829" y="0"/>
                  </a:lnTo>
                  <a:lnTo>
                    <a:pt x="11276829" y="493475"/>
                  </a:lnTo>
                  <a:lnTo>
                    <a:pt x="0" y="493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27" t="-2033" r="-66" b="-152685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24000">
              <a:off x="-1377" y="1522814"/>
              <a:ext cx="6395040" cy="461508"/>
            </a:xfrm>
            <a:custGeom>
              <a:avLst/>
              <a:gdLst/>
              <a:ahLst/>
              <a:cxnLst/>
              <a:rect r="r" b="b" t="t" l="l"/>
              <a:pathLst>
                <a:path h="461508" w="6395040">
                  <a:moveTo>
                    <a:pt x="0" y="44627"/>
                  </a:moveTo>
                  <a:lnTo>
                    <a:pt x="6392129" y="0"/>
                  </a:lnTo>
                  <a:lnTo>
                    <a:pt x="6395039" y="416882"/>
                  </a:lnTo>
                  <a:lnTo>
                    <a:pt x="2910" y="461509"/>
                  </a:lnTo>
                  <a:lnTo>
                    <a:pt x="0" y="44627"/>
                  </a:lnTo>
                  <a:close/>
                </a:path>
              </a:pathLst>
            </a:custGeom>
            <a:blipFill>
              <a:blip r:embed="rId8"/>
              <a:stretch>
                <a:fillRect l="0" t="-254" r="-2172" b="-139032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42508" y="5721705"/>
              <a:ext cx="10296600" cy="923693"/>
            </a:xfrm>
            <a:custGeom>
              <a:avLst/>
              <a:gdLst/>
              <a:ahLst/>
              <a:cxnLst/>
              <a:rect r="r" b="b" t="t" l="l"/>
              <a:pathLst>
                <a:path h="923693" w="10296600">
                  <a:moveTo>
                    <a:pt x="0" y="0"/>
                  </a:moveTo>
                  <a:lnTo>
                    <a:pt x="10296600" y="0"/>
                  </a:lnTo>
                  <a:lnTo>
                    <a:pt x="10296600" y="923693"/>
                  </a:lnTo>
                  <a:lnTo>
                    <a:pt x="0" y="9236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-201" r="0" b="-9876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1069838"/>
              <a:ext cx="12343451" cy="401162"/>
            </a:xfrm>
            <a:custGeom>
              <a:avLst/>
              <a:gdLst/>
              <a:ahLst/>
              <a:cxnLst/>
              <a:rect r="r" b="b" t="t" l="l"/>
              <a:pathLst>
                <a:path h="401162" w="12343451">
                  <a:moveTo>
                    <a:pt x="0" y="0"/>
                  </a:moveTo>
                  <a:lnTo>
                    <a:pt x="12343451" y="0"/>
                  </a:lnTo>
                  <a:lnTo>
                    <a:pt x="12343451" y="401162"/>
                  </a:lnTo>
                  <a:lnTo>
                    <a:pt x="0" y="4011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42508" y="1962015"/>
              <a:ext cx="14657554" cy="1758906"/>
            </a:xfrm>
            <a:custGeom>
              <a:avLst/>
              <a:gdLst/>
              <a:ahLst/>
              <a:cxnLst/>
              <a:rect r="r" b="b" t="t" l="l"/>
              <a:pathLst>
                <a:path h="1758906" w="14657554">
                  <a:moveTo>
                    <a:pt x="0" y="0"/>
                  </a:moveTo>
                  <a:lnTo>
                    <a:pt x="14657554" y="0"/>
                  </a:lnTo>
                  <a:lnTo>
                    <a:pt x="14657554" y="1758906"/>
                  </a:lnTo>
                  <a:lnTo>
                    <a:pt x="0" y="17589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42508" y="3750086"/>
              <a:ext cx="8871772" cy="277243"/>
            </a:xfrm>
            <a:custGeom>
              <a:avLst/>
              <a:gdLst/>
              <a:ahLst/>
              <a:cxnLst/>
              <a:rect r="r" b="b" t="t" l="l"/>
              <a:pathLst>
                <a:path h="277243" w="8871772">
                  <a:moveTo>
                    <a:pt x="0" y="0"/>
                  </a:moveTo>
                  <a:lnTo>
                    <a:pt x="8871772" y="0"/>
                  </a:lnTo>
                  <a:lnTo>
                    <a:pt x="8871772" y="277243"/>
                  </a:lnTo>
                  <a:lnTo>
                    <a:pt x="0" y="2772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42508" y="4056493"/>
              <a:ext cx="10039264" cy="426669"/>
            </a:xfrm>
            <a:custGeom>
              <a:avLst/>
              <a:gdLst/>
              <a:ahLst/>
              <a:cxnLst/>
              <a:rect r="r" b="b" t="t" l="l"/>
              <a:pathLst>
                <a:path h="426669" w="10039264">
                  <a:moveTo>
                    <a:pt x="0" y="0"/>
                  </a:moveTo>
                  <a:lnTo>
                    <a:pt x="10039263" y="0"/>
                  </a:lnTo>
                  <a:lnTo>
                    <a:pt x="10039263" y="426669"/>
                  </a:lnTo>
                  <a:lnTo>
                    <a:pt x="0" y="4266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42508" y="4532577"/>
              <a:ext cx="8871772" cy="1164420"/>
            </a:xfrm>
            <a:custGeom>
              <a:avLst/>
              <a:gdLst/>
              <a:ahLst/>
              <a:cxnLst/>
              <a:rect r="r" b="b" t="t" l="l"/>
              <a:pathLst>
                <a:path h="1164420" w="8871772">
                  <a:moveTo>
                    <a:pt x="0" y="0"/>
                  </a:moveTo>
                  <a:lnTo>
                    <a:pt x="8871772" y="0"/>
                  </a:lnTo>
                  <a:lnTo>
                    <a:pt x="8871772" y="1164420"/>
                  </a:lnTo>
                  <a:lnTo>
                    <a:pt x="0" y="1164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0" t="0" r="0" b="0"/>
              </a:stretch>
            </a:blip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10674391" y="5247309"/>
            <a:ext cx="5849882" cy="3817048"/>
          </a:xfrm>
          <a:custGeom>
            <a:avLst/>
            <a:gdLst/>
            <a:ahLst/>
            <a:cxnLst/>
            <a:rect r="r" b="b" t="t" l="l"/>
            <a:pathLst>
              <a:path h="3817048" w="5849882">
                <a:moveTo>
                  <a:pt x="0" y="0"/>
                </a:moveTo>
                <a:lnTo>
                  <a:pt x="5849881" y="0"/>
                </a:lnTo>
                <a:lnTo>
                  <a:pt x="5849881" y="3817048"/>
                </a:lnTo>
                <a:lnTo>
                  <a:pt x="0" y="3817048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-920" r="-92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047186" y="624725"/>
            <a:ext cx="10193629" cy="1185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09"/>
              </a:lnSpc>
            </a:pPr>
            <a:r>
              <a:rPr lang="en-US" b="true" sz="6935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IMPLEMENTATION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047186" y="1791519"/>
            <a:ext cx="10193629" cy="481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3274"/>
                </a:solidFill>
                <a:latin typeface="Monda Bold"/>
                <a:ea typeface="Monda Bold"/>
                <a:cs typeface="Monda Bold"/>
                <a:sym typeface="Monda Bold"/>
              </a:rPr>
              <a:t>PDF RAG PIPELINE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046666" y="1859954"/>
            <a:ext cx="12194668" cy="1103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9"/>
              </a:lnSpc>
            </a:pPr>
            <a:r>
              <a:rPr lang="en-US" b="true" sz="6435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CONCLUSION &amp; LEARNINGS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5209761" y="3470417"/>
            <a:ext cx="7868478" cy="3346167"/>
            <a:chOff x="0" y="0"/>
            <a:chExt cx="10491304" cy="4461556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660772" y="-57150"/>
              <a:ext cx="9830532" cy="45187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55"/>
                </a:lnSpc>
              </a:pPr>
              <a:r>
                <a:rPr lang="en-US" sz="3253">
                  <a:solidFill>
                    <a:srgbClr val="002B58"/>
                  </a:solidFill>
                  <a:latin typeface="Monda"/>
                  <a:ea typeface="Monda"/>
                  <a:cs typeface="Monda"/>
                  <a:sym typeface="Monda"/>
                </a:rPr>
                <a:t>Understood RAG flow and vector DB.</a:t>
              </a:r>
            </a:p>
            <a:p>
              <a:pPr algn="l">
                <a:lnSpc>
                  <a:spcPts val="4555"/>
                </a:lnSpc>
              </a:pPr>
              <a:r>
                <a:rPr lang="en-US" sz="3253">
                  <a:solidFill>
                    <a:srgbClr val="002B58"/>
                  </a:solidFill>
                  <a:latin typeface="Monda"/>
                  <a:ea typeface="Monda"/>
                  <a:cs typeface="Monda"/>
                  <a:sym typeface="Monda"/>
                </a:rPr>
                <a:t>Improved prompt design </a:t>
              </a:r>
            </a:p>
            <a:p>
              <a:pPr algn="l">
                <a:lnSpc>
                  <a:spcPts val="4555"/>
                </a:lnSpc>
              </a:pPr>
              <a:r>
                <a:rPr lang="en-US" sz="3253">
                  <a:solidFill>
                    <a:srgbClr val="002B58"/>
                  </a:solidFill>
                  <a:latin typeface="Monda"/>
                  <a:ea typeface="Monda"/>
                  <a:cs typeface="Monda"/>
                  <a:sym typeface="Monda"/>
                </a:rPr>
                <a:t>Improved Metadata usage.</a:t>
              </a:r>
            </a:p>
            <a:p>
              <a:pPr algn="l">
                <a:lnSpc>
                  <a:spcPts val="4555"/>
                </a:lnSpc>
              </a:pPr>
              <a:r>
                <a:rPr lang="en-US" sz="3253">
                  <a:solidFill>
                    <a:srgbClr val="002B58"/>
                  </a:solidFill>
                  <a:latin typeface="Monda"/>
                  <a:ea typeface="Monda"/>
                  <a:cs typeface="Monda"/>
                  <a:sym typeface="Monda"/>
                </a:rPr>
                <a:t>Implemented distance metrics.</a:t>
              </a:r>
            </a:p>
            <a:p>
              <a:pPr algn="l">
                <a:lnSpc>
                  <a:spcPts val="4555"/>
                </a:lnSpc>
              </a:pPr>
              <a:r>
                <a:rPr lang="en-US" sz="3253">
                  <a:solidFill>
                    <a:srgbClr val="002B58"/>
                  </a:solidFill>
                  <a:latin typeface="Monda"/>
                  <a:ea typeface="Monda"/>
                  <a:cs typeface="Monda"/>
                  <a:sym typeface="Monda"/>
                </a:rPr>
                <a:t>Gained PDF handling experience.</a:t>
              </a:r>
            </a:p>
            <a:p>
              <a:pPr algn="l">
                <a:lnSpc>
                  <a:spcPts val="4555"/>
                </a:lnSpc>
              </a:pPr>
            </a:p>
          </p:txBody>
        </p:sp>
        <p:sp>
          <p:nvSpPr>
            <p:cNvPr name="Freeform 10" id="10"/>
            <p:cNvSpPr/>
            <p:nvPr/>
          </p:nvSpPr>
          <p:spPr>
            <a:xfrm flipH="false" flipV="false" rot="0">
              <a:off x="0" y="123363"/>
              <a:ext cx="558839" cy="456851"/>
            </a:xfrm>
            <a:custGeom>
              <a:avLst/>
              <a:gdLst/>
              <a:ahLst/>
              <a:cxnLst/>
              <a:rect r="r" b="b" t="t" l="l"/>
              <a:pathLst>
                <a:path h="456851" w="558839">
                  <a:moveTo>
                    <a:pt x="0" y="0"/>
                  </a:moveTo>
                  <a:lnTo>
                    <a:pt x="558839" y="0"/>
                  </a:lnTo>
                  <a:lnTo>
                    <a:pt x="558839" y="456851"/>
                  </a:lnTo>
                  <a:lnTo>
                    <a:pt x="0" y="4568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1649454"/>
              <a:ext cx="558839" cy="456851"/>
            </a:xfrm>
            <a:custGeom>
              <a:avLst/>
              <a:gdLst/>
              <a:ahLst/>
              <a:cxnLst/>
              <a:rect r="r" b="b" t="t" l="l"/>
              <a:pathLst>
                <a:path h="456851" w="558839">
                  <a:moveTo>
                    <a:pt x="0" y="0"/>
                  </a:moveTo>
                  <a:lnTo>
                    <a:pt x="558839" y="0"/>
                  </a:lnTo>
                  <a:lnTo>
                    <a:pt x="558839" y="456852"/>
                  </a:lnTo>
                  <a:lnTo>
                    <a:pt x="0" y="4568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2370914"/>
              <a:ext cx="558839" cy="456851"/>
            </a:xfrm>
            <a:custGeom>
              <a:avLst/>
              <a:gdLst/>
              <a:ahLst/>
              <a:cxnLst/>
              <a:rect r="r" b="b" t="t" l="l"/>
              <a:pathLst>
                <a:path h="456851" w="558839">
                  <a:moveTo>
                    <a:pt x="0" y="0"/>
                  </a:moveTo>
                  <a:lnTo>
                    <a:pt x="558839" y="0"/>
                  </a:lnTo>
                  <a:lnTo>
                    <a:pt x="558839" y="456851"/>
                  </a:lnTo>
                  <a:lnTo>
                    <a:pt x="0" y="4568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3175546"/>
              <a:ext cx="558839" cy="456851"/>
            </a:xfrm>
            <a:custGeom>
              <a:avLst/>
              <a:gdLst/>
              <a:ahLst/>
              <a:cxnLst/>
              <a:rect r="r" b="b" t="t" l="l"/>
              <a:pathLst>
                <a:path h="456851" w="558839">
                  <a:moveTo>
                    <a:pt x="0" y="0"/>
                  </a:moveTo>
                  <a:lnTo>
                    <a:pt x="558839" y="0"/>
                  </a:lnTo>
                  <a:lnTo>
                    <a:pt x="558839" y="456851"/>
                  </a:lnTo>
                  <a:lnTo>
                    <a:pt x="0" y="4568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860665"/>
              <a:ext cx="558839" cy="456851"/>
            </a:xfrm>
            <a:custGeom>
              <a:avLst/>
              <a:gdLst/>
              <a:ahLst/>
              <a:cxnLst/>
              <a:rect r="r" b="b" t="t" l="l"/>
              <a:pathLst>
                <a:path h="456851" w="558839">
                  <a:moveTo>
                    <a:pt x="0" y="0"/>
                  </a:moveTo>
                  <a:lnTo>
                    <a:pt x="558839" y="0"/>
                  </a:lnTo>
                  <a:lnTo>
                    <a:pt x="558839" y="456851"/>
                  </a:lnTo>
                  <a:lnTo>
                    <a:pt x="0" y="4568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294456" y="3651048"/>
            <a:ext cx="11699089" cy="3974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5"/>
              </a:lnSpc>
            </a:pPr>
          </a:p>
          <a:p>
            <a:pPr algn="l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 Explain Retrieval Augmented Generation and diagrams</a:t>
            </a:r>
          </a:p>
          <a:p>
            <a:pPr algn="l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 Answers to 4 questions</a:t>
            </a:r>
          </a:p>
          <a:p>
            <a:pPr algn="l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 Extra activity: PDF, distance metrics, metadata</a:t>
            </a:r>
          </a:p>
          <a:p>
            <a:pPr algn="l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 Show concise core code snippets.</a:t>
            </a:r>
          </a:p>
          <a:p>
            <a:pPr algn="l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 Summarize learning points</a:t>
            </a:r>
          </a:p>
          <a:p>
            <a:pPr algn="ctr">
              <a:lnSpc>
                <a:spcPts val="4555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4235220" y="2030983"/>
            <a:ext cx="9672231" cy="1368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b="true" sz="8000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OVERVIEW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2875326" y="4410468"/>
            <a:ext cx="419129" cy="342638"/>
          </a:xfrm>
          <a:custGeom>
            <a:avLst/>
            <a:gdLst/>
            <a:ahLst/>
            <a:cxnLst/>
            <a:rect r="r" b="b" t="t" l="l"/>
            <a:pathLst>
              <a:path h="342638" w="419129">
                <a:moveTo>
                  <a:pt x="0" y="0"/>
                </a:moveTo>
                <a:lnTo>
                  <a:pt x="419130" y="0"/>
                </a:lnTo>
                <a:lnTo>
                  <a:pt x="419130" y="342638"/>
                </a:lnTo>
                <a:lnTo>
                  <a:pt x="0" y="34263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875326" y="5533894"/>
            <a:ext cx="419129" cy="342638"/>
          </a:xfrm>
          <a:custGeom>
            <a:avLst/>
            <a:gdLst/>
            <a:ahLst/>
            <a:cxnLst/>
            <a:rect r="r" b="b" t="t" l="l"/>
            <a:pathLst>
              <a:path h="342638" w="419129">
                <a:moveTo>
                  <a:pt x="0" y="0"/>
                </a:moveTo>
                <a:lnTo>
                  <a:pt x="419130" y="0"/>
                </a:lnTo>
                <a:lnTo>
                  <a:pt x="419130" y="342638"/>
                </a:lnTo>
                <a:lnTo>
                  <a:pt x="0" y="34263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875326" y="6095607"/>
            <a:ext cx="419129" cy="342638"/>
          </a:xfrm>
          <a:custGeom>
            <a:avLst/>
            <a:gdLst/>
            <a:ahLst/>
            <a:cxnLst/>
            <a:rect r="r" b="b" t="t" l="l"/>
            <a:pathLst>
              <a:path h="342638" w="419129">
                <a:moveTo>
                  <a:pt x="0" y="0"/>
                </a:moveTo>
                <a:lnTo>
                  <a:pt x="419130" y="0"/>
                </a:lnTo>
                <a:lnTo>
                  <a:pt x="419130" y="342639"/>
                </a:lnTo>
                <a:lnTo>
                  <a:pt x="0" y="34263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883940" y="6657974"/>
            <a:ext cx="419129" cy="342638"/>
          </a:xfrm>
          <a:custGeom>
            <a:avLst/>
            <a:gdLst/>
            <a:ahLst/>
            <a:cxnLst/>
            <a:rect r="r" b="b" t="t" l="l"/>
            <a:pathLst>
              <a:path h="342638" w="419129">
                <a:moveTo>
                  <a:pt x="0" y="0"/>
                </a:moveTo>
                <a:lnTo>
                  <a:pt x="419129" y="0"/>
                </a:lnTo>
                <a:lnTo>
                  <a:pt x="419129" y="342638"/>
                </a:lnTo>
                <a:lnTo>
                  <a:pt x="0" y="34263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883940" y="4972181"/>
            <a:ext cx="419129" cy="342638"/>
          </a:xfrm>
          <a:custGeom>
            <a:avLst/>
            <a:gdLst/>
            <a:ahLst/>
            <a:cxnLst/>
            <a:rect r="r" b="b" t="t" l="l"/>
            <a:pathLst>
              <a:path h="342638" w="419129">
                <a:moveTo>
                  <a:pt x="0" y="0"/>
                </a:moveTo>
                <a:lnTo>
                  <a:pt x="419129" y="0"/>
                </a:lnTo>
                <a:lnTo>
                  <a:pt x="419129" y="342638"/>
                </a:lnTo>
                <a:lnTo>
                  <a:pt x="0" y="34263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280483" y="-701623"/>
            <a:ext cx="20820783" cy="14876128"/>
            <a:chOff x="0" y="0"/>
            <a:chExt cx="27761044" cy="19834838"/>
          </a:xfrm>
        </p:grpSpPr>
        <p:sp>
          <p:nvSpPr>
            <p:cNvPr name="Freeform 5" id="5"/>
            <p:cNvSpPr/>
            <p:nvPr/>
          </p:nvSpPr>
          <p:spPr>
            <a:xfrm flipH="true" flipV="false" rot="0">
              <a:off x="15367437" y="7542350"/>
              <a:ext cx="12393607" cy="7931909"/>
            </a:xfrm>
            <a:custGeom>
              <a:avLst/>
              <a:gdLst/>
              <a:ahLst/>
              <a:cxnLst/>
              <a:rect r="r" b="b" t="t" l="l"/>
              <a:pathLst>
                <a:path h="7931909" w="12393607">
                  <a:moveTo>
                    <a:pt x="12393607" y="0"/>
                  </a:moveTo>
                  <a:lnTo>
                    <a:pt x="0" y="0"/>
                  </a:lnTo>
                  <a:lnTo>
                    <a:pt x="0" y="7931909"/>
                  </a:lnTo>
                  <a:lnTo>
                    <a:pt x="12393607" y="7931909"/>
                  </a:lnTo>
                  <a:lnTo>
                    <a:pt x="12393607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true" rot="0">
              <a:off x="0" y="0"/>
              <a:ext cx="12393607" cy="7931909"/>
            </a:xfrm>
            <a:custGeom>
              <a:avLst/>
              <a:gdLst/>
              <a:ahLst/>
              <a:cxnLst/>
              <a:rect r="r" b="b" t="t" l="l"/>
              <a:pathLst>
                <a:path h="7931909" w="12393607">
                  <a:moveTo>
                    <a:pt x="0" y="7931909"/>
                  </a:moveTo>
                  <a:lnTo>
                    <a:pt x="12393607" y="7931909"/>
                  </a:lnTo>
                  <a:lnTo>
                    <a:pt x="12393607" y="0"/>
                  </a:lnTo>
                  <a:lnTo>
                    <a:pt x="0" y="0"/>
                  </a:lnTo>
                  <a:lnTo>
                    <a:pt x="0" y="7931909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845863" y="9468156"/>
              <a:ext cx="7424785" cy="10366682"/>
            </a:xfrm>
            <a:custGeom>
              <a:avLst/>
              <a:gdLst/>
              <a:ahLst/>
              <a:cxnLst/>
              <a:rect r="r" b="b" t="t" l="l"/>
              <a:pathLst>
                <a:path h="10366682" w="7424785">
                  <a:moveTo>
                    <a:pt x="0" y="0"/>
                  </a:moveTo>
                  <a:lnTo>
                    <a:pt x="7424786" y="0"/>
                  </a:lnTo>
                  <a:lnTo>
                    <a:pt x="7424786" y="10366682"/>
                  </a:lnTo>
                  <a:lnTo>
                    <a:pt x="0" y="103666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2610499" y="4925350"/>
            <a:ext cx="580898" cy="643917"/>
          </a:xfrm>
          <a:custGeom>
            <a:avLst/>
            <a:gdLst/>
            <a:ahLst/>
            <a:cxnLst/>
            <a:rect r="r" b="b" t="t" l="l"/>
            <a:pathLst>
              <a:path h="643917" w="580898">
                <a:moveTo>
                  <a:pt x="0" y="0"/>
                </a:moveTo>
                <a:lnTo>
                  <a:pt x="580898" y="0"/>
                </a:lnTo>
                <a:lnTo>
                  <a:pt x="580898" y="643917"/>
                </a:lnTo>
                <a:lnTo>
                  <a:pt x="0" y="64391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>
            <a:off x="7652425" y="2033247"/>
            <a:ext cx="362297" cy="0"/>
          </a:xfrm>
          <a:prstGeom prst="line">
            <a:avLst/>
          </a:prstGeom>
          <a:ln cap="flat" w="66675">
            <a:solidFill>
              <a:srgbClr val="E0B557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>
            <a:off x="10600563" y="2031557"/>
            <a:ext cx="376389" cy="0"/>
          </a:xfrm>
          <a:prstGeom prst="line">
            <a:avLst/>
          </a:prstGeom>
          <a:ln cap="flat" w="66675">
            <a:solidFill>
              <a:srgbClr val="E0B557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2610499" y="1725286"/>
            <a:ext cx="14498230" cy="545867"/>
            <a:chOff x="0" y="0"/>
            <a:chExt cx="19330974" cy="727822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66675"/>
              <a:ext cx="19330974" cy="7944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089"/>
                </a:lnSpc>
              </a:pPr>
              <a:r>
                <a:rPr lang="en-US" sz="3635" b="true">
                  <a:solidFill>
                    <a:srgbClr val="002B58"/>
                  </a:solidFill>
                  <a:latin typeface="Monda Bold"/>
                  <a:ea typeface="Monda Bold"/>
                  <a:cs typeface="Monda Bold"/>
                  <a:sym typeface="Monda Bold"/>
                </a:rPr>
                <a:t>QUERY   EMBEDDING   RETRIEVAL   CONTEXT   GENERATION</a:t>
              </a:r>
            </a:p>
          </p:txBody>
        </p:sp>
        <p:sp>
          <p:nvSpPr>
            <p:cNvPr name="AutoShape 13" id="13"/>
            <p:cNvSpPr/>
            <p:nvPr/>
          </p:nvSpPr>
          <p:spPr>
            <a:xfrm flipV="true">
              <a:off x="14141237" y="408361"/>
              <a:ext cx="501852" cy="0"/>
            </a:xfrm>
            <a:prstGeom prst="line">
              <a:avLst/>
            </a:prstGeom>
            <a:ln cap="flat" w="88900">
              <a:solidFill>
                <a:srgbClr val="E0B557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14" id="14"/>
            <p:cNvSpPr/>
            <p:nvPr/>
          </p:nvSpPr>
          <p:spPr>
            <a:xfrm>
              <a:off x="2137731" y="410615"/>
              <a:ext cx="483063" cy="0"/>
            </a:xfrm>
            <a:prstGeom prst="line">
              <a:avLst/>
            </a:prstGeom>
            <a:ln cap="flat" w="88900">
              <a:solidFill>
                <a:srgbClr val="E0B557"/>
              </a:solidFill>
              <a:prstDash val="solid"/>
              <a:headEnd type="none" len="sm" w="sm"/>
              <a:tailEnd type="arrow" len="sm" w="med"/>
            </a:ln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3857382" y="2620631"/>
            <a:ext cx="10827325" cy="6242162"/>
          </a:xfrm>
          <a:custGeom>
            <a:avLst/>
            <a:gdLst/>
            <a:ahLst/>
            <a:cxnLst/>
            <a:rect r="r" b="b" t="t" l="l"/>
            <a:pathLst>
              <a:path h="6242162" w="10827325">
                <a:moveTo>
                  <a:pt x="0" y="0"/>
                </a:moveTo>
                <a:lnTo>
                  <a:pt x="10827325" y="0"/>
                </a:lnTo>
                <a:lnTo>
                  <a:pt x="10827325" y="6242162"/>
                </a:lnTo>
                <a:lnTo>
                  <a:pt x="0" y="624216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17438" r="0" b="-18072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941497" y="314755"/>
            <a:ext cx="10743210" cy="1285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49"/>
              </a:lnSpc>
            </a:pPr>
            <a:r>
              <a:rPr lang="en-US" b="true" sz="7535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RAG FLOW DIAGRAM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306961" y="3131510"/>
            <a:ext cx="10159558" cy="5671470"/>
          </a:xfrm>
          <a:custGeom>
            <a:avLst/>
            <a:gdLst/>
            <a:ahLst/>
            <a:cxnLst/>
            <a:rect r="r" b="b" t="t" l="l"/>
            <a:pathLst>
              <a:path h="5671470" w="10159558">
                <a:moveTo>
                  <a:pt x="0" y="0"/>
                </a:moveTo>
                <a:lnTo>
                  <a:pt x="10159558" y="0"/>
                </a:lnTo>
                <a:lnTo>
                  <a:pt x="10159558" y="5671470"/>
                </a:lnTo>
                <a:lnTo>
                  <a:pt x="0" y="567147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22266" r="0" b="-17682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391396" y="1356576"/>
            <a:ext cx="14618461" cy="1254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29"/>
              </a:lnSpc>
            </a:pPr>
            <a:r>
              <a:rPr lang="en-US" b="true" sz="7235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DOCUMENT CHUNKING FLOW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752468" y="2404868"/>
            <a:ext cx="8783063" cy="966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67"/>
              </a:lnSpc>
            </a:pPr>
            <a:r>
              <a:rPr lang="en-US" sz="5690" b="true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MODELS &amp; DOCUMENTS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4007027" y="3838192"/>
            <a:ext cx="11275608" cy="2220234"/>
            <a:chOff x="0" y="0"/>
            <a:chExt cx="15034144" cy="2960312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66675"/>
              <a:ext cx="15034144" cy="30269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98998" indent="-349499" lvl="1">
                <a:lnSpc>
                  <a:spcPts val="4532"/>
                </a:lnSpc>
                <a:buFont typeface="Arial"/>
                <a:buChar char="•"/>
              </a:pPr>
              <a:r>
                <a:rPr lang="en-US" sz="3237">
                  <a:solidFill>
                    <a:srgbClr val="002B58"/>
                  </a:solidFill>
                  <a:latin typeface="Monda"/>
                  <a:ea typeface="Monda"/>
                  <a:cs typeface="Monda"/>
                  <a:sym typeface="Monda"/>
                </a:rPr>
                <a:t>LLM Model: OpenAI gpt-4o-mini</a:t>
              </a:r>
            </a:p>
            <a:p>
              <a:pPr algn="l" marL="698998" indent="-349499" lvl="1">
                <a:lnSpc>
                  <a:spcPts val="4532"/>
                </a:lnSpc>
                <a:buFont typeface="Arial"/>
                <a:buChar char="•"/>
              </a:pPr>
              <a:r>
                <a:rPr lang="en-US" sz="3237">
                  <a:solidFill>
                    <a:srgbClr val="002B58"/>
                  </a:solidFill>
                  <a:latin typeface="Monda"/>
                  <a:ea typeface="Monda"/>
                  <a:cs typeface="Monda"/>
                  <a:sym typeface="Monda"/>
                </a:rPr>
                <a:t>Imbedding Model: OpenAI text-embedding-3-small</a:t>
              </a:r>
            </a:p>
            <a:p>
              <a:pPr algn="l" marL="698998" indent="-349499" lvl="1">
                <a:lnSpc>
                  <a:spcPts val="4532"/>
                </a:lnSpc>
                <a:buFont typeface="Arial"/>
                <a:buChar char="•"/>
              </a:pPr>
              <a:r>
                <a:rPr lang="en-US" sz="3237">
                  <a:solidFill>
                    <a:srgbClr val="002B58"/>
                  </a:solidFill>
                  <a:latin typeface="Monda"/>
                  <a:ea typeface="Monda"/>
                  <a:cs typeface="Monda"/>
                  <a:sym typeface="Monda"/>
                </a:rPr>
                <a:t>Document(s) for RAG (text, PDF, HTML, json)</a:t>
              </a:r>
            </a:p>
            <a:p>
              <a:pPr algn="l" marL="698998" indent="-349499" lvl="1">
                <a:lnSpc>
                  <a:spcPts val="4532"/>
                </a:lnSpc>
                <a:buFont typeface="Arial"/>
                <a:buChar char="•"/>
              </a:pPr>
              <a:r>
                <a:rPr lang="en-US" sz="3237">
                  <a:solidFill>
                    <a:srgbClr val="002B58"/>
                  </a:solidFill>
                  <a:latin typeface="Monda"/>
                  <a:ea typeface="Monda"/>
                  <a:cs typeface="Monda"/>
                  <a:sym typeface="Monda"/>
                </a:rPr>
                <a:t>PDF pipeline: PyPDF2 or pdfplumber</a:t>
              </a:r>
            </a:p>
          </p:txBody>
        </p:sp>
        <p:sp>
          <p:nvSpPr>
            <p:cNvPr name="Freeform 10" id="10"/>
            <p:cNvSpPr/>
            <p:nvPr/>
          </p:nvSpPr>
          <p:spPr>
            <a:xfrm flipH="false" flipV="false" rot="0">
              <a:off x="377809" y="858113"/>
              <a:ext cx="412945" cy="457744"/>
            </a:xfrm>
            <a:custGeom>
              <a:avLst/>
              <a:gdLst/>
              <a:ahLst/>
              <a:cxnLst/>
              <a:rect r="r" b="b" t="t" l="l"/>
              <a:pathLst>
                <a:path h="457744" w="412945">
                  <a:moveTo>
                    <a:pt x="0" y="0"/>
                  </a:moveTo>
                  <a:lnTo>
                    <a:pt x="412946" y="0"/>
                  </a:lnTo>
                  <a:lnTo>
                    <a:pt x="412946" y="457744"/>
                  </a:lnTo>
                  <a:lnTo>
                    <a:pt x="0" y="4577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377809" y="121025"/>
              <a:ext cx="412945" cy="457744"/>
            </a:xfrm>
            <a:custGeom>
              <a:avLst/>
              <a:gdLst/>
              <a:ahLst/>
              <a:cxnLst/>
              <a:rect r="r" b="b" t="t" l="l"/>
              <a:pathLst>
                <a:path h="457744" w="412945">
                  <a:moveTo>
                    <a:pt x="0" y="0"/>
                  </a:moveTo>
                  <a:lnTo>
                    <a:pt x="412946" y="0"/>
                  </a:lnTo>
                  <a:lnTo>
                    <a:pt x="412946" y="457743"/>
                  </a:lnTo>
                  <a:lnTo>
                    <a:pt x="0" y="4577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377809" y="1677127"/>
              <a:ext cx="412945" cy="457744"/>
            </a:xfrm>
            <a:custGeom>
              <a:avLst/>
              <a:gdLst/>
              <a:ahLst/>
              <a:cxnLst/>
              <a:rect r="r" b="b" t="t" l="l"/>
              <a:pathLst>
                <a:path h="457744" w="412945">
                  <a:moveTo>
                    <a:pt x="0" y="0"/>
                  </a:moveTo>
                  <a:lnTo>
                    <a:pt x="412946" y="0"/>
                  </a:lnTo>
                  <a:lnTo>
                    <a:pt x="412946" y="457744"/>
                  </a:lnTo>
                  <a:lnTo>
                    <a:pt x="0" y="4577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377809" y="2380984"/>
              <a:ext cx="412945" cy="457744"/>
            </a:xfrm>
            <a:custGeom>
              <a:avLst/>
              <a:gdLst/>
              <a:ahLst/>
              <a:cxnLst/>
              <a:rect r="r" b="b" t="t" l="l"/>
              <a:pathLst>
                <a:path h="457744" w="412945">
                  <a:moveTo>
                    <a:pt x="0" y="0"/>
                  </a:moveTo>
                  <a:lnTo>
                    <a:pt x="412946" y="0"/>
                  </a:lnTo>
                  <a:lnTo>
                    <a:pt x="412946" y="457744"/>
                  </a:lnTo>
                  <a:lnTo>
                    <a:pt x="0" y="4577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292912" y="2051980"/>
            <a:ext cx="11960731" cy="4567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408" indent="-219704" lvl="1">
              <a:lnSpc>
                <a:spcPts val="2849"/>
              </a:lnSpc>
              <a:buAutoNum type="arabicPeriod" startAt="1"/>
            </a:pPr>
            <a:r>
              <a:rPr lang="en-US" sz="2035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Load document (PDF, text, HTML, etc.)</a:t>
            </a:r>
          </a:p>
          <a:p>
            <a:pPr algn="l" marL="439408" indent="-219704" lvl="1">
              <a:lnSpc>
                <a:spcPts val="2849"/>
              </a:lnSpc>
              <a:buAutoNum type="arabicPeriod" startAt="1"/>
            </a:pPr>
            <a:r>
              <a:rPr lang="en-US" sz="2035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Split documents into chunks</a:t>
            </a:r>
          </a:p>
          <a:p>
            <a:pPr algn="l" marL="439408" indent="-219704" lvl="1">
              <a:lnSpc>
                <a:spcPts val="2849"/>
              </a:lnSpc>
              <a:buAutoNum type="arabicPeriod" startAt="1"/>
            </a:pPr>
            <a:r>
              <a:rPr lang="en-US" sz="2035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Manualy fix left-to-right writing on first page</a:t>
            </a:r>
          </a:p>
          <a:p>
            <a:pPr algn="l" marL="439408" indent="-219704" lvl="1">
              <a:lnSpc>
                <a:spcPts val="2849"/>
              </a:lnSpc>
              <a:buAutoNum type="arabicPeriod" startAt="1"/>
            </a:pPr>
            <a:r>
              <a:rPr lang="en-US" sz="2035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Add metadata</a:t>
            </a:r>
          </a:p>
          <a:p>
            <a:pPr algn="l" marL="439408" indent="-219704" lvl="1">
              <a:lnSpc>
                <a:spcPts val="2849"/>
              </a:lnSpc>
              <a:buAutoNum type="arabicPeriod" startAt="1"/>
            </a:pPr>
            <a:r>
              <a:rPr lang="en-US" sz="2035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Create Database</a:t>
            </a:r>
          </a:p>
          <a:p>
            <a:pPr algn="l" marL="439408" indent="-219704" lvl="1">
              <a:lnSpc>
                <a:spcPts val="2849"/>
              </a:lnSpc>
              <a:buAutoNum type="arabicPeriod" startAt="1"/>
            </a:pPr>
            <a:r>
              <a:rPr lang="en-US" sz="2035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Perform semantic similarity: </a:t>
            </a:r>
          </a:p>
          <a:p>
            <a:pPr algn="l" marL="878816" indent="-292939" lvl="2">
              <a:lnSpc>
                <a:spcPts val="2849"/>
              </a:lnSpc>
              <a:buAutoNum type="alphaLcPeriod" startAt="1"/>
            </a:pPr>
            <a:r>
              <a:rPr lang="en-US" sz="2035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Use a distance metric to score vectors by most relevance to each other</a:t>
            </a:r>
          </a:p>
          <a:p>
            <a:pPr algn="l" marL="878816" indent="-292939" lvl="2">
              <a:lnSpc>
                <a:spcPts val="2849"/>
              </a:lnSpc>
              <a:buAutoNum type="alphaLcPeriod" startAt="1"/>
            </a:pPr>
            <a:r>
              <a:rPr lang="en-US" sz="2035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Try other distance metrics</a:t>
            </a:r>
          </a:p>
          <a:p>
            <a:pPr algn="l" marL="439408" indent="-219704" lvl="1">
              <a:lnSpc>
                <a:spcPts val="2849"/>
              </a:lnSpc>
              <a:buAutoNum type="arabicPeriod" startAt="1"/>
            </a:pPr>
            <a:r>
              <a:rPr lang="en-US" sz="2035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Create RAG System prompt and User prompt</a:t>
            </a:r>
          </a:p>
          <a:p>
            <a:pPr algn="l" marL="439408" indent="-219704" lvl="1">
              <a:lnSpc>
                <a:spcPts val="2849"/>
              </a:lnSpc>
              <a:buAutoNum type="arabicPeriod" startAt="1"/>
            </a:pPr>
            <a:r>
              <a:rPr lang="en-US" sz="2035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Initialize LLM</a:t>
            </a:r>
          </a:p>
          <a:p>
            <a:pPr algn="l" marL="439408" indent="-219704" lvl="1">
              <a:lnSpc>
                <a:spcPts val="2849"/>
              </a:lnSpc>
              <a:buAutoNum type="arabicPeriod" startAt="1"/>
            </a:pPr>
            <a:r>
              <a:rPr lang="en-US" sz="2035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Create RAG pipeline: vector_db, LLM, scores</a:t>
            </a:r>
          </a:p>
          <a:p>
            <a:pPr algn="l" marL="439408" indent="-219704" lvl="1">
              <a:lnSpc>
                <a:spcPts val="2849"/>
              </a:lnSpc>
              <a:buAutoNum type="arabicPeriod" startAt="1"/>
            </a:pPr>
            <a:r>
              <a:rPr lang="en-US" sz="2035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Test RAG pipeline with various queries</a:t>
            </a:r>
          </a:p>
          <a:p>
            <a:pPr algn="l" marL="439408" indent="-219704" lvl="1">
              <a:lnSpc>
                <a:spcPts val="2849"/>
              </a:lnSpc>
              <a:buAutoNum type="arabicPeriod" startAt="1"/>
            </a:pPr>
            <a:r>
              <a:rPr lang="en-US" sz="2035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Use a RAG metric to test performance (in future homework).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967640" y="814549"/>
            <a:ext cx="8352719" cy="879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89"/>
              </a:lnSpc>
            </a:pPr>
            <a:r>
              <a:rPr lang="en-US" sz="5135" b="true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PROCESSING SEQUENCE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4335432" y="919324"/>
            <a:ext cx="587071" cy="650760"/>
          </a:xfrm>
          <a:custGeom>
            <a:avLst/>
            <a:gdLst/>
            <a:ahLst/>
            <a:cxnLst/>
            <a:rect r="r" b="b" t="t" l="l"/>
            <a:pathLst>
              <a:path h="650760" w="587071">
                <a:moveTo>
                  <a:pt x="0" y="0"/>
                </a:moveTo>
                <a:lnTo>
                  <a:pt x="587071" y="0"/>
                </a:lnTo>
                <a:lnTo>
                  <a:pt x="587071" y="650760"/>
                </a:lnTo>
                <a:lnTo>
                  <a:pt x="0" y="6507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117999" y="524390"/>
            <a:ext cx="8052002" cy="903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07"/>
              </a:lnSpc>
              <a:spcBef>
                <a:spcPct val="0"/>
              </a:spcBef>
            </a:pPr>
            <a:r>
              <a:rPr lang="en-US" b="true" sz="5290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QUESTIONS-ANSWERS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177170" y="5679606"/>
            <a:ext cx="10743710" cy="3578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b="true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❓Question #2:</a:t>
            </a:r>
          </a:p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What are the benefits of using an `async` approach to collecting </a:t>
            </a:r>
            <a:r>
              <a:rPr lang="en-US" sz="1599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our embeddings?</a:t>
            </a:r>
          </a:p>
          <a:p>
            <a:pPr algn="l">
              <a:lnSpc>
                <a:spcPts val="2239"/>
              </a:lnSpc>
              <a:spcBef>
                <a:spcPct val="0"/>
              </a:spcBef>
            </a:pPr>
          </a:p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b="true" sz="1599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⚡ANSWER #2</a:t>
            </a:r>
          </a:p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`</a:t>
            </a:r>
            <a:r>
              <a:rPr lang="en-US" b="true" sz="1599">
                <a:solidFill>
                  <a:srgbClr val="013882"/>
                </a:solidFill>
                <a:latin typeface="Monda Bold"/>
                <a:ea typeface="Monda Bold"/>
                <a:cs typeface="Monda Bold"/>
                <a:sym typeface="Monda Bold"/>
              </a:rPr>
              <a:t>sync</a:t>
            </a:r>
            <a:r>
              <a:rPr lang="en-US" sz="1599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`: synchronous: tasks executed one at a time, in order. Next task is blocked until previous completes.  </a:t>
            </a:r>
          </a:p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`</a:t>
            </a:r>
            <a:r>
              <a:rPr lang="en-US" b="true" sz="1599">
                <a:solidFill>
                  <a:srgbClr val="013882"/>
                </a:solidFill>
                <a:latin typeface="Monda Bold"/>
                <a:ea typeface="Monda Bold"/>
                <a:cs typeface="Monda Bold"/>
                <a:sym typeface="Monda Bold"/>
              </a:rPr>
              <a:t>async</a:t>
            </a:r>
            <a:r>
              <a:rPr lang="en-US" sz="1599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`: asynchronous: tasks can run in background. Program does other tasks while waiting. Requires event loop (asyncio in Python). </a:t>
            </a:r>
          </a:p>
          <a:p>
            <a:pPr algn="l" marL="690879" indent="-230293" lvl="2">
              <a:lnSpc>
                <a:spcPts val="2239"/>
              </a:lnSpc>
              <a:buFont typeface="Arial"/>
              <a:buChar char="⚬"/>
            </a:pPr>
            <a:r>
              <a:rPr lang="en-US" sz="1599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Efficient for I/O tasks</a:t>
            </a:r>
          </a:p>
          <a:p>
            <a:pPr algn="l" marL="690879" indent="-230293" lvl="2">
              <a:lnSpc>
                <a:spcPts val="2239"/>
              </a:lnSpc>
              <a:buFont typeface="Arial"/>
              <a:buChar char="⚬"/>
            </a:pPr>
            <a:r>
              <a:rPr lang="en-US" sz="1599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Faster </a:t>
            </a:r>
          </a:p>
          <a:p>
            <a:pPr algn="l" marL="690879" indent="-230293" lvl="2">
              <a:lnSpc>
                <a:spcPts val="2239"/>
              </a:lnSpc>
              <a:buFont typeface="Arial"/>
              <a:buChar char="⚬"/>
            </a:pPr>
            <a:r>
              <a:rPr lang="en-US" sz="1599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Non-blocking</a:t>
            </a:r>
          </a:p>
          <a:p>
            <a:pPr algn="l" marL="690879" indent="-230293" lvl="2">
              <a:lnSpc>
                <a:spcPts val="2239"/>
              </a:lnSpc>
              <a:buFont typeface="Arial"/>
              <a:buChar char="⚬"/>
            </a:pPr>
            <a:r>
              <a:rPr lang="en-US" sz="1599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Efficient usage of CPU,GPU, network</a:t>
            </a:r>
          </a:p>
          <a:p>
            <a:pPr algn="l" marL="690879" indent="-230293" lvl="2">
              <a:lnSpc>
                <a:spcPts val="2239"/>
              </a:lnSpc>
              <a:buFont typeface="Arial"/>
              <a:buChar char="⚬"/>
            </a:pPr>
            <a:r>
              <a:rPr lang="en-US" sz="1599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</a:t>
            </a:r>
            <a:r>
              <a:rPr lang="en-US" sz="1599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Scalable: Handles large text lists </a:t>
            </a:r>
          </a:p>
          <a:p>
            <a:pPr algn="l" marL="690879" indent="-230293" lvl="2">
              <a:lnSpc>
                <a:spcPts val="2239"/>
              </a:lnSpc>
              <a:buFont typeface="Arial"/>
              <a:buChar char="⚬"/>
            </a:pPr>
            <a:r>
              <a:rPr lang="en-US" sz="1599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Responsive: in UI or other logic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177170" y="1665779"/>
            <a:ext cx="10743710" cy="3849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b="true" sz="1599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❓Questi</a:t>
            </a:r>
            <a:r>
              <a:rPr lang="en-US" b="true" sz="1599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on #1:</a:t>
            </a:r>
          </a:p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The default embedding dimension of `text-embedding-3-small` is 1536, as noted above. </a:t>
            </a:r>
          </a:p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Is there any way to modify this dimension?</a:t>
            </a:r>
          </a:p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What technique does OpenAI use to achieve this?</a:t>
            </a:r>
          </a:p>
          <a:p>
            <a:pPr algn="l">
              <a:lnSpc>
                <a:spcPts val="2239"/>
              </a:lnSpc>
              <a:spcBef>
                <a:spcPct val="0"/>
              </a:spcBef>
            </a:pPr>
          </a:p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b="true" sz="1599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⚡Answer #1</a:t>
            </a:r>
          </a:p>
          <a:p>
            <a:pPr algn="l" marL="345439" indent="-172720" lvl="1">
              <a:lnSpc>
                <a:spcPts val="2239"/>
              </a:lnSpc>
              <a:spcBef>
                <a:spcPct val="0"/>
              </a:spcBef>
              <a:buAutoNum type="arabicPeriod" startAt="1"/>
            </a:pPr>
            <a:r>
              <a:rPr lang="en-US" b="true" sz="1599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 Yes,</a:t>
            </a:r>
            <a:r>
              <a:rPr lang="en-US" sz="1599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it</a:t>
            </a:r>
            <a:r>
              <a:rPr lang="en-US" b="true" sz="1599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 </a:t>
            </a:r>
            <a:r>
              <a:rPr lang="en-US" sz="1599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can be modified using the </a:t>
            </a:r>
            <a:r>
              <a:rPr lang="en-US" b="true" sz="1599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dimensions</a:t>
            </a:r>
            <a:r>
              <a:rPr lang="en-US" sz="1599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parameter, but the only to </a:t>
            </a:r>
            <a:r>
              <a:rPr lang="en-US" b="true" sz="1599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512.  </a:t>
            </a:r>
          </a:p>
          <a:p>
            <a:pPr algn="l">
              <a:lnSpc>
                <a:spcPts val="2239"/>
              </a:lnSpc>
              <a:spcBef>
                <a:spcPct val="0"/>
              </a:spcBef>
            </a:pPr>
          </a:p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Parameter </a:t>
            </a:r>
            <a:r>
              <a:rPr lang="en-US" b="true" sz="1599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dimensions</a:t>
            </a:r>
            <a:r>
              <a:rPr lang="en-US" sz="1599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could be specified in these methods:  </a:t>
            </a:r>
          </a:p>
          <a:p>
            <a:pPr algn="l">
              <a:lnSpc>
                <a:spcPts val="1820"/>
              </a:lnSpc>
              <a:spcBef>
                <a:spcPct val="0"/>
              </a:spcBef>
            </a:pPr>
            <a:r>
              <a:rPr lang="en-US" sz="1300">
                <a:solidFill>
                  <a:srgbClr val="002B58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        embedding_response = await self.async_client.embeddings.create(</a:t>
            </a:r>
          </a:p>
          <a:p>
            <a:pPr algn="l">
              <a:lnSpc>
                <a:spcPts val="1820"/>
              </a:lnSpc>
              <a:spcBef>
                <a:spcPct val="0"/>
              </a:spcBef>
            </a:pPr>
            <a:r>
              <a:rPr lang="en-US" sz="1300">
                <a:solidFill>
                  <a:srgbClr val="002B58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             input=batch, model=self.embeddings_model_name, </a:t>
            </a:r>
          </a:p>
          <a:p>
            <a:pPr algn="l">
              <a:lnSpc>
                <a:spcPts val="1820"/>
              </a:lnSpc>
              <a:spcBef>
                <a:spcPct val="0"/>
              </a:spcBef>
            </a:pPr>
            <a:r>
              <a:rPr lang="en-US" sz="1300">
                <a:solidFill>
                  <a:srgbClr val="002B58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             dimensions = 512) </a:t>
            </a:r>
          </a:p>
          <a:p>
            <a:pPr algn="l">
              <a:lnSpc>
                <a:spcPts val="1820"/>
              </a:lnSpc>
              <a:spcBef>
                <a:spcPct val="0"/>
              </a:spcBef>
            </a:pPr>
            <a:r>
              <a:rPr lang="en-US" sz="1300">
                <a:solidFill>
                  <a:srgbClr val="002B58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        aget_embeddings(list_of_text=list_of_text, engine=self.embeddings_model_name, </a:t>
            </a:r>
          </a:p>
          <a:p>
            <a:pPr algn="l">
              <a:lnSpc>
                <a:spcPts val="1820"/>
              </a:lnSpc>
              <a:spcBef>
                <a:spcPct val="0"/>
              </a:spcBef>
            </a:pPr>
            <a:r>
              <a:rPr lang="en-US" sz="1300">
                <a:solidFill>
                  <a:srgbClr val="002B58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             dimensions=512)</a:t>
            </a:r>
          </a:p>
          <a:p>
            <a:pPr algn="l">
              <a:lnSpc>
                <a:spcPts val="1820"/>
              </a:lnSpc>
              <a:spcBef>
                <a:spcPct val="0"/>
              </a:spcBef>
            </a:pPr>
          </a:p>
        </p:txBody>
      </p:sp>
      <p:sp>
        <p:nvSpPr>
          <p:cNvPr name="AutoShape 10" id="10"/>
          <p:cNvSpPr/>
          <p:nvPr/>
        </p:nvSpPr>
        <p:spPr>
          <a:xfrm>
            <a:off x="4177170" y="5467612"/>
            <a:ext cx="10613460" cy="47442"/>
          </a:xfrm>
          <a:prstGeom prst="line">
            <a:avLst/>
          </a:prstGeom>
          <a:ln cap="flat" w="38100">
            <a:solidFill>
              <a:srgbClr val="D6A444"/>
            </a:solidFill>
            <a:prstDash val="sysDot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095458" y="362464"/>
            <a:ext cx="8660757" cy="969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67"/>
              </a:lnSpc>
              <a:spcBef>
                <a:spcPct val="0"/>
              </a:spcBef>
            </a:pPr>
            <a:r>
              <a:rPr lang="en-US" b="true" sz="5690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QUESTIONS-ANSWERS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171193" y="4595860"/>
            <a:ext cx="9873866" cy="3578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b="true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❓ Question #4:</a:t>
            </a:r>
          </a:p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What prompting strategies could you use to make the LLM have a more thoughtful, detailed response?</a:t>
            </a:r>
          </a:p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What is that strategy called?</a:t>
            </a:r>
          </a:p>
          <a:p>
            <a:pPr algn="l">
              <a:lnSpc>
                <a:spcPts val="2239"/>
              </a:lnSpc>
            </a:pPr>
          </a:p>
          <a:p>
            <a:pPr algn="l">
              <a:lnSpc>
                <a:spcPts val="2239"/>
              </a:lnSpc>
            </a:pPr>
            <a:r>
              <a:rPr lang="en-US" sz="1599" b="true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⚡ ANSWER #4: </a:t>
            </a:r>
          </a:p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Depending on the goal, several prompting strategies exist:</a:t>
            </a:r>
          </a:p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b="true" sz="1599">
                <a:solidFill>
                  <a:srgbClr val="023E8E"/>
                </a:solidFill>
                <a:latin typeface="Monda Bold"/>
                <a:ea typeface="Monda Bold"/>
                <a:cs typeface="Monda Bold"/>
                <a:sym typeface="Monda Bold"/>
              </a:rPr>
              <a:t>Chain of Thought</a:t>
            </a:r>
            <a:r>
              <a:rPr lang="en-US" sz="1599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(CoT) reasoning: As</a:t>
            </a:r>
            <a:r>
              <a:rPr lang="en-US" sz="1599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k the model to "think step by step"</a:t>
            </a:r>
          </a:p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b="true" sz="1599">
                <a:solidFill>
                  <a:srgbClr val="023E8E"/>
                </a:solidFill>
                <a:latin typeface="Monda Bold"/>
                <a:ea typeface="Monda Bold"/>
                <a:cs typeface="Monda Bold"/>
                <a:sym typeface="Monda Bold"/>
              </a:rPr>
              <a:t>Self-ask</a:t>
            </a:r>
            <a:r>
              <a:rPr lang="en-US" sz="1599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: Tell the model to </a:t>
            </a:r>
            <a:r>
              <a:rPr lang="en-US" b="true" sz="1599">
                <a:solidFill>
                  <a:srgbClr val="013882"/>
                </a:solidFill>
                <a:latin typeface="Monda Bold"/>
                <a:ea typeface="Monda Bold"/>
                <a:cs typeface="Monda Bold"/>
                <a:sym typeface="Monda Bold"/>
              </a:rPr>
              <a:t>ask itself questions</a:t>
            </a:r>
            <a:r>
              <a:rPr lang="en-US" sz="1599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and answer them</a:t>
            </a:r>
          </a:p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b="true" sz="1599">
                <a:solidFill>
                  <a:srgbClr val="013882"/>
                </a:solidFill>
                <a:latin typeface="Monda Bold"/>
                <a:ea typeface="Monda Bold"/>
                <a:cs typeface="Monda Bold"/>
                <a:sym typeface="Monda Bold"/>
              </a:rPr>
              <a:t>Simplify</a:t>
            </a:r>
            <a:r>
              <a:rPr lang="en-US" b="true" sz="1599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:</a:t>
            </a:r>
            <a:r>
              <a:rPr lang="en-US" sz="1599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 Explain like I'm 5, analyze</a:t>
            </a:r>
          </a:p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b="true" sz="1599">
                <a:solidFill>
                  <a:srgbClr val="023E8E"/>
                </a:solidFill>
                <a:latin typeface="Monda Bold"/>
                <a:ea typeface="Monda Bold"/>
                <a:cs typeface="Monda Bold"/>
                <a:sym typeface="Monda Bold"/>
              </a:rPr>
              <a:t>Specify a format</a:t>
            </a:r>
            <a:r>
              <a:rPr lang="en-US" sz="1599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: step-by-step breakdown, bullet points, sections, etc.</a:t>
            </a:r>
          </a:p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b="true" sz="1599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C</a:t>
            </a:r>
            <a:r>
              <a:rPr lang="en-US" b="true" sz="1599">
                <a:solidFill>
                  <a:srgbClr val="003274"/>
                </a:solidFill>
                <a:latin typeface="Monda Bold"/>
                <a:ea typeface="Monda Bold"/>
                <a:cs typeface="Monda Bold"/>
                <a:sym typeface="Monda Bold"/>
              </a:rPr>
              <a:t>omparison analysis: </a:t>
            </a:r>
            <a:r>
              <a:rPr lang="en-US" sz="1599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pros/cons</a:t>
            </a:r>
          </a:p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b="true" sz="1599">
                <a:solidFill>
                  <a:srgbClr val="013882"/>
                </a:solidFill>
                <a:latin typeface="Monda Bold"/>
                <a:ea typeface="Monda Bold"/>
                <a:cs typeface="Monda Bold"/>
                <a:sym typeface="Monda Bold"/>
              </a:rPr>
              <a:t>Act as expert </a:t>
            </a:r>
          </a:p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b="true" sz="1599">
                <a:solidFill>
                  <a:srgbClr val="023E8E"/>
                </a:solidFill>
                <a:latin typeface="Monda Bold"/>
                <a:ea typeface="Monda Bold"/>
                <a:cs typeface="Monda Bold"/>
                <a:sym typeface="Monda Bold"/>
              </a:rPr>
              <a:t>Step-by-step reasoning</a:t>
            </a:r>
            <a:r>
              <a:rPr lang="en-US" sz="1599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in few-shot examples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171193" y="1604688"/>
            <a:ext cx="9162772" cy="2750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</a:pPr>
          </a:p>
          <a:p>
            <a:pPr algn="l">
              <a:lnSpc>
                <a:spcPts val="2239"/>
              </a:lnSpc>
            </a:pPr>
            <a:r>
              <a:rPr lang="en-US" sz="1599" b="true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❓</a:t>
            </a:r>
            <a:r>
              <a:rPr lang="en-US" sz="1599" b="true">
                <a:solidFill>
                  <a:srgbClr val="013882"/>
                </a:solidFill>
                <a:latin typeface="Monda Bold"/>
                <a:ea typeface="Monda Bold"/>
                <a:cs typeface="Monda Bold"/>
                <a:sym typeface="Monda Bold"/>
              </a:rPr>
              <a:t> Question #3:</a:t>
            </a:r>
          </a:p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Monda"/>
                <a:ea typeface="Monda"/>
                <a:cs typeface="Monda"/>
                <a:sym typeface="Monda"/>
              </a:rPr>
              <a:t>When calling the OpenAI API - are there any ways we can achieve more reproducible outputs?</a:t>
            </a:r>
          </a:p>
          <a:p>
            <a:pPr algn="l">
              <a:lnSpc>
                <a:spcPts val="2239"/>
              </a:lnSpc>
            </a:pPr>
          </a:p>
          <a:p>
            <a:pPr algn="l">
              <a:lnSpc>
                <a:spcPts val="2239"/>
              </a:lnSpc>
            </a:pPr>
            <a:r>
              <a:rPr lang="en-US" sz="1599" b="true">
                <a:solidFill>
                  <a:srgbClr val="013882"/>
                </a:solidFill>
                <a:latin typeface="Monda Bold"/>
                <a:ea typeface="Monda Bold"/>
                <a:cs typeface="Monda Bold"/>
                <a:sym typeface="Monda Bold"/>
              </a:rPr>
              <a:t>⚡ANSWER #3 </a:t>
            </a:r>
          </a:p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b="true" sz="1599">
                <a:solidFill>
                  <a:srgbClr val="013882"/>
                </a:solidFill>
                <a:latin typeface="Monda Bold"/>
                <a:ea typeface="Monda Bold"/>
                <a:cs typeface="Monda Bold"/>
                <a:sym typeface="Monda Bold"/>
              </a:rPr>
              <a:t>Static model snapshot:</a:t>
            </a:r>
            <a:r>
              <a:rPr lang="en-US" sz="1599">
                <a:solidFill>
                  <a:srgbClr val="000000"/>
                </a:solidFill>
                <a:latin typeface="Monda"/>
                <a:ea typeface="Monda"/>
                <a:cs typeface="Monda"/>
                <a:sym typeface="Monda"/>
              </a:rPr>
              <a:t> </a:t>
            </a:r>
            <a:r>
              <a:rPr lang="en-US" sz="1599">
                <a:solidFill>
                  <a:srgbClr val="000000"/>
                </a:solidFill>
                <a:latin typeface="Monda"/>
                <a:ea typeface="Monda"/>
                <a:cs typeface="Monda"/>
                <a:sym typeface="Monda"/>
              </a:rPr>
              <a:t>Specify the </a:t>
            </a:r>
            <a:r>
              <a:rPr lang="en-US" b="true" sz="1599">
                <a:solidFill>
                  <a:srgbClr val="013882"/>
                </a:solidFill>
                <a:latin typeface="Monda Bold"/>
                <a:ea typeface="Monda Bold"/>
                <a:cs typeface="Monda Bold"/>
                <a:sym typeface="Monda Bold"/>
              </a:rPr>
              <a:t>exact model</a:t>
            </a:r>
            <a:r>
              <a:rPr lang="en-US" sz="1599">
                <a:solidFill>
                  <a:srgbClr val="000000"/>
                </a:solidFill>
                <a:latin typeface="Monda"/>
                <a:ea typeface="Monda"/>
                <a:cs typeface="Monda"/>
                <a:sym typeface="Monda"/>
              </a:rPr>
              <a:t>, to use every time. </a:t>
            </a:r>
          </a:p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b="true" sz="1599">
                <a:solidFill>
                  <a:srgbClr val="013882"/>
                </a:solidFill>
                <a:latin typeface="Monda Bold"/>
                <a:ea typeface="Monda Bold"/>
                <a:cs typeface="Monda Bold"/>
                <a:sym typeface="Monda Bold"/>
              </a:rPr>
              <a:t>T</a:t>
            </a:r>
            <a:r>
              <a:rPr lang="en-US" b="true" sz="1599">
                <a:solidFill>
                  <a:srgbClr val="013882"/>
                </a:solidFill>
                <a:latin typeface="Monda Bold"/>
                <a:ea typeface="Monda Bold"/>
                <a:cs typeface="Monda Bold"/>
                <a:sym typeface="Monda Bold"/>
              </a:rPr>
              <a:t>emperature =</a:t>
            </a:r>
            <a:r>
              <a:rPr lang="en-US" b="true" sz="1599">
                <a:solidFill>
                  <a:srgbClr val="013882"/>
                </a:solidFill>
                <a:latin typeface="Monda Bold"/>
                <a:ea typeface="Monda Bold"/>
                <a:cs typeface="Monda Bold"/>
                <a:sym typeface="Monda Bold"/>
              </a:rPr>
              <a:t> 0</a:t>
            </a:r>
          </a:p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000000"/>
                </a:solidFill>
                <a:latin typeface="Monda"/>
                <a:ea typeface="Monda"/>
                <a:cs typeface="Monda"/>
                <a:sym typeface="Monda"/>
              </a:rPr>
              <a:t>Use </a:t>
            </a:r>
            <a:r>
              <a:rPr lang="en-US" b="true" sz="1599">
                <a:solidFill>
                  <a:srgbClr val="013882"/>
                </a:solidFill>
                <a:latin typeface="Monda Bold"/>
                <a:ea typeface="Monda Bold"/>
                <a:cs typeface="Monda Bold"/>
                <a:sym typeface="Monda Bold"/>
              </a:rPr>
              <a:t>seed</a:t>
            </a:r>
            <a:r>
              <a:rPr lang="en-US" sz="1599">
                <a:solidFill>
                  <a:srgbClr val="000000"/>
                </a:solidFill>
                <a:latin typeface="Monda"/>
                <a:ea typeface="Monda"/>
                <a:cs typeface="Monda"/>
                <a:sym typeface="Monda"/>
              </a:rPr>
              <a:t> parameter </a:t>
            </a:r>
          </a:p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b="true" sz="1599">
                <a:solidFill>
                  <a:srgbClr val="013882"/>
                </a:solidFill>
                <a:latin typeface="Monda Bold"/>
                <a:ea typeface="Monda Bold"/>
                <a:cs typeface="Monda Bold"/>
                <a:sym typeface="Monda Bold"/>
              </a:rPr>
              <a:t>Iterate</a:t>
            </a:r>
            <a:r>
              <a:rPr lang="en-US" sz="1599">
                <a:solidFill>
                  <a:srgbClr val="000000"/>
                </a:solidFill>
                <a:latin typeface="Monda"/>
                <a:ea typeface="Monda"/>
                <a:cs typeface="Monda"/>
                <a:sym typeface="Monda"/>
              </a:rPr>
              <a:t> on the prompt and evaluate</a:t>
            </a:r>
          </a:p>
          <a:p>
            <a:pPr algn="l">
              <a:lnSpc>
                <a:spcPts val="2239"/>
              </a:lnSpc>
            </a:pPr>
          </a:p>
        </p:txBody>
      </p:sp>
      <p:sp>
        <p:nvSpPr>
          <p:cNvPr name="AutoShape 10" id="10"/>
          <p:cNvSpPr/>
          <p:nvPr/>
        </p:nvSpPr>
        <p:spPr>
          <a:xfrm flipV="true">
            <a:off x="4046837" y="4354745"/>
            <a:ext cx="10152384" cy="19050"/>
          </a:xfrm>
          <a:prstGeom prst="line">
            <a:avLst/>
          </a:prstGeom>
          <a:ln cap="flat" w="38100">
            <a:solidFill>
              <a:srgbClr val="D6A444"/>
            </a:solidFill>
            <a:prstDash val="sysDot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483105" y="2265154"/>
            <a:ext cx="5321790" cy="782339"/>
          </a:xfrm>
          <a:custGeom>
            <a:avLst/>
            <a:gdLst/>
            <a:ahLst/>
            <a:cxnLst/>
            <a:rect r="r" b="b" t="t" l="l"/>
            <a:pathLst>
              <a:path h="782339" w="5321790">
                <a:moveTo>
                  <a:pt x="0" y="0"/>
                </a:moveTo>
                <a:lnTo>
                  <a:pt x="5321790" y="0"/>
                </a:lnTo>
                <a:lnTo>
                  <a:pt x="5321790" y="782339"/>
                </a:lnTo>
                <a:lnTo>
                  <a:pt x="0" y="7823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3185" r="-2383" b="-3185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483105" y="3123693"/>
            <a:ext cx="5321790" cy="723723"/>
          </a:xfrm>
          <a:custGeom>
            <a:avLst/>
            <a:gdLst/>
            <a:ahLst/>
            <a:cxnLst/>
            <a:rect r="r" b="b" t="t" l="l"/>
            <a:pathLst>
              <a:path h="723723" w="5321790">
                <a:moveTo>
                  <a:pt x="0" y="0"/>
                </a:moveTo>
                <a:lnTo>
                  <a:pt x="5321790" y="0"/>
                </a:lnTo>
                <a:lnTo>
                  <a:pt x="5321790" y="723723"/>
                </a:lnTo>
                <a:lnTo>
                  <a:pt x="0" y="72372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3503" r="-247" b="-3503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680403" y="3921649"/>
            <a:ext cx="6927195" cy="611480"/>
          </a:xfrm>
          <a:custGeom>
            <a:avLst/>
            <a:gdLst/>
            <a:ahLst/>
            <a:cxnLst/>
            <a:rect r="r" b="b" t="t" l="l"/>
            <a:pathLst>
              <a:path h="611480" w="6927195">
                <a:moveTo>
                  <a:pt x="0" y="0"/>
                </a:moveTo>
                <a:lnTo>
                  <a:pt x="6927194" y="0"/>
                </a:lnTo>
                <a:lnTo>
                  <a:pt x="6927194" y="611480"/>
                </a:lnTo>
                <a:lnTo>
                  <a:pt x="0" y="61148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181217" y="920653"/>
            <a:ext cx="10193629" cy="1185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09"/>
              </a:lnSpc>
            </a:pPr>
            <a:r>
              <a:rPr lang="en-US" b="true" sz="6935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IMPLEMENTATION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4478788" y="4695054"/>
            <a:ext cx="9330424" cy="3583894"/>
            <a:chOff x="0" y="0"/>
            <a:chExt cx="12440565" cy="4778525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12440565" cy="4778525"/>
              <a:chOff x="0" y="0"/>
              <a:chExt cx="2457396" cy="943906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2457396" cy="943906"/>
              </a:xfrm>
              <a:custGeom>
                <a:avLst/>
                <a:gdLst/>
                <a:ahLst/>
                <a:cxnLst/>
                <a:rect r="r" b="b" t="t" l="l"/>
                <a:pathLst>
                  <a:path h="943906" w="2457396">
                    <a:moveTo>
                      <a:pt x="0" y="0"/>
                    </a:moveTo>
                    <a:lnTo>
                      <a:pt x="2457396" y="0"/>
                    </a:lnTo>
                    <a:lnTo>
                      <a:pt x="2457396" y="943906"/>
                    </a:lnTo>
                    <a:lnTo>
                      <a:pt x="0" y="943906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C83C">
                      <a:alpha val="100000"/>
                    </a:srgbClr>
                  </a:gs>
                  <a:gs pos="100000">
                    <a:srgbClr val="F0CC50">
                      <a:alpha val="100000"/>
                    </a:srgbClr>
                  </a:gs>
                </a:gsLst>
                <a:path path="circle">
                  <a:fillToRect l="50000" r="50000" t="50000" b="50000"/>
                </a:path>
              </a:gra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47625"/>
                <a:ext cx="2457396" cy="9915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Freeform 14" id="14"/>
            <p:cNvSpPr/>
            <p:nvPr/>
          </p:nvSpPr>
          <p:spPr>
            <a:xfrm flipH="false" flipV="false" rot="0">
              <a:off x="0" y="813828"/>
              <a:ext cx="8497038" cy="1221449"/>
            </a:xfrm>
            <a:custGeom>
              <a:avLst/>
              <a:gdLst/>
              <a:ahLst/>
              <a:cxnLst/>
              <a:rect r="r" b="b" t="t" l="l"/>
              <a:pathLst>
                <a:path h="1221449" w="8497038">
                  <a:moveTo>
                    <a:pt x="0" y="0"/>
                  </a:moveTo>
                  <a:lnTo>
                    <a:pt x="8497038" y="0"/>
                  </a:lnTo>
                  <a:lnTo>
                    <a:pt x="8497038" y="1221449"/>
                  </a:lnTo>
                  <a:lnTo>
                    <a:pt x="0" y="12214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2848403"/>
              <a:ext cx="7657207" cy="1930123"/>
            </a:xfrm>
            <a:custGeom>
              <a:avLst/>
              <a:gdLst/>
              <a:ahLst/>
              <a:cxnLst/>
              <a:rect r="r" b="b" t="t" l="l"/>
              <a:pathLst>
                <a:path h="1930123" w="7657207">
                  <a:moveTo>
                    <a:pt x="0" y="0"/>
                  </a:moveTo>
                  <a:lnTo>
                    <a:pt x="7657207" y="0"/>
                  </a:lnTo>
                  <a:lnTo>
                    <a:pt x="7657207" y="1930122"/>
                  </a:lnTo>
                  <a:lnTo>
                    <a:pt x="0" y="19301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8652889" y="777453"/>
              <a:ext cx="3787676" cy="1980711"/>
            </a:xfrm>
            <a:custGeom>
              <a:avLst/>
              <a:gdLst/>
              <a:ahLst/>
              <a:cxnLst/>
              <a:rect r="r" b="b" t="t" l="l"/>
              <a:pathLst>
                <a:path h="1980711" w="3787676">
                  <a:moveTo>
                    <a:pt x="0" y="0"/>
                  </a:moveTo>
                  <a:lnTo>
                    <a:pt x="3787676" y="0"/>
                  </a:lnTo>
                  <a:lnTo>
                    <a:pt x="3787676" y="1980711"/>
                  </a:lnTo>
                  <a:lnTo>
                    <a:pt x="0" y="19807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8652889" y="2794539"/>
              <a:ext cx="3364910" cy="1983986"/>
            </a:xfrm>
            <a:custGeom>
              <a:avLst/>
              <a:gdLst/>
              <a:ahLst/>
              <a:cxnLst/>
              <a:rect r="r" b="b" t="t" l="l"/>
              <a:pathLst>
                <a:path h="1983986" w="3364910">
                  <a:moveTo>
                    <a:pt x="0" y="0"/>
                  </a:moveTo>
                  <a:lnTo>
                    <a:pt x="3364910" y="0"/>
                  </a:lnTo>
                  <a:lnTo>
                    <a:pt x="3364910" y="1983986"/>
                  </a:lnTo>
                  <a:lnTo>
                    <a:pt x="0" y="19839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1463229" y="150245"/>
              <a:ext cx="8872115" cy="5251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013882"/>
                  </a:solidFill>
                  <a:latin typeface="Monda Bold"/>
                  <a:ea typeface="Monda Bold"/>
                  <a:cs typeface="Monda Bold"/>
                  <a:sym typeface="Monda Bold"/>
                </a:rPr>
                <a:t>RAG PROMPTS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5862793" y="2485004"/>
            <a:ext cx="419129" cy="342638"/>
          </a:xfrm>
          <a:custGeom>
            <a:avLst/>
            <a:gdLst/>
            <a:ahLst/>
            <a:cxnLst/>
            <a:rect r="r" b="b" t="t" l="l"/>
            <a:pathLst>
              <a:path h="342638" w="419129">
                <a:moveTo>
                  <a:pt x="0" y="0"/>
                </a:moveTo>
                <a:lnTo>
                  <a:pt x="419129" y="0"/>
                </a:lnTo>
                <a:lnTo>
                  <a:pt x="419129" y="342639"/>
                </a:lnTo>
                <a:lnTo>
                  <a:pt x="0" y="34263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5862793" y="3314235"/>
            <a:ext cx="419129" cy="342638"/>
          </a:xfrm>
          <a:custGeom>
            <a:avLst/>
            <a:gdLst/>
            <a:ahLst/>
            <a:cxnLst/>
            <a:rect r="r" b="b" t="t" l="l"/>
            <a:pathLst>
              <a:path h="342638" w="419129">
                <a:moveTo>
                  <a:pt x="0" y="0"/>
                </a:moveTo>
                <a:lnTo>
                  <a:pt x="419129" y="0"/>
                </a:lnTo>
                <a:lnTo>
                  <a:pt x="419129" y="342639"/>
                </a:lnTo>
                <a:lnTo>
                  <a:pt x="0" y="34263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045467" y="4056070"/>
            <a:ext cx="419129" cy="342638"/>
          </a:xfrm>
          <a:custGeom>
            <a:avLst/>
            <a:gdLst/>
            <a:ahLst/>
            <a:cxnLst/>
            <a:rect r="r" b="b" t="t" l="l"/>
            <a:pathLst>
              <a:path h="342638" w="419129">
                <a:moveTo>
                  <a:pt x="0" y="0"/>
                </a:moveTo>
                <a:lnTo>
                  <a:pt x="419129" y="0"/>
                </a:lnTo>
                <a:lnTo>
                  <a:pt x="419129" y="342638"/>
                </a:lnTo>
                <a:lnTo>
                  <a:pt x="0" y="34263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DAGsSidL84Y</dc:identifier>
  <dcterms:modified xsi:type="dcterms:W3CDTF">2011-08-01T06:04:30Z</dcterms:modified>
  <cp:revision>1</cp:revision>
  <dc:title>02 RAG Assignment</dc:title>
</cp:coreProperties>
</file>