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147476991" r:id="rId5"/>
    <p:sldId id="2147476993" r:id="rId6"/>
    <p:sldId id="2146847295" r:id="rId7"/>
    <p:sldId id="2147483601" r:id="rId8"/>
    <p:sldId id="2147483578" r:id="rId9"/>
    <p:sldId id="2147483618" r:id="rId10"/>
    <p:sldId id="2147482750" r:id="rId11"/>
    <p:sldId id="2147483599" r:id="rId12"/>
    <p:sldId id="2147483623" r:id="rId13"/>
    <p:sldId id="2147483625" r:id="rId14"/>
    <p:sldId id="2147483634" r:id="rId15"/>
    <p:sldId id="2147483626" r:id="rId16"/>
    <p:sldId id="2147483633" r:id="rId17"/>
    <p:sldId id="2147483631" r:id="rId18"/>
    <p:sldId id="2146847373" r:id="rId19"/>
    <p:sldId id="2145706587" r:id="rId20"/>
    <p:sldId id="2147483582" r:id="rId21"/>
    <p:sldId id="2147483166" r:id="rId22"/>
    <p:sldId id="2146847318" r:id="rId23"/>
    <p:sldId id="490" r:id="rId24"/>
    <p:sldId id="2147483595" r:id="rId25"/>
    <p:sldId id="2146847370" r:id="rId26"/>
    <p:sldId id="2146847308" r:id="rId27"/>
    <p:sldId id="2146847302" r:id="rId28"/>
    <p:sldId id="21474835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6F31BA-B725-0144-8374-5A85542C449B}">
          <p14:sldIdLst>
            <p14:sldId id="2147476991"/>
            <p14:sldId id="2147476993"/>
            <p14:sldId id="2146847295"/>
            <p14:sldId id="2147483601"/>
            <p14:sldId id="2147483578"/>
            <p14:sldId id="2147483618"/>
            <p14:sldId id="2147482750"/>
          </p14:sldIdLst>
        </p14:section>
        <p14:section name="Highlights &amp; Updates" id="{EF58B35C-E235-8245-B8C7-30D2DC1D4E8F}">
          <p14:sldIdLst>
            <p14:sldId id="2147483599"/>
            <p14:sldId id="2147483623"/>
            <p14:sldId id="2147483625"/>
            <p14:sldId id="2147483634"/>
          </p14:sldIdLst>
        </p14:section>
        <p14:section name="AI SDLC and Platform" id="{D326A1ED-527E-ED47-940A-D981C577FCF6}">
          <p14:sldIdLst>
            <p14:sldId id="2147483626"/>
            <p14:sldId id="2147483633"/>
            <p14:sldId id="2147483631"/>
          </p14:sldIdLst>
        </p14:section>
        <p14:section name="OPERA AI SDLC" id="{3BB41424-CAFC-0A47-BE25-A5D606DC35A3}">
          <p14:sldIdLst>
            <p14:sldId id="2146847373"/>
            <p14:sldId id="2145706587"/>
            <p14:sldId id="2147483582"/>
            <p14:sldId id="2147483166"/>
            <p14:sldId id="2146847318"/>
            <p14:sldId id="490"/>
          </p14:sldIdLst>
        </p14:section>
        <p14:section name="Knowledge Spotlight&#10;Knowledge Spotlight" id="{A62DF85E-9185-9B41-A959-38E10B8E37AD}">
          <p14:sldIdLst>
            <p14:sldId id="2147483595"/>
            <p14:sldId id="2146847370"/>
            <p14:sldId id="2146847308"/>
            <p14:sldId id="2146847302"/>
            <p14:sldId id="21474835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1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p:restoredTop sz="87228"/>
  </p:normalViewPr>
  <p:slideViewPr>
    <p:cSldViewPr snapToGrid="0">
      <p:cViewPr varScale="1">
        <p:scale>
          <a:sx n="90" d="100"/>
          <a:sy n="90" d="100"/>
        </p:scale>
        <p:origin x="140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55723299154267"/>
          <c:y val="8.0431552221293581E-3"/>
          <c:w val="0.62734453032410042"/>
          <c:h val="0.9410168617043847"/>
        </c:manualLayout>
      </c:layout>
      <c:doughnutChart>
        <c:varyColors val="1"/>
        <c:ser>
          <c:idx val="0"/>
          <c:order val="0"/>
          <c:tx>
            <c:strRef>
              <c:f>Sheet1!$B$1</c:f>
              <c:strCache>
                <c:ptCount val="1"/>
                <c:pt idx="0">
                  <c:v>Sales</c:v>
                </c:pt>
              </c:strCache>
            </c:strRef>
          </c:tx>
          <c:spPr>
            <a:solidFill>
              <a:schemeClr val="accent2"/>
            </a:solidFill>
          </c:spPr>
          <c:dPt>
            <c:idx val="0"/>
            <c:bubble3D val="0"/>
            <c:spPr>
              <a:noFill/>
              <a:ln w="19050">
                <a:solidFill>
                  <a:schemeClr val="lt1"/>
                </a:solidFill>
              </a:ln>
              <a:effectLst/>
            </c:spPr>
            <c:extLst>
              <c:ext xmlns:c16="http://schemas.microsoft.com/office/drawing/2014/chart" uri="{C3380CC4-5D6E-409C-BE32-E72D297353CC}">
                <c16:uniqueId val="{00000001-4B5B-6048-93CD-76089B2F8435}"/>
              </c:ext>
            </c:extLst>
          </c:dPt>
          <c:dPt>
            <c:idx val="1"/>
            <c:bubble3D val="0"/>
            <c:spPr>
              <a:solidFill>
                <a:schemeClr val="accent6"/>
              </a:solidFill>
              <a:ln w="19050">
                <a:solidFill>
                  <a:schemeClr val="lt1"/>
                </a:solidFill>
              </a:ln>
              <a:effectLst/>
            </c:spPr>
            <c:extLst>
              <c:ext xmlns:c16="http://schemas.microsoft.com/office/drawing/2014/chart" uri="{C3380CC4-5D6E-409C-BE32-E72D297353CC}">
                <c16:uniqueId val="{00000003-4B5B-6048-93CD-76089B2F843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4B5B-6048-93CD-76089B2F8435}"/>
              </c:ext>
            </c:extLst>
          </c:dPt>
          <c:dPt>
            <c:idx val="3"/>
            <c:bubble3D val="0"/>
            <c:spPr>
              <a:solidFill>
                <a:schemeClr val="accent6"/>
              </a:solidFill>
              <a:ln w="19050">
                <a:solidFill>
                  <a:schemeClr val="lt1"/>
                </a:solidFill>
              </a:ln>
              <a:effectLst/>
            </c:spPr>
            <c:extLst>
              <c:ext xmlns:c16="http://schemas.microsoft.com/office/drawing/2014/chart" uri="{C3380CC4-5D6E-409C-BE32-E72D297353CC}">
                <c16:uniqueId val="{00000007-4B5B-6048-93CD-76089B2F8435}"/>
              </c:ext>
            </c:extLst>
          </c:dPt>
          <c:dPt>
            <c:idx val="4"/>
            <c:bubble3D val="0"/>
            <c:spPr>
              <a:solidFill>
                <a:schemeClr val="accent6"/>
              </a:solidFill>
              <a:ln w="19050">
                <a:solidFill>
                  <a:schemeClr val="lt1"/>
                </a:solidFill>
              </a:ln>
              <a:effectLst/>
            </c:spPr>
            <c:extLst>
              <c:ext xmlns:c16="http://schemas.microsoft.com/office/drawing/2014/chart" uri="{C3380CC4-5D6E-409C-BE32-E72D297353CC}">
                <c16:uniqueId val="{00000009-4B5B-6048-93CD-76089B2F843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B5B-6048-93CD-76089B2F8435}"/>
              </c:ext>
            </c:extLst>
          </c:dPt>
          <c:dPt>
            <c:idx val="6"/>
            <c:bubble3D val="0"/>
            <c:spPr>
              <a:noFill/>
              <a:ln w="19050">
                <a:solidFill>
                  <a:schemeClr val="lt1"/>
                </a:solidFill>
              </a:ln>
              <a:effectLst/>
            </c:spPr>
            <c:extLst>
              <c:ext xmlns:c16="http://schemas.microsoft.com/office/drawing/2014/chart" uri="{C3380CC4-5D6E-409C-BE32-E72D297353CC}">
                <c16:uniqueId val="{0000000D-4B5B-6048-93CD-76089B2F8435}"/>
              </c:ext>
            </c:extLst>
          </c:dPt>
          <c:dPt>
            <c:idx val="7"/>
            <c:bubble3D val="0"/>
            <c:spPr>
              <a:noFill/>
              <a:ln w="19050">
                <a:solidFill>
                  <a:schemeClr val="lt1"/>
                </a:solidFill>
              </a:ln>
              <a:effectLst/>
            </c:spPr>
            <c:extLst>
              <c:ext xmlns:c16="http://schemas.microsoft.com/office/drawing/2014/chart" uri="{C3380CC4-5D6E-409C-BE32-E72D297353CC}">
                <c16:uniqueId val="{0000000F-4B5B-6048-93CD-76089B2F8435}"/>
              </c:ext>
            </c:extLst>
          </c:dPt>
          <c:dPt>
            <c:idx val="8"/>
            <c:bubble3D val="0"/>
            <c:spPr>
              <a:solidFill>
                <a:schemeClr val="tx2"/>
              </a:solidFill>
              <a:ln w="19050">
                <a:solidFill>
                  <a:schemeClr val="lt1"/>
                </a:solidFill>
              </a:ln>
              <a:effectLst/>
            </c:spPr>
            <c:extLst>
              <c:ext xmlns:c16="http://schemas.microsoft.com/office/drawing/2014/chart" uri="{C3380CC4-5D6E-409C-BE32-E72D297353CC}">
                <c16:uniqueId val="{00000011-4B5B-6048-93CD-76089B2F8435}"/>
              </c:ext>
            </c:extLst>
          </c:dPt>
          <c:dPt>
            <c:idx val="9"/>
            <c:bubble3D val="0"/>
            <c:spPr>
              <a:solidFill>
                <a:schemeClr val="tx2"/>
              </a:solidFill>
              <a:ln w="19050">
                <a:solidFill>
                  <a:schemeClr val="lt1"/>
                </a:solidFill>
              </a:ln>
              <a:effectLst/>
            </c:spPr>
            <c:extLst>
              <c:ext xmlns:c16="http://schemas.microsoft.com/office/drawing/2014/chart" uri="{C3380CC4-5D6E-409C-BE32-E72D297353CC}">
                <c16:uniqueId val="{00000013-4B5B-6048-93CD-76089B2F8435}"/>
              </c:ext>
            </c:extLst>
          </c:dPt>
          <c:dPt>
            <c:idx val="10"/>
            <c:bubble3D val="0"/>
            <c:spPr>
              <a:solidFill>
                <a:schemeClr val="tx2"/>
              </a:solidFill>
              <a:ln w="19050">
                <a:solidFill>
                  <a:schemeClr val="lt1"/>
                </a:solidFill>
              </a:ln>
              <a:effectLst/>
            </c:spPr>
            <c:extLst>
              <c:ext xmlns:c16="http://schemas.microsoft.com/office/drawing/2014/chart" uri="{C3380CC4-5D6E-409C-BE32-E72D297353CC}">
                <c16:uniqueId val="{00000015-4B5B-6048-93CD-76089B2F8435}"/>
              </c:ext>
            </c:extLst>
          </c:dPt>
          <c:dPt>
            <c:idx val="11"/>
            <c:bubble3D val="0"/>
            <c:spPr>
              <a:solidFill>
                <a:schemeClr val="tx2"/>
              </a:solidFill>
              <a:ln w="19050">
                <a:solidFill>
                  <a:schemeClr val="lt1"/>
                </a:solidFill>
              </a:ln>
              <a:effectLst/>
            </c:spPr>
            <c:extLst>
              <c:ext xmlns:c16="http://schemas.microsoft.com/office/drawing/2014/chart" uri="{C3380CC4-5D6E-409C-BE32-E72D297353CC}">
                <c16:uniqueId val="{00000017-4B5B-6048-93CD-76089B2F8435}"/>
              </c:ext>
            </c:extLst>
          </c:dPt>
          <c:dPt>
            <c:idx val="12"/>
            <c:bubble3D val="0"/>
            <c:spPr>
              <a:solidFill>
                <a:schemeClr val="tx2"/>
              </a:solidFill>
              <a:ln w="19050">
                <a:solidFill>
                  <a:schemeClr val="lt1"/>
                </a:solidFill>
              </a:ln>
              <a:effectLst/>
            </c:spPr>
            <c:extLst>
              <c:ext xmlns:c16="http://schemas.microsoft.com/office/drawing/2014/chart" uri="{C3380CC4-5D6E-409C-BE32-E72D297353CC}">
                <c16:uniqueId val="{00000019-4B5B-6048-93CD-76089B2F8435}"/>
              </c:ext>
            </c:extLst>
          </c:dPt>
          <c:dPt>
            <c:idx val="13"/>
            <c:bubble3D val="0"/>
            <c:spPr>
              <a:noFill/>
              <a:ln w="19050">
                <a:solidFill>
                  <a:schemeClr val="lt1"/>
                </a:solidFill>
              </a:ln>
              <a:effectLst/>
            </c:spPr>
            <c:extLst>
              <c:ext xmlns:c16="http://schemas.microsoft.com/office/drawing/2014/chart" uri="{C3380CC4-5D6E-409C-BE32-E72D297353CC}">
                <c16:uniqueId val="{0000001B-4B5B-6048-93CD-76089B2F8435}"/>
              </c:ext>
            </c:extLst>
          </c:dPt>
          <c:dPt>
            <c:idx val="14"/>
            <c:bubble3D val="0"/>
            <c:spPr>
              <a:solidFill>
                <a:schemeClr val="accent2"/>
              </a:solidFill>
              <a:ln w="19050">
                <a:solidFill>
                  <a:schemeClr val="lt1"/>
                </a:solidFill>
              </a:ln>
              <a:effectLst/>
            </c:spPr>
            <c:extLst>
              <c:ext xmlns:c16="http://schemas.microsoft.com/office/drawing/2014/chart" uri="{C3380CC4-5D6E-409C-BE32-E72D297353CC}">
                <c16:uniqueId val="{0000001D-4B5B-6048-93CD-76089B2F8435}"/>
              </c:ext>
            </c:extLst>
          </c:dPt>
          <c:cat>
            <c:strRef>
              <c:f>Sheet1!$A$2:$A$16</c:f>
              <c:strCache>
                <c:ptCount val="4"/>
                <c:pt idx="0">
                  <c:v>1st Qtr</c:v>
                </c:pt>
                <c:pt idx="1">
                  <c:v>2nd Qtr</c:v>
                </c:pt>
                <c:pt idx="2">
                  <c:v>3rd Qtr</c:v>
                </c:pt>
                <c:pt idx="3">
                  <c:v>4th Qtr</c:v>
                </c:pt>
              </c:strCache>
            </c:strRef>
          </c:cat>
          <c:val>
            <c:numRef>
              <c:f>Sheet1!$B$2:$B$16</c:f>
              <c:numCache>
                <c:formatCode>General</c:formatCode>
                <c:ptCount val="15"/>
                <c:pt idx="0">
                  <c:v>25</c:v>
                </c:pt>
                <c:pt idx="1">
                  <c:v>25</c:v>
                </c:pt>
                <c:pt idx="2">
                  <c:v>25</c:v>
                </c:pt>
                <c:pt idx="3">
                  <c:v>25</c:v>
                </c:pt>
                <c:pt idx="4">
                  <c:v>25</c:v>
                </c:pt>
                <c:pt idx="5">
                  <c:v>25</c:v>
                </c:pt>
                <c:pt idx="6">
                  <c:v>25</c:v>
                </c:pt>
                <c:pt idx="7">
                  <c:v>25</c:v>
                </c:pt>
                <c:pt idx="8">
                  <c:v>25</c:v>
                </c:pt>
                <c:pt idx="9">
                  <c:v>25</c:v>
                </c:pt>
                <c:pt idx="10">
                  <c:v>25</c:v>
                </c:pt>
                <c:pt idx="11">
                  <c:v>25</c:v>
                </c:pt>
                <c:pt idx="12">
                  <c:v>25</c:v>
                </c:pt>
                <c:pt idx="13">
                  <c:v>25</c:v>
                </c:pt>
              </c:numCache>
            </c:numRef>
          </c:val>
          <c:extLst>
            <c:ext xmlns:c16="http://schemas.microsoft.com/office/drawing/2014/chart" uri="{C3380CC4-5D6E-409C-BE32-E72D297353CC}">
              <c16:uniqueId val="{0000001E-4B5B-6048-93CD-76089B2F8435}"/>
            </c:ext>
          </c:extLst>
        </c:ser>
        <c:dLbls>
          <c:showLegendKey val="0"/>
          <c:showVal val="0"/>
          <c:showCatName val="0"/>
          <c:showSerName val="0"/>
          <c:showPercent val="0"/>
          <c:showBubbleSize val="0"/>
          <c:showLeaderLines val="1"/>
        </c:dLbls>
        <c:firstSliceAng val="0"/>
        <c:holeSize val="90"/>
      </c:doughnutChart>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18AA1-BDD8-40EE-9A26-D6EE589F925E}" type="doc">
      <dgm:prSet loTypeId="urn:microsoft.com/office/officeart/2005/8/layout/chart3" loCatId="relationship" qsTypeId="urn:microsoft.com/office/officeart/2005/8/quickstyle/simple1" qsCatId="simple" csTypeId="urn:microsoft.com/office/officeart/2005/8/colors/accent1_2" csCatId="accent1" phldr="1"/>
      <dgm:spPr/>
    </dgm:pt>
    <dgm:pt modelId="{04ACCAD9-9FD0-494E-9931-BCD38C686F01}">
      <dgm:prSet phldrT="[Text]" custT="1"/>
      <dgm:spPr>
        <a:solidFill>
          <a:srgbClr val="0070C0"/>
        </a:solidFill>
      </dgm:spPr>
      <dgm:t>
        <a:bodyPr/>
        <a:lstStyle/>
        <a:p>
          <a:r>
            <a:rPr lang="en-US" sz="900"/>
            <a:t>Credentials</a:t>
          </a:r>
        </a:p>
      </dgm:t>
    </dgm:pt>
    <dgm:pt modelId="{A0657FA9-A3F6-443C-BD70-E91B590BE515}" type="parTrans" cxnId="{11217299-DDBC-4D7E-8588-95E65E221E85}">
      <dgm:prSet/>
      <dgm:spPr/>
      <dgm:t>
        <a:bodyPr/>
        <a:lstStyle/>
        <a:p>
          <a:endParaRPr lang="en-US"/>
        </a:p>
      </dgm:t>
    </dgm:pt>
    <dgm:pt modelId="{E3C407CB-F2B2-4A6E-828F-A6FA9209A176}" type="sibTrans" cxnId="{11217299-DDBC-4D7E-8588-95E65E221E85}">
      <dgm:prSet/>
      <dgm:spPr/>
      <dgm:t>
        <a:bodyPr/>
        <a:lstStyle/>
        <a:p>
          <a:endParaRPr lang="en-US"/>
        </a:p>
      </dgm:t>
    </dgm:pt>
    <dgm:pt modelId="{397D5859-EDDD-48A0-A85D-E75947BCB685}">
      <dgm:prSet phldrT="[Text]" custT="1"/>
      <dgm:spPr>
        <a:solidFill>
          <a:srgbClr val="0070C0"/>
        </a:solidFill>
      </dgm:spPr>
      <dgm:t>
        <a:bodyPr/>
        <a:lstStyle/>
        <a:p>
          <a:r>
            <a:rPr lang="en-US" sz="900"/>
            <a:t>Pricing</a:t>
          </a:r>
        </a:p>
      </dgm:t>
    </dgm:pt>
    <dgm:pt modelId="{1C2C378D-51A1-4CCC-A62C-C1391F803847}" type="parTrans" cxnId="{A0503FB4-4DF8-40D2-9850-28C9A8872142}">
      <dgm:prSet/>
      <dgm:spPr/>
      <dgm:t>
        <a:bodyPr/>
        <a:lstStyle/>
        <a:p>
          <a:endParaRPr lang="en-US"/>
        </a:p>
      </dgm:t>
    </dgm:pt>
    <dgm:pt modelId="{18927355-3209-4E04-9501-F09DF1E4CAB2}" type="sibTrans" cxnId="{A0503FB4-4DF8-40D2-9850-28C9A8872142}">
      <dgm:prSet/>
      <dgm:spPr/>
      <dgm:t>
        <a:bodyPr/>
        <a:lstStyle/>
        <a:p>
          <a:endParaRPr lang="en-US"/>
        </a:p>
      </dgm:t>
    </dgm:pt>
    <dgm:pt modelId="{38C5FCC2-BE61-44B9-A530-B0D03FC98E73}">
      <dgm:prSet phldrT="[Text]" custT="1"/>
      <dgm:spPr>
        <a:solidFill>
          <a:srgbClr val="0070C0"/>
        </a:solidFill>
      </dgm:spPr>
      <dgm:t>
        <a:bodyPr/>
        <a:lstStyle/>
        <a:p>
          <a:r>
            <a:rPr lang="en-US" sz="900"/>
            <a:t>Contracts</a:t>
          </a:r>
        </a:p>
      </dgm:t>
    </dgm:pt>
    <dgm:pt modelId="{BDDB8DB6-49BA-4F07-84DC-4CA36326AD1D}" type="parTrans" cxnId="{09B261A3-C59D-4E1A-82B5-A8B16D4428B2}">
      <dgm:prSet/>
      <dgm:spPr/>
      <dgm:t>
        <a:bodyPr/>
        <a:lstStyle/>
        <a:p>
          <a:endParaRPr lang="en-US"/>
        </a:p>
      </dgm:t>
    </dgm:pt>
    <dgm:pt modelId="{B8136F98-32F5-4F47-B2AB-086FB36BF1D8}" type="sibTrans" cxnId="{09B261A3-C59D-4E1A-82B5-A8B16D4428B2}">
      <dgm:prSet/>
      <dgm:spPr/>
      <dgm:t>
        <a:bodyPr/>
        <a:lstStyle/>
        <a:p>
          <a:endParaRPr lang="en-US"/>
        </a:p>
      </dgm:t>
    </dgm:pt>
    <dgm:pt modelId="{5CB9BAA1-06A5-4242-ABC8-A160A43270A0}">
      <dgm:prSet custT="1"/>
      <dgm:spPr>
        <a:solidFill>
          <a:srgbClr val="0070C0"/>
        </a:solidFill>
      </dgm:spPr>
      <dgm:t>
        <a:bodyPr/>
        <a:lstStyle/>
        <a:p>
          <a:r>
            <a:rPr lang="en-US" sz="900"/>
            <a:t>Demographics</a:t>
          </a:r>
        </a:p>
      </dgm:t>
    </dgm:pt>
    <dgm:pt modelId="{69CFB0B7-14CD-4710-9C08-7599D2691F4B}" type="parTrans" cxnId="{55786FE1-A400-4FFF-B802-3A9499E6AFCA}">
      <dgm:prSet/>
      <dgm:spPr/>
      <dgm:t>
        <a:bodyPr/>
        <a:lstStyle/>
        <a:p>
          <a:endParaRPr lang="en-US"/>
        </a:p>
      </dgm:t>
    </dgm:pt>
    <dgm:pt modelId="{1229968C-C204-4D20-AB2D-EEFEA60ADBAF}" type="sibTrans" cxnId="{55786FE1-A400-4FFF-B802-3A9499E6AFCA}">
      <dgm:prSet/>
      <dgm:spPr/>
      <dgm:t>
        <a:bodyPr/>
        <a:lstStyle/>
        <a:p>
          <a:endParaRPr lang="en-US"/>
        </a:p>
      </dgm:t>
    </dgm:pt>
    <dgm:pt modelId="{7D6C92E4-049A-40F4-8A53-4086ECF51594}">
      <dgm:prSet custT="1"/>
      <dgm:spPr>
        <a:solidFill>
          <a:srgbClr val="0070C0"/>
        </a:solidFill>
      </dgm:spPr>
      <dgm:t>
        <a:bodyPr/>
        <a:lstStyle/>
        <a:p>
          <a:r>
            <a:rPr lang="en-US" sz="900"/>
            <a:t>Provider Search &amp; Directories</a:t>
          </a:r>
        </a:p>
      </dgm:t>
    </dgm:pt>
    <dgm:pt modelId="{FC59C044-F06C-4A3C-B59B-3FE9E150C585}" type="parTrans" cxnId="{7F2EE589-F4F8-4ECE-95DA-FEFBDB2C3FD2}">
      <dgm:prSet/>
      <dgm:spPr/>
      <dgm:t>
        <a:bodyPr/>
        <a:lstStyle/>
        <a:p>
          <a:endParaRPr lang="en-US"/>
        </a:p>
      </dgm:t>
    </dgm:pt>
    <dgm:pt modelId="{3CC6A85B-5392-40B2-89CB-DEF4C1E6AD3D}" type="sibTrans" cxnId="{7F2EE589-F4F8-4ECE-95DA-FEFBDB2C3FD2}">
      <dgm:prSet/>
      <dgm:spPr/>
      <dgm:t>
        <a:bodyPr/>
        <a:lstStyle/>
        <a:p>
          <a:endParaRPr lang="en-US"/>
        </a:p>
      </dgm:t>
    </dgm:pt>
    <dgm:pt modelId="{F82992D6-DFFA-4611-913E-A71AAB3699A6}">
      <dgm:prSet custT="1"/>
      <dgm:spPr>
        <a:solidFill>
          <a:srgbClr val="0070C0"/>
        </a:solidFill>
      </dgm:spPr>
      <dgm:t>
        <a:bodyPr/>
        <a:lstStyle/>
        <a:p>
          <a:r>
            <a:rPr lang="en-US" sz="900"/>
            <a:t>Provider Pick</a:t>
          </a:r>
        </a:p>
      </dgm:t>
    </dgm:pt>
    <dgm:pt modelId="{DA044333-5B89-4303-9C44-8638CAAD183E}" type="parTrans" cxnId="{2F26781D-BE5C-463B-A07E-F749390ECEF6}">
      <dgm:prSet/>
      <dgm:spPr/>
      <dgm:t>
        <a:bodyPr/>
        <a:lstStyle/>
        <a:p>
          <a:endParaRPr lang="en-US"/>
        </a:p>
      </dgm:t>
    </dgm:pt>
    <dgm:pt modelId="{27EE12C9-BD6A-4295-A523-51F134CA661D}" type="sibTrans" cxnId="{2F26781D-BE5C-463B-A07E-F749390ECEF6}">
      <dgm:prSet/>
      <dgm:spPr/>
      <dgm:t>
        <a:bodyPr/>
        <a:lstStyle/>
        <a:p>
          <a:endParaRPr lang="en-US"/>
        </a:p>
      </dgm:t>
    </dgm:pt>
    <dgm:pt modelId="{5C29B55F-70D6-4537-B813-842DD3F06D44}">
      <dgm:prSet custT="1"/>
      <dgm:spPr>
        <a:solidFill>
          <a:srgbClr val="0070C0"/>
        </a:solidFill>
      </dgm:spPr>
      <dgm:t>
        <a:bodyPr/>
        <a:lstStyle/>
        <a:p>
          <a:r>
            <a:rPr lang="en-US" sz="900"/>
            <a:t>Network Configuration</a:t>
          </a:r>
        </a:p>
      </dgm:t>
    </dgm:pt>
    <dgm:pt modelId="{849A04B4-CB02-4654-BF53-385A5480B7C4}" type="parTrans" cxnId="{348393BC-5C73-44A2-90E5-BCC26177571D}">
      <dgm:prSet/>
      <dgm:spPr/>
      <dgm:t>
        <a:bodyPr/>
        <a:lstStyle/>
        <a:p>
          <a:endParaRPr lang="en-US"/>
        </a:p>
      </dgm:t>
    </dgm:pt>
    <dgm:pt modelId="{9F7A2D6C-B245-4070-9AA8-EBE178F19840}" type="sibTrans" cxnId="{348393BC-5C73-44A2-90E5-BCC26177571D}">
      <dgm:prSet/>
      <dgm:spPr/>
      <dgm:t>
        <a:bodyPr/>
        <a:lstStyle/>
        <a:p>
          <a:endParaRPr lang="en-US"/>
        </a:p>
      </dgm:t>
    </dgm:pt>
    <dgm:pt modelId="{070A3D80-7C96-46DE-9336-C4A12D02D09F}" type="pres">
      <dgm:prSet presAssocID="{E9A18AA1-BDD8-40EE-9A26-D6EE589F925E}" presName="compositeShape" presStyleCnt="0">
        <dgm:presLayoutVars>
          <dgm:chMax val="7"/>
          <dgm:dir/>
          <dgm:resizeHandles val="exact"/>
        </dgm:presLayoutVars>
      </dgm:prSet>
      <dgm:spPr/>
    </dgm:pt>
    <dgm:pt modelId="{F8A8FE6A-3217-460D-A0E0-DDE72844AE09}" type="pres">
      <dgm:prSet presAssocID="{E9A18AA1-BDD8-40EE-9A26-D6EE589F925E}" presName="wedge1" presStyleLbl="node1" presStyleIdx="0" presStyleCnt="7" custLinFactNeighborX="-2519" custLinFactNeighborY="5080"/>
      <dgm:spPr/>
    </dgm:pt>
    <dgm:pt modelId="{F7EEB2EF-34C2-43CF-BE00-E16ECD680049}" type="pres">
      <dgm:prSet presAssocID="{E9A18AA1-BDD8-40EE-9A26-D6EE589F925E}" presName="wedge1Tx" presStyleLbl="node1" presStyleIdx="0" presStyleCnt="7">
        <dgm:presLayoutVars>
          <dgm:chMax val="0"/>
          <dgm:chPref val="0"/>
          <dgm:bulletEnabled val="1"/>
        </dgm:presLayoutVars>
      </dgm:prSet>
      <dgm:spPr/>
    </dgm:pt>
    <dgm:pt modelId="{B53026B8-E50C-492C-9349-57099D5E729D}" type="pres">
      <dgm:prSet presAssocID="{E9A18AA1-BDD8-40EE-9A26-D6EE589F925E}" presName="wedge2" presStyleLbl="node1" presStyleIdx="1" presStyleCnt="7"/>
      <dgm:spPr/>
    </dgm:pt>
    <dgm:pt modelId="{A2375D71-83E8-4587-A2F3-D3DFDAEAE433}" type="pres">
      <dgm:prSet presAssocID="{E9A18AA1-BDD8-40EE-9A26-D6EE589F925E}" presName="wedge2Tx" presStyleLbl="node1" presStyleIdx="1" presStyleCnt="7">
        <dgm:presLayoutVars>
          <dgm:chMax val="0"/>
          <dgm:chPref val="0"/>
          <dgm:bulletEnabled val="1"/>
        </dgm:presLayoutVars>
      </dgm:prSet>
      <dgm:spPr/>
    </dgm:pt>
    <dgm:pt modelId="{1F459B6E-6D39-404B-831A-839583C98AC3}" type="pres">
      <dgm:prSet presAssocID="{E9A18AA1-BDD8-40EE-9A26-D6EE589F925E}" presName="wedge3" presStyleLbl="node1" presStyleIdx="2" presStyleCnt="7"/>
      <dgm:spPr/>
    </dgm:pt>
    <dgm:pt modelId="{86CB58EC-055C-4267-AF41-A431192615B9}" type="pres">
      <dgm:prSet presAssocID="{E9A18AA1-BDD8-40EE-9A26-D6EE589F925E}" presName="wedge3Tx" presStyleLbl="node1" presStyleIdx="2" presStyleCnt="7">
        <dgm:presLayoutVars>
          <dgm:chMax val="0"/>
          <dgm:chPref val="0"/>
          <dgm:bulletEnabled val="1"/>
        </dgm:presLayoutVars>
      </dgm:prSet>
      <dgm:spPr/>
    </dgm:pt>
    <dgm:pt modelId="{E19A4302-EAEC-4283-9CD1-F977EF42A143}" type="pres">
      <dgm:prSet presAssocID="{E9A18AA1-BDD8-40EE-9A26-D6EE589F925E}" presName="wedge4" presStyleLbl="node1" presStyleIdx="3" presStyleCnt="7"/>
      <dgm:spPr/>
    </dgm:pt>
    <dgm:pt modelId="{F5D643A9-AC44-4C81-B888-CEE56D01F1E4}" type="pres">
      <dgm:prSet presAssocID="{E9A18AA1-BDD8-40EE-9A26-D6EE589F925E}" presName="wedge4Tx" presStyleLbl="node1" presStyleIdx="3" presStyleCnt="7">
        <dgm:presLayoutVars>
          <dgm:chMax val="0"/>
          <dgm:chPref val="0"/>
          <dgm:bulletEnabled val="1"/>
        </dgm:presLayoutVars>
      </dgm:prSet>
      <dgm:spPr/>
    </dgm:pt>
    <dgm:pt modelId="{535768E8-E66C-42BA-9646-EDCDBA672735}" type="pres">
      <dgm:prSet presAssocID="{E9A18AA1-BDD8-40EE-9A26-D6EE589F925E}" presName="wedge5" presStyleLbl="node1" presStyleIdx="4" presStyleCnt="7" custLinFactNeighborX="-210"/>
      <dgm:spPr/>
    </dgm:pt>
    <dgm:pt modelId="{F04BD279-419E-4F73-81EF-B0ADCB16F8DE}" type="pres">
      <dgm:prSet presAssocID="{E9A18AA1-BDD8-40EE-9A26-D6EE589F925E}" presName="wedge5Tx" presStyleLbl="node1" presStyleIdx="4" presStyleCnt="7">
        <dgm:presLayoutVars>
          <dgm:chMax val="0"/>
          <dgm:chPref val="0"/>
          <dgm:bulletEnabled val="1"/>
        </dgm:presLayoutVars>
      </dgm:prSet>
      <dgm:spPr/>
    </dgm:pt>
    <dgm:pt modelId="{8D52C33A-D16E-407F-8F70-F1B68BE40742}" type="pres">
      <dgm:prSet presAssocID="{E9A18AA1-BDD8-40EE-9A26-D6EE589F925E}" presName="wedge6" presStyleLbl="node1" presStyleIdx="5" presStyleCnt="7"/>
      <dgm:spPr/>
    </dgm:pt>
    <dgm:pt modelId="{E1102D48-8091-47F2-91FE-BCC3784EFCE1}" type="pres">
      <dgm:prSet presAssocID="{E9A18AA1-BDD8-40EE-9A26-D6EE589F925E}" presName="wedge6Tx" presStyleLbl="node1" presStyleIdx="5" presStyleCnt="7">
        <dgm:presLayoutVars>
          <dgm:chMax val="0"/>
          <dgm:chPref val="0"/>
          <dgm:bulletEnabled val="1"/>
        </dgm:presLayoutVars>
      </dgm:prSet>
      <dgm:spPr/>
    </dgm:pt>
    <dgm:pt modelId="{732BAB28-3C91-432C-A0CB-4F5B66F7C3B5}" type="pres">
      <dgm:prSet presAssocID="{E9A18AA1-BDD8-40EE-9A26-D6EE589F925E}" presName="wedge7" presStyleLbl="node1" presStyleIdx="6" presStyleCnt="7"/>
      <dgm:spPr/>
    </dgm:pt>
    <dgm:pt modelId="{B6AACC53-D78E-4C1B-9F5C-6F7530A49693}" type="pres">
      <dgm:prSet presAssocID="{E9A18AA1-BDD8-40EE-9A26-D6EE589F925E}" presName="wedge7Tx" presStyleLbl="node1" presStyleIdx="6" presStyleCnt="7">
        <dgm:presLayoutVars>
          <dgm:chMax val="0"/>
          <dgm:chPref val="0"/>
          <dgm:bulletEnabled val="1"/>
        </dgm:presLayoutVars>
      </dgm:prSet>
      <dgm:spPr/>
    </dgm:pt>
  </dgm:ptLst>
  <dgm:cxnLst>
    <dgm:cxn modelId="{EAD5D401-33DA-4EE4-9DF2-2C63A0FBF1BC}" type="presOf" srcId="{E9A18AA1-BDD8-40EE-9A26-D6EE589F925E}" destId="{070A3D80-7C96-46DE-9336-C4A12D02D09F}" srcOrd="0" destOrd="0" presId="urn:microsoft.com/office/officeart/2005/8/layout/chart3"/>
    <dgm:cxn modelId="{2F26781D-BE5C-463B-A07E-F749390ECEF6}" srcId="{E9A18AA1-BDD8-40EE-9A26-D6EE589F925E}" destId="{F82992D6-DFFA-4611-913E-A71AAB3699A6}" srcOrd="5" destOrd="0" parTransId="{DA044333-5B89-4303-9C44-8638CAAD183E}" sibTransId="{27EE12C9-BD6A-4295-A523-51F134CA661D}"/>
    <dgm:cxn modelId="{921B1F32-8318-43FF-95B1-46E2B331EAE8}" type="presOf" srcId="{38C5FCC2-BE61-44B9-A530-B0D03FC98E73}" destId="{B6AACC53-D78E-4C1B-9F5C-6F7530A49693}" srcOrd="1" destOrd="0" presId="urn:microsoft.com/office/officeart/2005/8/layout/chart3"/>
    <dgm:cxn modelId="{3606D265-F871-4BEF-A0E3-C3A3866B268B}" type="presOf" srcId="{04ACCAD9-9FD0-494E-9931-BCD38C686F01}" destId="{F8A8FE6A-3217-460D-A0E0-DDE72844AE09}" srcOrd="0" destOrd="0" presId="urn:microsoft.com/office/officeart/2005/8/layout/chart3"/>
    <dgm:cxn modelId="{F94FC356-A899-4B43-9155-0A7003EAA7C1}" type="presOf" srcId="{5C29B55F-70D6-4537-B813-842DD3F06D44}" destId="{535768E8-E66C-42BA-9646-EDCDBA672735}" srcOrd="0" destOrd="0" presId="urn:microsoft.com/office/officeart/2005/8/layout/chart3"/>
    <dgm:cxn modelId="{79DAE682-9EE0-495A-8DD1-EB5676C9269F}" type="presOf" srcId="{5CB9BAA1-06A5-4242-ABC8-A160A43270A0}" destId="{B53026B8-E50C-492C-9349-57099D5E729D}" srcOrd="0" destOrd="0" presId="urn:microsoft.com/office/officeart/2005/8/layout/chart3"/>
    <dgm:cxn modelId="{127B4184-4BDE-46E0-AC61-D25C8CDD6ED6}" type="presOf" srcId="{F82992D6-DFFA-4611-913E-A71AAB3699A6}" destId="{8D52C33A-D16E-407F-8F70-F1B68BE40742}" srcOrd="0" destOrd="0" presId="urn:microsoft.com/office/officeart/2005/8/layout/chart3"/>
    <dgm:cxn modelId="{7F2EE589-F4F8-4ECE-95DA-FEFBDB2C3FD2}" srcId="{E9A18AA1-BDD8-40EE-9A26-D6EE589F925E}" destId="{7D6C92E4-049A-40F4-8A53-4086ECF51594}" srcOrd="2" destOrd="0" parTransId="{FC59C044-F06C-4A3C-B59B-3FE9E150C585}" sibTransId="{3CC6A85B-5392-40B2-89CB-DEF4C1E6AD3D}"/>
    <dgm:cxn modelId="{11217299-DDBC-4D7E-8588-95E65E221E85}" srcId="{E9A18AA1-BDD8-40EE-9A26-D6EE589F925E}" destId="{04ACCAD9-9FD0-494E-9931-BCD38C686F01}" srcOrd="0" destOrd="0" parTransId="{A0657FA9-A3F6-443C-BD70-E91B590BE515}" sibTransId="{E3C407CB-F2B2-4A6E-828F-A6FA9209A176}"/>
    <dgm:cxn modelId="{09B261A3-C59D-4E1A-82B5-A8B16D4428B2}" srcId="{E9A18AA1-BDD8-40EE-9A26-D6EE589F925E}" destId="{38C5FCC2-BE61-44B9-A530-B0D03FC98E73}" srcOrd="6" destOrd="0" parTransId="{BDDB8DB6-49BA-4F07-84DC-4CA36326AD1D}" sibTransId="{B8136F98-32F5-4F47-B2AB-086FB36BF1D8}"/>
    <dgm:cxn modelId="{A0503FB4-4DF8-40D2-9850-28C9A8872142}" srcId="{E9A18AA1-BDD8-40EE-9A26-D6EE589F925E}" destId="{397D5859-EDDD-48A0-A85D-E75947BCB685}" srcOrd="3" destOrd="0" parTransId="{1C2C378D-51A1-4CCC-A62C-C1391F803847}" sibTransId="{18927355-3209-4E04-9501-F09DF1E4CAB2}"/>
    <dgm:cxn modelId="{348393BC-5C73-44A2-90E5-BCC26177571D}" srcId="{E9A18AA1-BDD8-40EE-9A26-D6EE589F925E}" destId="{5C29B55F-70D6-4537-B813-842DD3F06D44}" srcOrd="4" destOrd="0" parTransId="{849A04B4-CB02-4654-BF53-385A5480B7C4}" sibTransId="{9F7A2D6C-B245-4070-9AA8-EBE178F19840}"/>
    <dgm:cxn modelId="{9DB1DDC0-4605-4A36-A39C-4F4E95A5E058}" type="presOf" srcId="{38C5FCC2-BE61-44B9-A530-B0D03FC98E73}" destId="{732BAB28-3C91-432C-A0CB-4F5B66F7C3B5}" srcOrd="0" destOrd="0" presId="urn:microsoft.com/office/officeart/2005/8/layout/chart3"/>
    <dgm:cxn modelId="{677285C9-DC1B-4CE4-BF48-670CC59F5AFB}" type="presOf" srcId="{5C29B55F-70D6-4537-B813-842DD3F06D44}" destId="{F04BD279-419E-4F73-81EF-B0ADCB16F8DE}" srcOrd="1" destOrd="0" presId="urn:microsoft.com/office/officeart/2005/8/layout/chart3"/>
    <dgm:cxn modelId="{6CC2D1D2-81AA-4CD1-BB6C-B32C97C9C672}" type="presOf" srcId="{5CB9BAA1-06A5-4242-ABC8-A160A43270A0}" destId="{A2375D71-83E8-4587-A2F3-D3DFDAEAE433}" srcOrd="1" destOrd="0" presId="urn:microsoft.com/office/officeart/2005/8/layout/chart3"/>
    <dgm:cxn modelId="{F93759D8-EB20-4C10-A1AA-E4245EF8AE02}" type="presOf" srcId="{7D6C92E4-049A-40F4-8A53-4086ECF51594}" destId="{1F459B6E-6D39-404B-831A-839583C98AC3}" srcOrd="0" destOrd="0" presId="urn:microsoft.com/office/officeart/2005/8/layout/chart3"/>
    <dgm:cxn modelId="{6BA040E0-4ED8-4B8F-B874-0B442D530700}" type="presOf" srcId="{397D5859-EDDD-48A0-A85D-E75947BCB685}" destId="{E19A4302-EAEC-4283-9CD1-F977EF42A143}" srcOrd="0" destOrd="0" presId="urn:microsoft.com/office/officeart/2005/8/layout/chart3"/>
    <dgm:cxn modelId="{55786FE1-A400-4FFF-B802-3A9499E6AFCA}" srcId="{E9A18AA1-BDD8-40EE-9A26-D6EE589F925E}" destId="{5CB9BAA1-06A5-4242-ABC8-A160A43270A0}" srcOrd="1" destOrd="0" parTransId="{69CFB0B7-14CD-4710-9C08-7599D2691F4B}" sibTransId="{1229968C-C204-4D20-AB2D-EEFEA60ADBAF}"/>
    <dgm:cxn modelId="{74903EE5-4664-4DCD-B31F-918FF126BA80}" type="presOf" srcId="{397D5859-EDDD-48A0-A85D-E75947BCB685}" destId="{F5D643A9-AC44-4C81-B888-CEE56D01F1E4}" srcOrd="1" destOrd="0" presId="urn:microsoft.com/office/officeart/2005/8/layout/chart3"/>
    <dgm:cxn modelId="{D51931F2-0ECB-4397-95D2-34A457A7E5D7}" type="presOf" srcId="{7D6C92E4-049A-40F4-8A53-4086ECF51594}" destId="{86CB58EC-055C-4267-AF41-A431192615B9}" srcOrd="1" destOrd="0" presId="urn:microsoft.com/office/officeart/2005/8/layout/chart3"/>
    <dgm:cxn modelId="{76154DF6-EEEA-4DD1-9B86-C5706BC741DC}" type="presOf" srcId="{04ACCAD9-9FD0-494E-9931-BCD38C686F01}" destId="{F7EEB2EF-34C2-43CF-BE00-E16ECD680049}" srcOrd="1" destOrd="0" presId="urn:microsoft.com/office/officeart/2005/8/layout/chart3"/>
    <dgm:cxn modelId="{2A8826FF-B0E4-48BD-BC36-ED26D1E8F81A}" type="presOf" srcId="{F82992D6-DFFA-4611-913E-A71AAB3699A6}" destId="{E1102D48-8091-47F2-91FE-BCC3784EFCE1}" srcOrd="1" destOrd="0" presId="urn:microsoft.com/office/officeart/2005/8/layout/chart3"/>
    <dgm:cxn modelId="{5962C1F5-6AE2-463B-AF2E-8548D3A36E11}" type="presParOf" srcId="{070A3D80-7C96-46DE-9336-C4A12D02D09F}" destId="{F8A8FE6A-3217-460D-A0E0-DDE72844AE09}" srcOrd="0" destOrd="0" presId="urn:microsoft.com/office/officeart/2005/8/layout/chart3"/>
    <dgm:cxn modelId="{000DF744-C0F9-44B1-ACB5-7A1A720CF03E}" type="presParOf" srcId="{070A3D80-7C96-46DE-9336-C4A12D02D09F}" destId="{F7EEB2EF-34C2-43CF-BE00-E16ECD680049}" srcOrd="1" destOrd="0" presId="urn:microsoft.com/office/officeart/2005/8/layout/chart3"/>
    <dgm:cxn modelId="{2D2FABD5-C6CF-4DC6-98FD-D86A98B94F03}" type="presParOf" srcId="{070A3D80-7C96-46DE-9336-C4A12D02D09F}" destId="{B53026B8-E50C-492C-9349-57099D5E729D}" srcOrd="2" destOrd="0" presId="urn:microsoft.com/office/officeart/2005/8/layout/chart3"/>
    <dgm:cxn modelId="{1D3A0E5A-6ADA-4DA8-9EF3-75F7B79E9BAF}" type="presParOf" srcId="{070A3D80-7C96-46DE-9336-C4A12D02D09F}" destId="{A2375D71-83E8-4587-A2F3-D3DFDAEAE433}" srcOrd="3" destOrd="0" presId="urn:microsoft.com/office/officeart/2005/8/layout/chart3"/>
    <dgm:cxn modelId="{5175EFB1-1C59-48AC-88D0-3450DD91D177}" type="presParOf" srcId="{070A3D80-7C96-46DE-9336-C4A12D02D09F}" destId="{1F459B6E-6D39-404B-831A-839583C98AC3}" srcOrd="4" destOrd="0" presId="urn:microsoft.com/office/officeart/2005/8/layout/chart3"/>
    <dgm:cxn modelId="{BA975273-32C4-47D6-9222-E18FCCD2E17F}" type="presParOf" srcId="{070A3D80-7C96-46DE-9336-C4A12D02D09F}" destId="{86CB58EC-055C-4267-AF41-A431192615B9}" srcOrd="5" destOrd="0" presId="urn:microsoft.com/office/officeart/2005/8/layout/chart3"/>
    <dgm:cxn modelId="{2ABEB491-6921-449B-8A09-FE072508B24A}" type="presParOf" srcId="{070A3D80-7C96-46DE-9336-C4A12D02D09F}" destId="{E19A4302-EAEC-4283-9CD1-F977EF42A143}" srcOrd="6" destOrd="0" presId="urn:microsoft.com/office/officeart/2005/8/layout/chart3"/>
    <dgm:cxn modelId="{04BEBE8F-4987-4879-A106-410FC05B901F}" type="presParOf" srcId="{070A3D80-7C96-46DE-9336-C4A12D02D09F}" destId="{F5D643A9-AC44-4C81-B888-CEE56D01F1E4}" srcOrd="7" destOrd="0" presId="urn:microsoft.com/office/officeart/2005/8/layout/chart3"/>
    <dgm:cxn modelId="{70DFA168-5C26-445B-A6F6-6DC0F667CD1E}" type="presParOf" srcId="{070A3D80-7C96-46DE-9336-C4A12D02D09F}" destId="{535768E8-E66C-42BA-9646-EDCDBA672735}" srcOrd="8" destOrd="0" presId="urn:microsoft.com/office/officeart/2005/8/layout/chart3"/>
    <dgm:cxn modelId="{3F3C3C75-4CA7-4008-8B05-C46746D6261A}" type="presParOf" srcId="{070A3D80-7C96-46DE-9336-C4A12D02D09F}" destId="{F04BD279-419E-4F73-81EF-B0ADCB16F8DE}" srcOrd="9" destOrd="0" presId="urn:microsoft.com/office/officeart/2005/8/layout/chart3"/>
    <dgm:cxn modelId="{895E38B0-E32F-46ED-90ED-17A0CEE25576}" type="presParOf" srcId="{070A3D80-7C96-46DE-9336-C4A12D02D09F}" destId="{8D52C33A-D16E-407F-8F70-F1B68BE40742}" srcOrd="10" destOrd="0" presId="urn:microsoft.com/office/officeart/2005/8/layout/chart3"/>
    <dgm:cxn modelId="{196D9416-3029-4392-A6CC-42F91BA93B5D}" type="presParOf" srcId="{070A3D80-7C96-46DE-9336-C4A12D02D09F}" destId="{E1102D48-8091-47F2-91FE-BCC3784EFCE1}" srcOrd="11" destOrd="0" presId="urn:microsoft.com/office/officeart/2005/8/layout/chart3"/>
    <dgm:cxn modelId="{A0FA90F8-8336-4519-B475-E62B50FA5849}" type="presParOf" srcId="{070A3D80-7C96-46DE-9336-C4A12D02D09F}" destId="{732BAB28-3C91-432C-A0CB-4F5B66F7C3B5}" srcOrd="12" destOrd="0" presId="urn:microsoft.com/office/officeart/2005/8/layout/chart3"/>
    <dgm:cxn modelId="{806AAD6A-965C-4D41-9BFA-01EA44B2A7CF}" type="presParOf" srcId="{070A3D80-7C96-46DE-9336-C4A12D02D09F}" destId="{B6AACC53-D78E-4C1B-9F5C-6F7530A49693}" srcOrd="13"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8FE6A-3217-460D-A0E0-DDE72844AE09}">
      <dsp:nvSpPr>
        <dsp:cNvPr id="0" name=""/>
        <dsp:cNvSpPr/>
      </dsp:nvSpPr>
      <dsp:spPr>
        <a:xfrm>
          <a:off x="1015343" y="397926"/>
          <a:ext cx="3336847" cy="3336847"/>
        </a:xfrm>
        <a:prstGeom prst="pie">
          <a:avLst>
            <a:gd name="adj1" fmla="val 16200000"/>
            <a:gd name="adj2" fmla="val 19285716"/>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Credentials</a:t>
          </a:r>
        </a:p>
      </dsp:txBody>
      <dsp:txXfrm>
        <a:off x="2716737" y="715721"/>
        <a:ext cx="913660" cy="576003"/>
      </dsp:txXfrm>
    </dsp:sp>
    <dsp:sp modelId="{B53026B8-E50C-492C-9349-57099D5E729D}">
      <dsp:nvSpPr>
        <dsp:cNvPr id="0" name=""/>
        <dsp:cNvSpPr/>
      </dsp:nvSpPr>
      <dsp:spPr>
        <a:xfrm>
          <a:off x="1013196" y="407174"/>
          <a:ext cx="3336847" cy="3336847"/>
        </a:xfrm>
        <a:prstGeom prst="pie">
          <a:avLst>
            <a:gd name="adj1" fmla="val 19285716"/>
            <a:gd name="adj2" fmla="val 771428"/>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Demographics</a:t>
          </a:r>
        </a:p>
      </dsp:txBody>
      <dsp:txXfrm>
        <a:off x="3297347" y="1598905"/>
        <a:ext cx="969274" cy="615727"/>
      </dsp:txXfrm>
    </dsp:sp>
    <dsp:sp modelId="{1F459B6E-6D39-404B-831A-839583C98AC3}">
      <dsp:nvSpPr>
        <dsp:cNvPr id="0" name=""/>
        <dsp:cNvSpPr/>
      </dsp:nvSpPr>
      <dsp:spPr>
        <a:xfrm>
          <a:off x="1013196" y="407174"/>
          <a:ext cx="3336847" cy="3336847"/>
        </a:xfrm>
        <a:prstGeom prst="pie">
          <a:avLst>
            <a:gd name="adj1" fmla="val 771428"/>
            <a:gd name="adj2" fmla="val 3857143"/>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Provider Search &amp; Directories</a:t>
          </a:r>
        </a:p>
      </dsp:txBody>
      <dsp:txXfrm>
        <a:off x="3158312" y="2393393"/>
        <a:ext cx="873936" cy="635589"/>
      </dsp:txXfrm>
    </dsp:sp>
    <dsp:sp modelId="{E19A4302-EAEC-4283-9CD1-F977EF42A143}">
      <dsp:nvSpPr>
        <dsp:cNvPr id="0" name=""/>
        <dsp:cNvSpPr/>
      </dsp:nvSpPr>
      <dsp:spPr>
        <a:xfrm>
          <a:off x="1013196" y="407174"/>
          <a:ext cx="3336847" cy="3336847"/>
        </a:xfrm>
        <a:prstGeom prst="pie">
          <a:avLst>
            <a:gd name="adj1" fmla="val 3857226"/>
            <a:gd name="adj2" fmla="val 6942858"/>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Pricing</a:t>
          </a:r>
        </a:p>
      </dsp:txBody>
      <dsp:txXfrm>
        <a:off x="2234720" y="3028983"/>
        <a:ext cx="893798" cy="635589"/>
      </dsp:txXfrm>
    </dsp:sp>
    <dsp:sp modelId="{535768E8-E66C-42BA-9646-EDCDBA672735}">
      <dsp:nvSpPr>
        <dsp:cNvPr id="0" name=""/>
        <dsp:cNvSpPr/>
      </dsp:nvSpPr>
      <dsp:spPr>
        <a:xfrm>
          <a:off x="1006189" y="407174"/>
          <a:ext cx="3336847" cy="3336847"/>
        </a:xfrm>
        <a:prstGeom prst="pie">
          <a:avLst>
            <a:gd name="adj1" fmla="val 6942858"/>
            <a:gd name="adj2" fmla="val 10028574"/>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Network Configuration</a:t>
          </a:r>
        </a:p>
      </dsp:txBody>
      <dsp:txXfrm>
        <a:off x="1323984" y="2393393"/>
        <a:ext cx="873936" cy="635589"/>
      </dsp:txXfrm>
    </dsp:sp>
    <dsp:sp modelId="{8D52C33A-D16E-407F-8F70-F1B68BE40742}">
      <dsp:nvSpPr>
        <dsp:cNvPr id="0" name=""/>
        <dsp:cNvSpPr/>
      </dsp:nvSpPr>
      <dsp:spPr>
        <a:xfrm>
          <a:off x="1013196" y="407174"/>
          <a:ext cx="3336847" cy="3336847"/>
        </a:xfrm>
        <a:prstGeom prst="pie">
          <a:avLst>
            <a:gd name="adj1" fmla="val 10028574"/>
            <a:gd name="adj2" fmla="val 13114284"/>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Provider Pick</a:t>
          </a:r>
        </a:p>
      </dsp:txBody>
      <dsp:txXfrm>
        <a:off x="1096617" y="1598905"/>
        <a:ext cx="969274" cy="615727"/>
      </dsp:txXfrm>
    </dsp:sp>
    <dsp:sp modelId="{732BAB28-3C91-432C-A0CB-4F5B66F7C3B5}">
      <dsp:nvSpPr>
        <dsp:cNvPr id="0" name=""/>
        <dsp:cNvSpPr/>
      </dsp:nvSpPr>
      <dsp:spPr>
        <a:xfrm>
          <a:off x="1013196" y="407174"/>
          <a:ext cx="3336847" cy="3336847"/>
        </a:xfrm>
        <a:prstGeom prst="pie">
          <a:avLst>
            <a:gd name="adj1" fmla="val 13114284"/>
            <a:gd name="adj2" fmla="val 1620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Contracts</a:t>
          </a:r>
        </a:p>
      </dsp:txBody>
      <dsp:txXfrm>
        <a:off x="1736180" y="724969"/>
        <a:ext cx="913660" cy="57600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7:47:39.420"/>
    </inkml:context>
    <inkml:brush xml:id="br0">
      <inkml:brushProperty name="width" value="0.05" units="cm"/>
      <inkml:brushProperty name="height" value="0.05" units="cm"/>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DFE9F-CEB7-6440-BDEA-F9ECDAEAB9AE}" type="datetimeFigureOut">
              <a:rPr lang="en-US" smtClean="0"/>
              <a:t>9/18/2025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A5FBB-0534-A144-89ED-F1A567EA3F40}" type="slidenum">
              <a:rPr lang="en-US" smtClean="0"/>
              <a:t>‹#›</a:t>
            </a:fld>
            <a:endParaRPr lang="en-US"/>
          </a:p>
        </p:txBody>
      </p:sp>
    </p:spTree>
    <p:extLst>
      <p:ext uri="{BB962C8B-B14F-4D97-AF65-F5344CB8AC3E}">
        <p14:creationId xmlns:p14="http://schemas.microsoft.com/office/powerpoint/2010/main" val="196391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Matt</a:t>
            </a:r>
          </a:p>
        </p:txBody>
      </p:sp>
      <p:sp>
        <p:nvSpPr>
          <p:cNvPr id="4" name="Slide Number Placeholder 3"/>
          <p:cNvSpPr>
            <a:spLocks noGrp="1"/>
          </p:cNvSpPr>
          <p:nvPr>
            <p:ph type="sldNum" sz="quarter" idx="5"/>
          </p:nvPr>
        </p:nvSpPr>
        <p:spPr/>
        <p:txBody>
          <a:bodyPr/>
          <a:lstStyle/>
          <a:p>
            <a:fld id="{C61A5FBB-0534-A144-89ED-F1A567EA3F40}" type="slidenum">
              <a:rPr lang="en-US" smtClean="0"/>
              <a:t>1</a:t>
            </a:fld>
            <a:endParaRPr lang="en-US"/>
          </a:p>
        </p:txBody>
      </p:sp>
    </p:spTree>
    <p:extLst>
      <p:ext uri="{BB962C8B-B14F-4D97-AF65-F5344CB8AC3E}">
        <p14:creationId xmlns:p14="http://schemas.microsoft.com/office/powerpoint/2010/main" val="4156698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CBBC5-E5F5-A8B2-4246-57F5B0CEBD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7B0FE-86B2-966A-5F2C-5714392A9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146A18-7E8A-B601-8ECB-9DDF37E85303}"/>
              </a:ext>
            </a:extLst>
          </p:cNvPr>
          <p:cNvSpPr>
            <a:spLocks noGrp="1"/>
          </p:cNvSpPr>
          <p:nvPr>
            <p:ph type="body" idx="1"/>
          </p:nvPr>
        </p:nvSpPr>
        <p:spPr/>
        <p:txBody>
          <a:bodyPr/>
          <a:lstStyle/>
          <a:p>
            <a:r>
              <a:rPr lang="en-US" dirty="0"/>
              <a:t>Tom</a:t>
            </a:r>
          </a:p>
        </p:txBody>
      </p:sp>
      <p:sp>
        <p:nvSpPr>
          <p:cNvPr id="4" name="Slide Number Placeholder 3">
            <a:extLst>
              <a:ext uri="{FF2B5EF4-FFF2-40B4-BE49-F238E27FC236}">
                <a16:creationId xmlns:a16="http://schemas.microsoft.com/office/drawing/2014/main" id="{15814B3F-E61A-A894-3F01-A281ABE19E5B}"/>
              </a:ext>
            </a:extLst>
          </p:cNvPr>
          <p:cNvSpPr>
            <a:spLocks noGrp="1"/>
          </p:cNvSpPr>
          <p:nvPr>
            <p:ph type="sldNum" sz="quarter" idx="5"/>
          </p:nvPr>
        </p:nvSpPr>
        <p:spPr/>
        <p:txBody>
          <a:bodyPr/>
          <a:lstStyle/>
          <a:p>
            <a:fld id="{C61A5FBB-0534-A144-89ED-F1A567EA3F40}" type="slidenum">
              <a:rPr lang="en-US" smtClean="0"/>
              <a:t>12</a:t>
            </a:fld>
            <a:endParaRPr lang="en-US"/>
          </a:p>
        </p:txBody>
      </p:sp>
    </p:spTree>
    <p:extLst>
      <p:ext uri="{BB962C8B-B14F-4D97-AF65-F5344CB8AC3E}">
        <p14:creationId xmlns:p14="http://schemas.microsoft.com/office/powerpoint/2010/main" val="4176421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18171-289F-78BD-200C-24BC76B90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81E3A-BBD9-B1B8-3C2A-7C8603CBB7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3D5E8-631E-BB38-740B-52369107F3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2C74E5-9B5A-A130-27E0-E22A1B0CEDE0}"/>
              </a:ext>
            </a:extLst>
          </p:cNvPr>
          <p:cNvSpPr>
            <a:spLocks noGrp="1"/>
          </p:cNvSpPr>
          <p:nvPr>
            <p:ph type="sldNum" sz="quarter" idx="5"/>
          </p:nvPr>
        </p:nvSpPr>
        <p:spPr/>
        <p:txBody>
          <a:bodyPr/>
          <a:lstStyle/>
          <a:p>
            <a:fld id="{C61A5FBB-0534-A144-89ED-F1A567EA3F40}" type="slidenum">
              <a:rPr lang="en-US" smtClean="0"/>
              <a:t>13</a:t>
            </a:fld>
            <a:endParaRPr lang="en-US"/>
          </a:p>
        </p:txBody>
      </p:sp>
    </p:spTree>
    <p:extLst>
      <p:ext uri="{BB962C8B-B14F-4D97-AF65-F5344CB8AC3E}">
        <p14:creationId xmlns:p14="http://schemas.microsoft.com/office/powerpoint/2010/main" val="413663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A8F36-BF6A-91C8-592F-75F20EB489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B94BF-34BB-0874-AAE7-075DC7726C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4E326-EE63-1449-0268-9039B9088A08}"/>
              </a:ext>
            </a:extLst>
          </p:cNvPr>
          <p:cNvSpPr>
            <a:spLocks noGrp="1"/>
          </p:cNvSpPr>
          <p:nvPr>
            <p:ph type="body" idx="1"/>
          </p:nvPr>
        </p:nvSpPr>
        <p:spPr/>
        <p:txBody>
          <a:bodyPr/>
          <a:lstStyle/>
          <a:p>
            <a:r>
              <a:rPr lang="en-US" dirty="0"/>
              <a:t>Kyle</a:t>
            </a:r>
          </a:p>
        </p:txBody>
      </p:sp>
      <p:sp>
        <p:nvSpPr>
          <p:cNvPr id="4" name="Slide Number Placeholder 3">
            <a:extLst>
              <a:ext uri="{FF2B5EF4-FFF2-40B4-BE49-F238E27FC236}">
                <a16:creationId xmlns:a16="http://schemas.microsoft.com/office/drawing/2014/main" id="{A7CE1A0B-E3D7-3D1A-61CE-8677BB1E9F33}"/>
              </a:ext>
            </a:extLst>
          </p:cNvPr>
          <p:cNvSpPr>
            <a:spLocks noGrp="1"/>
          </p:cNvSpPr>
          <p:nvPr>
            <p:ph type="sldNum" sz="quarter" idx="5"/>
          </p:nvPr>
        </p:nvSpPr>
        <p:spPr/>
        <p:txBody>
          <a:bodyPr/>
          <a:lstStyle/>
          <a:p>
            <a:fld id="{C61A5FBB-0534-A144-89ED-F1A567EA3F40}" type="slidenum">
              <a:rPr lang="en-US" smtClean="0"/>
              <a:t>14</a:t>
            </a:fld>
            <a:endParaRPr lang="en-US"/>
          </a:p>
        </p:txBody>
      </p:sp>
    </p:spTree>
    <p:extLst>
      <p:ext uri="{BB962C8B-B14F-4D97-AF65-F5344CB8AC3E}">
        <p14:creationId xmlns:p14="http://schemas.microsoft.com/office/powerpoint/2010/main" val="312956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5"/>
          </p:nvPr>
        </p:nvSpPr>
        <p:spPr/>
        <p:txBody>
          <a:bodyPr/>
          <a:lstStyle/>
          <a:p>
            <a:fld id="{C61A5FBB-0534-A144-89ED-F1A567EA3F40}" type="slidenum">
              <a:rPr lang="en-US" smtClean="0"/>
              <a:t>15</a:t>
            </a:fld>
            <a:endParaRPr lang="en-US"/>
          </a:p>
        </p:txBody>
      </p:sp>
    </p:spTree>
    <p:extLst>
      <p:ext uri="{BB962C8B-B14F-4D97-AF65-F5344CB8AC3E}">
        <p14:creationId xmlns:p14="http://schemas.microsoft.com/office/powerpoint/2010/main" val="284721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Tom</a:t>
            </a:r>
          </a:p>
        </p:txBody>
      </p:sp>
      <p:sp>
        <p:nvSpPr>
          <p:cNvPr id="4" name="Slide Number Placeholder 3"/>
          <p:cNvSpPr>
            <a:spLocks noGrp="1"/>
          </p:cNvSpPr>
          <p:nvPr>
            <p:ph type="sldNum" sz="quarter" idx="5"/>
          </p:nvPr>
        </p:nvSpPr>
        <p:spPr/>
        <p:txBody>
          <a:bodyPr/>
          <a:lstStyle/>
          <a:p>
            <a:fld id="{C61A5FBB-0534-A144-89ED-F1A567EA3F40}" type="slidenum">
              <a:rPr lang="en-US" smtClean="0"/>
              <a:t>16</a:t>
            </a:fld>
            <a:endParaRPr lang="en-US"/>
          </a:p>
        </p:txBody>
      </p:sp>
    </p:spTree>
    <p:extLst>
      <p:ext uri="{BB962C8B-B14F-4D97-AF65-F5344CB8AC3E}">
        <p14:creationId xmlns:p14="http://schemas.microsoft.com/office/powerpoint/2010/main" val="101224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5"/>
          </p:nvPr>
        </p:nvSpPr>
        <p:spPr/>
        <p:txBody>
          <a:bodyPr/>
          <a:lstStyle/>
          <a:p>
            <a:fld id="{C61A5FBB-0534-A144-89ED-F1A567EA3F40}" type="slidenum">
              <a:rPr lang="en-US" smtClean="0"/>
              <a:t>17</a:t>
            </a:fld>
            <a:endParaRPr lang="en-US"/>
          </a:p>
        </p:txBody>
      </p:sp>
    </p:spTree>
    <p:extLst>
      <p:ext uri="{BB962C8B-B14F-4D97-AF65-F5344CB8AC3E}">
        <p14:creationId xmlns:p14="http://schemas.microsoft.com/office/powerpoint/2010/main" val="624303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5"/>
          </p:nvPr>
        </p:nvSpPr>
        <p:spPr/>
        <p:txBody>
          <a:bodyPr/>
          <a:lstStyle/>
          <a:p>
            <a:fld id="{C61A5FBB-0534-A144-89ED-F1A567EA3F40}" type="slidenum">
              <a:rPr lang="en-US" smtClean="0"/>
              <a:t>18</a:t>
            </a:fld>
            <a:endParaRPr lang="en-US"/>
          </a:p>
        </p:txBody>
      </p:sp>
    </p:spTree>
    <p:extLst>
      <p:ext uri="{BB962C8B-B14F-4D97-AF65-F5344CB8AC3E}">
        <p14:creationId xmlns:p14="http://schemas.microsoft.com/office/powerpoint/2010/main" val="37538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a:t>
            </a:r>
          </a:p>
        </p:txBody>
      </p:sp>
      <p:sp>
        <p:nvSpPr>
          <p:cNvPr id="4" name="Slide Number Placeholder 3"/>
          <p:cNvSpPr>
            <a:spLocks noGrp="1"/>
          </p:cNvSpPr>
          <p:nvPr>
            <p:ph type="sldNum" sz="quarter" idx="5"/>
          </p:nvPr>
        </p:nvSpPr>
        <p:spPr/>
        <p:txBody>
          <a:bodyPr/>
          <a:lstStyle/>
          <a:p>
            <a:fld id="{C61A5FBB-0534-A144-89ED-F1A567EA3F40}" type="slidenum">
              <a:rPr lang="en-US" smtClean="0"/>
              <a:t>19</a:t>
            </a:fld>
            <a:endParaRPr lang="en-US"/>
          </a:p>
        </p:txBody>
      </p:sp>
    </p:spTree>
    <p:extLst>
      <p:ext uri="{BB962C8B-B14F-4D97-AF65-F5344CB8AC3E}">
        <p14:creationId xmlns:p14="http://schemas.microsoft.com/office/powerpoint/2010/main" val="237990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C61A5FBB-0534-A144-89ED-F1A567EA3F40}" type="slidenum">
              <a:rPr lang="en-US" smtClean="0"/>
              <a:t>20</a:t>
            </a:fld>
            <a:endParaRPr lang="en-US"/>
          </a:p>
        </p:txBody>
      </p:sp>
    </p:spTree>
    <p:extLst>
      <p:ext uri="{BB962C8B-B14F-4D97-AF65-F5344CB8AC3E}">
        <p14:creationId xmlns:p14="http://schemas.microsoft.com/office/powerpoint/2010/main" val="2684765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or Matt</a:t>
            </a:r>
          </a:p>
        </p:txBody>
      </p:sp>
      <p:sp>
        <p:nvSpPr>
          <p:cNvPr id="4" name="Slide Number Placeholder 3"/>
          <p:cNvSpPr>
            <a:spLocks noGrp="1"/>
          </p:cNvSpPr>
          <p:nvPr>
            <p:ph type="sldNum" sz="quarter" idx="5"/>
          </p:nvPr>
        </p:nvSpPr>
        <p:spPr/>
        <p:txBody>
          <a:bodyPr/>
          <a:lstStyle/>
          <a:p>
            <a:fld id="{C61A5FBB-0534-A144-89ED-F1A567EA3F40}" type="slidenum">
              <a:rPr lang="en-US" smtClean="0"/>
              <a:t>21</a:t>
            </a:fld>
            <a:endParaRPr lang="en-US"/>
          </a:p>
        </p:txBody>
      </p:sp>
    </p:spTree>
    <p:extLst>
      <p:ext uri="{BB962C8B-B14F-4D97-AF65-F5344CB8AC3E}">
        <p14:creationId xmlns:p14="http://schemas.microsoft.com/office/powerpoint/2010/main" val="368160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Kishore / Sarma</a:t>
            </a:r>
          </a:p>
          <a:p>
            <a:endParaRPr lang="en-US" dirty="0"/>
          </a:p>
        </p:txBody>
      </p:sp>
      <p:sp>
        <p:nvSpPr>
          <p:cNvPr id="4" name="Slide Number Placeholder 3"/>
          <p:cNvSpPr>
            <a:spLocks noGrp="1"/>
          </p:cNvSpPr>
          <p:nvPr>
            <p:ph type="sldNum" sz="quarter" idx="5"/>
          </p:nvPr>
        </p:nvSpPr>
        <p:spPr/>
        <p:txBody>
          <a:bodyPr/>
          <a:lstStyle/>
          <a:p>
            <a:fld id="{C61A5FBB-0534-A144-89ED-F1A567EA3F40}" type="slidenum">
              <a:rPr lang="en-US" smtClean="0"/>
              <a:t>2</a:t>
            </a:fld>
            <a:endParaRPr lang="en-US"/>
          </a:p>
        </p:txBody>
      </p:sp>
    </p:spTree>
    <p:extLst>
      <p:ext uri="{BB962C8B-B14F-4D97-AF65-F5344CB8AC3E}">
        <p14:creationId xmlns:p14="http://schemas.microsoft.com/office/powerpoint/2010/main" val="2026904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5"/>
          </p:nvPr>
        </p:nvSpPr>
        <p:spPr/>
        <p:txBody>
          <a:bodyPr/>
          <a:lstStyle/>
          <a:p>
            <a:fld id="{C61A5FBB-0534-A144-89ED-F1A567EA3F40}" type="slidenum">
              <a:rPr lang="en-US" smtClean="0"/>
              <a:t>22</a:t>
            </a:fld>
            <a:endParaRPr lang="en-US"/>
          </a:p>
        </p:txBody>
      </p:sp>
    </p:spTree>
    <p:extLst>
      <p:ext uri="{BB962C8B-B14F-4D97-AF65-F5344CB8AC3E}">
        <p14:creationId xmlns:p14="http://schemas.microsoft.com/office/powerpoint/2010/main" val="2438625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C61A5FBB-0534-A144-89ED-F1A567EA3F40}" type="slidenum">
              <a:rPr lang="en-US" smtClean="0"/>
              <a:t>23</a:t>
            </a:fld>
            <a:endParaRPr lang="en-US"/>
          </a:p>
        </p:txBody>
      </p:sp>
    </p:spTree>
    <p:extLst>
      <p:ext uri="{BB962C8B-B14F-4D97-AF65-F5344CB8AC3E}">
        <p14:creationId xmlns:p14="http://schemas.microsoft.com/office/powerpoint/2010/main" val="1391092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a:t>
            </a:r>
          </a:p>
        </p:txBody>
      </p:sp>
      <p:sp>
        <p:nvSpPr>
          <p:cNvPr id="4" name="Slide Number Placeholder 3"/>
          <p:cNvSpPr>
            <a:spLocks noGrp="1"/>
          </p:cNvSpPr>
          <p:nvPr>
            <p:ph type="sldNum" sz="quarter" idx="5"/>
          </p:nvPr>
        </p:nvSpPr>
        <p:spPr/>
        <p:txBody>
          <a:bodyPr/>
          <a:lstStyle/>
          <a:p>
            <a:fld id="{C61A5FBB-0534-A144-89ED-F1A567EA3F40}" type="slidenum">
              <a:rPr lang="en-US" smtClean="0"/>
              <a:t>24</a:t>
            </a:fld>
            <a:endParaRPr lang="en-US"/>
          </a:p>
        </p:txBody>
      </p:sp>
    </p:spTree>
    <p:extLst>
      <p:ext uri="{BB962C8B-B14F-4D97-AF65-F5344CB8AC3E}">
        <p14:creationId xmlns:p14="http://schemas.microsoft.com/office/powerpoint/2010/main" val="221995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1A5FBB-0534-A144-89ED-F1A567EA3F40}" type="slidenum">
              <a:rPr lang="en-US" smtClean="0"/>
              <a:t>25</a:t>
            </a:fld>
            <a:endParaRPr lang="en-US"/>
          </a:p>
        </p:txBody>
      </p:sp>
    </p:spTree>
    <p:extLst>
      <p:ext uri="{BB962C8B-B14F-4D97-AF65-F5344CB8AC3E}">
        <p14:creationId xmlns:p14="http://schemas.microsoft.com/office/powerpoint/2010/main" val="208682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Kishore / Sarma</a:t>
            </a:r>
          </a:p>
        </p:txBody>
      </p:sp>
      <p:sp>
        <p:nvSpPr>
          <p:cNvPr id="4" name="Slide Number Placeholder 3"/>
          <p:cNvSpPr>
            <a:spLocks noGrp="1"/>
          </p:cNvSpPr>
          <p:nvPr>
            <p:ph type="sldNum" sz="quarter" idx="5"/>
          </p:nvPr>
        </p:nvSpPr>
        <p:spPr/>
        <p:txBody>
          <a:bodyPr/>
          <a:lstStyle/>
          <a:p>
            <a:fld id="{C61A5FBB-0534-A144-89ED-F1A567EA3F40}" type="slidenum">
              <a:rPr lang="en-US" smtClean="0"/>
              <a:t>3</a:t>
            </a:fld>
            <a:endParaRPr lang="en-US"/>
          </a:p>
        </p:txBody>
      </p:sp>
    </p:spTree>
    <p:extLst>
      <p:ext uri="{BB962C8B-B14F-4D97-AF65-F5344CB8AC3E}">
        <p14:creationId xmlns:p14="http://schemas.microsoft.com/office/powerpoint/2010/main" val="196337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Kishore / Sarma</a:t>
            </a:r>
          </a:p>
          <a:p>
            <a:endParaRPr lang="en-US" dirty="0"/>
          </a:p>
        </p:txBody>
      </p:sp>
      <p:sp>
        <p:nvSpPr>
          <p:cNvPr id="4" name="Slide Number Placeholder 3"/>
          <p:cNvSpPr>
            <a:spLocks noGrp="1"/>
          </p:cNvSpPr>
          <p:nvPr>
            <p:ph type="sldNum" sz="quarter" idx="5"/>
          </p:nvPr>
        </p:nvSpPr>
        <p:spPr/>
        <p:txBody>
          <a:bodyPr/>
          <a:lstStyle/>
          <a:p>
            <a:fld id="{C61A5FBB-0534-A144-89ED-F1A567EA3F40}" type="slidenum">
              <a:rPr lang="en-US" smtClean="0"/>
              <a:t>4</a:t>
            </a:fld>
            <a:endParaRPr lang="en-US"/>
          </a:p>
        </p:txBody>
      </p:sp>
    </p:spTree>
    <p:extLst>
      <p:ext uri="{BB962C8B-B14F-4D97-AF65-F5344CB8AC3E}">
        <p14:creationId xmlns:p14="http://schemas.microsoft.com/office/powerpoint/2010/main" val="135123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DF1AA-0478-D5BA-8B95-95AA2944FD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C06E6F-D2F9-24F5-E8F3-7A86FC36C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F696B4-8E8E-5086-8B6C-C0AC4FE38C49}"/>
              </a:ext>
            </a:extLst>
          </p:cNvPr>
          <p:cNvSpPr>
            <a:spLocks noGrp="1"/>
          </p:cNvSpPr>
          <p:nvPr>
            <p:ph type="body" idx="1"/>
          </p:nvPr>
        </p:nvSpPr>
        <p:spPr>
          <a:xfrm>
            <a:off x="296007" y="4400550"/>
            <a:ext cx="6265985" cy="3600450"/>
          </a:xfrm>
        </p:spPr>
        <p:txBody>
          <a:bodyPr/>
          <a:lstStyle/>
          <a:p>
            <a:endParaRPr lang="en-US"/>
          </a:p>
        </p:txBody>
      </p:sp>
      <p:sp>
        <p:nvSpPr>
          <p:cNvPr id="4" name="Slide Number Placeholder 3">
            <a:extLst>
              <a:ext uri="{FF2B5EF4-FFF2-40B4-BE49-F238E27FC236}">
                <a16:creationId xmlns:a16="http://schemas.microsoft.com/office/drawing/2014/main" id="{190DDDE6-E54C-50D2-320C-3A887A23116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5E816B-EE8A-4A59-BF27-832760D86835}" type="slidenum">
              <a:rPr kumimoji="0" lang="en-US" sz="1200" b="0" i="0" u="none" strike="noStrike" kern="1200" cap="none" spc="0" normalizeH="0" baseline="0" noProof="0" smtClean="0">
                <a:ln>
                  <a:noFill/>
                </a:ln>
                <a:solidFill>
                  <a:srgbClr val="5A5A5A"/>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5A5A5A"/>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8287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3F5F9-9014-AC3E-DD1B-FF3DBAE1D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226C7C-0679-EAE9-756E-7CF84A131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B6FCA-FE40-DBC6-5533-353EC1A2DD0F}"/>
              </a:ext>
            </a:extLst>
          </p:cNvPr>
          <p:cNvSpPr>
            <a:spLocks noGrp="1"/>
          </p:cNvSpPr>
          <p:nvPr>
            <p:ph type="body" idx="1"/>
          </p:nvPr>
        </p:nvSpPr>
        <p:spPr/>
        <p:txBody>
          <a:bodyPr/>
          <a:lstStyle/>
          <a:p>
            <a:pPr marL="228600" indent="-228600">
              <a:buAutoNum type="arabicPeriod"/>
            </a:pPr>
            <a:r>
              <a:rPr lang="en-US"/>
              <a:t>Add actual intake sources details like website, roster, API etc.,</a:t>
            </a:r>
          </a:p>
          <a:p>
            <a:pPr marL="228600" indent="-228600">
              <a:buAutoNum type="arabicPeriod"/>
            </a:pPr>
            <a:r>
              <a:rPr lang="en-US"/>
              <a:t>From the actual intakes, align to </a:t>
            </a:r>
            <a:r>
              <a:rPr lang="en-US" err="1"/>
              <a:t>domains..no</a:t>
            </a:r>
            <a:r>
              <a:rPr lang="en-US"/>
              <a:t> specifics needed. Keep at provider data load &amp; maintenance </a:t>
            </a:r>
            <a:r>
              <a:rPr lang="en-US" err="1"/>
              <a:t>level..no</a:t>
            </a:r>
            <a:r>
              <a:rPr lang="en-US"/>
              <a:t> specifics </a:t>
            </a:r>
          </a:p>
          <a:p>
            <a:pPr marL="228600" indent="-228600">
              <a:buAutoNum type="arabicPeriod"/>
            </a:pPr>
            <a:r>
              <a:rPr lang="en-US"/>
              <a:t>In the outcome section, add ‘high touch to low touch’</a:t>
            </a:r>
          </a:p>
          <a:p>
            <a:pPr marL="228600" indent="-228600">
              <a:buAutoNum type="arabicPeriod"/>
            </a:pPr>
            <a:r>
              <a:rPr lang="en-US"/>
              <a:t>Remove ’current state process’ &amp; elaborate ‘outcome’</a:t>
            </a:r>
          </a:p>
          <a:p>
            <a:pPr marL="228600" indent="-228600">
              <a:buAutoNum type="arabicPeriod"/>
            </a:pPr>
            <a:r>
              <a:rPr lang="en-US"/>
              <a:t>Add ‘Service agents’ to the solution &amp; cover reporting, notification etc. </a:t>
            </a:r>
          </a:p>
          <a:p>
            <a:pPr marL="228600" indent="-228600">
              <a:buAutoNum type="arabicPeriod"/>
            </a:pPr>
            <a:r>
              <a:rPr lang="en-US"/>
              <a:t>Remove #’s from </a:t>
            </a:r>
            <a:r>
              <a:rPr lang="en-US" err="1"/>
              <a:t>outcome..be</a:t>
            </a:r>
            <a:r>
              <a:rPr lang="en-US"/>
              <a:t> generic</a:t>
            </a:r>
          </a:p>
          <a:p>
            <a:pPr marL="228600" indent="-228600">
              <a:buAutoNum type="arabicPeriod"/>
            </a:pPr>
            <a:r>
              <a:rPr lang="en-US"/>
              <a:t>Slide 1 would cover why, what &amp; benefits. </a:t>
            </a:r>
          </a:p>
          <a:p>
            <a:pPr marL="228600" indent="-228600">
              <a:buAutoNum type="arabicPeriod"/>
            </a:pPr>
            <a:r>
              <a:rPr lang="en-US"/>
              <a:t>Move MVP to slide 2</a:t>
            </a:r>
          </a:p>
          <a:p>
            <a:pPr marL="228600" indent="-228600">
              <a:buAutoNum type="arabicPeriod"/>
            </a:pPr>
            <a:r>
              <a:rPr lang="en-US"/>
              <a:t>Task mining for ‘how’ will be later</a:t>
            </a:r>
          </a:p>
          <a:p>
            <a:pPr marL="228600" indent="-228600">
              <a:buAutoNum type="arabicPeriod"/>
            </a:pPr>
            <a:r>
              <a:rPr lang="en-US"/>
              <a:t>Ask for $6M for demo agents.</a:t>
            </a:r>
          </a:p>
          <a:p>
            <a:pPr marL="228600" indent="-228600">
              <a:buAutoNum type="arabicPeriod"/>
            </a:pPr>
            <a:endParaRPr lang="en-US"/>
          </a:p>
        </p:txBody>
      </p:sp>
      <p:sp>
        <p:nvSpPr>
          <p:cNvPr id="4" name="Slide Number Placeholder 3">
            <a:extLst>
              <a:ext uri="{FF2B5EF4-FFF2-40B4-BE49-F238E27FC236}">
                <a16:creationId xmlns:a16="http://schemas.microsoft.com/office/drawing/2014/main" id="{A5618EE9-4EC7-4BAC-E43A-22093C24F860}"/>
              </a:ext>
            </a:extLst>
          </p:cNvPr>
          <p:cNvSpPr>
            <a:spLocks noGrp="1"/>
          </p:cNvSpPr>
          <p:nvPr>
            <p:ph type="sldNum" sz="quarter" idx="5"/>
          </p:nvPr>
        </p:nvSpPr>
        <p:spPr/>
        <p:txBody>
          <a:bodyPr/>
          <a:lstStyle/>
          <a:p>
            <a:fld id="{DF0177F8-3717-E441-ABD5-E9CC1E0ED10B}" type="slidenum">
              <a:rPr lang="en-US" smtClean="0"/>
              <a:t>6</a:t>
            </a:fld>
            <a:endParaRPr lang="en-US"/>
          </a:p>
        </p:txBody>
      </p:sp>
    </p:spTree>
    <p:extLst>
      <p:ext uri="{BB962C8B-B14F-4D97-AF65-F5344CB8AC3E}">
        <p14:creationId xmlns:p14="http://schemas.microsoft.com/office/powerpoint/2010/main" val="93522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Sarma</a:t>
            </a:r>
          </a:p>
        </p:txBody>
      </p:sp>
      <p:sp>
        <p:nvSpPr>
          <p:cNvPr id="4" name="Slide Number Placeholder 3"/>
          <p:cNvSpPr>
            <a:spLocks noGrp="1"/>
          </p:cNvSpPr>
          <p:nvPr>
            <p:ph type="sldNum" sz="quarter" idx="5"/>
          </p:nvPr>
        </p:nvSpPr>
        <p:spPr/>
        <p:txBody>
          <a:bodyPr/>
          <a:lstStyle/>
          <a:p>
            <a:fld id="{C61A5FBB-0534-A144-89ED-F1A567EA3F40}" type="slidenum">
              <a:rPr lang="en-US" smtClean="0"/>
              <a:t>8</a:t>
            </a:fld>
            <a:endParaRPr lang="en-US"/>
          </a:p>
        </p:txBody>
      </p:sp>
    </p:spTree>
    <p:extLst>
      <p:ext uri="{BB962C8B-B14F-4D97-AF65-F5344CB8AC3E}">
        <p14:creationId xmlns:p14="http://schemas.microsoft.com/office/powerpoint/2010/main" val="31677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C2EC-A3AE-7289-3E7F-97C805B120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C42AF9-59F6-AF3B-B41C-0BC73D605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C64B58-CCEC-1092-10A4-F6DFA3E2D90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Sarma</a:t>
            </a:r>
          </a:p>
          <a:p>
            <a:endParaRPr lang="en-US" dirty="0"/>
          </a:p>
        </p:txBody>
      </p:sp>
      <p:sp>
        <p:nvSpPr>
          <p:cNvPr id="4" name="Slide Number Placeholder 3">
            <a:extLst>
              <a:ext uri="{FF2B5EF4-FFF2-40B4-BE49-F238E27FC236}">
                <a16:creationId xmlns:a16="http://schemas.microsoft.com/office/drawing/2014/main" id="{BC7D8EB9-9484-4473-8836-F9C992DC3FC5}"/>
              </a:ext>
            </a:extLst>
          </p:cNvPr>
          <p:cNvSpPr>
            <a:spLocks noGrp="1"/>
          </p:cNvSpPr>
          <p:nvPr>
            <p:ph type="sldNum" sz="quarter" idx="5"/>
          </p:nvPr>
        </p:nvSpPr>
        <p:spPr/>
        <p:txBody>
          <a:bodyPr/>
          <a:lstStyle/>
          <a:p>
            <a:fld id="{C61A5FBB-0534-A144-89ED-F1A567EA3F40}" type="slidenum">
              <a:rPr lang="en-US" smtClean="0"/>
              <a:t>9</a:t>
            </a:fld>
            <a:endParaRPr lang="en-US"/>
          </a:p>
        </p:txBody>
      </p:sp>
    </p:spTree>
    <p:extLst>
      <p:ext uri="{BB962C8B-B14F-4D97-AF65-F5344CB8AC3E}">
        <p14:creationId xmlns:p14="http://schemas.microsoft.com/office/powerpoint/2010/main" val="158531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4C44B-F896-4F64-EEE6-3ACB72C3E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EF065A-7E55-D4D7-E10D-42531EF34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8ACD7-9B9A-0234-16AF-1C7B0B408FB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Sarma</a:t>
            </a:r>
          </a:p>
          <a:p>
            <a:endParaRPr lang="en-US" dirty="0"/>
          </a:p>
        </p:txBody>
      </p:sp>
      <p:sp>
        <p:nvSpPr>
          <p:cNvPr id="4" name="Slide Number Placeholder 3">
            <a:extLst>
              <a:ext uri="{FF2B5EF4-FFF2-40B4-BE49-F238E27FC236}">
                <a16:creationId xmlns:a16="http://schemas.microsoft.com/office/drawing/2014/main" id="{6266A12B-44AD-29EC-6043-441C01C8F5C3}"/>
              </a:ext>
            </a:extLst>
          </p:cNvPr>
          <p:cNvSpPr>
            <a:spLocks noGrp="1"/>
          </p:cNvSpPr>
          <p:nvPr>
            <p:ph type="sldNum" sz="quarter" idx="5"/>
          </p:nvPr>
        </p:nvSpPr>
        <p:spPr/>
        <p:txBody>
          <a:bodyPr/>
          <a:lstStyle/>
          <a:p>
            <a:fld id="{C61A5FBB-0534-A144-89ED-F1A567EA3F40}" type="slidenum">
              <a:rPr lang="en-US" smtClean="0"/>
              <a:t>10</a:t>
            </a:fld>
            <a:endParaRPr lang="en-US"/>
          </a:p>
        </p:txBody>
      </p:sp>
    </p:spTree>
    <p:extLst>
      <p:ext uri="{BB962C8B-B14F-4D97-AF65-F5344CB8AC3E}">
        <p14:creationId xmlns:p14="http://schemas.microsoft.com/office/powerpoint/2010/main" val="3068112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8C0DD54-8F3E-3141-9EFA-297A3BB9A28B}"/>
              </a:ext>
            </a:extLst>
          </p:cNvPr>
          <p:cNvSpPr/>
          <p:nvPr userDrawn="1"/>
        </p:nvSpPr>
        <p:spPr>
          <a:xfrm>
            <a:off x="525085" y="6027722"/>
            <a:ext cx="11098476" cy="830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24123" y="901699"/>
            <a:ext cx="8303340" cy="2103967"/>
          </a:xfrm>
        </p:spPr>
        <p:txBody>
          <a:bodyPr anchor="b">
            <a:noAutofit/>
          </a:bodyPr>
          <a:lstStyle>
            <a:lvl1pPr algn="l">
              <a:defRPr sz="5067" spc="0" baseline="0">
                <a:solidFill>
                  <a:srgbClr val="002677"/>
                </a:solidFill>
              </a:defRPr>
            </a:lvl1pPr>
          </a:lstStyle>
          <a:p>
            <a:r>
              <a:rPr lang="en-US"/>
              <a:t>Title slide</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1918336" y="2991201"/>
            <a:ext cx="8303340" cy="943488"/>
          </a:xfrm>
        </p:spPr>
        <p:txBody>
          <a:bodyPr>
            <a:noAutofit/>
          </a:bodyPr>
          <a:lstStyle>
            <a:lvl1pPr marL="0" indent="0" algn="l">
              <a:buNone/>
              <a:defRPr sz="20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5" name="Text Placeholder 4">
            <a:extLst>
              <a:ext uri="{FF2B5EF4-FFF2-40B4-BE49-F238E27FC236}">
                <a16:creationId xmlns:a16="http://schemas.microsoft.com/office/drawing/2014/main" id="{A03B0FA5-CAA8-F144-AA63-57A5866F638A}"/>
              </a:ext>
            </a:extLst>
          </p:cNvPr>
          <p:cNvSpPr>
            <a:spLocks noGrp="1"/>
          </p:cNvSpPr>
          <p:nvPr>
            <p:ph type="body" sz="quarter" idx="10"/>
          </p:nvPr>
        </p:nvSpPr>
        <p:spPr>
          <a:xfrm>
            <a:off x="511012" y="6050870"/>
            <a:ext cx="3009900" cy="270245"/>
          </a:xfrm>
        </p:spPr>
        <p:txBody>
          <a:bodyPr/>
          <a:lstStyle>
            <a:lvl1pPr marL="0" indent="0">
              <a:buNone/>
              <a:defRPr sz="1333" b="0"/>
            </a:lvl1pPr>
            <a:lvl2pPr marL="118530" indent="0">
              <a:buNone/>
              <a:defRPr/>
            </a:lvl2pPr>
          </a:lstStyle>
          <a:p>
            <a:pPr lvl="0"/>
            <a:r>
              <a:rPr lang="en-US"/>
              <a:t>Click to edit</a:t>
            </a:r>
          </a:p>
        </p:txBody>
      </p:sp>
      <p:sp>
        <p:nvSpPr>
          <p:cNvPr id="11" name="Freeform 10">
            <a:extLst>
              <a:ext uri="{FF2B5EF4-FFF2-40B4-BE49-F238E27FC236}">
                <a16:creationId xmlns:a16="http://schemas.microsoft.com/office/drawing/2014/main" id="{0CD29587-3189-2947-A715-A0DAEB025FC4}"/>
              </a:ext>
            </a:extLst>
          </p:cNvPr>
          <p:cNvSpPr/>
          <p:nvPr userDrawn="1"/>
        </p:nvSpPr>
        <p:spPr>
          <a:xfrm>
            <a:off x="0" y="2707678"/>
            <a:ext cx="12192000" cy="2995808"/>
          </a:xfrm>
          <a:custGeom>
            <a:avLst/>
            <a:gdLst>
              <a:gd name="connsiteX0" fmla="*/ 75465 w 9144000"/>
              <a:gd name="connsiteY0" fmla="*/ 1220801 h 2246856"/>
              <a:gd name="connsiteX1" fmla="*/ 2401545 w 9144000"/>
              <a:gd name="connsiteY1" fmla="*/ 1992275 h 2246856"/>
              <a:gd name="connsiteX2" fmla="*/ 48611 w 9144000"/>
              <a:gd name="connsiteY2" fmla="*/ 1358732 h 2246856"/>
              <a:gd name="connsiteX3" fmla="*/ 0 w 9144000"/>
              <a:gd name="connsiteY3" fmla="*/ 1360190 h 2246856"/>
              <a:gd name="connsiteX4" fmla="*/ 0 w 9144000"/>
              <a:gd name="connsiteY4" fmla="*/ 1220948 h 2246856"/>
              <a:gd name="connsiteX5" fmla="*/ 0 w 9144000"/>
              <a:gd name="connsiteY5" fmla="*/ 932112 h 2246856"/>
              <a:gd name="connsiteX6" fmla="*/ 184018 w 9144000"/>
              <a:gd name="connsiteY6" fmla="*/ 951532 h 2246856"/>
              <a:gd name="connsiteX7" fmla="*/ 2339206 w 9144000"/>
              <a:gd name="connsiteY7" fmla="*/ 1945314 h 2246856"/>
              <a:gd name="connsiteX8" fmla="*/ 115341 w 9144000"/>
              <a:gd name="connsiteY8" fmla="*/ 1085384 h 2246856"/>
              <a:gd name="connsiteX9" fmla="*/ 0 w 9144000"/>
              <a:gd name="connsiteY9" fmla="*/ 1077547 h 2246856"/>
              <a:gd name="connsiteX10" fmla="*/ 5599046 w 9144000"/>
              <a:gd name="connsiteY10" fmla="*/ 896769 h 2246856"/>
              <a:gd name="connsiteX11" fmla="*/ 6485913 w 9144000"/>
              <a:gd name="connsiteY11" fmla="*/ 1206134 h 2246856"/>
              <a:gd name="connsiteX12" fmla="*/ 6485913 w 9144000"/>
              <a:gd name="connsiteY12" fmla="*/ 1206323 h 2246856"/>
              <a:gd name="connsiteX13" fmla="*/ 5262052 w 9144000"/>
              <a:gd name="connsiteY13" fmla="*/ 1381788 h 2246856"/>
              <a:gd name="connsiteX14" fmla="*/ 3948946 w 9144000"/>
              <a:gd name="connsiteY14" fmla="*/ 2062858 h 2246856"/>
              <a:gd name="connsiteX15" fmla="*/ 3030908 w 9144000"/>
              <a:gd name="connsiteY15" fmla="*/ 2241062 h 2246856"/>
              <a:gd name="connsiteX16" fmla="*/ 2401356 w 9144000"/>
              <a:gd name="connsiteY16" fmla="*/ 1992275 h 2246856"/>
              <a:gd name="connsiteX17" fmla="*/ 3424556 w 9144000"/>
              <a:gd name="connsiteY17" fmla="*/ 1842039 h 2246856"/>
              <a:gd name="connsiteX18" fmla="*/ 4734914 w 9144000"/>
              <a:gd name="connsiteY18" fmla="*/ 1107772 h 2246856"/>
              <a:gd name="connsiteX19" fmla="*/ 5599046 w 9144000"/>
              <a:gd name="connsiteY19" fmla="*/ 896769 h 2246856"/>
              <a:gd name="connsiteX20" fmla="*/ 9144000 w 9144000"/>
              <a:gd name="connsiteY20" fmla="*/ 679755 h 2246856"/>
              <a:gd name="connsiteX21" fmla="*/ 9144000 w 9144000"/>
              <a:gd name="connsiteY21" fmla="*/ 855699 h 2246856"/>
              <a:gd name="connsiteX22" fmla="*/ 8219858 w 9144000"/>
              <a:gd name="connsiteY22" fmla="*/ 1346166 h 2246856"/>
              <a:gd name="connsiteX23" fmla="*/ 6835032 w 9144000"/>
              <a:gd name="connsiteY23" fmla="*/ 1461157 h 2246856"/>
              <a:gd name="connsiteX24" fmla="*/ 8199299 w 9144000"/>
              <a:gd name="connsiteY24" fmla="*/ 1228338 h 2246856"/>
              <a:gd name="connsiteX25" fmla="*/ 0 w 9144000"/>
              <a:gd name="connsiteY25" fmla="*/ 634918 h 2246856"/>
              <a:gd name="connsiteX26" fmla="*/ 230952 w 9144000"/>
              <a:gd name="connsiteY26" fmla="*/ 660354 h 2246856"/>
              <a:gd name="connsiteX27" fmla="*/ 2292120 w 9144000"/>
              <a:gd name="connsiteY27" fmla="*/ 1892496 h 2246856"/>
              <a:gd name="connsiteX28" fmla="*/ 206890 w 9144000"/>
              <a:gd name="connsiteY28" fmla="*/ 805932 h 2246856"/>
              <a:gd name="connsiteX29" fmla="*/ 0 w 9144000"/>
              <a:gd name="connsiteY29" fmla="*/ 783537 h 2246856"/>
              <a:gd name="connsiteX30" fmla="*/ 9144000 w 9144000"/>
              <a:gd name="connsiteY30" fmla="*/ 336776 h 2246856"/>
              <a:gd name="connsiteX31" fmla="*/ 9144000 w 9144000"/>
              <a:gd name="connsiteY31" fmla="*/ 507930 h 2246856"/>
              <a:gd name="connsiteX32" fmla="*/ 7983195 w 9144000"/>
              <a:gd name="connsiteY32" fmla="*/ 1230607 h 2246856"/>
              <a:gd name="connsiteX33" fmla="*/ 6686100 w 9144000"/>
              <a:gd name="connsiteY33" fmla="*/ 1342858 h 2246856"/>
              <a:gd name="connsiteX34" fmla="*/ 7924457 w 9144000"/>
              <a:gd name="connsiteY34" fmla="*/ 1131111 h 2246856"/>
              <a:gd name="connsiteX35" fmla="*/ 9133957 w 9144000"/>
              <a:gd name="connsiteY35" fmla="*/ 343267 h 2246856"/>
              <a:gd name="connsiteX36" fmla="*/ 9144000 w 9144000"/>
              <a:gd name="connsiteY36" fmla="*/ 0 h 2246856"/>
              <a:gd name="connsiteX37" fmla="*/ 9144000 w 9144000"/>
              <a:gd name="connsiteY37" fmla="*/ 169983 h 2246856"/>
              <a:gd name="connsiteX38" fmla="*/ 9141500 w 9144000"/>
              <a:gd name="connsiteY38" fmla="*/ 171717 h 2246856"/>
              <a:gd name="connsiteX39" fmla="*/ 7681351 w 9144000"/>
              <a:gd name="connsiteY39" fmla="*/ 1160591 h 2246856"/>
              <a:gd name="connsiteX40" fmla="*/ 6485913 w 9144000"/>
              <a:gd name="connsiteY40" fmla="*/ 1206134 h 2246856"/>
              <a:gd name="connsiteX41" fmla="*/ 7643740 w 9144000"/>
              <a:gd name="connsiteY41" fmla="*/ 1049189 h 2246856"/>
              <a:gd name="connsiteX42" fmla="*/ 8830271 w 9144000"/>
              <a:gd name="connsiteY42" fmla="*/ 219584 h 224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144000" h="2246856">
                <a:moveTo>
                  <a:pt x="75465" y="1220801"/>
                </a:moveTo>
                <a:cubicBezTo>
                  <a:pt x="976487" y="1256641"/>
                  <a:pt x="1657416" y="1835395"/>
                  <a:pt x="2401545" y="1992275"/>
                </a:cubicBezTo>
                <a:cubicBezTo>
                  <a:pt x="1604124" y="1916537"/>
                  <a:pt x="931939" y="1369096"/>
                  <a:pt x="48611" y="1358732"/>
                </a:cubicBezTo>
                <a:lnTo>
                  <a:pt x="0" y="1360190"/>
                </a:lnTo>
                <a:lnTo>
                  <a:pt x="0" y="1220948"/>
                </a:lnTo>
                <a:close/>
                <a:moveTo>
                  <a:pt x="0" y="932112"/>
                </a:moveTo>
                <a:lnTo>
                  <a:pt x="184018" y="951532"/>
                </a:lnTo>
                <a:cubicBezTo>
                  <a:pt x="1352510" y="1111199"/>
                  <a:pt x="1773248" y="1716771"/>
                  <a:pt x="2339206" y="1945314"/>
                </a:cubicBezTo>
                <a:cubicBezTo>
                  <a:pt x="1805401" y="1812618"/>
                  <a:pt x="1092319" y="1189118"/>
                  <a:pt x="115341" y="1085384"/>
                </a:cubicBezTo>
                <a:lnTo>
                  <a:pt x="0" y="1077547"/>
                </a:lnTo>
                <a:close/>
                <a:moveTo>
                  <a:pt x="5599046" y="896769"/>
                </a:moveTo>
                <a:cubicBezTo>
                  <a:pt x="5920596" y="895410"/>
                  <a:pt x="6245935" y="980780"/>
                  <a:pt x="6485913" y="1206134"/>
                </a:cubicBezTo>
                <a:lnTo>
                  <a:pt x="6485913" y="1206323"/>
                </a:lnTo>
                <a:cubicBezTo>
                  <a:pt x="6202638" y="1093977"/>
                  <a:pt x="5676165" y="1122229"/>
                  <a:pt x="5262052" y="1381788"/>
                </a:cubicBezTo>
                <a:lnTo>
                  <a:pt x="3948946" y="2062858"/>
                </a:lnTo>
                <a:cubicBezTo>
                  <a:pt x="3630711" y="2212148"/>
                  <a:pt x="3318635" y="2265818"/>
                  <a:pt x="3030908" y="2241062"/>
                </a:cubicBezTo>
                <a:cubicBezTo>
                  <a:pt x="2789792" y="2220369"/>
                  <a:pt x="2592068" y="2129283"/>
                  <a:pt x="2401356" y="1992275"/>
                </a:cubicBezTo>
                <a:cubicBezTo>
                  <a:pt x="2886334" y="2046322"/>
                  <a:pt x="3114375" y="1986038"/>
                  <a:pt x="3424556" y="1842039"/>
                </a:cubicBezTo>
                <a:lnTo>
                  <a:pt x="4734914" y="1107772"/>
                </a:lnTo>
                <a:cubicBezTo>
                  <a:pt x="4959734" y="986213"/>
                  <a:pt x="5277495" y="898127"/>
                  <a:pt x="5599046" y="896769"/>
                </a:cubicBezTo>
                <a:close/>
                <a:moveTo>
                  <a:pt x="9144000" y="679755"/>
                </a:moveTo>
                <a:lnTo>
                  <a:pt x="9144000" y="855699"/>
                </a:lnTo>
                <a:lnTo>
                  <a:pt x="8219858" y="1346166"/>
                </a:lnTo>
                <a:cubicBezTo>
                  <a:pt x="7594000" y="1645220"/>
                  <a:pt x="7239102" y="1691898"/>
                  <a:pt x="6835032" y="1461157"/>
                </a:cubicBezTo>
                <a:cubicBezTo>
                  <a:pt x="7306273" y="1632087"/>
                  <a:pt x="7708921" y="1488749"/>
                  <a:pt x="8199299" y="1228338"/>
                </a:cubicBezTo>
                <a:close/>
                <a:moveTo>
                  <a:pt x="0" y="634918"/>
                </a:moveTo>
                <a:lnTo>
                  <a:pt x="230952" y="660354"/>
                </a:lnTo>
                <a:cubicBezTo>
                  <a:pt x="1395259" y="830711"/>
                  <a:pt x="1782030" y="1526118"/>
                  <a:pt x="2292120" y="1892496"/>
                </a:cubicBezTo>
                <a:cubicBezTo>
                  <a:pt x="1732557" y="1623382"/>
                  <a:pt x="1367925" y="971259"/>
                  <a:pt x="206890" y="805932"/>
                </a:cubicBezTo>
                <a:lnTo>
                  <a:pt x="0" y="783537"/>
                </a:lnTo>
                <a:close/>
                <a:moveTo>
                  <a:pt x="9144000" y="336776"/>
                </a:moveTo>
                <a:lnTo>
                  <a:pt x="9144000" y="507930"/>
                </a:lnTo>
                <a:lnTo>
                  <a:pt x="7983195" y="1230607"/>
                </a:lnTo>
                <a:cubicBezTo>
                  <a:pt x="7595611" y="1463708"/>
                  <a:pt x="7113571" y="1590606"/>
                  <a:pt x="6686100" y="1342858"/>
                </a:cubicBezTo>
                <a:cubicBezTo>
                  <a:pt x="7023567" y="1450386"/>
                  <a:pt x="7467901" y="1447930"/>
                  <a:pt x="7924457" y="1131111"/>
                </a:cubicBezTo>
                <a:cubicBezTo>
                  <a:pt x="8036457" y="1053265"/>
                  <a:pt x="8837502" y="534913"/>
                  <a:pt x="9133957" y="343267"/>
                </a:cubicBezTo>
                <a:close/>
                <a:moveTo>
                  <a:pt x="9144000" y="0"/>
                </a:moveTo>
                <a:lnTo>
                  <a:pt x="9144000" y="169983"/>
                </a:lnTo>
                <a:lnTo>
                  <a:pt x="9141500" y="171717"/>
                </a:lnTo>
                <a:cubicBezTo>
                  <a:pt x="8781210" y="421372"/>
                  <a:pt x="7808517" y="1093416"/>
                  <a:pt x="7681351" y="1160591"/>
                </a:cubicBezTo>
                <a:cubicBezTo>
                  <a:pt x="7524840" y="1243268"/>
                  <a:pt x="7059473" y="1519740"/>
                  <a:pt x="6485913" y="1206134"/>
                </a:cubicBezTo>
                <a:cubicBezTo>
                  <a:pt x="6878708" y="1368843"/>
                  <a:pt x="7309779" y="1278890"/>
                  <a:pt x="7643740" y="1049189"/>
                </a:cubicBezTo>
                <a:lnTo>
                  <a:pt x="8830271" y="219584"/>
                </a:lnTo>
                <a:close/>
              </a:path>
            </a:pathLst>
          </a:custGeom>
          <a:solidFill>
            <a:srgbClr val="002677"/>
          </a:solidFill>
          <a:ln w="9181" cap="flat">
            <a:noFill/>
            <a:prstDash val="solid"/>
            <a:miter/>
          </a:ln>
        </p:spPr>
        <p:txBody>
          <a:bodyPr wrap="square" rtlCol="0" anchor="ctr">
            <a:noAutofit/>
          </a:bodyPr>
          <a:lstStyle/>
          <a:p>
            <a:r>
              <a:rPr lang="en-US"/>
              <a:t>  </a:t>
            </a:r>
          </a:p>
        </p:txBody>
      </p:sp>
      <p:pic>
        <p:nvPicPr>
          <p:cNvPr id="13" name="Picture 12" descr="A close up of a sign&#10;&#10;Description automatically generated">
            <a:extLst>
              <a:ext uri="{FF2B5EF4-FFF2-40B4-BE49-F238E27FC236}">
                <a16:creationId xmlns:a16="http://schemas.microsoft.com/office/drawing/2014/main" id="{8316987A-B8A2-D448-BB0E-051CA9632931}"/>
              </a:ext>
            </a:extLst>
          </p:cNvPr>
          <p:cNvPicPr>
            <a:picLocks noChangeAspect="1"/>
          </p:cNvPicPr>
          <p:nvPr userDrawn="1"/>
        </p:nvPicPr>
        <p:blipFill>
          <a:blip r:embed="rId2"/>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99928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498998"/>
            <a:ext cx="5364480" cy="4527549"/>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8866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2-line) and 2-column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0"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2"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1107A685-91FA-EF46-BCA6-7D2780198A4D}"/>
              </a:ext>
            </a:extLst>
          </p:cNvPr>
          <p:cNvSpPr>
            <a:spLocks noGrp="1"/>
          </p:cNvSpPr>
          <p:nvPr>
            <p:ph type="body" sz="quarter" idx="14"/>
          </p:nvPr>
        </p:nvSpPr>
        <p:spPr>
          <a:xfrm>
            <a:off x="6217920" y="1862937"/>
            <a:ext cx="5364480" cy="4105740"/>
          </a:xfrm>
        </p:spPr>
        <p:txBody>
          <a:bodyPr/>
          <a:lstStyle>
            <a:lvl1pPr marL="152396" indent="-152396">
              <a:spcBef>
                <a:spcPts val="400"/>
              </a:spcBef>
              <a:spcAft>
                <a:spcPts val="800"/>
              </a:spcAft>
              <a:buClr>
                <a:schemeClr val="accent1"/>
              </a:buClr>
              <a:tabLst/>
              <a:defRPr sz="1900"/>
            </a:lvl1pPr>
            <a:lvl2pPr marL="289977" indent="-120648">
              <a:spcBef>
                <a:spcPts val="0"/>
              </a:spcBef>
              <a:spcAft>
                <a:spcPts val="800"/>
              </a:spcAft>
              <a:buClr>
                <a:schemeClr val="accent1"/>
              </a:buClr>
              <a:tabLst/>
              <a:defRPr sz="1900"/>
            </a:lvl2pPr>
            <a:lvl3pPr marL="416974" indent="-118530">
              <a:spcBef>
                <a:spcPts val="0"/>
              </a:spcBef>
              <a:spcAft>
                <a:spcPts val="800"/>
              </a:spcAft>
              <a:buClr>
                <a:schemeClr val="accent1"/>
              </a:buClr>
              <a:tabLst/>
              <a:defRPr sz="1600"/>
            </a:lvl3pPr>
            <a:lvl4pPr marL="537620" indent="-101597">
              <a:spcBef>
                <a:spcPts val="0"/>
              </a:spcBef>
              <a:spcAft>
                <a:spcPts val="800"/>
              </a:spcAft>
              <a:buClr>
                <a:schemeClr val="accent1"/>
              </a:buClr>
              <a:tabLst/>
              <a:defRPr sz="1500"/>
            </a:lvl4pPr>
            <a:lvl5pPr marL="675200" indent="-112181">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77029EA9-40C9-BA4E-A674-96547D8CB575}"/>
              </a:ext>
            </a:extLst>
          </p:cNvPr>
          <p:cNvSpPr>
            <a:spLocks noGrp="1"/>
          </p:cNvSpPr>
          <p:nvPr>
            <p:ph type="title" hasCustomPrompt="1"/>
          </p:nvPr>
        </p:nvSpPr>
        <p:spPr>
          <a:xfrm>
            <a:off x="517233" y="469286"/>
            <a:ext cx="11082528" cy="109447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Tree>
    <p:extLst>
      <p:ext uri="{BB962C8B-B14F-4D97-AF65-F5344CB8AC3E}">
        <p14:creationId xmlns:p14="http://schemas.microsoft.com/office/powerpoint/2010/main" val="80115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ayou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6"/>
            <a:ext cx="11097749" cy="1096841"/>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8" name="Text Placeholder 7">
            <a:extLst>
              <a:ext uri="{FF2B5EF4-FFF2-40B4-BE49-F238E27FC236}">
                <a16:creationId xmlns:a16="http://schemas.microsoft.com/office/drawing/2014/main" id="{0E1EA24B-5EA2-AB43-8C64-595AAF72202A}"/>
              </a:ext>
            </a:extLst>
          </p:cNvPr>
          <p:cNvSpPr>
            <a:spLocks noGrp="1"/>
          </p:cNvSpPr>
          <p:nvPr>
            <p:ph type="body" sz="quarter" idx="21"/>
          </p:nvPr>
        </p:nvSpPr>
        <p:spPr>
          <a:xfrm>
            <a:off x="1178111"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11" name="Text Placeholder 10">
            <a:extLst>
              <a:ext uri="{FF2B5EF4-FFF2-40B4-BE49-F238E27FC236}">
                <a16:creationId xmlns:a16="http://schemas.microsoft.com/office/drawing/2014/main" id="{678FD2D1-54D0-384D-B6C4-1ADF79A1F6B9}"/>
              </a:ext>
            </a:extLst>
          </p:cNvPr>
          <p:cNvSpPr>
            <a:spLocks noGrp="1"/>
          </p:cNvSpPr>
          <p:nvPr>
            <p:ph type="body" sz="quarter" idx="22"/>
          </p:nvPr>
        </p:nvSpPr>
        <p:spPr>
          <a:xfrm>
            <a:off x="1178111"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9" name="Text Placeholder 7">
            <a:extLst>
              <a:ext uri="{FF2B5EF4-FFF2-40B4-BE49-F238E27FC236}">
                <a16:creationId xmlns:a16="http://schemas.microsoft.com/office/drawing/2014/main" id="{EA3CFA97-B918-A243-8347-81ABE5965E29}"/>
              </a:ext>
            </a:extLst>
          </p:cNvPr>
          <p:cNvSpPr>
            <a:spLocks noGrp="1"/>
          </p:cNvSpPr>
          <p:nvPr>
            <p:ph type="body" sz="quarter" idx="23"/>
          </p:nvPr>
        </p:nvSpPr>
        <p:spPr>
          <a:xfrm>
            <a:off x="6698743" y="3975024"/>
            <a:ext cx="4462272" cy="1658837"/>
          </a:xfrm>
        </p:spPr>
        <p:txBody>
          <a:bodyPr/>
          <a:lstStyle>
            <a:lvl1pPr marL="118530" marR="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sz="1600"/>
            </a:lvl1pPr>
            <a:lvl2pPr marL="160863" indent="0">
              <a:buNone/>
              <a:defRPr/>
            </a:lvl2pPr>
          </a:lstStyle>
          <a:p>
            <a:pPr lvl="0"/>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marL="118530" marR="0" lvl="0" indent="-118530" algn="l" defTabSz="914377" rtl="0" eaLnBrk="1" fontAlgn="auto" latinLnBrk="0" hangingPunct="1">
              <a:lnSpc>
                <a:spcPct val="100000"/>
              </a:lnSpc>
              <a:spcBef>
                <a:spcPts val="0"/>
              </a:spcBef>
              <a:spcAft>
                <a:spcPts val="400"/>
              </a:spcAft>
              <a:buClr>
                <a:schemeClr val="accent1"/>
              </a:buClr>
              <a:buSzTx/>
              <a:buFont typeface="Arial" panose="020B0604020202020204" pitchFamily="34" charset="0"/>
              <a:buChar char="•"/>
              <a:tabLst/>
              <a:defRPr/>
            </a:pPr>
            <a:r>
              <a:rPr lang="en-US"/>
              <a:t>Click to edit Master text styles</a:t>
            </a:r>
          </a:p>
          <a:p>
            <a:pPr lvl="0"/>
            <a:endParaRPr lang="en-US"/>
          </a:p>
        </p:txBody>
      </p:sp>
      <p:sp>
        <p:nvSpPr>
          <p:cNvPr id="20" name="Text Placeholder 10">
            <a:extLst>
              <a:ext uri="{FF2B5EF4-FFF2-40B4-BE49-F238E27FC236}">
                <a16:creationId xmlns:a16="http://schemas.microsoft.com/office/drawing/2014/main" id="{71222A9A-C729-754A-AB5B-7F8262F611A3}"/>
              </a:ext>
            </a:extLst>
          </p:cNvPr>
          <p:cNvSpPr>
            <a:spLocks noGrp="1"/>
          </p:cNvSpPr>
          <p:nvPr>
            <p:ph type="body" sz="quarter" idx="24"/>
          </p:nvPr>
        </p:nvSpPr>
        <p:spPr>
          <a:xfrm>
            <a:off x="6698743" y="3624052"/>
            <a:ext cx="4462272" cy="380953"/>
          </a:xfrm>
        </p:spPr>
        <p:txBody>
          <a:bodyPr/>
          <a:lstStyle>
            <a:lvl1pPr marL="0" indent="0" algn="l">
              <a:lnSpc>
                <a:spcPct val="100000"/>
              </a:lnSpc>
              <a:buNone/>
              <a:defRPr sz="1900" b="1" i="0">
                <a:solidFill>
                  <a:schemeClr val="accent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Footer Placeholder 3">
            <a:extLst>
              <a:ext uri="{FF2B5EF4-FFF2-40B4-BE49-F238E27FC236}">
                <a16:creationId xmlns:a16="http://schemas.microsoft.com/office/drawing/2014/main" id="{34801EFD-7446-8E4E-AAEF-5C8D10FA2ADF}"/>
              </a:ext>
            </a:extLst>
          </p:cNvPr>
          <p:cNvSpPr>
            <a:spLocks noGrp="1"/>
          </p:cNvSpPr>
          <p:nvPr>
            <p:ph type="ftr" sz="quarter" idx="3"/>
          </p:nvPr>
        </p:nvSpPr>
        <p:spPr>
          <a:xfrm>
            <a:off x="7934692" y="6242305"/>
            <a:ext cx="3277715"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650327327"/>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3096" y="469285"/>
            <a:ext cx="11097749" cy="105638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13" name="Text Placeholder 12">
            <a:extLst>
              <a:ext uri="{FF2B5EF4-FFF2-40B4-BE49-F238E27FC236}">
                <a16:creationId xmlns:a16="http://schemas.microsoft.com/office/drawing/2014/main" id="{6B9D6CC0-54C1-DF41-9D85-A9549CADD0CA}"/>
              </a:ext>
            </a:extLst>
          </p:cNvPr>
          <p:cNvSpPr>
            <a:spLocks noGrp="1"/>
          </p:cNvSpPr>
          <p:nvPr>
            <p:ph type="body" sz="quarter" idx="13" hasCustomPrompt="1"/>
          </p:nvPr>
        </p:nvSpPr>
        <p:spPr>
          <a:xfrm>
            <a:off x="514712" y="5693822"/>
            <a:ext cx="10766069"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14" name="Table Placeholder 13">
            <a:extLst>
              <a:ext uri="{FF2B5EF4-FFF2-40B4-BE49-F238E27FC236}">
                <a16:creationId xmlns:a16="http://schemas.microsoft.com/office/drawing/2014/main" id="{D270908A-23D5-CD43-8692-062EB0F4A7A9}"/>
              </a:ext>
            </a:extLst>
          </p:cNvPr>
          <p:cNvSpPr>
            <a:spLocks noGrp="1"/>
          </p:cNvSpPr>
          <p:nvPr>
            <p:ph type="tbl" sz="quarter" idx="17"/>
          </p:nvPr>
        </p:nvSpPr>
        <p:spPr>
          <a:xfrm>
            <a:off x="503347" y="2999232"/>
            <a:ext cx="11230899" cy="2680157"/>
          </a:xfrm>
          <a:noFill/>
        </p:spPr>
        <p:txBody>
          <a:bodyPr lIns="228600" tIns="54864" rIns="228600" bIns="0" anchor="ctr"/>
          <a:lstStyle>
            <a:lvl1pPr marL="0" indent="0" algn="ctr">
              <a:buNone/>
              <a:defRPr>
                <a:solidFill>
                  <a:schemeClr val="accent1"/>
                </a:solidFill>
              </a:defRPr>
            </a:lvl1pPr>
          </a:lstStyle>
          <a:p>
            <a:endParaRPr lang="en-US"/>
          </a:p>
        </p:txBody>
      </p:sp>
      <p:sp>
        <p:nvSpPr>
          <p:cNvPr id="10" name="Footer Placeholder 3">
            <a:extLst>
              <a:ext uri="{FF2B5EF4-FFF2-40B4-BE49-F238E27FC236}">
                <a16:creationId xmlns:a16="http://schemas.microsoft.com/office/drawing/2014/main" id="{A91CB174-5B4E-3040-9C32-90B63AD71B46}"/>
              </a:ext>
            </a:extLst>
          </p:cNvPr>
          <p:cNvSpPr>
            <a:spLocks noGrp="1"/>
          </p:cNvSpPr>
          <p:nvPr>
            <p:ph type="ftr" sz="quarter" idx="3"/>
          </p:nvPr>
        </p:nvSpPr>
        <p:spPr>
          <a:xfrm>
            <a:off x="7930558"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4240607607"/>
      </p:ext>
    </p:extLst>
  </p:cSld>
  <p:clrMapOvr>
    <a:masterClrMapping/>
  </p:clrMapOvr>
  <p:extLst>
    <p:ext uri="{DCECCB84-F9BA-43D5-87BE-67443E8EF086}">
      <p15:sldGuideLst xmlns:p15="http://schemas.microsoft.com/office/powerpoint/2012/main">
        <p15:guide id="2" orient="horz" pos="3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4" name="Table Placeholder 3">
            <a:extLst>
              <a:ext uri="{FF2B5EF4-FFF2-40B4-BE49-F238E27FC236}">
                <a16:creationId xmlns:a16="http://schemas.microsoft.com/office/drawing/2014/main" id="{18412AE7-14E8-314D-8735-18215A59D225}"/>
              </a:ext>
            </a:extLst>
          </p:cNvPr>
          <p:cNvSpPr>
            <a:spLocks noGrp="1"/>
          </p:cNvSpPr>
          <p:nvPr>
            <p:ph type="tbl" sz="quarter" idx="14"/>
          </p:nvPr>
        </p:nvSpPr>
        <p:spPr>
          <a:xfrm>
            <a:off x="609600" y="1658112"/>
            <a:ext cx="10972800" cy="4035552"/>
          </a:xfrm>
        </p:spPr>
        <p:txBody>
          <a:bodyPr anchor="ctr"/>
          <a:lstStyle>
            <a:lvl1pPr marL="0" indent="0" algn="ctr">
              <a:buNone/>
              <a:defRPr sz="1200">
                <a:solidFill>
                  <a:schemeClr val="accent1"/>
                </a:solidFill>
              </a:defRPr>
            </a:lvl1pPr>
          </a:lstStyle>
          <a:p>
            <a:endParaRPr lang="en-US"/>
          </a:p>
        </p:txBody>
      </p:sp>
      <p:sp>
        <p:nvSpPr>
          <p:cNvPr id="7" name="Footer Placeholder 3">
            <a:extLst>
              <a:ext uri="{FF2B5EF4-FFF2-40B4-BE49-F238E27FC236}">
                <a16:creationId xmlns:a16="http://schemas.microsoft.com/office/drawing/2014/main" id="{0757D4EE-7E0C-E842-839C-0E9231F5BB1B}"/>
              </a:ext>
            </a:extLst>
          </p:cNvPr>
          <p:cNvSpPr>
            <a:spLocks noGrp="1"/>
          </p:cNvSpPr>
          <p:nvPr>
            <p:ph type="ftr" sz="quarter" idx="3"/>
          </p:nvPr>
        </p:nvSpPr>
        <p:spPr>
          <a:xfrm>
            <a:off x="7930558" y="6241565"/>
            <a:ext cx="328496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14242448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and large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3" y="469286"/>
            <a:ext cx="5364480" cy="1096841"/>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828800"/>
            <a:ext cx="5364480" cy="3864696"/>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10064">
              <a:lnSpc>
                <a:spcPct val="100000"/>
              </a:lnSpc>
              <a:spcBef>
                <a:spcPts val="0"/>
              </a:spcBef>
              <a:spcAft>
                <a:spcPts val="800"/>
              </a:spcAft>
              <a:buClr>
                <a:schemeClr val="accent1"/>
              </a:buClr>
              <a:buFont typeface="System Font Regular"/>
              <a:buChar char="-"/>
              <a:tabLst/>
              <a:defRPr sz="1900">
                <a:solidFill>
                  <a:schemeClr val="accent1"/>
                </a:solidFill>
              </a:defRPr>
            </a:lvl2pPr>
            <a:lvl3pPr marL="408507" indent="-118530">
              <a:lnSpc>
                <a:spcPct val="100000"/>
              </a:lnSpc>
              <a:spcBef>
                <a:spcPts val="0"/>
              </a:spcBef>
              <a:spcAft>
                <a:spcPts val="800"/>
              </a:spcAft>
              <a:buClr>
                <a:schemeClr val="accent1"/>
              </a:buClr>
              <a:tabLst/>
              <a:defRPr sz="1600">
                <a:solidFill>
                  <a:schemeClr val="accent1"/>
                </a:solidFill>
              </a:defRPr>
            </a:lvl3pPr>
            <a:lvl4pPr marL="527037"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66734"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
            <a:ext cx="5979381" cy="6857999"/>
          </a:xfrm>
          <a:solidFill>
            <a:schemeClr val="tx2"/>
          </a:solidFill>
        </p:spPr>
        <p:txBody>
          <a:bodyPr anchor="ctr"/>
          <a:lstStyle>
            <a:lvl1pPr marL="0" indent="0" algn="ctr">
              <a:buNone/>
              <a:defRPr sz="1600"/>
            </a:lvl1pPr>
          </a:lstStyle>
          <a:p>
            <a:endParaRPr lang="en-US"/>
          </a:p>
        </p:txBody>
      </p:sp>
      <p:sp>
        <p:nvSpPr>
          <p:cNvPr id="9" name="Footer Placeholder 3">
            <a:extLst>
              <a:ext uri="{FF2B5EF4-FFF2-40B4-BE49-F238E27FC236}">
                <a16:creationId xmlns:a16="http://schemas.microsoft.com/office/drawing/2014/main" id="{AA237B01-3300-A94F-955A-022A5B7FCC2D}"/>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solidFill>
                  <a:schemeClr val="bg2"/>
                </a:solidFill>
              </a:defRPr>
            </a:lvl1pPr>
          </a:lstStyle>
          <a:p>
            <a:fld id="{66DE20E4-D496-034F-914D-F7F15B93E95B}" type="slidenum">
              <a:rPr lang="en-US" smtClean="0"/>
              <a:pPr/>
              <a:t>‹#›</a:t>
            </a:fld>
            <a:endParaRPr lang="en-US"/>
          </a:p>
        </p:txBody>
      </p:sp>
    </p:spTree>
    <p:extLst>
      <p:ext uri="{BB962C8B-B14F-4D97-AF65-F5344CB8AC3E}">
        <p14:creationId xmlns:p14="http://schemas.microsoft.com/office/powerpoint/2010/main" val="49412667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and small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462618"/>
            <a:ext cx="5369781" cy="4596329"/>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2689361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2-line), content, and small pic">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2"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5" name="Picture Placeholder 4">
            <a:extLst>
              <a:ext uri="{FF2B5EF4-FFF2-40B4-BE49-F238E27FC236}">
                <a16:creationId xmlns:a16="http://schemas.microsoft.com/office/drawing/2014/main" id="{C345672C-A430-2248-88EB-1CB311F352A6}"/>
              </a:ext>
            </a:extLst>
          </p:cNvPr>
          <p:cNvSpPr>
            <a:spLocks noGrp="1"/>
          </p:cNvSpPr>
          <p:nvPr>
            <p:ph type="pic" sz="quarter" idx="14"/>
          </p:nvPr>
        </p:nvSpPr>
        <p:spPr>
          <a:xfrm>
            <a:off x="6212619" y="1827743"/>
            <a:ext cx="5369781" cy="4231204"/>
          </a:xfrm>
          <a:solidFill>
            <a:schemeClr val="tx2"/>
          </a:solidFill>
        </p:spPr>
        <p:txBody>
          <a:bodyPr anchor="ctr"/>
          <a:lstStyle>
            <a:lvl1pPr marL="0" indent="0" algn="ctr">
              <a:buNone/>
              <a:defRPr sz="1600"/>
            </a:lvl1pPr>
          </a:lstStyle>
          <a:p>
            <a:endParaRPr lang="en-US"/>
          </a:p>
        </p:txBody>
      </p:sp>
      <p:sp>
        <p:nvSpPr>
          <p:cNvPr id="7" name="Content Placeholder 2">
            <a:extLst>
              <a:ext uri="{FF2B5EF4-FFF2-40B4-BE49-F238E27FC236}">
                <a16:creationId xmlns:a16="http://schemas.microsoft.com/office/drawing/2014/main" id="{2B3F8211-32E1-A14E-9058-DC9702739171}"/>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3">
            <a:extLst>
              <a:ext uri="{FF2B5EF4-FFF2-40B4-BE49-F238E27FC236}">
                <a16:creationId xmlns:a16="http://schemas.microsoft.com/office/drawing/2014/main" id="{D1101829-B714-6E46-BE01-D5626AC189B8}"/>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Title 1">
            <a:extLst>
              <a:ext uri="{FF2B5EF4-FFF2-40B4-BE49-F238E27FC236}">
                <a16:creationId xmlns:a16="http://schemas.microsoft.com/office/drawing/2014/main" id="{FD556004-769B-824A-A347-C2C035D1BBE6}"/>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55768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577425"/>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2" y="1462618"/>
            <a:ext cx="5364480"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latin typeface="+mn-lt"/>
              </a:defRPr>
            </a:lvl1pPr>
            <a:lvl2pPr marL="268811" indent="-129114">
              <a:lnSpc>
                <a:spcPct val="100000"/>
              </a:lnSpc>
              <a:spcBef>
                <a:spcPts val="0"/>
              </a:spcBef>
              <a:spcAft>
                <a:spcPts val="800"/>
              </a:spcAft>
              <a:buClr>
                <a:schemeClr val="accent1"/>
              </a:buClr>
              <a:buFont typeface="System Font Regular"/>
              <a:buChar char="-"/>
              <a:tabLst/>
              <a:defRPr sz="1900">
                <a:solidFill>
                  <a:schemeClr val="accent1"/>
                </a:solidFill>
                <a:latin typeface="+mn-lt"/>
              </a:defRPr>
            </a:lvl2pPr>
            <a:lvl3pPr marL="397923" indent="-118530">
              <a:lnSpc>
                <a:spcPct val="100000"/>
              </a:lnSpc>
              <a:spcBef>
                <a:spcPts val="0"/>
              </a:spcBef>
              <a:spcAft>
                <a:spcPts val="800"/>
              </a:spcAft>
              <a:buClr>
                <a:schemeClr val="accent1"/>
              </a:buClr>
              <a:tabLst/>
              <a:defRPr sz="1600">
                <a:solidFill>
                  <a:schemeClr val="accent1"/>
                </a:solidFill>
                <a:latin typeface="+mn-lt"/>
              </a:defRPr>
            </a:lvl3pPr>
            <a:lvl4pPr marL="527037" indent="-129114">
              <a:lnSpc>
                <a:spcPct val="100000"/>
              </a:lnSpc>
              <a:spcBef>
                <a:spcPts val="0"/>
              </a:spcBef>
              <a:spcAft>
                <a:spcPts val="800"/>
              </a:spcAft>
              <a:buClr>
                <a:schemeClr val="accent1"/>
              </a:buClr>
              <a:buFont typeface="System Font Regular"/>
              <a:buChar char="-"/>
              <a:tabLst/>
              <a:defRPr sz="1500">
                <a:solidFill>
                  <a:schemeClr val="accent1"/>
                </a:solidFill>
                <a:latin typeface="+mn-lt"/>
              </a:defRPr>
            </a:lvl4pPr>
            <a:lvl5pPr marL="666734" indent="-129114">
              <a:lnSpc>
                <a:spcPct val="100000"/>
              </a:lnSpc>
              <a:spcBef>
                <a:spcPts val="0"/>
              </a:spcBef>
              <a:spcAft>
                <a:spcPts val="800"/>
              </a:spcAft>
              <a:buClr>
                <a:schemeClr val="accent1"/>
              </a:buClr>
              <a:tabLst/>
              <a:defRPr sz="1400">
                <a:solidFill>
                  <a:schemeClr val="accent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1746568"/>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41621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2 line), content, and quo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AF59D-8535-1140-B29B-79BC2486FF7B}"/>
              </a:ext>
            </a:extLst>
          </p:cNvPr>
          <p:cNvSpPr/>
          <p:nvPr userDrawn="1"/>
        </p:nvSpPr>
        <p:spPr>
          <a:xfrm>
            <a:off x="6989230" y="1959612"/>
            <a:ext cx="4604249" cy="30149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0" y="5693822"/>
            <a:ext cx="5364480"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Text Placeholder 28">
            <a:extLst>
              <a:ext uri="{FF2B5EF4-FFF2-40B4-BE49-F238E27FC236}">
                <a16:creationId xmlns:a16="http://schemas.microsoft.com/office/drawing/2014/main" id="{8FF7021F-BE12-C345-B1FB-F328D09E0C8F}"/>
              </a:ext>
            </a:extLst>
          </p:cNvPr>
          <p:cNvSpPr>
            <a:spLocks noGrp="1"/>
          </p:cNvSpPr>
          <p:nvPr>
            <p:ph type="body" sz="quarter" idx="19"/>
          </p:nvPr>
        </p:nvSpPr>
        <p:spPr>
          <a:xfrm>
            <a:off x="7126515" y="2128754"/>
            <a:ext cx="4325259" cy="2845835"/>
          </a:xfrm>
        </p:spPr>
        <p:txBody>
          <a:bodyPr/>
          <a:lstStyle>
            <a:lvl1pPr marL="0" indent="0" algn="l">
              <a:buNone/>
              <a:defRPr sz="2667" b="1" spc="0" baseline="0">
                <a:solidFill>
                  <a:schemeClr val="accent1"/>
                </a:solidFill>
                <a:latin typeface="Georgia" panose="02040502050405020303" pitchFamily="18" charset="0"/>
              </a:defRPr>
            </a:lvl1pPr>
            <a:lvl2pPr marL="160863" indent="0">
              <a:buNone/>
              <a:defRPr sz="9600">
                <a:latin typeface="Georgia" panose="02040502050405020303" pitchFamily="18" charset="0"/>
              </a:defRPr>
            </a:lvl2pPr>
            <a:lvl3pPr marL="391574" indent="0">
              <a:buNone/>
              <a:defRPr sz="9600">
                <a:latin typeface="Georgia" panose="02040502050405020303" pitchFamily="18" charset="0"/>
              </a:defRPr>
            </a:lvl3pPr>
            <a:lvl4pPr marL="539736" indent="0">
              <a:buNone/>
              <a:defRPr sz="9600">
                <a:latin typeface="Georgia" panose="02040502050405020303" pitchFamily="18" charset="0"/>
              </a:defRPr>
            </a:lvl4pPr>
            <a:lvl5pPr marL="770447" indent="0">
              <a:buNone/>
              <a:defRPr sz="9600">
                <a:latin typeface="Georgia" panose="02040502050405020303" pitchFamily="18" charset="0"/>
              </a:defRPr>
            </a:lvl5pPr>
          </a:lstStyle>
          <a:p>
            <a:pPr lvl="0"/>
            <a:r>
              <a:rPr lang="en-US"/>
              <a:t>Click</a:t>
            </a:r>
          </a:p>
        </p:txBody>
      </p:sp>
      <p:sp>
        <p:nvSpPr>
          <p:cNvPr id="11" name="Footer Placeholder 3">
            <a:extLst>
              <a:ext uri="{FF2B5EF4-FFF2-40B4-BE49-F238E27FC236}">
                <a16:creationId xmlns:a16="http://schemas.microsoft.com/office/drawing/2014/main" id="{9D672EDB-2656-3845-AED8-A0E11A74F037}"/>
              </a:ext>
            </a:extLst>
          </p:cNvPr>
          <p:cNvSpPr>
            <a:spLocks noGrp="1"/>
          </p:cNvSpPr>
          <p:nvPr>
            <p:ph type="ftr" sz="quarter" idx="3"/>
          </p:nvPr>
        </p:nvSpPr>
        <p:spPr>
          <a:xfrm>
            <a:off x="7936346" y="6241565"/>
            <a:ext cx="3281821"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9" name="Content Placeholder 2">
            <a:extLst>
              <a:ext uri="{FF2B5EF4-FFF2-40B4-BE49-F238E27FC236}">
                <a16:creationId xmlns:a16="http://schemas.microsoft.com/office/drawing/2014/main" id="{6D16490D-0665-6F4D-9A29-A4051903B1F7}"/>
              </a:ext>
            </a:extLst>
          </p:cNvPr>
          <p:cNvSpPr>
            <a:spLocks noGrp="1"/>
          </p:cNvSpPr>
          <p:nvPr>
            <p:ph idx="15"/>
          </p:nvPr>
        </p:nvSpPr>
        <p:spPr>
          <a:xfrm>
            <a:off x="499872" y="1828800"/>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43AA5499-0B30-3845-8F4C-708EA873253C}"/>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8170391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3" name="Freeform 12">
            <a:extLst>
              <a:ext uri="{FF2B5EF4-FFF2-40B4-BE49-F238E27FC236}">
                <a16:creationId xmlns:a16="http://schemas.microsoft.com/office/drawing/2014/main" id="{E59709CE-7BDA-5B48-9A86-C3E223C68F97}"/>
              </a:ext>
            </a:extLst>
          </p:cNvPr>
          <p:cNvSpPr/>
          <p:nvPr userDrawn="1"/>
        </p:nvSpPr>
        <p:spPr>
          <a:xfrm>
            <a:off x="-15523"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012" cy="1128173"/>
          </a:xfrm>
        </p:spPr>
        <p:txBody>
          <a:bodyPr rIns="0" anchor="ctr" anchorCtr="0">
            <a:noAutofit/>
          </a:bodyPr>
          <a:lstStyle>
            <a:lvl1pPr algn="l">
              <a:defRPr sz="4267" spc="0" baseline="0">
                <a:solidFill>
                  <a:schemeClr val="bg1"/>
                </a:solidFill>
              </a:defRPr>
            </a:lvl1pPr>
          </a:lstStyle>
          <a:p>
            <a:r>
              <a:rPr lang="en-US"/>
              <a:t>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39"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4">
            <a:extLst>
              <a:ext uri="{FF2B5EF4-FFF2-40B4-BE49-F238E27FC236}">
                <a16:creationId xmlns:a16="http://schemas.microsoft.com/office/drawing/2014/main" id="{A255D382-36AC-134B-819C-C052D3A91439}"/>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5" name="Picture 14" descr="A close up of a sign&#10;&#10;Description automatically generated">
            <a:extLst>
              <a:ext uri="{FF2B5EF4-FFF2-40B4-BE49-F238E27FC236}">
                <a16:creationId xmlns:a16="http://schemas.microsoft.com/office/drawing/2014/main" id="{6308ECCF-E72D-0149-9005-B10DBD6FAA58}"/>
              </a:ext>
            </a:extLst>
          </p:cNvPr>
          <p:cNvPicPr>
            <a:picLocks noChangeAspect="1"/>
          </p:cNvPicPr>
          <p:nvPr userDrawn="1"/>
        </p:nvPicPr>
        <p:blipFill>
          <a:blip r:embed="rId2"/>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156098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nd char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426464"/>
            <a:ext cx="5181600" cy="4291584"/>
          </a:xfrm>
        </p:spPr>
        <p:txBody>
          <a:bodyPr anchor="ctr"/>
          <a:lstStyle>
            <a:lvl1pPr marL="0" indent="0" algn="ctr">
              <a:buNone/>
              <a:defRPr sz="1200">
                <a:solidFill>
                  <a:schemeClr val="accent1"/>
                </a:solidFill>
              </a:defRPr>
            </a:lvl1pPr>
          </a:lstStyle>
          <a:p>
            <a:endParaRPr lang="en-US"/>
          </a:p>
        </p:txBody>
      </p:sp>
      <p:sp>
        <p:nvSpPr>
          <p:cNvPr id="21" name="Content Placeholder 2">
            <a:extLst>
              <a:ext uri="{FF2B5EF4-FFF2-40B4-BE49-F238E27FC236}">
                <a16:creationId xmlns:a16="http://schemas.microsoft.com/office/drawing/2014/main" id="{7584C915-AEBA-9E46-B545-D476DC3D7F89}"/>
              </a:ext>
            </a:extLst>
          </p:cNvPr>
          <p:cNvSpPr>
            <a:spLocks noGrp="1"/>
          </p:cNvSpPr>
          <p:nvPr>
            <p:ph idx="15"/>
          </p:nvPr>
        </p:nvSpPr>
        <p:spPr>
          <a:xfrm>
            <a:off x="499872" y="1462617"/>
            <a:ext cx="5364480" cy="4231204"/>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1185905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2-line), content and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6400800" y="1792224"/>
            <a:ext cx="5181600" cy="3901440"/>
          </a:xfrm>
        </p:spPr>
        <p:txBody>
          <a:bodyPr anchor="ctr"/>
          <a:lstStyle>
            <a:lvl1pPr marL="0" indent="0" algn="ctr">
              <a:buNone/>
              <a:defRPr sz="1200">
                <a:solidFill>
                  <a:schemeClr val="accent1"/>
                </a:solidFill>
              </a:defRPr>
            </a:lvl1pPr>
          </a:lstStyle>
          <a:p>
            <a:endParaRPr lang="en-US"/>
          </a:p>
        </p:txBody>
      </p:sp>
      <p:sp>
        <p:nvSpPr>
          <p:cNvPr id="20" name="Footer Placeholder 3">
            <a:extLst>
              <a:ext uri="{FF2B5EF4-FFF2-40B4-BE49-F238E27FC236}">
                <a16:creationId xmlns:a16="http://schemas.microsoft.com/office/drawing/2014/main" id="{593C8B9C-2327-2A43-9C91-A40CC38C2125}"/>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50" name="Content Placeholder 2">
            <a:extLst>
              <a:ext uri="{FF2B5EF4-FFF2-40B4-BE49-F238E27FC236}">
                <a16:creationId xmlns:a16="http://schemas.microsoft.com/office/drawing/2014/main" id="{254BAD4D-A958-A440-B45A-D94955E74A05}"/>
              </a:ext>
            </a:extLst>
          </p:cNvPr>
          <p:cNvSpPr>
            <a:spLocks noGrp="1"/>
          </p:cNvSpPr>
          <p:nvPr>
            <p:ph idx="15"/>
          </p:nvPr>
        </p:nvSpPr>
        <p:spPr>
          <a:xfrm>
            <a:off x="499872" y="1828802"/>
            <a:ext cx="5364480"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itle 1">
            <a:extLst>
              <a:ext uri="{FF2B5EF4-FFF2-40B4-BE49-F238E27FC236}">
                <a16:creationId xmlns:a16="http://schemas.microsoft.com/office/drawing/2014/main" id="{30378E39-EE63-5F43-BA84-E27BA0E2F43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1442993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9430-9D19-E74B-A985-0DFB9C995A6C}"/>
              </a:ext>
            </a:extLst>
          </p:cNvPr>
          <p:cNvSpPr>
            <a:spLocks noGrp="1"/>
          </p:cNvSpPr>
          <p:nvPr>
            <p:ph type="title"/>
          </p:nvPr>
        </p:nvSpPr>
        <p:spPr>
          <a:xfrm>
            <a:off x="517234" y="469286"/>
            <a:ext cx="11096132" cy="633457"/>
          </a:xfrm>
        </p:spPr>
        <p:txBody>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A7B42-D455-1E4D-9ED5-D09FA229AD73}"/>
              </a:ext>
            </a:extLst>
          </p:cNvPr>
          <p:cNvSpPr>
            <a:spLocks noGrp="1"/>
          </p:cNvSpPr>
          <p:nvPr>
            <p:ph idx="1"/>
          </p:nvPr>
        </p:nvSpPr>
        <p:spPr>
          <a:xfrm>
            <a:off x="499873" y="1463041"/>
            <a:ext cx="4702895" cy="4225577"/>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58227" indent="-112181">
              <a:lnSpc>
                <a:spcPct val="100000"/>
              </a:lnSpc>
              <a:spcBef>
                <a:spcPts val="0"/>
              </a:spcBef>
              <a:spcAft>
                <a:spcPts val="800"/>
              </a:spcAft>
              <a:buClr>
                <a:schemeClr val="accent1"/>
              </a:buClr>
              <a:buFont typeface="System Font Regular"/>
              <a:buChar char="-"/>
              <a:tabLst/>
              <a:defRPr sz="1900">
                <a:solidFill>
                  <a:schemeClr val="accent1"/>
                </a:solidFill>
              </a:defRPr>
            </a:lvl2pPr>
            <a:lvl3pPr marL="376757" indent="-107948">
              <a:lnSpc>
                <a:spcPct val="100000"/>
              </a:lnSpc>
              <a:spcBef>
                <a:spcPts val="0"/>
              </a:spcBef>
              <a:spcAft>
                <a:spcPts val="800"/>
              </a:spcAft>
              <a:buClr>
                <a:schemeClr val="accent1"/>
              </a:buClr>
              <a:tabLst/>
              <a:defRPr sz="1600">
                <a:solidFill>
                  <a:schemeClr val="accent1"/>
                </a:solidFill>
              </a:defRPr>
            </a:lvl3pPr>
            <a:lvl4pPr marL="484705" indent="-107948">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118530">
              <a:lnSpc>
                <a:spcPct val="100000"/>
              </a:lnSpc>
              <a:spcBef>
                <a:spcPts val="0"/>
              </a:spcBef>
              <a:spcAft>
                <a:spcPts val="800"/>
              </a:spcAft>
              <a:buClr>
                <a:schemeClr val="accent1"/>
              </a:buClr>
              <a:tabLst/>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93267" y="1461449"/>
            <a:ext cx="6278880" cy="4218432"/>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Tree>
    <p:extLst>
      <p:ext uri="{BB962C8B-B14F-4D97-AF65-F5344CB8AC3E}">
        <p14:creationId xmlns:p14="http://schemas.microsoft.com/office/powerpoint/2010/main" val="3551979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line), content and chart #2">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388864" y="1828801"/>
            <a:ext cx="6278880" cy="3864864"/>
          </a:xfrm>
        </p:spPr>
        <p:txBody>
          <a:bodyPr anchor="ctr"/>
          <a:lstStyle>
            <a:lvl1pPr marL="0" indent="0" algn="ctr">
              <a:buNone/>
              <a:defRPr sz="1200">
                <a:solidFill>
                  <a:schemeClr val="accent1"/>
                </a:solidFill>
              </a:defRPr>
            </a:lvl1pPr>
          </a:lstStyle>
          <a:p>
            <a:endParaRPr lang="en-US"/>
          </a:p>
        </p:txBody>
      </p:sp>
      <p:sp>
        <p:nvSpPr>
          <p:cNvPr id="28" name="Footer Placeholder 3">
            <a:extLst>
              <a:ext uri="{FF2B5EF4-FFF2-40B4-BE49-F238E27FC236}">
                <a16:creationId xmlns:a16="http://schemas.microsoft.com/office/drawing/2014/main" id="{73CCDD9D-AE73-5B4E-8E6D-1B5B9FA6A313}"/>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Content Placeholder 2">
            <a:extLst>
              <a:ext uri="{FF2B5EF4-FFF2-40B4-BE49-F238E27FC236}">
                <a16:creationId xmlns:a16="http://schemas.microsoft.com/office/drawing/2014/main" id="{1EF2830B-505D-3247-9562-60314ACE4164}"/>
              </a:ext>
            </a:extLst>
          </p:cNvPr>
          <p:cNvSpPr>
            <a:spLocks noGrp="1"/>
          </p:cNvSpPr>
          <p:nvPr>
            <p:ph idx="15"/>
          </p:nvPr>
        </p:nvSpPr>
        <p:spPr>
          <a:xfrm>
            <a:off x="499873" y="1828802"/>
            <a:ext cx="4702895" cy="3865021"/>
          </a:xfrm>
        </p:spPr>
        <p:txBody>
          <a:bodyPr/>
          <a:lstStyle>
            <a:lvl1pPr marL="122764" indent="-122764">
              <a:lnSpc>
                <a:spcPct val="100000"/>
              </a:lnSpc>
              <a:spcBef>
                <a:spcPts val="400"/>
              </a:spcBef>
              <a:spcAft>
                <a:spcPts val="800"/>
              </a:spcAft>
              <a:buClr>
                <a:schemeClr val="accent1"/>
              </a:buClr>
              <a:tabLst/>
              <a:defRPr sz="1900">
                <a:solidFill>
                  <a:schemeClr val="accent1"/>
                </a:solidFill>
              </a:defRPr>
            </a:lvl1pPr>
            <a:lvl2pPr marL="268811" indent="-122764">
              <a:lnSpc>
                <a:spcPct val="100000"/>
              </a:lnSpc>
              <a:spcBef>
                <a:spcPts val="0"/>
              </a:spcBef>
              <a:spcAft>
                <a:spcPts val="800"/>
              </a:spcAft>
              <a:buClr>
                <a:schemeClr val="accent1"/>
              </a:buClr>
              <a:buFont typeface="System Font Regular"/>
              <a:buChar char="-"/>
              <a:tabLst/>
              <a:defRPr sz="1900">
                <a:solidFill>
                  <a:schemeClr val="accent1"/>
                </a:solidFill>
              </a:defRPr>
            </a:lvl2pPr>
            <a:lvl3pPr marL="387341" indent="-107948">
              <a:lnSpc>
                <a:spcPct val="100000"/>
              </a:lnSpc>
              <a:spcBef>
                <a:spcPts val="0"/>
              </a:spcBef>
              <a:spcAft>
                <a:spcPts val="800"/>
              </a:spcAft>
              <a:buClr>
                <a:schemeClr val="accent1"/>
              </a:buClr>
              <a:tabLst/>
              <a:defRPr sz="1600">
                <a:solidFill>
                  <a:schemeClr val="accent1"/>
                </a:solidFill>
              </a:defRPr>
            </a:lvl3pPr>
            <a:lvl4pPr marL="505871" indent="-118530">
              <a:lnSpc>
                <a:spcPct val="100000"/>
              </a:lnSpc>
              <a:spcBef>
                <a:spcPts val="0"/>
              </a:spcBef>
              <a:spcAft>
                <a:spcPts val="800"/>
              </a:spcAft>
              <a:buClr>
                <a:schemeClr val="accent1"/>
              </a:buClr>
              <a:buFont typeface="System Font Regular"/>
              <a:buChar char="-"/>
              <a:tabLst/>
              <a:defRPr sz="1500">
                <a:solidFill>
                  <a:schemeClr val="accent1"/>
                </a:solidFill>
              </a:defRPr>
            </a:lvl4pPr>
            <a:lvl5pPr marL="613818" indent="-97364">
              <a:lnSpc>
                <a:spcPct val="100000"/>
              </a:lnSpc>
              <a:spcBef>
                <a:spcPts val="0"/>
              </a:spcBef>
              <a:spcAft>
                <a:spcPts val="800"/>
              </a:spcAft>
              <a:buClr>
                <a:schemeClr val="accent1"/>
              </a:buClr>
              <a:tabLst/>
              <a:defRPr sz="1400">
                <a:solidFill>
                  <a:schemeClr val="accent1"/>
                </a:solidFill>
              </a:defRPr>
            </a:lvl5pPr>
          </a:lstStyle>
          <a:p>
            <a:pPr marL="122764" marR="0" lvl="0" indent="-122764" algn="l" defTabSz="914377" rtl="0" eaLnBrk="1" fontAlgn="auto" latinLnBrk="0" hangingPunct="1">
              <a:lnSpc>
                <a:spcPct val="100000"/>
              </a:lnSpc>
              <a:spcBef>
                <a:spcPts val="400"/>
              </a:spcBef>
              <a:spcAft>
                <a:spcPts val="400"/>
              </a:spcAft>
              <a:buClr>
                <a:schemeClr val="accent1"/>
              </a:buClr>
              <a:buSzTx/>
              <a:buFont typeface="Arial" panose="020B0604020202020204" pitchFamily="34" charset="0"/>
              <a:buChar char="•"/>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itle 1">
            <a:extLst>
              <a:ext uri="{FF2B5EF4-FFF2-40B4-BE49-F238E27FC236}">
                <a16:creationId xmlns:a16="http://schemas.microsoft.com/office/drawing/2014/main" id="{961B6958-FC02-3943-AAE0-C24A8AD0B6BB}"/>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3050895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280160"/>
            <a:ext cx="11192256" cy="4413504"/>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7"/>
            <a:ext cx="11082528" cy="694893"/>
          </a:xfrm>
        </p:spPr>
        <p:txBody>
          <a:bodyPr/>
          <a:lstStyle>
            <a:lvl1pPr>
              <a:lnSpc>
                <a:spcPct val="100000"/>
              </a:lnSpc>
              <a:defRPr sz="3200"/>
            </a:lvl1pPr>
          </a:lstStyle>
          <a:p>
            <a:r>
              <a:rPr lang="en-US"/>
              <a:t>Click to add a title style</a:t>
            </a:r>
          </a:p>
        </p:txBody>
      </p:sp>
    </p:spTree>
    <p:extLst>
      <p:ext uri="{BB962C8B-B14F-4D97-AF65-F5344CB8AC3E}">
        <p14:creationId xmlns:p14="http://schemas.microsoft.com/office/powerpoint/2010/main" val="381681677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2-line), content and chart #3">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6D10EE-3796-1048-8D75-5FE9E3D92D9F}"/>
              </a:ext>
            </a:extLst>
          </p:cNvPr>
          <p:cNvSpPr>
            <a:spLocks noGrp="1"/>
          </p:cNvSpPr>
          <p:nvPr>
            <p:ph type="sldNum" sz="quarter" idx="12"/>
          </p:nvPr>
        </p:nvSpPr>
        <p:spPr>
          <a:xfrm>
            <a:off x="11213462" y="6244227"/>
            <a:ext cx="470647" cy="377952"/>
          </a:xfrm>
        </p:spPr>
        <p:txBody>
          <a:bodyPr/>
          <a:lstStyle>
            <a:lvl1pPr>
              <a:defRPr sz="1067"/>
            </a:lvl1pPr>
          </a:lstStyle>
          <a:p>
            <a:fld id="{66DE20E4-D496-034F-914D-F7F15B93E95B}" type="slidenum">
              <a:rPr lang="en-US" smtClean="0"/>
              <a:pPr/>
              <a:t>‹#›</a:t>
            </a:fld>
            <a:endParaRPr lang="en-US"/>
          </a:p>
        </p:txBody>
      </p:sp>
      <p:sp>
        <p:nvSpPr>
          <p:cNvPr id="8" name="Text Placeholder 12">
            <a:extLst>
              <a:ext uri="{FF2B5EF4-FFF2-40B4-BE49-F238E27FC236}">
                <a16:creationId xmlns:a16="http://schemas.microsoft.com/office/drawing/2014/main" id="{548785B2-1A75-0248-A02D-593644343089}"/>
              </a:ext>
            </a:extLst>
          </p:cNvPr>
          <p:cNvSpPr>
            <a:spLocks noGrp="1"/>
          </p:cNvSpPr>
          <p:nvPr>
            <p:ph type="body" sz="quarter" idx="13" hasCustomPrompt="1"/>
          </p:nvPr>
        </p:nvSpPr>
        <p:spPr>
          <a:xfrm>
            <a:off x="514711" y="5693822"/>
            <a:ext cx="11072348" cy="365125"/>
          </a:xfrm>
          <a:prstGeom prst="rect">
            <a:avLst/>
          </a:prstGeom>
        </p:spPr>
        <p:txBody>
          <a:bodyPr anchor="b"/>
          <a:lstStyle>
            <a:lvl1pPr marL="0" indent="0">
              <a:lnSpc>
                <a:spcPct val="100000"/>
              </a:lnSpc>
              <a:buNone/>
              <a:defRPr sz="933">
                <a:solidFill>
                  <a:schemeClr val="tx2"/>
                </a:solidFill>
              </a:defRPr>
            </a:lvl1pPr>
          </a:lstStyle>
          <a:p>
            <a:pPr lvl="0"/>
            <a:r>
              <a:rPr lang="en-US"/>
              <a:t>Click to edit Footnote </a:t>
            </a:r>
          </a:p>
        </p:txBody>
      </p:sp>
      <p:sp>
        <p:nvSpPr>
          <p:cNvPr id="7" name="Chart Placeholder 6">
            <a:extLst>
              <a:ext uri="{FF2B5EF4-FFF2-40B4-BE49-F238E27FC236}">
                <a16:creationId xmlns:a16="http://schemas.microsoft.com/office/drawing/2014/main" id="{209DBF36-B503-F44A-A373-FAF2B64AFCFF}"/>
              </a:ext>
            </a:extLst>
          </p:cNvPr>
          <p:cNvSpPr>
            <a:spLocks noGrp="1"/>
          </p:cNvSpPr>
          <p:nvPr>
            <p:ph type="chart" sz="quarter" idx="14"/>
          </p:nvPr>
        </p:nvSpPr>
        <p:spPr>
          <a:xfrm>
            <a:off x="512064" y="1670304"/>
            <a:ext cx="11192256" cy="4023360"/>
          </a:xfrm>
        </p:spPr>
        <p:txBody>
          <a:bodyPr anchor="ctr"/>
          <a:lstStyle>
            <a:lvl1pPr marL="0" indent="0" algn="ctr">
              <a:buFont typeface="Arial" panose="020B0604020202020204" pitchFamily="34" charset="0"/>
              <a:buNone/>
              <a:defRPr sz="1200">
                <a:solidFill>
                  <a:schemeClr val="accent1"/>
                </a:solidFill>
              </a:defRPr>
            </a:lvl1pPr>
          </a:lstStyle>
          <a:p>
            <a:endParaRPr lang="en-US"/>
          </a:p>
        </p:txBody>
      </p:sp>
      <p:sp>
        <p:nvSpPr>
          <p:cNvPr id="16" name="Footer Placeholder 3">
            <a:extLst>
              <a:ext uri="{FF2B5EF4-FFF2-40B4-BE49-F238E27FC236}">
                <a16:creationId xmlns:a16="http://schemas.microsoft.com/office/drawing/2014/main" id="{5219E52D-E660-1842-9FA4-3E9C0B97A407}"/>
              </a:ext>
            </a:extLst>
          </p:cNvPr>
          <p:cNvSpPr>
            <a:spLocks noGrp="1"/>
          </p:cNvSpPr>
          <p:nvPr>
            <p:ph type="ftr" sz="quarter" idx="3"/>
          </p:nvPr>
        </p:nvSpPr>
        <p:spPr>
          <a:xfrm>
            <a:off x="7936345" y="6241565"/>
            <a:ext cx="3282903"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63" name="Title 1">
            <a:extLst>
              <a:ext uri="{FF2B5EF4-FFF2-40B4-BE49-F238E27FC236}">
                <a16:creationId xmlns:a16="http://schemas.microsoft.com/office/drawing/2014/main" id="{9B91C294-EF6A-8D47-BC58-4FB5C91EF5ED}"/>
              </a:ext>
            </a:extLst>
          </p:cNvPr>
          <p:cNvSpPr>
            <a:spLocks noGrp="1"/>
          </p:cNvSpPr>
          <p:nvPr>
            <p:ph type="title" hasCustomPrompt="1"/>
          </p:nvPr>
        </p:nvSpPr>
        <p:spPr>
          <a:xfrm>
            <a:off x="517233" y="469286"/>
            <a:ext cx="11082528" cy="1096841"/>
          </a:xfrm>
        </p:spPr>
        <p:txBody>
          <a:bodyPr/>
          <a:lstStyle>
            <a:lvl1pPr>
              <a:lnSpc>
                <a:spcPct val="100000"/>
              </a:lnSpc>
              <a:defRPr sz="3200"/>
            </a:lvl1pPr>
          </a:lstStyle>
          <a:p>
            <a:r>
              <a:rPr lang="en-US"/>
              <a:t>Click to add a title style with a </a:t>
            </a:r>
            <a:br>
              <a:rPr lang="en-US"/>
            </a:br>
            <a:r>
              <a:rPr lang="en-US"/>
              <a:t>two-line headline</a:t>
            </a:r>
          </a:p>
        </p:txBody>
      </p:sp>
    </p:spTree>
    <p:extLst>
      <p:ext uri="{BB962C8B-B14F-4D97-AF65-F5344CB8AC3E}">
        <p14:creationId xmlns:p14="http://schemas.microsoft.com/office/powerpoint/2010/main" val="4123282572"/>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517234" y="469286"/>
            <a:ext cx="11096132" cy="732508"/>
          </a:xfrm>
        </p:spPr>
        <p:txBody>
          <a:bodyPr vert="horz" lIns="91440" tIns="45720" rIns="91440" bIns="45720" rtlCol="0" anchor="t" anchorCtr="0">
            <a:noAutofit/>
          </a:bodyPr>
          <a:lstStyle>
            <a:lvl1pPr>
              <a:lnSpc>
                <a:spcPct val="100000"/>
              </a:lnSpc>
              <a:defRPr lang="en-US"/>
            </a:lvl1pPr>
          </a:lstStyle>
          <a:p>
            <a:pPr lvl="0"/>
            <a:r>
              <a:rPr lang="en-US"/>
              <a:t>Click to edit Master title style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36345" y="6241565"/>
            <a:ext cx="3283772" cy="366183"/>
          </a:xfrm>
          <a:prstGeom prst="rect">
            <a:avLst/>
          </a:prstGeom>
        </p:spPr>
        <p:txBody>
          <a:bodyPr vert="horz" lIns="91440" tIns="45720" rIns="91440" bIns="45720" rtlCol="0" anchor="ctr"/>
          <a:lstStyle>
            <a:lvl1pPr algn="r">
              <a:buClr>
                <a:schemeClr val="accent1"/>
              </a:buCl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2100304" y="1882026"/>
            <a:ext cx="7909277" cy="3093949"/>
          </a:xfrm>
        </p:spPr>
        <p:txBody>
          <a:bodyPr anchor="ctr" anchorCtr="0"/>
          <a:lstStyle>
            <a:lvl1pPr marL="256111" indent="-256111">
              <a:spcBef>
                <a:spcPts val="800"/>
              </a:spcBef>
              <a:spcAft>
                <a:spcPts val="400"/>
              </a:spcAft>
              <a:buClr>
                <a:schemeClr val="accent1"/>
              </a:buClr>
              <a:buFont typeface="+mj-lt"/>
              <a:buAutoNum type="arabicPeriod"/>
              <a:tabLst/>
              <a:defRPr sz="1900"/>
            </a:lvl1pPr>
            <a:lvl2pPr marL="396875" indent="-149225">
              <a:spcBef>
                <a:spcPts val="0"/>
              </a:spcBef>
              <a:spcAft>
                <a:spcPts val="400"/>
              </a:spcAft>
              <a:buClr>
                <a:schemeClr val="accent1"/>
              </a:buClr>
              <a:buFont typeface="Arial" panose="020B0604020202020204" pitchFamily="34" charset="0"/>
              <a:buChar char="•"/>
              <a:tabLst/>
              <a:defRPr sz="1700"/>
            </a:lvl2pPr>
            <a:lvl3pPr marL="520687" indent="-304792">
              <a:spcBef>
                <a:spcPts val="0"/>
              </a:spcBef>
              <a:spcAft>
                <a:spcPts val="400"/>
              </a:spcAft>
              <a:buFont typeface="+mj-lt"/>
              <a:buAutoNum type="arabicPeriod"/>
              <a:defRPr sz="1467"/>
            </a:lvl3pPr>
            <a:lvl4pPr marL="626518" indent="-304792">
              <a:spcBef>
                <a:spcPts val="0"/>
              </a:spcBef>
              <a:spcAft>
                <a:spcPts val="400"/>
              </a:spcAft>
              <a:buFont typeface="+mj-lt"/>
              <a:buAutoNum type="arabicPeriod"/>
              <a:defRPr sz="1400"/>
            </a:lvl4pPr>
            <a:lvl5pPr marL="719649" indent="-304792">
              <a:spcBef>
                <a:spcPts val="0"/>
              </a:spcBef>
              <a:spcAft>
                <a:spcPts val="400"/>
              </a:spcAft>
              <a:buFont typeface="+mj-lt"/>
              <a:buAutoNum type="arabicPeriod"/>
              <a:defRPr sz="1333"/>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169849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sections w/ number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4" name="Text Placeholder 33">
            <a:extLst>
              <a:ext uri="{FF2B5EF4-FFF2-40B4-BE49-F238E27FC236}">
                <a16:creationId xmlns:a16="http://schemas.microsoft.com/office/drawing/2014/main" id="{9CB06751-CB75-614D-A598-4763478A2CC7}"/>
              </a:ext>
            </a:extLst>
          </p:cNvPr>
          <p:cNvSpPr>
            <a:spLocks noGrp="1"/>
          </p:cNvSpPr>
          <p:nvPr userDrawn="1">
            <p:ph type="body" sz="quarter" idx="12" hasCustomPrompt="1"/>
          </p:nvPr>
        </p:nvSpPr>
        <p:spPr>
          <a:xfrm>
            <a:off x="1174581" y="73259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5" name="Text Placeholder 33">
            <a:extLst>
              <a:ext uri="{FF2B5EF4-FFF2-40B4-BE49-F238E27FC236}">
                <a16:creationId xmlns:a16="http://schemas.microsoft.com/office/drawing/2014/main" id="{0F5B778C-62CF-294F-A8A7-ADB8D30F7E4B}"/>
              </a:ext>
            </a:extLst>
          </p:cNvPr>
          <p:cNvSpPr>
            <a:spLocks noGrp="1"/>
          </p:cNvSpPr>
          <p:nvPr userDrawn="1">
            <p:ph type="body" sz="quarter" idx="13" hasCustomPrompt="1"/>
          </p:nvPr>
        </p:nvSpPr>
        <p:spPr>
          <a:xfrm>
            <a:off x="1174581" y="2073665"/>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6" name="Text Placeholder 33">
            <a:extLst>
              <a:ext uri="{FF2B5EF4-FFF2-40B4-BE49-F238E27FC236}">
                <a16:creationId xmlns:a16="http://schemas.microsoft.com/office/drawing/2014/main" id="{0C74DA92-54F5-534D-89FC-7CCB28538954}"/>
              </a:ext>
            </a:extLst>
          </p:cNvPr>
          <p:cNvSpPr>
            <a:spLocks noGrp="1"/>
          </p:cNvSpPr>
          <p:nvPr userDrawn="1">
            <p:ph type="body" sz="quarter" idx="14" hasCustomPrompt="1"/>
          </p:nvPr>
        </p:nvSpPr>
        <p:spPr>
          <a:xfrm>
            <a:off x="1174581" y="3414239"/>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7" name="Text Placeholder 33">
            <a:extLst>
              <a:ext uri="{FF2B5EF4-FFF2-40B4-BE49-F238E27FC236}">
                <a16:creationId xmlns:a16="http://schemas.microsoft.com/office/drawing/2014/main" id="{9F262C8B-5C7F-B14A-BA25-50C34A7FD288}"/>
              </a:ext>
            </a:extLst>
          </p:cNvPr>
          <p:cNvSpPr>
            <a:spLocks noGrp="1"/>
          </p:cNvSpPr>
          <p:nvPr userDrawn="1">
            <p:ph type="body" sz="quarter" idx="15" hasCustomPrompt="1"/>
          </p:nvPr>
        </p:nvSpPr>
        <p:spPr>
          <a:xfrm>
            <a:off x="1174581" y="4754312"/>
            <a:ext cx="1072896" cy="1072896"/>
          </a:xfrm>
          <a:prstGeom prst="rect">
            <a:avLst/>
          </a:prstGeom>
          <a:noFill/>
        </p:spPr>
        <p:txBody>
          <a:bodyPr wrap="none" lIns="0" tIns="0" rIns="0" bIns="164592" anchor="ctr" anchorCtr="0"/>
          <a:lstStyle>
            <a:lvl1pPr marL="0" indent="0" algn="ctr">
              <a:lnSpc>
                <a:spcPct val="100000"/>
              </a:lnSpc>
              <a:spcBef>
                <a:spcPts val="0"/>
              </a:spcBef>
              <a:spcAft>
                <a:spcPts val="0"/>
              </a:spcAft>
              <a:buNone/>
              <a:defRPr sz="5333" b="1">
                <a:solidFill>
                  <a:schemeClr val="accent1"/>
                </a:solidFill>
                <a:latin typeface="+mn-lt"/>
                <a:cs typeface="Times New Roman" panose="02020603050405020304" pitchFamily="18" charset="0"/>
              </a:defRPr>
            </a:lvl1pPr>
            <a:lvl2pPr>
              <a:defRPr sz="5333">
                <a:solidFill>
                  <a:schemeClr val="bg1"/>
                </a:solidFill>
                <a:latin typeface="+mj-lt"/>
              </a:defRPr>
            </a:lvl2pPr>
            <a:lvl3pPr>
              <a:defRPr sz="5333">
                <a:solidFill>
                  <a:schemeClr val="bg1"/>
                </a:solidFill>
                <a:latin typeface="+mj-lt"/>
              </a:defRPr>
            </a:lvl3pPr>
            <a:lvl4pPr>
              <a:defRPr sz="5333">
                <a:solidFill>
                  <a:schemeClr val="bg1"/>
                </a:solidFill>
                <a:latin typeface="+mj-lt"/>
              </a:defRPr>
            </a:lvl4pPr>
            <a:lvl5pPr>
              <a:defRPr sz="5333">
                <a:solidFill>
                  <a:schemeClr val="bg1"/>
                </a:solidFill>
                <a:latin typeface="+mj-lt"/>
              </a:defRPr>
            </a:lvl5pPr>
          </a:lstStyle>
          <a:p>
            <a:pPr lvl="0"/>
            <a:r>
              <a:rPr lang="en-US"/>
              <a:t>#</a:t>
            </a:r>
          </a:p>
        </p:txBody>
      </p: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2116215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sections with 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89855-8317-B94A-AEDA-A5FFAA2CD60C}"/>
              </a:ext>
            </a:extLst>
          </p:cNvPr>
          <p:cNvSpPr>
            <a:spLocks noGrp="1"/>
          </p:cNvSpPr>
          <p:nvPr>
            <p:ph type="sldNum" sz="quarter" idx="10"/>
          </p:nvPr>
        </p:nvSpPr>
        <p:spPr/>
        <p:txBody>
          <a:bodyPr/>
          <a:lstStyle/>
          <a:p>
            <a:fld id="{66DE20E4-D496-034F-914D-F7F15B93E95B}" type="slidenum">
              <a:rPr lang="en-US" smtClean="0"/>
              <a:pPr/>
              <a:t>‹#›</a:t>
            </a:fld>
            <a:endParaRPr lang="en-US"/>
          </a:p>
        </p:txBody>
      </p:sp>
      <p:cxnSp>
        <p:nvCxnSpPr>
          <p:cNvPr id="5" name="Straight Connector 4">
            <a:extLst>
              <a:ext uri="{FF2B5EF4-FFF2-40B4-BE49-F238E27FC236}">
                <a16:creationId xmlns:a16="http://schemas.microsoft.com/office/drawing/2014/main" id="{45C0617B-A41B-B94F-A8DE-6993D064F9CD}"/>
              </a:ext>
            </a:extLst>
          </p:cNvPr>
          <p:cNvCxnSpPr>
            <a:cxnSpLocks/>
          </p:cNvCxnSpPr>
          <p:nvPr userDrawn="1"/>
        </p:nvCxnSpPr>
        <p:spPr>
          <a:xfrm flipH="1">
            <a:off x="1174582" y="1859644"/>
            <a:ext cx="9842839" cy="0"/>
          </a:xfrm>
          <a:prstGeom prst="line">
            <a:avLst/>
          </a:prstGeom>
          <a:noFill/>
          <a:ln w="9525" cap="flat" cmpd="sng" algn="ctr">
            <a:solidFill>
              <a:schemeClr val="tx2">
                <a:lumMod val="60000"/>
                <a:lumOff val="40000"/>
              </a:schemeClr>
            </a:solidFill>
            <a:prstDash val="solid"/>
          </a:ln>
          <a:effectLst/>
        </p:spPr>
      </p:cxnSp>
      <p:cxnSp>
        <p:nvCxnSpPr>
          <p:cNvPr id="6" name="Straight Connector 5">
            <a:extLst>
              <a:ext uri="{FF2B5EF4-FFF2-40B4-BE49-F238E27FC236}">
                <a16:creationId xmlns:a16="http://schemas.microsoft.com/office/drawing/2014/main" id="{C370CE82-930F-F04F-9C79-0DB4507F891E}"/>
              </a:ext>
            </a:extLst>
          </p:cNvPr>
          <p:cNvCxnSpPr>
            <a:cxnSpLocks/>
          </p:cNvCxnSpPr>
          <p:nvPr userDrawn="1"/>
        </p:nvCxnSpPr>
        <p:spPr>
          <a:xfrm flipH="1">
            <a:off x="1174581" y="3200217"/>
            <a:ext cx="9842840" cy="0"/>
          </a:xfrm>
          <a:prstGeom prst="line">
            <a:avLst/>
          </a:prstGeom>
          <a:noFill/>
          <a:ln w="9525" cap="flat" cmpd="sng" algn="ctr">
            <a:solidFill>
              <a:schemeClr val="tx2">
                <a:lumMod val="60000"/>
                <a:lumOff val="40000"/>
              </a:schemeClr>
            </a:solidFill>
            <a:prstDash val="solid"/>
          </a:ln>
          <a:effectLst/>
        </p:spPr>
      </p:cxnSp>
      <p:cxnSp>
        <p:nvCxnSpPr>
          <p:cNvPr id="7" name="Straight Connector 6">
            <a:extLst>
              <a:ext uri="{FF2B5EF4-FFF2-40B4-BE49-F238E27FC236}">
                <a16:creationId xmlns:a16="http://schemas.microsoft.com/office/drawing/2014/main" id="{3A4F78B3-98DE-5B49-85FD-A2910B7B5517}"/>
              </a:ext>
            </a:extLst>
          </p:cNvPr>
          <p:cNvCxnSpPr>
            <a:cxnSpLocks/>
          </p:cNvCxnSpPr>
          <p:nvPr userDrawn="1"/>
        </p:nvCxnSpPr>
        <p:spPr>
          <a:xfrm flipH="1">
            <a:off x="1174581" y="4540791"/>
            <a:ext cx="9842840" cy="0"/>
          </a:xfrm>
          <a:prstGeom prst="line">
            <a:avLst/>
          </a:prstGeom>
          <a:noFill/>
          <a:ln w="9525" cap="flat" cmpd="sng" algn="ctr">
            <a:solidFill>
              <a:schemeClr val="tx2">
                <a:lumMod val="60000"/>
                <a:lumOff val="40000"/>
              </a:schemeClr>
            </a:solidFill>
            <a:prstDash val="solid"/>
          </a:ln>
          <a:effectLst/>
        </p:spPr>
      </p:cxnSp>
      <p:sp>
        <p:nvSpPr>
          <p:cNvPr id="39" name="Text Placeholder 38">
            <a:extLst>
              <a:ext uri="{FF2B5EF4-FFF2-40B4-BE49-F238E27FC236}">
                <a16:creationId xmlns:a16="http://schemas.microsoft.com/office/drawing/2014/main" id="{89565497-DFA6-8648-8348-656B1CD0CB5D}"/>
              </a:ext>
            </a:extLst>
          </p:cNvPr>
          <p:cNvSpPr>
            <a:spLocks noGrp="1"/>
          </p:cNvSpPr>
          <p:nvPr userDrawn="1">
            <p:ph type="body" sz="quarter" idx="16"/>
          </p:nvPr>
        </p:nvSpPr>
        <p:spPr>
          <a:xfrm>
            <a:off x="2564151" y="88454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0" name="Text Placeholder 38">
            <a:extLst>
              <a:ext uri="{FF2B5EF4-FFF2-40B4-BE49-F238E27FC236}">
                <a16:creationId xmlns:a16="http://schemas.microsoft.com/office/drawing/2014/main" id="{B4122E31-736C-8348-B128-1CD0E14E534E}"/>
              </a:ext>
            </a:extLst>
          </p:cNvPr>
          <p:cNvSpPr>
            <a:spLocks noGrp="1"/>
          </p:cNvSpPr>
          <p:nvPr userDrawn="1">
            <p:ph type="body" sz="quarter" idx="17"/>
          </p:nvPr>
        </p:nvSpPr>
        <p:spPr>
          <a:xfrm>
            <a:off x="2564151" y="117867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1" name="Text Placeholder 38">
            <a:extLst>
              <a:ext uri="{FF2B5EF4-FFF2-40B4-BE49-F238E27FC236}">
                <a16:creationId xmlns:a16="http://schemas.microsoft.com/office/drawing/2014/main" id="{F1C4FB0D-60E5-B34D-8186-8489A2E53B57}"/>
              </a:ext>
            </a:extLst>
          </p:cNvPr>
          <p:cNvSpPr>
            <a:spLocks noGrp="1"/>
          </p:cNvSpPr>
          <p:nvPr userDrawn="1">
            <p:ph type="body" sz="quarter" idx="18"/>
          </p:nvPr>
        </p:nvSpPr>
        <p:spPr>
          <a:xfrm>
            <a:off x="2564151" y="222511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2" name="Text Placeholder 38">
            <a:extLst>
              <a:ext uri="{FF2B5EF4-FFF2-40B4-BE49-F238E27FC236}">
                <a16:creationId xmlns:a16="http://schemas.microsoft.com/office/drawing/2014/main" id="{8732636F-5A0B-A840-BE79-B043D65D5D3B}"/>
              </a:ext>
            </a:extLst>
          </p:cNvPr>
          <p:cNvSpPr>
            <a:spLocks noGrp="1"/>
          </p:cNvSpPr>
          <p:nvPr userDrawn="1">
            <p:ph type="body" sz="quarter" idx="19"/>
          </p:nvPr>
        </p:nvSpPr>
        <p:spPr>
          <a:xfrm>
            <a:off x="2564151" y="251924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3" name="Text Placeholder 38">
            <a:extLst>
              <a:ext uri="{FF2B5EF4-FFF2-40B4-BE49-F238E27FC236}">
                <a16:creationId xmlns:a16="http://schemas.microsoft.com/office/drawing/2014/main" id="{C4EA9612-68F2-FE49-9F0D-C26A6F9D5B5B}"/>
              </a:ext>
            </a:extLst>
          </p:cNvPr>
          <p:cNvSpPr>
            <a:spLocks noGrp="1"/>
          </p:cNvSpPr>
          <p:nvPr userDrawn="1">
            <p:ph type="body" sz="quarter" idx="20"/>
          </p:nvPr>
        </p:nvSpPr>
        <p:spPr>
          <a:xfrm>
            <a:off x="2564151" y="3559280"/>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4" name="Text Placeholder 38">
            <a:extLst>
              <a:ext uri="{FF2B5EF4-FFF2-40B4-BE49-F238E27FC236}">
                <a16:creationId xmlns:a16="http://schemas.microsoft.com/office/drawing/2014/main" id="{79BF31A7-530E-1E41-94FC-FA9E7BC6C34C}"/>
              </a:ext>
            </a:extLst>
          </p:cNvPr>
          <p:cNvSpPr>
            <a:spLocks noGrp="1"/>
          </p:cNvSpPr>
          <p:nvPr userDrawn="1">
            <p:ph type="body" sz="quarter" idx="21"/>
          </p:nvPr>
        </p:nvSpPr>
        <p:spPr>
          <a:xfrm>
            <a:off x="2564151" y="3853417"/>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5" name="Text Placeholder 38">
            <a:extLst>
              <a:ext uri="{FF2B5EF4-FFF2-40B4-BE49-F238E27FC236}">
                <a16:creationId xmlns:a16="http://schemas.microsoft.com/office/drawing/2014/main" id="{2FC45632-E38B-EE49-BF1C-ACA50BB521F0}"/>
              </a:ext>
            </a:extLst>
          </p:cNvPr>
          <p:cNvSpPr>
            <a:spLocks noGrp="1"/>
          </p:cNvSpPr>
          <p:nvPr userDrawn="1">
            <p:ph type="body" sz="quarter" idx="22"/>
          </p:nvPr>
        </p:nvSpPr>
        <p:spPr>
          <a:xfrm>
            <a:off x="2564151" y="4899852"/>
            <a:ext cx="5826316" cy="328313"/>
          </a:xfrm>
        </p:spPr>
        <p:txBody>
          <a:bodyPr/>
          <a:lstStyle>
            <a:lvl1pPr marL="0" indent="0">
              <a:buNone/>
              <a:defRPr sz="1900" b="1"/>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46" name="Text Placeholder 38">
            <a:extLst>
              <a:ext uri="{FF2B5EF4-FFF2-40B4-BE49-F238E27FC236}">
                <a16:creationId xmlns:a16="http://schemas.microsoft.com/office/drawing/2014/main" id="{DCE681FC-C488-A04F-8F37-E3BE5F140647}"/>
              </a:ext>
            </a:extLst>
          </p:cNvPr>
          <p:cNvSpPr>
            <a:spLocks noGrp="1"/>
          </p:cNvSpPr>
          <p:nvPr userDrawn="1">
            <p:ph type="body" sz="quarter" idx="23"/>
          </p:nvPr>
        </p:nvSpPr>
        <p:spPr>
          <a:xfrm>
            <a:off x="2564151" y="5193989"/>
            <a:ext cx="5826316" cy="286255"/>
          </a:xfrm>
        </p:spPr>
        <p:txBody>
          <a:bodyPr/>
          <a:lstStyle>
            <a:lvl1pPr marL="0" indent="0">
              <a:buNone/>
              <a:defRPr sz="1600" b="0"/>
            </a:lvl1pPr>
            <a:lvl2pPr marL="118530" indent="0">
              <a:buNone/>
              <a:defRPr/>
            </a:lvl2pPr>
            <a:lvl3pPr marL="215895" indent="0">
              <a:buNone/>
              <a:defRPr/>
            </a:lvl3pPr>
            <a:lvl4pPr marL="321725" indent="0">
              <a:buNone/>
              <a:defRPr/>
            </a:lvl4pPr>
            <a:lvl5pPr marL="414856" indent="0">
              <a:buNone/>
              <a:defRPr/>
            </a:lvl5pPr>
          </a:lstStyle>
          <a:p>
            <a:pPr lvl="0"/>
            <a:r>
              <a:rPr lang="en-US"/>
              <a:t>Click to edit Master text styles</a:t>
            </a:r>
          </a:p>
        </p:txBody>
      </p:sp>
      <p:sp>
        <p:nvSpPr>
          <p:cNvPr id="51" name="Footer Placeholder 50">
            <a:extLst>
              <a:ext uri="{FF2B5EF4-FFF2-40B4-BE49-F238E27FC236}">
                <a16:creationId xmlns:a16="http://schemas.microsoft.com/office/drawing/2014/main" id="{85A7982A-004D-7745-A737-44A85812F968}"/>
              </a:ext>
            </a:extLst>
          </p:cNvPr>
          <p:cNvSpPr>
            <a:spLocks noGrp="1"/>
          </p:cNvSpPr>
          <p:nvPr>
            <p:ph type="ftr" sz="quarter" idx="25"/>
          </p:nvPr>
        </p:nvSpPr>
        <p:spPr/>
        <p:txBody>
          <a:bodyPr/>
          <a:lstStyle/>
          <a:p>
            <a:r>
              <a:rPr lang="en-US"/>
              <a:t>Type division name here</a:t>
            </a:r>
          </a:p>
        </p:txBody>
      </p:sp>
    </p:spTree>
    <p:extLst>
      <p:ext uri="{BB962C8B-B14F-4D97-AF65-F5344CB8AC3E}">
        <p14:creationId xmlns:p14="http://schemas.microsoft.com/office/powerpoint/2010/main" val="133915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bleed image light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lumMod val="60000"/>
              <a:lumOff val="40000"/>
            </a:schemeClr>
          </a:solidFill>
        </p:spPr>
        <p:txBody>
          <a:bodyPr anchor="ctr"/>
          <a:lstStyle>
            <a:lvl1pPr marL="0" indent="0" algn="ctr">
              <a:buNone/>
              <a:defRPr/>
            </a:lvl1pPr>
          </a:lstStyle>
          <a:p>
            <a:endParaRPr lang="en-US"/>
          </a:p>
        </p:txBody>
      </p:sp>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69405" y="6241565"/>
            <a:ext cx="3273860"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7" name="TextBox 6">
            <a:extLst>
              <a:ext uri="{FF2B5EF4-FFF2-40B4-BE49-F238E27FC236}">
                <a16:creationId xmlns:a16="http://schemas.microsoft.com/office/drawing/2014/main" id="{457E1A05-8BEA-C340-A5A9-DFD9053D0678}"/>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3E10119E-13B3-BF4F-9771-A3F130658023}"/>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7625318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2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Picture Placeholder 37">
            <a:extLst>
              <a:ext uri="{FF2B5EF4-FFF2-40B4-BE49-F238E27FC236}">
                <a16:creationId xmlns:a16="http://schemas.microsoft.com/office/drawing/2014/main" id="{E9E003C7-C225-0140-9146-8A8816EF7AEA}"/>
              </a:ext>
            </a:extLst>
          </p:cNvPr>
          <p:cNvSpPr>
            <a:spLocks noGrp="1"/>
          </p:cNvSpPr>
          <p:nvPr>
            <p:ph type="pic" sz="quarter" idx="10"/>
          </p:nvPr>
        </p:nvSpPr>
        <p:spPr>
          <a:xfrm>
            <a:off x="0" y="0"/>
            <a:ext cx="12192000" cy="4379384"/>
          </a:xfrm>
          <a:custGeom>
            <a:avLst/>
            <a:gdLst>
              <a:gd name="connsiteX0" fmla="*/ 653749 w 9144000"/>
              <a:gd name="connsiteY0" fmla="*/ 573726 h 3284538"/>
              <a:gd name="connsiteX1" fmla="*/ 457200 w 9144000"/>
              <a:gd name="connsiteY1" fmla="*/ 662929 h 3284538"/>
              <a:gd name="connsiteX2" fmla="*/ 457200 w 9144000"/>
              <a:gd name="connsiteY2" fmla="*/ 1003131 h 3284538"/>
              <a:gd name="connsiteX3" fmla="*/ 557872 w 9144000"/>
              <a:gd name="connsiteY3" fmla="*/ 1111620 h 3284538"/>
              <a:gd name="connsiteX4" fmla="*/ 653749 w 9144000"/>
              <a:gd name="connsiteY4" fmla="*/ 992951 h 3284538"/>
              <a:gd name="connsiteX5" fmla="*/ 740039 w 9144000"/>
              <a:gd name="connsiteY5" fmla="*/ 534884 h 3284538"/>
              <a:gd name="connsiteX6" fmla="*/ 695296 w 9144000"/>
              <a:gd name="connsiteY6" fmla="*/ 556314 h 3284538"/>
              <a:gd name="connsiteX7" fmla="*/ 695296 w 9144000"/>
              <a:gd name="connsiteY7" fmla="*/ 980897 h 3284538"/>
              <a:gd name="connsiteX8" fmla="*/ 567459 w 9144000"/>
              <a:gd name="connsiteY8" fmla="*/ 1138944 h 3284538"/>
              <a:gd name="connsiteX9" fmla="*/ 500345 w 9144000"/>
              <a:gd name="connsiteY9" fmla="*/ 1126889 h 3284538"/>
              <a:gd name="connsiteX10" fmla="*/ 597554 w 9144000"/>
              <a:gd name="connsiteY10" fmla="*/ 1161177 h 3284538"/>
              <a:gd name="connsiteX11" fmla="*/ 740039 w 9144000"/>
              <a:gd name="connsiteY11" fmla="*/ 974200 h 3284538"/>
              <a:gd name="connsiteX12" fmla="*/ 827927 w 9144000"/>
              <a:gd name="connsiteY12" fmla="*/ 496310 h 3284538"/>
              <a:gd name="connsiteX13" fmla="*/ 782652 w 9144000"/>
              <a:gd name="connsiteY13" fmla="*/ 517740 h 3284538"/>
              <a:gd name="connsiteX14" fmla="*/ 782652 w 9144000"/>
              <a:gd name="connsiteY14" fmla="*/ 978486 h 3284538"/>
              <a:gd name="connsiteX15" fmla="*/ 612735 w 9144000"/>
              <a:gd name="connsiteY15" fmla="*/ 1187965 h 3284538"/>
              <a:gd name="connsiteX16" fmla="*/ 532304 w 9144000"/>
              <a:gd name="connsiteY16" fmla="*/ 1172428 h 3284538"/>
              <a:gd name="connsiteX17" fmla="*/ 644694 w 9144000"/>
              <a:gd name="connsiteY17" fmla="*/ 1212074 h 3284538"/>
              <a:gd name="connsiteX18" fmla="*/ 827927 w 9144000"/>
              <a:gd name="connsiteY18" fmla="*/ 982236 h 3284538"/>
              <a:gd name="connsiteX19" fmla="*/ 917413 w 9144000"/>
              <a:gd name="connsiteY19" fmla="*/ 457200 h 3284538"/>
              <a:gd name="connsiteX20" fmla="*/ 871072 w 9144000"/>
              <a:gd name="connsiteY20" fmla="*/ 479166 h 3284538"/>
              <a:gd name="connsiteX21" fmla="*/ 871072 w 9144000"/>
              <a:gd name="connsiteY21" fmla="*/ 980093 h 3284538"/>
              <a:gd name="connsiteX22" fmla="*/ 665468 w 9144000"/>
              <a:gd name="connsiteY22" fmla="*/ 1236718 h 3284538"/>
              <a:gd name="connsiteX23" fmla="*/ 585037 w 9144000"/>
              <a:gd name="connsiteY23" fmla="*/ 1223324 h 3284538"/>
              <a:gd name="connsiteX24" fmla="*/ 704884 w 9144000"/>
              <a:gd name="connsiteY24" fmla="*/ 1260023 h 3284538"/>
              <a:gd name="connsiteX25" fmla="*/ 917413 w 9144000"/>
              <a:gd name="connsiteY25" fmla="*/ 988933 h 3284538"/>
              <a:gd name="connsiteX26" fmla="*/ 0 w 9144000"/>
              <a:gd name="connsiteY26" fmla="*/ 0 h 3284538"/>
              <a:gd name="connsiteX27" fmla="*/ 9144000 w 9144000"/>
              <a:gd name="connsiteY27" fmla="*/ 0 h 3284538"/>
              <a:gd name="connsiteX28" fmla="*/ 9144000 w 9144000"/>
              <a:gd name="connsiteY28" fmla="*/ 3284538 h 3284538"/>
              <a:gd name="connsiteX29" fmla="*/ 6596284 w 9144000"/>
              <a:gd name="connsiteY29" fmla="*/ 3284538 h 3284538"/>
              <a:gd name="connsiteX30" fmla="*/ 6866309 w 9144000"/>
              <a:gd name="connsiteY30" fmla="*/ 2791851 h 3284538"/>
              <a:gd name="connsiteX31" fmla="*/ 4635550 w 9144000"/>
              <a:gd name="connsiteY31" fmla="*/ 2791851 h 3284538"/>
              <a:gd name="connsiteX32" fmla="*/ 2230759 w 9144000"/>
              <a:gd name="connsiteY32" fmla="*/ 2791851 h 3284538"/>
              <a:gd name="connsiteX33" fmla="*/ 0 w 9144000"/>
              <a:gd name="connsiteY33" fmla="*/ 2791851 h 328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144000" h="3284538">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4538"/>
                </a:lnTo>
                <a:lnTo>
                  <a:pt x="6596284" y="3284538"/>
                </a:lnTo>
                <a:lnTo>
                  <a:pt x="6866309" y="2791851"/>
                </a:lnTo>
                <a:lnTo>
                  <a:pt x="4635550" y="2791851"/>
                </a:lnTo>
                <a:lnTo>
                  <a:pt x="2230759" y="2791851"/>
                </a:lnTo>
                <a:lnTo>
                  <a:pt x="0" y="2791851"/>
                </a:lnTo>
                <a:close/>
              </a:path>
            </a:pathLst>
          </a:custGeom>
          <a:solidFill>
            <a:schemeClr val="tx2"/>
          </a:solidFill>
        </p:spPr>
        <p:txBody>
          <a:bodyPr wrap="square" anchor="ctr">
            <a:noAutofit/>
          </a:bodyPr>
          <a:lstStyle>
            <a:lvl1pPr marL="0" indent="0" algn="ctr">
              <a:buNone/>
              <a:defRPr/>
            </a:lvl1pPr>
          </a:lstStyle>
          <a:p>
            <a:endParaRPr lang="en-US"/>
          </a:p>
        </p:txBody>
      </p:sp>
      <p:sp>
        <p:nvSpPr>
          <p:cNvPr id="39" name="Freeform 38">
            <a:extLst>
              <a:ext uri="{FF2B5EF4-FFF2-40B4-BE49-F238E27FC236}">
                <a16:creationId xmlns:a16="http://schemas.microsoft.com/office/drawing/2014/main" id="{4F9EC103-0F67-D041-A68D-29194D3A99CB}"/>
              </a:ext>
            </a:extLst>
          </p:cNvPr>
          <p:cNvSpPr/>
          <p:nvPr userDrawn="1"/>
        </p:nvSpPr>
        <p:spPr>
          <a:xfrm>
            <a:off x="-11289" y="3713698"/>
            <a:ext cx="9183221" cy="1149585"/>
          </a:xfrm>
          <a:custGeom>
            <a:avLst/>
            <a:gdLst>
              <a:gd name="connsiteX0" fmla="*/ 0 w 6866310"/>
              <a:gd name="connsiteY0" fmla="*/ 0 h 862189"/>
              <a:gd name="connsiteX1" fmla="*/ 2230759 w 6866310"/>
              <a:gd name="connsiteY1" fmla="*/ 0 h 862189"/>
              <a:gd name="connsiteX2" fmla="*/ 4635551 w 6866310"/>
              <a:gd name="connsiteY2" fmla="*/ 0 h 862189"/>
              <a:gd name="connsiteX3" fmla="*/ 6866310 w 6866310"/>
              <a:gd name="connsiteY3" fmla="*/ 0 h 862189"/>
              <a:gd name="connsiteX4" fmla="*/ 6393773 w 6866310"/>
              <a:gd name="connsiteY4" fmla="*/ 862189 h 862189"/>
              <a:gd name="connsiteX5" fmla="*/ 4163014 w 6866310"/>
              <a:gd name="connsiteY5" fmla="*/ 862189 h 862189"/>
              <a:gd name="connsiteX6" fmla="*/ 2230759 w 6866310"/>
              <a:gd name="connsiteY6" fmla="*/ 862189 h 862189"/>
              <a:gd name="connsiteX7" fmla="*/ 0 w 6866310"/>
              <a:gd name="connsiteY7" fmla="*/ 862189 h 862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6310" h="862189">
                <a:moveTo>
                  <a:pt x="0" y="0"/>
                </a:moveTo>
                <a:lnTo>
                  <a:pt x="2230759" y="0"/>
                </a:lnTo>
                <a:lnTo>
                  <a:pt x="4635551" y="0"/>
                </a:lnTo>
                <a:lnTo>
                  <a:pt x="6866310" y="0"/>
                </a:lnTo>
                <a:lnTo>
                  <a:pt x="6393773" y="862189"/>
                </a:lnTo>
                <a:lnTo>
                  <a:pt x="4163014" y="862189"/>
                </a:lnTo>
                <a:lnTo>
                  <a:pt x="2230759" y="862189"/>
                </a:lnTo>
                <a:lnTo>
                  <a:pt x="0" y="8621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1216" y="3713698"/>
            <a:ext cx="8110724" cy="1128173"/>
          </a:xfrm>
        </p:spPr>
        <p:txBody>
          <a:bodyPr rIns="0" anchor="ctr" anchorCtr="0">
            <a:noAutofit/>
          </a:bodyPr>
          <a:lstStyle>
            <a:lvl1pPr algn="l">
              <a:defRPr sz="4267" spc="0" baseline="0">
                <a:solidFill>
                  <a:schemeClr val="bg1"/>
                </a:solidFill>
              </a:defRPr>
            </a:lvl1pPr>
          </a:lstStyle>
          <a:p>
            <a:r>
              <a:rPr lang="en-US"/>
              <a:t>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05038" y="4945665"/>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677B2950-4E80-4446-9C2A-409ECCDE1D8C}"/>
              </a:ext>
            </a:extLst>
          </p:cNvPr>
          <p:cNvSpPr>
            <a:spLocks noGrp="1"/>
          </p:cNvSpPr>
          <p:nvPr>
            <p:ph type="body" sz="quarter" idx="11"/>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75826C9D-8CE1-F048-A801-96B766969B7A}"/>
              </a:ext>
            </a:extLst>
          </p:cNvPr>
          <p:cNvPicPr>
            <a:picLocks noChangeAspect="1"/>
          </p:cNvPicPr>
          <p:nvPr userDrawn="1"/>
        </p:nvPicPr>
        <p:blipFill>
          <a:blip r:embed="rId2"/>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13914299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bleed image dark background">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6B73010-DCFF-9A4A-971B-E9F09C5334BA}"/>
              </a:ext>
            </a:extLst>
          </p:cNvPr>
          <p:cNvSpPr>
            <a:spLocks noGrp="1"/>
          </p:cNvSpPr>
          <p:nvPr>
            <p:ph type="pic" sz="quarter" idx="13"/>
          </p:nvPr>
        </p:nvSpPr>
        <p:spPr>
          <a:xfrm>
            <a:off x="0" y="0"/>
            <a:ext cx="12192000" cy="6858000"/>
          </a:xfrm>
          <a:solidFill>
            <a:schemeClr val="tx2"/>
          </a:solidFill>
        </p:spPr>
        <p:txBody>
          <a:bodyPr anchor="ctr"/>
          <a:lstStyle>
            <a:lvl1pPr marL="0" indent="0" algn="ctr">
              <a:buNone/>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90F9BDA0-AF0E-4BA8-B742-3B9C92A3E6FE}" type="slidenum">
              <a:rPr lang="en-US" smtClean="0"/>
              <a:pPr/>
              <a:t>‹#›</a:t>
            </a:fld>
            <a:endParaRPr lang="en-US"/>
          </a:p>
        </p:txBody>
      </p:sp>
      <p:sp>
        <p:nvSpPr>
          <p:cNvPr id="4" name="Footer Placeholder 3">
            <a:extLst>
              <a:ext uri="{FF2B5EF4-FFF2-40B4-BE49-F238E27FC236}">
                <a16:creationId xmlns:a16="http://schemas.microsoft.com/office/drawing/2014/main" id="{8E4D2472-4EE6-C448-9F15-8C75193DA95C}"/>
              </a:ext>
            </a:extLst>
          </p:cNvPr>
          <p:cNvSpPr>
            <a:spLocks noGrp="1"/>
          </p:cNvSpPr>
          <p:nvPr>
            <p:ph type="ftr" sz="quarter" idx="3"/>
          </p:nvPr>
        </p:nvSpPr>
        <p:spPr>
          <a:xfrm>
            <a:off x="7959493" y="6241565"/>
            <a:ext cx="3283772" cy="366183"/>
          </a:xfrm>
          <a:prstGeom prst="rect">
            <a:avLst/>
          </a:prstGeom>
        </p:spPr>
        <p:txBody>
          <a:bodyPr vert="horz" lIns="91440" tIns="45720" rIns="91440" bIns="45720" rtlCol="0" anchor="ctr"/>
          <a:lstStyle>
            <a:lvl1pPr algn="r">
              <a:defRPr sz="1067">
                <a:solidFill>
                  <a:schemeClr val="bg1"/>
                </a:solidFill>
              </a:defRPr>
            </a:lvl1pPr>
          </a:lstStyle>
          <a:p>
            <a:r>
              <a:rPr lang="en-US"/>
              <a:t>Type division name here</a:t>
            </a:r>
          </a:p>
        </p:txBody>
      </p:sp>
      <p:sp>
        <p:nvSpPr>
          <p:cNvPr id="7" name="TextBox 6">
            <a:extLst>
              <a:ext uri="{FF2B5EF4-FFF2-40B4-BE49-F238E27FC236}">
                <a16:creationId xmlns:a16="http://schemas.microsoft.com/office/drawing/2014/main" id="{513B21B1-1CC2-6640-8C36-C1582A51D4C9}"/>
              </a:ext>
            </a:extLst>
          </p:cNvPr>
          <p:cNvSpPr txBox="1"/>
          <p:nvPr userDrawn="1"/>
        </p:nvSpPr>
        <p:spPr>
          <a:xfrm>
            <a:off x="1097280" y="6332817"/>
            <a:ext cx="3942944"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2021 United HealthCare Services, Inc. All Rights Reserved.</a:t>
            </a:r>
          </a:p>
        </p:txBody>
      </p:sp>
      <p:sp>
        <p:nvSpPr>
          <p:cNvPr id="8" name="Graphic 8">
            <a:extLst>
              <a:ext uri="{FF2B5EF4-FFF2-40B4-BE49-F238E27FC236}">
                <a16:creationId xmlns:a16="http://schemas.microsoft.com/office/drawing/2014/main" id="{CB97FD1F-3432-5F42-BA9B-FE85EE343C75}"/>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2241015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over - Step">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318425"/>
            <a:ext cx="7315200" cy="1246495"/>
          </a:xfrm>
        </p:spPr>
        <p:txBody>
          <a:bodyPr anchor="b"/>
          <a:lstStyle>
            <a:lvl1pPr>
              <a:defRPr sz="4500"/>
            </a:lvl1pPr>
          </a:lstStyle>
          <a:p>
            <a:r>
              <a:rPr lang="en-US" dirty="0"/>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3891266"/>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4998635"/>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22" name="Picture 21">
            <a:extLst>
              <a:ext uri="{FF2B5EF4-FFF2-40B4-BE49-F238E27FC236}">
                <a16:creationId xmlns:a16="http://schemas.microsoft.com/office/drawing/2014/main" id="{A818EC75-4789-C17B-2BE9-99476EB3DC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8260080" y="0"/>
            <a:ext cx="3931920" cy="6858000"/>
          </a:xfrm>
          <a:prstGeom prst="rect">
            <a:avLst/>
          </a:prstGeom>
        </p:spPr>
      </p:pic>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9/18/2025</a:t>
            </a:fld>
            <a:endParaRPr lang="en-US" dirty="0"/>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dirty="0"/>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dirty="0"/>
          </a:p>
        </p:txBody>
      </p:sp>
    </p:spTree>
    <p:extLst>
      <p:ext uri="{BB962C8B-B14F-4D97-AF65-F5344CB8AC3E}">
        <p14:creationId xmlns:p14="http://schemas.microsoft.com/office/powerpoint/2010/main" val="7580070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2248">
          <p15:clr>
            <a:srgbClr val="FBAE40"/>
          </p15:clr>
        </p15:guide>
        <p15:guide id="4" orient="horz" pos="245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9/18/2025</a:t>
            </a:fld>
            <a:endParaRPr lang="en-US" dirty="0"/>
          </a:p>
        </p:txBody>
      </p:sp>
    </p:spTree>
    <p:extLst>
      <p:ext uri="{BB962C8B-B14F-4D97-AF65-F5344CB8AC3E}">
        <p14:creationId xmlns:p14="http://schemas.microsoft.com/office/powerpoint/2010/main" val="3725847603"/>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9/18/2025</a:t>
            </a:fld>
            <a:endParaRPr lang="en-US"/>
          </a:p>
        </p:txBody>
      </p:sp>
    </p:spTree>
    <p:extLst>
      <p:ext uri="{BB962C8B-B14F-4D97-AF65-F5344CB8AC3E}">
        <p14:creationId xmlns:p14="http://schemas.microsoft.com/office/powerpoint/2010/main" val="1664547051"/>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Cover - Circles">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grpSp>
        <p:nvGrpSpPr>
          <p:cNvPr id="4" name="Group 3">
            <a:extLst>
              <a:ext uri="{FF2B5EF4-FFF2-40B4-BE49-F238E27FC236}">
                <a16:creationId xmlns:a16="http://schemas.microsoft.com/office/drawing/2014/main" id="{76161942-EDDE-7E45-31EB-C4DFF3FB884C}"/>
              </a:ext>
              <a:ext uri="{C183D7F6-B498-43B3-948B-1728B52AA6E4}">
                <adec:decorative xmlns:adec="http://schemas.microsoft.com/office/drawing/2017/decorative" val="1"/>
              </a:ext>
            </a:extLst>
          </p:cNvPr>
          <p:cNvGrpSpPr/>
          <p:nvPr userDrawn="1"/>
        </p:nvGrpSpPr>
        <p:grpSpPr bwMode="gray">
          <a:xfrm>
            <a:off x="6589986" y="0"/>
            <a:ext cx="5602015" cy="6858001"/>
            <a:chOff x="6589986" y="0"/>
            <a:chExt cx="5602015" cy="6858001"/>
          </a:xfrm>
        </p:grpSpPr>
        <p:sp>
          <p:nvSpPr>
            <p:cNvPr id="10" name="Oval 9">
              <a:extLst>
                <a:ext uri="{FF2B5EF4-FFF2-40B4-BE49-F238E27FC236}">
                  <a16:creationId xmlns:a16="http://schemas.microsoft.com/office/drawing/2014/main" id="{FD245413-8FD0-E03A-0CB5-B17DB7E65874}"/>
                </a:ext>
              </a:extLst>
            </p:cNvPr>
            <p:cNvSpPr/>
            <p:nvPr userDrawn="1"/>
          </p:nvSpPr>
          <p:spPr bwMode="gray">
            <a:xfrm>
              <a:off x="6589986"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13" name="Oval 12">
              <a:extLst>
                <a:ext uri="{FF2B5EF4-FFF2-40B4-BE49-F238E27FC236}">
                  <a16:creationId xmlns:a16="http://schemas.microsoft.com/office/drawing/2014/main" id="{94256F4F-5186-B0AC-B5EB-03CE1DE33165}"/>
                </a:ext>
              </a:extLst>
            </p:cNvPr>
            <p:cNvSpPr/>
            <p:nvPr userDrawn="1"/>
          </p:nvSpPr>
          <p:spPr bwMode="gray">
            <a:xfrm>
              <a:off x="6589986"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6" name="Freeform: Shape 55">
              <a:extLst>
                <a:ext uri="{FF2B5EF4-FFF2-40B4-BE49-F238E27FC236}">
                  <a16:creationId xmlns:a16="http://schemas.microsoft.com/office/drawing/2014/main" id="{2A768A4A-FB96-B57B-1F58-5CBDF8C61E53}"/>
                </a:ext>
              </a:extLst>
            </p:cNvPr>
            <p:cNvSpPr/>
            <p:nvPr userDrawn="1"/>
          </p:nvSpPr>
          <p:spPr bwMode="gray">
            <a:xfrm>
              <a:off x="6643485" y="6362961"/>
              <a:ext cx="1438025" cy="495039"/>
            </a:xfrm>
            <a:custGeom>
              <a:avLst/>
              <a:gdLst>
                <a:gd name="connsiteX0" fmla="*/ 719012 w 1438025"/>
                <a:gd name="connsiteY0" fmla="*/ 0 h 495039"/>
                <a:gd name="connsiteX1" fmla="*/ 1430816 w 1438025"/>
                <a:gd name="connsiteY1" fmla="*/ 471815 h 495039"/>
                <a:gd name="connsiteX2" fmla="*/ 1438025 w 1438025"/>
                <a:gd name="connsiteY2" fmla="*/ 495039 h 495039"/>
                <a:gd name="connsiteX3" fmla="*/ 0 w 1438025"/>
                <a:gd name="connsiteY3" fmla="*/ 495039 h 495039"/>
                <a:gd name="connsiteX4" fmla="*/ 7209 w 1438025"/>
                <a:gd name="connsiteY4" fmla="*/ 471815 h 495039"/>
                <a:gd name="connsiteX5" fmla="*/ 719012 w 1438025"/>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5" h="495039">
                  <a:moveTo>
                    <a:pt x="719012" y="0"/>
                  </a:moveTo>
                  <a:cubicBezTo>
                    <a:pt x="1038997" y="0"/>
                    <a:pt x="1313542" y="194549"/>
                    <a:pt x="1430816" y="471815"/>
                  </a:cubicBezTo>
                  <a:lnTo>
                    <a:pt x="1438025" y="495039"/>
                  </a:lnTo>
                  <a:lnTo>
                    <a:pt x="0" y="495039"/>
                  </a:lnTo>
                  <a:lnTo>
                    <a:pt x="7209" y="471815"/>
                  </a:lnTo>
                  <a:cubicBezTo>
                    <a:pt x="124483"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0" name="Freeform: Shape 49">
              <a:extLst>
                <a:ext uri="{FF2B5EF4-FFF2-40B4-BE49-F238E27FC236}">
                  <a16:creationId xmlns:a16="http://schemas.microsoft.com/office/drawing/2014/main" id="{94B7C9C2-EDC6-573C-9A49-05BCDAFCB847}"/>
                </a:ext>
              </a:extLst>
            </p:cNvPr>
            <p:cNvSpPr/>
            <p:nvPr userDrawn="1"/>
          </p:nvSpPr>
          <p:spPr bwMode="gray">
            <a:xfrm>
              <a:off x="8304923"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1" name="Oval 20">
              <a:extLst>
                <a:ext uri="{FF2B5EF4-FFF2-40B4-BE49-F238E27FC236}">
                  <a16:creationId xmlns:a16="http://schemas.microsoft.com/office/drawing/2014/main" id="{363E7B35-0977-2958-8F1F-932A6BBD585D}"/>
                </a:ext>
              </a:extLst>
            </p:cNvPr>
            <p:cNvSpPr/>
            <p:nvPr userDrawn="1"/>
          </p:nvSpPr>
          <p:spPr bwMode="gray">
            <a:xfrm>
              <a:off x="8304924"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2" name="Oval 21">
              <a:extLst>
                <a:ext uri="{FF2B5EF4-FFF2-40B4-BE49-F238E27FC236}">
                  <a16:creationId xmlns:a16="http://schemas.microsoft.com/office/drawing/2014/main" id="{D468B2FD-A207-7F02-CD5C-3C9A5DAC24FB}"/>
                </a:ext>
              </a:extLst>
            </p:cNvPr>
            <p:cNvSpPr/>
            <p:nvPr userDrawn="1"/>
          </p:nvSpPr>
          <p:spPr bwMode="gray">
            <a:xfrm>
              <a:off x="8304924" y="4653979"/>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8" name="Freeform: Shape 57">
              <a:extLst>
                <a:ext uri="{FF2B5EF4-FFF2-40B4-BE49-F238E27FC236}">
                  <a16:creationId xmlns:a16="http://schemas.microsoft.com/office/drawing/2014/main" id="{E0BF087B-1671-339F-71EE-72AD2DF9E947}"/>
                </a:ext>
              </a:extLst>
            </p:cNvPr>
            <p:cNvSpPr/>
            <p:nvPr userDrawn="1"/>
          </p:nvSpPr>
          <p:spPr bwMode="gray">
            <a:xfrm>
              <a:off x="8358423"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7"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4" name="Oval 23">
              <a:extLst>
                <a:ext uri="{FF2B5EF4-FFF2-40B4-BE49-F238E27FC236}">
                  <a16:creationId xmlns:a16="http://schemas.microsoft.com/office/drawing/2014/main" id="{034E0C3D-397E-DE88-FAC6-04E21A5AAB73}"/>
                </a:ext>
              </a:extLst>
            </p:cNvPr>
            <p:cNvSpPr/>
            <p:nvPr userDrawn="1"/>
          </p:nvSpPr>
          <p:spPr bwMode="gray">
            <a:xfrm>
              <a:off x="10019862"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2" name="Freeform: Shape 51">
              <a:extLst>
                <a:ext uri="{FF2B5EF4-FFF2-40B4-BE49-F238E27FC236}">
                  <a16:creationId xmlns:a16="http://schemas.microsoft.com/office/drawing/2014/main" id="{4FDBECEC-0C7A-342C-2AF3-789E986ADB59}"/>
                </a:ext>
              </a:extLst>
            </p:cNvPr>
            <p:cNvSpPr/>
            <p:nvPr userDrawn="1"/>
          </p:nvSpPr>
          <p:spPr bwMode="gray">
            <a:xfrm>
              <a:off x="10019861"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0" name="Freeform: Shape 59">
              <a:extLst>
                <a:ext uri="{FF2B5EF4-FFF2-40B4-BE49-F238E27FC236}">
                  <a16:creationId xmlns:a16="http://schemas.microsoft.com/office/drawing/2014/main" id="{6269BC16-0786-49DD-0879-B4F17ACBBDFB}"/>
                </a:ext>
              </a:extLst>
            </p:cNvPr>
            <p:cNvSpPr/>
            <p:nvPr userDrawn="1"/>
          </p:nvSpPr>
          <p:spPr bwMode="gray">
            <a:xfrm>
              <a:off x="10073361"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6"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8" name="Freeform: Shape 67">
              <a:extLst>
                <a:ext uri="{FF2B5EF4-FFF2-40B4-BE49-F238E27FC236}">
                  <a16:creationId xmlns:a16="http://schemas.microsoft.com/office/drawing/2014/main" id="{3AEDD267-848C-A5FB-9D8A-FA5F032E4A6F}"/>
                </a:ext>
              </a:extLst>
            </p:cNvPr>
            <p:cNvSpPr/>
            <p:nvPr userDrawn="1"/>
          </p:nvSpPr>
          <p:spPr bwMode="gray">
            <a:xfrm>
              <a:off x="11734799" y="1304655"/>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6" name="Freeform: Shape 65">
              <a:extLst>
                <a:ext uri="{FF2B5EF4-FFF2-40B4-BE49-F238E27FC236}">
                  <a16:creationId xmlns:a16="http://schemas.microsoft.com/office/drawing/2014/main" id="{5ED7ADAF-20AD-CD1B-AA2C-238E34F98CA6}"/>
                </a:ext>
              </a:extLst>
            </p:cNvPr>
            <p:cNvSpPr/>
            <p:nvPr userDrawn="1"/>
          </p:nvSpPr>
          <p:spPr bwMode="gray">
            <a:xfrm>
              <a:off x="11734799" y="3013637"/>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64" name="Freeform: Shape 63">
              <a:extLst>
                <a:ext uri="{FF2B5EF4-FFF2-40B4-BE49-F238E27FC236}">
                  <a16:creationId xmlns:a16="http://schemas.microsoft.com/office/drawing/2014/main" id="{37D54519-2872-A533-DCC5-47D5C6393FC6}"/>
                </a:ext>
              </a:extLst>
            </p:cNvPr>
            <p:cNvSpPr/>
            <p:nvPr userDrawn="1"/>
          </p:nvSpPr>
          <p:spPr bwMode="gray">
            <a:xfrm>
              <a:off x="11734799" y="4722619"/>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8"/>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9" name="Oval 38">
              <a:extLst>
                <a:ext uri="{FF2B5EF4-FFF2-40B4-BE49-F238E27FC236}">
                  <a16:creationId xmlns:a16="http://schemas.microsoft.com/office/drawing/2014/main" id="{EC7687F7-D23D-6201-BEE3-892874D8718A}"/>
                </a:ext>
              </a:extLst>
            </p:cNvPr>
            <p:cNvSpPr/>
            <p:nvPr userDrawn="1"/>
          </p:nvSpPr>
          <p:spPr bwMode="gray">
            <a:xfrm>
              <a:off x="6589986" y="4653979"/>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C7066E1-8421-E54F-0775-4B85647AA3E0}"/>
                </a:ext>
              </a:extLst>
            </p:cNvPr>
            <p:cNvSpPr/>
            <p:nvPr userDrawn="1"/>
          </p:nvSpPr>
          <p:spPr bwMode="gray">
            <a:xfrm>
              <a:off x="8304609" y="1236015"/>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5FC7138-1FBA-E2EA-8970-50FB3A32AE0E}"/>
                </a:ext>
              </a:extLst>
            </p:cNvPr>
            <p:cNvSpPr/>
            <p:nvPr userDrawn="1"/>
          </p:nvSpPr>
          <p:spPr bwMode="gray">
            <a:xfrm>
              <a:off x="10019547" y="2944997"/>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424E259-A640-957E-36A7-7D985103E625}"/>
                </a:ext>
              </a:extLst>
            </p:cNvPr>
            <p:cNvSpPr/>
            <p:nvPr userDrawn="1"/>
          </p:nvSpPr>
          <p:spPr bwMode="gray">
            <a:xfrm>
              <a:off x="11734800" y="1"/>
              <a:ext cx="457201" cy="1003665"/>
            </a:xfrm>
            <a:custGeom>
              <a:avLst/>
              <a:gdLst>
                <a:gd name="connsiteX0" fmla="*/ 60392 w 457201"/>
                <a:gd name="connsiteY0" fmla="*/ 0 h 1003665"/>
                <a:gd name="connsiteX1" fmla="*/ 457201 w 457201"/>
                <a:gd name="connsiteY1" fmla="*/ 0 h 1003665"/>
                <a:gd name="connsiteX2" fmla="*/ 457201 w 457201"/>
                <a:gd name="connsiteY2" fmla="*/ 1003665 h 1003665"/>
                <a:gd name="connsiteX3" fmla="*/ 340662 w 457201"/>
                <a:gd name="connsiteY3" fmla="*/ 940410 h 1003665"/>
                <a:gd name="connsiteX4" fmla="*/ 0 w 457201"/>
                <a:gd name="connsiteY4" fmla="*/ 299701 h 1003665"/>
                <a:gd name="connsiteX5" fmla="*/ 15698 w 457201"/>
                <a:gd name="connsiteY5" fmla="*/ 143981 h 10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1" h="1003665">
                  <a:moveTo>
                    <a:pt x="60392" y="0"/>
                  </a:moveTo>
                  <a:lnTo>
                    <a:pt x="457201" y="0"/>
                  </a:lnTo>
                  <a:lnTo>
                    <a:pt x="457201" y="1003665"/>
                  </a:lnTo>
                  <a:lnTo>
                    <a:pt x="340662" y="940410"/>
                  </a:lnTo>
                  <a:cubicBezTo>
                    <a:pt x="135131" y="801556"/>
                    <a:pt x="0" y="566409"/>
                    <a:pt x="0" y="299701"/>
                  </a:cubicBezTo>
                  <a:cubicBezTo>
                    <a:pt x="0" y="246359"/>
                    <a:pt x="5405" y="194280"/>
                    <a:pt x="15698" y="143981"/>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000C2C3B-7D7E-56F2-7B74-0F8405A16F69}"/>
                </a:ext>
              </a:extLst>
            </p:cNvPr>
            <p:cNvSpPr/>
            <p:nvPr userDrawn="1"/>
          </p:nvSpPr>
          <p:spPr bwMode="gray">
            <a:xfrm>
              <a:off x="11788340" y="6431666"/>
              <a:ext cx="403660" cy="426335"/>
            </a:xfrm>
            <a:custGeom>
              <a:avLst/>
              <a:gdLst>
                <a:gd name="connsiteX0" fmla="*/ 403660 w 403660"/>
                <a:gd name="connsiteY0" fmla="*/ 0 h 426335"/>
                <a:gd name="connsiteX1" fmla="*/ 403660 w 403660"/>
                <a:gd name="connsiteY1" fmla="*/ 426335 h 426335"/>
                <a:gd name="connsiteX2" fmla="*/ 0 w 403660"/>
                <a:gd name="connsiteY2" fmla="*/ 426335 h 426335"/>
                <a:gd name="connsiteX3" fmla="*/ 7179 w 403660"/>
                <a:gd name="connsiteY3" fmla="*/ 403207 h 426335"/>
                <a:gd name="connsiteX4" fmla="*/ 287121 w 403660"/>
                <a:gd name="connsiteY4" fmla="*/ 63256 h 42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60" h="426335">
                  <a:moveTo>
                    <a:pt x="403660" y="0"/>
                  </a:moveTo>
                  <a:lnTo>
                    <a:pt x="403660" y="426335"/>
                  </a:lnTo>
                  <a:lnTo>
                    <a:pt x="0" y="426335"/>
                  </a:lnTo>
                  <a:lnTo>
                    <a:pt x="7179" y="403207"/>
                  </a:lnTo>
                  <a:cubicBezTo>
                    <a:pt x="65828" y="264546"/>
                    <a:pt x="163802" y="146568"/>
                    <a:pt x="287121" y="63256"/>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955DF93-96B0-4F76-47E3-7823232F73D0}"/>
                </a:ext>
              </a:extLst>
            </p:cNvPr>
            <p:cNvSpPr/>
            <p:nvPr userDrawn="1"/>
          </p:nvSpPr>
          <p:spPr bwMode="gray">
            <a:xfrm>
              <a:off x="6589986" y="1"/>
              <a:ext cx="1545022" cy="1072055"/>
            </a:xfrm>
            <a:custGeom>
              <a:avLst/>
              <a:gdLst>
                <a:gd name="connsiteX0" fmla="*/ 60350 w 1545022"/>
                <a:gd name="connsiteY0" fmla="*/ 0 h 1072055"/>
                <a:gd name="connsiteX1" fmla="*/ 1484672 w 1545022"/>
                <a:gd name="connsiteY1" fmla="*/ 0 h 1072055"/>
                <a:gd name="connsiteX2" fmla="*/ 1529328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8"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 name="Graphic 41">
              <a:extLst>
                <a:ext uri="{FF2B5EF4-FFF2-40B4-BE49-F238E27FC236}">
                  <a16:creationId xmlns:a16="http://schemas.microsoft.com/office/drawing/2014/main" id="{216129F6-7635-23A0-12D0-C199AE882F29}"/>
                </a:ext>
              </a:extLst>
            </p:cNvPr>
            <p:cNvSpPr/>
            <p:nvPr/>
          </p:nvSpPr>
          <p:spPr bwMode="gray">
            <a:xfrm>
              <a:off x="10019862" y="4653979"/>
              <a:ext cx="1545336" cy="1545336"/>
            </a:xfrm>
            <a:custGeom>
              <a:avLst/>
              <a:gdLst>
                <a:gd name="connsiteX0" fmla="*/ 772668 w 1545336"/>
                <a:gd name="connsiteY0" fmla="*/ 0 h 1545336"/>
                <a:gd name="connsiteX1" fmla="*/ 0 w 1545336"/>
                <a:gd name="connsiteY1" fmla="*/ 772668 h 1545336"/>
                <a:gd name="connsiteX2" fmla="*/ 772668 w 1545336"/>
                <a:gd name="connsiteY2" fmla="*/ 1545336 h 1545336"/>
                <a:gd name="connsiteX3" fmla="*/ 1545336 w 1545336"/>
                <a:gd name="connsiteY3" fmla="*/ 772668 h 1545336"/>
                <a:gd name="connsiteX4" fmla="*/ 772668 w 1545336"/>
                <a:gd name="connsiteY4" fmla="*/ 0 h 1545336"/>
                <a:gd name="connsiteX5" fmla="*/ 772668 w 1545336"/>
                <a:gd name="connsiteY5" fmla="*/ 1170704 h 1545336"/>
                <a:gd name="connsiteX6" fmla="*/ 374632 w 1545336"/>
                <a:gd name="connsiteY6" fmla="*/ 772668 h 1545336"/>
                <a:gd name="connsiteX7" fmla="*/ 772668 w 1545336"/>
                <a:gd name="connsiteY7" fmla="*/ 374632 h 1545336"/>
                <a:gd name="connsiteX8" fmla="*/ 1170704 w 1545336"/>
                <a:gd name="connsiteY8" fmla="*/ 772668 h 1545336"/>
                <a:gd name="connsiteX9" fmla="*/ 772668 w 1545336"/>
                <a:gd name="connsiteY9" fmla="*/ 1170704 h 154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5336" h="1545336">
                  <a:moveTo>
                    <a:pt x="772668" y="0"/>
                  </a:moveTo>
                  <a:cubicBezTo>
                    <a:pt x="345869" y="0"/>
                    <a:pt x="0" y="345869"/>
                    <a:pt x="0" y="772668"/>
                  </a:cubicBezTo>
                  <a:cubicBezTo>
                    <a:pt x="0" y="1199467"/>
                    <a:pt x="345869" y="1545336"/>
                    <a:pt x="772668" y="1545336"/>
                  </a:cubicBezTo>
                  <a:cubicBezTo>
                    <a:pt x="1199467" y="1545336"/>
                    <a:pt x="1545336" y="1199467"/>
                    <a:pt x="1545336" y="772668"/>
                  </a:cubicBezTo>
                  <a:cubicBezTo>
                    <a:pt x="1545336" y="345869"/>
                    <a:pt x="1199467" y="0"/>
                    <a:pt x="772668" y="0"/>
                  </a:cubicBezTo>
                  <a:close/>
                  <a:moveTo>
                    <a:pt x="772668" y="1170704"/>
                  </a:moveTo>
                  <a:cubicBezTo>
                    <a:pt x="552927" y="1170704"/>
                    <a:pt x="374632" y="992409"/>
                    <a:pt x="374632" y="772668"/>
                  </a:cubicBezTo>
                  <a:cubicBezTo>
                    <a:pt x="374632" y="552927"/>
                    <a:pt x="552927" y="374632"/>
                    <a:pt x="772668" y="374632"/>
                  </a:cubicBezTo>
                  <a:cubicBezTo>
                    <a:pt x="992409" y="374632"/>
                    <a:pt x="1170704" y="552927"/>
                    <a:pt x="1170704" y="772668"/>
                  </a:cubicBezTo>
                  <a:cubicBezTo>
                    <a:pt x="1170704" y="992409"/>
                    <a:pt x="992588" y="1170704"/>
                    <a:pt x="772668" y="1170704"/>
                  </a:cubicBezTo>
                  <a:close/>
                </a:path>
              </a:pathLst>
            </a:custGeom>
            <a:solidFill>
              <a:schemeClr val="tx2"/>
            </a:solidFill>
            <a:ln w="1784" cap="flat">
              <a:noFill/>
              <a:prstDash val="solid"/>
              <a:miter/>
            </a:ln>
          </p:spPr>
          <p:txBody>
            <a:bodyPr rtlCol="0" anchor="ctr"/>
            <a:lstStyle/>
            <a:p>
              <a:endParaRPr lang="en-US"/>
            </a:p>
          </p:txBody>
        </p:sp>
      </p:grpSp>
      <p:sp>
        <p:nvSpPr>
          <p:cNvPr id="6" name="Date Placeholder 5">
            <a:extLst>
              <a:ext uri="{FF2B5EF4-FFF2-40B4-BE49-F238E27FC236}">
                <a16:creationId xmlns:a16="http://schemas.microsoft.com/office/drawing/2014/main" id="{E23FAE9B-982D-41B9-BBD2-74E842A46071}"/>
              </a:ext>
            </a:extLst>
          </p:cNvPr>
          <p:cNvSpPr>
            <a:spLocks noGrp="1"/>
          </p:cNvSpPr>
          <p:nvPr userDrawn="1">
            <p:ph type="dt" sz="half" idx="12"/>
          </p:nvPr>
        </p:nvSpPr>
        <p:spPr bwMode="gray"/>
        <p:txBody>
          <a:bodyPr/>
          <a:lstStyle/>
          <a:p>
            <a:fld id="{7F9D45FD-5E41-4099-8C3D-34BB181680CA}" type="datetime1">
              <a:rPr lang="en-US" smtClean="0"/>
              <a:t>9/18/2025</a:t>
            </a:fld>
            <a:endParaRPr lang="en-US" dirty="0"/>
          </a:p>
        </p:txBody>
      </p:sp>
      <p:sp>
        <p:nvSpPr>
          <p:cNvPr id="7" name="Footer Placeholder 6">
            <a:extLst>
              <a:ext uri="{FF2B5EF4-FFF2-40B4-BE49-F238E27FC236}">
                <a16:creationId xmlns:a16="http://schemas.microsoft.com/office/drawing/2014/main" id="{0E8CE9CD-F45B-421B-99EE-E365E024903C}"/>
              </a:ext>
            </a:extLst>
          </p:cNvPr>
          <p:cNvSpPr>
            <a:spLocks noGrp="1"/>
          </p:cNvSpPr>
          <p:nvPr userDrawn="1">
            <p:ph type="ftr" sz="quarter" idx="13"/>
          </p:nvPr>
        </p:nvSpPr>
        <p:spPr bwMode="gray"/>
        <p:txBody>
          <a:bodyPr/>
          <a:lstStyle/>
          <a:p>
            <a:r>
              <a:rPr lang="en-US" dirty="0"/>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userDrawn="1">
            <p:ph type="sldNum" sz="quarter" idx="14"/>
          </p:nvPr>
        </p:nvSpPr>
        <p:spPr bwMode="gray"/>
        <p:txBody>
          <a:bodyPr/>
          <a:lstStyle/>
          <a:p>
            <a:fld id="{03805D93-7D4B-4CBC-BABC-3A8AC08CB7F4}" type="slidenum">
              <a:rPr lang="en-US" smtClean="0"/>
              <a:pPr/>
              <a:t>‹#›</a:t>
            </a:fld>
            <a:endParaRPr lang="en-US" dirty="0"/>
          </a:p>
        </p:txBody>
      </p:sp>
    </p:spTree>
    <p:extLst>
      <p:ext uri="{BB962C8B-B14F-4D97-AF65-F5344CB8AC3E}">
        <p14:creationId xmlns:p14="http://schemas.microsoft.com/office/powerpoint/2010/main" val="41598756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endParaRPr lang="en-US"/>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90353781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9/18/2025</a:t>
            </a:fld>
            <a:endParaRPr lang="en-US"/>
          </a:p>
        </p:txBody>
      </p:sp>
    </p:spTree>
    <p:extLst>
      <p:ext uri="{BB962C8B-B14F-4D97-AF65-F5344CB8AC3E}">
        <p14:creationId xmlns:p14="http://schemas.microsoft.com/office/powerpoint/2010/main" val="422951457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3 – light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lumMod val="40000"/>
              <a:lumOff val="60000"/>
            </a:schemeClr>
          </a:solidFill>
        </p:spPr>
        <p:txBody>
          <a:bodyPr wrap="square" anchor="ctr">
            <a:noAutofit/>
          </a:bodyPr>
          <a:lstStyle>
            <a:lvl1pPr marL="0" indent="0" algn="ctr">
              <a:buNone/>
              <a:defRPr/>
            </a:lvl1pPr>
          </a:lstStyle>
          <a:p>
            <a:endParaRPr lang="en-US"/>
          </a:p>
        </p:txBody>
      </p:sp>
      <p:sp>
        <p:nvSpPr>
          <p:cNvPr id="19" name="Freeform 18">
            <a:extLst>
              <a:ext uri="{FF2B5EF4-FFF2-40B4-BE49-F238E27FC236}">
                <a16:creationId xmlns:a16="http://schemas.microsoft.com/office/drawing/2014/main" id="{539A4D35-6931-4846-8142-F3C6A4884AC0}"/>
              </a:ext>
            </a:extLst>
          </p:cNvPr>
          <p:cNvSpPr/>
          <p:nvPr userDrawn="1"/>
        </p:nvSpPr>
        <p:spPr>
          <a:xfrm>
            <a:off x="-31046"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3"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light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4207"/>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95232"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75B10A8E-ECF9-C74E-B7FD-3BDFE9077857}"/>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463003DE-E36C-D04B-ACF5-8DE68155A3CA}"/>
              </a:ext>
            </a:extLst>
          </p:cNvPr>
          <p:cNvPicPr>
            <a:picLocks noChangeAspect="1"/>
          </p:cNvPicPr>
          <p:nvPr userDrawn="1"/>
        </p:nvPicPr>
        <p:blipFill>
          <a:blip r:embed="rId2"/>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278090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3 – dark pic">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8625B6-1480-F74E-8480-E54F05C04A1E}"/>
              </a:ext>
            </a:extLst>
          </p:cNvPr>
          <p:cNvSpPr/>
          <p:nvPr userDrawn="1"/>
        </p:nvSpPr>
        <p:spPr>
          <a:xfrm>
            <a:off x="266007" y="343594"/>
            <a:ext cx="1429789" cy="1773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Picture Placeholder 20">
            <a:extLst>
              <a:ext uri="{FF2B5EF4-FFF2-40B4-BE49-F238E27FC236}">
                <a16:creationId xmlns:a16="http://schemas.microsoft.com/office/drawing/2014/main" id="{9889EC8D-7418-6041-AFCD-B88F0881B61D}"/>
              </a:ext>
            </a:extLst>
          </p:cNvPr>
          <p:cNvSpPr>
            <a:spLocks noGrp="1"/>
          </p:cNvSpPr>
          <p:nvPr>
            <p:ph type="pic" sz="quarter" idx="11"/>
          </p:nvPr>
        </p:nvSpPr>
        <p:spPr>
          <a:xfrm>
            <a:off x="0" y="0"/>
            <a:ext cx="12192000" cy="4377267"/>
          </a:xfrm>
          <a:custGeom>
            <a:avLst/>
            <a:gdLst>
              <a:gd name="connsiteX0" fmla="*/ 653749 w 9144000"/>
              <a:gd name="connsiteY0" fmla="*/ 573726 h 3282950"/>
              <a:gd name="connsiteX1" fmla="*/ 457200 w 9144000"/>
              <a:gd name="connsiteY1" fmla="*/ 662929 h 3282950"/>
              <a:gd name="connsiteX2" fmla="*/ 457200 w 9144000"/>
              <a:gd name="connsiteY2" fmla="*/ 1003131 h 3282950"/>
              <a:gd name="connsiteX3" fmla="*/ 557872 w 9144000"/>
              <a:gd name="connsiteY3" fmla="*/ 1111620 h 3282950"/>
              <a:gd name="connsiteX4" fmla="*/ 653749 w 9144000"/>
              <a:gd name="connsiteY4" fmla="*/ 992951 h 3282950"/>
              <a:gd name="connsiteX5" fmla="*/ 740039 w 9144000"/>
              <a:gd name="connsiteY5" fmla="*/ 534884 h 3282950"/>
              <a:gd name="connsiteX6" fmla="*/ 695296 w 9144000"/>
              <a:gd name="connsiteY6" fmla="*/ 556314 h 3282950"/>
              <a:gd name="connsiteX7" fmla="*/ 695296 w 9144000"/>
              <a:gd name="connsiteY7" fmla="*/ 980897 h 3282950"/>
              <a:gd name="connsiteX8" fmla="*/ 567459 w 9144000"/>
              <a:gd name="connsiteY8" fmla="*/ 1138944 h 3282950"/>
              <a:gd name="connsiteX9" fmla="*/ 500345 w 9144000"/>
              <a:gd name="connsiteY9" fmla="*/ 1126889 h 3282950"/>
              <a:gd name="connsiteX10" fmla="*/ 597554 w 9144000"/>
              <a:gd name="connsiteY10" fmla="*/ 1161177 h 3282950"/>
              <a:gd name="connsiteX11" fmla="*/ 740039 w 9144000"/>
              <a:gd name="connsiteY11" fmla="*/ 974200 h 3282950"/>
              <a:gd name="connsiteX12" fmla="*/ 827927 w 9144000"/>
              <a:gd name="connsiteY12" fmla="*/ 496310 h 3282950"/>
              <a:gd name="connsiteX13" fmla="*/ 782652 w 9144000"/>
              <a:gd name="connsiteY13" fmla="*/ 517740 h 3282950"/>
              <a:gd name="connsiteX14" fmla="*/ 782652 w 9144000"/>
              <a:gd name="connsiteY14" fmla="*/ 978486 h 3282950"/>
              <a:gd name="connsiteX15" fmla="*/ 612735 w 9144000"/>
              <a:gd name="connsiteY15" fmla="*/ 1187965 h 3282950"/>
              <a:gd name="connsiteX16" fmla="*/ 532304 w 9144000"/>
              <a:gd name="connsiteY16" fmla="*/ 1172428 h 3282950"/>
              <a:gd name="connsiteX17" fmla="*/ 644694 w 9144000"/>
              <a:gd name="connsiteY17" fmla="*/ 1212074 h 3282950"/>
              <a:gd name="connsiteX18" fmla="*/ 827927 w 9144000"/>
              <a:gd name="connsiteY18" fmla="*/ 982236 h 3282950"/>
              <a:gd name="connsiteX19" fmla="*/ 917413 w 9144000"/>
              <a:gd name="connsiteY19" fmla="*/ 457200 h 3282950"/>
              <a:gd name="connsiteX20" fmla="*/ 871072 w 9144000"/>
              <a:gd name="connsiteY20" fmla="*/ 479166 h 3282950"/>
              <a:gd name="connsiteX21" fmla="*/ 871072 w 9144000"/>
              <a:gd name="connsiteY21" fmla="*/ 980093 h 3282950"/>
              <a:gd name="connsiteX22" fmla="*/ 665468 w 9144000"/>
              <a:gd name="connsiteY22" fmla="*/ 1236718 h 3282950"/>
              <a:gd name="connsiteX23" fmla="*/ 585037 w 9144000"/>
              <a:gd name="connsiteY23" fmla="*/ 1223324 h 3282950"/>
              <a:gd name="connsiteX24" fmla="*/ 704884 w 9144000"/>
              <a:gd name="connsiteY24" fmla="*/ 1260023 h 3282950"/>
              <a:gd name="connsiteX25" fmla="*/ 917413 w 9144000"/>
              <a:gd name="connsiteY25" fmla="*/ 988933 h 3282950"/>
              <a:gd name="connsiteX26" fmla="*/ 0 w 9144000"/>
              <a:gd name="connsiteY26" fmla="*/ 0 h 3282950"/>
              <a:gd name="connsiteX27" fmla="*/ 9144000 w 9144000"/>
              <a:gd name="connsiteY27" fmla="*/ 0 h 3282950"/>
              <a:gd name="connsiteX28" fmla="*/ 9144000 w 9144000"/>
              <a:gd name="connsiteY28" fmla="*/ 3282950 h 3282950"/>
              <a:gd name="connsiteX29" fmla="*/ 6537139 w 9144000"/>
              <a:gd name="connsiteY29" fmla="*/ 3282950 h 3282950"/>
              <a:gd name="connsiteX30" fmla="*/ 6994964 w 9144000"/>
              <a:gd name="connsiteY30" fmla="*/ 2447603 h 3282950"/>
              <a:gd name="connsiteX31" fmla="*/ 0 w 9144000"/>
              <a:gd name="connsiteY31" fmla="*/ 2447603 h 328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44000" h="3282950">
                <a:moveTo>
                  <a:pt x="653749" y="573726"/>
                </a:moveTo>
                <a:lnTo>
                  <a:pt x="457200" y="662929"/>
                </a:lnTo>
                <a:lnTo>
                  <a:pt x="457200" y="1003131"/>
                </a:lnTo>
                <a:cubicBezTo>
                  <a:pt x="457200" y="1067957"/>
                  <a:pt x="497682" y="1111620"/>
                  <a:pt x="557872" y="1111620"/>
                </a:cubicBezTo>
                <a:cubicBezTo>
                  <a:pt x="616996" y="1111352"/>
                  <a:pt x="653749" y="1067421"/>
                  <a:pt x="653749" y="992951"/>
                </a:cubicBezTo>
                <a:close/>
                <a:moveTo>
                  <a:pt x="740039" y="534884"/>
                </a:moveTo>
                <a:lnTo>
                  <a:pt x="695296" y="556314"/>
                </a:lnTo>
                <a:lnTo>
                  <a:pt x="695296" y="980897"/>
                </a:lnTo>
                <a:cubicBezTo>
                  <a:pt x="695296" y="1095548"/>
                  <a:pt x="646825" y="1138944"/>
                  <a:pt x="567459" y="1138944"/>
                </a:cubicBezTo>
                <a:cubicBezTo>
                  <a:pt x="547751" y="1138944"/>
                  <a:pt x="524847" y="1134390"/>
                  <a:pt x="500345" y="1126889"/>
                </a:cubicBezTo>
                <a:cubicBezTo>
                  <a:pt x="529108" y="1148855"/>
                  <a:pt x="562399" y="1161177"/>
                  <a:pt x="597554" y="1161177"/>
                </a:cubicBezTo>
                <a:cubicBezTo>
                  <a:pt x="681447" y="1161177"/>
                  <a:pt x="740039" y="1102780"/>
                  <a:pt x="740039" y="974200"/>
                </a:cubicBezTo>
                <a:close/>
                <a:moveTo>
                  <a:pt x="827927" y="496310"/>
                </a:moveTo>
                <a:lnTo>
                  <a:pt x="782652" y="517740"/>
                </a:lnTo>
                <a:lnTo>
                  <a:pt x="782652" y="978486"/>
                </a:lnTo>
                <a:cubicBezTo>
                  <a:pt x="782652" y="1123675"/>
                  <a:pt x="714472" y="1187965"/>
                  <a:pt x="612735" y="1187965"/>
                </a:cubicBezTo>
                <a:cubicBezTo>
                  <a:pt x="588233" y="1187965"/>
                  <a:pt x="560269" y="1181804"/>
                  <a:pt x="532304" y="1172428"/>
                </a:cubicBezTo>
                <a:cubicBezTo>
                  <a:pt x="565861" y="1197073"/>
                  <a:pt x="605811" y="1212074"/>
                  <a:pt x="644694" y="1212074"/>
                </a:cubicBezTo>
                <a:cubicBezTo>
                  <a:pt x="751225" y="1212074"/>
                  <a:pt x="827927" y="1134390"/>
                  <a:pt x="827927" y="982236"/>
                </a:cubicBezTo>
                <a:close/>
                <a:moveTo>
                  <a:pt x="917413" y="457200"/>
                </a:moveTo>
                <a:lnTo>
                  <a:pt x="871072" y="479166"/>
                </a:lnTo>
                <a:lnTo>
                  <a:pt x="871072" y="980093"/>
                </a:lnTo>
                <a:cubicBezTo>
                  <a:pt x="871072" y="1148319"/>
                  <a:pt x="786647" y="1236718"/>
                  <a:pt x="665468" y="1236718"/>
                </a:cubicBezTo>
                <a:cubicBezTo>
                  <a:pt x="636971" y="1236718"/>
                  <a:pt x="610338" y="1231896"/>
                  <a:pt x="585037" y="1223324"/>
                </a:cubicBezTo>
                <a:cubicBezTo>
                  <a:pt x="620991" y="1246897"/>
                  <a:pt x="661739" y="1260291"/>
                  <a:pt x="704884" y="1260023"/>
                </a:cubicBezTo>
                <a:cubicBezTo>
                  <a:pt x="829525" y="1260023"/>
                  <a:pt x="917413" y="1160374"/>
                  <a:pt x="917413" y="988933"/>
                </a:cubicBezTo>
                <a:close/>
                <a:moveTo>
                  <a:pt x="0" y="0"/>
                </a:moveTo>
                <a:lnTo>
                  <a:pt x="9144000" y="0"/>
                </a:lnTo>
                <a:lnTo>
                  <a:pt x="9144000" y="3282950"/>
                </a:lnTo>
                <a:lnTo>
                  <a:pt x="6537139" y="3282950"/>
                </a:lnTo>
                <a:lnTo>
                  <a:pt x="6994964" y="2447603"/>
                </a:lnTo>
                <a:lnTo>
                  <a:pt x="0" y="2447603"/>
                </a:lnTo>
                <a:close/>
              </a:path>
            </a:pathLst>
          </a:custGeom>
          <a:solidFill>
            <a:schemeClr val="tx2"/>
          </a:solidFill>
        </p:spPr>
        <p:txBody>
          <a:bodyPr wrap="square" anchor="ctr">
            <a:noAutofit/>
          </a:bodyPr>
          <a:lstStyle>
            <a:lvl1pPr marL="0" indent="0" algn="ctr">
              <a:buNone/>
              <a:defRPr/>
            </a:lvl1pPr>
          </a:lstStyle>
          <a:p>
            <a:endParaRPr lang="en-US"/>
          </a:p>
        </p:txBody>
      </p:sp>
      <p:sp>
        <p:nvSpPr>
          <p:cNvPr id="16" name="Freeform 15">
            <a:extLst>
              <a:ext uri="{FF2B5EF4-FFF2-40B4-BE49-F238E27FC236}">
                <a16:creationId xmlns:a16="http://schemas.microsoft.com/office/drawing/2014/main" id="{9C58A3EB-27BC-514E-9F05-03E18670B808}"/>
              </a:ext>
            </a:extLst>
          </p:cNvPr>
          <p:cNvSpPr/>
          <p:nvPr userDrawn="1"/>
        </p:nvSpPr>
        <p:spPr>
          <a:xfrm>
            <a:off x="-23990" y="3258246"/>
            <a:ext cx="9365059" cy="1875421"/>
          </a:xfrm>
          <a:custGeom>
            <a:avLst/>
            <a:gdLst>
              <a:gd name="connsiteX0" fmla="*/ 0 w 7023794"/>
              <a:gd name="connsiteY0" fmla="*/ 0 h 1406566"/>
              <a:gd name="connsiteX1" fmla="*/ 7023794 w 7023794"/>
              <a:gd name="connsiteY1" fmla="*/ 0 h 1406566"/>
              <a:gd name="connsiteX2" fmla="*/ 6252903 w 7023794"/>
              <a:gd name="connsiteY2" fmla="*/ 1406566 h 1406566"/>
              <a:gd name="connsiteX3" fmla="*/ 0 w 7023794"/>
              <a:gd name="connsiteY3" fmla="*/ 1406566 h 1406566"/>
            </a:gdLst>
            <a:ahLst/>
            <a:cxnLst>
              <a:cxn ang="0">
                <a:pos x="connsiteX0" y="connsiteY0"/>
              </a:cxn>
              <a:cxn ang="0">
                <a:pos x="connsiteX1" y="connsiteY1"/>
              </a:cxn>
              <a:cxn ang="0">
                <a:pos x="connsiteX2" y="connsiteY2"/>
              </a:cxn>
              <a:cxn ang="0">
                <a:pos x="connsiteX3" y="connsiteY3"/>
              </a:cxn>
            </a:cxnLst>
            <a:rect l="l" t="t" r="r" b="b"/>
            <a:pathLst>
              <a:path w="7023794" h="1406566">
                <a:moveTo>
                  <a:pt x="0" y="0"/>
                </a:moveTo>
                <a:lnTo>
                  <a:pt x="7023794" y="0"/>
                </a:lnTo>
                <a:lnTo>
                  <a:pt x="6252903" y="1406566"/>
                </a:lnTo>
                <a:lnTo>
                  <a:pt x="0" y="14065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525381" y="3245931"/>
            <a:ext cx="7891553" cy="1850224"/>
          </a:xfrm>
        </p:spPr>
        <p:txBody>
          <a:bodyPr rIns="0" anchor="ctr" anchorCtr="0">
            <a:noAutofit/>
          </a:bodyPr>
          <a:lstStyle>
            <a:lvl1pPr algn="l">
              <a:lnSpc>
                <a:spcPct val="100000"/>
              </a:lnSpc>
              <a:defRPr sz="4267" spc="0" baseline="0">
                <a:solidFill>
                  <a:schemeClr val="bg1"/>
                </a:solidFill>
              </a:defRPr>
            </a:lvl1pPr>
          </a:lstStyle>
          <a:p>
            <a:r>
              <a:rPr lang="en-US"/>
              <a:t>Two-line title slide with dark photo</a:t>
            </a:r>
          </a:p>
        </p:txBody>
      </p:sp>
      <p:sp>
        <p:nvSpPr>
          <p:cNvPr id="3" name="Subtitle 2">
            <a:extLst>
              <a:ext uri="{FF2B5EF4-FFF2-40B4-BE49-F238E27FC236}">
                <a16:creationId xmlns:a16="http://schemas.microsoft.com/office/drawing/2014/main" id="{C4BACBDA-5A3D-3241-B917-E2149A7F0899}"/>
              </a:ext>
            </a:extLst>
          </p:cNvPr>
          <p:cNvSpPr>
            <a:spLocks noGrp="1"/>
          </p:cNvSpPr>
          <p:nvPr>
            <p:ph type="subTitle" idx="1"/>
          </p:nvPr>
        </p:nvSpPr>
        <p:spPr>
          <a:xfrm>
            <a:off x="513809" y="5223519"/>
            <a:ext cx="7891553" cy="428635"/>
          </a:xfrm>
        </p:spPr>
        <p:txBody>
          <a:bodyPr rIns="0">
            <a:noAutofit/>
          </a:bodyPr>
          <a:lstStyle>
            <a:lvl1pPr marL="0" indent="0" algn="l">
              <a:buNone/>
              <a:defRPr sz="1867">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1" name="Rectangle 10">
            <a:extLst>
              <a:ext uri="{FF2B5EF4-FFF2-40B4-BE49-F238E27FC236}">
                <a16:creationId xmlns:a16="http://schemas.microsoft.com/office/drawing/2014/main" id="{93B11AB8-EAC3-A64E-8232-B09EC712489C}"/>
              </a:ext>
            </a:extLst>
          </p:cNvPr>
          <p:cNvSpPr/>
          <p:nvPr userDrawn="1"/>
        </p:nvSpPr>
        <p:spPr>
          <a:xfrm>
            <a:off x="432261" y="6138955"/>
            <a:ext cx="11150140"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C6B4250A-775D-EF48-A209-44384C0A5ECC}"/>
              </a:ext>
            </a:extLst>
          </p:cNvPr>
          <p:cNvSpPr/>
          <p:nvPr userDrawn="1"/>
        </p:nvSpPr>
        <p:spPr>
          <a:xfrm>
            <a:off x="7655698" y="6321552"/>
            <a:ext cx="3926703" cy="536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 Placeholder 4">
            <a:extLst>
              <a:ext uri="{FF2B5EF4-FFF2-40B4-BE49-F238E27FC236}">
                <a16:creationId xmlns:a16="http://schemas.microsoft.com/office/drawing/2014/main" id="{85C6AF34-C5F3-3E4D-AACD-6675E86ABE66}"/>
              </a:ext>
            </a:extLst>
          </p:cNvPr>
          <p:cNvSpPr>
            <a:spLocks noGrp="1"/>
          </p:cNvSpPr>
          <p:nvPr>
            <p:ph type="body" sz="quarter" idx="12"/>
          </p:nvPr>
        </p:nvSpPr>
        <p:spPr>
          <a:xfrm>
            <a:off x="511451" y="6050870"/>
            <a:ext cx="3009900" cy="270245"/>
          </a:xfrm>
        </p:spPr>
        <p:txBody>
          <a:bodyPr/>
          <a:lstStyle>
            <a:lvl1pPr marL="0" indent="0">
              <a:buNone/>
              <a:defRPr sz="1333" b="0"/>
            </a:lvl1pPr>
            <a:lvl2pPr marL="118530" indent="0">
              <a:buNone/>
              <a:defRPr/>
            </a:lvl2pPr>
          </a:lstStyle>
          <a:p>
            <a:pPr lvl="0"/>
            <a:r>
              <a:rPr lang="en-US"/>
              <a:t>Click to edit</a:t>
            </a:r>
          </a:p>
        </p:txBody>
      </p:sp>
      <p:pic>
        <p:nvPicPr>
          <p:cNvPr id="14" name="Picture 13" descr="A close up of a sign&#10;&#10;Description automatically generated">
            <a:extLst>
              <a:ext uri="{FF2B5EF4-FFF2-40B4-BE49-F238E27FC236}">
                <a16:creationId xmlns:a16="http://schemas.microsoft.com/office/drawing/2014/main" id="{6248AEE8-4CC3-E44F-B260-4C4050E5068A}"/>
              </a:ext>
            </a:extLst>
          </p:cNvPr>
          <p:cNvPicPr>
            <a:picLocks noChangeAspect="1"/>
          </p:cNvPicPr>
          <p:nvPr userDrawn="1"/>
        </p:nvPicPr>
        <p:blipFill>
          <a:blip r:embed="rId2"/>
          <a:stretch>
            <a:fillRect/>
          </a:stretch>
        </p:blipFill>
        <p:spPr>
          <a:xfrm>
            <a:off x="10080123" y="5703486"/>
            <a:ext cx="1505517" cy="536449"/>
          </a:xfrm>
          <a:prstGeom prst="rect">
            <a:avLst/>
          </a:prstGeom>
        </p:spPr>
      </p:pic>
    </p:spTree>
    <p:extLst>
      <p:ext uri="{BB962C8B-B14F-4D97-AF65-F5344CB8AC3E}">
        <p14:creationId xmlns:p14="http://schemas.microsoft.com/office/powerpoint/2010/main" val="66777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152D-294A-CB4D-A24A-4F357E1ABC0D}"/>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bg1"/>
                </a:solidFill>
              </a:defRPr>
            </a:lvl1pPr>
          </a:lstStyle>
          <a:p>
            <a:r>
              <a:rPr lang="en-US"/>
              <a:t>Section title</a:t>
            </a:r>
          </a:p>
        </p:txBody>
      </p:sp>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bg1"/>
          </a:solidFill>
          <a:ln w="2643" cap="flat">
            <a:noFill/>
            <a:prstDash val="solid"/>
            <a:miter/>
          </a:ln>
        </p:spPr>
        <p:txBody>
          <a:bodyPr rtlCol="0" anchor="ctr"/>
          <a:lstStyle/>
          <a:p>
            <a:endParaRPr lang="en-US" sz="2400"/>
          </a:p>
        </p:txBody>
      </p:sp>
    </p:spTree>
    <p:extLst>
      <p:ext uri="{BB962C8B-B14F-4D97-AF65-F5344CB8AC3E}">
        <p14:creationId xmlns:p14="http://schemas.microsoft.com/office/powerpoint/2010/main" val="378932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bg>
      <p:bgPr>
        <a:solidFill>
          <a:schemeClr val="bg1"/>
        </a:solidFill>
        <a:effectLst/>
      </p:bgPr>
    </p:bg>
    <p:spTree>
      <p:nvGrpSpPr>
        <p:cNvPr id="1" name=""/>
        <p:cNvGrpSpPr/>
        <p:nvPr/>
      </p:nvGrpSpPr>
      <p:grpSpPr>
        <a:xfrm>
          <a:off x="0" y="0"/>
          <a:ext cx="0" cy="0"/>
          <a:chOff x="0" y="0"/>
          <a:chExt cx="0" cy="0"/>
        </a:xfrm>
      </p:grpSpPr>
      <p:sp>
        <p:nvSpPr>
          <p:cNvPr id="16" name="Graphic 8">
            <a:extLst>
              <a:ext uri="{FF2B5EF4-FFF2-40B4-BE49-F238E27FC236}">
                <a16:creationId xmlns:a16="http://schemas.microsoft.com/office/drawing/2014/main" id="{91B53ED4-67C3-2545-961B-C7D8D4E0696B}"/>
              </a:ext>
            </a:extLst>
          </p:cNvPr>
          <p:cNvSpPr/>
          <p:nvPr/>
        </p:nvSpPr>
        <p:spPr>
          <a:xfrm>
            <a:off x="609601" y="609601"/>
            <a:ext cx="613617" cy="1070436"/>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chemeClr val="accent1"/>
          </a:solidFill>
          <a:ln w="2643" cap="flat">
            <a:noFill/>
            <a:prstDash val="solid"/>
            <a:miter/>
          </a:ln>
        </p:spPr>
        <p:txBody>
          <a:bodyPr rtlCol="0" anchor="ctr"/>
          <a:lstStyle/>
          <a:p>
            <a:endParaRPr lang="en-US" sz="2400"/>
          </a:p>
        </p:txBody>
      </p:sp>
      <p:sp>
        <p:nvSpPr>
          <p:cNvPr id="4" name="Title 1">
            <a:extLst>
              <a:ext uri="{FF2B5EF4-FFF2-40B4-BE49-F238E27FC236}">
                <a16:creationId xmlns:a16="http://schemas.microsoft.com/office/drawing/2014/main" id="{32768D57-8FE3-E24F-8256-1141A5B24F58}"/>
              </a:ext>
            </a:extLst>
          </p:cNvPr>
          <p:cNvSpPr>
            <a:spLocks noGrp="1"/>
          </p:cNvSpPr>
          <p:nvPr>
            <p:ph type="ctrTitle" hasCustomPrompt="1"/>
          </p:nvPr>
        </p:nvSpPr>
        <p:spPr>
          <a:xfrm>
            <a:off x="1906762" y="2781836"/>
            <a:ext cx="8303340" cy="1796889"/>
          </a:xfrm>
        </p:spPr>
        <p:txBody>
          <a:bodyPr anchor="ctr">
            <a:noAutofit/>
          </a:bodyPr>
          <a:lstStyle>
            <a:lvl1pPr algn="l">
              <a:defRPr sz="5067" spc="0" baseline="0">
                <a:solidFill>
                  <a:schemeClr val="tx1"/>
                </a:solidFill>
              </a:defRPr>
            </a:lvl1pPr>
          </a:lstStyle>
          <a:p>
            <a:r>
              <a:rPr lang="en-US"/>
              <a:t>Section title</a:t>
            </a:r>
          </a:p>
        </p:txBody>
      </p:sp>
    </p:spTree>
    <p:extLst>
      <p:ext uri="{BB962C8B-B14F-4D97-AF65-F5344CB8AC3E}">
        <p14:creationId xmlns:p14="http://schemas.microsoft.com/office/powerpoint/2010/main" val="250920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731520"/>
          </a:xfrm>
        </p:spPr>
        <p:txBody>
          <a:bodyPr vert="horz" lIns="91440" tIns="45720" rIns="91440" bIns="45720" rtlCol="0" anchor="t" anchorCtr="0">
            <a:noAutofit/>
          </a:bodyPr>
          <a:lstStyle>
            <a:lvl1pPr>
              <a:lnSpc>
                <a:spcPct val="100000"/>
              </a:lnSpc>
              <a:defRPr lang="en-US"/>
            </a:lvl1pPr>
          </a:lstStyle>
          <a:p>
            <a:pPr lvl="0"/>
            <a:r>
              <a:rPr lang="en-US"/>
              <a:t>Click to add title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499616"/>
            <a:ext cx="9681295" cy="452628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49560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2-lin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234" y="469286"/>
            <a:ext cx="9681295" cy="1096841"/>
          </a:xfrm>
        </p:spPr>
        <p:txBody>
          <a:bodyPr vert="horz" lIns="91440" tIns="45720" rIns="91440" bIns="45720" rtlCol="0" anchor="t" anchorCtr="0">
            <a:noAutofit/>
          </a:bodyPr>
          <a:lstStyle>
            <a:lvl1pPr>
              <a:lnSpc>
                <a:spcPct val="100000"/>
              </a:lnSpc>
              <a:defRPr lang="en-US"/>
            </a:lvl1pPr>
          </a:lstStyle>
          <a:p>
            <a:pPr lvl="0"/>
            <a:r>
              <a:rPr lang="en-US"/>
              <a:t>Click to add a title style with a </a:t>
            </a:r>
            <a:br>
              <a:rPr lang="en-US"/>
            </a:br>
            <a:r>
              <a:rPr lang="en-US"/>
              <a:t>two-line headline</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a:p>
        </p:txBody>
      </p:sp>
      <p:sp>
        <p:nvSpPr>
          <p:cNvPr id="5" name="Footer Placeholder 3">
            <a:extLst>
              <a:ext uri="{FF2B5EF4-FFF2-40B4-BE49-F238E27FC236}">
                <a16:creationId xmlns:a16="http://schemas.microsoft.com/office/drawing/2014/main" id="{C6DFF85B-602D-9846-8AE0-BE3B4117F97C}"/>
              </a:ext>
            </a:extLst>
          </p:cNvPr>
          <p:cNvSpPr>
            <a:spLocks noGrp="1"/>
          </p:cNvSpPr>
          <p:nvPr>
            <p:ph type="ftr" sz="quarter" idx="3"/>
          </p:nvPr>
        </p:nvSpPr>
        <p:spPr>
          <a:xfrm>
            <a:off x="7940472" y="6241565"/>
            <a:ext cx="3273859" cy="366183"/>
          </a:xfrm>
          <a:prstGeom prst="rect">
            <a:avLst/>
          </a:prstGeom>
        </p:spPr>
        <p:txBody>
          <a:bodyPr vert="horz" lIns="91440" tIns="45720" rIns="91440" bIns="45720" rtlCol="0" anchor="ctr"/>
          <a:lstStyle>
            <a:lvl1pPr algn="r">
              <a:defRPr sz="1067">
                <a:solidFill>
                  <a:schemeClr val="accent1"/>
                </a:solidFill>
              </a:defRPr>
            </a:lvl1pPr>
          </a:lstStyle>
          <a:p>
            <a:r>
              <a:rPr lang="en-US"/>
              <a:t>Type division name here</a:t>
            </a:r>
          </a:p>
        </p:txBody>
      </p:sp>
      <p:sp>
        <p:nvSpPr>
          <p:cNvPr id="8" name="Text Placeholder 7">
            <a:extLst>
              <a:ext uri="{FF2B5EF4-FFF2-40B4-BE49-F238E27FC236}">
                <a16:creationId xmlns:a16="http://schemas.microsoft.com/office/drawing/2014/main" id="{A6BCF2EF-1A2E-5644-AD14-82E90D22A694}"/>
              </a:ext>
            </a:extLst>
          </p:cNvPr>
          <p:cNvSpPr>
            <a:spLocks noGrp="1"/>
          </p:cNvSpPr>
          <p:nvPr>
            <p:ph type="body" sz="quarter" idx="13"/>
          </p:nvPr>
        </p:nvSpPr>
        <p:spPr>
          <a:xfrm>
            <a:off x="499873" y="1862937"/>
            <a:ext cx="9681295" cy="4105740"/>
          </a:xfrm>
        </p:spPr>
        <p:txBody>
          <a:bodyPr/>
          <a:lstStyle>
            <a:lvl1pPr marL="152396" indent="-152396">
              <a:spcBef>
                <a:spcPts val="400"/>
              </a:spcBef>
              <a:spcAft>
                <a:spcPts val="800"/>
              </a:spcAft>
              <a:buClr>
                <a:schemeClr val="accent1"/>
              </a:buClr>
              <a:tabLst/>
              <a:defRPr sz="1900"/>
            </a:lvl1pPr>
            <a:lvl2pPr marL="289977" indent="-131230">
              <a:spcBef>
                <a:spcPts val="0"/>
              </a:spcBef>
              <a:spcAft>
                <a:spcPts val="800"/>
              </a:spcAft>
              <a:buClr>
                <a:schemeClr val="accent1"/>
              </a:buClr>
              <a:tabLst/>
              <a:defRPr sz="1900"/>
            </a:lvl2pPr>
            <a:lvl3pPr marL="419090" indent="-110064">
              <a:spcBef>
                <a:spcPts val="0"/>
              </a:spcBef>
              <a:spcAft>
                <a:spcPts val="800"/>
              </a:spcAft>
              <a:buClr>
                <a:schemeClr val="accent1"/>
              </a:buClr>
              <a:tabLst/>
              <a:defRPr sz="1600"/>
            </a:lvl3pPr>
            <a:lvl4pPr marL="539737" indent="-120648">
              <a:spcBef>
                <a:spcPts val="0"/>
              </a:spcBef>
              <a:spcAft>
                <a:spcPts val="800"/>
              </a:spcAft>
              <a:buClr>
                <a:schemeClr val="accent1"/>
              </a:buClr>
              <a:tabLst/>
              <a:defRPr sz="1500"/>
            </a:lvl4pPr>
            <a:lvl5pPr marL="658268" indent="-107948">
              <a:spcBef>
                <a:spcPts val="0"/>
              </a:spcBef>
              <a:spcAft>
                <a:spcPts val="800"/>
              </a:spcAft>
              <a:buClr>
                <a:schemeClr val="accent1"/>
              </a:buClr>
              <a:tabLs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87569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01668F-4F00-0646-B3E8-9FF107686AC8}"/>
              </a:ext>
            </a:extLst>
          </p:cNvPr>
          <p:cNvSpPr>
            <a:spLocks noGrp="1"/>
          </p:cNvSpPr>
          <p:nvPr>
            <p:ph type="title"/>
          </p:nvPr>
        </p:nvSpPr>
        <p:spPr>
          <a:xfrm>
            <a:off x="517233" y="469263"/>
            <a:ext cx="9680448" cy="73250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3AE75A5-C5DD-F24E-B778-058E1A648C58}"/>
              </a:ext>
            </a:extLst>
          </p:cNvPr>
          <p:cNvSpPr>
            <a:spLocks noGrp="1"/>
          </p:cNvSpPr>
          <p:nvPr>
            <p:ph type="body" idx="1"/>
          </p:nvPr>
        </p:nvSpPr>
        <p:spPr>
          <a:xfrm>
            <a:off x="499872" y="1501605"/>
            <a:ext cx="9680448" cy="422017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3301E51-C0D1-1145-9586-FD3CE3D91F61}"/>
              </a:ext>
            </a:extLst>
          </p:cNvPr>
          <p:cNvSpPr>
            <a:spLocks noGrp="1"/>
          </p:cNvSpPr>
          <p:nvPr>
            <p:ph type="sldNum" sz="quarter" idx="4"/>
          </p:nvPr>
        </p:nvSpPr>
        <p:spPr>
          <a:xfrm>
            <a:off x="11214331" y="6242305"/>
            <a:ext cx="470647" cy="374396"/>
          </a:xfrm>
          <a:prstGeom prst="rect">
            <a:avLst/>
          </a:prstGeom>
        </p:spPr>
        <p:txBody>
          <a:bodyPr vert="horz" lIns="91440" tIns="45720" rIns="91440" bIns="45720" rtlCol="0" anchor="ctr"/>
          <a:lstStyle>
            <a:lvl1pPr algn="r">
              <a:defRPr sz="1067" b="0" i="0">
                <a:solidFill>
                  <a:schemeClr val="tx1"/>
                </a:solidFill>
                <a:latin typeface="Arial" panose="020B0604020202020204" pitchFamily="34" charset="0"/>
                <a:cs typeface="Arial" panose="020B0604020202020204" pitchFamily="34" charset="0"/>
              </a:defRPr>
            </a:lvl1pPr>
          </a:lstStyle>
          <a:p>
            <a:fld id="{66DE20E4-D496-034F-914D-F7F15B93E95B}" type="slidenum">
              <a:rPr lang="en-US" smtClean="0"/>
              <a:pPr/>
              <a:t>‹#›</a:t>
            </a:fld>
            <a:endParaRPr lang="en-US"/>
          </a:p>
        </p:txBody>
      </p:sp>
      <p:sp>
        <p:nvSpPr>
          <p:cNvPr id="8" name="TextBox 7">
            <a:extLst>
              <a:ext uri="{FF2B5EF4-FFF2-40B4-BE49-F238E27FC236}">
                <a16:creationId xmlns:a16="http://schemas.microsoft.com/office/drawing/2014/main" id="{9ED704B1-56F3-BC48-B63B-4E3939705733}"/>
              </a:ext>
            </a:extLst>
          </p:cNvPr>
          <p:cNvSpPr txBox="1"/>
          <p:nvPr userDrawn="1"/>
        </p:nvSpPr>
        <p:spPr>
          <a:xfrm>
            <a:off x="1097280" y="6332817"/>
            <a:ext cx="3151512"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Arial" panose="020B0604020202020204" pitchFamily="34" charset="0"/>
                <a:ea typeface="+mn-ea"/>
                <a:cs typeface="Arial" panose="020B0604020202020204" pitchFamily="34" charset="0"/>
              </a:rPr>
              <a:t>© 2025 United HealthCare Services, Inc. All Rights Reserved.</a:t>
            </a:r>
          </a:p>
        </p:txBody>
      </p:sp>
      <p:sp>
        <p:nvSpPr>
          <p:cNvPr id="10" name="Graphic 8">
            <a:extLst>
              <a:ext uri="{FF2B5EF4-FFF2-40B4-BE49-F238E27FC236}">
                <a16:creationId xmlns:a16="http://schemas.microsoft.com/office/drawing/2014/main" id="{129DDFE8-CD12-8644-AE9F-FB940196156F}"/>
              </a:ext>
            </a:extLst>
          </p:cNvPr>
          <p:cNvSpPr/>
          <p:nvPr userDrawn="1"/>
        </p:nvSpPr>
        <p:spPr>
          <a:xfrm>
            <a:off x="609602" y="6213960"/>
            <a:ext cx="177533" cy="309701"/>
          </a:xfrm>
          <a:custGeom>
            <a:avLst/>
            <a:gdLst>
              <a:gd name="connsiteX0" fmla="*/ 127837 w 460213"/>
              <a:gd name="connsiteY0" fmla="*/ 766124 h 802827"/>
              <a:gd name="connsiteX1" fmla="*/ 127837 w 460213"/>
              <a:gd name="connsiteY1" fmla="*/ 766124 h 802827"/>
              <a:gd name="connsiteX2" fmla="*/ 208268 w 460213"/>
              <a:gd name="connsiteY2" fmla="*/ 779518 h 802827"/>
              <a:gd name="connsiteX3" fmla="*/ 413872 w 460213"/>
              <a:gd name="connsiteY3" fmla="*/ 522893 h 802827"/>
              <a:gd name="connsiteX4" fmla="*/ 413872 w 460213"/>
              <a:gd name="connsiteY4" fmla="*/ 21966 h 802827"/>
              <a:gd name="connsiteX5" fmla="*/ 460213 w 460213"/>
              <a:gd name="connsiteY5" fmla="*/ 0 h 802827"/>
              <a:gd name="connsiteX6" fmla="*/ 460213 w 460213"/>
              <a:gd name="connsiteY6" fmla="*/ 531733 h 802827"/>
              <a:gd name="connsiteX7" fmla="*/ 247684 w 460213"/>
              <a:gd name="connsiteY7" fmla="*/ 802823 h 802827"/>
              <a:gd name="connsiteX8" fmla="*/ 127837 w 460213"/>
              <a:gd name="connsiteY8" fmla="*/ 766124 h 802827"/>
              <a:gd name="connsiteX9" fmla="*/ 75104 w 460213"/>
              <a:gd name="connsiteY9" fmla="*/ 715228 h 802827"/>
              <a:gd name="connsiteX10" fmla="*/ 75104 w 460213"/>
              <a:gd name="connsiteY10" fmla="*/ 715228 h 802827"/>
              <a:gd name="connsiteX11" fmla="*/ 155535 w 460213"/>
              <a:gd name="connsiteY11" fmla="*/ 730765 h 802827"/>
              <a:gd name="connsiteX12" fmla="*/ 325452 w 460213"/>
              <a:gd name="connsiteY12" fmla="*/ 521286 h 802827"/>
              <a:gd name="connsiteX13" fmla="*/ 325452 w 460213"/>
              <a:gd name="connsiteY13" fmla="*/ 60540 h 802827"/>
              <a:gd name="connsiteX14" fmla="*/ 370727 w 460213"/>
              <a:gd name="connsiteY14" fmla="*/ 39110 h 802827"/>
              <a:gd name="connsiteX15" fmla="*/ 370727 w 460213"/>
              <a:gd name="connsiteY15" fmla="*/ 525036 h 802827"/>
              <a:gd name="connsiteX16" fmla="*/ 187494 w 460213"/>
              <a:gd name="connsiteY16" fmla="*/ 754874 h 802827"/>
              <a:gd name="connsiteX17" fmla="*/ 75104 w 460213"/>
              <a:gd name="connsiteY17" fmla="*/ 715228 h 802827"/>
              <a:gd name="connsiteX18" fmla="*/ 43145 w 460213"/>
              <a:gd name="connsiteY18" fmla="*/ 669689 h 802827"/>
              <a:gd name="connsiteX19" fmla="*/ 43145 w 460213"/>
              <a:gd name="connsiteY19" fmla="*/ 669689 h 802827"/>
              <a:gd name="connsiteX20" fmla="*/ 110259 w 460213"/>
              <a:gd name="connsiteY20" fmla="*/ 681744 h 802827"/>
              <a:gd name="connsiteX21" fmla="*/ 238096 w 460213"/>
              <a:gd name="connsiteY21" fmla="*/ 523697 h 802827"/>
              <a:gd name="connsiteX22" fmla="*/ 238096 w 460213"/>
              <a:gd name="connsiteY22" fmla="*/ 99114 h 802827"/>
              <a:gd name="connsiteX23" fmla="*/ 282839 w 460213"/>
              <a:gd name="connsiteY23" fmla="*/ 77684 h 802827"/>
              <a:gd name="connsiteX24" fmla="*/ 282839 w 460213"/>
              <a:gd name="connsiteY24" fmla="*/ 517000 h 802827"/>
              <a:gd name="connsiteX25" fmla="*/ 140354 w 460213"/>
              <a:gd name="connsiteY25" fmla="*/ 703977 h 802827"/>
              <a:gd name="connsiteX26" fmla="*/ 43145 w 460213"/>
              <a:gd name="connsiteY26" fmla="*/ 669689 h 802827"/>
              <a:gd name="connsiteX27" fmla="*/ 196549 w 460213"/>
              <a:gd name="connsiteY27" fmla="*/ 535751 h 802827"/>
              <a:gd name="connsiteX28" fmla="*/ 196549 w 460213"/>
              <a:gd name="connsiteY28" fmla="*/ 116526 h 802827"/>
              <a:gd name="connsiteX29" fmla="*/ 0 w 460213"/>
              <a:gd name="connsiteY29" fmla="*/ 205729 h 802827"/>
              <a:gd name="connsiteX30" fmla="*/ 0 w 460213"/>
              <a:gd name="connsiteY30" fmla="*/ 545931 h 802827"/>
              <a:gd name="connsiteX31" fmla="*/ 100672 w 460213"/>
              <a:gd name="connsiteY31" fmla="*/ 654420 h 802827"/>
              <a:gd name="connsiteX32" fmla="*/ 196549 w 460213"/>
              <a:gd name="connsiteY32" fmla="*/ 535751 h 802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0213" h="802827">
                <a:moveTo>
                  <a:pt x="127837" y="766124"/>
                </a:moveTo>
                <a:lnTo>
                  <a:pt x="127837" y="766124"/>
                </a:lnTo>
                <a:cubicBezTo>
                  <a:pt x="153138" y="774696"/>
                  <a:pt x="179771" y="779518"/>
                  <a:pt x="208268" y="779518"/>
                </a:cubicBezTo>
                <a:cubicBezTo>
                  <a:pt x="329447" y="779518"/>
                  <a:pt x="413872" y="691119"/>
                  <a:pt x="413872" y="522893"/>
                </a:cubicBezTo>
                <a:lnTo>
                  <a:pt x="413872" y="21966"/>
                </a:lnTo>
                <a:lnTo>
                  <a:pt x="460213" y="0"/>
                </a:lnTo>
                <a:lnTo>
                  <a:pt x="460213" y="531733"/>
                </a:lnTo>
                <a:cubicBezTo>
                  <a:pt x="460213" y="703174"/>
                  <a:pt x="372325" y="802823"/>
                  <a:pt x="247684" y="802823"/>
                </a:cubicBezTo>
                <a:cubicBezTo>
                  <a:pt x="204539" y="803091"/>
                  <a:pt x="163791" y="789697"/>
                  <a:pt x="127837" y="766124"/>
                </a:cubicBezTo>
                <a:close/>
                <a:moveTo>
                  <a:pt x="75104" y="715228"/>
                </a:moveTo>
                <a:lnTo>
                  <a:pt x="75104" y="715228"/>
                </a:lnTo>
                <a:cubicBezTo>
                  <a:pt x="103069" y="724604"/>
                  <a:pt x="131033" y="730765"/>
                  <a:pt x="155535" y="730765"/>
                </a:cubicBezTo>
                <a:cubicBezTo>
                  <a:pt x="257272" y="730765"/>
                  <a:pt x="325452" y="666475"/>
                  <a:pt x="325452" y="521286"/>
                </a:cubicBezTo>
                <a:lnTo>
                  <a:pt x="325452" y="60540"/>
                </a:lnTo>
                <a:lnTo>
                  <a:pt x="370727" y="39110"/>
                </a:lnTo>
                <a:lnTo>
                  <a:pt x="370727" y="525036"/>
                </a:lnTo>
                <a:cubicBezTo>
                  <a:pt x="370727" y="677190"/>
                  <a:pt x="294025" y="754874"/>
                  <a:pt x="187494" y="754874"/>
                </a:cubicBezTo>
                <a:cubicBezTo>
                  <a:pt x="148611" y="754874"/>
                  <a:pt x="108661" y="739873"/>
                  <a:pt x="75104" y="715228"/>
                </a:cubicBezTo>
                <a:close/>
                <a:moveTo>
                  <a:pt x="43145" y="669689"/>
                </a:moveTo>
                <a:lnTo>
                  <a:pt x="43145" y="669689"/>
                </a:lnTo>
                <a:cubicBezTo>
                  <a:pt x="67647" y="677190"/>
                  <a:pt x="90551" y="681744"/>
                  <a:pt x="110259" y="681744"/>
                </a:cubicBezTo>
                <a:cubicBezTo>
                  <a:pt x="189625" y="681744"/>
                  <a:pt x="238096" y="638348"/>
                  <a:pt x="238096" y="523697"/>
                </a:cubicBezTo>
                <a:lnTo>
                  <a:pt x="238096" y="99114"/>
                </a:lnTo>
                <a:lnTo>
                  <a:pt x="282839" y="77684"/>
                </a:lnTo>
                <a:lnTo>
                  <a:pt x="282839" y="517000"/>
                </a:lnTo>
                <a:cubicBezTo>
                  <a:pt x="282839" y="645580"/>
                  <a:pt x="224247" y="703977"/>
                  <a:pt x="140354" y="703977"/>
                </a:cubicBezTo>
                <a:cubicBezTo>
                  <a:pt x="105199" y="703977"/>
                  <a:pt x="71908" y="691655"/>
                  <a:pt x="43145" y="669689"/>
                </a:cubicBezTo>
                <a:close/>
                <a:moveTo>
                  <a:pt x="196549" y="535751"/>
                </a:moveTo>
                <a:lnTo>
                  <a:pt x="196549" y="116526"/>
                </a:lnTo>
                <a:lnTo>
                  <a:pt x="0" y="205729"/>
                </a:lnTo>
                <a:lnTo>
                  <a:pt x="0" y="545931"/>
                </a:lnTo>
                <a:cubicBezTo>
                  <a:pt x="0" y="610757"/>
                  <a:pt x="40482" y="654420"/>
                  <a:pt x="100672" y="654420"/>
                </a:cubicBezTo>
                <a:cubicBezTo>
                  <a:pt x="159796" y="654152"/>
                  <a:pt x="196549" y="610221"/>
                  <a:pt x="196549" y="535751"/>
                </a:cubicBezTo>
                <a:close/>
              </a:path>
            </a:pathLst>
          </a:custGeom>
          <a:solidFill>
            <a:srgbClr val="002677"/>
          </a:solidFill>
          <a:ln w="2643" cap="flat">
            <a:noFill/>
            <a:prstDash val="solid"/>
            <a:miter/>
          </a:ln>
        </p:spPr>
        <p:txBody>
          <a:bodyPr rtlCol="0" anchor="ctr"/>
          <a:lstStyle/>
          <a:p>
            <a:endParaRPr lang="en-US" sz="2400"/>
          </a:p>
        </p:txBody>
      </p:sp>
      <p:sp>
        <p:nvSpPr>
          <p:cNvPr id="4" name="Footer Placeholder 3">
            <a:extLst>
              <a:ext uri="{FF2B5EF4-FFF2-40B4-BE49-F238E27FC236}">
                <a16:creationId xmlns:a16="http://schemas.microsoft.com/office/drawing/2014/main" id="{AA7BA7B7-B988-9548-9455-35B566EB356C}"/>
              </a:ext>
            </a:extLst>
          </p:cNvPr>
          <p:cNvSpPr>
            <a:spLocks noGrp="1"/>
          </p:cNvSpPr>
          <p:nvPr>
            <p:ph type="ftr" sz="quarter" idx="3"/>
          </p:nvPr>
        </p:nvSpPr>
        <p:spPr>
          <a:xfrm>
            <a:off x="7914273" y="6241565"/>
            <a:ext cx="3300057" cy="366183"/>
          </a:xfrm>
          <a:prstGeom prst="rect">
            <a:avLst/>
          </a:prstGeom>
        </p:spPr>
        <p:txBody>
          <a:bodyPr vert="horz" lIns="91440" tIns="45720" rIns="91440" bIns="45720" rtlCol="0" anchor="ctr"/>
          <a:lstStyle>
            <a:lvl1pPr algn="r">
              <a:defRPr sz="1067">
                <a:solidFill>
                  <a:schemeClr val="tx1"/>
                </a:solidFill>
              </a:defRPr>
            </a:lvl1pPr>
          </a:lstStyle>
          <a:p>
            <a:r>
              <a:rPr lang="en-US"/>
              <a:t>Type division name here</a:t>
            </a:r>
          </a:p>
        </p:txBody>
      </p:sp>
    </p:spTree>
    <p:extLst>
      <p:ext uri="{BB962C8B-B14F-4D97-AF65-F5344CB8AC3E}">
        <p14:creationId xmlns:p14="http://schemas.microsoft.com/office/powerpoint/2010/main" val="3890900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6" r:id="rId35"/>
    <p:sldLayoutId id="2147483697" r:id="rId36"/>
  </p:sldLayoutIdLst>
  <p:hf hdr="0" ftr="0" dt="0"/>
  <p:txStyles>
    <p:title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p:titleStyle>
    <p:bodyStyle>
      <a:lvl1pPr marL="156629" indent="-156629" algn="l" defTabSz="914377" rtl="0" eaLnBrk="1" latinLnBrk="0" hangingPunct="1">
        <a:lnSpc>
          <a:spcPct val="90000"/>
        </a:lnSpc>
        <a:spcBef>
          <a:spcPts val="400"/>
        </a:spcBef>
        <a:spcAft>
          <a:spcPts val="800"/>
        </a:spcAft>
        <a:buClr>
          <a:schemeClr val="accent1"/>
        </a:buClr>
        <a:buFont typeface="Arial" panose="020B0604020202020204" pitchFamily="34" charset="0"/>
        <a:buChar char="•"/>
        <a:tabLst/>
        <a:defRPr sz="1900" b="0" i="0" kern="1200">
          <a:solidFill>
            <a:schemeClr val="accent1"/>
          </a:solidFill>
          <a:latin typeface="+mn-lt"/>
          <a:ea typeface="+mn-ea"/>
          <a:cs typeface="Arial" panose="020B0604020202020204" pitchFamily="34" charset="0"/>
        </a:defRPr>
      </a:lvl1pPr>
      <a:lvl2pPr marL="292093" indent="-135463" algn="l" defTabSz="914377" rtl="0" eaLnBrk="1" latinLnBrk="0" hangingPunct="1">
        <a:lnSpc>
          <a:spcPct val="90000"/>
        </a:lnSpc>
        <a:spcBef>
          <a:spcPts val="0"/>
        </a:spcBef>
        <a:spcAft>
          <a:spcPts val="800"/>
        </a:spcAft>
        <a:buClr>
          <a:schemeClr val="accent1"/>
        </a:buClr>
        <a:buFont typeface="System Font Regular"/>
        <a:buChar char="-"/>
        <a:tabLst/>
        <a:defRPr sz="1900" b="0" i="0" kern="1200">
          <a:solidFill>
            <a:schemeClr val="accent1"/>
          </a:solidFill>
          <a:latin typeface="+mn-lt"/>
          <a:ea typeface="+mn-ea"/>
          <a:cs typeface="Arial" panose="020B0604020202020204" pitchFamily="34" charset="0"/>
        </a:defRPr>
      </a:lvl2pPr>
      <a:lvl3pPr marL="438140"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600" b="0" i="0" kern="1200">
          <a:solidFill>
            <a:schemeClr val="accent1"/>
          </a:solidFill>
          <a:latin typeface="+mn-lt"/>
          <a:ea typeface="+mn-ea"/>
          <a:cs typeface="Arial" panose="020B0604020202020204" pitchFamily="34" charset="0"/>
        </a:defRPr>
      </a:lvl3pPr>
      <a:lvl4pPr marL="535504" indent="-97364" algn="l" defTabSz="914377" rtl="0" eaLnBrk="1" latinLnBrk="0" hangingPunct="1">
        <a:lnSpc>
          <a:spcPct val="90000"/>
        </a:lnSpc>
        <a:spcBef>
          <a:spcPts val="0"/>
        </a:spcBef>
        <a:spcAft>
          <a:spcPts val="800"/>
        </a:spcAft>
        <a:buClr>
          <a:schemeClr val="accent1"/>
        </a:buClr>
        <a:buFont typeface="System Font Regular"/>
        <a:buChar char="-"/>
        <a:tabLst/>
        <a:defRPr sz="1500" b="0" i="0" kern="1200">
          <a:solidFill>
            <a:schemeClr val="accent1"/>
          </a:solidFill>
          <a:latin typeface="+mn-lt"/>
          <a:ea typeface="+mn-ea"/>
          <a:cs typeface="Arial" panose="020B0604020202020204" pitchFamily="34" charset="0"/>
        </a:defRPr>
      </a:lvl4pPr>
      <a:lvl5pPr marL="694249" indent="-135463" algn="l" defTabSz="914377" rtl="0" eaLnBrk="1" latinLnBrk="0" hangingPunct="1">
        <a:lnSpc>
          <a:spcPct val="90000"/>
        </a:lnSpc>
        <a:spcBef>
          <a:spcPts val="0"/>
        </a:spcBef>
        <a:spcAft>
          <a:spcPts val="800"/>
        </a:spcAft>
        <a:buClr>
          <a:schemeClr val="accent1"/>
        </a:buClr>
        <a:buFont typeface="Arial" panose="020B0604020202020204" pitchFamily="34" charset="0"/>
        <a:buChar char="•"/>
        <a:tabLst/>
        <a:defRPr sz="1400" b="0" i="0" kern="1200">
          <a:solidFill>
            <a:schemeClr val="accent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orient="horz" pos="3931">
          <p15:clr>
            <a:srgbClr val="F26B43"/>
          </p15:clr>
        </p15:guide>
        <p15:guide id="6" pos="7296">
          <p15:clr>
            <a:srgbClr val="F26B43"/>
          </p15:clr>
        </p15:guide>
        <p15:guide id="7" orient="horz" pos="4080">
          <p15:clr>
            <a:srgbClr val="F26B43"/>
          </p15:clr>
        </p15:guide>
        <p15:guide id="8" pos="1267">
          <p15:clr>
            <a:srgbClr val="F26B43"/>
          </p15:clr>
        </p15:guide>
        <p15:guide id="9" pos="1389">
          <p15:clr>
            <a:srgbClr val="F26B43"/>
          </p15:clr>
        </p15:guide>
        <p15:guide id="10" pos="2272">
          <p15:clr>
            <a:srgbClr val="F26B43"/>
          </p15:clr>
        </p15:guide>
        <p15:guide id="11" pos="2395">
          <p15:clr>
            <a:srgbClr val="F26B43"/>
          </p15:clr>
        </p15:guide>
        <p15:guide id="12" pos="3277">
          <p15:clr>
            <a:srgbClr val="F26B43"/>
          </p15:clr>
        </p15:guide>
        <p15:guide id="13" pos="3397">
          <p15:clr>
            <a:srgbClr val="F26B43"/>
          </p15:clr>
        </p15:guide>
        <p15:guide id="14" pos="4283">
          <p15:clr>
            <a:srgbClr val="F26B43"/>
          </p15:clr>
        </p15:guide>
        <p15:guide id="15" pos="4403">
          <p15:clr>
            <a:srgbClr val="F26B43"/>
          </p15:clr>
        </p15:guide>
        <p15:guide id="16" pos="5285">
          <p15:clr>
            <a:srgbClr val="F26B43"/>
          </p15:clr>
        </p15:guide>
        <p15:guide id="17" pos="5408">
          <p15:clr>
            <a:srgbClr val="F26B43"/>
          </p15:clr>
        </p15:guide>
        <p15:guide id="18" pos="6291">
          <p15:clr>
            <a:srgbClr val="F26B43"/>
          </p15:clr>
        </p15:guide>
        <p15:guide id="19" pos="6413">
          <p15:clr>
            <a:srgbClr val="F26B43"/>
          </p15:clr>
        </p15:guide>
        <p15:guide id="20" orient="horz" pos="368">
          <p15:clr>
            <a:srgbClr val="F26B43"/>
          </p15:clr>
        </p15:guide>
        <p15:guide id="21" orient="horz" pos="988">
          <p15:clr>
            <a:srgbClr val="F26B43"/>
          </p15:clr>
        </p15:guide>
        <p15:guide id="22" orient="horz" pos="568">
          <p15:clr>
            <a:srgbClr val="F26B43"/>
          </p15:clr>
        </p15:guide>
        <p15:guide id="23" orient="horz" pos="12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3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3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38.png"/><Relationship Id="rId7"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2.png"/><Relationship Id="rId3" Type="http://schemas.openxmlformats.org/officeDocument/2006/relationships/image" Target="../media/image45.png"/><Relationship Id="rId7" Type="http://schemas.openxmlformats.org/officeDocument/2006/relationships/image" Target="../media/image48.png"/><Relationship Id="rId12" Type="http://schemas.openxmlformats.org/officeDocument/2006/relationships/image" Target="../media/image35.png"/><Relationship Id="rId2" Type="http://schemas.openxmlformats.org/officeDocument/2006/relationships/notesSlide" Target="../notesSlides/notesSlide17.xml"/><Relationship Id="rId16" Type="http://schemas.openxmlformats.org/officeDocument/2006/relationships/image" Target="../media/image55.png"/><Relationship Id="rId1" Type="http://schemas.openxmlformats.org/officeDocument/2006/relationships/slideLayout" Target="../slideLayouts/slideLayout32.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png"/><Relationship Id="rId15" Type="http://schemas.openxmlformats.org/officeDocument/2006/relationships/image" Target="../media/image54.png"/><Relationship Id="rId10" Type="http://schemas.openxmlformats.org/officeDocument/2006/relationships/image" Target="../media/image50.png"/><Relationship Id="rId4" Type="http://schemas.openxmlformats.org/officeDocument/2006/relationships/image" Target="../media/image39.png"/><Relationship Id="rId9" Type="http://schemas.openxmlformats.org/officeDocument/2006/relationships/image" Target="../media/image8.png"/><Relationship Id="rId1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2.xml"/><Relationship Id="rId5" Type="http://schemas.openxmlformats.org/officeDocument/2006/relationships/image" Target="../media/image37.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59.png"/><Relationship Id="rId5" Type="http://schemas.openxmlformats.org/officeDocument/2006/relationships/chart" Target="../charts/chart1.xml"/><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32.xml"/><Relationship Id="rId6" Type="http://schemas.openxmlformats.org/officeDocument/2006/relationships/image" Target="../media/image47.png"/><Relationship Id="rId5" Type="http://schemas.openxmlformats.org/officeDocument/2006/relationships/image" Target="../media/image65.png"/><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35.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D001-A800-D18A-3CAD-393C08B4F453}"/>
              </a:ext>
            </a:extLst>
          </p:cNvPr>
          <p:cNvSpPr>
            <a:spLocks noGrp="1"/>
          </p:cNvSpPr>
          <p:nvPr>
            <p:ph type="title"/>
          </p:nvPr>
        </p:nvSpPr>
        <p:spPr>
          <a:xfrm>
            <a:off x="731274" y="1559257"/>
            <a:ext cx="5486400" cy="1869743"/>
          </a:xfrm>
        </p:spPr>
        <p:txBody>
          <a:bodyPr/>
          <a:lstStyle/>
          <a:p>
            <a:pPr algn="ctr"/>
            <a:r>
              <a:rPr lang="en-US" sz="4800" dirty="0"/>
              <a:t>Ice breaker</a:t>
            </a:r>
          </a:p>
        </p:txBody>
      </p:sp>
      <p:sp>
        <p:nvSpPr>
          <p:cNvPr id="3" name="Text Placeholder 2">
            <a:extLst>
              <a:ext uri="{FF2B5EF4-FFF2-40B4-BE49-F238E27FC236}">
                <a16:creationId xmlns:a16="http://schemas.microsoft.com/office/drawing/2014/main" id="{317322D0-4F8C-1949-91B5-0A11FE5A01C0}"/>
              </a:ext>
            </a:extLst>
          </p:cNvPr>
          <p:cNvSpPr>
            <a:spLocks noGrp="1"/>
          </p:cNvSpPr>
          <p:nvPr>
            <p:ph type="body" sz="quarter" idx="10"/>
          </p:nvPr>
        </p:nvSpPr>
        <p:spPr>
          <a:xfrm>
            <a:off x="125361" y="3979894"/>
            <a:ext cx="6698226" cy="2226250"/>
          </a:xfrm>
        </p:spPr>
        <p:txBody>
          <a:bodyPr/>
          <a:lstStyle/>
          <a:p>
            <a:pPr algn="ctr">
              <a:lnSpc>
                <a:spcPct val="100000"/>
              </a:lnSpc>
              <a:buNone/>
            </a:pPr>
            <a:r>
              <a:rPr lang="en-US" sz="3200" i="0" dirty="0">
                <a:solidFill>
                  <a:schemeClr val="accent1"/>
                </a:solidFill>
                <a:effectLst/>
                <a:latin typeface="Segoe UI" panose="020B0502040204020203" pitchFamily="34" charset="0"/>
              </a:rPr>
              <a:t>Change a movie title to include “AI” or similar terms. Funniest movie title wins! </a:t>
            </a:r>
          </a:p>
          <a:p>
            <a:pPr algn="ctr">
              <a:buNone/>
            </a:pPr>
            <a:br>
              <a:rPr lang="en-US" sz="2000" dirty="0">
                <a:solidFill>
                  <a:schemeClr val="accent1"/>
                </a:solidFill>
              </a:rPr>
            </a:br>
            <a:endParaRPr lang="en-US" sz="2000" dirty="0">
              <a:solidFill>
                <a:schemeClr val="accent1"/>
              </a:solidFill>
            </a:endParaRPr>
          </a:p>
        </p:txBody>
      </p:sp>
      <p:sp>
        <p:nvSpPr>
          <p:cNvPr id="4" name="Text Placeholder 3">
            <a:extLst>
              <a:ext uri="{FF2B5EF4-FFF2-40B4-BE49-F238E27FC236}">
                <a16:creationId xmlns:a16="http://schemas.microsoft.com/office/drawing/2014/main" id="{8C669F6E-38BF-606F-D6B5-479DFFE3D24E}"/>
              </a:ext>
            </a:extLst>
          </p:cNvPr>
          <p:cNvSpPr>
            <a:spLocks noGrp="1"/>
          </p:cNvSpPr>
          <p:nvPr>
            <p:ph type="body" sz="quarter" idx="11"/>
          </p:nvPr>
        </p:nvSpPr>
        <p:spPr>
          <a:xfrm>
            <a:off x="731274" y="5825424"/>
            <a:ext cx="5486400" cy="286232"/>
          </a:xfrm>
        </p:spPr>
        <p:txBody>
          <a:bodyPr/>
          <a:lstStyle/>
          <a:p>
            <a:pPr algn="ctr"/>
            <a:r>
              <a:rPr lang="en-US" sz="1400" b="0" dirty="0">
                <a:solidFill>
                  <a:schemeClr val="accent1"/>
                </a:solidFill>
                <a:latin typeface="Segoe UI" panose="020B0502040204020203" pitchFamily="34" charset="0"/>
              </a:rPr>
              <a:t>(</a:t>
            </a:r>
            <a:r>
              <a:rPr lang="en-US" sz="1400" b="0" i="0" dirty="0">
                <a:solidFill>
                  <a:schemeClr val="accent1"/>
                </a:solidFill>
                <a:effectLst/>
                <a:latin typeface="Segoe UI" panose="020B0502040204020203" pitchFamily="34" charset="0"/>
              </a:rPr>
              <a:t>Bonus points if you can think of </a:t>
            </a:r>
            <a:r>
              <a:rPr lang="en-US" sz="1400" b="0" dirty="0">
                <a:solidFill>
                  <a:schemeClr val="accent1"/>
                </a:solidFill>
                <a:latin typeface="Segoe UI" panose="020B0502040204020203" pitchFamily="34" charset="0"/>
              </a:rPr>
              <a:t>a </a:t>
            </a:r>
            <a:r>
              <a:rPr lang="en-US" sz="1400" b="0" i="0" dirty="0">
                <a:solidFill>
                  <a:schemeClr val="accent1"/>
                </a:solidFill>
                <a:effectLst/>
                <a:latin typeface="Segoe UI" panose="020B0502040204020203" pitchFamily="34" charset="0"/>
              </a:rPr>
              <a:t>funny plot twist!)</a:t>
            </a:r>
          </a:p>
        </p:txBody>
      </p:sp>
    </p:spTree>
    <p:extLst>
      <p:ext uri="{BB962C8B-B14F-4D97-AF65-F5344CB8AC3E}">
        <p14:creationId xmlns:p14="http://schemas.microsoft.com/office/powerpoint/2010/main" val="2755444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738A-1B0A-300B-6E32-50B289EC91D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09CEF5-387E-63FA-796E-54043A2ECA02}"/>
              </a:ext>
            </a:extLst>
          </p:cNvPr>
          <p:cNvSpPr>
            <a:spLocks noGrp="1"/>
          </p:cNvSpPr>
          <p:nvPr>
            <p:ph type="sldNum" sz="quarter" idx="12"/>
          </p:nvPr>
        </p:nvSpPr>
        <p:spPr>
          <a:xfrm>
            <a:off x="11214331" y="5999410"/>
            <a:ext cx="470647" cy="374396"/>
          </a:xfrm>
        </p:spPr>
        <p:txBody>
          <a:bodyPr/>
          <a:lstStyle/>
          <a:p>
            <a:fld id="{03805D93-7D4B-4CBC-BABC-3A8AC08CB7F4}" type="slidenum">
              <a:rPr lang="en-US" smtClean="0"/>
              <a:t>10</a:t>
            </a:fld>
            <a:endParaRPr lang="en-US"/>
          </a:p>
        </p:txBody>
      </p:sp>
      <p:sp>
        <p:nvSpPr>
          <p:cNvPr id="3" name="Title 1">
            <a:extLst>
              <a:ext uri="{FF2B5EF4-FFF2-40B4-BE49-F238E27FC236}">
                <a16:creationId xmlns:a16="http://schemas.microsoft.com/office/drawing/2014/main" id="{A75D970A-366A-DB8A-DAB3-D227AF06E365}"/>
              </a:ext>
            </a:extLst>
          </p:cNvPr>
          <p:cNvSpPr txBox="1">
            <a:spLocks/>
          </p:cNvSpPr>
          <p:nvPr/>
        </p:nvSpPr>
        <p:spPr>
          <a:xfrm>
            <a:off x="261938" y="0"/>
            <a:ext cx="9680448" cy="732508"/>
          </a:xfrm>
          <a:prstGeom prst="rect">
            <a:avLst/>
          </a:prstGeom>
        </p:spPr>
        <p:txBody>
          <a:bodyPr/>
          <a:lst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a:lstStyle>
          <a:p>
            <a:r>
              <a:rPr lang="en-US" dirty="0"/>
              <a:t>Agent Status</a:t>
            </a:r>
          </a:p>
        </p:txBody>
      </p:sp>
      <p:graphicFrame>
        <p:nvGraphicFramePr>
          <p:cNvPr id="4" name="Table 3">
            <a:extLst>
              <a:ext uri="{FF2B5EF4-FFF2-40B4-BE49-F238E27FC236}">
                <a16:creationId xmlns:a16="http://schemas.microsoft.com/office/drawing/2014/main" id="{E4F54682-E3D1-57AB-47B1-455D0975FA82}"/>
              </a:ext>
            </a:extLst>
          </p:cNvPr>
          <p:cNvGraphicFramePr>
            <a:graphicFrameLocks noGrp="1"/>
          </p:cNvGraphicFramePr>
          <p:nvPr>
            <p:extLst>
              <p:ext uri="{D42A27DB-BD31-4B8C-83A1-F6EECF244321}">
                <p14:modId xmlns:p14="http://schemas.microsoft.com/office/powerpoint/2010/main" val="503421657"/>
              </p:ext>
            </p:extLst>
          </p:nvPr>
        </p:nvGraphicFramePr>
        <p:xfrm>
          <a:off x="431800" y="619645"/>
          <a:ext cx="11498262" cy="5756123"/>
        </p:xfrm>
        <a:graphic>
          <a:graphicData uri="http://schemas.openxmlformats.org/drawingml/2006/table">
            <a:tbl>
              <a:tblPr firstRow="1" bandRow="1">
                <a:tableStyleId>{5C22544A-7EE6-4342-B048-85BDC9FD1C3A}</a:tableStyleId>
              </a:tblPr>
              <a:tblGrid>
                <a:gridCol w="778017">
                  <a:extLst>
                    <a:ext uri="{9D8B030D-6E8A-4147-A177-3AD203B41FA5}">
                      <a16:colId xmlns:a16="http://schemas.microsoft.com/office/drawing/2014/main" val="1607987736"/>
                    </a:ext>
                  </a:extLst>
                </a:gridCol>
                <a:gridCol w="3605071">
                  <a:extLst>
                    <a:ext uri="{9D8B030D-6E8A-4147-A177-3AD203B41FA5}">
                      <a16:colId xmlns:a16="http://schemas.microsoft.com/office/drawing/2014/main" val="2973505053"/>
                    </a:ext>
                  </a:extLst>
                </a:gridCol>
                <a:gridCol w="2328862">
                  <a:extLst>
                    <a:ext uri="{9D8B030D-6E8A-4147-A177-3AD203B41FA5}">
                      <a16:colId xmlns:a16="http://schemas.microsoft.com/office/drawing/2014/main" val="2403785728"/>
                    </a:ext>
                  </a:extLst>
                </a:gridCol>
                <a:gridCol w="1714500">
                  <a:extLst>
                    <a:ext uri="{9D8B030D-6E8A-4147-A177-3AD203B41FA5}">
                      <a16:colId xmlns:a16="http://schemas.microsoft.com/office/drawing/2014/main" val="3391375115"/>
                    </a:ext>
                  </a:extLst>
                </a:gridCol>
                <a:gridCol w="1228725">
                  <a:extLst>
                    <a:ext uri="{9D8B030D-6E8A-4147-A177-3AD203B41FA5}">
                      <a16:colId xmlns:a16="http://schemas.microsoft.com/office/drawing/2014/main" val="597215247"/>
                    </a:ext>
                  </a:extLst>
                </a:gridCol>
                <a:gridCol w="1843087">
                  <a:extLst>
                    <a:ext uri="{9D8B030D-6E8A-4147-A177-3AD203B41FA5}">
                      <a16:colId xmlns:a16="http://schemas.microsoft.com/office/drawing/2014/main" val="1176443893"/>
                    </a:ext>
                  </a:extLst>
                </a:gridCol>
              </a:tblGrid>
              <a:tr h="713957">
                <a:tc>
                  <a:txBody>
                    <a:bodyPr/>
                    <a:lstStyle/>
                    <a:p>
                      <a:r>
                        <a:rPr lang="en-US" dirty="0" err="1"/>
                        <a:t>S.No</a:t>
                      </a:r>
                      <a:endParaRPr lang="en-US" dirty="0"/>
                    </a:p>
                  </a:txBody>
                  <a:tcPr/>
                </a:tc>
                <a:tc>
                  <a:txBody>
                    <a:bodyPr/>
                    <a:lstStyle/>
                    <a:p>
                      <a:r>
                        <a:rPr lang="en-US" dirty="0"/>
                        <a:t>Agent</a:t>
                      </a:r>
                    </a:p>
                  </a:txBody>
                  <a:tcPr/>
                </a:tc>
                <a:tc>
                  <a:txBody>
                    <a:bodyPr/>
                    <a:lstStyle/>
                    <a:p>
                      <a:r>
                        <a:rPr lang="en-US" dirty="0"/>
                        <a:t>Capability</a:t>
                      </a:r>
                    </a:p>
                  </a:txBody>
                  <a:tcPr/>
                </a:tc>
                <a:tc>
                  <a:txBody>
                    <a:bodyPr/>
                    <a:lstStyle/>
                    <a:p>
                      <a:r>
                        <a:rPr lang="en-US" dirty="0"/>
                        <a:t>Status</a:t>
                      </a:r>
                    </a:p>
                  </a:txBody>
                  <a:tcPr/>
                </a:tc>
                <a:tc>
                  <a:txBody>
                    <a:bodyPr/>
                    <a:lstStyle/>
                    <a:p>
                      <a:r>
                        <a:rPr lang="en-US" dirty="0"/>
                        <a:t>Date</a:t>
                      </a:r>
                    </a:p>
                  </a:txBody>
                  <a:tcPr/>
                </a:tc>
                <a:tc>
                  <a:txBody>
                    <a:bodyPr/>
                    <a:lstStyle/>
                    <a:p>
                      <a:r>
                        <a:rPr lang="en-US" dirty="0"/>
                        <a:t>Comments</a:t>
                      </a:r>
                    </a:p>
                  </a:txBody>
                  <a:tcPr/>
                </a:tc>
                <a:extLst>
                  <a:ext uri="{0D108BD9-81ED-4DB2-BD59-A6C34878D82A}">
                    <a16:rowId xmlns:a16="http://schemas.microsoft.com/office/drawing/2014/main" val="3531924480"/>
                  </a:ext>
                </a:extLst>
              </a:tr>
              <a:tr h="413641">
                <a:tc>
                  <a:txBody>
                    <a:bodyPr/>
                    <a:lstStyle/>
                    <a:p>
                      <a:r>
                        <a:rPr lang="en-US" dirty="0"/>
                        <a:t>11</a:t>
                      </a:r>
                    </a:p>
                  </a:txBody>
                  <a:tcPr/>
                </a:tc>
                <a:tc>
                  <a:txBody>
                    <a:bodyPr/>
                    <a:lstStyle/>
                    <a:p>
                      <a:r>
                        <a:rPr lang="en-US" dirty="0"/>
                        <a:t>Provider Type Determination </a:t>
                      </a:r>
                    </a:p>
                  </a:txBody>
                  <a:tcPr/>
                </a:tc>
                <a:tc>
                  <a:txBody>
                    <a:bodyPr/>
                    <a:lstStyle/>
                    <a:p>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3950988134"/>
                  </a:ext>
                </a:extLst>
              </a:tr>
              <a:tr h="413641">
                <a:tc>
                  <a:txBody>
                    <a:bodyPr/>
                    <a:lstStyle/>
                    <a:p>
                      <a:r>
                        <a:rPr lang="en-US" dirty="0"/>
                        <a:t>12</a:t>
                      </a:r>
                    </a:p>
                  </a:txBody>
                  <a:tcPr/>
                </a:tc>
                <a:tc>
                  <a:txBody>
                    <a:bodyPr/>
                    <a:lstStyle/>
                    <a:p>
                      <a:pPr rtl="0"/>
                      <a:r>
                        <a:rPr lang="en-US" sz="1800" b="0" i="0" u="none" strike="noStrike" kern="1200" dirty="0">
                          <a:solidFill>
                            <a:schemeClr val="dk1"/>
                          </a:solidFill>
                          <a:effectLst/>
                          <a:latin typeface="+mn-lt"/>
                          <a:ea typeface="+mn-ea"/>
                          <a:cs typeface="+mn-cs"/>
                        </a:rPr>
                        <a:t>Rocky Mountain validation</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a:p>
                  </a:txBody>
                  <a:tcPr/>
                </a:tc>
                <a:extLst>
                  <a:ext uri="{0D108BD9-81ED-4DB2-BD59-A6C34878D82A}">
                    <a16:rowId xmlns:a16="http://schemas.microsoft.com/office/drawing/2014/main" val="3159704138"/>
                  </a:ext>
                </a:extLst>
              </a:tr>
              <a:tr h="413641">
                <a:tc>
                  <a:txBody>
                    <a:bodyPr/>
                    <a:lstStyle/>
                    <a:p>
                      <a:r>
                        <a:rPr lang="en-US" dirty="0"/>
                        <a:t>13</a:t>
                      </a:r>
                    </a:p>
                  </a:txBody>
                  <a:tcPr/>
                </a:tc>
                <a:tc>
                  <a:txBody>
                    <a:bodyPr/>
                    <a:lstStyle/>
                    <a:p>
                      <a:pPr rtl="0"/>
                      <a:r>
                        <a:rPr lang="en-US" sz="1800" b="0" i="0" u="none" strike="noStrike" kern="1200" dirty="0">
                          <a:solidFill>
                            <a:schemeClr val="dk1"/>
                          </a:solidFill>
                          <a:effectLst/>
                          <a:latin typeface="+mn-lt"/>
                          <a:ea typeface="+mn-ea"/>
                          <a:cs typeface="+mn-cs"/>
                        </a:rPr>
                        <a:t>Med Nec validation</a:t>
                      </a:r>
                    </a:p>
                  </a:txBody>
                  <a:tcPr/>
                </a:tc>
                <a:tc>
                  <a:txBody>
                    <a:bodyPr/>
                    <a:lstStyle/>
                    <a:p>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1287205291"/>
                  </a:ext>
                </a:extLst>
              </a:tr>
              <a:tr h="413641">
                <a:tc>
                  <a:txBody>
                    <a:bodyPr/>
                    <a:lstStyle/>
                    <a:p>
                      <a:r>
                        <a:rPr lang="en-US" dirty="0"/>
                        <a:t>14</a:t>
                      </a:r>
                    </a:p>
                  </a:txBody>
                  <a:tcPr/>
                </a:tc>
                <a:tc>
                  <a:txBody>
                    <a:bodyPr/>
                    <a:lstStyle/>
                    <a:p>
                      <a:pPr rtl="0"/>
                      <a:r>
                        <a:rPr lang="en-US" sz="1800" b="0" i="0" u="none" strike="noStrike" kern="1200" dirty="0">
                          <a:solidFill>
                            <a:schemeClr val="dk1"/>
                          </a:solidFill>
                          <a:effectLst/>
                          <a:latin typeface="+mn-lt"/>
                          <a:ea typeface="+mn-ea"/>
                          <a:cs typeface="+mn-cs"/>
                        </a:rPr>
                        <a:t>Open Market validation</a:t>
                      </a:r>
                    </a:p>
                  </a:txBody>
                  <a:tcPr/>
                </a:tc>
                <a:tc>
                  <a:txBody>
                    <a:bodyPr/>
                    <a:lstStyle/>
                    <a:p>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a:p>
                  </a:txBody>
                  <a:tcPr/>
                </a:tc>
                <a:extLst>
                  <a:ext uri="{0D108BD9-81ED-4DB2-BD59-A6C34878D82A}">
                    <a16:rowId xmlns:a16="http://schemas.microsoft.com/office/drawing/2014/main" val="109010738"/>
                  </a:ext>
                </a:extLst>
              </a:tr>
              <a:tr h="413641">
                <a:tc>
                  <a:txBody>
                    <a:bodyPr/>
                    <a:lstStyle/>
                    <a:p>
                      <a:r>
                        <a:rPr lang="en-US" dirty="0"/>
                        <a:t>15</a:t>
                      </a:r>
                    </a:p>
                  </a:txBody>
                  <a:tcPr/>
                </a:tc>
                <a:tc>
                  <a:txBody>
                    <a:bodyPr/>
                    <a:lstStyle/>
                    <a:p>
                      <a:pPr rtl="0"/>
                      <a:r>
                        <a:rPr lang="en-US" sz="1800" b="0" i="0" u="none" strike="noStrike" kern="1200" dirty="0">
                          <a:solidFill>
                            <a:schemeClr val="dk1"/>
                          </a:solidFill>
                          <a:effectLst/>
                          <a:latin typeface="+mn-lt"/>
                          <a:ea typeface="+mn-ea"/>
                          <a:cs typeface="+mn-cs"/>
                        </a:rPr>
                        <a:t>Dup Address validation</a:t>
                      </a:r>
                    </a:p>
                  </a:txBody>
                  <a:tcPr/>
                </a:tc>
                <a:tc>
                  <a:txBody>
                    <a:bodyPr/>
                    <a:lstStyle/>
                    <a:p>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a:p>
                  </a:txBody>
                  <a:tcPr/>
                </a:tc>
                <a:extLst>
                  <a:ext uri="{0D108BD9-81ED-4DB2-BD59-A6C34878D82A}">
                    <a16:rowId xmlns:a16="http://schemas.microsoft.com/office/drawing/2014/main" val="2477219791"/>
                  </a:ext>
                </a:extLst>
              </a:tr>
              <a:tr h="413641">
                <a:tc>
                  <a:txBody>
                    <a:bodyPr/>
                    <a:lstStyle/>
                    <a:p>
                      <a:r>
                        <a:rPr lang="en-US" dirty="0"/>
                        <a:t>16</a:t>
                      </a:r>
                    </a:p>
                  </a:txBody>
                  <a:tcPr/>
                </a:tc>
                <a:tc>
                  <a:txBody>
                    <a:bodyPr/>
                    <a:lstStyle/>
                    <a:p>
                      <a:pPr rtl="0"/>
                      <a:r>
                        <a:rPr lang="en-US" sz="1800" b="0" i="0" u="none" strike="noStrike" kern="1200" dirty="0">
                          <a:solidFill>
                            <a:schemeClr val="dk1"/>
                          </a:solidFill>
                          <a:effectLst/>
                          <a:latin typeface="+mn-lt"/>
                          <a:ea typeface="+mn-ea"/>
                          <a:cs typeface="+mn-cs"/>
                        </a:rPr>
                        <a:t>Effective date Validation</a:t>
                      </a:r>
                    </a:p>
                  </a:txBody>
                  <a:tcPr/>
                </a:tc>
                <a:tc>
                  <a:txBody>
                    <a:bodyPr/>
                    <a:lstStyle/>
                    <a:p>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2221408417"/>
                  </a:ext>
                </a:extLst>
              </a:tr>
              <a:tr h="413641">
                <a:tc>
                  <a:txBody>
                    <a:bodyPr/>
                    <a:lstStyle/>
                    <a:p>
                      <a:r>
                        <a:rPr lang="en-US" dirty="0"/>
                        <a:t>17</a:t>
                      </a:r>
                    </a:p>
                  </a:txBody>
                  <a:tcPr/>
                </a:tc>
                <a:tc>
                  <a:txBody>
                    <a:bodyPr/>
                    <a:lstStyle/>
                    <a:p>
                      <a:pPr rtl="0"/>
                      <a:r>
                        <a:rPr lang="en-US" sz="1800" b="0" i="0" u="none" strike="noStrike" kern="1200" dirty="0">
                          <a:solidFill>
                            <a:schemeClr val="dk1"/>
                          </a:solidFill>
                          <a:effectLst/>
                          <a:latin typeface="+mn-lt"/>
                          <a:ea typeface="+mn-ea"/>
                          <a:cs typeface="+mn-cs"/>
                        </a:rPr>
                        <a:t>Best Phone Number validation for Calling a provider.</a:t>
                      </a:r>
                    </a:p>
                  </a:txBody>
                  <a:tcPr/>
                </a:tc>
                <a:tc>
                  <a:txBody>
                    <a:bodyPr/>
                    <a:lstStyle/>
                    <a:p>
                      <a:r>
                        <a:rPr lang="en-US" dirty="0"/>
                        <a:t>Data Research</a:t>
                      </a:r>
                    </a:p>
                  </a:txBody>
                  <a:tcPr/>
                </a:tc>
                <a:tc>
                  <a:txBody>
                    <a:bodyPr/>
                    <a:lstStyle/>
                    <a:p>
                      <a:r>
                        <a:rPr lang="en-US" dirty="0"/>
                        <a:t>Grooming</a:t>
                      </a:r>
                    </a:p>
                  </a:txBody>
                  <a:tcPr/>
                </a:tc>
                <a:tc>
                  <a:txBody>
                    <a:bodyPr/>
                    <a:lstStyle/>
                    <a:p>
                      <a:r>
                        <a:rPr lang="en-US" dirty="0"/>
                        <a:t>TBD</a:t>
                      </a:r>
                    </a:p>
                  </a:txBody>
                  <a:tcPr/>
                </a:tc>
                <a:tc>
                  <a:txBody>
                    <a:bodyPr/>
                    <a:lstStyle/>
                    <a:p>
                      <a:endParaRPr lang="en-US" dirty="0"/>
                    </a:p>
                  </a:txBody>
                  <a:tcPr/>
                </a:tc>
                <a:extLst>
                  <a:ext uri="{0D108BD9-81ED-4DB2-BD59-A6C34878D82A}">
                    <a16:rowId xmlns:a16="http://schemas.microsoft.com/office/drawing/2014/main" val="1849225357"/>
                  </a:ext>
                </a:extLst>
              </a:tr>
              <a:tr h="413641">
                <a:tc>
                  <a:txBody>
                    <a:bodyPr/>
                    <a:lstStyle/>
                    <a:p>
                      <a:r>
                        <a:rPr lang="en-US" dirty="0"/>
                        <a:t>18</a:t>
                      </a:r>
                    </a:p>
                  </a:txBody>
                  <a:tcPr/>
                </a:tc>
                <a:tc>
                  <a:txBody>
                    <a:bodyPr/>
                    <a:lstStyle/>
                    <a:p>
                      <a:r>
                        <a:rPr lang="en-US" dirty="0"/>
                        <a:t>On-Base Voice call transcription</a:t>
                      </a:r>
                    </a:p>
                  </a:txBody>
                  <a:tcPr/>
                </a:tc>
                <a:tc>
                  <a:txBody>
                    <a:bodyPr/>
                    <a:lstStyle/>
                    <a:p>
                      <a:r>
                        <a:rPr lang="en-US" dirty="0"/>
                        <a:t>Data Research</a:t>
                      </a:r>
                    </a:p>
                  </a:txBody>
                  <a:tcPr/>
                </a:tc>
                <a:tc>
                  <a:txBody>
                    <a:bodyPr/>
                    <a:lstStyle/>
                    <a:p>
                      <a:r>
                        <a:rPr lang="en-US" dirty="0"/>
                        <a:t>POT</a:t>
                      </a:r>
                    </a:p>
                  </a:txBody>
                  <a:tcPr/>
                </a:tc>
                <a:tc>
                  <a:txBody>
                    <a:bodyPr/>
                    <a:lstStyle/>
                    <a:p>
                      <a:r>
                        <a:rPr lang="en-US" dirty="0"/>
                        <a:t>TBD</a:t>
                      </a:r>
                    </a:p>
                  </a:txBody>
                  <a:tcPr/>
                </a:tc>
                <a:tc>
                  <a:txBody>
                    <a:bodyPr/>
                    <a:lstStyle/>
                    <a:p>
                      <a:r>
                        <a:rPr lang="en-US" dirty="0"/>
                        <a:t>Waiting for confirmation</a:t>
                      </a:r>
                    </a:p>
                  </a:txBody>
                  <a:tcPr/>
                </a:tc>
                <a:extLst>
                  <a:ext uri="{0D108BD9-81ED-4DB2-BD59-A6C34878D82A}">
                    <a16:rowId xmlns:a16="http://schemas.microsoft.com/office/drawing/2014/main" val="13796013"/>
                  </a:ext>
                </a:extLst>
              </a:tr>
              <a:tr h="413641">
                <a:tc>
                  <a:txBody>
                    <a:bodyPr/>
                    <a:lstStyle/>
                    <a:p>
                      <a:r>
                        <a:rPr lang="en-US" dirty="0"/>
                        <a:t>19</a:t>
                      </a:r>
                    </a:p>
                  </a:txBody>
                  <a:tcPr/>
                </a:tc>
                <a:tc>
                  <a:txBody>
                    <a:bodyPr/>
                    <a:lstStyle/>
                    <a:p>
                      <a:r>
                        <a:rPr lang="en-US" dirty="0"/>
                        <a:t>PDA Provider Website Data Extractor</a:t>
                      </a:r>
                    </a:p>
                  </a:txBody>
                  <a:tcPr/>
                </a:tc>
                <a:tc>
                  <a:txBody>
                    <a:bodyPr/>
                    <a:lstStyle/>
                    <a:p>
                      <a:r>
                        <a:rPr lang="en-US" dirty="0"/>
                        <a:t>Data Accuracy</a:t>
                      </a:r>
                    </a:p>
                  </a:txBody>
                  <a:tcPr/>
                </a:tc>
                <a:tc>
                  <a:txBody>
                    <a:bodyPr/>
                    <a:lstStyle/>
                    <a:p>
                      <a:r>
                        <a:rPr lang="en-US" dirty="0"/>
                        <a:t>MLRB</a:t>
                      </a:r>
                    </a:p>
                  </a:txBody>
                  <a:tcPr/>
                </a:tc>
                <a:tc>
                  <a:txBody>
                    <a:bodyPr/>
                    <a:lstStyle/>
                    <a:p>
                      <a:r>
                        <a:rPr lang="en-US" dirty="0"/>
                        <a:t>05/13</a:t>
                      </a:r>
                    </a:p>
                  </a:txBody>
                  <a:tcPr/>
                </a:tc>
                <a:tc>
                  <a:txBody>
                    <a:bodyPr/>
                    <a:lstStyle/>
                    <a:p>
                      <a:r>
                        <a:rPr lang="en-US" dirty="0"/>
                        <a:t>MLRB Review</a:t>
                      </a:r>
                    </a:p>
                  </a:txBody>
                  <a:tcPr/>
                </a:tc>
                <a:extLst>
                  <a:ext uri="{0D108BD9-81ED-4DB2-BD59-A6C34878D82A}">
                    <a16:rowId xmlns:a16="http://schemas.microsoft.com/office/drawing/2014/main" val="1429580990"/>
                  </a:ext>
                </a:extLst>
              </a:tr>
              <a:tr h="413641">
                <a:tc>
                  <a:txBody>
                    <a:bodyPr/>
                    <a:lstStyle/>
                    <a:p>
                      <a:r>
                        <a:rPr lang="en-US" dirty="0"/>
                        <a:t>20</a:t>
                      </a:r>
                    </a:p>
                  </a:txBody>
                  <a:tcPr/>
                </a:tc>
                <a:tc>
                  <a:txBody>
                    <a:bodyPr/>
                    <a:lstStyle/>
                    <a:p>
                      <a:pPr marL="0" algn="l" defTabSz="914377" rtl="0" eaLnBrk="1" latinLnBrk="0" hangingPunct="1"/>
                      <a:r>
                        <a:rPr lang="en-US" sz="1800" kern="1200" dirty="0">
                          <a:solidFill>
                            <a:schemeClr val="dk1"/>
                          </a:solidFill>
                          <a:latin typeface="+mn-lt"/>
                          <a:ea typeface="+mn-ea"/>
                          <a:cs typeface="+mn-cs"/>
                        </a:rPr>
                        <a:t>Trust Evaluator- MS Address Model</a:t>
                      </a:r>
                    </a:p>
                  </a:txBody>
                  <a:tcPr/>
                </a:tc>
                <a:tc>
                  <a:txBody>
                    <a:bodyPr/>
                    <a:lstStyle/>
                    <a:p>
                      <a:r>
                        <a:rPr lang="en-US" dirty="0"/>
                        <a:t>Data Accuracy</a:t>
                      </a:r>
                    </a:p>
                  </a:txBody>
                  <a:tcPr/>
                </a:tc>
                <a:tc>
                  <a:txBody>
                    <a:bodyPr/>
                    <a:lstStyle/>
                    <a:p>
                      <a:r>
                        <a:rPr lang="en-US" dirty="0"/>
                        <a:t>Dev</a:t>
                      </a:r>
                    </a:p>
                  </a:txBody>
                  <a:tcPr/>
                </a:tc>
                <a:tc>
                  <a:txBody>
                    <a:bodyPr/>
                    <a:lstStyle/>
                    <a:p>
                      <a:endParaRPr lang="en-US" dirty="0"/>
                    </a:p>
                  </a:txBody>
                  <a:tcPr/>
                </a:tc>
                <a:tc>
                  <a:txBody>
                    <a:bodyPr/>
                    <a:lstStyle/>
                    <a:p>
                      <a:r>
                        <a:rPr lang="en-US" dirty="0"/>
                        <a:t>MLRB Pending</a:t>
                      </a:r>
                    </a:p>
                  </a:txBody>
                  <a:tcPr/>
                </a:tc>
                <a:extLst>
                  <a:ext uri="{0D108BD9-81ED-4DB2-BD59-A6C34878D82A}">
                    <a16:rowId xmlns:a16="http://schemas.microsoft.com/office/drawing/2014/main" val="3188600509"/>
                  </a:ext>
                </a:extLst>
              </a:tr>
            </a:tbl>
          </a:graphicData>
        </a:graphic>
      </p:graphicFrame>
    </p:spTree>
    <p:extLst>
      <p:ext uri="{BB962C8B-B14F-4D97-AF65-F5344CB8AC3E}">
        <p14:creationId xmlns:p14="http://schemas.microsoft.com/office/powerpoint/2010/main" val="179602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DC9B98-0CD1-183B-1C2E-3A0842BDBB78}"/>
              </a:ext>
            </a:extLst>
          </p:cNvPr>
          <p:cNvSpPr>
            <a:spLocks noGrp="1"/>
          </p:cNvSpPr>
          <p:nvPr>
            <p:ph type="sldNum" sz="quarter" idx="12"/>
          </p:nvPr>
        </p:nvSpPr>
        <p:spPr/>
        <p:txBody>
          <a:bodyPr/>
          <a:lstStyle/>
          <a:p>
            <a:fld id="{03805D93-7D4B-4CBC-BABC-3A8AC08CB7F4}" type="slidenum">
              <a:rPr lang="en-US" smtClean="0"/>
              <a:t>11</a:t>
            </a:fld>
            <a:endParaRPr lang="en-US"/>
          </a:p>
        </p:txBody>
      </p:sp>
      <p:graphicFrame>
        <p:nvGraphicFramePr>
          <p:cNvPr id="3" name="Table 2">
            <a:extLst>
              <a:ext uri="{FF2B5EF4-FFF2-40B4-BE49-F238E27FC236}">
                <a16:creationId xmlns:a16="http://schemas.microsoft.com/office/drawing/2014/main" id="{FF4B41CE-EF78-3209-273C-E65F9F280874}"/>
              </a:ext>
            </a:extLst>
          </p:cNvPr>
          <p:cNvGraphicFramePr>
            <a:graphicFrameLocks noGrp="1"/>
          </p:cNvGraphicFramePr>
          <p:nvPr>
            <p:extLst>
              <p:ext uri="{D42A27DB-BD31-4B8C-83A1-F6EECF244321}">
                <p14:modId xmlns:p14="http://schemas.microsoft.com/office/powerpoint/2010/main" val="2655387571"/>
              </p:ext>
            </p:extLst>
          </p:nvPr>
        </p:nvGraphicFramePr>
        <p:xfrm>
          <a:off x="288995" y="704946"/>
          <a:ext cx="11195085" cy="4663440"/>
        </p:xfrm>
        <a:graphic>
          <a:graphicData uri="http://schemas.openxmlformats.org/drawingml/2006/table">
            <a:tbl>
              <a:tblPr firstRow="1" bandRow="1">
                <a:tableStyleId>{21E4AEA4-8DFA-4A89-87EB-49C32662AFE0}</a:tableStyleId>
              </a:tblPr>
              <a:tblGrid>
                <a:gridCol w="1382490">
                  <a:extLst>
                    <a:ext uri="{9D8B030D-6E8A-4147-A177-3AD203B41FA5}">
                      <a16:colId xmlns:a16="http://schemas.microsoft.com/office/drawing/2014/main" val="1480461798"/>
                    </a:ext>
                  </a:extLst>
                </a:gridCol>
                <a:gridCol w="3354539">
                  <a:extLst>
                    <a:ext uri="{9D8B030D-6E8A-4147-A177-3AD203B41FA5}">
                      <a16:colId xmlns:a16="http://schemas.microsoft.com/office/drawing/2014/main" val="1128597081"/>
                    </a:ext>
                  </a:extLst>
                </a:gridCol>
                <a:gridCol w="2693109">
                  <a:extLst>
                    <a:ext uri="{9D8B030D-6E8A-4147-A177-3AD203B41FA5}">
                      <a16:colId xmlns:a16="http://schemas.microsoft.com/office/drawing/2014/main" val="2680830231"/>
                    </a:ext>
                  </a:extLst>
                </a:gridCol>
                <a:gridCol w="3764947">
                  <a:extLst>
                    <a:ext uri="{9D8B030D-6E8A-4147-A177-3AD203B41FA5}">
                      <a16:colId xmlns:a16="http://schemas.microsoft.com/office/drawing/2014/main" val="2140768020"/>
                    </a:ext>
                  </a:extLst>
                </a:gridCol>
              </a:tblGrid>
              <a:tr h="249479">
                <a:tc>
                  <a:txBody>
                    <a:bodyPr/>
                    <a:lstStyle/>
                    <a:p>
                      <a:r>
                        <a:rPr lang="en-US" sz="1200">
                          <a:solidFill>
                            <a:srgbClr val="002060"/>
                          </a:solidFill>
                        </a:rPr>
                        <a:t>Work Streams</a:t>
                      </a:r>
                      <a:endParaRPr lang="en-US" sz="1200">
                        <a:solidFill>
                          <a:srgbClr val="002060"/>
                        </a:solidFill>
                        <a:latin typeface="+mn-lt"/>
                      </a:endParaRPr>
                    </a:p>
                  </a:txBody>
                  <a:tcPr/>
                </a:tc>
                <a:tc>
                  <a:txBody>
                    <a:bodyPr/>
                    <a:lstStyle/>
                    <a:p>
                      <a:r>
                        <a:rPr lang="en-US" sz="1200" dirty="0">
                          <a:solidFill>
                            <a:srgbClr val="002060"/>
                          </a:solidFill>
                        </a:rPr>
                        <a:t>Capabilities</a:t>
                      </a:r>
                      <a:endParaRPr lang="en-US" sz="1200" dirty="0">
                        <a:solidFill>
                          <a:srgbClr val="002060"/>
                        </a:solidFill>
                        <a:latin typeface="+mn-lt"/>
                      </a:endParaRPr>
                    </a:p>
                  </a:txBody>
                  <a:tcPr/>
                </a:tc>
                <a:tc>
                  <a:txBody>
                    <a:bodyPr/>
                    <a:lstStyle/>
                    <a:p>
                      <a:r>
                        <a:rPr lang="en-US" sz="1200">
                          <a:solidFill>
                            <a:srgbClr val="002060"/>
                          </a:solidFill>
                        </a:rPr>
                        <a:t>AI Agents</a:t>
                      </a:r>
                      <a:endParaRPr lang="en-US" sz="1200">
                        <a:solidFill>
                          <a:srgbClr val="002060"/>
                        </a:solidFill>
                        <a:latin typeface="+mn-lt"/>
                      </a:endParaRPr>
                    </a:p>
                  </a:txBody>
                  <a:tcPr/>
                </a:tc>
                <a:tc>
                  <a:txBody>
                    <a:bodyPr/>
                    <a:lstStyle/>
                    <a:p>
                      <a:r>
                        <a:rPr lang="en-US" sz="1200">
                          <a:solidFill>
                            <a:srgbClr val="002060"/>
                          </a:solidFill>
                        </a:rPr>
                        <a:t>Config</a:t>
                      </a:r>
                      <a:endParaRPr lang="en-US" sz="1200">
                        <a:solidFill>
                          <a:srgbClr val="002060"/>
                        </a:solidFill>
                        <a:latin typeface="+mn-lt"/>
                      </a:endParaRPr>
                    </a:p>
                  </a:txBody>
                  <a:tcPr/>
                </a:tc>
                <a:extLst>
                  <a:ext uri="{0D108BD9-81ED-4DB2-BD59-A6C34878D82A}">
                    <a16:rowId xmlns:a16="http://schemas.microsoft.com/office/drawing/2014/main" val="3152340255"/>
                  </a:ext>
                </a:extLst>
              </a:tr>
              <a:tr h="498958">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a:t>Cleanse Assist</a:t>
                      </a:r>
                      <a:endParaRPr lang="en-US" sz="900">
                        <a:latin typeface="+mn-lt"/>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effectLst/>
                        </a:rPr>
                        <a:t>Ability to pull contractual data elements and house into CLM internal database.  This will allow the data cleanse utility to pull the appropriate data elements to be cleansed for data migration.</a:t>
                      </a:r>
                      <a:endParaRPr lang="en-US" sz="900" kern="1200" dirty="0">
                        <a:solidFill>
                          <a:schemeClr val="dk1"/>
                        </a:solidFill>
                        <a:effectLst/>
                        <a:latin typeface="+mn-lt"/>
                        <a:ea typeface="+mn-ea"/>
                        <a:cs typeface="Calibri" panose="020F0502020204030204" pitchFamily="34" charset="0"/>
                      </a:endParaRPr>
                    </a:p>
                  </a:txBody>
                  <a:tcPr/>
                </a:tc>
                <a:tc>
                  <a:txBody>
                    <a:bodyPr/>
                    <a:lstStyle/>
                    <a:p>
                      <a:pPr marL="0" lvl="0" indent="0">
                        <a:buFont typeface="+mj-lt"/>
                        <a:buNone/>
                      </a:pPr>
                      <a:r>
                        <a:rPr lang="en-US" sz="900" b="0" u="none" strike="noStrike" noProof="0"/>
                        <a:t>1. Retrieval Agent </a:t>
                      </a:r>
                    </a:p>
                    <a:p>
                      <a:pPr marL="0" lvl="0" indent="0">
                        <a:buFont typeface="+mj-lt"/>
                        <a:buNone/>
                      </a:pPr>
                      <a:r>
                        <a:rPr lang="en-US" sz="900" b="0" u="none" strike="noStrike" noProof="0"/>
                        <a:t>2. Timely Filing</a:t>
                      </a:r>
                    </a:p>
                    <a:p>
                      <a:pPr marL="0" lvl="0" indent="0">
                        <a:buFont typeface="+mj-lt"/>
                        <a:buNone/>
                      </a:pPr>
                      <a:r>
                        <a:rPr lang="en-US" sz="900" b="0" u="none" strike="noStrike" noProof="0"/>
                        <a:t>3. Reg App Agent (App name &amp; Footer)</a:t>
                      </a:r>
                      <a:endParaRPr lang="en-US" sz="900" b="0" i="0" u="none" strike="noStrike" noProof="0">
                        <a:latin typeface="+mn-lt"/>
                      </a:endParaRPr>
                    </a:p>
                  </a:txBody>
                  <a:tcPr/>
                </a:tc>
                <a:tc>
                  <a:txBody>
                    <a:bodyPr/>
                    <a:lstStyle/>
                    <a:p>
                      <a:pPr marL="0" lvl="0" indent="0">
                        <a:buNone/>
                      </a:pPr>
                      <a:r>
                        <a:rPr lang="en-US" sz="900" b="0" u="none" strike="noStrike" noProof="0"/>
                        <a:t>Auto Job, </a:t>
                      </a:r>
                      <a:endParaRPr lang="en-US" sz="900"/>
                    </a:p>
                    <a:p>
                      <a:pPr marL="0" lvl="0" indent="0">
                        <a:buNone/>
                      </a:pPr>
                      <a:r>
                        <a:rPr lang="en-US" sz="900" b="0" u="none" strike="noStrike" noProof="0"/>
                        <a:t>Batch processing</a:t>
                      </a:r>
                      <a:endParaRPr lang="en-US" sz="900">
                        <a:latin typeface="+mn-lt"/>
                      </a:endParaRPr>
                    </a:p>
                  </a:txBody>
                  <a:tcPr/>
                </a:tc>
                <a:extLst>
                  <a:ext uri="{0D108BD9-81ED-4DB2-BD59-A6C34878D82A}">
                    <a16:rowId xmlns:a16="http://schemas.microsoft.com/office/drawing/2014/main" val="3009960875"/>
                  </a:ext>
                </a:extLst>
              </a:tr>
              <a:tr h="360359">
                <a:tc>
                  <a:txBody>
                    <a:bodyPr/>
                    <a:lstStyle/>
                    <a:p>
                      <a:pPr lvl="0">
                        <a:buNone/>
                      </a:pPr>
                      <a:r>
                        <a:rPr lang="en-US" sz="900" b="0" u="none" strike="noStrike" noProof="0" dirty="0" err="1"/>
                        <a:t>PayApp</a:t>
                      </a:r>
                      <a:r>
                        <a:rPr lang="en-US" sz="900" b="0" u="none" strike="noStrike" noProof="0" dirty="0"/>
                        <a:t> Digitizer</a:t>
                      </a:r>
                      <a:endParaRPr lang="en-US" sz="900" dirty="0">
                        <a:latin typeface="+mn-lt"/>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00" kern="1200" spc="0">
                          <a:solidFill>
                            <a:schemeClr val="dk1"/>
                          </a:solidFill>
                          <a:effectLst/>
                        </a:rPr>
                        <a:t>Ability to digitize, capture and report on critical data, that supports UB and Free-Standing Migrated Payment Appendices and allows for future rate escalator or charge master adjustments.</a:t>
                      </a:r>
                      <a:endParaRPr lang="en-US" sz="900">
                        <a:latin typeface="+mn-lt"/>
                      </a:endParaRPr>
                    </a:p>
                  </a:txBody>
                  <a:tcPr/>
                </a:tc>
                <a:tc>
                  <a:txBody>
                    <a:bodyPr/>
                    <a:lstStyle/>
                    <a:p>
                      <a:pPr marL="0" lvl="0" indent="0">
                        <a:buFont typeface="+mj-lt"/>
                        <a:buNone/>
                      </a:pPr>
                      <a:r>
                        <a:rPr lang="en-US" sz="900" b="0" u="none" strike="noStrike" noProof="0"/>
                        <a:t>4. Table Extraction Agent</a:t>
                      </a:r>
                    </a:p>
                    <a:p>
                      <a:pPr marL="0" lvl="0" indent="0">
                        <a:buFont typeface="+mj-lt"/>
                        <a:buNone/>
                      </a:pPr>
                      <a:r>
                        <a:rPr lang="en-US" sz="900" b="0" u="none" strike="noStrike" noProof="0"/>
                        <a:t>5. Language/Clause/Rates Extraction Agent</a:t>
                      </a:r>
                      <a:endParaRPr lang="en-US" sz="900" b="0" i="0" u="none" strike="noStrike" noProof="0">
                        <a:latin typeface="+mn-lt"/>
                      </a:endParaRPr>
                    </a:p>
                  </a:txBody>
                  <a:tcPr/>
                </a:tc>
                <a:tc>
                  <a:txBody>
                    <a:bodyPr/>
                    <a:lstStyle/>
                    <a:p>
                      <a:pPr marL="0" indent="0">
                        <a:buNone/>
                      </a:pPr>
                      <a:r>
                        <a:rPr lang="en-US" sz="900" b="0" u="none" strike="noStrike" kern="1200" noProof="0">
                          <a:solidFill>
                            <a:schemeClr val="dk1"/>
                          </a:solidFill>
                        </a:rPr>
                        <a:t>User can load any type of contracting payment appendices.</a:t>
                      </a:r>
                      <a:endParaRPr lang="en-US" sz="900" b="0" i="0" u="none" strike="noStrike" kern="1200">
                        <a:solidFill>
                          <a:schemeClr val="dk1"/>
                        </a:solidFill>
                        <a:latin typeface="+mn-lt"/>
                        <a:ea typeface="+mn-ea"/>
                        <a:cs typeface="+mn-cs"/>
                      </a:endParaRPr>
                    </a:p>
                  </a:txBody>
                  <a:tcPr/>
                </a:tc>
                <a:extLst>
                  <a:ext uri="{0D108BD9-81ED-4DB2-BD59-A6C34878D82A}">
                    <a16:rowId xmlns:a16="http://schemas.microsoft.com/office/drawing/2014/main" val="1708772288"/>
                  </a:ext>
                </a:extLst>
              </a:tr>
              <a:tr h="360359">
                <a:tc>
                  <a:txBody>
                    <a:bodyPr/>
                    <a:lstStyle/>
                    <a:p>
                      <a:r>
                        <a:rPr lang="en-US" sz="900"/>
                        <a:t>Intake Assist</a:t>
                      </a:r>
                      <a:endParaRPr lang="en-US" sz="900">
                        <a:latin typeface="+mn-lt"/>
                      </a:endParaRPr>
                    </a:p>
                  </a:txBody>
                  <a:tcPr/>
                </a:tc>
                <a:tc>
                  <a:txBody>
                    <a:bodyPr/>
                    <a:lstStyle/>
                    <a:p>
                      <a:pPr lvl="0">
                        <a:buNone/>
                      </a:pPr>
                      <a:r>
                        <a:rPr lang="en-US" sz="900" kern="1200" dirty="0">
                          <a:solidFill>
                            <a:schemeClr val="dk1"/>
                          </a:solidFill>
                          <a:effectLst/>
                        </a:rPr>
                        <a:t>Enable best in class user experience, accounting for integrations with source applications including Provider elastic Search and Market Pricing Schedule Database (MSPS) and allows for Approval workflows-including termination, Notifications and Alerts, Roster management, Mass Actions (Mass Contract, Mass Amend, Mass Attach) and complex rate conditions</a:t>
                      </a:r>
                      <a:r>
                        <a:rPr lang="en-US" sz="900" b="0" u="none" strike="noStrike" noProof="0" dirty="0"/>
                        <a:t>.</a:t>
                      </a:r>
                      <a:endParaRPr lang="en-US" sz="900" dirty="0">
                        <a:latin typeface="+mn-lt"/>
                      </a:endParaRPr>
                    </a:p>
                  </a:txBody>
                  <a:tcPr/>
                </a:tc>
                <a:tc>
                  <a:txBody>
                    <a:bodyPr/>
                    <a:lstStyle/>
                    <a:p>
                      <a:pPr marL="0" lvl="0" indent="0">
                        <a:buFont typeface="+mj-lt"/>
                        <a:buNone/>
                      </a:pPr>
                      <a:r>
                        <a:rPr lang="en-US" sz="900" b="0" u="none" strike="noStrike" noProof="0" dirty="0"/>
                        <a:t>6. Validation/Rule Agent</a:t>
                      </a:r>
                    </a:p>
                    <a:p>
                      <a:pPr marL="0" lvl="0" indent="0">
                        <a:buFont typeface="+mj-lt"/>
                        <a:buNone/>
                      </a:pPr>
                      <a:r>
                        <a:rPr lang="en-US" sz="900" b="0" u="none" strike="noStrike" noProof="0" dirty="0"/>
                        <a:t>7. Rate Table Creation Agent</a:t>
                      </a:r>
                    </a:p>
                    <a:p>
                      <a:pPr marL="228600" lvl="0" indent="-228600">
                        <a:buFont typeface="+mj-lt"/>
                        <a:buAutoNum type="arabicPeriod"/>
                      </a:pPr>
                      <a:endParaRPr lang="en-US" sz="900" b="0" i="0" u="none" strike="noStrike" noProof="0" dirty="0">
                        <a:latin typeface="+mn-lt"/>
                      </a:endParaRPr>
                    </a:p>
                  </a:txBody>
                  <a:tcPr/>
                </a:tc>
                <a:tc>
                  <a:txBody>
                    <a:bodyPr/>
                    <a:lstStyle/>
                    <a:p>
                      <a:pPr lvl="0">
                        <a:buNone/>
                      </a:pPr>
                      <a:r>
                        <a:rPr lang="en-US" sz="900" b="0" u="none" strike="noStrike" noProof="0"/>
                        <a:t>User can bring any rule tool and integrate with existing pipeline.</a:t>
                      </a:r>
                      <a:endParaRPr lang="en-US" sz="900">
                        <a:latin typeface="+mn-lt"/>
                      </a:endParaRPr>
                    </a:p>
                  </a:txBody>
                  <a:tcPr/>
                </a:tc>
                <a:extLst>
                  <a:ext uri="{0D108BD9-81ED-4DB2-BD59-A6C34878D82A}">
                    <a16:rowId xmlns:a16="http://schemas.microsoft.com/office/drawing/2014/main" val="4184123568"/>
                  </a:ext>
                </a:extLst>
              </a:tr>
              <a:tr h="360359">
                <a:tc>
                  <a:txBody>
                    <a:bodyPr/>
                    <a:lstStyle/>
                    <a:p>
                      <a:pPr lvl="0">
                        <a:buNone/>
                      </a:pPr>
                      <a:r>
                        <a:rPr lang="en-US" sz="900" b="0" u="none" strike="noStrike" noProof="0"/>
                        <a:t>Migration Assist</a:t>
                      </a:r>
                      <a:endParaRPr lang="en-US" sz="900">
                        <a:latin typeface="+mn-lt"/>
                      </a:endParaRPr>
                    </a:p>
                  </a:txBody>
                  <a:tcPr/>
                </a:tc>
                <a:tc>
                  <a:txBody>
                    <a:bodyPr/>
                    <a:lstStyle/>
                    <a:p>
                      <a:pPr lvl="0">
                        <a:buNone/>
                      </a:pPr>
                      <a:r>
                        <a:rPr lang="en-US" sz="900" kern="1200">
                          <a:solidFill>
                            <a:schemeClr val="dk1"/>
                          </a:solidFill>
                          <a:effectLst/>
                        </a:rPr>
                        <a:t>Allow the data cleanse utility to pull the appropriate data elements to be cleanse as well as define data elements for data migration. Allow cleansed data to be migrated to Contract Hub</a:t>
                      </a:r>
                      <a:endParaRPr lang="en-US" sz="900">
                        <a:latin typeface="+mn-lt"/>
                      </a:endParaRPr>
                    </a:p>
                  </a:txBody>
                  <a:tcPr/>
                </a:tc>
                <a:tc>
                  <a:txBody>
                    <a:bodyPr/>
                    <a:lstStyle/>
                    <a:p>
                      <a:pPr marL="0" lvl="0" indent="0">
                        <a:buFont typeface="+mj-lt"/>
                        <a:buNone/>
                      </a:pPr>
                      <a:r>
                        <a:rPr lang="en-US" sz="900" b="0" u="none" strike="noStrike" kern="1200" noProof="0">
                          <a:solidFill>
                            <a:schemeClr val="dk1"/>
                          </a:solidFill>
                        </a:rPr>
                        <a:t>8. Migration Agent</a:t>
                      </a:r>
                    </a:p>
                    <a:p>
                      <a:pPr marL="0" lvl="0" indent="0">
                        <a:buFont typeface="+mj-lt"/>
                        <a:buNone/>
                      </a:pPr>
                      <a:r>
                        <a:rPr lang="en-US" sz="900" b="0" u="none" strike="noStrike" kern="1200" noProof="0">
                          <a:solidFill>
                            <a:schemeClr val="dk1"/>
                          </a:solidFill>
                        </a:rPr>
                        <a:t>9. Quality Agent</a:t>
                      </a:r>
                      <a:endParaRPr lang="en-US" sz="900" b="0" i="0" u="none" strike="noStrike" kern="1200" noProof="0">
                        <a:solidFill>
                          <a:schemeClr val="dk1"/>
                        </a:solidFill>
                        <a:latin typeface="+mn-lt"/>
                        <a:ea typeface="+mn-ea"/>
                        <a:cs typeface="+mn-cs"/>
                      </a:endParaRPr>
                    </a:p>
                  </a:txBody>
                  <a:tcPr/>
                </a:tc>
                <a:tc>
                  <a:txBody>
                    <a:bodyPr/>
                    <a:lstStyle/>
                    <a:p>
                      <a:pPr lvl="0">
                        <a:buNone/>
                      </a:pPr>
                      <a:r>
                        <a:rPr lang="en-US" sz="900" b="0" u="none" strike="noStrike" noProof="0"/>
                        <a:t>User can bring any quality check tool and integrate with existing pipeline.</a:t>
                      </a:r>
                      <a:endParaRPr lang="en-US" sz="900">
                        <a:latin typeface="+mn-lt"/>
                      </a:endParaRPr>
                    </a:p>
                  </a:txBody>
                  <a:tcPr/>
                </a:tc>
                <a:extLst>
                  <a:ext uri="{0D108BD9-81ED-4DB2-BD59-A6C34878D82A}">
                    <a16:rowId xmlns:a16="http://schemas.microsoft.com/office/drawing/2014/main" val="4175880519"/>
                  </a:ext>
                </a:extLst>
              </a:tr>
              <a:tr h="326879">
                <a:tc>
                  <a:txBody>
                    <a:bodyPr/>
                    <a:lstStyle/>
                    <a:p>
                      <a:pPr lvl="0">
                        <a:buNone/>
                      </a:pPr>
                      <a:r>
                        <a:rPr lang="en-US" sz="900"/>
                        <a:t>Integration Assist</a:t>
                      </a:r>
                      <a:endParaRPr lang="en-US" sz="900">
                        <a:latin typeface="+mn-lt"/>
                      </a:endParaRPr>
                    </a:p>
                  </a:txBody>
                  <a:tcPr/>
                </a:tc>
                <a:tc>
                  <a:txBody>
                    <a:bodyPr/>
                    <a:lstStyle/>
                    <a:p>
                      <a:pPr lvl="0" algn="l">
                        <a:lnSpc>
                          <a:spcPct val="100000"/>
                        </a:lnSpc>
                        <a:spcBef>
                          <a:spcPts val="0"/>
                        </a:spcBef>
                        <a:spcAft>
                          <a:spcPts val="0"/>
                        </a:spcAft>
                        <a:buNone/>
                      </a:pPr>
                      <a:r>
                        <a:rPr lang="en-US" sz="900" b="0" u="none" strike="noStrike" noProof="0"/>
                        <a:t>Ability to retrieve data from Contract Hub (SOR) and map it to downstream applications SOT </a:t>
                      </a:r>
                      <a:r>
                        <a:rPr lang="en-US" sz="900" b="0" u="none" strike="noStrike" noProof="0" err="1"/>
                        <a:t>i.e</a:t>
                      </a:r>
                      <a:r>
                        <a:rPr lang="en-US" sz="900" b="0" u="none" strike="noStrike" noProof="0"/>
                        <a:t> Provider Data Platform.</a:t>
                      </a:r>
                      <a:endParaRPr lang="en-US" sz="900">
                        <a:latin typeface="+mn-lt"/>
                      </a:endParaRPr>
                    </a:p>
                  </a:txBody>
                  <a:tcPr/>
                </a:tc>
                <a:tc>
                  <a:txBody>
                    <a:bodyPr/>
                    <a:lstStyle/>
                    <a:p>
                      <a:pPr marL="0" lvl="0" indent="0">
                        <a:buFont typeface="+mj-lt"/>
                        <a:buNone/>
                      </a:pPr>
                      <a:r>
                        <a:rPr lang="en-US" sz="900" b="0" u="none" strike="noStrike" kern="1200" noProof="0">
                          <a:solidFill>
                            <a:schemeClr val="dk1"/>
                          </a:solidFill>
                        </a:rPr>
                        <a:t>10. Mapper Agent</a:t>
                      </a:r>
                    </a:p>
                    <a:p>
                      <a:pPr marL="0" lvl="0" indent="0">
                        <a:buFont typeface="+mj-lt"/>
                        <a:buNone/>
                      </a:pPr>
                      <a:r>
                        <a:rPr lang="en-US" sz="900" b="0" u="none" strike="noStrike" kern="1200" noProof="0">
                          <a:solidFill>
                            <a:schemeClr val="dk1"/>
                          </a:solidFill>
                        </a:rPr>
                        <a:t>11. Integration Agent</a:t>
                      </a:r>
                    </a:p>
                    <a:p>
                      <a:pPr marL="0" lvl="0" indent="0">
                        <a:buFont typeface="+mj-lt"/>
                        <a:buNone/>
                      </a:pPr>
                      <a:r>
                        <a:rPr lang="en-US" sz="900" b="0" u="none" strike="noStrike" kern="1200" noProof="0">
                          <a:solidFill>
                            <a:schemeClr val="dk1"/>
                          </a:solidFill>
                        </a:rPr>
                        <a:t>12. Email Agent</a:t>
                      </a:r>
                      <a:endParaRPr lang="en-US" sz="900" b="0" i="0" u="none" strike="noStrike" kern="1200" noProof="0">
                        <a:solidFill>
                          <a:schemeClr val="dk1"/>
                        </a:solidFill>
                        <a:latin typeface="+mn-lt"/>
                        <a:ea typeface="+mn-ea"/>
                        <a:cs typeface="+mn-cs"/>
                      </a:endParaRPr>
                    </a:p>
                  </a:txBody>
                  <a:tcPr/>
                </a:tc>
                <a:tc>
                  <a:txBody>
                    <a:bodyPr/>
                    <a:lstStyle/>
                    <a:p>
                      <a:pPr lvl="0">
                        <a:buNone/>
                      </a:pPr>
                      <a:r>
                        <a:rPr lang="en-US" sz="900" b="0" u="none" strike="noStrike" kern="1200" noProof="0">
                          <a:solidFill>
                            <a:schemeClr val="dk1"/>
                          </a:solidFill>
                        </a:rPr>
                        <a:t>User can bring any email generation tool and integrate with existing pipeline.</a:t>
                      </a:r>
                      <a:endParaRPr lang="en-US" sz="900" b="0" i="0" u="none" strike="noStrike" kern="1200">
                        <a:solidFill>
                          <a:schemeClr val="dk1"/>
                        </a:solidFill>
                        <a:latin typeface="+mn-lt"/>
                        <a:ea typeface="+mn-ea"/>
                        <a:cs typeface="+mn-cs"/>
                      </a:endParaRPr>
                    </a:p>
                  </a:txBody>
                  <a:tcPr/>
                </a:tc>
                <a:extLst>
                  <a:ext uri="{0D108BD9-81ED-4DB2-BD59-A6C34878D82A}">
                    <a16:rowId xmlns:a16="http://schemas.microsoft.com/office/drawing/2014/main" val="1323570636"/>
                  </a:ext>
                </a:extLst>
              </a:tr>
              <a:tr h="498958">
                <a:tc>
                  <a:txBody>
                    <a:bodyPr/>
                    <a:lstStyle/>
                    <a:p>
                      <a:pPr lvl="0" algn="l">
                        <a:lnSpc>
                          <a:spcPct val="100000"/>
                        </a:lnSpc>
                        <a:spcBef>
                          <a:spcPts val="0"/>
                        </a:spcBef>
                        <a:spcAft>
                          <a:spcPts val="0"/>
                        </a:spcAft>
                        <a:buNone/>
                      </a:pPr>
                      <a:r>
                        <a:rPr lang="en-US" sz="900" b="0" u="none" strike="noStrike" noProof="0" dirty="0"/>
                        <a:t>Report Assist</a:t>
                      </a:r>
                      <a:endParaRPr lang="en-US" sz="900" dirty="0"/>
                    </a:p>
                    <a:p>
                      <a:pPr lvl="0" algn="l">
                        <a:lnSpc>
                          <a:spcPct val="100000"/>
                        </a:lnSpc>
                        <a:spcBef>
                          <a:spcPts val="0"/>
                        </a:spcBef>
                        <a:spcAft>
                          <a:spcPts val="0"/>
                        </a:spcAft>
                        <a:buNone/>
                      </a:pPr>
                      <a:endParaRPr lang="en-US" sz="900" b="0" i="0" u="none" strike="noStrike" noProof="0" dirty="0">
                        <a:latin typeface="+mn-lt"/>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900" b="0" strike="noStrike" kern="1200">
                          <a:solidFill>
                            <a:schemeClr val="dk1"/>
                          </a:solidFill>
                          <a:effectLst/>
                        </a:rPr>
                        <a:t>A</a:t>
                      </a:r>
                      <a:r>
                        <a:rPr lang="en-US" sz="900" kern="1200">
                          <a:solidFill>
                            <a:schemeClr val="dk1"/>
                          </a:solidFill>
                          <a:effectLst/>
                        </a:rPr>
                        <a:t>bility for end users to generate reports on data out of Contract Hub, that aligns to the data model, including pushing the data to Provider Data Platform for all business partners to consume, including contract load teams, Overpayment Recovery Management Services (ORMS), NDAR, Clinical Teams (OCM), IMPACT, INSIGHTS, etc.</a:t>
                      </a:r>
                      <a:endParaRPr lang="en-US" sz="900" kern="1200">
                        <a:solidFill>
                          <a:schemeClr val="dk1"/>
                        </a:solidFill>
                        <a:effectLst/>
                        <a:latin typeface="+mn-lt"/>
                        <a:ea typeface="+mn-ea"/>
                        <a:cs typeface="Calibri" panose="020F0502020204030204" pitchFamily="34" charset="0"/>
                      </a:endParaRPr>
                    </a:p>
                  </a:txBody>
                  <a:tcPr/>
                </a:tc>
                <a:tc>
                  <a:txBody>
                    <a:bodyPr/>
                    <a:lstStyle/>
                    <a:p>
                      <a:pPr marL="0" lvl="0" indent="0">
                        <a:buFont typeface="+mj-lt"/>
                        <a:buNone/>
                      </a:pPr>
                      <a:r>
                        <a:rPr lang="en-US" sz="900" b="0" u="none" strike="noStrike" kern="1200" noProof="0">
                          <a:solidFill>
                            <a:schemeClr val="dk1"/>
                          </a:solidFill>
                        </a:rPr>
                        <a:t>13. Load Agent</a:t>
                      </a:r>
                    </a:p>
                    <a:p>
                      <a:pPr marL="0" lvl="0" indent="0">
                        <a:buFont typeface="+mj-lt"/>
                        <a:buNone/>
                      </a:pPr>
                      <a:r>
                        <a:rPr lang="en-US" sz="900" b="0" u="none" strike="noStrike" kern="1200" noProof="0">
                          <a:solidFill>
                            <a:schemeClr val="dk1"/>
                          </a:solidFill>
                        </a:rPr>
                        <a:t>14. Notification Agent</a:t>
                      </a:r>
                    </a:p>
                    <a:p>
                      <a:pPr marL="0" lvl="0" indent="0">
                        <a:buFont typeface="+mj-lt"/>
                        <a:buNone/>
                      </a:pPr>
                      <a:r>
                        <a:rPr lang="en-US" sz="900" b="0" u="none" strike="noStrike" kern="1200" noProof="0">
                          <a:solidFill>
                            <a:schemeClr val="dk1"/>
                          </a:solidFill>
                        </a:rPr>
                        <a:t>15. Report Agent</a:t>
                      </a:r>
                      <a:endParaRPr lang="en-US" sz="900" b="0" i="0" u="none" strike="noStrike" kern="1200" noProof="0">
                        <a:solidFill>
                          <a:schemeClr val="dk1"/>
                        </a:solidFill>
                        <a:latin typeface="+mn-lt"/>
                        <a:ea typeface="+mn-ea"/>
                        <a:cs typeface="+mn-cs"/>
                      </a:endParaRPr>
                    </a:p>
                  </a:txBody>
                  <a:tcPr/>
                </a:tc>
                <a:tc>
                  <a:txBody>
                    <a:bodyPr/>
                    <a:lstStyle/>
                    <a:p>
                      <a:pPr lvl="0">
                        <a:buNone/>
                      </a:pPr>
                      <a:r>
                        <a:rPr lang="en-US" sz="900" b="0" u="none" strike="noStrike" kern="1200" noProof="0" dirty="0">
                          <a:solidFill>
                            <a:schemeClr val="dk1"/>
                          </a:solidFill>
                        </a:rPr>
                        <a:t>User bring in any report generation/email generation tool.. </a:t>
                      </a:r>
                      <a:endParaRPr lang="en-US" sz="900" b="0" i="0" u="none" strike="noStrike" kern="1200" noProof="0" dirty="0">
                        <a:solidFill>
                          <a:schemeClr val="dk1"/>
                        </a:solidFill>
                        <a:latin typeface="+mn-lt"/>
                      </a:endParaRPr>
                    </a:p>
                  </a:txBody>
                  <a:tcPr/>
                </a:tc>
                <a:extLst>
                  <a:ext uri="{0D108BD9-81ED-4DB2-BD59-A6C34878D82A}">
                    <a16:rowId xmlns:a16="http://schemas.microsoft.com/office/drawing/2014/main" val="2433140828"/>
                  </a:ext>
                </a:extLst>
              </a:tr>
            </a:tbl>
          </a:graphicData>
        </a:graphic>
      </p:graphicFrame>
      <p:sp>
        <p:nvSpPr>
          <p:cNvPr id="4" name="TextBox 3">
            <a:extLst>
              <a:ext uri="{FF2B5EF4-FFF2-40B4-BE49-F238E27FC236}">
                <a16:creationId xmlns:a16="http://schemas.microsoft.com/office/drawing/2014/main" id="{51C1CD50-1EAB-DD68-EF25-1A23A96E6CD2}"/>
              </a:ext>
            </a:extLst>
          </p:cNvPr>
          <p:cNvSpPr txBox="1"/>
          <p:nvPr/>
        </p:nvSpPr>
        <p:spPr>
          <a:xfrm>
            <a:off x="288995" y="-2940"/>
            <a:ext cx="10285802" cy="707886"/>
          </a:xfrm>
          <a:prstGeom prst="rect">
            <a:avLst/>
          </a:prstGeom>
        </p:spPr>
        <p:txBody>
          <a:bodyPr vert="horz" lIns="91440" tIns="45720" rIns="91440" bIns="45720" rtlCol="0" anchor="t" anchorCtr="0">
            <a:noAutofit/>
          </a:bodyPr>
          <a:lstStyle>
            <a:lvl1pPr defTabSz="914377">
              <a:lnSpc>
                <a:spcPct val="100000"/>
              </a:lnSpc>
              <a:spcBef>
                <a:spcPct val="0"/>
              </a:spcBef>
              <a:buNone/>
              <a:defRPr sz="3200" b="1" i="0" spc="0" baseline="0">
                <a:solidFill>
                  <a:schemeClr val="accent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1">
                <a:ln>
                  <a:noFill/>
                </a:ln>
                <a:solidFill>
                  <a:srgbClr val="002677"/>
                </a:solidFill>
                <a:effectLst/>
                <a:uLnTx/>
                <a:uFillTx/>
                <a:latin typeface="Georgia"/>
                <a:ea typeface="+mj-ea"/>
                <a:cs typeface="+mj-cs"/>
              </a:rPr>
              <a:t>AI Agents for CLM Migration</a:t>
            </a:r>
          </a:p>
        </p:txBody>
      </p:sp>
    </p:spTree>
    <p:extLst>
      <p:ext uri="{BB962C8B-B14F-4D97-AF65-F5344CB8AC3E}">
        <p14:creationId xmlns:p14="http://schemas.microsoft.com/office/powerpoint/2010/main" val="228083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8267F-7D2D-A8DF-811E-CE31381C9CCD}"/>
            </a:ext>
          </a:extLst>
        </p:cNvPr>
        <p:cNvGrpSpPr/>
        <p:nvPr/>
      </p:nvGrpSpPr>
      <p:grpSpPr>
        <a:xfrm>
          <a:off x="0" y="0"/>
          <a:ext cx="0" cy="0"/>
          <a:chOff x="0" y="0"/>
          <a:chExt cx="0" cy="0"/>
        </a:xfrm>
      </p:grpSpPr>
      <p:sp>
        <p:nvSpPr>
          <p:cNvPr id="11" name="Diagonal Stripe 10">
            <a:extLst>
              <a:ext uri="{FF2B5EF4-FFF2-40B4-BE49-F238E27FC236}">
                <a16:creationId xmlns:a16="http://schemas.microsoft.com/office/drawing/2014/main" id="{8DB85BF4-2463-9E5B-15A8-3830F279F9D4}"/>
              </a:ext>
            </a:extLst>
          </p:cNvPr>
          <p:cNvSpPr/>
          <p:nvPr/>
        </p:nvSpPr>
        <p:spPr>
          <a:xfrm>
            <a:off x="5255" y="0"/>
            <a:ext cx="5959366" cy="2939734"/>
          </a:xfrm>
          <a:prstGeom prst="diagStrip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053211A3-008D-B700-79B7-DA8FC23EE26C}"/>
              </a:ext>
            </a:extLst>
          </p:cNvPr>
          <p:cNvSpPr txBox="1"/>
          <p:nvPr/>
        </p:nvSpPr>
        <p:spPr bwMode="gray">
          <a:xfrm>
            <a:off x="4171778" y="2321004"/>
            <a:ext cx="6118681" cy="2215991"/>
          </a:xfrm>
          <a:prstGeom prst="rect">
            <a:avLst/>
          </a:prstGeom>
          <a:noFill/>
        </p:spPr>
        <p:txBody>
          <a:bodyPr vert="horz" wrap="square" lIns="0" tIns="0" rIns="0" bIns="0" rtlCol="0">
            <a:spAutoFit/>
          </a:bodyPr>
          <a:lstStyle/>
          <a:p>
            <a:pPr algn="ctr"/>
            <a:r>
              <a:rPr lang="en-US" sz="7200" b="1" dirty="0"/>
              <a:t>AI SDLC and Platform</a:t>
            </a:r>
          </a:p>
        </p:txBody>
      </p:sp>
      <p:sp>
        <p:nvSpPr>
          <p:cNvPr id="5" name="Diagonal Stripe 4">
            <a:extLst>
              <a:ext uri="{FF2B5EF4-FFF2-40B4-BE49-F238E27FC236}">
                <a16:creationId xmlns:a16="http://schemas.microsoft.com/office/drawing/2014/main" id="{39FD958A-D3E4-A71B-AD0A-1F1887E298FF}"/>
              </a:ext>
            </a:extLst>
          </p:cNvPr>
          <p:cNvSpPr/>
          <p:nvPr/>
        </p:nvSpPr>
        <p:spPr>
          <a:xfrm>
            <a:off x="0" y="0"/>
            <a:ext cx="5055476" cy="2511972"/>
          </a:xfrm>
          <a:prstGeom prst="diagStrip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D31F0D17-1F58-91C1-2A98-F0A5C0AFDCFD}"/>
              </a:ext>
            </a:extLst>
          </p:cNvPr>
          <p:cNvSpPr/>
          <p:nvPr/>
        </p:nvSpPr>
        <p:spPr>
          <a:xfrm rot="10800000">
            <a:off x="6232634" y="3918266"/>
            <a:ext cx="5959366" cy="2939734"/>
          </a:xfrm>
          <a:prstGeom prst="diagStrip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Diagonal Stripe 8">
            <a:extLst>
              <a:ext uri="{FF2B5EF4-FFF2-40B4-BE49-F238E27FC236}">
                <a16:creationId xmlns:a16="http://schemas.microsoft.com/office/drawing/2014/main" id="{1BB8256C-743D-7EDD-5B3C-85A33EAB3A4D}"/>
              </a:ext>
            </a:extLst>
          </p:cNvPr>
          <p:cNvSpPr/>
          <p:nvPr/>
        </p:nvSpPr>
        <p:spPr>
          <a:xfrm rot="10800000">
            <a:off x="7136524" y="4346028"/>
            <a:ext cx="5055476" cy="2511972"/>
          </a:xfrm>
          <a:prstGeom prst="diagStrip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B1552DCF-56F4-3482-6BC0-0E93AF75CF8B}"/>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937022" y="2345364"/>
            <a:ext cx="2234756" cy="2234756"/>
          </a:xfrm>
          <a:prstGeom prst="rect">
            <a:avLst/>
          </a:prstGeom>
        </p:spPr>
      </p:pic>
    </p:spTree>
    <p:extLst>
      <p:ext uri="{BB962C8B-B14F-4D97-AF65-F5344CB8AC3E}">
        <p14:creationId xmlns:p14="http://schemas.microsoft.com/office/powerpoint/2010/main" val="118756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53887-7B41-F25C-95A6-0B6F089CF1F2}"/>
            </a:ext>
          </a:extLst>
        </p:cNvPr>
        <p:cNvGrpSpPr/>
        <p:nvPr/>
      </p:nvGrpSpPr>
      <p:grpSpPr>
        <a:xfrm>
          <a:off x="0" y="0"/>
          <a:ext cx="0" cy="0"/>
          <a:chOff x="0" y="0"/>
          <a:chExt cx="0" cy="0"/>
        </a:xfrm>
      </p:grpSpPr>
      <p:pic>
        <p:nvPicPr>
          <p:cNvPr id="89" name="Picture 88">
            <a:extLst>
              <a:ext uri="{FF2B5EF4-FFF2-40B4-BE49-F238E27FC236}">
                <a16:creationId xmlns:a16="http://schemas.microsoft.com/office/drawing/2014/main" id="{4CF89FF5-314C-EC9F-C2AD-2D83F48248C4}"/>
              </a:ext>
            </a:extLst>
          </p:cNvPr>
          <p:cNvPicPr>
            <a:picLocks/>
          </p:cNvPicPr>
          <p:nvPr/>
        </p:nvPicPr>
        <p:blipFill>
          <a:blip r:embed="rId3"/>
          <a:stretch>
            <a:fillRect/>
          </a:stretch>
        </p:blipFill>
        <p:spPr>
          <a:xfrm>
            <a:off x="1700130" y="1186365"/>
            <a:ext cx="1302150" cy="4356000"/>
          </a:xfrm>
          <a:prstGeom prst="rect">
            <a:avLst/>
          </a:prstGeom>
        </p:spPr>
      </p:pic>
      <p:pic>
        <p:nvPicPr>
          <p:cNvPr id="50" name="Picture 49">
            <a:extLst>
              <a:ext uri="{FF2B5EF4-FFF2-40B4-BE49-F238E27FC236}">
                <a16:creationId xmlns:a16="http://schemas.microsoft.com/office/drawing/2014/main" id="{1E1C8A43-EB6F-FBC1-5547-A70BB8CECEF1}"/>
              </a:ext>
            </a:extLst>
          </p:cNvPr>
          <p:cNvPicPr>
            <a:picLocks/>
          </p:cNvPicPr>
          <p:nvPr/>
        </p:nvPicPr>
        <p:blipFill>
          <a:blip r:embed="rId3"/>
          <a:stretch>
            <a:fillRect/>
          </a:stretch>
        </p:blipFill>
        <p:spPr>
          <a:xfrm>
            <a:off x="199716" y="1186365"/>
            <a:ext cx="1302150" cy="4356000"/>
          </a:xfrm>
          <a:prstGeom prst="rect">
            <a:avLst/>
          </a:prstGeom>
        </p:spPr>
      </p:pic>
      <p:pic>
        <p:nvPicPr>
          <p:cNvPr id="91" name="Picture 90">
            <a:extLst>
              <a:ext uri="{FF2B5EF4-FFF2-40B4-BE49-F238E27FC236}">
                <a16:creationId xmlns:a16="http://schemas.microsoft.com/office/drawing/2014/main" id="{894B80E5-B3A2-EBFA-38EF-9F9D6D8A92BA}"/>
              </a:ext>
            </a:extLst>
          </p:cNvPr>
          <p:cNvPicPr>
            <a:picLocks/>
          </p:cNvPicPr>
          <p:nvPr/>
        </p:nvPicPr>
        <p:blipFill>
          <a:blip r:embed="rId3"/>
          <a:stretch>
            <a:fillRect/>
          </a:stretch>
        </p:blipFill>
        <p:spPr>
          <a:xfrm>
            <a:off x="3200544" y="1186365"/>
            <a:ext cx="1302150" cy="4356000"/>
          </a:xfrm>
          <a:prstGeom prst="rect">
            <a:avLst/>
          </a:prstGeom>
        </p:spPr>
      </p:pic>
      <p:pic>
        <p:nvPicPr>
          <p:cNvPr id="92" name="Picture 91">
            <a:extLst>
              <a:ext uri="{FF2B5EF4-FFF2-40B4-BE49-F238E27FC236}">
                <a16:creationId xmlns:a16="http://schemas.microsoft.com/office/drawing/2014/main" id="{17D453F5-FAEF-C0F9-B5E9-229934D9DBF7}"/>
              </a:ext>
            </a:extLst>
          </p:cNvPr>
          <p:cNvPicPr>
            <a:picLocks/>
          </p:cNvPicPr>
          <p:nvPr/>
        </p:nvPicPr>
        <p:blipFill>
          <a:blip r:embed="rId3"/>
          <a:stretch>
            <a:fillRect/>
          </a:stretch>
        </p:blipFill>
        <p:spPr>
          <a:xfrm>
            <a:off x="4680739" y="1199930"/>
            <a:ext cx="1302150" cy="4356000"/>
          </a:xfrm>
          <a:prstGeom prst="rect">
            <a:avLst/>
          </a:prstGeom>
        </p:spPr>
      </p:pic>
      <p:pic>
        <p:nvPicPr>
          <p:cNvPr id="93" name="Picture 92">
            <a:extLst>
              <a:ext uri="{FF2B5EF4-FFF2-40B4-BE49-F238E27FC236}">
                <a16:creationId xmlns:a16="http://schemas.microsoft.com/office/drawing/2014/main" id="{07754BF3-A110-85D6-B675-BB7EA7697954}"/>
              </a:ext>
            </a:extLst>
          </p:cNvPr>
          <p:cNvPicPr>
            <a:picLocks/>
          </p:cNvPicPr>
          <p:nvPr/>
        </p:nvPicPr>
        <p:blipFill>
          <a:blip r:embed="rId3"/>
          <a:stretch>
            <a:fillRect/>
          </a:stretch>
        </p:blipFill>
        <p:spPr>
          <a:xfrm>
            <a:off x="6201372" y="1186365"/>
            <a:ext cx="1302150" cy="4356000"/>
          </a:xfrm>
          <a:prstGeom prst="rect">
            <a:avLst/>
          </a:prstGeom>
        </p:spPr>
      </p:pic>
      <p:pic>
        <p:nvPicPr>
          <p:cNvPr id="94" name="Picture 93">
            <a:extLst>
              <a:ext uri="{FF2B5EF4-FFF2-40B4-BE49-F238E27FC236}">
                <a16:creationId xmlns:a16="http://schemas.microsoft.com/office/drawing/2014/main" id="{55BFA789-CF40-0FA1-F8F6-0335EC42EB25}"/>
              </a:ext>
            </a:extLst>
          </p:cNvPr>
          <p:cNvPicPr>
            <a:picLocks/>
          </p:cNvPicPr>
          <p:nvPr/>
        </p:nvPicPr>
        <p:blipFill>
          <a:blip r:embed="rId3"/>
          <a:stretch>
            <a:fillRect/>
          </a:stretch>
        </p:blipFill>
        <p:spPr>
          <a:xfrm>
            <a:off x="7701786" y="1186365"/>
            <a:ext cx="1302150" cy="4356000"/>
          </a:xfrm>
          <a:prstGeom prst="rect">
            <a:avLst/>
          </a:prstGeom>
        </p:spPr>
      </p:pic>
      <p:pic>
        <p:nvPicPr>
          <p:cNvPr id="95" name="Picture 94">
            <a:extLst>
              <a:ext uri="{FF2B5EF4-FFF2-40B4-BE49-F238E27FC236}">
                <a16:creationId xmlns:a16="http://schemas.microsoft.com/office/drawing/2014/main" id="{8BF74F24-1249-77CE-3CE6-4E2EDE34394D}"/>
              </a:ext>
            </a:extLst>
          </p:cNvPr>
          <p:cNvPicPr>
            <a:picLocks/>
          </p:cNvPicPr>
          <p:nvPr/>
        </p:nvPicPr>
        <p:blipFill>
          <a:blip r:embed="rId3"/>
          <a:stretch>
            <a:fillRect/>
          </a:stretch>
        </p:blipFill>
        <p:spPr>
          <a:xfrm>
            <a:off x="9202200" y="1186365"/>
            <a:ext cx="1302150" cy="4356000"/>
          </a:xfrm>
          <a:prstGeom prst="rect">
            <a:avLst/>
          </a:prstGeom>
        </p:spPr>
      </p:pic>
      <p:pic>
        <p:nvPicPr>
          <p:cNvPr id="96" name="Picture 95">
            <a:extLst>
              <a:ext uri="{FF2B5EF4-FFF2-40B4-BE49-F238E27FC236}">
                <a16:creationId xmlns:a16="http://schemas.microsoft.com/office/drawing/2014/main" id="{B74B967C-CB6A-D31B-A579-BB9F5F1FDF98}"/>
              </a:ext>
            </a:extLst>
          </p:cNvPr>
          <p:cNvPicPr>
            <a:picLocks/>
          </p:cNvPicPr>
          <p:nvPr/>
        </p:nvPicPr>
        <p:blipFill>
          <a:blip r:embed="rId3"/>
          <a:stretch>
            <a:fillRect/>
          </a:stretch>
        </p:blipFill>
        <p:spPr>
          <a:xfrm>
            <a:off x="10702616" y="1186365"/>
            <a:ext cx="1302150" cy="4356000"/>
          </a:xfrm>
          <a:prstGeom prst="rect">
            <a:avLst/>
          </a:prstGeom>
        </p:spPr>
      </p:pic>
      <p:sp>
        <p:nvSpPr>
          <p:cNvPr id="9" name="TextBox 8">
            <a:extLst>
              <a:ext uri="{FF2B5EF4-FFF2-40B4-BE49-F238E27FC236}">
                <a16:creationId xmlns:a16="http://schemas.microsoft.com/office/drawing/2014/main" id="{C601F425-1487-E48E-697E-42FE6AA1A528}"/>
              </a:ext>
            </a:extLst>
          </p:cNvPr>
          <p:cNvSpPr txBox="1"/>
          <p:nvPr/>
        </p:nvSpPr>
        <p:spPr>
          <a:xfrm>
            <a:off x="341784" y="1235865"/>
            <a:ext cx="1010150"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Plan</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0" name="TextBox 9">
            <a:extLst>
              <a:ext uri="{FF2B5EF4-FFF2-40B4-BE49-F238E27FC236}">
                <a16:creationId xmlns:a16="http://schemas.microsoft.com/office/drawing/2014/main" id="{37AB7587-0F5A-1B15-D4C2-067E415F5C27}"/>
              </a:ext>
            </a:extLst>
          </p:cNvPr>
          <p:cNvSpPr txBox="1"/>
          <p:nvPr/>
        </p:nvSpPr>
        <p:spPr>
          <a:xfrm>
            <a:off x="1704869" y="1235865"/>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Arch &amp; Design</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1" name="TextBox 10">
            <a:extLst>
              <a:ext uri="{FF2B5EF4-FFF2-40B4-BE49-F238E27FC236}">
                <a16:creationId xmlns:a16="http://schemas.microsoft.com/office/drawing/2014/main" id="{9CBD31B5-DADF-D397-16A8-D0CE35221D4A}"/>
              </a:ext>
            </a:extLst>
          </p:cNvPr>
          <p:cNvSpPr txBox="1"/>
          <p:nvPr/>
        </p:nvSpPr>
        <p:spPr>
          <a:xfrm>
            <a:off x="3210284" y="1235865"/>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Code</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2" name="TextBox 11">
            <a:extLst>
              <a:ext uri="{FF2B5EF4-FFF2-40B4-BE49-F238E27FC236}">
                <a16:creationId xmlns:a16="http://schemas.microsoft.com/office/drawing/2014/main" id="{AA56EF28-D990-9E8C-2463-746A141E3DF6}"/>
              </a:ext>
            </a:extLst>
          </p:cNvPr>
          <p:cNvSpPr txBox="1"/>
          <p:nvPr/>
        </p:nvSpPr>
        <p:spPr>
          <a:xfrm>
            <a:off x="4721456" y="1209372"/>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Test</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3" name="TextBox 12">
            <a:extLst>
              <a:ext uri="{FF2B5EF4-FFF2-40B4-BE49-F238E27FC236}">
                <a16:creationId xmlns:a16="http://schemas.microsoft.com/office/drawing/2014/main" id="{699A7AAF-D844-2423-812C-592DED24ABA0}"/>
              </a:ext>
            </a:extLst>
          </p:cNvPr>
          <p:cNvSpPr txBox="1"/>
          <p:nvPr/>
        </p:nvSpPr>
        <p:spPr>
          <a:xfrm>
            <a:off x="6237203" y="1209077"/>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Release</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4" name="TextBox 13">
            <a:extLst>
              <a:ext uri="{FF2B5EF4-FFF2-40B4-BE49-F238E27FC236}">
                <a16:creationId xmlns:a16="http://schemas.microsoft.com/office/drawing/2014/main" id="{AF85D5D1-E5A7-50FE-4378-74A14680A95C}"/>
              </a:ext>
            </a:extLst>
          </p:cNvPr>
          <p:cNvSpPr txBox="1"/>
          <p:nvPr/>
        </p:nvSpPr>
        <p:spPr>
          <a:xfrm>
            <a:off x="7728538" y="1218089"/>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Deploy</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5" name="TextBox 14">
            <a:extLst>
              <a:ext uri="{FF2B5EF4-FFF2-40B4-BE49-F238E27FC236}">
                <a16:creationId xmlns:a16="http://schemas.microsoft.com/office/drawing/2014/main" id="{9144B382-C947-1AFD-B102-78A870443734}"/>
              </a:ext>
            </a:extLst>
          </p:cNvPr>
          <p:cNvSpPr txBox="1"/>
          <p:nvPr/>
        </p:nvSpPr>
        <p:spPr>
          <a:xfrm>
            <a:off x="9218503" y="1222279"/>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Operate</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6" name="TextBox 15">
            <a:extLst>
              <a:ext uri="{FF2B5EF4-FFF2-40B4-BE49-F238E27FC236}">
                <a16:creationId xmlns:a16="http://schemas.microsoft.com/office/drawing/2014/main" id="{BF25427E-0C06-726E-E4D9-A9F9A8C1FE15}"/>
              </a:ext>
            </a:extLst>
          </p:cNvPr>
          <p:cNvSpPr txBox="1"/>
          <p:nvPr/>
        </p:nvSpPr>
        <p:spPr>
          <a:xfrm>
            <a:off x="10752452" y="1226944"/>
            <a:ext cx="1286293"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Monitor</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sp>
        <p:nvSpPr>
          <p:cNvPr id="18" name="TextBox 17">
            <a:extLst>
              <a:ext uri="{FF2B5EF4-FFF2-40B4-BE49-F238E27FC236}">
                <a16:creationId xmlns:a16="http://schemas.microsoft.com/office/drawing/2014/main" id="{B1FA8D7F-5014-3655-60C7-1074B69B2136}"/>
              </a:ext>
            </a:extLst>
          </p:cNvPr>
          <p:cNvSpPr txBox="1"/>
          <p:nvPr/>
        </p:nvSpPr>
        <p:spPr bwMode="gray">
          <a:xfrm>
            <a:off x="172844" y="1637946"/>
            <a:ext cx="139862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Create stories, capabilities, apply acceptance criteria</a:t>
            </a:r>
          </a:p>
        </p:txBody>
      </p:sp>
      <p:sp>
        <p:nvSpPr>
          <p:cNvPr id="20" name="TextBox 19">
            <a:extLst>
              <a:ext uri="{FF2B5EF4-FFF2-40B4-BE49-F238E27FC236}">
                <a16:creationId xmlns:a16="http://schemas.microsoft.com/office/drawing/2014/main" id="{245829F9-707C-449C-01D5-7E67F8034522}"/>
              </a:ext>
            </a:extLst>
          </p:cNvPr>
          <p:cNvSpPr txBox="1"/>
          <p:nvPr/>
        </p:nvSpPr>
        <p:spPr bwMode="gray">
          <a:xfrm>
            <a:off x="1765992" y="1674879"/>
            <a:ext cx="1286293" cy="757130"/>
          </a:xfrm>
          <a:prstGeom prst="rect">
            <a:avLst/>
          </a:prstGeom>
          <a:noFill/>
        </p:spPr>
        <p:txBody>
          <a:bodyPr wrap="square">
            <a:spAutoFit/>
          </a:bodyPr>
          <a:lstStyle/>
          <a:p>
            <a:pPr marL="0" marR="0" lvl="0" indent="-457200" algn="l" defTabSz="333375"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30" normalizeH="0" baseline="0" noProof="0">
                <a:ln>
                  <a:noFill/>
                </a:ln>
                <a:solidFill>
                  <a:srgbClr val="002677"/>
                </a:solidFill>
                <a:effectLst/>
                <a:uLnTx/>
                <a:uFillTx/>
                <a:latin typeface="Arial" panose="020B0604020202020204"/>
                <a:ea typeface="+mn-ea"/>
                <a:cs typeface="Poppins" panose="00000500000000000000" pitchFamily="2" charset="0"/>
              </a:rPr>
              <a:t>Design Arch Docs &amp; UI with AI, </a:t>
            </a: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incl. coding, wireframes</a:t>
            </a:r>
          </a:p>
        </p:txBody>
      </p:sp>
      <p:sp>
        <p:nvSpPr>
          <p:cNvPr id="22" name="TextBox 21">
            <a:extLst>
              <a:ext uri="{FF2B5EF4-FFF2-40B4-BE49-F238E27FC236}">
                <a16:creationId xmlns:a16="http://schemas.microsoft.com/office/drawing/2014/main" id="{B6229E4A-61C7-F4AA-5432-D4BC5D5D4672}"/>
              </a:ext>
            </a:extLst>
          </p:cNvPr>
          <p:cNvSpPr txBox="1"/>
          <p:nvPr/>
        </p:nvSpPr>
        <p:spPr bwMode="gray">
          <a:xfrm>
            <a:off x="3210284" y="1721045"/>
            <a:ext cx="1109546" cy="424732"/>
          </a:xfrm>
          <a:prstGeom prst="rect">
            <a:avLst/>
          </a:prstGeom>
          <a:noFill/>
        </p:spPr>
        <p:txBody>
          <a:bodyPr wrap="square">
            <a:spAutoFit/>
          </a:bodyPr>
          <a:lstStyle/>
          <a:p>
            <a:pPr marL="0" marR="0" lvl="0" indent="-457200" algn="l" defTabSz="333375"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Code with </a:t>
            </a:r>
            <a:b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b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AI partner</a:t>
            </a:r>
          </a:p>
        </p:txBody>
      </p:sp>
      <p:sp>
        <p:nvSpPr>
          <p:cNvPr id="23" name="Rounded Rectangle 6">
            <a:extLst>
              <a:ext uri="{FF2B5EF4-FFF2-40B4-BE49-F238E27FC236}">
                <a16:creationId xmlns:a16="http://schemas.microsoft.com/office/drawing/2014/main" id="{88585CAF-970C-D3C2-154F-5CD8AD0D8660}"/>
              </a:ext>
            </a:extLst>
          </p:cNvPr>
          <p:cNvSpPr txBox="1"/>
          <p:nvPr/>
        </p:nvSpPr>
        <p:spPr>
          <a:xfrm>
            <a:off x="4842733" y="1776060"/>
            <a:ext cx="1109547" cy="2773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marR="0" lvl="0" indent="-457200" algn="l" defTabSz="333375"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dirty="0">
                <a:ln>
                  <a:noFill/>
                </a:ln>
                <a:solidFill>
                  <a:srgbClr val="002677"/>
                </a:solidFill>
                <a:effectLst/>
                <a:uLnTx/>
                <a:uFillTx/>
                <a:latin typeface="Arial" panose="020B0604020202020204"/>
                <a:ea typeface="+mn-ea"/>
                <a:cs typeface="Poppins" panose="00000500000000000000" pitchFamily="2" charset="0"/>
              </a:rPr>
              <a:t>Automate </a:t>
            </a:r>
            <a:br>
              <a:rPr kumimoji="0" lang="en-US" sz="1200" b="0" i="0" u="none" strike="noStrike" kern="1200" cap="none" spc="0" normalizeH="0" baseline="0" noProof="0" dirty="0">
                <a:ln>
                  <a:noFill/>
                </a:ln>
                <a:solidFill>
                  <a:srgbClr val="002677"/>
                </a:solidFill>
                <a:effectLst/>
                <a:uLnTx/>
                <a:uFillTx/>
                <a:latin typeface="Arial" panose="020B0604020202020204"/>
                <a:ea typeface="+mn-ea"/>
                <a:cs typeface="Poppins" panose="00000500000000000000" pitchFamily="2" charset="0"/>
              </a:rPr>
            </a:br>
            <a:r>
              <a:rPr kumimoji="0" lang="en-US" sz="1200" b="0" i="0" u="none" strike="noStrike" kern="1200" cap="none" spc="0" normalizeH="0" baseline="0" noProof="0" dirty="0">
                <a:ln>
                  <a:noFill/>
                </a:ln>
                <a:solidFill>
                  <a:srgbClr val="002677"/>
                </a:solidFill>
                <a:effectLst/>
                <a:uLnTx/>
                <a:uFillTx/>
                <a:latin typeface="Arial" panose="020B0604020202020204"/>
                <a:ea typeface="+mn-ea"/>
                <a:cs typeface="Poppins" panose="00000500000000000000" pitchFamily="2" charset="0"/>
              </a:rPr>
              <a:t>with AI</a:t>
            </a:r>
          </a:p>
        </p:txBody>
      </p:sp>
      <p:sp>
        <p:nvSpPr>
          <p:cNvPr id="24" name="Rounded Rectangle 6">
            <a:extLst>
              <a:ext uri="{FF2B5EF4-FFF2-40B4-BE49-F238E27FC236}">
                <a16:creationId xmlns:a16="http://schemas.microsoft.com/office/drawing/2014/main" id="{FCFC54C0-9FD8-2EA2-A58B-FB551A1BFE1C}"/>
              </a:ext>
            </a:extLst>
          </p:cNvPr>
          <p:cNvSpPr txBox="1"/>
          <p:nvPr/>
        </p:nvSpPr>
        <p:spPr>
          <a:xfrm>
            <a:off x="6348273" y="1799744"/>
            <a:ext cx="1145371" cy="2773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57150" marR="0" lvl="1" indent="-57150" algn="l" defTabSz="333375"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Plan and</a:t>
            </a:r>
            <a:r>
              <a:rPr kumimoji="0" lang="en-US" sz="1200" b="0" i="0" u="none" strike="noStrike" kern="1200" cap="none" spc="0" normalizeH="0" noProof="0">
                <a:ln>
                  <a:noFill/>
                </a:ln>
                <a:solidFill>
                  <a:srgbClr val="002677"/>
                </a:solidFill>
                <a:effectLst/>
                <a:uLnTx/>
                <a:uFillTx/>
                <a:latin typeface="Arial" panose="020B0604020202020204"/>
                <a:ea typeface="+mn-ea"/>
                <a:cs typeface="Poppins" panose="00000500000000000000" pitchFamily="2" charset="0"/>
              </a:rPr>
              <a:t> </a:t>
            </a: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orchestrate</a:t>
            </a:r>
          </a:p>
        </p:txBody>
      </p:sp>
      <p:sp>
        <p:nvSpPr>
          <p:cNvPr id="25" name="Rounded Rectangle 6">
            <a:extLst>
              <a:ext uri="{FF2B5EF4-FFF2-40B4-BE49-F238E27FC236}">
                <a16:creationId xmlns:a16="http://schemas.microsoft.com/office/drawing/2014/main" id="{707DA3F3-AC2C-BD0E-4DB7-601E8D4ED493}"/>
              </a:ext>
            </a:extLst>
          </p:cNvPr>
          <p:cNvSpPr txBox="1"/>
          <p:nvPr/>
        </p:nvSpPr>
        <p:spPr>
          <a:xfrm>
            <a:off x="7854460" y="1800791"/>
            <a:ext cx="1253266" cy="4297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marR="0" lvl="0" indent="-457200" algn="l" defTabSz="333375"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dirty="0">
                <a:ln>
                  <a:noFill/>
                </a:ln>
                <a:solidFill>
                  <a:srgbClr val="002677"/>
                </a:solidFill>
                <a:effectLst/>
                <a:uLnTx/>
                <a:uFillTx/>
                <a:latin typeface="Arial" panose="020B0604020202020204"/>
                <a:ea typeface="+mn-ea"/>
                <a:cs typeface="Poppins" panose="00000500000000000000" pitchFamily="2" charset="0"/>
              </a:rPr>
              <a:t>Automate </a:t>
            </a:r>
            <a:br>
              <a:rPr kumimoji="0" lang="en-US" sz="1200" b="0" i="0" u="none" strike="noStrike" kern="1200" cap="none" spc="0" normalizeH="0" baseline="0" noProof="0" dirty="0">
                <a:ln>
                  <a:noFill/>
                </a:ln>
                <a:solidFill>
                  <a:srgbClr val="002677"/>
                </a:solidFill>
                <a:effectLst/>
                <a:uLnTx/>
                <a:uFillTx/>
                <a:latin typeface="Arial" panose="020B0604020202020204"/>
                <a:ea typeface="+mn-ea"/>
                <a:cs typeface="Poppins" panose="00000500000000000000" pitchFamily="2" charset="0"/>
              </a:rPr>
            </a:br>
            <a:r>
              <a:rPr kumimoji="0" lang="en-US" sz="1200" b="0" i="0" u="none" strike="noStrike" kern="1200" cap="none" spc="0" normalizeH="0" baseline="0" noProof="0" dirty="0">
                <a:ln>
                  <a:noFill/>
                </a:ln>
                <a:solidFill>
                  <a:srgbClr val="002677"/>
                </a:solidFill>
                <a:effectLst/>
                <a:uLnTx/>
                <a:uFillTx/>
                <a:latin typeface="Arial" panose="020B0604020202020204"/>
                <a:ea typeface="+mn-ea"/>
                <a:cs typeface="Poppins" panose="00000500000000000000" pitchFamily="2" charset="0"/>
              </a:rPr>
              <a:t>push-button deployments</a:t>
            </a:r>
          </a:p>
        </p:txBody>
      </p:sp>
      <p:sp>
        <p:nvSpPr>
          <p:cNvPr id="26" name="Rounded Rectangle 6">
            <a:extLst>
              <a:ext uri="{FF2B5EF4-FFF2-40B4-BE49-F238E27FC236}">
                <a16:creationId xmlns:a16="http://schemas.microsoft.com/office/drawing/2014/main" id="{BBB5497E-89C9-8565-E60D-B40194B292A1}"/>
              </a:ext>
            </a:extLst>
          </p:cNvPr>
          <p:cNvSpPr txBox="1"/>
          <p:nvPr/>
        </p:nvSpPr>
        <p:spPr>
          <a:xfrm>
            <a:off x="9409113" y="1800791"/>
            <a:ext cx="1259524" cy="5820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marR="0" lvl="0" indent="-457200" algn="l" defTabSz="333375"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Route tickets, prioritize, analyze and optimize </a:t>
            </a:r>
            <a:b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b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with AI</a:t>
            </a:r>
          </a:p>
        </p:txBody>
      </p:sp>
      <p:sp>
        <p:nvSpPr>
          <p:cNvPr id="27" name="Rounded Rectangle 6">
            <a:extLst>
              <a:ext uri="{FF2B5EF4-FFF2-40B4-BE49-F238E27FC236}">
                <a16:creationId xmlns:a16="http://schemas.microsoft.com/office/drawing/2014/main" id="{6A2D8E44-DE39-7805-7F9B-4BA227EE6871}"/>
              </a:ext>
            </a:extLst>
          </p:cNvPr>
          <p:cNvSpPr txBox="1"/>
          <p:nvPr/>
        </p:nvSpPr>
        <p:spPr>
          <a:xfrm>
            <a:off x="10897405" y="1709912"/>
            <a:ext cx="1258644" cy="73443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marR="0" lvl="0" indent="-457200" algn="l" defTabSz="333375" rtl="0" eaLnBrk="1" fontAlgn="auto" latinLnBrk="0" hangingPunct="1">
              <a:lnSpc>
                <a:spcPct val="90000"/>
              </a:lnSpc>
              <a:spcBef>
                <a:spcPct val="0"/>
              </a:spcBef>
              <a:spcAft>
                <a:spcPct val="15000"/>
              </a:spcAft>
              <a:buClrTx/>
              <a:buSzTx/>
              <a:buFontTx/>
              <a:buNone/>
              <a:tabLst/>
              <a:defRPr/>
            </a:pP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Enable self healing, observability </a:t>
            </a:r>
            <a:b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br>
            <a:r>
              <a:rPr kumimoji="0" lang="en-US" sz="1200" b="0" i="0" u="none" strike="noStrike" kern="1200" cap="none" spc="0" normalizeH="0" baseline="0" noProof="0">
                <a:ln>
                  <a:noFill/>
                </a:ln>
                <a:solidFill>
                  <a:srgbClr val="002677"/>
                </a:solidFill>
                <a:effectLst/>
                <a:uLnTx/>
                <a:uFillTx/>
                <a:latin typeface="Arial" panose="020B0604020202020204"/>
                <a:ea typeface="+mn-ea"/>
                <a:cs typeface="Poppins" panose="00000500000000000000" pitchFamily="2" charset="0"/>
              </a:rPr>
              <a:t>with Gen AI</a:t>
            </a:r>
          </a:p>
        </p:txBody>
      </p:sp>
      <p:grpSp>
        <p:nvGrpSpPr>
          <p:cNvPr id="28" name="Group 27">
            <a:extLst>
              <a:ext uri="{FF2B5EF4-FFF2-40B4-BE49-F238E27FC236}">
                <a16:creationId xmlns:a16="http://schemas.microsoft.com/office/drawing/2014/main" id="{908577AE-883D-F912-CC9B-652FEA0CD7AB}"/>
              </a:ext>
            </a:extLst>
          </p:cNvPr>
          <p:cNvGrpSpPr>
            <a:grpSpLocks noChangeAspect="1"/>
          </p:cNvGrpSpPr>
          <p:nvPr/>
        </p:nvGrpSpPr>
        <p:grpSpPr>
          <a:xfrm>
            <a:off x="260854" y="4845238"/>
            <a:ext cx="1258970" cy="297790"/>
            <a:chOff x="557500" y="1780619"/>
            <a:chExt cx="1574745" cy="372482"/>
          </a:xfrm>
        </p:grpSpPr>
        <p:pic>
          <p:nvPicPr>
            <p:cNvPr id="30" name="Picture 2">
              <a:extLst>
                <a:ext uri="{FF2B5EF4-FFF2-40B4-BE49-F238E27FC236}">
                  <a16:creationId xmlns:a16="http://schemas.microsoft.com/office/drawing/2014/main" id="{7059F0C0-65D2-1937-E3CC-4F419E9371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265" t="4003" r="26673" b="42207"/>
            <a:stretch/>
          </p:blipFill>
          <p:spPr bwMode="auto">
            <a:xfrm>
              <a:off x="557500" y="1780619"/>
              <a:ext cx="435368" cy="372482"/>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2CD80EE2-42D3-3467-1350-4C241F649379}"/>
                </a:ext>
              </a:extLst>
            </p:cNvPr>
            <p:cNvSpPr txBox="1"/>
            <p:nvPr/>
          </p:nvSpPr>
          <p:spPr>
            <a:xfrm>
              <a:off x="935120" y="1785780"/>
              <a:ext cx="1197125" cy="34647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err="1">
                  <a:ln>
                    <a:noFill/>
                  </a:ln>
                  <a:solidFill>
                    <a:srgbClr val="002677"/>
                  </a:solidFill>
                  <a:effectLst/>
                  <a:uLnTx/>
                  <a:uFillTx/>
                  <a:latin typeface="Optum Sans" panose="02010503040201060103" pitchFamily="2" charset="77"/>
                  <a:ea typeface="+mn-ea"/>
                  <a:cs typeface="+mn-cs"/>
                </a:rPr>
                <a:t>Storycraft</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grpSp>
      <p:sp>
        <p:nvSpPr>
          <p:cNvPr id="34" name="TextBox 33">
            <a:extLst>
              <a:ext uri="{FF2B5EF4-FFF2-40B4-BE49-F238E27FC236}">
                <a16:creationId xmlns:a16="http://schemas.microsoft.com/office/drawing/2014/main" id="{74E14FB1-45E3-0C5C-2FAF-F7B5AEC20FEF}"/>
              </a:ext>
            </a:extLst>
          </p:cNvPr>
          <p:cNvSpPr txBox="1"/>
          <p:nvPr/>
        </p:nvSpPr>
        <p:spPr>
          <a:xfrm>
            <a:off x="2018357" y="4654111"/>
            <a:ext cx="1073007" cy="27699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err="1">
                <a:ln>
                  <a:noFill/>
                </a:ln>
                <a:solidFill>
                  <a:srgbClr val="002677"/>
                </a:solidFill>
                <a:effectLst/>
                <a:uLnTx/>
                <a:uFillTx/>
                <a:latin typeface="Optum Sans" panose="02010503040201060103" pitchFamily="2" charset="77"/>
                <a:ea typeface="+mn-ea"/>
                <a:cs typeface="+mn-cs"/>
              </a:rPr>
              <a:t>ArchWizard</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grpSp>
        <p:nvGrpSpPr>
          <p:cNvPr id="35" name="Group 34">
            <a:extLst>
              <a:ext uri="{FF2B5EF4-FFF2-40B4-BE49-F238E27FC236}">
                <a16:creationId xmlns:a16="http://schemas.microsoft.com/office/drawing/2014/main" id="{B2AA30CA-FD70-AD4D-4FEA-5D26768346E9}"/>
              </a:ext>
            </a:extLst>
          </p:cNvPr>
          <p:cNvGrpSpPr/>
          <p:nvPr/>
        </p:nvGrpSpPr>
        <p:grpSpPr>
          <a:xfrm>
            <a:off x="1838836" y="4966388"/>
            <a:ext cx="1194678" cy="276999"/>
            <a:chOff x="1771063" y="1675879"/>
            <a:chExt cx="1194678" cy="276999"/>
          </a:xfrm>
        </p:grpSpPr>
        <p:sp>
          <p:nvSpPr>
            <p:cNvPr id="39" name="TextBox 38">
              <a:extLst>
                <a:ext uri="{FF2B5EF4-FFF2-40B4-BE49-F238E27FC236}">
                  <a16:creationId xmlns:a16="http://schemas.microsoft.com/office/drawing/2014/main" id="{44F2768C-E543-5F8C-F4B8-15B7922BDD7C}"/>
                </a:ext>
              </a:extLst>
            </p:cNvPr>
            <p:cNvSpPr txBox="1"/>
            <p:nvPr/>
          </p:nvSpPr>
          <p:spPr>
            <a:xfrm>
              <a:off x="1820150" y="1675879"/>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Netra AI</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37" name="Picture 36">
              <a:extLst>
                <a:ext uri="{FF2B5EF4-FFF2-40B4-BE49-F238E27FC236}">
                  <a16:creationId xmlns:a16="http://schemas.microsoft.com/office/drawing/2014/main" id="{03B87CD3-8769-1E53-1FBC-BF0D5E1234E7}"/>
                </a:ext>
              </a:extLst>
            </p:cNvPr>
            <p:cNvPicPr>
              <a:picLocks noChangeAspect="1"/>
            </p:cNvPicPr>
            <p:nvPr/>
          </p:nvPicPr>
          <p:blipFill>
            <a:blip r:embed="rId5"/>
            <a:srcRect t="-10128" r="73259"/>
            <a:stretch/>
          </p:blipFill>
          <p:spPr>
            <a:xfrm>
              <a:off x="1771063" y="1675879"/>
              <a:ext cx="211013" cy="229160"/>
            </a:xfrm>
            <a:prstGeom prst="rect">
              <a:avLst/>
            </a:prstGeom>
          </p:spPr>
        </p:pic>
      </p:grpSp>
      <p:sp>
        <p:nvSpPr>
          <p:cNvPr id="42" name="Title 1">
            <a:extLst>
              <a:ext uri="{FF2B5EF4-FFF2-40B4-BE49-F238E27FC236}">
                <a16:creationId xmlns:a16="http://schemas.microsoft.com/office/drawing/2014/main" id="{9DE28EEF-3DAB-8E08-812A-6E6EAF186955}"/>
              </a:ext>
            </a:extLst>
          </p:cNvPr>
          <p:cNvSpPr>
            <a:spLocks noGrp="1"/>
          </p:cNvSpPr>
          <p:nvPr>
            <p:ph type="title"/>
          </p:nvPr>
        </p:nvSpPr>
        <p:spPr>
          <a:xfrm>
            <a:off x="252074" y="58070"/>
            <a:ext cx="11752691" cy="726330"/>
          </a:xfrm>
        </p:spPr>
        <p:txBody>
          <a:bodyPr/>
          <a:lstStyle/>
          <a:p>
            <a:r>
              <a:rPr lang="en-US" dirty="0"/>
              <a:t>Software Development Lifecycle (SDLC) powered by AI</a:t>
            </a:r>
          </a:p>
        </p:txBody>
      </p:sp>
      <p:sp>
        <p:nvSpPr>
          <p:cNvPr id="4" name="TextBox 3">
            <a:extLst>
              <a:ext uri="{FF2B5EF4-FFF2-40B4-BE49-F238E27FC236}">
                <a16:creationId xmlns:a16="http://schemas.microsoft.com/office/drawing/2014/main" id="{1A694F01-6167-145C-4000-DE5B10BC39D9}"/>
              </a:ext>
            </a:extLst>
          </p:cNvPr>
          <p:cNvSpPr txBox="1"/>
          <p:nvPr/>
        </p:nvSpPr>
        <p:spPr>
          <a:xfrm>
            <a:off x="3247263" y="4604845"/>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PR review </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grpSp>
        <p:nvGrpSpPr>
          <p:cNvPr id="5" name="Group 4">
            <a:extLst>
              <a:ext uri="{FF2B5EF4-FFF2-40B4-BE49-F238E27FC236}">
                <a16:creationId xmlns:a16="http://schemas.microsoft.com/office/drawing/2014/main" id="{9CED632D-493D-4544-8C45-69B3C2AF5BD3}"/>
              </a:ext>
            </a:extLst>
          </p:cNvPr>
          <p:cNvGrpSpPr/>
          <p:nvPr/>
        </p:nvGrpSpPr>
        <p:grpSpPr>
          <a:xfrm>
            <a:off x="3298504" y="4987863"/>
            <a:ext cx="1282300" cy="461665"/>
            <a:chOff x="963320" y="2680675"/>
            <a:chExt cx="1282300" cy="461665"/>
          </a:xfrm>
        </p:grpSpPr>
        <p:sp>
          <p:nvSpPr>
            <p:cNvPr id="7" name="TextBox 6">
              <a:extLst>
                <a:ext uri="{FF2B5EF4-FFF2-40B4-BE49-F238E27FC236}">
                  <a16:creationId xmlns:a16="http://schemas.microsoft.com/office/drawing/2014/main" id="{FBC7AEF0-9369-8B57-FA8A-8A4CCFF13C0F}"/>
                </a:ext>
              </a:extLst>
            </p:cNvPr>
            <p:cNvSpPr txBox="1"/>
            <p:nvPr/>
          </p:nvSpPr>
          <p:spPr>
            <a:xfrm>
              <a:off x="1368713" y="2680675"/>
              <a:ext cx="876907"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err="1">
                  <a:ln>
                    <a:noFill/>
                  </a:ln>
                  <a:solidFill>
                    <a:srgbClr val="002677"/>
                  </a:solidFill>
                  <a:effectLst/>
                  <a:uLnTx/>
                  <a:uFillTx/>
                  <a:latin typeface="Optum Sans" panose="02010503040201060103" pitchFamily="2" charset="77"/>
                  <a:ea typeface="+mn-ea"/>
                  <a:cs typeface="+mn-cs"/>
                </a:rPr>
                <a:t>Github</a:t>
              </a: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Copilot</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8" name="Picture 2" descr="GitHub Copilot - Visual Studio Marketplace">
              <a:extLst>
                <a:ext uri="{FF2B5EF4-FFF2-40B4-BE49-F238E27FC236}">
                  <a16:creationId xmlns:a16="http://schemas.microsoft.com/office/drawing/2014/main" id="{9D41975E-2C64-1D5A-1CE1-A21E19AD56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320" y="2706233"/>
              <a:ext cx="383716" cy="383716"/>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a:extLst>
              <a:ext uri="{FF2B5EF4-FFF2-40B4-BE49-F238E27FC236}">
                <a16:creationId xmlns:a16="http://schemas.microsoft.com/office/drawing/2014/main" id="{FD3D9328-02D6-4520-6C40-8EFCDEED507B}"/>
              </a:ext>
            </a:extLst>
          </p:cNvPr>
          <p:cNvSpPr txBox="1"/>
          <p:nvPr/>
        </p:nvSpPr>
        <p:spPr>
          <a:xfrm>
            <a:off x="4733790" y="4637714"/>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Data Factory</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grpSp>
        <p:nvGrpSpPr>
          <p:cNvPr id="40" name="Group 39">
            <a:extLst>
              <a:ext uri="{FF2B5EF4-FFF2-40B4-BE49-F238E27FC236}">
                <a16:creationId xmlns:a16="http://schemas.microsoft.com/office/drawing/2014/main" id="{DAB30231-4B4B-D068-98A9-29832395E63D}"/>
              </a:ext>
            </a:extLst>
          </p:cNvPr>
          <p:cNvGrpSpPr/>
          <p:nvPr/>
        </p:nvGrpSpPr>
        <p:grpSpPr>
          <a:xfrm>
            <a:off x="4752007" y="5022514"/>
            <a:ext cx="1282334" cy="322693"/>
            <a:chOff x="4896038" y="1833888"/>
            <a:chExt cx="1282334" cy="322693"/>
          </a:xfrm>
        </p:grpSpPr>
        <p:sp>
          <p:nvSpPr>
            <p:cNvPr id="43" name="TextBox 42">
              <a:extLst>
                <a:ext uri="{FF2B5EF4-FFF2-40B4-BE49-F238E27FC236}">
                  <a16:creationId xmlns:a16="http://schemas.microsoft.com/office/drawing/2014/main" id="{276075C2-C463-8FAF-34EC-F78D8A6E92FF}"/>
                </a:ext>
              </a:extLst>
            </p:cNvPr>
            <p:cNvSpPr txBox="1"/>
            <p:nvPr/>
          </p:nvSpPr>
          <p:spPr>
            <a:xfrm>
              <a:off x="5233050" y="1879582"/>
              <a:ext cx="945322" cy="27699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TestGenie</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44" name="Picture 43">
              <a:extLst>
                <a:ext uri="{FF2B5EF4-FFF2-40B4-BE49-F238E27FC236}">
                  <a16:creationId xmlns:a16="http://schemas.microsoft.com/office/drawing/2014/main" id="{686C8C04-3A77-E14C-37B7-B0B46C6F58DA}"/>
                </a:ext>
              </a:extLst>
            </p:cNvPr>
            <p:cNvPicPr>
              <a:picLocks noChangeAspect="1"/>
            </p:cNvPicPr>
            <p:nvPr/>
          </p:nvPicPr>
          <p:blipFill>
            <a:blip r:embed="rId7"/>
            <a:srcRect/>
            <a:stretch/>
          </p:blipFill>
          <p:spPr>
            <a:xfrm>
              <a:off x="4896038" y="1833888"/>
              <a:ext cx="428245" cy="267315"/>
            </a:xfrm>
            <a:prstGeom prst="rect">
              <a:avLst/>
            </a:prstGeom>
          </p:spPr>
        </p:pic>
      </p:grpSp>
      <p:sp>
        <p:nvSpPr>
          <p:cNvPr id="2" name="TextBox 1">
            <a:extLst>
              <a:ext uri="{FF2B5EF4-FFF2-40B4-BE49-F238E27FC236}">
                <a16:creationId xmlns:a16="http://schemas.microsoft.com/office/drawing/2014/main" id="{DDED5081-86D6-9AEF-4E26-37AC4B56D542}"/>
              </a:ext>
            </a:extLst>
          </p:cNvPr>
          <p:cNvSpPr txBox="1"/>
          <p:nvPr/>
        </p:nvSpPr>
        <p:spPr>
          <a:xfrm>
            <a:off x="6461645" y="4830695"/>
            <a:ext cx="125109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FF0000"/>
                </a:solidFill>
                <a:effectLst/>
                <a:uLnTx/>
                <a:uFillTx/>
                <a:latin typeface="Optum Sans" panose="02010503040201060103" pitchFamily="2" charset="77"/>
                <a:ea typeface="+mn-ea"/>
                <a:cs typeface="+mn-cs"/>
              </a:rPr>
              <a:t>Origin Release Calendar</a:t>
            </a:r>
          </a:p>
        </p:txBody>
      </p:sp>
      <p:sp>
        <p:nvSpPr>
          <p:cNvPr id="3" name="TextBox 2">
            <a:extLst>
              <a:ext uri="{FF2B5EF4-FFF2-40B4-BE49-F238E27FC236}">
                <a16:creationId xmlns:a16="http://schemas.microsoft.com/office/drawing/2014/main" id="{C0A6F8A1-286D-8AA3-4DDA-9D3A3F79A70B}"/>
              </a:ext>
            </a:extLst>
          </p:cNvPr>
          <p:cNvSpPr txBox="1"/>
          <p:nvPr/>
        </p:nvSpPr>
        <p:spPr>
          <a:xfrm>
            <a:off x="7906219" y="4811496"/>
            <a:ext cx="1465352"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solidFill>
                  <a:srgbClr val="FF0000"/>
                </a:solidFill>
                <a:latin typeface="Optum Sans" panose="02010503040201060103" pitchFamily="2" charset="77"/>
              </a:rPr>
              <a:t>GitHub Actions</a:t>
            </a:r>
            <a:endParaRPr kumimoji="0" lang="en-IN" sz="1200" b="1" i="0" u="none" strike="noStrike" kern="1200" cap="none" spc="0" normalizeH="0" baseline="0" noProof="0" dirty="0">
              <a:ln>
                <a:noFill/>
              </a:ln>
              <a:solidFill>
                <a:srgbClr val="FF0000"/>
              </a:solidFill>
              <a:effectLst/>
              <a:uLnTx/>
              <a:uFillTx/>
              <a:latin typeface="Optum Sans" panose="02010503040201060103" pitchFamily="2" charset="77"/>
              <a:ea typeface="+mn-ea"/>
              <a:cs typeface="+mn-cs"/>
            </a:endParaRPr>
          </a:p>
        </p:txBody>
      </p:sp>
      <p:sp>
        <p:nvSpPr>
          <p:cNvPr id="6" name="TextBox 5">
            <a:extLst>
              <a:ext uri="{FF2B5EF4-FFF2-40B4-BE49-F238E27FC236}">
                <a16:creationId xmlns:a16="http://schemas.microsoft.com/office/drawing/2014/main" id="{C689A624-31A4-4F08-F530-1DF4CF04CB12}"/>
              </a:ext>
            </a:extLst>
          </p:cNvPr>
          <p:cNvSpPr txBox="1"/>
          <p:nvPr/>
        </p:nvSpPr>
        <p:spPr>
          <a:xfrm>
            <a:off x="9637507" y="4861118"/>
            <a:ext cx="1145591"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Helix</a:t>
            </a:r>
          </a:p>
        </p:txBody>
      </p:sp>
      <p:pic>
        <p:nvPicPr>
          <p:cNvPr id="19" name="Picture 6" descr="Davis® for Workflows">
            <a:extLst>
              <a:ext uri="{FF2B5EF4-FFF2-40B4-BE49-F238E27FC236}">
                <a16:creationId xmlns:a16="http://schemas.microsoft.com/office/drawing/2014/main" id="{0EA7AA0F-4712-F647-2D7F-0998511593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8766" y="4863254"/>
            <a:ext cx="409907" cy="40990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BCDE0C-3D1D-0163-84EA-85BA06FEE8C1}"/>
              </a:ext>
            </a:extLst>
          </p:cNvPr>
          <p:cNvSpPr txBox="1"/>
          <p:nvPr/>
        </p:nvSpPr>
        <p:spPr>
          <a:xfrm>
            <a:off x="11080365" y="4835677"/>
            <a:ext cx="114559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Dynatrace Davis AI</a:t>
            </a:r>
          </a:p>
        </p:txBody>
      </p:sp>
      <p:sp>
        <p:nvSpPr>
          <p:cNvPr id="32" name="TextBox 31">
            <a:extLst>
              <a:ext uri="{FF2B5EF4-FFF2-40B4-BE49-F238E27FC236}">
                <a16:creationId xmlns:a16="http://schemas.microsoft.com/office/drawing/2014/main" id="{E66F610B-7B7F-FC30-B505-87DE56B5EC62}"/>
              </a:ext>
            </a:extLst>
          </p:cNvPr>
          <p:cNvSpPr txBox="1"/>
          <p:nvPr/>
        </p:nvSpPr>
        <p:spPr>
          <a:xfrm>
            <a:off x="4965773" y="2748477"/>
            <a:ext cx="2260452"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Personas in the journey</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sp>
        <p:nvSpPr>
          <p:cNvPr id="33" name="TextBox 32">
            <a:extLst>
              <a:ext uri="{FF2B5EF4-FFF2-40B4-BE49-F238E27FC236}">
                <a16:creationId xmlns:a16="http://schemas.microsoft.com/office/drawing/2014/main" id="{10FA6E08-7FD2-7350-D832-1920EDDBD832}"/>
              </a:ext>
            </a:extLst>
          </p:cNvPr>
          <p:cNvSpPr txBox="1"/>
          <p:nvPr/>
        </p:nvSpPr>
        <p:spPr>
          <a:xfrm>
            <a:off x="4965773" y="4124031"/>
            <a:ext cx="2260452"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Apps in the journey</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1028" name="Picture 4">
            <a:extLst>
              <a:ext uri="{FF2B5EF4-FFF2-40B4-BE49-F238E27FC236}">
                <a16:creationId xmlns:a16="http://schemas.microsoft.com/office/drawing/2014/main" id="{13359846-E8D7-08D2-9277-6D833795AA7D}"/>
              </a:ext>
            </a:extLst>
          </p:cNvPr>
          <p:cNvPicPr>
            <a:picLocks noChangeAspect="1" noChangeArrowheads="1"/>
          </p:cNvPicPr>
          <p:nvPr/>
        </p:nvPicPr>
        <p:blipFill>
          <a:blip r:embed="rId9"/>
          <a:srcRect/>
          <a:stretch/>
        </p:blipFill>
        <p:spPr bwMode="auto">
          <a:xfrm>
            <a:off x="1769256" y="4661111"/>
            <a:ext cx="263735" cy="26299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E47E66F8-F8B8-045C-7EC0-11545FA0645F}"/>
              </a:ext>
            </a:extLst>
          </p:cNvPr>
          <p:cNvPicPr>
            <a:picLocks noChangeAspect="1"/>
          </p:cNvPicPr>
          <p:nvPr/>
        </p:nvPicPr>
        <p:blipFill>
          <a:blip r:embed="rId10"/>
          <a:stretch>
            <a:fillRect/>
          </a:stretch>
        </p:blipFill>
        <p:spPr>
          <a:xfrm>
            <a:off x="9390508" y="4881844"/>
            <a:ext cx="236210" cy="235549"/>
          </a:xfrm>
          <a:prstGeom prst="rect">
            <a:avLst/>
          </a:prstGeom>
        </p:spPr>
      </p:pic>
      <p:grpSp>
        <p:nvGrpSpPr>
          <p:cNvPr id="58" name="Group 57">
            <a:extLst>
              <a:ext uri="{FF2B5EF4-FFF2-40B4-BE49-F238E27FC236}">
                <a16:creationId xmlns:a16="http://schemas.microsoft.com/office/drawing/2014/main" id="{3A94579A-6CE7-B36F-7EF7-35094E2C54F9}"/>
              </a:ext>
            </a:extLst>
          </p:cNvPr>
          <p:cNvGrpSpPr/>
          <p:nvPr/>
        </p:nvGrpSpPr>
        <p:grpSpPr>
          <a:xfrm>
            <a:off x="4719001" y="3097625"/>
            <a:ext cx="1265342" cy="344104"/>
            <a:chOff x="4747801" y="3189627"/>
            <a:chExt cx="1265342" cy="344104"/>
          </a:xfrm>
        </p:grpSpPr>
        <p:sp>
          <p:nvSpPr>
            <p:cNvPr id="53" name="TextBox 52">
              <a:extLst>
                <a:ext uri="{FF2B5EF4-FFF2-40B4-BE49-F238E27FC236}">
                  <a16:creationId xmlns:a16="http://schemas.microsoft.com/office/drawing/2014/main" id="{ACF7183B-396B-C52A-6E50-A27BC3563770}"/>
                </a:ext>
              </a:extLst>
            </p:cNvPr>
            <p:cNvSpPr txBox="1"/>
            <p:nvPr/>
          </p:nvSpPr>
          <p:spPr>
            <a:xfrm>
              <a:off x="4968068" y="3221966"/>
              <a:ext cx="104507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QA/Testing</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57" name="Picture 56">
              <a:extLst>
                <a:ext uri="{FF2B5EF4-FFF2-40B4-BE49-F238E27FC236}">
                  <a16:creationId xmlns:a16="http://schemas.microsoft.com/office/drawing/2014/main" id="{7110B17D-335B-DE36-67AD-C2E26BB8A173}"/>
                </a:ext>
              </a:extLst>
            </p:cNvPr>
            <p:cNvPicPr>
              <a:picLocks noChangeAspect="1"/>
            </p:cNvPicPr>
            <p:nvPr/>
          </p:nvPicPr>
          <p:blipFill>
            <a:blip r:embed="rId11"/>
            <a:stretch>
              <a:fillRect/>
            </a:stretch>
          </p:blipFill>
          <p:spPr>
            <a:xfrm>
              <a:off x="4747801" y="3189627"/>
              <a:ext cx="344104" cy="344104"/>
            </a:xfrm>
            <a:prstGeom prst="rect">
              <a:avLst/>
            </a:prstGeom>
          </p:spPr>
        </p:pic>
      </p:grpSp>
      <p:grpSp>
        <p:nvGrpSpPr>
          <p:cNvPr id="60" name="Group 59">
            <a:extLst>
              <a:ext uri="{FF2B5EF4-FFF2-40B4-BE49-F238E27FC236}">
                <a16:creationId xmlns:a16="http://schemas.microsoft.com/office/drawing/2014/main" id="{C079A41C-B3FD-8597-C668-B1430471C5E8}"/>
              </a:ext>
            </a:extLst>
          </p:cNvPr>
          <p:cNvGrpSpPr/>
          <p:nvPr/>
        </p:nvGrpSpPr>
        <p:grpSpPr>
          <a:xfrm>
            <a:off x="3258075" y="3126343"/>
            <a:ext cx="1241834" cy="344104"/>
            <a:chOff x="3198471" y="3126343"/>
            <a:chExt cx="1241834" cy="344104"/>
          </a:xfrm>
        </p:grpSpPr>
        <p:sp>
          <p:nvSpPr>
            <p:cNvPr id="49" name="TextBox 48">
              <a:extLst>
                <a:ext uri="{FF2B5EF4-FFF2-40B4-BE49-F238E27FC236}">
                  <a16:creationId xmlns:a16="http://schemas.microsoft.com/office/drawing/2014/main" id="{814501E3-A48C-8E05-9C57-A7F6CA578CE6}"/>
                </a:ext>
              </a:extLst>
            </p:cNvPr>
            <p:cNvSpPr txBox="1"/>
            <p:nvPr/>
          </p:nvSpPr>
          <p:spPr>
            <a:xfrm>
              <a:off x="3460932" y="3160054"/>
              <a:ext cx="979373"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Engineers</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59" name="Picture 58">
              <a:extLst>
                <a:ext uri="{FF2B5EF4-FFF2-40B4-BE49-F238E27FC236}">
                  <a16:creationId xmlns:a16="http://schemas.microsoft.com/office/drawing/2014/main" id="{7221576C-6135-2B3C-4020-A08F0087257F}"/>
                </a:ext>
              </a:extLst>
            </p:cNvPr>
            <p:cNvPicPr>
              <a:picLocks noChangeAspect="1"/>
            </p:cNvPicPr>
            <p:nvPr/>
          </p:nvPicPr>
          <p:blipFill>
            <a:blip r:embed="rId12"/>
            <a:stretch>
              <a:fillRect/>
            </a:stretch>
          </p:blipFill>
          <p:spPr>
            <a:xfrm>
              <a:off x="3198471" y="3126343"/>
              <a:ext cx="344104" cy="344104"/>
            </a:xfrm>
            <a:prstGeom prst="rect">
              <a:avLst/>
            </a:prstGeom>
          </p:spPr>
        </p:pic>
      </p:grpSp>
      <p:grpSp>
        <p:nvGrpSpPr>
          <p:cNvPr id="64" name="Group 63">
            <a:extLst>
              <a:ext uri="{FF2B5EF4-FFF2-40B4-BE49-F238E27FC236}">
                <a16:creationId xmlns:a16="http://schemas.microsoft.com/office/drawing/2014/main" id="{BA3A5147-88AB-AA42-C095-5A499A03794D}"/>
              </a:ext>
            </a:extLst>
          </p:cNvPr>
          <p:cNvGrpSpPr/>
          <p:nvPr/>
        </p:nvGrpSpPr>
        <p:grpSpPr>
          <a:xfrm>
            <a:off x="1742048" y="3668020"/>
            <a:ext cx="1715280" cy="340636"/>
            <a:chOff x="1701762" y="3668020"/>
            <a:chExt cx="1715280" cy="340636"/>
          </a:xfrm>
        </p:grpSpPr>
        <p:sp>
          <p:nvSpPr>
            <p:cNvPr id="48" name="TextBox 47">
              <a:extLst>
                <a:ext uri="{FF2B5EF4-FFF2-40B4-BE49-F238E27FC236}">
                  <a16:creationId xmlns:a16="http://schemas.microsoft.com/office/drawing/2014/main" id="{23D51729-7610-AA2A-538A-BCBE788D555C}"/>
                </a:ext>
              </a:extLst>
            </p:cNvPr>
            <p:cNvSpPr txBox="1"/>
            <p:nvPr/>
          </p:nvSpPr>
          <p:spPr>
            <a:xfrm>
              <a:off x="1954174" y="3731657"/>
              <a:ext cx="1462868"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Architects</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63" name="Picture 62">
              <a:extLst>
                <a:ext uri="{FF2B5EF4-FFF2-40B4-BE49-F238E27FC236}">
                  <a16:creationId xmlns:a16="http://schemas.microsoft.com/office/drawing/2014/main" id="{59FDC0F2-EDC9-2E57-F0DD-65A4CFC43432}"/>
                </a:ext>
              </a:extLst>
            </p:cNvPr>
            <p:cNvPicPr>
              <a:picLocks noChangeAspect="1"/>
            </p:cNvPicPr>
            <p:nvPr/>
          </p:nvPicPr>
          <p:blipFill>
            <a:blip r:embed="rId13"/>
            <a:stretch>
              <a:fillRect/>
            </a:stretch>
          </p:blipFill>
          <p:spPr>
            <a:xfrm>
              <a:off x="1701762" y="3668020"/>
              <a:ext cx="312822" cy="312822"/>
            </a:xfrm>
            <a:prstGeom prst="rect">
              <a:avLst/>
            </a:prstGeom>
          </p:spPr>
        </p:pic>
      </p:grpSp>
      <p:grpSp>
        <p:nvGrpSpPr>
          <p:cNvPr id="67" name="Group 66">
            <a:extLst>
              <a:ext uri="{FF2B5EF4-FFF2-40B4-BE49-F238E27FC236}">
                <a16:creationId xmlns:a16="http://schemas.microsoft.com/office/drawing/2014/main" id="{C3957ABB-4AA4-C6F5-7AF9-AD60E9E28AB9}"/>
              </a:ext>
            </a:extLst>
          </p:cNvPr>
          <p:cNvGrpSpPr/>
          <p:nvPr/>
        </p:nvGrpSpPr>
        <p:grpSpPr>
          <a:xfrm>
            <a:off x="1774566" y="3102449"/>
            <a:ext cx="1501711" cy="646331"/>
            <a:chOff x="1718584" y="3102449"/>
            <a:chExt cx="1501711" cy="646331"/>
          </a:xfrm>
        </p:grpSpPr>
        <p:sp>
          <p:nvSpPr>
            <p:cNvPr id="47" name="TextBox 46">
              <a:extLst>
                <a:ext uri="{FF2B5EF4-FFF2-40B4-BE49-F238E27FC236}">
                  <a16:creationId xmlns:a16="http://schemas.microsoft.com/office/drawing/2014/main" id="{231CE82A-C65B-1070-B1D4-2E1060CFE35C}"/>
                </a:ext>
              </a:extLst>
            </p:cNvPr>
            <p:cNvSpPr txBox="1"/>
            <p:nvPr/>
          </p:nvSpPr>
          <p:spPr>
            <a:xfrm>
              <a:off x="1934002" y="3102449"/>
              <a:ext cx="128629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UI/UX Designers &amp; Developers</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65" name="Picture 64">
              <a:extLst>
                <a:ext uri="{FF2B5EF4-FFF2-40B4-BE49-F238E27FC236}">
                  <a16:creationId xmlns:a16="http://schemas.microsoft.com/office/drawing/2014/main" id="{87590824-37F0-55DF-7D3C-7EB2A3196AD3}"/>
                </a:ext>
              </a:extLst>
            </p:cNvPr>
            <p:cNvPicPr>
              <a:picLocks noChangeAspect="1"/>
            </p:cNvPicPr>
            <p:nvPr/>
          </p:nvPicPr>
          <p:blipFill>
            <a:blip r:embed="rId14"/>
            <a:stretch>
              <a:fillRect/>
            </a:stretch>
          </p:blipFill>
          <p:spPr>
            <a:xfrm>
              <a:off x="1718584" y="3221966"/>
              <a:ext cx="258531" cy="258531"/>
            </a:xfrm>
            <a:prstGeom prst="rect">
              <a:avLst/>
            </a:prstGeom>
          </p:spPr>
        </p:pic>
      </p:grpSp>
      <p:grpSp>
        <p:nvGrpSpPr>
          <p:cNvPr id="69" name="Group 68">
            <a:extLst>
              <a:ext uri="{FF2B5EF4-FFF2-40B4-BE49-F238E27FC236}">
                <a16:creationId xmlns:a16="http://schemas.microsoft.com/office/drawing/2014/main" id="{4F53743F-302B-8408-825C-FE3D8AAD15A7}"/>
              </a:ext>
            </a:extLst>
          </p:cNvPr>
          <p:cNvGrpSpPr/>
          <p:nvPr/>
        </p:nvGrpSpPr>
        <p:grpSpPr>
          <a:xfrm>
            <a:off x="272079" y="3160054"/>
            <a:ext cx="1219170" cy="461665"/>
            <a:chOff x="186104" y="3160054"/>
            <a:chExt cx="1219170" cy="461665"/>
          </a:xfrm>
        </p:grpSpPr>
        <p:sp>
          <p:nvSpPr>
            <p:cNvPr id="36" name="TextBox 35">
              <a:extLst>
                <a:ext uri="{FF2B5EF4-FFF2-40B4-BE49-F238E27FC236}">
                  <a16:creationId xmlns:a16="http://schemas.microsoft.com/office/drawing/2014/main" id="{6645B814-05DE-6D8B-FAA4-743850E37456}"/>
                </a:ext>
              </a:extLst>
            </p:cNvPr>
            <p:cNvSpPr txBox="1"/>
            <p:nvPr/>
          </p:nvSpPr>
          <p:spPr>
            <a:xfrm>
              <a:off x="463042" y="3160054"/>
              <a:ext cx="94223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Product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Owner</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68" name="Picture 67">
              <a:extLst>
                <a:ext uri="{FF2B5EF4-FFF2-40B4-BE49-F238E27FC236}">
                  <a16:creationId xmlns:a16="http://schemas.microsoft.com/office/drawing/2014/main" id="{8F3C7CF2-5E25-FF2C-5092-57C81DDE1B00}"/>
                </a:ext>
              </a:extLst>
            </p:cNvPr>
            <p:cNvPicPr>
              <a:picLocks noChangeAspect="1"/>
            </p:cNvPicPr>
            <p:nvPr/>
          </p:nvPicPr>
          <p:blipFill>
            <a:blip r:embed="rId15"/>
            <a:stretch>
              <a:fillRect/>
            </a:stretch>
          </p:blipFill>
          <p:spPr>
            <a:xfrm>
              <a:off x="186104" y="3220909"/>
              <a:ext cx="312822" cy="312822"/>
            </a:xfrm>
            <a:prstGeom prst="rect">
              <a:avLst/>
            </a:prstGeom>
          </p:spPr>
        </p:pic>
      </p:grpSp>
      <p:grpSp>
        <p:nvGrpSpPr>
          <p:cNvPr id="71" name="Group 70">
            <a:extLst>
              <a:ext uri="{FF2B5EF4-FFF2-40B4-BE49-F238E27FC236}">
                <a16:creationId xmlns:a16="http://schemas.microsoft.com/office/drawing/2014/main" id="{976AEA07-0D27-E1AE-0015-EB58A763E933}"/>
              </a:ext>
            </a:extLst>
          </p:cNvPr>
          <p:cNvGrpSpPr/>
          <p:nvPr/>
        </p:nvGrpSpPr>
        <p:grpSpPr>
          <a:xfrm>
            <a:off x="239184" y="3549617"/>
            <a:ext cx="1408372" cy="461665"/>
            <a:chOff x="127124" y="3549617"/>
            <a:chExt cx="1408372" cy="461665"/>
          </a:xfrm>
        </p:grpSpPr>
        <p:sp>
          <p:nvSpPr>
            <p:cNvPr id="46" name="TextBox 45">
              <a:extLst>
                <a:ext uri="{FF2B5EF4-FFF2-40B4-BE49-F238E27FC236}">
                  <a16:creationId xmlns:a16="http://schemas.microsoft.com/office/drawing/2014/main" id="{A5346C39-CBC0-97BA-3CB2-CBCDBBDF6680}"/>
                </a:ext>
              </a:extLst>
            </p:cNvPr>
            <p:cNvSpPr txBox="1"/>
            <p:nvPr/>
          </p:nvSpPr>
          <p:spPr>
            <a:xfrm>
              <a:off x="449276" y="3549617"/>
              <a:ext cx="108622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Product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Manager</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70" name="Picture 69">
              <a:extLst>
                <a:ext uri="{FF2B5EF4-FFF2-40B4-BE49-F238E27FC236}">
                  <a16:creationId xmlns:a16="http://schemas.microsoft.com/office/drawing/2014/main" id="{01B7B8D4-2CC6-7149-7F98-3B3BB2872D2E}"/>
                </a:ext>
              </a:extLst>
            </p:cNvPr>
            <p:cNvPicPr>
              <a:picLocks noChangeAspect="1"/>
            </p:cNvPicPr>
            <p:nvPr/>
          </p:nvPicPr>
          <p:blipFill>
            <a:blip r:embed="rId16"/>
            <a:stretch>
              <a:fillRect/>
            </a:stretch>
          </p:blipFill>
          <p:spPr>
            <a:xfrm>
              <a:off x="127124" y="3611620"/>
              <a:ext cx="378514" cy="378514"/>
            </a:xfrm>
            <a:prstGeom prst="rect">
              <a:avLst/>
            </a:prstGeom>
          </p:spPr>
        </p:pic>
      </p:grpSp>
      <p:grpSp>
        <p:nvGrpSpPr>
          <p:cNvPr id="72" name="Group 71">
            <a:extLst>
              <a:ext uri="{FF2B5EF4-FFF2-40B4-BE49-F238E27FC236}">
                <a16:creationId xmlns:a16="http://schemas.microsoft.com/office/drawing/2014/main" id="{15F326B2-7328-6B8B-1886-D258FBC091E0}"/>
              </a:ext>
            </a:extLst>
          </p:cNvPr>
          <p:cNvGrpSpPr/>
          <p:nvPr/>
        </p:nvGrpSpPr>
        <p:grpSpPr>
          <a:xfrm>
            <a:off x="6287101" y="3110636"/>
            <a:ext cx="1241834" cy="344104"/>
            <a:chOff x="3198471" y="3126343"/>
            <a:chExt cx="1241834" cy="344104"/>
          </a:xfrm>
        </p:grpSpPr>
        <p:sp>
          <p:nvSpPr>
            <p:cNvPr id="73" name="TextBox 72">
              <a:extLst>
                <a:ext uri="{FF2B5EF4-FFF2-40B4-BE49-F238E27FC236}">
                  <a16:creationId xmlns:a16="http://schemas.microsoft.com/office/drawing/2014/main" id="{8FF974D5-0252-0C6D-7F6D-F62616480088}"/>
                </a:ext>
              </a:extLst>
            </p:cNvPr>
            <p:cNvSpPr txBox="1"/>
            <p:nvPr/>
          </p:nvSpPr>
          <p:spPr>
            <a:xfrm>
              <a:off x="3460932" y="3160054"/>
              <a:ext cx="979373"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Engineers</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74" name="Picture 73">
              <a:extLst>
                <a:ext uri="{FF2B5EF4-FFF2-40B4-BE49-F238E27FC236}">
                  <a16:creationId xmlns:a16="http://schemas.microsoft.com/office/drawing/2014/main" id="{3C7BC1A8-7C3D-327A-E163-51F0CB48BA12}"/>
                </a:ext>
              </a:extLst>
            </p:cNvPr>
            <p:cNvPicPr>
              <a:picLocks noChangeAspect="1"/>
            </p:cNvPicPr>
            <p:nvPr/>
          </p:nvPicPr>
          <p:blipFill>
            <a:blip r:embed="rId12"/>
            <a:stretch>
              <a:fillRect/>
            </a:stretch>
          </p:blipFill>
          <p:spPr>
            <a:xfrm>
              <a:off x="3198471" y="3126343"/>
              <a:ext cx="344104" cy="344104"/>
            </a:xfrm>
            <a:prstGeom prst="rect">
              <a:avLst/>
            </a:prstGeom>
          </p:spPr>
        </p:pic>
      </p:grpSp>
      <p:grpSp>
        <p:nvGrpSpPr>
          <p:cNvPr id="75" name="Group 74">
            <a:extLst>
              <a:ext uri="{FF2B5EF4-FFF2-40B4-BE49-F238E27FC236}">
                <a16:creationId xmlns:a16="http://schemas.microsoft.com/office/drawing/2014/main" id="{CC1A7BF8-65A7-BD1D-BB16-EFD79F1CCA1D}"/>
              </a:ext>
            </a:extLst>
          </p:cNvPr>
          <p:cNvGrpSpPr/>
          <p:nvPr/>
        </p:nvGrpSpPr>
        <p:grpSpPr>
          <a:xfrm>
            <a:off x="7767855" y="3111661"/>
            <a:ext cx="1241834" cy="344104"/>
            <a:chOff x="3198471" y="3126343"/>
            <a:chExt cx="1241834" cy="344104"/>
          </a:xfrm>
        </p:grpSpPr>
        <p:sp>
          <p:nvSpPr>
            <p:cNvPr id="76" name="TextBox 75">
              <a:extLst>
                <a:ext uri="{FF2B5EF4-FFF2-40B4-BE49-F238E27FC236}">
                  <a16:creationId xmlns:a16="http://schemas.microsoft.com/office/drawing/2014/main" id="{1F10AAD9-53F0-BA13-3608-6C64BFA8C63F}"/>
                </a:ext>
              </a:extLst>
            </p:cNvPr>
            <p:cNvSpPr txBox="1"/>
            <p:nvPr/>
          </p:nvSpPr>
          <p:spPr>
            <a:xfrm>
              <a:off x="3460932" y="3160054"/>
              <a:ext cx="979373"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Engineers</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77" name="Picture 76">
              <a:extLst>
                <a:ext uri="{FF2B5EF4-FFF2-40B4-BE49-F238E27FC236}">
                  <a16:creationId xmlns:a16="http://schemas.microsoft.com/office/drawing/2014/main" id="{3FED0F87-34D5-7A5D-DBED-D65EA3B89EC9}"/>
                </a:ext>
              </a:extLst>
            </p:cNvPr>
            <p:cNvPicPr>
              <a:picLocks noChangeAspect="1"/>
            </p:cNvPicPr>
            <p:nvPr/>
          </p:nvPicPr>
          <p:blipFill>
            <a:blip r:embed="rId12"/>
            <a:stretch>
              <a:fillRect/>
            </a:stretch>
          </p:blipFill>
          <p:spPr>
            <a:xfrm>
              <a:off x="3198471" y="3126343"/>
              <a:ext cx="344104" cy="344104"/>
            </a:xfrm>
            <a:prstGeom prst="rect">
              <a:avLst/>
            </a:prstGeom>
          </p:spPr>
        </p:pic>
      </p:grpSp>
      <p:grpSp>
        <p:nvGrpSpPr>
          <p:cNvPr id="81" name="Group 80">
            <a:extLst>
              <a:ext uri="{FF2B5EF4-FFF2-40B4-BE49-F238E27FC236}">
                <a16:creationId xmlns:a16="http://schemas.microsoft.com/office/drawing/2014/main" id="{DB474306-057E-3A92-352B-397FD4CAD84A}"/>
              </a:ext>
            </a:extLst>
          </p:cNvPr>
          <p:cNvGrpSpPr/>
          <p:nvPr/>
        </p:nvGrpSpPr>
        <p:grpSpPr>
          <a:xfrm>
            <a:off x="9270350" y="3643292"/>
            <a:ext cx="1750828" cy="344104"/>
            <a:chOff x="9291110" y="3429667"/>
            <a:chExt cx="1750828" cy="344104"/>
          </a:xfrm>
        </p:grpSpPr>
        <p:sp>
          <p:nvSpPr>
            <p:cNvPr id="41" name="TextBox 40">
              <a:extLst>
                <a:ext uri="{FF2B5EF4-FFF2-40B4-BE49-F238E27FC236}">
                  <a16:creationId xmlns:a16="http://schemas.microsoft.com/office/drawing/2014/main" id="{83A9911A-7FCB-50D5-194B-21E5DB334C7B}"/>
                </a:ext>
              </a:extLst>
            </p:cNvPr>
            <p:cNvSpPr txBox="1"/>
            <p:nvPr/>
          </p:nvSpPr>
          <p:spPr>
            <a:xfrm>
              <a:off x="9579070" y="3471781"/>
              <a:ext cx="1462868"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SRE</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78" name="Picture 77">
              <a:extLst>
                <a:ext uri="{FF2B5EF4-FFF2-40B4-BE49-F238E27FC236}">
                  <a16:creationId xmlns:a16="http://schemas.microsoft.com/office/drawing/2014/main" id="{B5EAF642-FE11-0343-F19D-614C0434E906}"/>
                </a:ext>
              </a:extLst>
            </p:cNvPr>
            <p:cNvPicPr>
              <a:picLocks noChangeAspect="1"/>
            </p:cNvPicPr>
            <p:nvPr/>
          </p:nvPicPr>
          <p:blipFill>
            <a:blip r:embed="rId17"/>
            <a:stretch>
              <a:fillRect/>
            </a:stretch>
          </p:blipFill>
          <p:spPr>
            <a:xfrm>
              <a:off x="9291110" y="3429667"/>
              <a:ext cx="344104" cy="344104"/>
            </a:xfrm>
            <a:prstGeom prst="rect">
              <a:avLst/>
            </a:prstGeom>
          </p:spPr>
        </p:pic>
      </p:grpSp>
      <p:grpSp>
        <p:nvGrpSpPr>
          <p:cNvPr id="80" name="Group 79">
            <a:extLst>
              <a:ext uri="{FF2B5EF4-FFF2-40B4-BE49-F238E27FC236}">
                <a16:creationId xmlns:a16="http://schemas.microsoft.com/office/drawing/2014/main" id="{17E00CE2-6F64-4210-C337-8D09F12DBD81}"/>
              </a:ext>
            </a:extLst>
          </p:cNvPr>
          <p:cNvGrpSpPr/>
          <p:nvPr/>
        </p:nvGrpSpPr>
        <p:grpSpPr>
          <a:xfrm>
            <a:off x="9301928" y="3114334"/>
            <a:ext cx="1247215" cy="461665"/>
            <a:chOff x="9337928" y="3129574"/>
            <a:chExt cx="1247215" cy="461665"/>
          </a:xfrm>
        </p:grpSpPr>
        <p:sp>
          <p:nvSpPr>
            <p:cNvPr id="38" name="TextBox 37">
              <a:extLst>
                <a:ext uri="{FF2B5EF4-FFF2-40B4-BE49-F238E27FC236}">
                  <a16:creationId xmlns:a16="http://schemas.microsoft.com/office/drawing/2014/main" id="{077681DB-2D29-4433-7BC2-7A842E689D5F}"/>
                </a:ext>
              </a:extLst>
            </p:cNvPr>
            <p:cNvSpPr txBox="1"/>
            <p:nvPr/>
          </p:nvSpPr>
          <p:spPr>
            <a:xfrm>
              <a:off x="9579070" y="3129574"/>
              <a:ext cx="100607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Ops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Engineers</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79" name="Picture 78">
              <a:extLst>
                <a:ext uri="{FF2B5EF4-FFF2-40B4-BE49-F238E27FC236}">
                  <a16:creationId xmlns:a16="http://schemas.microsoft.com/office/drawing/2014/main" id="{9A9ABA2D-EAA7-F979-D9E8-02682F628F58}"/>
                </a:ext>
              </a:extLst>
            </p:cNvPr>
            <p:cNvPicPr>
              <a:picLocks noChangeAspect="1"/>
            </p:cNvPicPr>
            <p:nvPr/>
          </p:nvPicPr>
          <p:blipFill>
            <a:blip r:embed="rId18"/>
            <a:stretch>
              <a:fillRect/>
            </a:stretch>
          </p:blipFill>
          <p:spPr>
            <a:xfrm>
              <a:off x="9337928" y="3155356"/>
              <a:ext cx="284384" cy="284384"/>
            </a:xfrm>
            <a:prstGeom prst="rect">
              <a:avLst/>
            </a:prstGeom>
          </p:spPr>
        </p:pic>
      </p:grpSp>
      <p:grpSp>
        <p:nvGrpSpPr>
          <p:cNvPr id="82" name="Group 81">
            <a:extLst>
              <a:ext uri="{FF2B5EF4-FFF2-40B4-BE49-F238E27FC236}">
                <a16:creationId xmlns:a16="http://schemas.microsoft.com/office/drawing/2014/main" id="{A7E843CD-ABEA-A1D4-6669-3588828641C8}"/>
              </a:ext>
            </a:extLst>
          </p:cNvPr>
          <p:cNvGrpSpPr/>
          <p:nvPr/>
        </p:nvGrpSpPr>
        <p:grpSpPr>
          <a:xfrm>
            <a:off x="10811528" y="3114334"/>
            <a:ext cx="1247215" cy="461665"/>
            <a:chOff x="9337928" y="3129574"/>
            <a:chExt cx="1247215" cy="461665"/>
          </a:xfrm>
        </p:grpSpPr>
        <p:sp>
          <p:nvSpPr>
            <p:cNvPr id="83" name="TextBox 82">
              <a:extLst>
                <a:ext uri="{FF2B5EF4-FFF2-40B4-BE49-F238E27FC236}">
                  <a16:creationId xmlns:a16="http://schemas.microsoft.com/office/drawing/2014/main" id="{DCB75BF2-299D-C5AF-FA99-81E72777A7D2}"/>
                </a:ext>
              </a:extLst>
            </p:cNvPr>
            <p:cNvSpPr txBox="1"/>
            <p:nvPr/>
          </p:nvSpPr>
          <p:spPr>
            <a:xfrm>
              <a:off x="9579070" y="3129574"/>
              <a:ext cx="100607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Ops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rPr>
                <a:t>Engineers</a:t>
              </a:r>
              <a:endParaRPr kumimoji="0" lang="en-US" sz="1200" b="1" i="0" u="none" strike="noStrike" kern="1200" cap="none" spc="0" normalizeH="0" baseline="0" noProof="0">
                <a:ln>
                  <a:noFill/>
                </a:ln>
                <a:solidFill>
                  <a:srgbClr val="002677"/>
                </a:solidFill>
                <a:effectLst/>
                <a:uLnTx/>
                <a:uFillTx/>
                <a:latin typeface="Optum Sans" panose="02010503040201060103" pitchFamily="2" charset="77"/>
                <a:ea typeface="+mn-ea"/>
                <a:cs typeface="+mn-cs"/>
              </a:endParaRPr>
            </a:p>
          </p:txBody>
        </p:sp>
        <p:pic>
          <p:nvPicPr>
            <p:cNvPr id="84" name="Picture 83">
              <a:extLst>
                <a:ext uri="{FF2B5EF4-FFF2-40B4-BE49-F238E27FC236}">
                  <a16:creationId xmlns:a16="http://schemas.microsoft.com/office/drawing/2014/main" id="{518F916E-E08E-3EFC-52B1-F28F208685D6}"/>
                </a:ext>
              </a:extLst>
            </p:cNvPr>
            <p:cNvPicPr>
              <a:picLocks noChangeAspect="1"/>
            </p:cNvPicPr>
            <p:nvPr/>
          </p:nvPicPr>
          <p:blipFill>
            <a:blip r:embed="rId18"/>
            <a:stretch>
              <a:fillRect/>
            </a:stretch>
          </p:blipFill>
          <p:spPr>
            <a:xfrm>
              <a:off x="9337928" y="3155356"/>
              <a:ext cx="284384" cy="284384"/>
            </a:xfrm>
            <a:prstGeom prst="rect">
              <a:avLst/>
            </a:prstGeom>
          </p:spPr>
        </p:pic>
      </p:grpSp>
      <p:pic>
        <p:nvPicPr>
          <p:cNvPr id="97" name="Picture 96">
            <a:extLst>
              <a:ext uri="{FF2B5EF4-FFF2-40B4-BE49-F238E27FC236}">
                <a16:creationId xmlns:a16="http://schemas.microsoft.com/office/drawing/2014/main" id="{B6119615-83E5-CFCE-25E5-08597406ADB9}"/>
              </a:ext>
            </a:extLst>
          </p:cNvPr>
          <p:cNvPicPr>
            <a:picLocks noChangeAspect="1"/>
          </p:cNvPicPr>
          <p:nvPr/>
        </p:nvPicPr>
        <p:blipFill>
          <a:blip r:embed="rId19"/>
          <a:stretch>
            <a:fillRect/>
          </a:stretch>
        </p:blipFill>
        <p:spPr>
          <a:xfrm>
            <a:off x="1500193" y="1296701"/>
            <a:ext cx="204676" cy="125446"/>
          </a:xfrm>
          <a:prstGeom prst="rect">
            <a:avLst/>
          </a:prstGeom>
        </p:spPr>
      </p:pic>
      <p:pic>
        <p:nvPicPr>
          <p:cNvPr id="98" name="Picture 97">
            <a:extLst>
              <a:ext uri="{FF2B5EF4-FFF2-40B4-BE49-F238E27FC236}">
                <a16:creationId xmlns:a16="http://schemas.microsoft.com/office/drawing/2014/main" id="{A559F8C9-A2A8-F24A-2BA0-D4E8941F4876}"/>
              </a:ext>
            </a:extLst>
          </p:cNvPr>
          <p:cNvPicPr>
            <a:picLocks noChangeAspect="1"/>
          </p:cNvPicPr>
          <p:nvPr/>
        </p:nvPicPr>
        <p:blipFill>
          <a:blip r:embed="rId19"/>
          <a:stretch>
            <a:fillRect/>
          </a:stretch>
        </p:blipFill>
        <p:spPr>
          <a:xfrm>
            <a:off x="2997917" y="1296701"/>
            <a:ext cx="204676" cy="125446"/>
          </a:xfrm>
          <a:prstGeom prst="rect">
            <a:avLst/>
          </a:prstGeom>
        </p:spPr>
      </p:pic>
      <p:pic>
        <p:nvPicPr>
          <p:cNvPr id="99" name="Picture 98">
            <a:extLst>
              <a:ext uri="{FF2B5EF4-FFF2-40B4-BE49-F238E27FC236}">
                <a16:creationId xmlns:a16="http://schemas.microsoft.com/office/drawing/2014/main" id="{5C2DF703-86A2-07BE-FE72-9882AB7EF30D}"/>
              </a:ext>
            </a:extLst>
          </p:cNvPr>
          <p:cNvPicPr>
            <a:picLocks noChangeAspect="1"/>
          </p:cNvPicPr>
          <p:nvPr/>
        </p:nvPicPr>
        <p:blipFill>
          <a:blip r:embed="rId19"/>
          <a:stretch>
            <a:fillRect/>
          </a:stretch>
        </p:blipFill>
        <p:spPr>
          <a:xfrm>
            <a:off x="4500896" y="1296701"/>
            <a:ext cx="204676" cy="125446"/>
          </a:xfrm>
          <a:prstGeom prst="rect">
            <a:avLst/>
          </a:prstGeom>
        </p:spPr>
      </p:pic>
      <p:pic>
        <p:nvPicPr>
          <p:cNvPr id="100" name="Picture 99">
            <a:extLst>
              <a:ext uri="{FF2B5EF4-FFF2-40B4-BE49-F238E27FC236}">
                <a16:creationId xmlns:a16="http://schemas.microsoft.com/office/drawing/2014/main" id="{95C2CB76-FFD1-8593-3785-51C2B14D8541}"/>
              </a:ext>
            </a:extLst>
          </p:cNvPr>
          <p:cNvPicPr>
            <a:picLocks noChangeAspect="1"/>
          </p:cNvPicPr>
          <p:nvPr/>
        </p:nvPicPr>
        <p:blipFill>
          <a:blip r:embed="rId19"/>
          <a:stretch>
            <a:fillRect/>
          </a:stretch>
        </p:blipFill>
        <p:spPr>
          <a:xfrm>
            <a:off x="6003875" y="1296701"/>
            <a:ext cx="204676" cy="125446"/>
          </a:xfrm>
          <a:prstGeom prst="rect">
            <a:avLst/>
          </a:prstGeom>
        </p:spPr>
      </p:pic>
      <p:pic>
        <p:nvPicPr>
          <p:cNvPr id="101" name="Picture 100">
            <a:extLst>
              <a:ext uri="{FF2B5EF4-FFF2-40B4-BE49-F238E27FC236}">
                <a16:creationId xmlns:a16="http://schemas.microsoft.com/office/drawing/2014/main" id="{362C3AF8-12CD-F9F0-01C9-ED3D3F16FA00}"/>
              </a:ext>
            </a:extLst>
          </p:cNvPr>
          <p:cNvPicPr>
            <a:picLocks noChangeAspect="1"/>
          </p:cNvPicPr>
          <p:nvPr/>
        </p:nvPicPr>
        <p:blipFill>
          <a:blip r:embed="rId19"/>
          <a:stretch>
            <a:fillRect/>
          </a:stretch>
        </p:blipFill>
        <p:spPr>
          <a:xfrm>
            <a:off x="7506855" y="1296701"/>
            <a:ext cx="204676" cy="125446"/>
          </a:xfrm>
          <a:prstGeom prst="rect">
            <a:avLst/>
          </a:prstGeom>
        </p:spPr>
      </p:pic>
      <p:pic>
        <p:nvPicPr>
          <p:cNvPr id="102" name="Picture 101">
            <a:extLst>
              <a:ext uri="{FF2B5EF4-FFF2-40B4-BE49-F238E27FC236}">
                <a16:creationId xmlns:a16="http://schemas.microsoft.com/office/drawing/2014/main" id="{3E1CBB35-2134-06ED-50ED-0043AB08C113}"/>
              </a:ext>
            </a:extLst>
          </p:cNvPr>
          <p:cNvPicPr>
            <a:picLocks noChangeAspect="1"/>
          </p:cNvPicPr>
          <p:nvPr/>
        </p:nvPicPr>
        <p:blipFill>
          <a:blip r:embed="rId19"/>
          <a:stretch>
            <a:fillRect/>
          </a:stretch>
        </p:blipFill>
        <p:spPr>
          <a:xfrm>
            <a:off x="9004579" y="1296701"/>
            <a:ext cx="204676" cy="125446"/>
          </a:xfrm>
          <a:prstGeom prst="rect">
            <a:avLst/>
          </a:prstGeom>
        </p:spPr>
      </p:pic>
      <p:pic>
        <p:nvPicPr>
          <p:cNvPr id="103" name="Picture 102">
            <a:extLst>
              <a:ext uri="{FF2B5EF4-FFF2-40B4-BE49-F238E27FC236}">
                <a16:creationId xmlns:a16="http://schemas.microsoft.com/office/drawing/2014/main" id="{CC1FDADD-9EC7-453C-3BDF-7E88B651C1AB}"/>
              </a:ext>
            </a:extLst>
          </p:cNvPr>
          <p:cNvPicPr>
            <a:picLocks noChangeAspect="1"/>
          </p:cNvPicPr>
          <p:nvPr/>
        </p:nvPicPr>
        <p:blipFill>
          <a:blip r:embed="rId19"/>
          <a:stretch>
            <a:fillRect/>
          </a:stretch>
        </p:blipFill>
        <p:spPr>
          <a:xfrm>
            <a:off x="10497048" y="1296701"/>
            <a:ext cx="204676" cy="125446"/>
          </a:xfrm>
          <a:prstGeom prst="rect">
            <a:avLst/>
          </a:prstGeom>
        </p:spPr>
      </p:pic>
      <p:pic>
        <p:nvPicPr>
          <p:cNvPr id="85" name="Picture 84">
            <a:extLst>
              <a:ext uri="{FF2B5EF4-FFF2-40B4-BE49-F238E27FC236}">
                <a16:creationId xmlns:a16="http://schemas.microsoft.com/office/drawing/2014/main" id="{CB4307FC-9D4C-9305-E30A-08FDA7805685}"/>
              </a:ext>
            </a:extLst>
          </p:cNvPr>
          <p:cNvPicPr>
            <a:picLocks noChangeAspect="1"/>
          </p:cNvPicPr>
          <p:nvPr/>
        </p:nvPicPr>
        <p:blipFill>
          <a:blip r:embed="rId20"/>
          <a:stretch>
            <a:fillRect/>
          </a:stretch>
        </p:blipFill>
        <p:spPr>
          <a:xfrm>
            <a:off x="6281412" y="4946079"/>
            <a:ext cx="214269" cy="214269"/>
          </a:xfrm>
          <a:prstGeom prst="rect">
            <a:avLst/>
          </a:prstGeom>
        </p:spPr>
      </p:pic>
      <p:sp>
        <p:nvSpPr>
          <p:cNvPr id="52" name="Rectangle 51">
            <a:extLst>
              <a:ext uri="{FF2B5EF4-FFF2-40B4-BE49-F238E27FC236}">
                <a16:creationId xmlns:a16="http://schemas.microsoft.com/office/drawing/2014/main" id="{CBEF9583-7210-31C4-8318-8A81495A3614}"/>
              </a:ext>
            </a:extLst>
          </p:cNvPr>
          <p:cNvSpPr/>
          <p:nvPr/>
        </p:nvSpPr>
        <p:spPr>
          <a:xfrm>
            <a:off x="199717" y="2718978"/>
            <a:ext cx="11608826" cy="268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23F5F3D-B784-22B8-9264-79E3259B7449}"/>
              </a:ext>
            </a:extLst>
          </p:cNvPr>
          <p:cNvSpPr/>
          <p:nvPr/>
        </p:nvSpPr>
        <p:spPr>
          <a:xfrm>
            <a:off x="252074" y="4120074"/>
            <a:ext cx="11708869" cy="2682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4B100D4-159E-D37B-5363-F8EBF312F640}"/>
              </a:ext>
            </a:extLst>
          </p:cNvPr>
          <p:cNvSpPr txBox="1"/>
          <p:nvPr/>
        </p:nvSpPr>
        <p:spPr>
          <a:xfrm>
            <a:off x="1876687" y="5236031"/>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Codey</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pic>
        <p:nvPicPr>
          <p:cNvPr id="104" name="Picture 103" descr="A blue diamond shaped logo&#10;&#10;AI-generated content may be incorrect.">
            <a:extLst>
              <a:ext uri="{FF2B5EF4-FFF2-40B4-BE49-F238E27FC236}">
                <a16:creationId xmlns:a16="http://schemas.microsoft.com/office/drawing/2014/main" id="{3BEB57BC-6D2C-899B-4EFF-08FA9DF576C5}"/>
              </a:ext>
            </a:extLst>
          </p:cNvPr>
          <p:cNvPicPr>
            <a:picLocks noChangeAspect="1"/>
          </p:cNvPicPr>
          <p:nvPr/>
        </p:nvPicPr>
        <p:blipFill>
          <a:blip r:embed="rId21"/>
          <a:stretch>
            <a:fillRect/>
          </a:stretch>
        </p:blipFill>
        <p:spPr>
          <a:xfrm>
            <a:off x="1799133" y="5205623"/>
            <a:ext cx="310785" cy="307407"/>
          </a:xfrm>
          <a:prstGeom prst="rect">
            <a:avLst/>
          </a:prstGeom>
        </p:spPr>
      </p:pic>
      <p:sp>
        <p:nvSpPr>
          <p:cNvPr id="105" name="TextBox 104">
            <a:extLst>
              <a:ext uri="{FF2B5EF4-FFF2-40B4-BE49-F238E27FC236}">
                <a16:creationId xmlns:a16="http://schemas.microsoft.com/office/drawing/2014/main" id="{A96E9968-5263-EEEC-B80A-F9EB8184F466}"/>
              </a:ext>
            </a:extLst>
          </p:cNvPr>
          <p:cNvSpPr txBox="1"/>
          <p:nvPr/>
        </p:nvSpPr>
        <p:spPr>
          <a:xfrm>
            <a:off x="3220763" y="4776214"/>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err="1">
                <a:solidFill>
                  <a:srgbClr val="002677"/>
                </a:solidFill>
                <a:latin typeface="Optum Sans" panose="02010503040201060103" pitchFamily="2" charset="77"/>
              </a:rPr>
              <a:t>DSPy</a:t>
            </a:r>
            <a:r>
              <a:rPr lang="en-IN" sz="1200" b="1" dirty="0">
                <a:solidFill>
                  <a:srgbClr val="002677"/>
                </a:solidFill>
                <a:latin typeface="Optum Sans" panose="02010503040201060103" pitchFamily="2" charset="77"/>
              </a:rPr>
              <a:t> AI</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sp>
        <p:nvSpPr>
          <p:cNvPr id="106" name="TextBox 105">
            <a:extLst>
              <a:ext uri="{FF2B5EF4-FFF2-40B4-BE49-F238E27FC236}">
                <a16:creationId xmlns:a16="http://schemas.microsoft.com/office/drawing/2014/main" id="{48ED9055-D2BD-518D-96DD-B6D083E7337F}"/>
              </a:ext>
            </a:extLst>
          </p:cNvPr>
          <p:cNvSpPr txBox="1"/>
          <p:nvPr/>
        </p:nvSpPr>
        <p:spPr>
          <a:xfrm>
            <a:off x="4700775" y="4868088"/>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Locust AI</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sp>
        <p:nvSpPr>
          <p:cNvPr id="107" name="TextBox 106">
            <a:extLst>
              <a:ext uri="{FF2B5EF4-FFF2-40B4-BE49-F238E27FC236}">
                <a16:creationId xmlns:a16="http://schemas.microsoft.com/office/drawing/2014/main" id="{4EBD39A5-CB17-A10B-E6F0-A77EBD31B618}"/>
              </a:ext>
            </a:extLst>
          </p:cNvPr>
          <p:cNvSpPr txBox="1"/>
          <p:nvPr/>
        </p:nvSpPr>
        <p:spPr>
          <a:xfrm>
            <a:off x="274063" y="5205623"/>
            <a:ext cx="114559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rPr>
              <a:t>Story</a:t>
            </a:r>
            <a:r>
              <a:rPr kumimoji="0" lang="en-IN" sz="1200" b="1" i="0" u="none" strike="noStrike" kern="1200" cap="none" spc="0" normalizeH="0" noProof="0" dirty="0">
                <a:ln>
                  <a:noFill/>
                </a:ln>
                <a:solidFill>
                  <a:srgbClr val="002677"/>
                </a:solidFill>
                <a:effectLst/>
                <a:uLnTx/>
                <a:uFillTx/>
                <a:latin typeface="Optum Sans" panose="02010503040201060103" pitchFamily="2" charset="77"/>
                <a:ea typeface="+mn-ea"/>
                <a:cs typeface="+mn-cs"/>
              </a:rPr>
              <a:t> Lens</a:t>
            </a:r>
            <a:endParaRPr kumimoji="0" lang="en-US" sz="1200" b="1" i="0" u="none" strike="noStrike" kern="1200" cap="none" spc="0" normalizeH="0" baseline="0" noProof="0" dirty="0">
              <a:ln>
                <a:noFill/>
              </a:ln>
              <a:solidFill>
                <a:srgbClr val="002677"/>
              </a:solidFill>
              <a:effectLst/>
              <a:uLnTx/>
              <a:uFillTx/>
              <a:latin typeface="Optum Sans" panose="02010503040201060103" pitchFamily="2" charset="77"/>
              <a:ea typeface="+mn-ea"/>
              <a:cs typeface="+mn-cs"/>
            </a:endParaRPr>
          </a:p>
        </p:txBody>
      </p:sp>
    </p:spTree>
    <p:extLst>
      <p:ext uri="{BB962C8B-B14F-4D97-AF65-F5344CB8AC3E}">
        <p14:creationId xmlns:p14="http://schemas.microsoft.com/office/powerpoint/2010/main" val="363641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4D8B9-8C35-E633-8220-47E0678686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4AF1F22-5EED-400E-FE5A-1C1B8D74085D}"/>
              </a:ext>
            </a:extLst>
          </p:cNvPr>
          <p:cNvSpPr>
            <a:spLocks noGrp="1"/>
          </p:cNvSpPr>
          <p:nvPr>
            <p:ph type="title"/>
          </p:nvPr>
        </p:nvSpPr>
        <p:spPr>
          <a:xfrm>
            <a:off x="517232" y="469263"/>
            <a:ext cx="10506675" cy="732508"/>
          </a:xfrm>
        </p:spPr>
        <p:txBody>
          <a:bodyPr/>
          <a:lstStyle/>
          <a:p>
            <a:r>
              <a:rPr lang="en-US" dirty="0"/>
              <a:t>GCP Platform Stack – Opera AI</a:t>
            </a:r>
          </a:p>
        </p:txBody>
      </p:sp>
      <p:sp>
        <p:nvSpPr>
          <p:cNvPr id="15" name="Text Placeholder 1">
            <a:extLst>
              <a:ext uri="{FF2B5EF4-FFF2-40B4-BE49-F238E27FC236}">
                <a16:creationId xmlns:a16="http://schemas.microsoft.com/office/drawing/2014/main" id="{FCF544FD-B43A-CC05-2BBC-39B833DEDEE6}"/>
              </a:ext>
            </a:extLst>
          </p:cNvPr>
          <p:cNvSpPr txBox="1">
            <a:spLocks/>
          </p:cNvSpPr>
          <p:nvPr/>
        </p:nvSpPr>
        <p:spPr bwMode="gray">
          <a:xfrm>
            <a:off x="8927693" y="3405033"/>
            <a:ext cx="2857073"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spcBef>
                <a:spcPts val="0"/>
              </a:spcBef>
              <a:buNone/>
            </a:pPr>
            <a:r>
              <a:rPr lang="en-US" sz="1400" dirty="0"/>
              <a:t>UAT Signed off and MLRB Approved projects deployed</a:t>
            </a:r>
          </a:p>
        </p:txBody>
      </p:sp>
      <p:cxnSp>
        <p:nvCxnSpPr>
          <p:cNvPr id="9" name="Straight Connector 8">
            <a:extLst>
              <a:ext uri="{FF2B5EF4-FFF2-40B4-BE49-F238E27FC236}">
                <a16:creationId xmlns:a16="http://schemas.microsoft.com/office/drawing/2014/main" id="{4174935F-D847-91F7-2711-4982419AEDCB}"/>
              </a:ext>
            </a:extLst>
          </p:cNvPr>
          <p:cNvCxnSpPr>
            <a:cxnSpLocks/>
          </p:cNvCxnSpPr>
          <p:nvPr/>
        </p:nvCxnSpPr>
        <p:spPr bwMode="gray">
          <a:xfrm flipV="1">
            <a:off x="4231173" y="1810138"/>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F53531E7-7F08-918E-EC36-909301F6B383}"/>
              </a:ext>
            </a:extLst>
          </p:cNvPr>
          <p:cNvSpPr txBox="1">
            <a:spLocks/>
          </p:cNvSpPr>
          <p:nvPr/>
        </p:nvSpPr>
        <p:spPr bwMode="gray">
          <a:xfrm>
            <a:off x="4448424" y="3405033"/>
            <a:ext cx="3380423" cy="646331"/>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spcBef>
                <a:spcPts val="0"/>
              </a:spcBef>
              <a:buFont typeface="Arial" panose="020B0604020202020204" pitchFamily="34" charset="0"/>
              <a:buChar char="•"/>
            </a:pPr>
            <a:r>
              <a:rPr lang="en-US" sz="1400" dirty="0"/>
              <a:t>  Internally segregated with Dev, Test and Stage environment</a:t>
            </a:r>
          </a:p>
          <a:p>
            <a:pPr>
              <a:spcBef>
                <a:spcPts val="0"/>
              </a:spcBef>
              <a:buFont typeface="Arial" panose="020B0604020202020204" pitchFamily="34" charset="0"/>
              <a:buChar char="•"/>
            </a:pPr>
            <a:r>
              <a:rPr lang="en-US" sz="1400" dirty="0"/>
              <a:t>Access granted for approved projects</a:t>
            </a:r>
          </a:p>
        </p:txBody>
      </p:sp>
      <p:cxnSp>
        <p:nvCxnSpPr>
          <p:cNvPr id="26" name="Straight Connector 25">
            <a:extLst>
              <a:ext uri="{FF2B5EF4-FFF2-40B4-BE49-F238E27FC236}">
                <a16:creationId xmlns:a16="http://schemas.microsoft.com/office/drawing/2014/main" id="{B59981BE-BF9F-078B-1C78-F208592FED84}"/>
              </a:ext>
            </a:extLst>
          </p:cNvPr>
          <p:cNvCxnSpPr>
            <a:cxnSpLocks/>
          </p:cNvCxnSpPr>
          <p:nvPr/>
        </p:nvCxnSpPr>
        <p:spPr bwMode="gray">
          <a:xfrm flipV="1">
            <a:off x="8046098" y="1810138"/>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2" name="Chevron 1">
            <a:extLst>
              <a:ext uri="{FF2B5EF4-FFF2-40B4-BE49-F238E27FC236}">
                <a16:creationId xmlns:a16="http://schemas.microsoft.com/office/drawing/2014/main" id="{CB0A48FF-5DCE-FD9E-117B-71C5A072AF22}"/>
              </a:ext>
            </a:extLst>
          </p:cNvPr>
          <p:cNvSpPr/>
          <p:nvPr/>
        </p:nvSpPr>
        <p:spPr bwMode="gray">
          <a:xfrm>
            <a:off x="726919" y="2726092"/>
            <a:ext cx="3211187" cy="390654"/>
          </a:xfrm>
          <a:prstGeom prst="chevron">
            <a:avLst/>
          </a:prstGeom>
          <a:solidFill>
            <a:schemeClr val="bg2"/>
          </a:solidFill>
          <a:ln w="6350" cap="rnd" cmpd="sng" algn="ctr">
            <a:noFill/>
            <a:prstDash val="solid"/>
            <a:round/>
            <a:headEnd type="none" w="med" len="med"/>
            <a:tailEnd type="none" w="med" len="med"/>
          </a:ln>
          <a:effectLst/>
        </p:spPr>
        <p:txBody>
          <a:bodyPr vert="horz" wrap="square" lIns="130629" tIns="65314" rIns="130629" bIns="65314" numCol="1" rtlCol="0" anchor="ctr" anchorCtr="0" compatLnSpc="1">
            <a:prstTxWarp prst="textNoShape">
              <a:avLst/>
            </a:prstTxWarp>
          </a:bodyPr>
          <a:lstStyle/>
          <a:p>
            <a:pPr algn="ctr" defTabSz="2091006">
              <a:spcBef>
                <a:spcPts val="600"/>
              </a:spcBef>
            </a:pPr>
            <a:r>
              <a:rPr lang="en-US" sz="1400" b="1" dirty="0"/>
              <a:t>Sandbox</a:t>
            </a:r>
            <a:r>
              <a:rPr lang="en-US" sz="1400" b="1" dirty="0">
                <a:solidFill>
                  <a:schemeClr val="accent6"/>
                </a:solidFill>
              </a:rPr>
              <a:t> </a:t>
            </a:r>
          </a:p>
        </p:txBody>
      </p:sp>
      <p:sp>
        <p:nvSpPr>
          <p:cNvPr id="14" name="TextBox 10">
            <a:extLst>
              <a:ext uri="{FF2B5EF4-FFF2-40B4-BE49-F238E27FC236}">
                <a16:creationId xmlns:a16="http://schemas.microsoft.com/office/drawing/2014/main" id="{79D8717B-4A01-584A-A538-FF92217556B5}"/>
              </a:ext>
            </a:extLst>
          </p:cNvPr>
          <p:cNvSpPr txBox="1"/>
          <p:nvPr/>
        </p:nvSpPr>
        <p:spPr bwMode="gray">
          <a:xfrm>
            <a:off x="929682" y="3608035"/>
            <a:ext cx="2715357" cy="800219"/>
          </a:xfrm>
          <a:prstGeom prst="rect">
            <a:avLst/>
          </a:prstGeom>
          <a:noFill/>
        </p:spPr>
        <p:txBody>
          <a:bodyPr wrap="square" lIns="0" tIns="0" rIns="0" bIns="0" rtlCol="0">
            <a:spAutoFit/>
          </a:bodyPr>
          <a:lstStyle/>
          <a:p>
            <a:pPr algn="ctr">
              <a:spcBef>
                <a:spcPts val="600"/>
              </a:spcBef>
            </a:pPr>
            <a:r>
              <a:rPr lang="en-US" sz="1400" dirty="0"/>
              <a:t>Hackathons</a:t>
            </a:r>
          </a:p>
          <a:p>
            <a:pPr algn="ctr">
              <a:spcBef>
                <a:spcPts val="600"/>
              </a:spcBef>
            </a:pPr>
            <a:r>
              <a:rPr lang="en-US" sz="1400" dirty="0">
                <a:ea typeface="Times New Roman"/>
              </a:rPr>
              <a:t>POT Experimentation</a:t>
            </a:r>
          </a:p>
          <a:p>
            <a:pPr algn="ctr">
              <a:spcBef>
                <a:spcPts val="600"/>
              </a:spcBef>
            </a:pPr>
            <a:r>
              <a:rPr lang="en-US" sz="1400" dirty="0">
                <a:ea typeface="Times New Roman"/>
              </a:rPr>
              <a:t>Access will be granted for 30 days</a:t>
            </a:r>
          </a:p>
        </p:txBody>
      </p:sp>
      <p:pic>
        <p:nvPicPr>
          <p:cNvPr id="19" name="Picture 18">
            <a:extLst>
              <a:ext uri="{FF2B5EF4-FFF2-40B4-BE49-F238E27FC236}">
                <a16:creationId xmlns:a16="http://schemas.microsoft.com/office/drawing/2014/main" id="{970816F6-BA54-E5F6-15E4-90589DA86629}"/>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5864316" y="1993443"/>
            <a:ext cx="548640" cy="548640"/>
          </a:xfrm>
          <a:prstGeom prst="rect">
            <a:avLst/>
          </a:prstGeom>
        </p:spPr>
      </p:pic>
      <p:sp>
        <p:nvSpPr>
          <p:cNvPr id="24" name="Chevron 23">
            <a:extLst>
              <a:ext uri="{FF2B5EF4-FFF2-40B4-BE49-F238E27FC236}">
                <a16:creationId xmlns:a16="http://schemas.microsoft.com/office/drawing/2014/main" id="{0C0EC814-526D-122F-7E2D-BF22ACCDAB64}"/>
              </a:ext>
            </a:extLst>
          </p:cNvPr>
          <p:cNvSpPr/>
          <p:nvPr/>
        </p:nvSpPr>
        <p:spPr bwMode="gray">
          <a:xfrm>
            <a:off x="4494621" y="2733608"/>
            <a:ext cx="3211187" cy="390654"/>
          </a:xfrm>
          <a:prstGeom prst="chevron">
            <a:avLst/>
          </a:prstGeom>
          <a:solidFill>
            <a:schemeClr val="bg2"/>
          </a:solidFill>
          <a:ln w="6350" cap="rnd" cmpd="sng" algn="ctr">
            <a:noFill/>
            <a:prstDash val="solid"/>
            <a:round/>
            <a:headEnd type="none" w="med" len="med"/>
            <a:tailEnd type="none" w="med" len="med"/>
          </a:ln>
          <a:effectLst/>
        </p:spPr>
        <p:txBody>
          <a:bodyPr vert="horz" wrap="square" lIns="130629" tIns="65314" rIns="130629" bIns="65314" numCol="1" rtlCol="0" anchor="ctr" anchorCtr="0" compatLnSpc="1">
            <a:prstTxWarp prst="textNoShape">
              <a:avLst/>
            </a:prstTxWarp>
          </a:bodyPr>
          <a:lstStyle/>
          <a:p>
            <a:pPr algn="ctr" defTabSz="2091006">
              <a:spcBef>
                <a:spcPts val="600"/>
              </a:spcBef>
            </a:pPr>
            <a:r>
              <a:rPr lang="en-US" sz="1400" b="1" dirty="0"/>
              <a:t>Non-Prod Environment</a:t>
            </a:r>
            <a:endParaRPr lang="en-US" sz="1400" b="1" dirty="0">
              <a:solidFill>
                <a:schemeClr val="accent6"/>
              </a:solidFill>
            </a:endParaRPr>
          </a:p>
        </p:txBody>
      </p:sp>
      <p:pic>
        <p:nvPicPr>
          <p:cNvPr id="27" name="Picture 26">
            <a:extLst>
              <a:ext uri="{FF2B5EF4-FFF2-40B4-BE49-F238E27FC236}">
                <a16:creationId xmlns:a16="http://schemas.microsoft.com/office/drawing/2014/main" id="{A3E68786-EA22-9EF8-8FB2-A1626210CA0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9807590" y="2047631"/>
            <a:ext cx="548640" cy="548640"/>
          </a:xfrm>
          <a:prstGeom prst="rect">
            <a:avLst/>
          </a:prstGeom>
        </p:spPr>
      </p:pic>
      <p:sp>
        <p:nvSpPr>
          <p:cNvPr id="28" name="Chevron 27">
            <a:extLst>
              <a:ext uri="{FF2B5EF4-FFF2-40B4-BE49-F238E27FC236}">
                <a16:creationId xmlns:a16="http://schemas.microsoft.com/office/drawing/2014/main" id="{BAA9FB9D-F587-3E4D-88C7-888FE2D65848}"/>
              </a:ext>
            </a:extLst>
          </p:cNvPr>
          <p:cNvSpPr/>
          <p:nvPr/>
        </p:nvSpPr>
        <p:spPr bwMode="gray">
          <a:xfrm>
            <a:off x="8476317" y="2733961"/>
            <a:ext cx="3211187" cy="390654"/>
          </a:xfrm>
          <a:prstGeom prst="chevron">
            <a:avLst/>
          </a:prstGeom>
          <a:solidFill>
            <a:schemeClr val="bg2"/>
          </a:solidFill>
          <a:ln w="6350" cap="rnd" cmpd="sng" algn="ctr">
            <a:noFill/>
            <a:prstDash val="solid"/>
            <a:round/>
            <a:headEnd type="none" w="med" len="med"/>
            <a:tailEnd type="none" w="med" len="med"/>
          </a:ln>
          <a:effectLst/>
        </p:spPr>
        <p:txBody>
          <a:bodyPr vert="horz" wrap="square" lIns="130629" tIns="65314" rIns="130629" bIns="65314" numCol="1" rtlCol="0" anchor="ctr" anchorCtr="0" compatLnSpc="1">
            <a:prstTxWarp prst="textNoShape">
              <a:avLst/>
            </a:prstTxWarp>
          </a:bodyPr>
          <a:lstStyle/>
          <a:p>
            <a:pPr algn="ctr" defTabSz="2091006">
              <a:spcBef>
                <a:spcPts val="600"/>
              </a:spcBef>
            </a:pPr>
            <a:r>
              <a:rPr lang="en-US" sz="1400" b="1" dirty="0"/>
              <a:t>Prod Environment</a:t>
            </a:r>
            <a:r>
              <a:rPr lang="en-US" sz="1400" b="1" dirty="0">
                <a:solidFill>
                  <a:schemeClr val="accent6"/>
                </a:solidFill>
              </a:rPr>
              <a:t> </a:t>
            </a:r>
          </a:p>
        </p:txBody>
      </p:sp>
      <p:sp>
        <p:nvSpPr>
          <p:cNvPr id="29" name="TextBox 28">
            <a:extLst>
              <a:ext uri="{FF2B5EF4-FFF2-40B4-BE49-F238E27FC236}">
                <a16:creationId xmlns:a16="http://schemas.microsoft.com/office/drawing/2014/main" id="{04377349-C848-5A21-BE45-30F47E8E93A7}"/>
              </a:ext>
            </a:extLst>
          </p:cNvPr>
          <p:cNvSpPr txBox="1"/>
          <p:nvPr/>
        </p:nvSpPr>
        <p:spPr>
          <a:xfrm>
            <a:off x="8386389" y="3435810"/>
            <a:ext cx="478016" cy="461665"/>
          </a:xfrm>
          <a:prstGeom prst="rect">
            <a:avLst/>
          </a:prstGeom>
          <a:noFill/>
        </p:spPr>
        <p:txBody>
          <a:bodyPr wrap="square" rtlCol="0">
            <a:spAutoFit/>
          </a:bodyPr>
          <a:lstStyle/>
          <a:p>
            <a:r>
              <a:rPr lang="en-US" sz="2400" b="0" i="0" dirty="0">
                <a:solidFill>
                  <a:srgbClr val="D6D6D6"/>
                </a:solidFill>
                <a:effectLst/>
                <a:latin typeface="Segoe UI" panose="020B0502040204020203" pitchFamily="34" charset="0"/>
              </a:rPr>
              <a:t> </a:t>
            </a:r>
            <a:endParaRPr lang="en-US" sz="2400" dirty="0"/>
          </a:p>
        </p:txBody>
      </p:sp>
      <p:sp>
        <p:nvSpPr>
          <p:cNvPr id="33" name="TextBox 32">
            <a:extLst>
              <a:ext uri="{FF2B5EF4-FFF2-40B4-BE49-F238E27FC236}">
                <a16:creationId xmlns:a16="http://schemas.microsoft.com/office/drawing/2014/main" id="{DD286072-1BD7-5C63-CC22-F7B0B265012A}"/>
              </a:ext>
            </a:extLst>
          </p:cNvPr>
          <p:cNvSpPr txBox="1"/>
          <p:nvPr/>
        </p:nvSpPr>
        <p:spPr>
          <a:xfrm>
            <a:off x="8396899" y="4130101"/>
            <a:ext cx="478016" cy="461665"/>
          </a:xfrm>
          <a:prstGeom prst="rect">
            <a:avLst/>
          </a:prstGeom>
          <a:noFill/>
        </p:spPr>
        <p:txBody>
          <a:bodyPr wrap="square" rtlCol="0">
            <a:spAutoFit/>
          </a:bodyPr>
          <a:lstStyle/>
          <a:p>
            <a:r>
              <a:rPr lang="en-US" sz="2400" b="0" i="0" dirty="0">
                <a:solidFill>
                  <a:srgbClr val="D6D6D6"/>
                </a:solidFill>
                <a:effectLst/>
                <a:latin typeface="Segoe UI" panose="020B0502040204020203" pitchFamily="34" charset="0"/>
              </a:rPr>
              <a:t> </a:t>
            </a:r>
            <a:endParaRPr lang="en-US" sz="2400" dirty="0"/>
          </a:p>
        </p:txBody>
      </p:sp>
      <p:sp>
        <p:nvSpPr>
          <p:cNvPr id="34" name="TextBox 33">
            <a:extLst>
              <a:ext uri="{FF2B5EF4-FFF2-40B4-BE49-F238E27FC236}">
                <a16:creationId xmlns:a16="http://schemas.microsoft.com/office/drawing/2014/main" id="{AF8C2B37-3903-DC1B-E2A8-A514E34DA84F}"/>
              </a:ext>
            </a:extLst>
          </p:cNvPr>
          <p:cNvSpPr txBox="1"/>
          <p:nvPr/>
        </p:nvSpPr>
        <p:spPr>
          <a:xfrm>
            <a:off x="8401309" y="4776431"/>
            <a:ext cx="478016" cy="461665"/>
          </a:xfrm>
          <a:prstGeom prst="rect">
            <a:avLst/>
          </a:prstGeom>
          <a:noFill/>
        </p:spPr>
        <p:txBody>
          <a:bodyPr wrap="square" rtlCol="0">
            <a:spAutoFit/>
          </a:bodyPr>
          <a:lstStyle/>
          <a:p>
            <a:r>
              <a:rPr lang="en-US" sz="2400" b="0" i="0" dirty="0">
                <a:solidFill>
                  <a:srgbClr val="D6D6D6"/>
                </a:solidFill>
                <a:effectLst/>
                <a:latin typeface="Segoe UI" panose="020B0502040204020203" pitchFamily="34" charset="0"/>
              </a:rPr>
              <a:t> </a:t>
            </a:r>
            <a:endParaRPr lang="en-US" sz="2400" dirty="0"/>
          </a:p>
        </p:txBody>
      </p:sp>
    </p:spTree>
    <p:extLst>
      <p:ext uri="{BB962C8B-B14F-4D97-AF65-F5344CB8AC3E}">
        <p14:creationId xmlns:p14="http://schemas.microsoft.com/office/powerpoint/2010/main" val="3515137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iagonal Stripe 10">
            <a:extLst>
              <a:ext uri="{FF2B5EF4-FFF2-40B4-BE49-F238E27FC236}">
                <a16:creationId xmlns:a16="http://schemas.microsoft.com/office/drawing/2014/main" id="{C3DD9848-FC97-B4D9-7C07-CF53E1B66EDC}"/>
              </a:ext>
            </a:extLst>
          </p:cNvPr>
          <p:cNvSpPr/>
          <p:nvPr/>
        </p:nvSpPr>
        <p:spPr>
          <a:xfrm>
            <a:off x="5255" y="0"/>
            <a:ext cx="5959366" cy="2939734"/>
          </a:xfrm>
          <a:prstGeom prst="diagStrip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7DF3E2CF-033D-855D-38BF-AB55FF903AF0}"/>
              </a:ext>
            </a:extLst>
          </p:cNvPr>
          <p:cNvSpPr txBox="1"/>
          <p:nvPr/>
        </p:nvSpPr>
        <p:spPr bwMode="gray">
          <a:xfrm>
            <a:off x="4171778" y="2321004"/>
            <a:ext cx="6118681" cy="2215991"/>
          </a:xfrm>
          <a:prstGeom prst="rect">
            <a:avLst/>
          </a:prstGeom>
          <a:noFill/>
        </p:spPr>
        <p:txBody>
          <a:bodyPr vert="horz" wrap="square" lIns="0" tIns="0" rIns="0" bIns="0" rtlCol="0">
            <a:spAutoFit/>
          </a:bodyPr>
          <a:lstStyle/>
          <a:p>
            <a:pPr algn="ctr"/>
            <a:r>
              <a:rPr lang="en-US" sz="7200" b="1" dirty="0"/>
              <a:t>OPERA AI </a:t>
            </a:r>
          </a:p>
          <a:p>
            <a:pPr algn="ctr"/>
            <a:r>
              <a:rPr lang="en-US" sz="7200" b="1" dirty="0"/>
              <a:t>SDLC Recap</a:t>
            </a:r>
            <a:endParaRPr lang="en-US" sz="7200" b="1" dirty="0">
              <a:solidFill>
                <a:schemeClr val="accent6"/>
              </a:solidFill>
            </a:endParaRPr>
          </a:p>
        </p:txBody>
      </p:sp>
      <p:sp>
        <p:nvSpPr>
          <p:cNvPr id="5" name="Diagonal Stripe 4">
            <a:extLst>
              <a:ext uri="{FF2B5EF4-FFF2-40B4-BE49-F238E27FC236}">
                <a16:creationId xmlns:a16="http://schemas.microsoft.com/office/drawing/2014/main" id="{4903D385-D834-CAF0-D5AF-9F4AD5686906}"/>
              </a:ext>
            </a:extLst>
          </p:cNvPr>
          <p:cNvSpPr/>
          <p:nvPr/>
        </p:nvSpPr>
        <p:spPr>
          <a:xfrm>
            <a:off x="0" y="0"/>
            <a:ext cx="5055476" cy="2511972"/>
          </a:xfrm>
          <a:prstGeom prst="diagStrip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7CD82A3D-BC11-0DE0-8D3F-7A8870FA134E}"/>
              </a:ext>
            </a:extLst>
          </p:cNvPr>
          <p:cNvSpPr/>
          <p:nvPr/>
        </p:nvSpPr>
        <p:spPr>
          <a:xfrm rot="10800000">
            <a:off x="6232634" y="3918266"/>
            <a:ext cx="5959366" cy="2939734"/>
          </a:xfrm>
          <a:prstGeom prst="diagStrip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9" name="Diagonal Stripe 8">
            <a:extLst>
              <a:ext uri="{FF2B5EF4-FFF2-40B4-BE49-F238E27FC236}">
                <a16:creationId xmlns:a16="http://schemas.microsoft.com/office/drawing/2014/main" id="{3C0286FF-FD74-2C53-B529-232DEE5D6E2E}"/>
              </a:ext>
            </a:extLst>
          </p:cNvPr>
          <p:cNvSpPr/>
          <p:nvPr/>
        </p:nvSpPr>
        <p:spPr>
          <a:xfrm rot="10800000">
            <a:off x="7136524" y="4346028"/>
            <a:ext cx="5055476" cy="2511972"/>
          </a:xfrm>
          <a:prstGeom prst="diagStrip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1D605793-0E37-B6FF-6B64-90AB59395B75}"/>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937022" y="2345364"/>
            <a:ext cx="2234756" cy="2234756"/>
          </a:xfrm>
          <a:prstGeom prst="rect">
            <a:avLst/>
          </a:prstGeom>
        </p:spPr>
      </p:pic>
    </p:spTree>
    <p:extLst>
      <p:ext uri="{BB962C8B-B14F-4D97-AF65-F5344CB8AC3E}">
        <p14:creationId xmlns:p14="http://schemas.microsoft.com/office/powerpoint/2010/main" val="387258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B311-D221-4916-A540-0CD33231180C}"/>
              </a:ext>
            </a:extLst>
          </p:cNvPr>
          <p:cNvSpPr>
            <a:spLocks noGrp="1"/>
          </p:cNvSpPr>
          <p:nvPr>
            <p:ph type="title"/>
          </p:nvPr>
        </p:nvSpPr>
        <p:spPr/>
        <p:txBody>
          <a:bodyPr/>
          <a:lstStyle/>
          <a:p>
            <a:r>
              <a:rPr lang="en-US" dirty="0"/>
              <a:t>What is OPERA AI Assistant?</a:t>
            </a:r>
          </a:p>
        </p:txBody>
      </p:sp>
      <p:sp>
        <p:nvSpPr>
          <p:cNvPr id="20" name="TextBox 19">
            <a:extLst>
              <a:ext uri="{FF2B5EF4-FFF2-40B4-BE49-F238E27FC236}">
                <a16:creationId xmlns:a16="http://schemas.microsoft.com/office/drawing/2014/main" id="{69AE89AE-0925-456E-9B2A-E945FAB61649}"/>
              </a:ext>
            </a:extLst>
          </p:cNvPr>
          <p:cNvSpPr txBox="1"/>
          <p:nvPr/>
        </p:nvSpPr>
        <p:spPr bwMode="gray">
          <a:xfrm>
            <a:off x="1256858" y="1501484"/>
            <a:ext cx="5308343" cy="215444"/>
          </a:xfrm>
          <a:prstGeom prst="rect">
            <a:avLst/>
          </a:prstGeom>
          <a:noFill/>
        </p:spPr>
        <p:txBody>
          <a:bodyPr vert="horz" wrap="square" lIns="0" tIns="0" rIns="0" bIns="0" rtlCol="0">
            <a:spAutoFit/>
          </a:bodyPr>
          <a:lstStyle/>
          <a:p>
            <a:pPr>
              <a:spcBef>
                <a:spcPts val="600"/>
              </a:spcBef>
              <a:buClr>
                <a:schemeClr val="tx1"/>
              </a:buClr>
            </a:pPr>
            <a:r>
              <a:rPr lang="en-US" sz="1400" b="1" dirty="0">
                <a:solidFill>
                  <a:schemeClr val="accent6"/>
                </a:solidFill>
              </a:rPr>
              <a:t>Problem Statement</a:t>
            </a:r>
          </a:p>
        </p:txBody>
      </p:sp>
      <p:sp>
        <p:nvSpPr>
          <p:cNvPr id="19" name="TextBox 18">
            <a:extLst>
              <a:ext uri="{FF2B5EF4-FFF2-40B4-BE49-F238E27FC236}">
                <a16:creationId xmlns:a16="http://schemas.microsoft.com/office/drawing/2014/main" id="{037AD85A-43AB-4463-9EEF-756321EA85F9}"/>
              </a:ext>
            </a:extLst>
          </p:cNvPr>
          <p:cNvSpPr txBox="1"/>
          <p:nvPr/>
        </p:nvSpPr>
        <p:spPr bwMode="gray">
          <a:xfrm>
            <a:off x="1256858" y="1867908"/>
            <a:ext cx="5308343" cy="861774"/>
          </a:xfrm>
          <a:prstGeom prst="rect">
            <a:avLst/>
          </a:prstGeom>
          <a:noFill/>
        </p:spPr>
        <p:txBody>
          <a:bodyPr vert="horz" wrap="square" lIns="0" tIns="0" rIns="0" bIns="0" rtlCol="0">
            <a:spAutoFit/>
          </a:bodyPr>
          <a:lstStyle/>
          <a:p>
            <a:r>
              <a:rPr lang="en-US" sz="1400" dirty="0"/>
              <a:t>Current processes for data researchers and loaders are heavily reliant on manual validations and intricate standard operating procedures (SOPs), resulting in inefficiencies and complexity when performing even basic tasks.</a:t>
            </a:r>
          </a:p>
        </p:txBody>
      </p:sp>
      <p:sp>
        <p:nvSpPr>
          <p:cNvPr id="32" name="TextBox 31">
            <a:extLst>
              <a:ext uri="{FF2B5EF4-FFF2-40B4-BE49-F238E27FC236}">
                <a16:creationId xmlns:a16="http://schemas.microsoft.com/office/drawing/2014/main" id="{F432760E-3E06-4072-8BAC-863D930E71B8}"/>
              </a:ext>
            </a:extLst>
          </p:cNvPr>
          <p:cNvSpPr txBox="1"/>
          <p:nvPr/>
        </p:nvSpPr>
        <p:spPr bwMode="gray">
          <a:xfrm>
            <a:off x="1250638" y="3029934"/>
            <a:ext cx="5308343" cy="215444"/>
          </a:xfrm>
          <a:prstGeom prst="rect">
            <a:avLst/>
          </a:prstGeom>
          <a:noFill/>
        </p:spPr>
        <p:txBody>
          <a:bodyPr vert="horz" wrap="square" lIns="0" tIns="0" rIns="0" bIns="0" rtlCol="0">
            <a:spAutoFit/>
          </a:bodyPr>
          <a:lstStyle/>
          <a:p>
            <a:pPr>
              <a:spcBef>
                <a:spcPts val="600"/>
              </a:spcBef>
              <a:buClr>
                <a:schemeClr val="tx1"/>
              </a:buClr>
            </a:pPr>
            <a:r>
              <a:rPr lang="en-US" sz="1400" b="1" dirty="0">
                <a:solidFill>
                  <a:schemeClr val="accent6"/>
                </a:solidFill>
              </a:rPr>
              <a:t>Approach to AI Adoption</a:t>
            </a:r>
          </a:p>
        </p:txBody>
      </p:sp>
      <p:sp>
        <p:nvSpPr>
          <p:cNvPr id="31" name="TextBox 30">
            <a:extLst>
              <a:ext uri="{FF2B5EF4-FFF2-40B4-BE49-F238E27FC236}">
                <a16:creationId xmlns:a16="http://schemas.microsoft.com/office/drawing/2014/main" id="{B36A58B6-698A-475E-9015-A252CBAEFD31}"/>
              </a:ext>
            </a:extLst>
          </p:cNvPr>
          <p:cNvSpPr txBox="1"/>
          <p:nvPr/>
        </p:nvSpPr>
        <p:spPr bwMode="gray">
          <a:xfrm>
            <a:off x="1250638" y="3396358"/>
            <a:ext cx="5424300" cy="861774"/>
          </a:xfrm>
          <a:prstGeom prst="rect">
            <a:avLst/>
          </a:prstGeom>
          <a:noFill/>
        </p:spPr>
        <p:txBody>
          <a:bodyPr vert="horz" wrap="square" lIns="0" tIns="0" rIns="0" bIns="0" rtlCol="0">
            <a:spAutoFit/>
          </a:bodyPr>
          <a:lstStyle/>
          <a:p>
            <a:pPr>
              <a:spcBef>
                <a:spcPts val="600"/>
              </a:spcBef>
              <a:buClr>
                <a:schemeClr val="tx1"/>
              </a:buClr>
            </a:pPr>
            <a:r>
              <a:rPr lang="en-US" sz="1400" dirty="0"/>
              <a:t>OPERA AI  leverages AI to streamline task automation and enhance integration with tools such as Digital First Intake, Provider Console, </a:t>
            </a:r>
            <a:r>
              <a:rPr lang="en-US" sz="1400" dirty="0" err="1"/>
              <a:t>PhyCon</a:t>
            </a:r>
            <a:r>
              <a:rPr lang="en-US" sz="1400" dirty="0"/>
              <a:t>, and CORE, deploying AI agents tailored to user workflows for improved efficiency and productivity.</a:t>
            </a:r>
          </a:p>
        </p:txBody>
      </p:sp>
      <p:pic>
        <p:nvPicPr>
          <p:cNvPr id="29" name="Picture 28">
            <a:extLst>
              <a:ext uri="{FF2B5EF4-FFF2-40B4-BE49-F238E27FC236}">
                <a16:creationId xmlns:a16="http://schemas.microsoft.com/office/drawing/2014/main" id="{5DCE29B1-9D78-4A90-8529-B912579FF3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430136" y="4455122"/>
            <a:ext cx="735840" cy="735840"/>
          </a:xfrm>
          <a:prstGeom prst="rect">
            <a:avLst/>
          </a:prstGeom>
        </p:spPr>
      </p:pic>
      <p:sp>
        <p:nvSpPr>
          <p:cNvPr id="34" name="TextBox 33">
            <a:extLst>
              <a:ext uri="{FF2B5EF4-FFF2-40B4-BE49-F238E27FC236}">
                <a16:creationId xmlns:a16="http://schemas.microsoft.com/office/drawing/2014/main" id="{1DC4AEE5-4547-403A-BEF4-9240C43CBF05}"/>
              </a:ext>
            </a:extLst>
          </p:cNvPr>
          <p:cNvSpPr txBox="1"/>
          <p:nvPr/>
        </p:nvSpPr>
        <p:spPr bwMode="gray">
          <a:xfrm>
            <a:off x="1256858" y="4558385"/>
            <a:ext cx="5308343" cy="215444"/>
          </a:xfrm>
          <a:prstGeom prst="rect">
            <a:avLst/>
          </a:prstGeom>
          <a:noFill/>
        </p:spPr>
        <p:txBody>
          <a:bodyPr vert="horz" wrap="square" lIns="0" tIns="0" rIns="0" bIns="0" rtlCol="0">
            <a:spAutoFit/>
          </a:bodyPr>
          <a:lstStyle/>
          <a:p>
            <a:pPr>
              <a:spcBef>
                <a:spcPts val="600"/>
              </a:spcBef>
              <a:buClr>
                <a:schemeClr val="tx1"/>
              </a:buClr>
            </a:pPr>
            <a:r>
              <a:rPr lang="en-US" sz="1400" b="1" dirty="0">
                <a:solidFill>
                  <a:schemeClr val="accent6"/>
                </a:solidFill>
              </a:rPr>
              <a:t>Accomplishment Goals</a:t>
            </a:r>
          </a:p>
        </p:txBody>
      </p:sp>
      <p:sp>
        <p:nvSpPr>
          <p:cNvPr id="33" name="TextBox 32">
            <a:extLst>
              <a:ext uri="{FF2B5EF4-FFF2-40B4-BE49-F238E27FC236}">
                <a16:creationId xmlns:a16="http://schemas.microsoft.com/office/drawing/2014/main" id="{9E46BF61-F51F-4A85-B73E-744771FDF954}"/>
              </a:ext>
            </a:extLst>
          </p:cNvPr>
          <p:cNvSpPr txBox="1"/>
          <p:nvPr/>
        </p:nvSpPr>
        <p:spPr bwMode="gray">
          <a:xfrm>
            <a:off x="1250638" y="4845961"/>
            <a:ext cx="5424300" cy="387798"/>
          </a:xfrm>
          <a:prstGeom prst="rect">
            <a:avLst/>
          </a:prstGeom>
          <a:noFill/>
        </p:spPr>
        <p:txBody>
          <a:bodyPr vert="horz" wrap="square" lIns="0" tIns="0" rIns="0" bIns="0" rtlCol="0">
            <a:spAutoFit/>
          </a:bodyPr>
          <a:lstStyle/>
          <a:p>
            <a:pPr marL="285750" indent="-285750">
              <a:lnSpc>
                <a:spcPct val="90000"/>
              </a:lnSpc>
              <a:buFont typeface="Arial" panose="020B0604020202020204" pitchFamily="34" charset="0"/>
              <a:buChar char="•"/>
            </a:pPr>
            <a:r>
              <a:rPr lang="en-US" sz="1400" i="0" u="none" baseline="0" dirty="0">
                <a:cs typeface="Segoe UI" panose="020B0502040204020203" pitchFamily="34" charset="0"/>
              </a:rPr>
              <a:t>Increase VPH for teams with Opera AI Agents (10%+) in 2025</a:t>
            </a:r>
          </a:p>
          <a:p>
            <a:pPr marL="285750" indent="-285750">
              <a:lnSpc>
                <a:spcPct val="90000"/>
              </a:lnSpc>
              <a:buFont typeface="Arial" panose="020B0604020202020204" pitchFamily="34" charset="0"/>
              <a:buChar char="•"/>
            </a:pPr>
            <a:r>
              <a:rPr lang="en-US" sz="1400" dirty="0">
                <a:cs typeface="Segoe UI" panose="020B0502040204020203" pitchFamily="34" charset="0"/>
              </a:rPr>
              <a:t>Provide AI Assistance to 50% of PDO teams in 2025 </a:t>
            </a:r>
            <a:endParaRPr lang="en-US" sz="1400" i="0" u="none" baseline="0" dirty="0">
              <a:cs typeface="Segoe UI" panose="020B0502040204020203" pitchFamily="34" charset="0"/>
            </a:endParaRPr>
          </a:p>
        </p:txBody>
      </p:sp>
      <p:pic>
        <p:nvPicPr>
          <p:cNvPr id="4" name="Picture 3">
            <a:extLst>
              <a:ext uri="{FF2B5EF4-FFF2-40B4-BE49-F238E27FC236}">
                <a16:creationId xmlns:a16="http://schemas.microsoft.com/office/drawing/2014/main" id="{ED7CE449-0D62-FC58-F135-3E9584F1294D}"/>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471713" y="1453117"/>
            <a:ext cx="652686" cy="652686"/>
          </a:xfrm>
          <a:prstGeom prst="rect">
            <a:avLst/>
          </a:prstGeom>
        </p:spPr>
      </p:pic>
      <p:pic>
        <p:nvPicPr>
          <p:cNvPr id="7" name="Picture 6">
            <a:extLst>
              <a:ext uri="{FF2B5EF4-FFF2-40B4-BE49-F238E27FC236}">
                <a16:creationId xmlns:a16="http://schemas.microsoft.com/office/drawing/2014/main" id="{EF27CA6A-CB91-F70C-92BC-C5A4C943FBA9}"/>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347704" y="2905286"/>
            <a:ext cx="857618" cy="857618"/>
          </a:xfrm>
          <a:prstGeom prst="rect">
            <a:avLst/>
          </a:prstGeom>
        </p:spPr>
      </p:pic>
      <p:pic>
        <p:nvPicPr>
          <p:cNvPr id="26" name="Picture 25" descr="A dart in the center of a target&#10;&#10;AI-generated content may be incorrect.">
            <a:extLst>
              <a:ext uri="{FF2B5EF4-FFF2-40B4-BE49-F238E27FC236}">
                <a16:creationId xmlns:a16="http://schemas.microsoft.com/office/drawing/2014/main" id="{212B415A-2643-A1C8-6823-E1C606BA5A1B}"/>
              </a:ext>
            </a:extLst>
          </p:cNvPr>
          <p:cNvPicPr>
            <a:picLocks noChangeAspect="1"/>
          </p:cNvPicPr>
          <p:nvPr/>
        </p:nvPicPr>
        <p:blipFill>
          <a:blip r:embed="rId6"/>
          <a:stretch>
            <a:fillRect/>
          </a:stretch>
        </p:blipFill>
        <p:spPr>
          <a:xfrm>
            <a:off x="7128615" y="1818849"/>
            <a:ext cx="4591672" cy="3888109"/>
          </a:xfrm>
          <a:prstGeom prst="rect">
            <a:avLst/>
          </a:prstGeom>
        </p:spPr>
      </p:pic>
      <p:sp>
        <p:nvSpPr>
          <p:cNvPr id="27" name="Rectangle 26">
            <a:extLst>
              <a:ext uri="{FF2B5EF4-FFF2-40B4-BE49-F238E27FC236}">
                <a16:creationId xmlns:a16="http://schemas.microsoft.com/office/drawing/2014/main" id="{FB50D812-582B-EA58-5221-F87D0F0A9F64}"/>
              </a:ext>
            </a:extLst>
          </p:cNvPr>
          <p:cNvSpPr/>
          <p:nvPr/>
        </p:nvSpPr>
        <p:spPr>
          <a:xfrm>
            <a:off x="347704" y="6073082"/>
            <a:ext cx="3701782" cy="552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id="{76ABC179-96B0-CD4B-467C-A8ADAF99B203}"/>
                  </a:ext>
                </a:extLst>
              </p14:cNvPr>
              <p14:cNvContentPartPr/>
              <p14:nvPr/>
            </p14:nvContentPartPr>
            <p14:xfrm>
              <a:off x="4162325" y="2137376"/>
              <a:ext cx="360" cy="360"/>
            </p14:xfrm>
          </p:contentPart>
        </mc:Choice>
        <mc:Fallback xmlns="">
          <p:pic>
            <p:nvPicPr>
              <p:cNvPr id="36" name="Ink 35">
                <a:extLst>
                  <a:ext uri="{FF2B5EF4-FFF2-40B4-BE49-F238E27FC236}">
                    <a16:creationId xmlns:a16="http://schemas.microsoft.com/office/drawing/2014/main" id="{76ABC179-96B0-CD4B-467C-A8ADAF99B203}"/>
                  </a:ext>
                </a:extLst>
              </p:cNvPr>
              <p:cNvPicPr/>
              <p:nvPr/>
            </p:nvPicPr>
            <p:blipFill>
              <a:blip r:embed="rId8"/>
              <a:stretch>
                <a:fillRect/>
              </a:stretch>
            </p:blipFill>
            <p:spPr>
              <a:xfrm>
                <a:off x="4153325" y="2128736"/>
                <a:ext cx="18000" cy="18000"/>
              </a:xfrm>
              <a:prstGeom prst="rect">
                <a:avLst/>
              </a:prstGeom>
            </p:spPr>
          </p:pic>
        </mc:Fallback>
      </mc:AlternateContent>
    </p:spTree>
    <p:extLst>
      <p:ext uri="{BB962C8B-B14F-4D97-AF65-F5344CB8AC3E}">
        <p14:creationId xmlns:p14="http://schemas.microsoft.com/office/powerpoint/2010/main" val="107626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24986-B9C7-440D-5873-02546EBAA56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8BBD3-A153-1A93-1C51-507EDD5B4664}"/>
              </a:ext>
            </a:extLst>
          </p:cNvPr>
          <p:cNvSpPr>
            <a:spLocks noGrp="1"/>
          </p:cNvSpPr>
          <p:nvPr>
            <p:ph type="sldNum" sz="quarter" idx="12"/>
          </p:nvPr>
        </p:nvSpPr>
        <p:spPr/>
        <p:txBody>
          <a:bodyPr/>
          <a:lstStyle/>
          <a:p>
            <a:fld id="{90F9BDA0-AF0E-4BA8-B742-3B9C92A3E6FE}" type="slidenum">
              <a:rPr lang="en-US" smtClean="0"/>
              <a:t>17</a:t>
            </a:fld>
            <a:endParaRPr lang="en-US"/>
          </a:p>
        </p:txBody>
      </p:sp>
      <p:sp>
        <p:nvSpPr>
          <p:cNvPr id="9" name="Rectangle 8">
            <a:extLst>
              <a:ext uri="{FF2B5EF4-FFF2-40B4-BE49-F238E27FC236}">
                <a16:creationId xmlns:a16="http://schemas.microsoft.com/office/drawing/2014/main" id="{4469FC92-6B3A-4FDE-A596-A36943B4BD52}"/>
              </a:ext>
            </a:extLst>
          </p:cNvPr>
          <p:cNvSpPr/>
          <p:nvPr/>
        </p:nvSpPr>
        <p:spPr>
          <a:xfrm>
            <a:off x="11174554" y="6052047"/>
            <a:ext cx="680748" cy="754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9076F9-370F-DC35-6FEA-EB75BDB44547}"/>
              </a:ext>
            </a:extLst>
          </p:cNvPr>
          <p:cNvSpPr/>
          <p:nvPr/>
        </p:nvSpPr>
        <p:spPr>
          <a:xfrm>
            <a:off x="88605" y="6052047"/>
            <a:ext cx="785100" cy="754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 program&#10;&#10;AI-generated content may be incorrect.">
            <a:extLst>
              <a:ext uri="{FF2B5EF4-FFF2-40B4-BE49-F238E27FC236}">
                <a16:creationId xmlns:a16="http://schemas.microsoft.com/office/drawing/2014/main" id="{74BBDCC1-53C0-303A-CFA2-4E0F0CE542BB}"/>
              </a:ext>
            </a:extLst>
          </p:cNvPr>
          <p:cNvPicPr>
            <a:picLocks noChangeAspect="1"/>
          </p:cNvPicPr>
          <p:nvPr/>
        </p:nvPicPr>
        <p:blipFill>
          <a:blip r:embed="rId3"/>
          <a:stretch>
            <a:fillRect/>
          </a:stretch>
        </p:blipFill>
        <p:spPr>
          <a:xfrm>
            <a:off x="587001" y="576047"/>
            <a:ext cx="10953812" cy="6230912"/>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6379E632-E0DF-9504-CA03-B5B631860777}"/>
              </a:ext>
            </a:extLst>
          </p:cNvPr>
          <p:cNvPicPr>
            <a:picLocks noChangeAspect="1"/>
          </p:cNvPicPr>
          <p:nvPr/>
        </p:nvPicPr>
        <p:blipFill>
          <a:blip r:embed="rId4"/>
          <a:stretch>
            <a:fillRect/>
          </a:stretch>
        </p:blipFill>
        <p:spPr>
          <a:xfrm>
            <a:off x="245749" y="241299"/>
            <a:ext cx="11700501" cy="6616701"/>
          </a:xfrm>
          <a:prstGeom prst="rect">
            <a:avLst/>
          </a:prstGeom>
        </p:spPr>
      </p:pic>
    </p:spTree>
    <p:extLst>
      <p:ext uri="{BB962C8B-B14F-4D97-AF65-F5344CB8AC3E}">
        <p14:creationId xmlns:p14="http://schemas.microsoft.com/office/powerpoint/2010/main" val="18832603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80676-5AD7-79A6-525B-78524E422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85CD1-7028-7206-8DFB-6FDBF4BB2244}"/>
              </a:ext>
            </a:extLst>
          </p:cNvPr>
          <p:cNvSpPr>
            <a:spLocks noGrp="1"/>
          </p:cNvSpPr>
          <p:nvPr>
            <p:ph type="title"/>
          </p:nvPr>
        </p:nvSpPr>
        <p:spPr>
          <a:xfrm>
            <a:off x="448732" y="293172"/>
            <a:ext cx="9601200" cy="332399"/>
          </a:xfrm>
        </p:spPr>
        <p:txBody>
          <a:bodyPr/>
          <a:lstStyle/>
          <a:p>
            <a:r>
              <a:rPr lang="en-US" sz="2400" b="1" i="0" dirty="0"/>
              <a:t>Scoring</a:t>
            </a:r>
            <a:endParaRPr lang="en-US" dirty="0"/>
          </a:p>
        </p:txBody>
      </p:sp>
      <p:pic>
        <p:nvPicPr>
          <p:cNvPr id="3" name="Picture 2">
            <a:extLst>
              <a:ext uri="{FF2B5EF4-FFF2-40B4-BE49-F238E27FC236}">
                <a16:creationId xmlns:a16="http://schemas.microsoft.com/office/drawing/2014/main" id="{EDBF921A-0B4B-9ECF-576A-FCD1BD66258B}"/>
              </a:ext>
            </a:extLst>
          </p:cNvPr>
          <p:cNvPicPr>
            <a:picLocks noChangeAspect="1"/>
          </p:cNvPicPr>
          <p:nvPr/>
        </p:nvPicPr>
        <p:blipFill>
          <a:blip r:embed="rId3"/>
          <a:stretch>
            <a:fillRect/>
          </a:stretch>
        </p:blipFill>
        <p:spPr>
          <a:xfrm>
            <a:off x="476249" y="795642"/>
            <a:ext cx="10968155" cy="3319158"/>
          </a:xfrm>
          <a:prstGeom prst="rect">
            <a:avLst/>
          </a:prstGeom>
        </p:spPr>
      </p:pic>
    </p:spTree>
    <p:extLst>
      <p:ext uri="{BB962C8B-B14F-4D97-AF65-F5344CB8AC3E}">
        <p14:creationId xmlns:p14="http://schemas.microsoft.com/office/powerpoint/2010/main" val="166777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05A0-46CC-4BA6-9BF5-DE33B72F87F4}"/>
              </a:ext>
            </a:extLst>
          </p:cNvPr>
          <p:cNvSpPr>
            <a:spLocks noGrp="1"/>
          </p:cNvSpPr>
          <p:nvPr>
            <p:ph type="title"/>
          </p:nvPr>
        </p:nvSpPr>
        <p:spPr/>
        <p:txBody>
          <a:bodyPr/>
          <a:lstStyle/>
          <a:p>
            <a:r>
              <a:rPr lang="en-US" dirty="0"/>
              <a:t>Future AI Adoption</a:t>
            </a:r>
          </a:p>
        </p:txBody>
      </p:sp>
      <p:sp>
        <p:nvSpPr>
          <p:cNvPr id="3" name="TextBox 2">
            <a:extLst>
              <a:ext uri="{FF2B5EF4-FFF2-40B4-BE49-F238E27FC236}">
                <a16:creationId xmlns:a16="http://schemas.microsoft.com/office/drawing/2014/main" id="{0E970CE6-4116-E9D3-6E0C-AA1E5D2097CF}"/>
              </a:ext>
            </a:extLst>
          </p:cNvPr>
          <p:cNvSpPr txBox="1"/>
          <p:nvPr/>
        </p:nvSpPr>
        <p:spPr bwMode="gray">
          <a:xfrm>
            <a:off x="738966" y="2226903"/>
            <a:ext cx="1871660"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100" b="1" dirty="0">
                <a:solidFill>
                  <a:schemeClr val="accent6"/>
                </a:solidFill>
              </a:rPr>
              <a:t>Planning &amp; Requirements</a:t>
            </a:r>
          </a:p>
        </p:txBody>
      </p:sp>
      <p:cxnSp>
        <p:nvCxnSpPr>
          <p:cNvPr id="34" name="Straight Arrow Connector 33">
            <a:extLst>
              <a:ext uri="{FF2B5EF4-FFF2-40B4-BE49-F238E27FC236}">
                <a16:creationId xmlns:a16="http://schemas.microsoft.com/office/drawing/2014/main" id="{BF9FB213-F2B6-4A14-96EB-117F5E84E345}"/>
              </a:ext>
            </a:extLst>
          </p:cNvPr>
          <p:cNvCxnSpPr>
            <a:cxnSpLocks/>
          </p:cNvCxnSpPr>
          <p:nvPr/>
        </p:nvCxnSpPr>
        <p:spPr bwMode="gray">
          <a:xfrm>
            <a:off x="2610626" y="1820601"/>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2B8A358-FE18-427E-8B38-4506D40CD537}"/>
              </a:ext>
            </a:extLst>
          </p:cNvPr>
          <p:cNvCxnSpPr>
            <a:cxnSpLocks/>
          </p:cNvCxnSpPr>
          <p:nvPr/>
        </p:nvCxnSpPr>
        <p:spPr bwMode="gray">
          <a:xfrm>
            <a:off x="2775885" y="2275287"/>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16372AD-EDBB-4067-91D2-8651CAE8BD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3577756" y="1504535"/>
            <a:ext cx="609601" cy="609601"/>
          </a:xfrm>
          <a:prstGeom prst="rect">
            <a:avLst/>
          </a:prstGeom>
        </p:spPr>
      </p:pic>
      <p:sp>
        <p:nvSpPr>
          <p:cNvPr id="4" name="TextBox 3">
            <a:extLst>
              <a:ext uri="{FF2B5EF4-FFF2-40B4-BE49-F238E27FC236}">
                <a16:creationId xmlns:a16="http://schemas.microsoft.com/office/drawing/2014/main" id="{3B3CECAA-5466-3935-F69E-88BF0A8C2697}"/>
              </a:ext>
            </a:extLst>
          </p:cNvPr>
          <p:cNvSpPr txBox="1"/>
          <p:nvPr/>
        </p:nvSpPr>
        <p:spPr bwMode="gray">
          <a:xfrm>
            <a:off x="2963662" y="2211445"/>
            <a:ext cx="1862962"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100" b="1" dirty="0">
                <a:solidFill>
                  <a:schemeClr val="accent6"/>
                </a:solidFill>
              </a:rPr>
              <a:t> Architecture &amp; Design </a:t>
            </a:r>
          </a:p>
        </p:txBody>
      </p:sp>
      <p:cxnSp>
        <p:nvCxnSpPr>
          <p:cNvPr id="73" name="Straight Arrow Connector 72">
            <a:extLst>
              <a:ext uri="{FF2B5EF4-FFF2-40B4-BE49-F238E27FC236}">
                <a16:creationId xmlns:a16="http://schemas.microsoft.com/office/drawing/2014/main" id="{077A2C4F-5765-4584-9CAA-C79B22F27BE1}"/>
              </a:ext>
            </a:extLst>
          </p:cNvPr>
          <p:cNvCxnSpPr>
            <a:cxnSpLocks/>
          </p:cNvCxnSpPr>
          <p:nvPr/>
        </p:nvCxnSpPr>
        <p:spPr bwMode="gray">
          <a:xfrm>
            <a:off x="4842741" y="1815412"/>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28BEFF-EECD-40BC-BE97-324F2A52C0D3}"/>
              </a:ext>
            </a:extLst>
          </p:cNvPr>
          <p:cNvCxnSpPr>
            <a:cxnSpLocks/>
          </p:cNvCxnSpPr>
          <p:nvPr/>
        </p:nvCxnSpPr>
        <p:spPr bwMode="gray">
          <a:xfrm>
            <a:off x="5009277" y="2275287"/>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43B5EA3F-0367-43C1-84A7-B6C74E36AB9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5807090" y="1503102"/>
            <a:ext cx="609601" cy="609601"/>
          </a:xfrm>
          <a:prstGeom prst="rect">
            <a:avLst/>
          </a:prstGeom>
        </p:spPr>
      </p:pic>
      <p:sp>
        <p:nvSpPr>
          <p:cNvPr id="5" name="TextBox 4">
            <a:extLst>
              <a:ext uri="{FF2B5EF4-FFF2-40B4-BE49-F238E27FC236}">
                <a16:creationId xmlns:a16="http://schemas.microsoft.com/office/drawing/2014/main" id="{69023635-7E27-7AD7-B49A-F06183693ADD}"/>
              </a:ext>
            </a:extLst>
          </p:cNvPr>
          <p:cNvSpPr txBox="1"/>
          <p:nvPr/>
        </p:nvSpPr>
        <p:spPr bwMode="gray">
          <a:xfrm>
            <a:off x="5179660" y="2195989"/>
            <a:ext cx="1887143"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100" b="1" dirty="0">
                <a:solidFill>
                  <a:schemeClr val="accent6"/>
                </a:solidFill>
              </a:rPr>
              <a:t>Development</a:t>
            </a:r>
          </a:p>
        </p:txBody>
      </p:sp>
      <p:cxnSp>
        <p:nvCxnSpPr>
          <p:cNvPr id="74" name="Straight Arrow Connector 73">
            <a:extLst>
              <a:ext uri="{FF2B5EF4-FFF2-40B4-BE49-F238E27FC236}">
                <a16:creationId xmlns:a16="http://schemas.microsoft.com/office/drawing/2014/main" id="{3D92DCBD-738F-4589-870E-CC8EAC27828D}"/>
              </a:ext>
            </a:extLst>
          </p:cNvPr>
          <p:cNvCxnSpPr>
            <a:cxnSpLocks/>
          </p:cNvCxnSpPr>
          <p:nvPr/>
        </p:nvCxnSpPr>
        <p:spPr bwMode="gray">
          <a:xfrm>
            <a:off x="7074856" y="1810224"/>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9E86DC6-1DB8-4C3B-BADC-11EA04AB5A0E}"/>
              </a:ext>
            </a:extLst>
          </p:cNvPr>
          <p:cNvCxnSpPr>
            <a:cxnSpLocks/>
          </p:cNvCxnSpPr>
          <p:nvPr/>
        </p:nvCxnSpPr>
        <p:spPr bwMode="gray">
          <a:xfrm>
            <a:off x="7242669" y="2226881"/>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98E0826-8690-4D7C-A1D5-A1A7CA4163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8036424" y="1501669"/>
            <a:ext cx="609601" cy="609601"/>
          </a:xfrm>
          <a:prstGeom prst="rect">
            <a:avLst/>
          </a:prstGeom>
        </p:spPr>
      </p:pic>
      <p:sp>
        <p:nvSpPr>
          <p:cNvPr id="6" name="TextBox 5">
            <a:extLst>
              <a:ext uri="{FF2B5EF4-FFF2-40B4-BE49-F238E27FC236}">
                <a16:creationId xmlns:a16="http://schemas.microsoft.com/office/drawing/2014/main" id="{14B94842-E739-3357-05FC-37EF9E5D06BF}"/>
              </a:ext>
            </a:extLst>
          </p:cNvPr>
          <p:cNvSpPr txBox="1"/>
          <p:nvPr/>
        </p:nvSpPr>
        <p:spPr bwMode="gray">
          <a:xfrm>
            <a:off x="7419839" y="2180533"/>
            <a:ext cx="1887133"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100" b="1" dirty="0">
                <a:solidFill>
                  <a:schemeClr val="accent6"/>
                </a:solidFill>
              </a:rPr>
              <a:t>Testing</a:t>
            </a:r>
          </a:p>
        </p:txBody>
      </p:sp>
      <p:cxnSp>
        <p:nvCxnSpPr>
          <p:cNvPr id="75" name="Straight Arrow Connector 74">
            <a:extLst>
              <a:ext uri="{FF2B5EF4-FFF2-40B4-BE49-F238E27FC236}">
                <a16:creationId xmlns:a16="http://schemas.microsoft.com/office/drawing/2014/main" id="{06EB5BFC-529B-4F36-BE70-62F36DCDC3F8}"/>
              </a:ext>
            </a:extLst>
          </p:cNvPr>
          <p:cNvCxnSpPr>
            <a:cxnSpLocks/>
          </p:cNvCxnSpPr>
          <p:nvPr/>
        </p:nvCxnSpPr>
        <p:spPr bwMode="gray">
          <a:xfrm>
            <a:off x="9306972" y="1805036"/>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7D728D1-8150-40EA-B23A-1135E84D82A1}"/>
              </a:ext>
            </a:extLst>
          </p:cNvPr>
          <p:cNvCxnSpPr>
            <a:cxnSpLocks/>
          </p:cNvCxnSpPr>
          <p:nvPr/>
        </p:nvCxnSpPr>
        <p:spPr bwMode="gray">
          <a:xfrm>
            <a:off x="9476060" y="2211445"/>
            <a:ext cx="0" cy="3428126"/>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C230A38-DE9A-40C0-AF81-153293C5A75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10265759" y="1500236"/>
            <a:ext cx="609601" cy="609601"/>
          </a:xfrm>
          <a:prstGeom prst="rect">
            <a:avLst/>
          </a:prstGeom>
        </p:spPr>
      </p:pic>
      <p:sp>
        <p:nvSpPr>
          <p:cNvPr id="7" name="TextBox 6">
            <a:extLst>
              <a:ext uri="{FF2B5EF4-FFF2-40B4-BE49-F238E27FC236}">
                <a16:creationId xmlns:a16="http://schemas.microsoft.com/office/drawing/2014/main" id="{45D31FE5-717B-6719-4F28-3AD48B7829F5}"/>
              </a:ext>
            </a:extLst>
          </p:cNvPr>
          <p:cNvSpPr txBox="1"/>
          <p:nvPr/>
        </p:nvSpPr>
        <p:spPr bwMode="gray">
          <a:xfrm>
            <a:off x="9660010" y="2165077"/>
            <a:ext cx="1887121" cy="369963"/>
          </a:xfrm>
          <a:prstGeom prst="rect">
            <a:avLst/>
          </a:prstGeom>
          <a:solidFill>
            <a:schemeClr val="bg2"/>
          </a:solidFill>
        </p:spPr>
        <p:txBody>
          <a:bodyPr vert="horz" wrap="square" lIns="0" tIns="0" rIns="0" bIns="0" rtlCol="0" anchor="ctr" anchorCtr="0">
            <a:noAutofit/>
          </a:bodyPr>
          <a:lstStyle/>
          <a:p>
            <a:pPr algn="ctr">
              <a:spcBef>
                <a:spcPts val="600"/>
              </a:spcBef>
            </a:pPr>
            <a:r>
              <a:rPr lang="en-US" sz="1100" b="1" dirty="0">
                <a:solidFill>
                  <a:schemeClr val="accent6"/>
                </a:solidFill>
              </a:rPr>
              <a:t>Deployment &amp; Monitoring</a:t>
            </a:r>
          </a:p>
        </p:txBody>
      </p:sp>
      <p:pic>
        <p:nvPicPr>
          <p:cNvPr id="27" name="Picture 26">
            <a:extLst>
              <a:ext uri="{FF2B5EF4-FFF2-40B4-BE49-F238E27FC236}">
                <a16:creationId xmlns:a16="http://schemas.microsoft.com/office/drawing/2014/main" id="{4F42AB80-EE2E-44B9-B768-08006268B0A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1348422" y="1505969"/>
            <a:ext cx="609601" cy="609601"/>
          </a:xfrm>
          <a:prstGeom prst="rect">
            <a:avLst/>
          </a:prstGeom>
        </p:spPr>
      </p:pic>
      <p:sp>
        <p:nvSpPr>
          <p:cNvPr id="13" name="TextBox 12">
            <a:extLst>
              <a:ext uri="{FF2B5EF4-FFF2-40B4-BE49-F238E27FC236}">
                <a16:creationId xmlns:a16="http://schemas.microsoft.com/office/drawing/2014/main" id="{D80261C7-AA0A-1891-94FB-2A1C794CA641}"/>
              </a:ext>
            </a:extLst>
          </p:cNvPr>
          <p:cNvSpPr txBox="1"/>
          <p:nvPr/>
        </p:nvSpPr>
        <p:spPr>
          <a:xfrm>
            <a:off x="9908647" y="5826009"/>
            <a:ext cx="248786" cy="646331"/>
          </a:xfrm>
          <a:prstGeom prst="rect">
            <a:avLst/>
          </a:prstGeom>
          <a:noFill/>
        </p:spPr>
        <p:txBody>
          <a:bodyPr wrap="none" rtlCol="0">
            <a:spAutoFit/>
          </a:bodyPr>
          <a:lstStyle/>
          <a:p>
            <a:r>
              <a:rPr lang="en-US" dirty="0"/>
              <a:t> </a:t>
            </a:r>
          </a:p>
          <a:p>
            <a:endParaRPr lang="en-US" dirty="0"/>
          </a:p>
        </p:txBody>
      </p:sp>
      <p:sp>
        <p:nvSpPr>
          <p:cNvPr id="14" name="Rounded Rectangle 13">
            <a:extLst>
              <a:ext uri="{FF2B5EF4-FFF2-40B4-BE49-F238E27FC236}">
                <a16:creationId xmlns:a16="http://schemas.microsoft.com/office/drawing/2014/main" id="{5B9CF6AA-3548-4454-276F-7EBB108C94D8}"/>
              </a:ext>
            </a:extLst>
          </p:cNvPr>
          <p:cNvSpPr/>
          <p:nvPr/>
        </p:nvSpPr>
        <p:spPr>
          <a:xfrm>
            <a:off x="701624" y="2970120"/>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6B61510-99C8-53B7-D6BA-82408F1B311E}"/>
              </a:ext>
            </a:extLst>
          </p:cNvPr>
          <p:cNvSpPr/>
          <p:nvPr/>
        </p:nvSpPr>
        <p:spPr>
          <a:xfrm>
            <a:off x="698525" y="3837991"/>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close-up of a word&#10;&#10;AI-generated content may be incorrect.">
            <a:extLst>
              <a:ext uri="{FF2B5EF4-FFF2-40B4-BE49-F238E27FC236}">
                <a16:creationId xmlns:a16="http://schemas.microsoft.com/office/drawing/2014/main" id="{9578846A-42A9-F1BC-6CE0-ACD15B456401}"/>
              </a:ext>
            </a:extLst>
          </p:cNvPr>
          <p:cNvPicPr>
            <a:picLocks noChangeAspect="1"/>
          </p:cNvPicPr>
          <p:nvPr/>
        </p:nvPicPr>
        <p:blipFill>
          <a:blip r:embed="rId8"/>
          <a:stretch>
            <a:fillRect/>
          </a:stretch>
        </p:blipFill>
        <p:spPr>
          <a:xfrm>
            <a:off x="1002791" y="3063370"/>
            <a:ext cx="1474549" cy="403436"/>
          </a:xfrm>
          <a:prstGeom prst="rect">
            <a:avLst/>
          </a:prstGeom>
        </p:spPr>
      </p:pic>
      <p:pic>
        <p:nvPicPr>
          <p:cNvPr id="39" name="Picture 38">
            <a:extLst>
              <a:ext uri="{FF2B5EF4-FFF2-40B4-BE49-F238E27FC236}">
                <a16:creationId xmlns:a16="http://schemas.microsoft.com/office/drawing/2014/main" id="{56DA269E-0D78-D001-1BFA-2B5CC0582C1E}"/>
              </a:ext>
              <a:ext uri="{C183D7F6-B498-43B3-948B-1728B52AA6E4}">
                <adec:decorative xmlns:adec="http://schemas.microsoft.com/office/drawing/2017/decorative" val="0"/>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bwMode="gray">
          <a:xfrm>
            <a:off x="1069303" y="3940944"/>
            <a:ext cx="388692" cy="388692"/>
          </a:xfrm>
          <a:prstGeom prst="rect">
            <a:avLst/>
          </a:prstGeom>
        </p:spPr>
      </p:pic>
      <p:sp>
        <p:nvSpPr>
          <p:cNvPr id="40" name="TextBox 39">
            <a:extLst>
              <a:ext uri="{FF2B5EF4-FFF2-40B4-BE49-F238E27FC236}">
                <a16:creationId xmlns:a16="http://schemas.microsoft.com/office/drawing/2014/main" id="{7AD1DF74-B1F0-FACB-AFE7-3BA50C4BB825}"/>
              </a:ext>
            </a:extLst>
          </p:cNvPr>
          <p:cNvSpPr txBox="1"/>
          <p:nvPr/>
        </p:nvSpPr>
        <p:spPr>
          <a:xfrm>
            <a:off x="1369391" y="3940944"/>
            <a:ext cx="1107996" cy="338554"/>
          </a:xfrm>
          <a:prstGeom prst="rect">
            <a:avLst/>
          </a:prstGeom>
          <a:noFill/>
        </p:spPr>
        <p:txBody>
          <a:bodyPr wrap="none" rtlCol="0">
            <a:spAutoFit/>
          </a:bodyPr>
          <a:lstStyle/>
          <a:p>
            <a:r>
              <a:rPr lang="en-US" sz="1600" dirty="0" err="1">
                <a:solidFill>
                  <a:schemeClr val="tx2"/>
                </a:solidFill>
              </a:rPr>
              <a:t>StoryLens</a:t>
            </a:r>
            <a:endParaRPr lang="en-US" sz="1600" dirty="0">
              <a:solidFill>
                <a:schemeClr val="tx2"/>
              </a:solidFill>
            </a:endParaRPr>
          </a:p>
        </p:txBody>
      </p:sp>
      <p:sp>
        <p:nvSpPr>
          <p:cNvPr id="42" name="Rounded Rectangle 41">
            <a:extLst>
              <a:ext uri="{FF2B5EF4-FFF2-40B4-BE49-F238E27FC236}">
                <a16:creationId xmlns:a16="http://schemas.microsoft.com/office/drawing/2014/main" id="{352D7349-80FC-29AA-B31B-D14B5B02D1B9}"/>
              </a:ext>
            </a:extLst>
          </p:cNvPr>
          <p:cNvSpPr/>
          <p:nvPr/>
        </p:nvSpPr>
        <p:spPr>
          <a:xfrm>
            <a:off x="691759" y="4713889"/>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D3A8FAA-E233-C61E-74B3-CBE5D24C7E32}"/>
              </a:ext>
            </a:extLst>
          </p:cNvPr>
          <p:cNvSpPr txBox="1"/>
          <p:nvPr/>
        </p:nvSpPr>
        <p:spPr>
          <a:xfrm>
            <a:off x="1470575" y="4828042"/>
            <a:ext cx="774571" cy="338554"/>
          </a:xfrm>
          <a:prstGeom prst="rect">
            <a:avLst/>
          </a:prstGeom>
          <a:noFill/>
        </p:spPr>
        <p:txBody>
          <a:bodyPr wrap="none" rtlCol="0">
            <a:spAutoFit/>
          </a:bodyPr>
          <a:lstStyle/>
          <a:p>
            <a:r>
              <a:rPr lang="en-US" sz="1600" dirty="0" err="1">
                <a:solidFill>
                  <a:schemeClr val="tx2"/>
                </a:solidFill>
              </a:rPr>
              <a:t>Aigility</a:t>
            </a:r>
            <a:endParaRPr lang="en-US" sz="1600" dirty="0">
              <a:solidFill>
                <a:schemeClr val="tx2"/>
              </a:solidFill>
            </a:endParaRPr>
          </a:p>
        </p:txBody>
      </p:sp>
      <p:pic>
        <p:nvPicPr>
          <p:cNvPr id="3074" name="Picture 2">
            <a:extLst>
              <a:ext uri="{FF2B5EF4-FFF2-40B4-BE49-F238E27FC236}">
                <a16:creationId xmlns:a16="http://schemas.microsoft.com/office/drawing/2014/main" id="{901A1170-98DE-FE68-A0AC-A7C2600F59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366" y="4843181"/>
            <a:ext cx="438566" cy="356972"/>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45">
            <a:extLst>
              <a:ext uri="{FF2B5EF4-FFF2-40B4-BE49-F238E27FC236}">
                <a16:creationId xmlns:a16="http://schemas.microsoft.com/office/drawing/2014/main" id="{72CC0BB0-E50D-DEA0-7924-802702D38D0B}"/>
              </a:ext>
            </a:extLst>
          </p:cNvPr>
          <p:cNvSpPr/>
          <p:nvPr/>
        </p:nvSpPr>
        <p:spPr>
          <a:xfrm>
            <a:off x="2902947" y="2970120"/>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C1A44D7-D570-A100-84C2-C76E251D218F}"/>
              </a:ext>
            </a:extLst>
          </p:cNvPr>
          <p:cNvSpPr txBox="1"/>
          <p:nvPr/>
        </p:nvSpPr>
        <p:spPr>
          <a:xfrm>
            <a:off x="3573813" y="3073073"/>
            <a:ext cx="926729" cy="338554"/>
          </a:xfrm>
          <a:prstGeom prst="rect">
            <a:avLst/>
          </a:prstGeom>
          <a:noFill/>
        </p:spPr>
        <p:txBody>
          <a:bodyPr wrap="none" rtlCol="0">
            <a:spAutoFit/>
          </a:bodyPr>
          <a:lstStyle/>
          <a:p>
            <a:r>
              <a:rPr lang="en-US" sz="1600" dirty="0">
                <a:solidFill>
                  <a:schemeClr val="tx2"/>
                </a:solidFill>
              </a:rPr>
              <a:t>Netra AI</a:t>
            </a:r>
          </a:p>
        </p:txBody>
      </p:sp>
      <p:sp>
        <p:nvSpPr>
          <p:cNvPr id="49" name="Rounded Rectangle 48">
            <a:extLst>
              <a:ext uri="{FF2B5EF4-FFF2-40B4-BE49-F238E27FC236}">
                <a16:creationId xmlns:a16="http://schemas.microsoft.com/office/drawing/2014/main" id="{8848FC9A-6DA6-037E-5F5C-4C4D8C3C51AB}"/>
              </a:ext>
            </a:extLst>
          </p:cNvPr>
          <p:cNvSpPr/>
          <p:nvPr/>
        </p:nvSpPr>
        <p:spPr>
          <a:xfrm>
            <a:off x="2896181" y="3846018"/>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EA6381D8-0D4D-24FF-CEE1-45FAC58BE042}"/>
              </a:ext>
            </a:extLst>
          </p:cNvPr>
          <p:cNvSpPr txBox="1"/>
          <p:nvPr/>
        </p:nvSpPr>
        <p:spPr>
          <a:xfrm>
            <a:off x="3674997" y="3960171"/>
            <a:ext cx="776175" cy="338554"/>
          </a:xfrm>
          <a:prstGeom prst="rect">
            <a:avLst/>
          </a:prstGeom>
          <a:noFill/>
        </p:spPr>
        <p:txBody>
          <a:bodyPr wrap="none" rtlCol="0">
            <a:spAutoFit/>
          </a:bodyPr>
          <a:lstStyle/>
          <a:p>
            <a:r>
              <a:rPr lang="en-US" sz="1600" dirty="0">
                <a:solidFill>
                  <a:schemeClr val="tx2"/>
                </a:solidFill>
              </a:rPr>
              <a:t>Codey</a:t>
            </a:r>
          </a:p>
        </p:txBody>
      </p:sp>
      <p:pic>
        <p:nvPicPr>
          <p:cNvPr id="3076" name="Picture 4">
            <a:extLst>
              <a:ext uri="{FF2B5EF4-FFF2-40B4-BE49-F238E27FC236}">
                <a16:creationId xmlns:a16="http://schemas.microsoft.com/office/drawing/2014/main" id="{3B12196E-4187-E633-D791-8D3B96FA3F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7246" y="3057368"/>
            <a:ext cx="344738" cy="36996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A blue diamond shaped logo&#10;&#10;AI-generated content may be incorrect.">
            <a:extLst>
              <a:ext uri="{FF2B5EF4-FFF2-40B4-BE49-F238E27FC236}">
                <a16:creationId xmlns:a16="http://schemas.microsoft.com/office/drawing/2014/main" id="{8755B3BF-CCB9-CBCD-014E-4AF5EF75FC8F}"/>
              </a:ext>
            </a:extLst>
          </p:cNvPr>
          <p:cNvPicPr>
            <a:picLocks noChangeAspect="1"/>
          </p:cNvPicPr>
          <p:nvPr/>
        </p:nvPicPr>
        <p:blipFill>
          <a:blip r:embed="rId12"/>
          <a:stretch>
            <a:fillRect/>
          </a:stretch>
        </p:blipFill>
        <p:spPr>
          <a:xfrm>
            <a:off x="3213433" y="3882485"/>
            <a:ext cx="499884" cy="494450"/>
          </a:xfrm>
          <a:prstGeom prst="rect">
            <a:avLst/>
          </a:prstGeom>
        </p:spPr>
      </p:pic>
      <p:sp>
        <p:nvSpPr>
          <p:cNvPr id="54" name="Rounded Rectangle 53">
            <a:extLst>
              <a:ext uri="{FF2B5EF4-FFF2-40B4-BE49-F238E27FC236}">
                <a16:creationId xmlns:a16="http://schemas.microsoft.com/office/drawing/2014/main" id="{1926723D-24FF-7D8D-C890-C239B3BBD1D9}"/>
              </a:ext>
            </a:extLst>
          </p:cNvPr>
          <p:cNvSpPr/>
          <p:nvPr/>
        </p:nvSpPr>
        <p:spPr>
          <a:xfrm>
            <a:off x="5136340" y="2969448"/>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AE04B0F-03C0-8646-4EEA-0B9F11A4D5F4}"/>
              </a:ext>
            </a:extLst>
          </p:cNvPr>
          <p:cNvSpPr txBox="1"/>
          <p:nvPr/>
        </p:nvSpPr>
        <p:spPr>
          <a:xfrm>
            <a:off x="5233964" y="3069056"/>
            <a:ext cx="1777923" cy="338554"/>
          </a:xfrm>
          <a:prstGeom prst="rect">
            <a:avLst/>
          </a:prstGeom>
          <a:noFill/>
        </p:spPr>
        <p:txBody>
          <a:bodyPr wrap="none" rtlCol="0">
            <a:spAutoFit/>
          </a:bodyPr>
          <a:lstStyle/>
          <a:p>
            <a:r>
              <a:rPr lang="en-US" sz="1600" dirty="0">
                <a:solidFill>
                  <a:schemeClr val="tx2"/>
                </a:solidFill>
              </a:rPr>
              <a:t>PR Review Agent</a:t>
            </a:r>
          </a:p>
        </p:txBody>
      </p:sp>
      <p:sp>
        <p:nvSpPr>
          <p:cNvPr id="57" name="Rounded Rectangle 56">
            <a:extLst>
              <a:ext uri="{FF2B5EF4-FFF2-40B4-BE49-F238E27FC236}">
                <a16:creationId xmlns:a16="http://schemas.microsoft.com/office/drawing/2014/main" id="{DDF9FBDC-E40D-5F07-571B-7D92D79BB9CC}"/>
              </a:ext>
            </a:extLst>
          </p:cNvPr>
          <p:cNvSpPr/>
          <p:nvPr/>
        </p:nvSpPr>
        <p:spPr>
          <a:xfrm>
            <a:off x="7369730" y="2954903"/>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E5CC0A4-9BA3-A81B-F43E-9757337B5A58}"/>
              </a:ext>
            </a:extLst>
          </p:cNvPr>
          <p:cNvSpPr txBox="1"/>
          <p:nvPr/>
        </p:nvSpPr>
        <p:spPr>
          <a:xfrm>
            <a:off x="8148546" y="3069056"/>
            <a:ext cx="845103" cy="338554"/>
          </a:xfrm>
          <a:prstGeom prst="rect">
            <a:avLst/>
          </a:prstGeom>
          <a:noFill/>
        </p:spPr>
        <p:txBody>
          <a:bodyPr wrap="none" rtlCol="0">
            <a:spAutoFit/>
          </a:bodyPr>
          <a:lstStyle/>
          <a:p>
            <a:r>
              <a:rPr lang="en-US" sz="1600" dirty="0" err="1">
                <a:solidFill>
                  <a:schemeClr val="tx2"/>
                </a:solidFill>
              </a:rPr>
              <a:t>AccelQ</a:t>
            </a:r>
            <a:endParaRPr lang="en-US" sz="1600" dirty="0">
              <a:solidFill>
                <a:schemeClr val="tx2"/>
              </a:solidFill>
            </a:endParaRPr>
          </a:p>
        </p:txBody>
      </p:sp>
      <p:pic>
        <p:nvPicPr>
          <p:cNvPr id="60" name="Picture 59">
            <a:extLst>
              <a:ext uri="{FF2B5EF4-FFF2-40B4-BE49-F238E27FC236}">
                <a16:creationId xmlns:a16="http://schemas.microsoft.com/office/drawing/2014/main" id="{AE820233-675C-5764-384A-2019F4F9D6A8}"/>
              </a:ext>
            </a:extLst>
          </p:cNvPr>
          <p:cNvPicPr>
            <a:picLocks noChangeAspect="1"/>
          </p:cNvPicPr>
          <p:nvPr/>
        </p:nvPicPr>
        <p:blipFill>
          <a:blip r:embed="rId13"/>
          <a:stretch>
            <a:fillRect/>
          </a:stretch>
        </p:blipFill>
        <p:spPr>
          <a:xfrm>
            <a:off x="7721765" y="3019814"/>
            <a:ext cx="437038" cy="437038"/>
          </a:xfrm>
          <a:prstGeom prst="rect">
            <a:avLst/>
          </a:prstGeom>
        </p:spPr>
      </p:pic>
      <p:sp>
        <p:nvSpPr>
          <p:cNvPr id="61" name="Rounded Rectangle 60">
            <a:extLst>
              <a:ext uri="{FF2B5EF4-FFF2-40B4-BE49-F238E27FC236}">
                <a16:creationId xmlns:a16="http://schemas.microsoft.com/office/drawing/2014/main" id="{DAD40828-C71D-1241-117D-3EC22A4555BD}"/>
              </a:ext>
            </a:extLst>
          </p:cNvPr>
          <p:cNvSpPr/>
          <p:nvPr/>
        </p:nvSpPr>
        <p:spPr>
          <a:xfrm>
            <a:off x="7371661" y="3718622"/>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866831F-63A4-0EC2-8BF3-30EB4244A0E5}"/>
              </a:ext>
            </a:extLst>
          </p:cNvPr>
          <p:cNvSpPr txBox="1"/>
          <p:nvPr/>
        </p:nvSpPr>
        <p:spPr>
          <a:xfrm>
            <a:off x="8150477" y="3832775"/>
            <a:ext cx="1107676" cy="338554"/>
          </a:xfrm>
          <a:prstGeom prst="rect">
            <a:avLst/>
          </a:prstGeom>
          <a:noFill/>
        </p:spPr>
        <p:txBody>
          <a:bodyPr wrap="none" rtlCol="0">
            <a:spAutoFit/>
          </a:bodyPr>
          <a:lstStyle/>
          <a:p>
            <a:r>
              <a:rPr lang="en-US" sz="1600" dirty="0" err="1">
                <a:solidFill>
                  <a:schemeClr val="tx2"/>
                </a:solidFill>
              </a:rPr>
              <a:t>TestGenie</a:t>
            </a:r>
            <a:endParaRPr lang="en-US" sz="1600" dirty="0">
              <a:solidFill>
                <a:schemeClr val="tx2"/>
              </a:solidFill>
            </a:endParaRPr>
          </a:p>
        </p:txBody>
      </p:sp>
      <p:pic>
        <p:nvPicPr>
          <p:cNvPr id="64" name="Picture 6">
            <a:extLst>
              <a:ext uri="{FF2B5EF4-FFF2-40B4-BE49-F238E27FC236}">
                <a16:creationId xmlns:a16="http://schemas.microsoft.com/office/drawing/2014/main" id="{12475A8E-38AB-B9A7-8428-AB98118950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55618" y="3837991"/>
            <a:ext cx="523732" cy="328121"/>
          </a:xfrm>
          <a:prstGeom prst="rect">
            <a:avLst/>
          </a:prstGeom>
          <a:noFill/>
          <a:extLst>
            <a:ext uri="{909E8E84-426E-40DD-AFC4-6F175D3DCCD1}">
              <a14:hiddenFill xmlns:a14="http://schemas.microsoft.com/office/drawing/2010/main">
                <a:solidFill>
                  <a:srgbClr val="FFFFFF"/>
                </a:solidFill>
              </a14:hiddenFill>
            </a:ext>
          </a:extLst>
        </p:spPr>
      </p:pic>
      <p:sp>
        <p:nvSpPr>
          <p:cNvPr id="65" name="Rounded Rectangle 64">
            <a:extLst>
              <a:ext uri="{FF2B5EF4-FFF2-40B4-BE49-F238E27FC236}">
                <a16:creationId xmlns:a16="http://schemas.microsoft.com/office/drawing/2014/main" id="{0021E33B-7028-F3C1-094A-36B242B6070A}"/>
              </a:ext>
            </a:extLst>
          </p:cNvPr>
          <p:cNvSpPr/>
          <p:nvPr/>
        </p:nvSpPr>
        <p:spPr>
          <a:xfrm>
            <a:off x="9660348" y="2969448"/>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B5418E1-8FFF-D7E0-D60B-2AFF90F1E3DB}"/>
              </a:ext>
            </a:extLst>
          </p:cNvPr>
          <p:cNvSpPr txBox="1"/>
          <p:nvPr/>
        </p:nvSpPr>
        <p:spPr>
          <a:xfrm>
            <a:off x="10439164" y="3083601"/>
            <a:ext cx="936347" cy="338554"/>
          </a:xfrm>
          <a:prstGeom prst="rect">
            <a:avLst/>
          </a:prstGeom>
          <a:noFill/>
        </p:spPr>
        <p:txBody>
          <a:bodyPr wrap="none" rtlCol="0">
            <a:spAutoFit/>
          </a:bodyPr>
          <a:lstStyle/>
          <a:p>
            <a:r>
              <a:rPr lang="en-US" sz="1600" dirty="0">
                <a:solidFill>
                  <a:schemeClr val="tx2"/>
                </a:solidFill>
              </a:rPr>
              <a:t>Davis AI</a:t>
            </a:r>
          </a:p>
        </p:txBody>
      </p:sp>
      <p:pic>
        <p:nvPicPr>
          <p:cNvPr id="3080" name="Picture 8" descr="Davis® for Workflows">
            <a:extLst>
              <a:ext uri="{FF2B5EF4-FFF2-40B4-BE49-F238E27FC236}">
                <a16:creationId xmlns:a16="http://schemas.microsoft.com/office/drawing/2014/main" id="{784893B8-6ED4-496D-C2F5-DCC6E267886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33334" y="2969448"/>
            <a:ext cx="528693" cy="528693"/>
          </a:xfrm>
          <a:prstGeom prst="rect">
            <a:avLst/>
          </a:prstGeom>
          <a:noFill/>
          <a:extLst>
            <a:ext uri="{909E8E84-426E-40DD-AFC4-6F175D3DCCD1}">
              <a14:hiddenFill xmlns:a14="http://schemas.microsoft.com/office/drawing/2010/main">
                <a:solidFill>
                  <a:srgbClr val="FFFFFF"/>
                </a:solidFill>
              </a14:hiddenFill>
            </a:ext>
          </a:extLst>
        </p:spPr>
      </p:pic>
      <p:sp>
        <p:nvSpPr>
          <p:cNvPr id="80" name="Rounded Rectangle 79">
            <a:extLst>
              <a:ext uri="{FF2B5EF4-FFF2-40B4-BE49-F238E27FC236}">
                <a16:creationId xmlns:a16="http://schemas.microsoft.com/office/drawing/2014/main" id="{42E58833-C91D-DFAC-4CDA-842CE34149F5}"/>
              </a:ext>
            </a:extLst>
          </p:cNvPr>
          <p:cNvSpPr/>
          <p:nvPr/>
        </p:nvSpPr>
        <p:spPr>
          <a:xfrm>
            <a:off x="2902947" y="4653195"/>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29040E11-376B-9745-C313-99A817D86F68}"/>
              </a:ext>
            </a:extLst>
          </p:cNvPr>
          <p:cNvSpPr txBox="1"/>
          <p:nvPr/>
        </p:nvSpPr>
        <p:spPr>
          <a:xfrm>
            <a:off x="3706009" y="4784963"/>
            <a:ext cx="1244251" cy="338554"/>
          </a:xfrm>
          <a:prstGeom prst="rect">
            <a:avLst/>
          </a:prstGeom>
          <a:noFill/>
        </p:spPr>
        <p:txBody>
          <a:bodyPr wrap="none" rtlCol="0">
            <a:spAutoFit/>
          </a:bodyPr>
          <a:lstStyle/>
          <a:p>
            <a:r>
              <a:rPr lang="en-US" sz="1600" dirty="0" err="1">
                <a:solidFill>
                  <a:schemeClr val="tx2"/>
                </a:solidFill>
              </a:rPr>
              <a:t>ArchWizard</a:t>
            </a:r>
            <a:endParaRPr lang="en-US" sz="1600" dirty="0">
              <a:solidFill>
                <a:schemeClr val="tx2"/>
              </a:solidFill>
            </a:endParaRPr>
          </a:p>
        </p:txBody>
      </p:sp>
      <p:pic>
        <p:nvPicPr>
          <p:cNvPr id="87" name="Picture 86" descr="A logo of a gear with a circuit board&#10;&#10;AI-generated content may be incorrect.">
            <a:extLst>
              <a:ext uri="{FF2B5EF4-FFF2-40B4-BE49-F238E27FC236}">
                <a16:creationId xmlns:a16="http://schemas.microsoft.com/office/drawing/2014/main" id="{54974D30-0956-71AD-1A98-5ACCEB599496}"/>
              </a:ext>
            </a:extLst>
          </p:cNvPr>
          <p:cNvPicPr>
            <a:picLocks noChangeAspect="1"/>
          </p:cNvPicPr>
          <p:nvPr/>
        </p:nvPicPr>
        <p:blipFill>
          <a:blip r:embed="rId16"/>
          <a:stretch>
            <a:fillRect/>
          </a:stretch>
        </p:blipFill>
        <p:spPr>
          <a:xfrm>
            <a:off x="3182324" y="4691338"/>
            <a:ext cx="542765" cy="525804"/>
          </a:xfrm>
          <a:prstGeom prst="rect">
            <a:avLst/>
          </a:prstGeom>
        </p:spPr>
      </p:pic>
      <p:sp>
        <p:nvSpPr>
          <p:cNvPr id="9" name="Rounded Rectangle 8">
            <a:extLst>
              <a:ext uri="{FF2B5EF4-FFF2-40B4-BE49-F238E27FC236}">
                <a16:creationId xmlns:a16="http://schemas.microsoft.com/office/drawing/2014/main" id="{8A8EFAE1-367E-C800-3BC1-53824C41E7B7}"/>
              </a:ext>
            </a:extLst>
          </p:cNvPr>
          <p:cNvSpPr/>
          <p:nvPr/>
        </p:nvSpPr>
        <p:spPr>
          <a:xfrm>
            <a:off x="5109459" y="3828158"/>
            <a:ext cx="1986034" cy="57435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C609D3D-2F44-4870-2402-A7647A9C7A60}"/>
              </a:ext>
            </a:extLst>
          </p:cNvPr>
          <p:cNvSpPr txBox="1"/>
          <p:nvPr/>
        </p:nvSpPr>
        <p:spPr>
          <a:xfrm>
            <a:off x="5603608" y="3956956"/>
            <a:ext cx="1483098" cy="338554"/>
          </a:xfrm>
          <a:prstGeom prst="rect">
            <a:avLst/>
          </a:prstGeom>
          <a:noFill/>
        </p:spPr>
        <p:txBody>
          <a:bodyPr wrap="none" rtlCol="0">
            <a:spAutoFit/>
          </a:bodyPr>
          <a:lstStyle/>
          <a:p>
            <a:r>
              <a:rPr lang="en-US" sz="1600" dirty="0" err="1">
                <a:solidFill>
                  <a:schemeClr val="tx2"/>
                </a:solidFill>
              </a:rPr>
              <a:t>Github</a:t>
            </a:r>
            <a:r>
              <a:rPr lang="en-US" sz="1600" dirty="0">
                <a:solidFill>
                  <a:schemeClr val="tx2"/>
                </a:solidFill>
              </a:rPr>
              <a:t> Copilot</a:t>
            </a:r>
          </a:p>
        </p:txBody>
      </p:sp>
    </p:spTree>
    <p:extLst>
      <p:ext uri="{BB962C8B-B14F-4D97-AF65-F5344CB8AC3E}">
        <p14:creationId xmlns:p14="http://schemas.microsoft.com/office/powerpoint/2010/main" val="363287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1491-C118-0500-7F3C-BE28D0CF1DC8}"/>
              </a:ext>
            </a:extLst>
          </p:cNvPr>
          <p:cNvSpPr>
            <a:spLocks noGrp="1"/>
          </p:cNvSpPr>
          <p:nvPr>
            <p:ph type="title"/>
          </p:nvPr>
        </p:nvSpPr>
        <p:spPr>
          <a:xfrm>
            <a:off x="457200" y="2318425"/>
            <a:ext cx="7758331" cy="2070695"/>
          </a:xfrm>
        </p:spPr>
        <p:txBody>
          <a:bodyPr/>
          <a:lstStyle/>
          <a:p>
            <a:r>
              <a:rPr lang="en-US" sz="4800" dirty="0"/>
              <a:t>Welcome to </a:t>
            </a:r>
            <a:br>
              <a:rPr lang="en-US" sz="4800" dirty="0"/>
            </a:br>
            <a:r>
              <a:rPr lang="en-US" sz="4800" dirty="0"/>
              <a:t>Provider’s AI Monthly Townhall </a:t>
            </a:r>
            <a:endParaRPr lang="en-US" dirty="0"/>
          </a:p>
        </p:txBody>
      </p:sp>
      <p:sp>
        <p:nvSpPr>
          <p:cNvPr id="4" name="Text Placeholder 3">
            <a:extLst>
              <a:ext uri="{FF2B5EF4-FFF2-40B4-BE49-F238E27FC236}">
                <a16:creationId xmlns:a16="http://schemas.microsoft.com/office/drawing/2014/main" id="{4931F2D6-0FD1-72EE-293A-82E6CFF779D2}"/>
              </a:ext>
            </a:extLst>
          </p:cNvPr>
          <p:cNvSpPr>
            <a:spLocks noGrp="1"/>
          </p:cNvSpPr>
          <p:nvPr>
            <p:ph type="body" sz="quarter" idx="11"/>
          </p:nvPr>
        </p:nvSpPr>
        <p:spPr>
          <a:xfrm>
            <a:off x="457200" y="4927847"/>
            <a:ext cx="5486400" cy="286232"/>
          </a:xfrm>
        </p:spPr>
        <p:txBody>
          <a:bodyPr/>
          <a:lstStyle/>
          <a:p>
            <a:r>
              <a:rPr lang="en-US" dirty="0"/>
              <a:t>May 2025</a:t>
            </a:r>
          </a:p>
        </p:txBody>
      </p:sp>
    </p:spTree>
    <p:extLst>
      <p:ext uri="{BB962C8B-B14F-4D97-AF65-F5344CB8AC3E}">
        <p14:creationId xmlns:p14="http://schemas.microsoft.com/office/powerpoint/2010/main" val="1279937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a:xfrm>
            <a:off x="517232" y="469263"/>
            <a:ext cx="10506675" cy="732508"/>
          </a:xfrm>
        </p:spPr>
        <p:txBody>
          <a:bodyPr/>
          <a:lstStyle/>
          <a:p>
            <a:r>
              <a:rPr lang="en-US" dirty="0"/>
              <a:t>Rapid </a:t>
            </a:r>
            <a:r>
              <a:rPr lang="en-US" dirty="0">
                <a:effectLst/>
              </a:rPr>
              <a:t>Learning: Splunk Dashboards using LLM</a:t>
            </a:r>
            <a:br>
              <a:rPr lang="en-US" dirty="0"/>
            </a:br>
            <a:endParaRPr lang="en-US" dirty="0"/>
          </a:p>
        </p:txBody>
      </p:sp>
      <p:sp>
        <p:nvSpPr>
          <p:cNvPr id="15" name="Text Placeholder 1">
            <a:extLst>
              <a:ext uri="{FF2B5EF4-FFF2-40B4-BE49-F238E27FC236}">
                <a16:creationId xmlns:a16="http://schemas.microsoft.com/office/drawing/2014/main" id="{6DEBBE24-A9D9-4691-B483-64FAAB884949}"/>
              </a:ext>
            </a:extLst>
          </p:cNvPr>
          <p:cNvSpPr txBox="1">
            <a:spLocks/>
          </p:cNvSpPr>
          <p:nvPr/>
        </p:nvSpPr>
        <p:spPr bwMode="gray">
          <a:xfrm>
            <a:off x="8927693" y="3405033"/>
            <a:ext cx="2857073" cy="1723549"/>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spcBef>
                <a:spcPts val="0"/>
              </a:spcBef>
              <a:buNone/>
            </a:pPr>
            <a:r>
              <a:rPr lang="en-US" sz="1400" dirty="0"/>
              <a:t>Production-ready dashboard completed in less than 2 days</a:t>
            </a:r>
          </a:p>
          <a:p>
            <a:pPr>
              <a:spcBef>
                <a:spcPts val="0"/>
              </a:spcBef>
              <a:buNone/>
            </a:pPr>
            <a:endParaRPr lang="en-US" sz="1400" dirty="0"/>
          </a:p>
          <a:p>
            <a:pPr>
              <a:spcBef>
                <a:spcPts val="0"/>
              </a:spcBef>
              <a:buNone/>
            </a:pPr>
            <a:r>
              <a:rPr lang="en-US" sz="1400" dirty="0"/>
              <a:t>Automated, reusable documentation for ongoing use</a:t>
            </a:r>
          </a:p>
          <a:p>
            <a:pPr>
              <a:spcBef>
                <a:spcPts val="0"/>
              </a:spcBef>
              <a:buNone/>
            </a:pPr>
            <a:endParaRPr lang="en-US" sz="1400" dirty="0"/>
          </a:p>
          <a:p>
            <a:pPr>
              <a:spcBef>
                <a:spcPts val="0"/>
              </a:spcBef>
              <a:buNone/>
            </a:pPr>
            <a:r>
              <a:rPr lang="en-US" sz="1400" dirty="0"/>
              <a:t>Accelerated onboarding of team members to complex SPL queries</a:t>
            </a:r>
          </a:p>
        </p:txBody>
      </p:sp>
      <p:cxnSp>
        <p:nvCxnSpPr>
          <p:cNvPr id="9" name="Straight Connector 8">
            <a:extLst>
              <a:ext uri="{FF2B5EF4-FFF2-40B4-BE49-F238E27FC236}">
                <a16:creationId xmlns:a16="http://schemas.microsoft.com/office/drawing/2014/main" id="{7878A78F-4CB7-42A0-A6B4-FAE28EE1B57B}"/>
              </a:ext>
            </a:extLst>
          </p:cNvPr>
          <p:cNvCxnSpPr>
            <a:cxnSpLocks/>
          </p:cNvCxnSpPr>
          <p:nvPr/>
        </p:nvCxnSpPr>
        <p:spPr bwMode="gray">
          <a:xfrm flipV="1">
            <a:off x="4231173" y="1810138"/>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1A84CF38-154C-4383-B207-D6341063BD46}"/>
              </a:ext>
            </a:extLst>
          </p:cNvPr>
          <p:cNvSpPr txBox="1">
            <a:spLocks/>
          </p:cNvSpPr>
          <p:nvPr/>
        </p:nvSpPr>
        <p:spPr bwMode="gray">
          <a:xfrm>
            <a:off x="4448424" y="3405033"/>
            <a:ext cx="3380423" cy="193899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spcBef>
                <a:spcPts val="0"/>
              </a:spcBef>
              <a:buFont typeface="Arial" panose="020B0604020202020204" pitchFamily="34" charset="0"/>
              <a:buChar char="•"/>
            </a:pPr>
            <a:r>
              <a:rPr lang="en-US" sz="1400" dirty="0"/>
              <a:t>  Used </a:t>
            </a:r>
            <a:r>
              <a:rPr lang="en-US" sz="1400" dirty="0" err="1"/>
              <a:t>DSPy</a:t>
            </a:r>
            <a:r>
              <a:rPr lang="en-US" sz="1400" dirty="0"/>
              <a:t>, an open-source framework for building AI systems with LLMs.</a:t>
            </a:r>
          </a:p>
          <a:p>
            <a:pPr>
              <a:spcBef>
                <a:spcPts val="0"/>
              </a:spcBef>
              <a:buFont typeface="Arial" panose="020B0604020202020204" pitchFamily="34" charset="0"/>
              <a:buChar char="•"/>
            </a:pPr>
            <a:r>
              <a:rPr lang="en-US" sz="1400" dirty="0"/>
              <a:t>  Created a </a:t>
            </a:r>
            <a:r>
              <a:rPr lang="en-US" sz="1400" dirty="0" err="1"/>
              <a:t>DSPy</a:t>
            </a:r>
            <a:r>
              <a:rPr lang="en-US" sz="1400" dirty="0"/>
              <a:t> script to: </a:t>
            </a:r>
          </a:p>
          <a:p>
            <a:pPr marL="512762" indent="-285750">
              <a:spcBef>
                <a:spcPts val="0"/>
              </a:spcBef>
              <a:buFont typeface="Arial" panose="020B0604020202020204" pitchFamily="34" charset="0"/>
              <a:buChar char="•"/>
            </a:pPr>
            <a:r>
              <a:rPr lang="en-US" sz="1400" dirty="0"/>
              <a:t>Break down complex Splunk SPL queries into simpler sub-commands.</a:t>
            </a:r>
          </a:p>
          <a:p>
            <a:pPr marL="512762" indent="-285750">
              <a:spcBef>
                <a:spcPts val="0"/>
              </a:spcBef>
              <a:buFont typeface="Arial" panose="020B0604020202020204" pitchFamily="34" charset="0"/>
              <a:buChar char="•"/>
            </a:pPr>
            <a:r>
              <a:rPr lang="en-US" sz="1400" dirty="0"/>
              <a:t>Leverage parallel LLM calls to explain each query component.</a:t>
            </a:r>
          </a:p>
          <a:p>
            <a:pPr marL="512762" indent="-285750">
              <a:spcBef>
                <a:spcPts val="0"/>
              </a:spcBef>
              <a:buFont typeface="Arial" panose="020B0604020202020204" pitchFamily="34" charset="0"/>
              <a:buChar char="•"/>
            </a:pPr>
            <a:r>
              <a:rPr lang="en-US" sz="1400" dirty="0"/>
              <a:t>Generate structured, automatic markdown documentation.</a:t>
            </a:r>
          </a:p>
        </p:txBody>
      </p:sp>
      <p:sp>
        <p:nvSpPr>
          <p:cNvPr id="13" name="Rectangle 12">
            <a:extLst>
              <a:ext uri="{FF2B5EF4-FFF2-40B4-BE49-F238E27FC236}">
                <a16:creationId xmlns:a16="http://schemas.microsoft.com/office/drawing/2014/main" id="{1AE879ED-F199-4855-9390-D0443BF00D93}"/>
              </a:ext>
            </a:extLst>
          </p:cNvPr>
          <p:cNvSpPr/>
          <p:nvPr/>
        </p:nvSpPr>
        <p:spPr bwMode="gray">
          <a:xfrm>
            <a:off x="726919" y="4740177"/>
            <a:ext cx="3551573" cy="461665"/>
          </a:xfrm>
          <a:prstGeom prst="rect">
            <a:avLst/>
          </a:prstGeom>
        </p:spPr>
        <p:txBody>
          <a:bodyPr wrap="square" lIns="0" tIns="0" rIns="0" bIns="0" anchor="t" anchorCtr="0">
            <a:spAutoFit/>
          </a:bodyPr>
          <a:lstStyle/>
          <a:p>
            <a:r>
              <a:rPr lang="en-US" sz="3000" b="1" dirty="0">
                <a:solidFill>
                  <a:schemeClr val="accent6"/>
                </a:solidFill>
              </a:rPr>
              <a:t>Coded in &lt; 2 Days</a:t>
            </a:r>
          </a:p>
        </p:txBody>
      </p:sp>
      <p:cxnSp>
        <p:nvCxnSpPr>
          <p:cNvPr id="26" name="Straight Connector 25">
            <a:extLst>
              <a:ext uri="{FF2B5EF4-FFF2-40B4-BE49-F238E27FC236}">
                <a16:creationId xmlns:a16="http://schemas.microsoft.com/office/drawing/2014/main" id="{90DDF8F8-1DF0-4FDC-8113-19893F3BF225}"/>
              </a:ext>
            </a:extLst>
          </p:cNvPr>
          <p:cNvCxnSpPr>
            <a:cxnSpLocks/>
          </p:cNvCxnSpPr>
          <p:nvPr/>
        </p:nvCxnSpPr>
        <p:spPr bwMode="gray">
          <a:xfrm flipV="1">
            <a:off x="8046098" y="1810138"/>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2" name="Chevron 1">
            <a:extLst>
              <a:ext uri="{FF2B5EF4-FFF2-40B4-BE49-F238E27FC236}">
                <a16:creationId xmlns:a16="http://schemas.microsoft.com/office/drawing/2014/main" id="{1C62289D-A6F7-E8DC-77DE-CE4FA3F53ADA}"/>
              </a:ext>
            </a:extLst>
          </p:cNvPr>
          <p:cNvSpPr/>
          <p:nvPr/>
        </p:nvSpPr>
        <p:spPr bwMode="gray">
          <a:xfrm>
            <a:off x="726919" y="2726092"/>
            <a:ext cx="3211187" cy="390654"/>
          </a:xfrm>
          <a:prstGeom prst="chevron">
            <a:avLst/>
          </a:prstGeom>
          <a:solidFill>
            <a:schemeClr val="bg2"/>
          </a:solidFill>
          <a:ln w="6350" cap="rnd" cmpd="sng" algn="ctr">
            <a:noFill/>
            <a:prstDash val="solid"/>
            <a:round/>
            <a:headEnd type="none" w="med" len="med"/>
            <a:tailEnd type="none" w="med" len="med"/>
          </a:ln>
          <a:effectLst/>
        </p:spPr>
        <p:txBody>
          <a:bodyPr vert="horz" wrap="square" lIns="130629" tIns="65314" rIns="130629" bIns="65314" numCol="1" rtlCol="0" anchor="ctr" anchorCtr="0" compatLnSpc="1">
            <a:prstTxWarp prst="textNoShape">
              <a:avLst/>
            </a:prstTxWarp>
          </a:bodyPr>
          <a:lstStyle/>
          <a:p>
            <a:pPr algn="ctr" defTabSz="2091006">
              <a:spcBef>
                <a:spcPts val="600"/>
              </a:spcBef>
            </a:pPr>
            <a:r>
              <a:rPr lang="en-US" sz="1400" b="1" dirty="0"/>
              <a:t>Problem</a:t>
            </a:r>
            <a:r>
              <a:rPr lang="en-US" sz="1400" b="1" dirty="0">
                <a:solidFill>
                  <a:schemeClr val="accent6"/>
                </a:solidFill>
              </a:rPr>
              <a:t> </a:t>
            </a:r>
          </a:p>
        </p:txBody>
      </p:sp>
      <p:sp>
        <p:nvSpPr>
          <p:cNvPr id="14" name="TextBox 10">
            <a:extLst>
              <a:ext uri="{FF2B5EF4-FFF2-40B4-BE49-F238E27FC236}">
                <a16:creationId xmlns:a16="http://schemas.microsoft.com/office/drawing/2014/main" id="{0397F271-8D0B-95D6-A208-02EA71AE9EC5}"/>
              </a:ext>
            </a:extLst>
          </p:cNvPr>
          <p:cNvSpPr txBox="1"/>
          <p:nvPr/>
        </p:nvSpPr>
        <p:spPr bwMode="gray">
          <a:xfrm>
            <a:off x="1085091" y="3608035"/>
            <a:ext cx="2559948" cy="861774"/>
          </a:xfrm>
          <a:prstGeom prst="rect">
            <a:avLst/>
          </a:prstGeom>
          <a:noFill/>
        </p:spPr>
        <p:txBody>
          <a:bodyPr wrap="square" lIns="0" tIns="0" rIns="0" bIns="0" rtlCol="0">
            <a:spAutoFit/>
          </a:bodyPr>
          <a:lstStyle/>
          <a:p>
            <a:pPr algn="ctr">
              <a:spcBef>
                <a:spcPts val="600"/>
              </a:spcBef>
            </a:pPr>
            <a:r>
              <a:rPr lang="en-US" sz="1400" dirty="0"/>
              <a:t>Needed to quickly build Splunk API monitoring dashboards with no prior Splunk experience.</a:t>
            </a:r>
            <a:br>
              <a:rPr lang="en-US" sz="1400" dirty="0"/>
            </a:br>
            <a:endParaRPr lang="en-US" sz="1400" dirty="0">
              <a:ea typeface="Times New Roman"/>
            </a:endParaRPr>
          </a:p>
        </p:txBody>
      </p:sp>
      <p:cxnSp>
        <p:nvCxnSpPr>
          <p:cNvPr id="18" name="Straight Connector 17">
            <a:extLst>
              <a:ext uri="{FF2B5EF4-FFF2-40B4-BE49-F238E27FC236}">
                <a16:creationId xmlns:a16="http://schemas.microsoft.com/office/drawing/2014/main" id="{DAABB6DF-7A38-AF27-BF71-85DF25A931AF}"/>
              </a:ext>
            </a:extLst>
          </p:cNvPr>
          <p:cNvCxnSpPr>
            <a:cxnSpLocks/>
          </p:cNvCxnSpPr>
          <p:nvPr/>
        </p:nvCxnSpPr>
        <p:spPr bwMode="gray">
          <a:xfrm>
            <a:off x="992970" y="4621882"/>
            <a:ext cx="2681688" cy="0"/>
          </a:xfrm>
          <a:prstGeom prst="line">
            <a:avLst/>
          </a:prstGeom>
          <a:ln w="19050" cap="rnd">
            <a:solidFill>
              <a:schemeClr val="accent6"/>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D77C346C-B8C0-5F64-3D12-1A9A7D9868E8}"/>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5864316" y="1993443"/>
            <a:ext cx="548640" cy="548640"/>
          </a:xfrm>
          <a:prstGeom prst="rect">
            <a:avLst/>
          </a:prstGeom>
        </p:spPr>
      </p:pic>
      <p:pic>
        <p:nvPicPr>
          <p:cNvPr id="20" name="Picture 19">
            <a:extLst>
              <a:ext uri="{FF2B5EF4-FFF2-40B4-BE49-F238E27FC236}">
                <a16:creationId xmlns:a16="http://schemas.microsoft.com/office/drawing/2014/main" id="{E6DC8DFB-C882-AAB1-D50E-43CFBB4900BF}"/>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2090745" y="2016237"/>
            <a:ext cx="548640" cy="548640"/>
          </a:xfrm>
          <a:prstGeom prst="rect">
            <a:avLst/>
          </a:prstGeom>
        </p:spPr>
      </p:pic>
      <p:sp>
        <p:nvSpPr>
          <p:cNvPr id="24" name="Chevron 23">
            <a:extLst>
              <a:ext uri="{FF2B5EF4-FFF2-40B4-BE49-F238E27FC236}">
                <a16:creationId xmlns:a16="http://schemas.microsoft.com/office/drawing/2014/main" id="{77286C06-F8D0-354F-1C31-42A9B1856877}"/>
              </a:ext>
            </a:extLst>
          </p:cNvPr>
          <p:cNvSpPr/>
          <p:nvPr/>
        </p:nvSpPr>
        <p:spPr bwMode="gray">
          <a:xfrm>
            <a:off x="4494621" y="2733608"/>
            <a:ext cx="3211187" cy="390654"/>
          </a:xfrm>
          <a:prstGeom prst="chevron">
            <a:avLst/>
          </a:prstGeom>
          <a:solidFill>
            <a:schemeClr val="bg2"/>
          </a:solidFill>
          <a:ln w="6350" cap="rnd" cmpd="sng" algn="ctr">
            <a:noFill/>
            <a:prstDash val="solid"/>
            <a:round/>
            <a:headEnd type="none" w="med" len="med"/>
            <a:tailEnd type="none" w="med" len="med"/>
          </a:ln>
          <a:effectLst/>
        </p:spPr>
        <p:txBody>
          <a:bodyPr vert="horz" wrap="square" lIns="130629" tIns="65314" rIns="130629" bIns="65314" numCol="1" rtlCol="0" anchor="ctr" anchorCtr="0" compatLnSpc="1">
            <a:prstTxWarp prst="textNoShape">
              <a:avLst/>
            </a:prstTxWarp>
          </a:bodyPr>
          <a:lstStyle/>
          <a:p>
            <a:pPr algn="ctr" defTabSz="2091006">
              <a:spcBef>
                <a:spcPts val="600"/>
              </a:spcBef>
            </a:pPr>
            <a:r>
              <a:rPr lang="en-US" sz="1400" b="1" dirty="0"/>
              <a:t>Solution</a:t>
            </a:r>
            <a:r>
              <a:rPr lang="en-US" sz="1400" b="1" dirty="0">
                <a:solidFill>
                  <a:schemeClr val="accent6"/>
                </a:solidFill>
              </a:rPr>
              <a:t> </a:t>
            </a:r>
          </a:p>
        </p:txBody>
      </p:sp>
      <p:pic>
        <p:nvPicPr>
          <p:cNvPr id="27" name="Picture 26">
            <a:extLst>
              <a:ext uri="{FF2B5EF4-FFF2-40B4-BE49-F238E27FC236}">
                <a16:creationId xmlns:a16="http://schemas.microsoft.com/office/drawing/2014/main" id="{5A831DF2-00A4-CC27-FAC7-945E791FFAEC}"/>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9807590" y="2047631"/>
            <a:ext cx="548640" cy="548640"/>
          </a:xfrm>
          <a:prstGeom prst="rect">
            <a:avLst/>
          </a:prstGeom>
        </p:spPr>
      </p:pic>
      <p:sp>
        <p:nvSpPr>
          <p:cNvPr id="28" name="Chevron 27">
            <a:extLst>
              <a:ext uri="{FF2B5EF4-FFF2-40B4-BE49-F238E27FC236}">
                <a16:creationId xmlns:a16="http://schemas.microsoft.com/office/drawing/2014/main" id="{B4928440-8B56-B694-A21E-D0A1DE3EF050}"/>
              </a:ext>
            </a:extLst>
          </p:cNvPr>
          <p:cNvSpPr/>
          <p:nvPr/>
        </p:nvSpPr>
        <p:spPr bwMode="gray">
          <a:xfrm>
            <a:off x="8476317" y="2733961"/>
            <a:ext cx="3211187" cy="390654"/>
          </a:xfrm>
          <a:prstGeom prst="chevron">
            <a:avLst/>
          </a:prstGeom>
          <a:solidFill>
            <a:schemeClr val="bg2"/>
          </a:solidFill>
          <a:ln w="6350" cap="rnd" cmpd="sng" algn="ctr">
            <a:noFill/>
            <a:prstDash val="solid"/>
            <a:round/>
            <a:headEnd type="none" w="med" len="med"/>
            <a:tailEnd type="none" w="med" len="med"/>
          </a:ln>
          <a:effectLst/>
        </p:spPr>
        <p:txBody>
          <a:bodyPr vert="horz" wrap="square" lIns="130629" tIns="65314" rIns="130629" bIns="65314" numCol="1" rtlCol="0" anchor="ctr" anchorCtr="0" compatLnSpc="1">
            <a:prstTxWarp prst="textNoShape">
              <a:avLst/>
            </a:prstTxWarp>
          </a:bodyPr>
          <a:lstStyle/>
          <a:p>
            <a:pPr algn="ctr" defTabSz="2091006">
              <a:spcBef>
                <a:spcPts val="600"/>
              </a:spcBef>
            </a:pPr>
            <a:r>
              <a:rPr lang="en-US" sz="1400" b="1" dirty="0"/>
              <a:t>Results</a:t>
            </a:r>
            <a:r>
              <a:rPr lang="en-US" sz="1400" b="1" dirty="0">
                <a:solidFill>
                  <a:schemeClr val="accent6"/>
                </a:solidFill>
              </a:rPr>
              <a:t> </a:t>
            </a:r>
          </a:p>
        </p:txBody>
      </p:sp>
      <p:sp>
        <p:nvSpPr>
          <p:cNvPr id="29" name="TextBox 28">
            <a:extLst>
              <a:ext uri="{FF2B5EF4-FFF2-40B4-BE49-F238E27FC236}">
                <a16:creationId xmlns:a16="http://schemas.microsoft.com/office/drawing/2014/main" id="{55EA7A42-CB30-B0F7-5CA0-C4A372D8DC67}"/>
              </a:ext>
            </a:extLst>
          </p:cNvPr>
          <p:cNvSpPr txBox="1"/>
          <p:nvPr/>
        </p:nvSpPr>
        <p:spPr>
          <a:xfrm>
            <a:off x="8386389" y="3435810"/>
            <a:ext cx="478016" cy="830997"/>
          </a:xfrm>
          <a:prstGeom prst="rect">
            <a:avLst/>
          </a:prstGeom>
          <a:noFill/>
        </p:spPr>
        <p:txBody>
          <a:bodyPr wrap="square" rtlCol="0">
            <a:spAutoFit/>
          </a:bodyPr>
          <a:lstStyle/>
          <a:p>
            <a:r>
              <a:rPr lang="en-US" sz="2400" b="0" i="0" dirty="0">
                <a:solidFill>
                  <a:srgbClr val="D6D6D6"/>
                </a:solidFill>
                <a:effectLst/>
                <a:latin typeface="Segoe UI" panose="020B0502040204020203" pitchFamily="34" charset="0"/>
              </a:rPr>
              <a:t>🥇 </a:t>
            </a:r>
            <a:endParaRPr lang="en-US" sz="2400" dirty="0"/>
          </a:p>
        </p:txBody>
      </p:sp>
      <p:sp>
        <p:nvSpPr>
          <p:cNvPr id="33" name="TextBox 32">
            <a:extLst>
              <a:ext uri="{FF2B5EF4-FFF2-40B4-BE49-F238E27FC236}">
                <a16:creationId xmlns:a16="http://schemas.microsoft.com/office/drawing/2014/main" id="{FDA764B5-C0C5-6929-F19C-E2DD97CC4C39}"/>
              </a:ext>
            </a:extLst>
          </p:cNvPr>
          <p:cNvSpPr txBox="1"/>
          <p:nvPr/>
        </p:nvSpPr>
        <p:spPr>
          <a:xfrm>
            <a:off x="8396899" y="4130101"/>
            <a:ext cx="478016" cy="830997"/>
          </a:xfrm>
          <a:prstGeom prst="rect">
            <a:avLst/>
          </a:prstGeom>
          <a:noFill/>
        </p:spPr>
        <p:txBody>
          <a:bodyPr wrap="square" rtlCol="0">
            <a:spAutoFit/>
          </a:bodyPr>
          <a:lstStyle/>
          <a:p>
            <a:r>
              <a:rPr lang="en-US" sz="2400" b="0" i="0" dirty="0">
                <a:solidFill>
                  <a:srgbClr val="D6D6D6"/>
                </a:solidFill>
                <a:effectLst/>
                <a:latin typeface="Segoe UI" panose="020B0502040204020203" pitchFamily="34" charset="0"/>
              </a:rPr>
              <a:t>🥈 </a:t>
            </a:r>
            <a:endParaRPr lang="en-US" sz="2400" dirty="0"/>
          </a:p>
        </p:txBody>
      </p:sp>
      <p:sp>
        <p:nvSpPr>
          <p:cNvPr id="34" name="TextBox 33">
            <a:extLst>
              <a:ext uri="{FF2B5EF4-FFF2-40B4-BE49-F238E27FC236}">
                <a16:creationId xmlns:a16="http://schemas.microsoft.com/office/drawing/2014/main" id="{9BB5CF19-563E-6491-3C89-322A79FF17D3}"/>
              </a:ext>
            </a:extLst>
          </p:cNvPr>
          <p:cNvSpPr txBox="1"/>
          <p:nvPr/>
        </p:nvSpPr>
        <p:spPr>
          <a:xfrm>
            <a:off x="8401309" y="4776431"/>
            <a:ext cx="478016" cy="830997"/>
          </a:xfrm>
          <a:prstGeom prst="rect">
            <a:avLst/>
          </a:prstGeom>
          <a:noFill/>
        </p:spPr>
        <p:txBody>
          <a:bodyPr wrap="square" rtlCol="0">
            <a:spAutoFit/>
          </a:bodyPr>
          <a:lstStyle/>
          <a:p>
            <a:r>
              <a:rPr lang="en-US" sz="2400" b="0" i="0" dirty="0">
                <a:solidFill>
                  <a:srgbClr val="D6D6D6"/>
                </a:solidFill>
                <a:effectLst/>
                <a:latin typeface="Segoe UI" panose="020B0502040204020203" pitchFamily="34" charset="0"/>
              </a:rPr>
              <a:t>🥉 </a:t>
            </a:r>
            <a:endParaRPr lang="en-US" sz="2400" dirty="0"/>
          </a:p>
        </p:txBody>
      </p:sp>
    </p:spTree>
    <p:extLst>
      <p:ext uri="{BB962C8B-B14F-4D97-AF65-F5344CB8AC3E}">
        <p14:creationId xmlns:p14="http://schemas.microsoft.com/office/powerpoint/2010/main" val="806380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8288E-52D9-A42B-E7C0-8FBA70E4FF77}"/>
            </a:ext>
          </a:extLst>
        </p:cNvPr>
        <p:cNvGrpSpPr/>
        <p:nvPr/>
      </p:nvGrpSpPr>
      <p:grpSpPr>
        <a:xfrm>
          <a:off x="0" y="0"/>
          <a:ext cx="0" cy="0"/>
          <a:chOff x="0" y="0"/>
          <a:chExt cx="0" cy="0"/>
        </a:xfrm>
      </p:grpSpPr>
      <p:sp>
        <p:nvSpPr>
          <p:cNvPr id="2" name="Half Frame 1">
            <a:extLst>
              <a:ext uri="{FF2B5EF4-FFF2-40B4-BE49-F238E27FC236}">
                <a16:creationId xmlns:a16="http://schemas.microsoft.com/office/drawing/2014/main" id="{C81A5A23-A3DC-AB6A-C359-C2C4E4335409}"/>
              </a:ext>
            </a:extLst>
          </p:cNvPr>
          <p:cNvSpPr/>
          <p:nvPr/>
        </p:nvSpPr>
        <p:spPr>
          <a:xfrm>
            <a:off x="242663" y="1979919"/>
            <a:ext cx="1621155" cy="1661651"/>
          </a:xfrm>
          <a:prstGeom prst="halfFram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Half Frame 3">
            <a:extLst>
              <a:ext uri="{FF2B5EF4-FFF2-40B4-BE49-F238E27FC236}">
                <a16:creationId xmlns:a16="http://schemas.microsoft.com/office/drawing/2014/main" id="{370910D1-A1AD-E5FA-61C3-6EE0E61E864A}"/>
              </a:ext>
            </a:extLst>
          </p:cNvPr>
          <p:cNvSpPr/>
          <p:nvPr/>
        </p:nvSpPr>
        <p:spPr>
          <a:xfrm>
            <a:off x="1955148" y="190968"/>
            <a:ext cx="1621155" cy="1661651"/>
          </a:xfrm>
          <a:prstGeom prst="halfFram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FE0C78D0-8E2E-E0EF-BE8C-F44455344346}"/>
              </a:ext>
            </a:extLst>
          </p:cNvPr>
          <p:cNvSpPr/>
          <p:nvPr/>
        </p:nvSpPr>
        <p:spPr>
          <a:xfrm rot="10800000">
            <a:off x="1238843" y="1134947"/>
            <a:ext cx="1621155" cy="1661651"/>
          </a:xfrm>
          <a:prstGeom prst="halfFram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Half Frame 6">
            <a:extLst>
              <a:ext uri="{FF2B5EF4-FFF2-40B4-BE49-F238E27FC236}">
                <a16:creationId xmlns:a16="http://schemas.microsoft.com/office/drawing/2014/main" id="{58939835-B613-6301-98ED-7CD3945A7CE1}"/>
              </a:ext>
            </a:extLst>
          </p:cNvPr>
          <p:cNvSpPr/>
          <p:nvPr/>
        </p:nvSpPr>
        <p:spPr>
          <a:xfrm>
            <a:off x="118829" y="1852619"/>
            <a:ext cx="1621155" cy="1661651"/>
          </a:xfrm>
          <a:prstGeom prst="halfFram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lf Frame 7">
            <a:extLst>
              <a:ext uri="{FF2B5EF4-FFF2-40B4-BE49-F238E27FC236}">
                <a16:creationId xmlns:a16="http://schemas.microsoft.com/office/drawing/2014/main" id="{C0E73364-8352-32BB-39D6-A6614EF755C9}"/>
              </a:ext>
            </a:extLst>
          </p:cNvPr>
          <p:cNvSpPr/>
          <p:nvPr/>
        </p:nvSpPr>
        <p:spPr>
          <a:xfrm>
            <a:off x="1818439" y="95484"/>
            <a:ext cx="1621155" cy="1661651"/>
          </a:xfrm>
          <a:prstGeom prst="halfFram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Half Frame 11">
            <a:extLst>
              <a:ext uri="{FF2B5EF4-FFF2-40B4-BE49-F238E27FC236}">
                <a16:creationId xmlns:a16="http://schemas.microsoft.com/office/drawing/2014/main" id="{42B80B12-6A6D-690C-FB59-8AEC9C22F8C5}"/>
              </a:ext>
            </a:extLst>
          </p:cNvPr>
          <p:cNvSpPr/>
          <p:nvPr/>
        </p:nvSpPr>
        <p:spPr>
          <a:xfrm rot="10800000">
            <a:off x="1358528" y="1275918"/>
            <a:ext cx="1621155" cy="1661651"/>
          </a:xfrm>
          <a:prstGeom prst="halfFram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Half Frame 13">
            <a:extLst>
              <a:ext uri="{FF2B5EF4-FFF2-40B4-BE49-F238E27FC236}">
                <a16:creationId xmlns:a16="http://schemas.microsoft.com/office/drawing/2014/main" id="{4C4B351E-8DD4-1A49-8934-05489698F9E6}"/>
              </a:ext>
            </a:extLst>
          </p:cNvPr>
          <p:cNvSpPr/>
          <p:nvPr/>
        </p:nvSpPr>
        <p:spPr>
          <a:xfrm rot="10800000">
            <a:off x="8565540" y="4950542"/>
            <a:ext cx="1621155" cy="1661651"/>
          </a:xfrm>
          <a:prstGeom prst="halfFram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Half Frame 14">
            <a:extLst>
              <a:ext uri="{FF2B5EF4-FFF2-40B4-BE49-F238E27FC236}">
                <a16:creationId xmlns:a16="http://schemas.microsoft.com/office/drawing/2014/main" id="{4BA81000-B187-E3AA-302A-363D7CB877E9}"/>
              </a:ext>
            </a:extLst>
          </p:cNvPr>
          <p:cNvSpPr/>
          <p:nvPr/>
        </p:nvSpPr>
        <p:spPr>
          <a:xfrm rot="10800000">
            <a:off x="10329387" y="3171952"/>
            <a:ext cx="1621155" cy="1661651"/>
          </a:xfrm>
          <a:prstGeom prst="halfFram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Half Frame 15">
            <a:extLst>
              <a:ext uri="{FF2B5EF4-FFF2-40B4-BE49-F238E27FC236}">
                <a16:creationId xmlns:a16="http://schemas.microsoft.com/office/drawing/2014/main" id="{E5552E9B-3DAF-BBED-9485-A1BF58204F12}"/>
              </a:ext>
            </a:extLst>
          </p:cNvPr>
          <p:cNvSpPr/>
          <p:nvPr/>
        </p:nvSpPr>
        <p:spPr>
          <a:xfrm>
            <a:off x="9322206" y="3900074"/>
            <a:ext cx="1621155" cy="1661651"/>
          </a:xfrm>
          <a:prstGeom prst="halfFram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lf Frame 16">
            <a:extLst>
              <a:ext uri="{FF2B5EF4-FFF2-40B4-BE49-F238E27FC236}">
                <a16:creationId xmlns:a16="http://schemas.microsoft.com/office/drawing/2014/main" id="{5C2B0D8C-E4CB-A056-CE40-F83DB9E78291}"/>
              </a:ext>
            </a:extLst>
          </p:cNvPr>
          <p:cNvSpPr/>
          <p:nvPr/>
        </p:nvSpPr>
        <p:spPr>
          <a:xfrm rot="10800000">
            <a:off x="10451160" y="3288891"/>
            <a:ext cx="1621155" cy="1661651"/>
          </a:xfrm>
          <a:prstGeom prst="halfFram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lf Frame 17">
            <a:extLst>
              <a:ext uri="{FF2B5EF4-FFF2-40B4-BE49-F238E27FC236}">
                <a16:creationId xmlns:a16="http://schemas.microsoft.com/office/drawing/2014/main" id="{F804E50F-ABE6-1EC0-4E5B-94852B73DABF}"/>
              </a:ext>
            </a:extLst>
          </p:cNvPr>
          <p:cNvSpPr/>
          <p:nvPr/>
        </p:nvSpPr>
        <p:spPr>
          <a:xfrm rot="10800000">
            <a:off x="8681092" y="5077529"/>
            <a:ext cx="1621155" cy="1661651"/>
          </a:xfrm>
          <a:prstGeom prst="halfFram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Half Frame 18">
            <a:extLst>
              <a:ext uri="{FF2B5EF4-FFF2-40B4-BE49-F238E27FC236}">
                <a16:creationId xmlns:a16="http://schemas.microsoft.com/office/drawing/2014/main" id="{3521CFF3-E11F-56EE-51A8-960D426EF89F}"/>
              </a:ext>
            </a:extLst>
          </p:cNvPr>
          <p:cNvSpPr/>
          <p:nvPr/>
        </p:nvSpPr>
        <p:spPr>
          <a:xfrm>
            <a:off x="9212317" y="3788670"/>
            <a:ext cx="1621155" cy="1661651"/>
          </a:xfrm>
          <a:prstGeom prst="halfFram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08EBFCE-38EC-0CB2-78F6-EA3E1E504A55}"/>
              </a:ext>
            </a:extLst>
          </p:cNvPr>
          <p:cNvSpPr txBox="1"/>
          <p:nvPr/>
        </p:nvSpPr>
        <p:spPr bwMode="gray">
          <a:xfrm>
            <a:off x="3904213" y="2106744"/>
            <a:ext cx="6118681" cy="2215991"/>
          </a:xfrm>
          <a:prstGeom prst="rect">
            <a:avLst/>
          </a:prstGeom>
          <a:noFill/>
        </p:spPr>
        <p:txBody>
          <a:bodyPr vert="horz" wrap="square" lIns="0" tIns="0" rIns="0" bIns="0" rtlCol="0">
            <a:spAutoFit/>
          </a:bodyPr>
          <a:lstStyle/>
          <a:p>
            <a:pPr algn="ctr"/>
            <a:r>
              <a:rPr lang="en-US" sz="7200" b="1" dirty="0"/>
              <a:t>Knowledge</a:t>
            </a:r>
          </a:p>
          <a:p>
            <a:pPr algn="ctr"/>
            <a:r>
              <a:rPr lang="en-US" sz="7200" b="1" dirty="0">
                <a:solidFill>
                  <a:schemeClr val="accent6"/>
                </a:solidFill>
              </a:rPr>
              <a:t>Spotlight</a:t>
            </a:r>
          </a:p>
        </p:txBody>
      </p:sp>
      <p:sp>
        <p:nvSpPr>
          <p:cNvPr id="20" name="TextBox 19">
            <a:extLst>
              <a:ext uri="{FF2B5EF4-FFF2-40B4-BE49-F238E27FC236}">
                <a16:creationId xmlns:a16="http://schemas.microsoft.com/office/drawing/2014/main" id="{56058968-7B10-4849-D6C7-0642E378F117}"/>
              </a:ext>
            </a:extLst>
          </p:cNvPr>
          <p:cNvSpPr txBox="1"/>
          <p:nvPr/>
        </p:nvSpPr>
        <p:spPr bwMode="gray">
          <a:xfrm>
            <a:off x="4014102" y="4412127"/>
            <a:ext cx="6118681" cy="553998"/>
          </a:xfrm>
          <a:prstGeom prst="rect">
            <a:avLst/>
          </a:prstGeom>
          <a:noFill/>
        </p:spPr>
        <p:txBody>
          <a:bodyPr vert="horz" wrap="square" lIns="0" tIns="0" rIns="0" bIns="0" rtlCol="0">
            <a:spAutoFit/>
          </a:bodyPr>
          <a:lstStyle/>
          <a:p>
            <a:pPr algn="ctr"/>
            <a:r>
              <a:rPr lang="en-US" sz="3600" b="1" dirty="0"/>
              <a:t>MCP &amp; ADK</a:t>
            </a:r>
            <a:endParaRPr lang="en-US" sz="3600" b="1" dirty="0">
              <a:solidFill>
                <a:schemeClr val="accent6"/>
              </a:solidFill>
            </a:endParaRPr>
          </a:p>
        </p:txBody>
      </p:sp>
      <p:pic>
        <p:nvPicPr>
          <p:cNvPr id="21" name="Picture 20">
            <a:extLst>
              <a:ext uri="{FF2B5EF4-FFF2-40B4-BE49-F238E27FC236}">
                <a16:creationId xmlns:a16="http://schemas.microsoft.com/office/drawing/2014/main" id="{99AB8397-B847-0874-CA1F-50CFCC054D51}"/>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740840" y="1995010"/>
            <a:ext cx="2601487" cy="2601487"/>
          </a:xfrm>
          <a:prstGeom prst="rect">
            <a:avLst/>
          </a:prstGeom>
        </p:spPr>
      </p:pic>
    </p:spTree>
    <p:extLst>
      <p:ext uri="{BB962C8B-B14F-4D97-AF65-F5344CB8AC3E}">
        <p14:creationId xmlns:p14="http://schemas.microsoft.com/office/powerpoint/2010/main" val="1583878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1C90-BA2E-4823-8412-0803D2A9F793}"/>
              </a:ext>
            </a:extLst>
          </p:cNvPr>
          <p:cNvSpPr>
            <a:spLocks noGrp="1"/>
          </p:cNvSpPr>
          <p:nvPr>
            <p:ph type="title"/>
          </p:nvPr>
        </p:nvSpPr>
        <p:spPr/>
        <p:txBody>
          <a:bodyPr/>
          <a:lstStyle/>
          <a:p>
            <a:r>
              <a:rPr lang="en-US" dirty="0"/>
              <a:t>Model Content Protocol (MCP)</a:t>
            </a:r>
          </a:p>
        </p:txBody>
      </p:sp>
      <p:grpSp>
        <p:nvGrpSpPr>
          <p:cNvPr id="7" name="Group 6">
            <a:extLst>
              <a:ext uri="{FF2B5EF4-FFF2-40B4-BE49-F238E27FC236}">
                <a16:creationId xmlns:a16="http://schemas.microsoft.com/office/drawing/2014/main" id="{C8925F79-B147-3E22-AB77-9CF6C0749DB5}"/>
              </a:ext>
            </a:extLst>
          </p:cNvPr>
          <p:cNvGrpSpPr/>
          <p:nvPr/>
        </p:nvGrpSpPr>
        <p:grpSpPr>
          <a:xfrm>
            <a:off x="4305674" y="1383391"/>
            <a:ext cx="3098102" cy="2966029"/>
            <a:chOff x="4305674" y="1383391"/>
            <a:chExt cx="3098102" cy="2966029"/>
          </a:xfrm>
        </p:grpSpPr>
        <p:sp>
          <p:nvSpPr>
            <p:cNvPr id="10" name="Oval 9">
              <a:extLst>
                <a:ext uri="{FF2B5EF4-FFF2-40B4-BE49-F238E27FC236}">
                  <a16:creationId xmlns:a16="http://schemas.microsoft.com/office/drawing/2014/main" id="{B1A01331-380F-DBE7-B56B-301820B5ADE2}"/>
                </a:ext>
              </a:extLst>
            </p:cNvPr>
            <p:cNvSpPr/>
            <p:nvPr/>
          </p:nvSpPr>
          <p:spPr bwMode="gray">
            <a:xfrm>
              <a:off x="4642869" y="1666218"/>
              <a:ext cx="2423711" cy="242371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5" name="Oval 24">
              <a:extLst>
                <a:ext uri="{FF2B5EF4-FFF2-40B4-BE49-F238E27FC236}">
                  <a16:creationId xmlns:a16="http://schemas.microsoft.com/office/drawing/2014/main" id="{18B3EB07-720C-462E-81AB-726E9DEE4DDD}"/>
                </a:ext>
              </a:extLst>
            </p:cNvPr>
            <p:cNvSpPr>
              <a:spLocks noChangeAspect="1"/>
            </p:cNvSpPr>
            <p:nvPr/>
          </p:nvSpPr>
          <p:spPr bwMode="gray">
            <a:xfrm>
              <a:off x="4371713" y="1383391"/>
              <a:ext cx="2966028" cy="2966029"/>
            </a:xfrm>
            <a:prstGeom prst="ellips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a:p>
          </p:txBody>
        </p:sp>
        <p:sp>
          <p:nvSpPr>
            <p:cNvPr id="26" name="Oval 25">
              <a:extLst>
                <a:ext uri="{FF2B5EF4-FFF2-40B4-BE49-F238E27FC236}">
                  <a16:creationId xmlns:a16="http://schemas.microsoft.com/office/drawing/2014/main" id="{440DAA9A-DEA4-4603-95A2-6BED7FF493A5}"/>
                </a:ext>
              </a:extLst>
            </p:cNvPr>
            <p:cNvSpPr>
              <a:spLocks noChangeAspect="1"/>
            </p:cNvSpPr>
            <p:nvPr/>
          </p:nvSpPr>
          <p:spPr bwMode="gray">
            <a:xfrm>
              <a:off x="4305674" y="2800072"/>
              <a:ext cx="132666" cy="132666"/>
            </a:xfrm>
            <a:prstGeom prst="ellipse">
              <a:avLst/>
            </a:prstGeom>
            <a:solidFill>
              <a:schemeClr val="tx2"/>
            </a:solidFill>
            <a:ln w="19050" cap="rnd" cmpd="sng" algn="ctr">
              <a:solidFill>
                <a:srgbClr val="FFFFFF"/>
              </a:solidFill>
              <a:prstDash val="solid"/>
            </a:ln>
            <a:effectLst/>
          </p:spPr>
          <p:txBody>
            <a:bodyPr wrap="none" lIns="0" rIns="0" rtlCol="0" anchor="ctr"/>
            <a:lstStyle/>
            <a:p>
              <a:pPr algn="ctr"/>
              <a:endParaRPr lang="en-US" sz="1050" kern="0" dirty="0">
                <a:solidFill>
                  <a:srgbClr val="FFFFFF"/>
                </a:solidFill>
                <a:latin typeface="Arial" panose="020B0604020202020204" pitchFamily="34" charset="0"/>
              </a:endParaRPr>
            </a:p>
          </p:txBody>
        </p:sp>
        <p:sp>
          <p:nvSpPr>
            <p:cNvPr id="27" name="Oval 26">
              <a:extLst>
                <a:ext uri="{FF2B5EF4-FFF2-40B4-BE49-F238E27FC236}">
                  <a16:creationId xmlns:a16="http://schemas.microsoft.com/office/drawing/2014/main" id="{09DD30B8-6C84-42CB-BA12-4B41BBB80CF0}"/>
                </a:ext>
              </a:extLst>
            </p:cNvPr>
            <p:cNvSpPr>
              <a:spLocks noChangeAspect="1"/>
            </p:cNvSpPr>
            <p:nvPr/>
          </p:nvSpPr>
          <p:spPr bwMode="gray">
            <a:xfrm>
              <a:off x="4860505" y="3957263"/>
              <a:ext cx="132666" cy="132666"/>
            </a:xfrm>
            <a:prstGeom prst="ellipse">
              <a:avLst/>
            </a:prstGeom>
            <a:solidFill>
              <a:schemeClr val="tx2"/>
            </a:solidFill>
            <a:ln w="19050" cap="rnd" cmpd="sng" algn="ctr">
              <a:solidFill>
                <a:srgbClr val="FFFFFF"/>
              </a:solidFill>
              <a:prstDash val="solid"/>
            </a:ln>
            <a:effectLst/>
          </p:spPr>
          <p:txBody>
            <a:bodyPr wrap="none" lIns="0" rIns="0" rtlCol="0" anchor="ctr"/>
            <a:lstStyle/>
            <a:p>
              <a:pPr algn="ctr"/>
              <a:endParaRPr lang="en-US" sz="1050" kern="0" dirty="0">
                <a:solidFill>
                  <a:srgbClr val="FFFFFF"/>
                </a:solidFill>
                <a:latin typeface="Arial" panose="020B0604020202020204" pitchFamily="34" charset="0"/>
              </a:endParaRPr>
            </a:p>
          </p:txBody>
        </p:sp>
        <p:sp>
          <p:nvSpPr>
            <p:cNvPr id="29" name="Oval 28">
              <a:extLst>
                <a:ext uri="{FF2B5EF4-FFF2-40B4-BE49-F238E27FC236}">
                  <a16:creationId xmlns:a16="http://schemas.microsoft.com/office/drawing/2014/main" id="{EFA5C66E-5FAC-4701-B8F5-D19AE3FBF040}"/>
                </a:ext>
              </a:extLst>
            </p:cNvPr>
            <p:cNvSpPr>
              <a:spLocks noChangeAspect="1"/>
            </p:cNvSpPr>
            <p:nvPr/>
          </p:nvSpPr>
          <p:spPr bwMode="gray">
            <a:xfrm>
              <a:off x="6710734" y="3957263"/>
              <a:ext cx="132666" cy="132666"/>
            </a:xfrm>
            <a:prstGeom prst="ellipse">
              <a:avLst/>
            </a:prstGeom>
            <a:solidFill>
              <a:schemeClr val="tx2"/>
            </a:solidFill>
            <a:ln w="19050" cap="rnd" cmpd="sng" algn="ctr">
              <a:solidFill>
                <a:srgbClr val="FFFFFF"/>
              </a:solidFill>
              <a:prstDash val="solid"/>
            </a:ln>
            <a:effectLst/>
          </p:spPr>
          <p:txBody>
            <a:bodyPr wrap="none" lIns="0" rIns="0" rtlCol="0" anchor="ctr"/>
            <a:lstStyle/>
            <a:p>
              <a:pPr algn="ctr"/>
              <a:endParaRPr lang="en-US" sz="1050" kern="0" dirty="0">
                <a:solidFill>
                  <a:srgbClr val="FFFFFF"/>
                </a:solidFill>
                <a:latin typeface="Arial" panose="020B0604020202020204" pitchFamily="34" charset="0"/>
              </a:endParaRPr>
            </a:p>
          </p:txBody>
        </p:sp>
        <p:sp>
          <p:nvSpPr>
            <p:cNvPr id="30" name="Oval 29">
              <a:extLst>
                <a:ext uri="{FF2B5EF4-FFF2-40B4-BE49-F238E27FC236}">
                  <a16:creationId xmlns:a16="http://schemas.microsoft.com/office/drawing/2014/main" id="{3EEF13E8-A9BE-42F7-AA45-BC5411E35484}"/>
                </a:ext>
              </a:extLst>
            </p:cNvPr>
            <p:cNvSpPr>
              <a:spLocks noChangeAspect="1"/>
            </p:cNvSpPr>
            <p:nvPr/>
          </p:nvSpPr>
          <p:spPr bwMode="gray">
            <a:xfrm>
              <a:off x="7271110" y="2800072"/>
              <a:ext cx="132666" cy="132666"/>
            </a:xfrm>
            <a:prstGeom prst="ellipse">
              <a:avLst/>
            </a:prstGeom>
            <a:solidFill>
              <a:schemeClr val="tx2"/>
            </a:solidFill>
            <a:ln w="19050" cap="rnd" cmpd="sng" algn="ctr">
              <a:solidFill>
                <a:srgbClr val="FFFFFF"/>
              </a:solidFill>
              <a:prstDash val="solid"/>
            </a:ln>
            <a:effectLst/>
          </p:spPr>
          <p:txBody>
            <a:bodyPr wrap="none" lIns="0" rIns="0" rtlCol="0" anchor="ctr"/>
            <a:lstStyle/>
            <a:p>
              <a:pPr algn="ctr"/>
              <a:endParaRPr lang="en-US" sz="1050" kern="0" dirty="0">
                <a:solidFill>
                  <a:srgbClr val="FFFFFF"/>
                </a:solidFill>
                <a:latin typeface="Arial" panose="020B0604020202020204" pitchFamily="34" charset="0"/>
              </a:endParaRPr>
            </a:p>
          </p:txBody>
        </p:sp>
      </p:grpSp>
      <p:pic>
        <p:nvPicPr>
          <p:cNvPr id="9" name="Picture 8">
            <a:extLst>
              <a:ext uri="{FF2B5EF4-FFF2-40B4-BE49-F238E27FC236}">
                <a16:creationId xmlns:a16="http://schemas.microsoft.com/office/drawing/2014/main" id="{0988102F-2736-43F0-9D8D-B4481A1DC5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833182" y="1250667"/>
            <a:ext cx="609601" cy="609601"/>
          </a:xfrm>
          <a:prstGeom prst="rect">
            <a:avLst/>
          </a:prstGeom>
        </p:spPr>
      </p:pic>
      <p:sp>
        <p:nvSpPr>
          <p:cNvPr id="3" name="TextBox 2">
            <a:extLst>
              <a:ext uri="{FF2B5EF4-FFF2-40B4-BE49-F238E27FC236}">
                <a16:creationId xmlns:a16="http://schemas.microsoft.com/office/drawing/2014/main" id="{E3C35CAA-DEDB-4B5B-9BD0-EC8C2EE62F4E}"/>
              </a:ext>
            </a:extLst>
          </p:cNvPr>
          <p:cNvSpPr txBox="1"/>
          <p:nvPr/>
        </p:nvSpPr>
        <p:spPr bwMode="gray">
          <a:xfrm>
            <a:off x="749256" y="1954671"/>
            <a:ext cx="2777451" cy="200055"/>
          </a:xfrm>
          <a:prstGeom prst="rect">
            <a:avLst/>
          </a:prstGeom>
          <a:noFill/>
        </p:spPr>
        <p:txBody>
          <a:bodyPr vert="horz" wrap="square" lIns="0" tIns="0" rIns="0" bIns="0" rtlCol="0">
            <a:spAutoFit/>
          </a:bodyPr>
          <a:lstStyle/>
          <a:p>
            <a:pPr algn="ctr">
              <a:spcBef>
                <a:spcPts val="600"/>
              </a:spcBef>
            </a:pPr>
            <a:r>
              <a:rPr lang="en-US" sz="1300" b="1" dirty="0">
                <a:solidFill>
                  <a:schemeClr val="accent6"/>
                </a:solidFill>
              </a:rPr>
              <a:t>Supercharging Task Automation</a:t>
            </a:r>
          </a:p>
        </p:txBody>
      </p:sp>
      <p:sp>
        <p:nvSpPr>
          <p:cNvPr id="4" name="TextBox 3">
            <a:extLst>
              <a:ext uri="{FF2B5EF4-FFF2-40B4-BE49-F238E27FC236}">
                <a16:creationId xmlns:a16="http://schemas.microsoft.com/office/drawing/2014/main" id="{2400A387-9D62-450C-BD51-F0D5EC742DF6}"/>
              </a:ext>
            </a:extLst>
          </p:cNvPr>
          <p:cNvSpPr txBox="1"/>
          <p:nvPr/>
        </p:nvSpPr>
        <p:spPr bwMode="gray">
          <a:xfrm>
            <a:off x="371836" y="2252844"/>
            <a:ext cx="3521274" cy="1800493"/>
          </a:xfrm>
          <a:prstGeom prst="rect">
            <a:avLst/>
          </a:prstGeom>
          <a:noFill/>
        </p:spPr>
        <p:txBody>
          <a:bodyPr vert="horz" wrap="square" lIns="0" tIns="0" rIns="0" bIns="0" rtlCol="0">
            <a:spAutoFit/>
          </a:bodyPr>
          <a:lstStyle/>
          <a:p>
            <a:pPr marL="285750" indent="-285750" algn="l" rtl="0">
              <a:buFont typeface="Arial" panose="020B0604020202020204" pitchFamily="34" charset="0"/>
              <a:buChar char="•"/>
            </a:pPr>
            <a:r>
              <a:rPr lang="en-US" sz="1300" b="1" i="0" dirty="0">
                <a:solidFill>
                  <a:schemeClr val="accent1"/>
                </a:solidFill>
                <a:effectLst/>
              </a:rPr>
              <a:t>MCP is an open, standardized protocol that connects AI applications to a wide range of tools and data sources. </a:t>
            </a:r>
          </a:p>
          <a:p>
            <a:pPr marL="285750" indent="-285750" algn="l" rtl="0">
              <a:buFont typeface="Arial" panose="020B0604020202020204" pitchFamily="34" charset="0"/>
              <a:buChar char="•"/>
            </a:pPr>
            <a:r>
              <a:rPr lang="en-US" sz="1300" b="0" i="0" dirty="0">
                <a:solidFill>
                  <a:schemeClr val="accent1"/>
                </a:solidFill>
                <a:effectLst/>
              </a:rPr>
              <a:t>It follows a </a:t>
            </a:r>
            <a:r>
              <a:rPr lang="en-US" sz="1300" b="1" i="0" dirty="0">
                <a:solidFill>
                  <a:schemeClr val="accent1"/>
                </a:solidFill>
                <a:effectLst/>
              </a:rPr>
              <a:t>client-server architecture</a:t>
            </a:r>
            <a:r>
              <a:rPr lang="en-US" sz="1300" b="0" i="0" dirty="0">
                <a:solidFill>
                  <a:schemeClr val="accent1"/>
                </a:solidFill>
                <a:effectLst/>
              </a:rPr>
              <a:t>: an MCP host connects to MCP servers, each exposing specific capabilities.</a:t>
            </a:r>
          </a:p>
          <a:p>
            <a:pPr marL="285750" indent="-285750" algn="l" rtl="0">
              <a:buFont typeface="Arial" panose="020B0604020202020204" pitchFamily="34" charset="0"/>
              <a:buChar char="•"/>
            </a:pPr>
            <a:r>
              <a:rPr lang="en-US" sz="1300" b="0" i="0" dirty="0">
                <a:solidFill>
                  <a:schemeClr val="accent1"/>
                </a:solidFill>
                <a:effectLst/>
              </a:rPr>
              <a:t>The Opera AI chatbot is in the process of becoming an </a:t>
            </a:r>
            <a:r>
              <a:rPr lang="en-US" sz="1300" b="1" i="0" dirty="0">
                <a:solidFill>
                  <a:schemeClr val="accent1"/>
                </a:solidFill>
                <a:effectLst/>
              </a:rPr>
              <a:t>MCP host application </a:t>
            </a:r>
            <a:r>
              <a:rPr lang="en-US" sz="1300" b="0" i="0" dirty="0">
                <a:solidFill>
                  <a:schemeClr val="accent1"/>
                </a:solidFill>
                <a:effectLst/>
              </a:rPr>
              <a:t>to streamline task automation.</a:t>
            </a:r>
          </a:p>
        </p:txBody>
      </p:sp>
      <p:sp>
        <p:nvSpPr>
          <p:cNvPr id="20" name="TextBox 19">
            <a:extLst>
              <a:ext uri="{FF2B5EF4-FFF2-40B4-BE49-F238E27FC236}">
                <a16:creationId xmlns:a16="http://schemas.microsoft.com/office/drawing/2014/main" id="{07960825-1901-485B-975F-CC68CB38FAB6}"/>
              </a:ext>
            </a:extLst>
          </p:cNvPr>
          <p:cNvSpPr txBox="1"/>
          <p:nvPr/>
        </p:nvSpPr>
        <p:spPr bwMode="gray">
          <a:xfrm>
            <a:off x="2451991" y="4921496"/>
            <a:ext cx="2937871" cy="200055"/>
          </a:xfrm>
          <a:prstGeom prst="rect">
            <a:avLst/>
          </a:prstGeom>
          <a:noFill/>
        </p:spPr>
        <p:txBody>
          <a:bodyPr vert="horz" wrap="square" lIns="0" tIns="0" rIns="0" bIns="0" rtlCol="0">
            <a:spAutoFit/>
          </a:bodyPr>
          <a:lstStyle/>
          <a:p>
            <a:pPr algn="ctr">
              <a:spcBef>
                <a:spcPts val="600"/>
              </a:spcBef>
            </a:pPr>
            <a:r>
              <a:rPr lang="en-US" sz="1300" b="1" dirty="0">
                <a:solidFill>
                  <a:schemeClr val="accent6"/>
                </a:solidFill>
              </a:rPr>
              <a:t>How it works</a:t>
            </a:r>
          </a:p>
        </p:txBody>
      </p:sp>
      <p:sp>
        <p:nvSpPr>
          <p:cNvPr id="21" name="TextBox 20">
            <a:extLst>
              <a:ext uri="{FF2B5EF4-FFF2-40B4-BE49-F238E27FC236}">
                <a16:creationId xmlns:a16="http://schemas.microsoft.com/office/drawing/2014/main" id="{C12676B4-6EC6-4848-9224-73727D30D456}"/>
              </a:ext>
            </a:extLst>
          </p:cNvPr>
          <p:cNvSpPr txBox="1"/>
          <p:nvPr/>
        </p:nvSpPr>
        <p:spPr bwMode="gray">
          <a:xfrm>
            <a:off x="1824578" y="5181707"/>
            <a:ext cx="4192695" cy="1000274"/>
          </a:xfrm>
          <a:prstGeom prst="rect">
            <a:avLst/>
          </a:prstGeom>
          <a:noFill/>
        </p:spPr>
        <p:txBody>
          <a:bodyPr vert="horz" wrap="square" lIns="0" tIns="0" rIns="0" bIns="0" rtlCol="0">
            <a:spAutoFit/>
          </a:bodyPr>
          <a:lstStyle/>
          <a:p>
            <a:pPr marL="285750" indent="-285750">
              <a:buFont typeface="Arial" panose="020B0604020202020204" pitchFamily="34" charset="0"/>
              <a:buChar char="•"/>
            </a:pPr>
            <a:r>
              <a:rPr lang="en-US" sz="1300" dirty="0"/>
              <a:t>The chatbot (MCP host) connects to MCP servers.</a:t>
            </a:r>
          </a:p>
          <a:p>
            <a:pPr marL="285750" indent="-285750">
              <a:buFont typeface="Arial" panose="020B0604020202020204" pitchFamily="34" charset="0"/>
              <a:buChar char="•"/>
            </a:pPr>
            <a:r>
              <a:rPr lang="en-US" sz="1300" dirty="0"/>
              <a:t>Each server provides focused automation tasks (e.g., validating NPIs, checking for corresponding MPINs).</a:t>
            </a:r>
          </a:p>
          <a:p>
            <a:pPr marL="285750" indent="-285750">
              <a:buFont typeface="Arial" panose="020B0604020202020204" pitchFamily="34" charset="0"/>
              <a:buChar char="•"/>
            </a:pPr>
            <a:r>
              <a:rPr lang="en-US" sz="1300" dirty="0"/>
              <a:t>The chatbot routes user requests these modular, composable services.</a:t>
            </a:r>
          </a:p>
        </p:txBody>
      </p:sp>
      <p:sp>
        <p:nvSpPr>
          <p:cNvPr id="18" name="TextBox 17">
            <a:extLst>
              <a:ext uri="{FF2B5EF4-FFF2-40B4-BE49-F238E27FC236}">
                <a16:creationId xmlns:a16="http://schemas.microsoft.com/office/drawing/2014/main" id="{58C36747-7E01-4AEB-AFD3-ED1B46A165E7}"/>
              </a:ext>
            </a:extLst>
          </p:cNvPr>
          <p:cNvSpPr txBox="1"/>
          <p:nvPr/>
        </p:nvSpPr>
        <p:spPr bwMode="gray">
          <a:xfrm>
            <a:off x="7403628" y="4848405"/>
            <a:ext cx="2349008" cy="200055"/>
          </a:xfrm>
          <a:prstGeom prst="rect">
            <a:avLst/>
          </a:prstGeom>
          <a:noFill/>
        </p:spPr>
        <p:txBody>
          <a:bodyPr vert="horz" wrap="square" lIns="0" tIns="0" rIns="0" bIns="0" rtlCol="0">
            <a:spAutoFit/>
          </a:bodyPr>
          <a:lstStyle/>
          <a:p>
            <a:pPr algn="ctr">
              <a:spcBef>
                <a:spcPts val="600"/>
              </a:spcBef>
            </a:pPr>
            <a:r>
              <a:rPr lang="en-US" sz="1300" b="1" dirty="0">
                <a:solidFill>
                  <a:schemeClr val="accent6"/>
                </a:solidFill>
              </a:rPr>
              <a:t>Results</a:t>
            </a:r>
          </a:p>
        </p:txBody>
      </p:sp>
      <p:sp>
        <p:nvSpPr>
          <p:cNvPr id="19" name="TextBox 18">
            <a:extLst>
              <a:ext uri="{FF2B5EF4-FFF2-40B4-BE49-F238E27FC236}">
                <a16:creationId xmlns:a16="http://schemas.microsoft.com/office/drawing/2014/main" id="{CF3708C7-CF02-4C44-830F-914173689E5F}"/>
              </a:ext>
            </a:extLst>
          </p:cNvPr>
          <p:cNvSpPr txBox="1"/>
          <p:nvPr/>
        </p:nvSpPr>
        <p:spPr bwMode="gray">
          <a:xfrm>
            <a:off x="6843400" y="5129835"/>
            <a:ext cx="3504428" cy="600164"/>
          </a:xfrm>
          <a:prstGeom prst="rect">
            <a:avLst/>
          </a:prstGeom>
          <a:noFill/>
        </p:spPr>
        <p:txBody>
          <a:bodyPr vert="horz" wrap="square" lIns="0" tIns="0" rIns="0" bIns="0" rtlCol="0">
            <a:spAutoFit/>
          </a:bodyPr>
          <a:lstStyle/>
          <a:p>
            <a:pPr algn="ctr">
              <a:spcBef>
                <a:spcPts val="600"/>
              </a:spcBef>
            </a:pPr>
            <a:r>
              <a:rPr lang="en-US" sz="1300" dirty="0"/>
              <a:t>Rapidly expand your MCP host's automation power with minimal code changes—just connect more MCP servers!</a:t>
            </a:r>
          </a:p>
        </p:txBody>
      </p:sp>
      <p:pic>
        <p:nvPicPr>
          <p:cNvPr id="5" name="Picture 4">
            <a:extLst>
              <a:ext uri="{FF2B5EF4-FFF2-40B4-BE49-F238E27FC236}">
                <a16:creationId xmlns:a16="http://schemas.microsoft.com/office/drawing/2014/main" id="{6900C399-DBF4-46B1-B01C-9E7488924E8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9351793" y="1250667"/>
            <a:ext cx="609601" cy="609601"/>
          </a:xfrm>
          <a:prstGeom prst="rect">
            <a:avLst/>
          </a:prstGeom>
        </p:spPr>
      </p:pic>
      <p:sp>
        <p:nvSpPr>
          <p:cNvPr id="15" name="TextBox 14">
            <a:extLst>
              <a:ext uri="{FF2B5EF4-FFF2-40B4-BE49-F238E27FC236}">
                <a16:creationId xmlns:a16="http://schemas.microsoft.com/office/drawing/2014/main" id="{0B97ECD8-2716-46C0-961B-EAA2288462E9}"/>
              </a:ext>
            </a:extLst>
          </p:cNvPr>
          <p:cNvSpPr txBox="1"/>
          <p:nvPr/>
        </p:nvSpPr>
        <p:spPr bwMode="gray">
          <a:xfrm>
            <a:off x="8152875" y="1916419"/>
            <a:ext cx="3007436" cy="200055"/>
          </a:xfrm>
          <a:prstGeom prst="rect">
            <a:avLst/>
          </a:prstGeom>
          <a:noFill/>
        </p:spPr>
        <p:txBody>
          <a:bodyPr vert="horz" wrap="square" lIns="0" tIns="0" rIns="0" bIns="0" rtlCol="0">
            <a:spAutoFit/>
          </a:bodyPr>
          <a:lstStyle/>
          <a:p>
            <a:pPr algn="ctr">
              <a:spcBef>
                <a:spcPts val="600"/>
              </a:spcBef>
            </a:pPr>
            <a:r>
              <a:rPr lang="en-US" sz="1300" b="1" dirty="0">
                <a:solidFill>
                  <a:schemeClr val="accent6"/>
                </a:solidFill>
              </a:rPr>
              <a:t>Why use MCP for Task Automation?</a:t>
            </a:r>
          </a:p>
        </p:txBody>
      </p:sp>
      <p:sp>
        <p:nvSpPr>
          <p:cNvPr id="16" name="TextBox 15">
            <a:extLst>
              <a:ext uri="{FF2B5EF4-FFF2-40B4-BE49-F238E27FC236}">
                <a16:creationId xmlns:a16="http://schemas.microsoft.com/office/drawing/2014/main" id="{858FC3CD-F10B-4430-AFF6-AF5C545AB1B1}"/>
              </a:ext>
            </a:extLst>
          </p:cNvPr>
          <p:cNvSpPr txBox="1"/>
          <p:nvPr/>
        </p:nvSpPr>
        <p:spPr bwMode="gray">
          <a:xfrm>
            <a:off x="7699048" y="2190982"/>
            <a:ext cx="3915089" cy="1600438"/>
          </a:xfrm>
          <a:prstGeom prst="rect">
            <a:avLst/>
          </a:prstGeom>
          <a:noFill/>
        </p:spPr>
        <p:txBody>
          <a:bodyPr vert="horz" wrap="square" lIns="0" tIns="0" rIns="0" bIns="0" rtlCol="0">
            <a:spAutoFit/>
          </a:bodyPr>
          <a:lstStyle/>
          <a:p>
            <a:pPr marL="285750" indent="-285750">
              <a:buFont typeface="Arial" panose="020B0604020202020204" pitchFamily="34" charset="0"/>
              <a:buChar char="•"/>
            </a:pPr>
            <a:r>
              <a:rPr lang="en-US" sz="1300" dirty="0"/>
              <a:t> </a:t>
            </a:r>
            <a:r>
              <a:rPr lang="en-US" sz="1300" b="1" dirty="0"/>
              <a:t>Plug-and-Play Extensibility: </a:t>
            </a:r>
            <a:r>
              <a:rPr lang="en-US" sz="1300" dirty="0"/>
              <a:t>New capabilities can be added by simply connecting new MCP servers—minimal changes needed to the chatbot</a:t>
            </a:r>
          </a:p>
          <a:p>
            <a:pPr marL="285750" indent="-285750">
              <a:buFont typeface="Arial" panose="020B0604020202020204" pitchFamily="34" charset="0"/>
              <a:buChar char="•"/>
            </a:pPr>
            <a:r>
              <a:rPr lang="en-US" sz="1300" b="1" dirty="0"/>
              <a:t>Standardized Integration: </a:t>
            </a:r>
            <a:r>
              <a:rPr lang="en-US" sz="1300" dirty="0"/>
              <a:t>Any team can build an MCP server to extend the chatbot’s skills, following a common protocol.</a:t>
            </a:r>
          </a:p>
          <a:p>
            <a:pPr marL="285750" indent="-285750">
              <a:buFont typeface="Arial" panose="020B0604020202020204" pitchFamily="34" charset="0"/>
              <a:buChar char="•"/>
            </a:pPr>
            <a:r>
              <a:rPr lang="en-US" sz="1300" b="1" dirty="0"/>
              <a:t>Future-Proof: </a:t>
            </a:r>
            <a:r>
              <a:rPr lang="en-US" sz="1300" dirty="0"/>
              <a:t>Easily switch or add new tools, APIs, or data sources as business needs evolve.</a:t>
            </a:r>
          </a:p>
        </p:txBody>
      </p:sp>
      <p:graphicFrame>
        <p:nvGraphicFramePr>
          <p:cNvPr id="12" name="Chart 11">
            <a:extLst>
              <a:ext uri="{FF2B5EF4-FFF2-40B4-BE49-F238E27FC236}">
                <a16:creationId xmlns:a16="http://schemas.microsoft.com/office/drawing/2014/main" id="{D35EDAD6-68C4-E977-CE3E-8C213AC5443E}"/>
              </a:ext>
            </a:extLst>
          </p:cNvPr>
          <p:cNvGraphicFramePr/>
          <p:nvPr>
            <p:extLst>
              <p:ext uri="{D42A27DB-BD31-4B8C-83A1-F6EECF244321}">
                <p14:modId xmlns:p14="http://schemas.microsoft.com/office/powerpoint/2010/main" val="2865938060"/>
              </p:ext>
            </p:extLst>
          </p:nvPr>
        </p:nvGraphicFramePr>
        <p:xfrm>
          <a:off x="3926129" y="1166919"/>
          <a:ext cx="4339741" cy="3585442"/>
        </p:xfrm>
        <a:graphic>
          <a:graphicData uri="http://schemas.openxmlformats.org/drawingml/2006/chart">
            <c:chart xmlns:c="http://schemas.openxmlformats.org/drawingml/2006/chart" xmlns:r="http://schemas.openxmlformats.org/officeDocument/2006/relationships" r:id="rId5"/>
          </a:graphicData>
        </a:graphic>
      </p:graphicFrame>
      <p:pic>
        <p:nvPicPr>
          <p:cNvPr id="13" name="Picture 12">
            <a:extLst>
              <a:ext uri="{FF2B5EF4-FFF2-40B4-BE49-F238E27FC236}">
                <a16:creationId xmlns:a16="http://schemas.microsoft.com/office/drawing/2014/main" id="{7F4DEB75-E1C3-AD6E-4F04-CA55E23BD131}"/>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3646605" y="4336578"/>
            <a:ext cx="548640" cy="548640"/>
          </a:xfrm>
          <a:prstGeom prst="rect">
            <a:avLst/>
          </a:prstGeom>
        </p:spPr>
      </p:pic>
      <p:pic>
        <p:nvPicPr>
          <p:cNvPr id="17" name="Picture 16">
            <a:extLst>
              <a:ext uri="{FF2B5EF4-FFF2-40B4-BE49-F238E27FC236}">
                <a16:creationId xmlns:a16="http://schemas.microsoft.com/office/drawing/2014/main" id="{F3DEF501-470B-D75D-B4E8-87C42368DDF0}"/>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8321294" y="4212921"/>
            <a:ext cx="548640" cy="548640"/>
          </a:xfrm>
          <a:prstGeom prst="rect">
            <a:avLst/>
          </a:prstGeom>
        </p:spPr>
      </p:pic>
      <p:pic>
        <p:nvPicPr>
          <p:cNvPr id="22" name="Picture 21">
            <a:extLst>
              <a:ext uri="{FF2B5EF4-FFF2-40B4-BE49-F238E27FC236}">
                <a16:creationId xmlns:a16="http://schemas.microsoft.com/office/drawing/2014/main" id="{49F24DD8-F5BD-554B-291D-3419B5C9AFD3}"/>
              </a:ext>
            </a:extLst>
          </p:cNvPr>
          <p:cNvPicPr>
            <a:picLocks noChangeAspect="1"/>
          </p:cNvPicPr>
          <p:nvPr/>
        </p:nvPicPr>
        <p:blipFill>
          <a:blip r:embed="rId8"/>
          <a:stretch>
            <a:fillRect/>
          </a:stretch>
        </p:blipFill>
        <p:spPr>
          <a:xfrm>
            <a:off x="5082213" y="2218690"/>
            <a:ext cx="1545021" cy="1545021"/>
          </a:xfrm>
          <a:prstGeom prst="rect">
            <a:avLst/>
          </a:prstGeom>
        </p:spPr>
      </p:pic>
    </p:spTree>
    <p:extLst>
      <p:ext uri="{BB962C8B-B14F-4D97-AF65-F5344CB8AC3E}">
        <p14:creationId xmlns:p14="http://schemas.microsoft.com/office/powerpoint/2010/main" val="697007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0492-950E-49CF-93B6-392665EF5C25}"/>
              </a:ext>
            </a:extLst>
          </p:cNvPr>
          <p:cNvSpPr>
            <a:spLocks noGrp="1"/>
          </p:cNvSpPr>
          <p:nvPr>
            <p:ph type="title"/>
          </p:nvPr>
        </p:nvSpPr>
        <p:spPr>
          <a:xfrm>
            <a:off x="623693" y="461963"/>
            <a:ext cx="9680448" cy="732508"/>
          </a:xfrm>
        </p:spPr>
        <p:txBody>
          <a:bodyPr/>
          <a:lstStyle/>
          <a:p>
            <a:r>
              <a:rPr lang="en-US" dirty="0"/>
              <a:t>Agent Developer Kit (ADK)</a:t>
            </a:r>
          </a:p>
        </p:txBody>
      </p:sp>
      <p:grpSp>
        <p:nvGrpSpPr>
          <p:cNvPr id="5" name="Group 4">
            <a:extLst>
              <a:ext uri="{FF2B5EF4-FFF2-40B4-BE49-F238E27FC236}">
                <a16:creationId xmlns:a16="http://schemas.microsoft.com/office/drawing/2014/main" id="{AC88F238-6919-726F-D1A5-3005D2C1F483}"/>
              </a:ext>
            </a:extLst>
          </p:cNvPr>
          <p:cNvGrpSpPr/>
          <p:nvPr/>
        </p:nvGrpSpPr>
        <p:grpSpPr>
          <a:xfrm>
            <a:off x="867033" y="1774301"/>
            <a:ext cx="4013994" cy="3714413"/>
            <a:chOff x="867033" y="1774301"/>
            <a:chExt cx="4013994" cy="3714413"/>
          </a:xfrm>
        </p:grpSpPr>
        <p:cxnSp>
          <p:nvCxnSpPr>
            <p:cNvPr id="11" name="Straight Connector 10">
              <a:extLst>
                <a:ext uri="{FF2B5EF4-FFF2-40B4-BE49-F238E27FC236}">
                  <a16:creationId xmlns:a16="http://schemas.microsoft.com/office/drawing/2014/main" id="{04F5A0F7-9374-4CE2-9FDD-26E9CA35DC14}"/>
                </a:ext>
              </a:extLst>
            </p:cNvPr>
            <p:cNvCxnSpPr>
              <a:cxnSpLocks/>
            </p:cNvCxnSpPr>
            <p:nvPr/>
          </p:nvCxnSpPr>
          <p:spPr bwMode="gray">
            <a:xfrm>
              <a:off x="3327918" y="2100615"/>
              <a:ext cx="1537869" cy="0"/>
            </a:xfrm>
            <a:prstGeom prst="line">
              <a:avLst/>
            </a:prstGeom>
            <a:ln w="190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D044776-A5C4-4900-9301-E0A31CEB193D}"/>
                </a:ext>
              </a:extLst>
            </p:cNvPr>
            <p:cNvGrpSpPr/>
            <p:nvPr/>
          </p:nvGrpSpPr>
          <p:grpSpPr>
            <a:xfrm>
              <a:off x="1414309" y="1774301"/>
              <a:ext cx="3466718" cy="3714413"/>
              <a:chOff x="1414309" y="1774301"/>
              <a:chExt cx="3466718" cy="3714413"/>
            </a:xfrm>
          </p:grpSpPr>
          <p:cxnSp>
            <p:nvCxnSpPr>
              <p:cNvPr id="12" name="Straight Connector 11">
                <a:extLst>
                  <a:ext uri="{FF2B5EF4-FFF2-40B4-BE49-F238E27FC236}">
                    <a16:creationId xmlns:a16="http://schemas.microsoft.com/office/drawing/2014/main" id="{2632162A-366C-4E06-B4D7-3FCAD0B24020}"/>
                  </a:ext>
                </a:extLst>
              </p:cNvPr>
              <p:cNvCxnSpPr>
                <a:cxnSpLocks/>
              </p:cNvCxnSpPr>
              <p:nvPr/>
            </p:nvCxnSpPr>
            <p:spPr bwMode="gray">
              <a:xfrm>
                <a:off x="4051466" y="3121210"/>
                <a:ext cx="814321" cy="0"/>
              </a:xfrm>
              <a:prstGeom prst="line">
                <a:avLst/>
              </a:prstGeom>
              <a:ln w="190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CA42EB-7955-4074-B417-894263A4E1DC}"/>
                  </a:ext>
                </a:extLst>
              </p:cNvPr>
              <p:cNvCxnSpPr>
                <a:cxnSpLocks/>
              </p:cNvCxnSpPr>
              <p:nvPr/>
            </p:nvCxnSpPr>
            <p:spPr bwMode="gray">
              <a:xfrm>
                <a:off x="4051466" y="4141805"/>
                <a:ext cx="829561" cy="0"/>
              </a:xfrm>
              <a:prstGeom prst="line">
                <a:avLst/>
              </a:prstGeom>
              <a:ln w="190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AAC1E3-8E4A-437C-84A0-489B75F7614E}"/>
                  </a:ext>
                </a:extLst>
              </p:cNvPr>
              <p:cNvCxnSpPr>
                <a:cxnSpLocks/>
              </p:cNvCxnSpPr>
              <p:nvPr/>
            </p:nvCxnSpPr>
            <p:spPr bwMode="gray">
              <a:xfrm>
                <a:off x="3296816" y="5162399"/>
                <a:ext cx="1576591" cy="0"/>
              </a:xfrm>
              <a:prstGeom prst="line">
                <a:avLst/>
              </a:prstGeom>
              <a:ln w="19050" cap="rnd">
                <a:solidFill>
                  <a:schemeClr val="accent6"/>
                </a:solidFill>
                <a:round/>
              </a:ln>
            </p:spPr>
            <p:style>
              <a:lnRef idx="1">
                <a:schemeClr val="accent1"/>
              </a:lnRef>
              <a:fillRef idx="0">
                <a:schemeClr val="accent1"/>
              </a:fillRef>
              <a:effectRef idx="0">
                <a:schemeClr val="accent1"/>
              </a:effectRef>
              <a:fontRef idx="minor">
                <a:schemeClr val="tx1"/>
              </a:fontRef>
            </p:style>
          </p:cxnSp>
          <p:sp>
            <p:nvSpPr>
              <p:cNvPr id="3" name="Freeform 59">
                <a:extLst>
                  <a:ext uri="{FF2B5EF4-FFF2-40B4-BE49-F238E27FC236}">
                    <a16:creationId xmlns:a16="http://schemas.microsoft.com/office/drawing/2014/main" id="{11A4B5AC-6217-4013-A3EB-0FC8783E1A11}"/>
                  </a:ext>
                </a:extLst>
              </p:cNvPr>
              <p:cNvSpPr>
                <a:spLocks/>
              </p:cNvSpPr>
              <p:nvPr/>
            </p:nvSpPr>
            <p:spPr bwMode="gray">
              <a:xfrm>
                <a:off x="1414309" y="1774301"/>
                <a:ext cx="2701682" cy="3714413"/>
              </a:xfrm>
              <a:custGeom>
                <a:avLst/>
                <a:gdLst>
                  <a:gd name="T0" fmla="*/ 0 w 1970"/>
                  <a:gd name="T1" fmla="*/ 2575 h 2719"/>
                  <a:gd name="T2" fmla="*/ 610 w 1970"/>
                  <a:gd name="T3" fmla="*/ 2719 h 2719"/>
                  <a:gd name="T4" fmla="*/ 1970 w 1970"/>
                  <a:gd name="T5" fmla="*/ 1360 h 2719"/>
                  <a:gd name="T6" fmla="*/ 610 w 1970"/>
                  <a:gd name="T7" fmla="*/ 0 h 2719"/>
                  <a:gd name="T8" fmla="*/ 0 w 1970"/>
                  <a:gd name="T9" fmla="*/ 144 h 2719"/>
                </a:gdLst>
                <a:ahLst/>
                <a:cxnLst>
                  <a:cxn ang="0">
                    <a:pos x="T0" y="T1"/>
                  </a:cxn>
                  <a:cxn ang="0">
                    <a:pos x="T2" y="T3"/>
                  </a:cxn>
                  <a:cxn ang="0">
                    <a:pos x="T4" y="T5"/>
                  </a:cxn>
                  <a:cxn ang="0">
                    <a:pos x="T6" y="T7"/>
                  </a:cxn>
                  <a:cxn ang="0">
                    <a:pos x="T8" y="T9"/>
                  </a:cxn>
                </a:cxnLst>
                <a:rect l="0" t="0" r="r" b="b"/>
                <a:pathLst>
                  <a:path w="1970" h="2719">
                    <a:moveTo>
                      <a:pt x="0" y="2575"/>
                    </a:moveTo>
                    <a:cubicBezTo>
                      <a:pt x="183" y="2667"/>
                      <a:pt x="391" y="2719"/>
                      <a:pt x="610" y="2719"/>
                    </a:cubicBezTo>
                    <a:cubicBezTo>
                      <a:pt x="1361" y="2719"/>
                      <a:pt x="1970" y="2111"/>
                      <a:pt x="1970" y="1360"/>
                    </a:cubicBezTo>
                    <a:cubicBezTo>
                      <a:pt x="1970" y="608"/>
                      <a:pt x="1361" y="0"/>
                      <a:pt x="610" y="0"/>
                    </a:cubicBezTo>
                    <a:cubicBezTo>
                      <a:pt x="391" y="0"/>
                      <a:pt x="183" y="52"/>
                      <a:pt x="0" y="144"/>
                    </a:cubicBezTo>
                  </a:path>
                </a:pathLst>
              </a:custGeom>
              <a:noFill/>
              <a:ln w="25400" cap="flat">
                <a:solidFill>
                  <a:schemeClr val="accent6"/>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100" b="1" dirty="0">
                  <a:latin typeface="+mj-lt"/>
                </a:endParaRPr>
              </a:p>
            </p:txBody>
          </p:sp>
        </p:grpSp>
        <p:sp>
          <p:nvSpPr>
            <p:cNvPr id="6" name="Oval 5">
              <a:extLst>
                <a:ext uri="{FF2B5EF4-FFF2-40B4-BE49-F238E27FC236}">
                  <a16:creationId xmlns:a16="http://schemas.microsoft.com/office/drawing/2014/main" id="{E5E5BDE0-EA76-4C5C-ACEF-8E9D48870657}"/>
                </a:ext>
              </a:extLst>
            </p:cNvPr>
            <p:cNvSpPr/>
            <p:nvPr/>
          </p:nvSpPr>
          <p:spPr bwMode="gray">
            <a:xfrm>
              <a:off x="867033" y="2215065"/>
              <a:ext cx="2856788" cy="285679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latin typeface="+mj-lt"/>
              </a:endParaRPr>
            </a:p>
          </p:txBody>
        </p:sp>
        <p:sp>
          <p:nvSpPr>
            <p:cNvPr id="20" name="Freeform 9">
              <a:extLst>
                <a:ext uri="{FF2B5EF4-FFF2-40B4-BE49-F238E27FC236}">
                  <a16:creationId xmlns:a16="http://schemas.microsoft.com/office/drawing/2014/main" id="{D96B760A-72DD-48D2-B70E-D10F493A1012}"/>
                </a:ext>
              </a:extLst>
            </p:cNvPr>
            <p:cNvSpPr>
              <a:spLocks noChangeAspect="1"/>
            </p:cNvSpPr>
            <p:nvPr/>
          </p:nvSpPr>
          <p:spPr bwMode="gray">
            <a:xfrm>
              <a:off x="3230848" y="2032035"/>
              <a:ext cx="137160" cy="137160"/>
            </a:xfrm>
            <a:prstGeom prst="ellipse">
              <a:avLst/>
            </a:prstGeom>
            <a:solidFill>
              <a:schemeClr val="tx2"/>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100" b="1" dirty="0">
                <a:latin typeface="+mj-lt"/>
              </a:endParaRPr>
            </a:p>
          </p:txBody>
        </p:sp>
        <p:sp>
          <p:nvSpPr>
            <p:cNvPr id="21" name="Freeform 9">
              <a:extLst>
                <a:ext uri="{FF2B5EF4-FFF2-40B4-BE49-F238E27FC236}">
                  <a16:creationId xmlns:a16="http://schemas.microsoft.com/office/drawing/2014/main" id="{DB59CF8B-3F4B-46BC-83F9-338AD0E0DA31}"/>
                </a:ext>
              </a:extLst>
            </p:cNvPr>
            <p:cNvSpPr>
              <a:spLocks noChangeAspect="1"/>
            </p:cNvSpPr>
            <p:nvPr/>
          </p:nvSpPr>
          <p:spPr bwMode="gray">
            <a:xfrm>
              <a:off x="3961559" y="3052630"/>
              <a:ext cx="137160" cy="137160"/>
            </a:xfrm>
            <a:prstGeom prst="ellipse">
              <a:avLst/>
            </a:prstGeom>
            <a:solidFill>
              <a:schemeClr val="tx2"/>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100" b="1" dirty="0">
                <a:latin typeface="+mj-lt"/>
              </a:endParaRPr>
            </a:p>
          </p:txBody>
        </p:sp>
        <p:sp>
          <p:nvSpPr>
            <p:cNvPr id="18" name="Freeform 9">
              <a:extLst>
                <a:ext uri="{FF2B5EF4-FFF2-40B4-BE49-F238E27FC236}">
                  <a16:creationId xmlns:a16="http://schemas.microsoft.com/office/drawing/2014/main" id="{49EA0618-4CDB-468A-AD24-FF4C67F714B6}"/>
                </a:ext>
              </a:extLst>
            </p:cNvPr>
            <p:cNvSpPr>
              <a:spLocks noChangeAspect="1"/>
            </p:cNvSpPr>
            <p:nvPr/>
          </p:nvSpPr>
          <p:spPr bwMode="gray">
            <a:xfrm>
              <a:off x="3961559" y="4073225"/>
              <a:ext cx="137160" cy="137160"/>
            </a:xfrm>
            <a:prstGeom prst="ellipse">
              <a:avLst/>
            </a:prstGeom>
            <a:solidFill>
              <a:schemeClr val="tx2"/>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100" b="1" dirty="0">
                <a:latin typeface="+mj-lt"/>
              </a:endParaRPr>
            </a:p>
          </p:txBody>
        </p:sp>
        <p:sp>
          <p:nvSpPr>
            <p:cNvPr id="19" name="Freeform 9">
              <a:extLst>
                <a:ext uri="{FF2B5EF4-FFF2-40B4-BE49-F238E27FC236}">
                  <a16:creationId xmlns:a16="http://schemas.microsoft.com/office/drawing/2014/main" id="{DE22D8DE-99BE-40EA-A813-6E0CA9D0A5D9}"/>
                </a:ext>
              </a:extLst>
            </p:cNvPr>
            <p:cNvSpPr>
              <a:spLocks noChangeAspect="1"/>
            </p:cNvSpPr>
            <p:nvPr/>
          </p:nvSpPr>
          <p:spPr bwMode="gray">
            <a:xfrm>
              <a:off x="3230848" y="5093819"/>
              <a:ext cx="137160" cy="137160"/>
            </a:xfrm>
            <a:prstGeom prst="ellipse">
              <a:avLst/>
            </a:prstGeom>
            <a:solidFill>
              <a:schemeClr val="tx2"/>
            </a:solidFill>
            <a:ln w="158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sz="1100" b="1" dirty="0">
                <a:latin typeface="+mj-lt"/>
              </a:endParaRPr>
            </a:p>
          </p:txBody>
        </p:sp>
      </p:grpSp>
      <p:pic>
        <p:nvPicPr>
          <p:cNvPr id="38" name="Picture 37">
            <a:extLst>
              <a:ext uri="{FF2B5EF4-FFF2-40B4-BE49-F238E27FC236}">
                <a16:creationId xmlns:a16="http://schemas.microsoft.com/office/drawing/2014/main" id="{5A26BF9A-0016-441F-81C2-E18C481479B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837363" y="2842772"/>
            <a:ext cx="927787" cy="927787"/>
          </a:xfrm>
          <a:prstGeom prst="rect">
            <a:avLst/>
          </a:prstGeom>
        </p:spPr>
      </p:pic>
      <p:sp>
        <p:nvSpPr>
          <p:cNvPr id="23" name="TextBox 22">
            <a:extLst>
              <a:ext uri="{FF2B5EF4-FFF2-40B4-BE49-F238E27FC236}">
                <a16:creationId xmlns:a16="http://schemas.microsoft.com/office/drawing/2014/main" id="{1D1F3757-0F82-46AD-B77F-F103530511A6}"/>
              </a:ext>
            </a:extLst>
          </p:cNvPr>
          <p:cNvSpPr txBox="1"/>
          <p:nvPr/>
        </p:nvSpPr>
        <p:spPr bwMode="gray">
          <a:xfrm>
            <a:off x="1365702" y="3786610"/>
            <a:ext cx="1861871" cy="615553"/>
          </a:xfrm>
          <a:prstGeom prst="rect">
            <a:avLst/>
          </a:prstGeom>
          <a:noFill/>
        </p:spPr>
        <p:txBody>
          <a:bodyPr vert="horz" wrap="square" lIns="0" tIns="0" rIns="0" bIns="0" rtlCol="0">
            <a:spAutoFit/>
          </a:bodyPr>
          <a:lstStyle/>
          <a:p>
            <a:pPr algn="ctr">
              <a:spcBef>
                <a:spcPts val="600"/>
              </a:spcBef>
            </a:pPr>
            <a:r>
              <a:rPr lang="en-US" sz="1750" b="1" dirty="0">
                <a:solidFill>
                  <a:schemeClr val="accent6"/>
                </a:solidFill>
              </a:rPr>
              <a:t>Enhanced</a:t>
            </a:r>
          </a:p>
          <a:p>
            <a:pPr algn="ctr">
              <a:spcBef>
                <a:spcPts val="600"/>
              </a:spcBef>
            </a:pPr>
            <a:r>
              <a:rPr lang="en-US" sz="1750" b="1" dirty="0">
                <a:solidFill>
                  <a:schemeClr val="accent6"/>
                </a:solidFill>
              </a:rPr>
              <a:t>Agent Creation</a:t>
            </a:r>
          </a:p>
        </p:txBody>
      </p:sp>
      <p:sp>
        <p:nvSpPr>
          <p:cNvPr id="24" name="TextBox 23">
            <a:extLst>
              <a:ext uri="{FF2B5EF4-FFF2-40B4-BE49-F238E27FC236}">
                <a16:creationId xmlns:a16="http://schemas.microsoft.com/office/drawing/2014/main" id="{D74D3E23-FB84-4F6A-A6D1-9EB60C592C83}"/>
              </a:ext>
            </a:extLst>
          </p:cNvPr>
          <p:cNvSpPr txBox="1"/>
          <p:nvPr/>
        </p:nvSpPr>
        <p:spPr bwMode="gray">
          <a:xfrm>
            <a:off x="5184547" y="2073373"/>
            <a:ext cx="2114938" cy="230832"/>
          </a:xfrm>
          <a:prstGeom prst="rect">
            <a:avLst/>
          </a:prstGeom>
          <a:noFill/>
        </p:spPr>
        <p:txBody>
          <a:bodyPr vert="horz" wrap="square" lIns="0" tIns="0" rIns="0" bIns="0" rtlCol="0">
            <a:spAutoFit/>
          </a:bodyPr>
          <a:lstStyle/>
          <a:p>
            <a:pPr>
              <a:spcBef>
                <a:spcPts val="600"/>
              </a:spcBef>
            </a:pPr>
            <a:r>
              <a:rPr lang="en-US" sz="1500" b="1" dirty="0">
                <a:solidFill>
                  <a:schemeClr val="accent6"/>
                </a:solidFill>
              </a:rPr>
              <a:t>What is ADK?</a:t>
            </a:r>
          </a:p>
        </p:txBody>
      </p:sp>
      <p:sp>
        <p:nvSpPr>
          <p:cNvPr id="25" name="TextBox 24">
            <a:extLst>
              <a:ext uri="{FF2B5EF4-FFF2-40B4-BE49-F238E27FC236}">
                <a16:creationId xmlns:a16="http://schemas.microsoft.com/office/drawing/2014/main" id="{35DC8453-278C-4FE3-B674-FA1987DA5575}"/>
              </a:ext>
            </a:extLst>
          </p:cNvPr>
          <p:cNvSpPr txBox="1"/>
          <p:nvPr/>
        </p:nvSpPr>
        <p:spPr bwMode="gray">
          <a:xfrm>
            <a:off x="5184547" y="2378960"/>
            <a:ext cx="6272800" cy="577081"/>
          </a:xfrm>
          <a:prstGeom prst="rect">
            <a:avLst/>
          </a:prstGeom>
          <a:noFill/>
        </p:spPr>
        <p:txBody>
          <a:bodyPr vert="horz" wrap="square" lIns="0" tIns="0" rIns="0" bIns="0" rtlCol="0">
            <a:spAutoFit/>
          </a:bodyPr>
          <a:lstStyle/>
          <a:p>
            <a:pPr algn="l">
              <a:lnSpc>
                <a:spcPts val="1500"/>
              </a:lnSpc>
              <a:buNone/>
            </a:pPr>
            <a:r>
              <a:rPr lang="en-US" sz="1300" b="0" i="0" dirty="0">
                <a:solidFill>
                  <a:schemeClr val="accent1"/>
                </a:solidFill>
                <a:effectLst/>
              </a:rPr>
              <a:t>ADK is a toolkit that allows developers to design and build hardware accessories that communicate with Android devices via USB or Bluetooth. It simplifies the process of enabling hardware components to interact with Android apps and features.</a:t>
            </a:r>
          </a:p>
        </p:txBody>
      </p:sp>
      <p:sp>
        <p:nvSpPr>
          <p:cNvPr id="26" name="TextBox 25">
            <a:extLst>
              <a:ext uri="{FF2B5EF4-FFF2-40B4-BE49-F238E27FC236}">
                <a16:creationId xmlns:a16="http://schemas.microsoft.com/office/drawing/2014/main" id="{C521AFA2-9747-4FE3-8632-9564D3C06BDA}"/>
              </a:ext>
            </a:extLst>
          </p:cNvPr>
          <p:cNvSpPr txBox="1"/>
          <p:nvPr/>
        </p:nvSpPr>
        <p:spPr bwMode="gray">
          <a:xfrm>
            <a:off x="5184547" y="3141528"/>
            <a:ext cx="2114938" cy="230832"/>
          </a:xfrm>
          <a:prstGeom prst="rect">
            <a:avLst/>
          </a:prstGeom>
          <a:noFill/>
        </p:spPr>
        <p:txBody>
          <a:bodyPr vert="horz" wrap="square" lIns="0" tIns="0" rIns="0" bIns="0" rtlCol="0">
            <a:spAutoFit/>
          </a:bodyPr>
          <a:lstStyle/>
          <a:p>
            <a:pPr>
              <a:spcBef>
                <a:spcPts val="600"/>
              </a:spcBef>
            </a:pPr>
            <a:r>
              <a:rPr lang="en-US" sz="1500" b="1" dirty="0">
                <a:solidFill>
                  <a:schemeClr val="accent6"/>
                </a:solidFill>
              </a:rPr>
              <a:t>Advantages</a:t>
            </a:r>
          </a:p>
        </p:txBody>
      </p:sp>
      <p:sp>
        <p:nvSpPr>
          <p:cNvPr id="27" name="TextBox 26">
            <a:extLst>
              <a:ext uri="{FF2B5EF4-FFF2-40B4-BE49-F238E27FC236}">
                <a16:creationId xmlns:a16="http://schemas.microsoft.com/office/drawing/2014/main" id="{200EBB99-0CAC-40F6-9575-3E0F0873580F}"/>
              </a:ext>
            </a:extLst>
          </p:cNvPr>
          <p:cNvSpPr txBox="1"/>
          <p:nvPr/>
        </p:nvSpPr>
        <p:spPr bwMode="gray">
          <a:xfrm>
            <a:off x="5390422" y="3410166"/>
            <a:ext cx="5861050" cy="800219"/>
          </a:xfrm>
          <a:prstGeom prst="rect">
            <a:avLst/>
          </a:prstGeom>
          <a:noFill/>
        </p:spPr>
        <p:txBody>
          <a:bodyPr vert="horz" wrap="square" lIns="0" tIns="0" rIns="0" bIns="0" rtlCol="0">
            <a:spAutoFit/>
          </a:bodyPr>
          <a:lstStyle/>
          <a:p>
            <a:pPr algn="l">
              <a:buFont typeface="Arial" panose="020B0604020202020204" pitchFamily="34" charset="0"/>
              <a:buChar char="•"/>
            </a:pPr>
            <a:r>
              <a:rPr lang="en-US" sz="1300" b="1" i="0" dirty="0">
                <a:solidFill>
                  <a:schemeClr val="accent1"/>
                </a:solidFill>
                <a:effectLst/>
              </a:rPr>
              <a:t> Seamless Integration</a:t>
            </a:r>
            <a:r>
              <a:rPr lang="en-US" sz="1300" b="0" i="0" dirty="0">
                <a:solidFill>
                  <a:schemeClr val="accent1"/>
                </a:solidFill>
                <a:effectLst/>
              </a:rPr>
              <a:t>: Enables smooth hardware-Android communication.</a:t>
            </a:r>
          </a:p>
          <a:p>
            <a:pPr algn="l">
              <a:buFont typeface="Arial" panose="020B0604020202020204" pitchFamily="34" charset="0"/>
              <a:buChar char="•"/>
            </a:pPr>
            <a:r>
              <a:rPr lang="en-US" sz="1300" b="1" i="0" dirty="0">
                <a:solidFill>
                  <a:schemeClr val="accent1"/>
                </a:solidFill>
                <a:effectLst/>
              </a:rPr>
              <a:t> Cross-Platform</a:t>
            </a:r>
            <a:r>
              <a:rPr lang="en-US" sz="1300" b="0" i="0" dirty="0">
                <a:solidFill>
                  <a:schemeClr val="accent1"/>
                </a:solidFill>
                <a:effectLst/>
              </a:rPr>
              <a:t>: Works across Android devices and versions.</a:t>
            </a:r>
          </a:p>
          <a:p>
            <a:pPr algn="l">
              <a:buFont typeface="Arial" panose="020B0604020202020204" pitchFamily="34" charset="0"/>
              <a:buChar char="•"/>
            </a:pPr>
            <a:r>
              <a:rPr lang="en-US" sz="1300" b="1" i="0" dirty="0">
                <a:solidFill>
                  <a:schemeClr val="accent1"/>
                </a:solidFill>
                <a:effectLst/>
              </a:rPr>
              <a:t> Flexible Connectivity</a:t>
            </a:r>
            <a:r>
              <a:rPr lang="en-US" sz="1300" b="0" i="0" dirty="0">
                <a:solidFill>
                  <a:schemeClr val="accent1"/>
                </a:solidFill>
                <a:effectLst/>
              </a:rPr>
              <a:t>: USB and Bluetooth support.</a:t>
            </a:r>
          </a:p>
          <a:p>
            <a:pPr algn="l">
              <a:buFont typeface="Arial" panose="020B0604020202020204" pitchFamily="34" charset="0"/>
              <a:buChar char="•"/>
            </a:pPr>
            <a:r>
              <a:rPr lang="en-US" sz="1300" b="1" i="0" dirty="0">
                <a:solidFill>
                  <a:schemeClr val="accent1"/>
                </a:solidFill>
                <a:effectLst/>
              </a:rPr>
              <a:t> Developer-Friendly</a:t>
            </a:r>
            <a:r>
              <a:rPr lang="en-US" sz="1300" b="0" i="0" dirty="0">
                <a:solidFill>
                  <a:schemeClr val="accent1"/>
                </a:solidFill>
                <a:effectLst/>
              </a:rPr>
              <a:t>: Pre-built libraries and open-source resources.</a:t>
            </a:r>
          </a:p>
        </p:txBody>
      </p:sp>
      <p:sp>
        <p:nvSpPr>
          <p:cNvPr id="28" name="TextBox 27">
            <a:extLst>
              <a:ext uri="{FF2B5EF4-FFF2-40B4-BE49-F238E27FC236}">
                <a16:creationId xmlns:a16="http://schemas.microsoft.com/office/drawing/2014/main" id="{4D680F43-7256-46F9-8D8A-FB28AC1B2038}"/>
              </a:ext>
            </a:extLst>
          </p:cNvPr>
          <p:cNvSpPr txBox="1"/>
          <p:nvPr/>
        </p:nvSpPr>
        <p:spPr bwMode="gray">
          <a:xfrm>
            <a:off x="5184547" y="4402163"/>
            <a:ext cx="2114938" cy="246221"/>
          </a:xfrm>
          <a:prstGeom prst="rect">
            <a:avLst/>
          </a:prstGeom>
          <a:noFill/>
        </p:spPr>
        <p:txBody>
          <a:bodyPr vert="horz" wrap="square" lIns="0" tIns="0" rIns="0" bIns="0" rtlCol="0">
            <a:spAutoFit/>
          </a:bodyPr>
          <a:lstStyle/>
          <a:p>
            <a:pPr>
              <a:spcBef>
                <a:spcPts val="600"/>
              </a:spcBef>
            </a:pPr>
            <a:r>
              <a:rPr lang="en-US" sz="1600" b="1" i="0" dirty="0">
                <a:solidFill>
                  <a:schemeClr val="accent6"/>
                </a:solidFill>
                <a:effectLst/>
              </a:rPr>
              <a:t>Orchestration</a:t>
            </a:r>
            <a:endParaRPr lang="en-US" sz="1500" b="1" dirty="0">
              <a:solidFill>
                <a:schemeClr val="accent6"/>
              </a:solidFill>
            </a:endParaRPr>
          </a:p>
        </p:txBody>
      </p:sp>
      <p:sp>
        <p:nvSpPr>
          <p:cNvPr id="29" name="TextBox 28">
            <a:extLst>
              <a:ext uri="{FF2B5EF4-FFF2-40B4-BE49-F238E27FC236}">
                <a16:creationId xmlns:a16="http://schemas.microsoft.com/office/drawing/2014/main" id="{5DF1EEF2-A2EF-4818-B204-141744FAE7D8}"/>
              </a:ext>
            </a:extLst>
          </p:cNvPr>
          <p:cNvSpPr txBox="1"/>
          <p:nvPr/>
        </p:nvSpPr>
        <p:spPr bwMode="gray">
          <a:xfrm>
            <a:off x="5390422" y="4664510"/>
            <a:ext cx="5861050" cy="800219"/>
          </a:xfrm>
          <a:prstGeom prst="rect">
            <a:avLst/>
          </a:prstGeom>
          <a:noFill/>
        </p:spPr>
        <p:txBody>
          <a:bodyPr vert="horz" wrap="square" lIns="0" tIns="0" rIns="0" bIns="0" rtlCol="0">
            <a:spAutoFit/>
          </a:bodyPr>
          <a:lstStyle/>
          <a:p>
            <a:pPr algn="l">
              <a:buFont typeface="Arial" panose="020B0604020202020204" pitchFamily="34" charset="0"/>
              <a:buChar char="•"/>
            </a:pPr>
            <a:r>
              <a:rPr lang="en-US" sz="1300" b="1" i="0" dirty="0">
                <a:solidFill>
                  <a:schemeClr val="accent1"/>
                </a:solidFill>
                <a:effectLst/>
                <a:latin typeface="Segoe UI" panose="020B0502040204020203" pitchFamily="34" charset="0"/>
              </a:rPr>
              <a:t>Centralized Control</a:t>
            </a:r>
            <a:r>
              <a:rPr lang="en-US" sz="1300" b="0" i="0" dirty="0">
                <a:solidFill>
                  <a:schemeClr val="accent1"/>
                </a:solidFill>
                <a:effectLst/>
                <a:latin typeface="Segoe UI" panose="020B0502040204020203" pitchFamily="34" charset="0"/>
              </a:rPr>
              <a:t>: Coordinate multiple agents from a single Android device.</a:t>
            </a:r>
          </a:p>
          <a:p>
            <a:pPr algn="l">
              <a:buFont typeface="Arial" panose="020B0604020202020204" pitchFamily="34" charset="0"/>
              <a:buChar char="•"/>
            </a:pPr>
            <a:r>
              <a:rPr lang="en-US" sz="1300" b="1" i="0" dirty="0">
                <a:solidFill>
                  <a:schemeClr val="accent1"/>
                </a:solidFill>
                <a:effectLst/>
                <a:latin typeface="Segoe UI" panose="020B0502040204020203" pitchFamily="34" charset="0"/>
              </a:rPr>
              <a:t>Distributed Systems</a:t>
            </a:r>
            <a:r>
              <a:rPr lang="en-US" sz="1300" b="0" i="0" dirty="0">
                <a:solidFill>
                  <a:schemeClr val="accent1"/>
                </a:solidFill>
                <a:effectLst/>
                <a:latin typeface="Segoe UI" panose="020B0502040204020203" pitchFamily="34" charset="0"/>
              </a:rPr>
              <a:t>: Synchronize AI agents across platforms for scalability.</a:t>
            </a:r>
          </a:p>
          <a:p>
            <a:pPr algn="l">
              <a:buFont typeface="Arial" panose="020B0604020202020204" pitchFamily="34" charset="0"/>
              <a:buChar char="•"/>
            </a:pPr>
            <a:r>
              <a:rPr lang="en-US" sz="1300" b="1" i="0" dirty="0">
                <a:solidFill>
                  <a:schemeClr val="accent1"/>
                </a:solidFill>
                <a:effectLst/>
                <a:latin typeface="Segoe UI" panose="020B0502040204020203" pitchFamily="34" charset="0"/>
              </a:rPr>
              <a:t>Task Management</a:t>
            </a:r>
            <a:r>
              <a:rPr lang="en-US" sz="1300" b="0" i="0" dirty="0">
                <a:solidFill>
                  <a:schemeClr val="accent1"/>
                </a:solidFill>
                <a:effectLst/>
                <a:latin typeface="Segoe UI" panose="020B0502040204020203" pitchFamily="34" charset="0"/>
              </a:rPr>
              <a:t>: Assign roles and adjust workflows in real-time.</a:t>
            </a:r>
          </a:p>
          <a:p>
            <a:pPr algn="l">
              <a:buFont typeface="Arial" panose="020B0604020202020204" pitchFamily="34" charset="0"/>
              <a:buChar char="•"/>
            </a:pPr>
            <a:r>
              <a:rPr lang="en-US" sz="1300" b="1" i="0" dirty="0">
                <a:solidFill>
                  <a:schemeClr val="accent1"/>
                </a:solidFill>
                <a:effectLst/>
                <a:latin typeface="Segoe UI" panose="020B0502040204020203" pitchFamily="34" charset="0"/>
              </a:rPr>
              <a:t>Error Handling</a:t>
            </a:r>
            <a:r>
              <a:rPr lang="en-US" sz="1300" b="0" i="0" dirty="0">
                <a:solidFill>
                  <a:schemeClr val="accent1"/>
                </a:solidFill>
                <a:effectLst/>
                <a:latin typeface="Segoe UI" panose="020B0502040204020203" pitchFamily="34" charset="0"/>
              </a:rPr>
              <a:t>: Monitor and recover from agent issues seamlessly.</a:t>
            </a:r>
          </a:p>
        </p:txBody>
      </p:sp>
    </p:spTree>
    <p:extLst>
      <p:ext uri="{BB962C8B-B14F-4D97-AF65-F5344CB8AC3E}">
        <p14:creationId xmlns:p14="http://schemas.microsoft.com/office/powerpoint/2010/main" val="4250744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BC8F-3788-4747-8D97-BC05AFFCEA06}"/>
              </a:ext>
            </a:extLst>
          </p:cNvPr>
          <p:cNvSpPr>
            <a:spLocks noGrp="1"/>
          </p:cNvSpPr>
          <p:nvPr>
            <p:ph type="title"/>
          </p:nvPr>
        </p:nvSpPr>
        <p:spPr/>
        <p:txBody>
          <a:bodyPr/>
          <a:lstStyle/>
          <a:p>
            <a:r>
              <a:rPr lang="en-US" dirty="0"/>
              <a:t>AI SDLC Guild Top 5 Posts</a:t>
            </a:r>
          </a:p>
        </p:txBody>
      </p:sp>
      <p:sp>
        <p:nvSpPr>
          <p:cNvPr id="41" name="TextBox 40">
            <a:extLst>
              <a:ext uri="{FF2B5EF4-FFF2-40B4-BE49-F238E27FC236}">
                <a16:creationId xmlns:a16="http://schemas.microsoft.com/office/drawing/2014/main" id="{051DFFCC-0855-4B96-A9A3-89DFBE1BD80B}"/>
              </a:ext>
            </a:extLst>
          </p:cNvPr>
          <p:cNvSpPr txBox="1"/>
          <p:nvPr/>
        </p:nvSpPr>
        <p:spPr bwMode="gray">
          <a:xfrm>
            <a:off x="446533" y="2287759"/>
            <a:ext cx="1884784" cy="1231106"/>
          </a:xfrm>
          <a:prstGeom prst="rect">
            <a:avLst/>
          </a:prstGeom>
          <a:noFill/>
        </p:spPr>
        <p:txBody>
          <a:bodyPr vert="horz" wrap="square" lIns="0" tIns="0" rIns="0" bIns="0" rtlCol="0">
            <a:spAutoFit/>
          </a:bodyPr>
          <a:lstStyle/>
          <a:p>
            <a:pPr algn="ctr">
              <a:spcBef>
                <a:spcPts val="600"/>
              </a:spcBef>
            </a:pPr>
            <a:r>
              <a:rPr lang="en-US" sz="1400" b="1" i="0" dirty="0" err="1">
                <a:solidFill>
                  <a:schemeClr val="accent6"/>
                </a:solidFill>
                <a:effectLst/>
              </a:rPr>
              <a:t>Github</a:t>
            </a:r>
            <a:r>
              <a:rPr lang="en-US" sz="1400" b="1" i="0" dirty="0">
                <a:solidFill>
                  <a:schemeClr val="accent6"/>
                </a:solidFill>
                <a:effectLst/>
              </a:rPr>
              <a:t> Copilot Chat + Locust = Performance Testing Made Easy!</a:t>
            </a:r>
          </a:p>
          <a:p>
            <a:pPr algn="ctr">
              <a:spcBef>
                <a:spcPts val="600"/>
              </a:spcBef>
            </a:pPr>
            <a:r>
              <a:rPr lang="en-US" sz="1400" i="1" dirty="0"/>
              <a:t> Jonathan </a:t>
            </a:r>
            <a:r>
              <a:rPr lang="en-US" sz="1400" i="1" dirty="0" err="1"/>
              <a:t>Dorogoer</a:t>
            </a:r>
            <a:r>
              <a:rPr lang="en-US" sz="1400" i="1" dirty="0"/>
              <a:t>, </a:t>
            </a:r>
          </a:p>
          <a:p>
            <a:pPr algn="ctr">
              <a:spcBef>
                <a:spcPts val="600"/>
              </a:spcBef>
            </a:pPr>
            <a:r>
              <a:rPr lang="en-US" sz="1400" i="1" dirty="0"/>
              <a:t>April 24</a:t>
            </a:r>
            <a:r>
              <a:rPr lang="en-US" sz="1400" i="1" baseline="30000" dirty="0"/>
              <a:t>th</a:t>
            </a:r>
            <a:r>
              <a:rPr lang="en-US" sz="1400" i="1" dirty="0"/>
              <a:t>, 2025</a:t>
            </a:r>
          </a:p>
        </p:txBody>
      </p:sp>
      <p:cxnSp>
        <p:nvCxnSpPr>
          <p:cNvPr id="40" name="Straight Connector 39">
            <a:extLst>
              <a:ext uri="{FF2B5EF4-FFF2-40B4-BE49-F238E27FC236}">
                <a16:creationId xmlns:a16="http://schemas.microsoft.com/office/drawing/2014/main" id="{CA067E33-40B7-4EC7-A750-4D827F15B54B}"/>
              </a:ext>
            </a:extLst>
          </p:cNvPr>
          <p:cNvCxnSpPr>
            <a:cxnSpLocks/>
          </p:cNvCxnSpPr>
          <p:nvPr/>
        </p:nvCxnSpPr>
        <p:spPr bwMode="gray">
          <a:xfrm>
            <a:off x="457200" y="3687660"/>
            <a:ext cx="1895023" cy="0"/>
          </a:xfrm>
          <a:prstGeom prst="line">
            <a:avLst/>
          </a:prstGeom>
          <a:ln w="19050" cap="rnd">
            <a:solidFill>
              <a:schemeClr val="accent6"/>
            </a:solidFill>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4DE6C66-6DD6-48B0-A695-4E13EECC437B}"/>
              </a:ext>
            </a:extLst>
          </p:cNvPr>
          <p:cNvSpPr txBox="1"/>
          <p:nvPr/>
        </p:nvSpPr>
        <p:spPr bwMode="gray">
          <a:xfrm>
            <a:off x="279920" y="3983025"/>
            <a:ext cx="2090055" cy="1400383"/>
          </a:xfrm>
          <a:prstGeom prst="rect">
            <a:avLst/>
          </a:prstGeom>
          <a:noFill/>
        </p:spPr>
        <p:txBody>
          <a:bodyPr vert="horz" wrap="square" lIns="0" tIns="0" rIns="0" bIns="0" rtlCol="0">
            <a:spAutoFit/>
          </a:bodyPr>
          <a:lstStyle/>
          <a:p>
            <a:pPr algn="ctr"/>
            <a:r>
              <a:rPr lang="en-US" sz="1300" i="1" dirty="0"/>
              <a:t>"Hey Team! Here's a quick tip: Use Copilot with Locust to generate a functional performance test script instantly—faster, easier, and perfect for rapid API testing. Give it a try!"</a:t>
            </a:r>
            <a:endParaRPr lang="en-US" sz="1300" b="1" i="1" dirty="0">
              <a:solidFill>
                <a:srgbClr val="11100F"/>
              </a:solidFill>
              <a:effectLst/>
              <a:latin typeface="inherit"/>
            </a:endParaRPr>
          </a:p>
        </p:txBody>
      </p:sp>
      <p:sp>
        <p:nvSpPr>
          <p:cNvPr id="65" name="Rectangle 64">
            <a:extLst>
              <a:ext uri="{FF2B5EF4-FFF2-40B4-BE49-F238E27FC236}">
                <a16:creationId xmlns:a16="http://schemas.microsoft.com/office/drawing/2014/main" id="{CF591AC5-58BB-49AC-9EDE-625BFE1A20D6}"/>
              </a:ext>
            </a:extLst>
          </p:cNvPr>
          <p:cNvSpPr/>
          <p:nvPr/>
        </p:nvSpPr>
        <p:spPr bwMode="gray">
          <a:xfrm>
            <a:off x="2525487" y="1258887"/>
            <a:ext cx="2282890" cy="5056185"/>
          </a:xfrm>
          <a:prstGeom prst="rect">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cxnSp>
        <p:nvCxnSpPr>
          <p:cNvPr id="55" name="Straight Connector 54">
            <a:extLst>
              <a:ext uri="{FF2B5EF4-FFF2-40B4-BE49-F238E27FC236}">
                <a16:creationId xmlns:a16="http://schemas.microsoft.com/office/drawing/2014/main" id="{EE1F3D48-5EE2-41BC-B667-B61E4AE617F9}"/>
              </a:ext>
            </a:extLst>
          </p:cNvPr>
          <p:cNvCxnSpPr>
            <a:cxnSpLocks/>
          </p:cNvCxnSpPr>
          <p:nvPr/>
        </p:nvCxnSpPr>
        <p:spPr bwMode="gray">
          <a:xfrm>
            <a:off x="2715287" y="3687660"/>
            <a:ext cx="1895023" cy="0"/>
          </a:xfrm>
          <a:prstGeom prst="line">
            <a:avLst/>
          </a:prstGeom>
          <a:ln w="19050" cap="rnd">
            <a:solidFill>
              <a:schemeClr val="accent6"/>
            </a:solidFill>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53142C-725E-420A-BAE0-E691083536EB}"/>
              </a:ext>
            </a:extLst>
          </p:cNvPr>
          <p:cNvCxnSpPr>
            <a:cxnSpLocks/>
          </p:cNvCxnSpPr>
          <p:nvPr/>
        </p:nvCxnSpPr>
        <p:spPr bwMode="gray">
          <a:xfrm>
            <a:off x="4984041" y="3687660"/>
            <a:ext cx="1895023" cy="0"/>
          </a:xfrm>
          <a:prstGeom prst="line">
            <a:avLst/>
          </a:prstGeom>
          <a:ln w="19050" cap="rnd">
            <a:solidFill>
              <a:schemeClr val="accent6"/>
            </a:solidFill>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CEE4D0C3-B335-4717-B6D5-8A593B318EE0}"/>
              </a:ext>
            </a:extLst>
          </p:cNvPr>
          <p:cNvSpPr/>
          <p:nvPr/>
        </p:nvSpPr>
        <p:spPr bwMode="gray">
          <a:xfrm>
            <a:off x="7141029" y="1258887"/>
            <a:ext cx="2282890" cy="5056179"/>
          </a:xfrm>
          <a:prstGeom prst="rect">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cxnSp>
        <p:nvCxnSpPr>
          <p:cNvPr id="57" name="Straight Connector 56">
            <a:extLst>
              <a:ext uri="{FF2B5EF4-FFF2-40B4-BE49-F238E27FC236}">
                <a16:creationId xmlns:a16="http://schemas.microsoft.com/office/drawing/2014/main" id="{9C778B22-56D1-40BA-AE28-32485C94C33E}"/>
              </a:ext>
            </a:extLst>
          </p:cNvPr>
          <p:cNvCxnSpPr>
            <a:cxnSpLocks/>
          </p:cNvCxnSpPr>
          <p:nvPr/>
        </p:nvCxnSpPr>
        <p:spPr bwMode="gray">
          <a:xfrm>
            <a:off x="7342991" y="3687660"/>
            <a:ext cx="1895023" cy="0"/>
          </a:xfrm>
          <a:prstGeom prst="line">
            <a:avLst/>
          </a:prstGeom>
          <a:ln w="19050" cap="rnd">
            <a:solidFill>
              <a:schemeClr val="accent6"/>
            </a:solidFill>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B6D3A17-5587-4C96-B949-E0C77E677C09}"/>
              </a:ext>
            </a:extLst>
          </p:cNvPr>
          <p:cNvCxnSpPr>
            <a:cxnSpLocks/>
          </p:cNvCxnSpPr>
          <p:nvPr/>
        </p:nvCxnSpPr>
        <p:spPr bwMode="gray">
          <a:xfrm>
            <a:off x="9611744" y="3687660"/>
            <a:ext cx="2119881" cy="0"/>
          </a:xfrm>
          <a:prstGeom prst="line">
            <a:avLst/>
          </a:prstGeom>
          <a:ln w="19050" cap="rnd">
            <a:solidFill>
              <a:schemeClr val="accent6"/>
            </a:solidFill>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EFE30A-F967-FEE1-2FDE-90DE3EFF7279}"/>
              </a:ext>
            </a:extLst>
          </p:cNvPr>
          <p:cNvSpPr txBox="1"/>
          <p:nvPr/>
        </p:nvSpPr>
        <p:spPr bwMode="gray">
          <a:xfrm>
            <a:off x="2564145" y="3989006"/>
            <a:ext cx="2210646" cy="2200602"/>
          </a:xfrm>
          <a:prstGeom prst="rect">
            <a:avLst/>
          </a:prstGeom>
          <a:noFill/>
        </p:spPr>
        <p:txBody>
          <a:bodyPr vert="horz" wrap="square" lIns="0" tIns="0" rIns="0" bIns="0" rtlCol="0">
            <a:spAutoFit/>
          </a:bodyPr>
          <a:lstStyle/>
          <a:p>
            <a:pPr algn="ctr"/>
            <a:r>
              <a:rPr lang="en-US" sz="1300" i="1" dirty="0"/>
              <a:t>"</a:t>
            </a:r>
            <a:r>
              <a:rPr lang="en-US" sz="1300" b="0" i="1" dirty="0">
                <a:solidFill>
                  <a:schemeClr val="accent1"/>
                </a:solidFill>
                <a:effectLst/>
              </a:rPr>
              <a:t>Our Cloud Teams are excited to introduce the </a:t>
            </a:r>
            <a:r>
              <a:rPr lang="en-US" sz="1300" b="1" i="1" dirty="0">
                <a:solidFill>
                  <a:schemeClr val="accent1"/>
                </a:solidFill>
                <a:effectLst/>
              </a:rPr>
              <a:t>Vulnerability Information Assistant (VIA)</a:t>
            </a:r>
            <a:r>
              <a:rPr lang="en-US" sz="1300" b="0" i="1" dirty="0">
                <a:solidFill>
                  <a:schemeClr val="accent1"/>
                </a:solidFill>
                <a:effectLst/>
              </a:rPr>
              <a:t>—an AI-powered, collaborative platform designed to streamline security vulnerability remediation across the organization by transforming isolated efforts into a centralized knowledge base.</a:t>
            </a:r>
            <a:r>
              <a:rPr lang="en-US" sz="1300" i="1" dirty="0">
                <a:solidFill>
                  <a:schemeClr val="accent1"/>
                </a:solidFill>
              </a:rPr>
              <a:t>"</a:t>
            </a:r>
            <a:endParaRPr lang="en-US" sz="1300" b="1" i="1" dirty="0">
              <a:solidFill>
                <a:schemeClr val="accent1"/>
              </a:solidFill>
              <a:effectLst/>
            </a:endParaRPr>
          </a:p>
        </p:txBody>
      </p:sp>
      <p:sp>
        <p:nvSpPr>
          <p:cNvPr id="5" name="TextBox 4">
            <a:extLst>
              <a:ext uri="{FF2B5EF4-FFF2-40B4-BE49-F238E27FC236}">
                <a16:creationId xmlns:a16="http://schemas.microsoft.com/office/drawing/2014/main" id="{03E1EFCC-AB4A-58EB-AA33-BD0F8E07B763}"/>
              </a:ext>
            </a:extLst>
          </p:cNvPr>
          <p:cNvSpPr txBox="1"/>
          <p:nvPr/>
        </p:nvSpPr>
        <p:spPr bwMode="gray">
          <a:xfrm>
            <a:off x="2621905" y="2287759"/>
            <a:ext cx="2090054" cy="1231106"/>
          </a:xfrm>
          <a:prstGeom prst="rect">
            <a:avLst/>
          </a:prstGeom>
          <a:noFill/>
        </p:spPr>
        <p:txBody>
          <a:bodyPr vert="horz" wrap="square" lIns="0" tIns="0" rIns="0" bIns="0" rtlCol="0">
            <a:spAutoFit/>
          </a:bodyPr>
          <a:lstStyle/>
          <a:p>
            <a:pPr algn="ctr">
              <a:spcBef>
                <a:spcPts val="600"/>
              </a:spcBef>
            </a:pPr>
            <a:r>
              <a:rPr lang="en-US" sz="1400" b="1" i="0" dirty="0">
                <a:solidFill>
                  <a:schemeClr val="accent6"/>
                </a:solidFill>
                <a:effectLst/>
              </a:rPr>
              <a:t>Leveraging AI to Accelerate Vulnerability Resolution</a:t>
            </a:r>
            <a:r>
              <a:rPr lang="en-US" sz="1400" i="1" dirty="0">
                <a:solidFill>
                  <a:schemeClr val="accent6"/>
                </a:solidFill>
              </a:rPr>
              <a:t> </a:t>
            </a:r>
          </a:p>
          <a:p>
            <a:pPr algn="ctr">
              <a:spcBef>
                <a:spcPts val="600"/>
              </a:spcBef>
            </a:pPr>
            <a:r>
              <a:rPr lang="en-US" sz="1400" i="1" dirty="0"/>
              <a:t>Rohit Chauhan, </a:t>
            </a:r>
          </a:p>
          <a:p>
            <a:pPr algn="ctr">
              <a:spcBef>
                <a:spcPts val="600"/>
              </a:spcBef>
            </a:pPr>
            <a:r>
              <a:rPr lang="en-US" sz="1400" i="1" dirty="0"/>
              <a:t>April 24</a:t>
            </a:r>
            <a:r>
              <a:rPr lang="en-US" sz="1400" i="1" baseline="30000" dirty="0"/>
              <a:t>th</a:t>
            </a:r>
            <a:r>
              <a:rPr lang="en-US" sz="1400" i="1" dirty="0"/>
              <a:t>, 2025</a:t>
            </a:r>
          </a:p>
        </p:txBody>
      </p:sp>
      <p:pic>
        <p:nvPicPr>
          <p:cNvPr id="6" name="Picture 5">
            <a:extLst>
              <a:ext uri="{FF2B5EF4-FFF2-40B4-BE49-F238E27FC236}">
                <a16:creationId xmlns:a16="http://schemas.microsoft.com/office/drawing/2014/main" id="{5510F89C-710D-AF25-EBF4-44B7AFA1B0F4}"/>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086034" y="1497135"/>
            <a:ext cx="644891" cy="644891"/>
          </a:xfrm>
          <a:prstGeom prst="rect">
            <a:avLst/>
          </a:prstGeom>
        </p:spPr>
      </p:pic>
      <p:pic>
        <p:nvPicPr>
          <p:cNvPr id="7" name="Picture 6">
            <a:extLst>
              <a:ext uri="{FF2B5EF4-FFF2-40B4-BE49-F238E27FC236}">
                <a16:creationId xmlns:a16="http://schemas.microsoft.com/office/drawing/2014/main" id="{FDE36B36-F3BB-1851-9D86-D414E7E94B32}"/>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3378596" y="1433983"/>
            <a:ext cx="684981" cy="684981"/>
          </a:xfrm>
          <a:prstGeom prst="rect">
            <a:avLst/>
          </a:prstGeom>
        </p:spPr>
      </p:pic>
      <p:sp>
        <p:nvSpPr>
          <p:cNvPr id="8" name="TextBox 7">
            <a:extLst>
              <a:ext uri="{FF2B5EF4-FFF2-40B4-BE49-F238E27FC236}">
                <a16:creationId xmlns:a16="http://schemas.microsoft.com/office/drawing/2014/main" id="{DFFAD799-4701-69A0-4B12-36F2C6768B0B}"/>
              </a:ext>
            </a:extLst>
          </p:cNvPr>
          <p:cNvSpPr txBox="1"/>
          <p:nvPr/>
        </p:nvSpPr>
        <p:spPr bwMode="gray">
          <a:xfrm>
            <a:off x="4886525" y="2278094"/>
            <a:ext cx="2090054" cy="1231106"/>
          </a:xfrm>
          <a:prstGeom prst="rect">
            <a:avLst/>
          </a:prstGeom>
          <a:noFill/>
        </p:spPr>
        <p:txBody>
          <a:bodyPr vert="horz" wrap="square" lIns="0" tIns="0" rIns="0" bIns="0" rtlCol="0">
            <a:spAutoFit/>
          </a:bodyPr>
          <a:lstStyle/>
          <a:p>
            <a:pPr algn="ctr">
              <a:spcBef>
                <a:spcPts val="600"/>
              </a:spcBef>
            </a:pPr>
            <a:r>
              <a:rPr lang="en-US" sz="1400" b="1" i="0" dirty="0">
                <a:solidFill>
                  <a:schemeClr val="accent6"/>
                </a:solidFill>
                <a:effectLst/>
              </a:rPr>
              <a:t>Bringing Better Productivity and Quality with </a:t>
            </a:r>
            <a:r>
              <a:rPr lang="en-US" sz="1400" b="1" i="0" dirty="0" err="1">
                <a:solidFill>
                  <a:schemeClr val="accent6"/>
                </a:solidFill>
                <a:effectLst/>
              </a:rPr>
              <a:t>StoryCraft</a:t>
            </a:r>
            <a:endParaRPr lang="en-US" sz="1400" b="1" i="0" dirty="0">
              <a:solidFill>
                <a:schemeClr val="accent6"/>
              </a:solidFill>
              <a:effectLst/>
            </a:endParaRPr>
          </a:p>
          <a:p>
            <a:pPr algn="ctr">
              <a:spcBef>
                <a:spcPts val="600"/>
              </a:spcBef>
            </a:pPr>
            <a:r>
              <a:rPr lang="en-US" sz="1400" b="1" i="0" dirty="0">
                <a:solidFill>
                  <a:schemeClr val="accent6"/>
                </a:solidFill>
                <a:effectLst/>
              </a:rPr>
              <a:t> </a:t>
            </a:r>
            <a:r>
              <a:rPr lang="en-US" sz="1400" i="1" dirty="0" err="1"/>
              <a:t>Narpendra</a:t>
            </a:r>
            <a:r>
              <a:rPr lang="en-US" sz="1400" i="1" dirty="0"/>
              <a:t> </a:t>
            </a:r>
            <a:r>
              <a:rPr lang="en-US" sz="1400" i="1" dirty="0" err="1"/>
              <a:t>Napit</a:t>
            </a:r>
            <a:r>
              <a:rPr lang="en-US" sz="1400" i="1" dirty="0"/>
              <a:t>,  </a:t>
            </a:r>
          </a:p>
          <a:p>
            <a:pPr algn="ctr">
              <a:spcBef>
                <a:spcPts val="600"/>
              </a:spcBef>
            </a:pPr>
            <a:r>
              <a:rPr lang="en-US" sz="1400" i="1" dirty="0"/>
              <a:t>April 23</a:t>
            </a:r>
            <a:r>
              <a:rPr lang="en-US" sz="1400" i="1" baseline="30000" dirty="0"/>
              <a:t>th</a:t>
            </a:r>
            <a:r>
              <a:rPr lang="en-US" sz="1400" i="1" dirty="0"/>
              <a:t>, 2025</a:t>
            </a:r>
          </a:p>
        </p:txBody>
      </p:sp>
      <p:pic>
        <p:nvPicPr>
          <p:cNvPr id="10" name="Picture 9">
            <a:extLst>
              <a:ext uri="{FF2B5EF4-FFF2-40B4-BE49-F238E27FC236}">
                <a16:creationId xmlns:a16="http://schemas.microsoft.com/office/drawing/2014/main" id="{592A8A64-5B14-3DB1-B137-0FF584BED04E}"/>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5574741" y="1419662"/>
            <a:ext cx="713622" cy="713622"/>
          </a:xfrm>
          <a:prstGeom prst="rect">
            <a:avLst/>
          </a:prstGeom>
        </p:spPr>
      </p:pic>
      <p:sp>
        <p:nvSpPr>
          <p:cNvPr id="11" name="TextBox 10">
            <a:extLst>
              <a:ext uri="{FF2B5EF4-FFF2-40B4-BE49-F238E27FC236}">
                <a16:creationId xmlns:a16="http://schemas.microsoft.com/office/drawing/2014/main" id="{4506B73B-CE7D-AB60-409B-D89ADF9E69CD}"/>
              </a:ext>
            </a:extLst>
          </p:cNvPr>
          <p:cNvSpPr txBox="1"/>
          <p:nvPr/>
        </p:nvSpPr>
        <p:spPr bwMode="gray">
          <a:xfrm>
            <a:off x="4869380" y="3983025"/>
            <a:ext cx="2210646" cy="2000548"/>
          </a:xfrm>
          <a:prstGeom prst="rect">
            <a:avLst/>
          </a:prstGeom>
          <a:noFill/>
        </p:spPr>
        <p:txBody>
          <a:bodyPr vert="horz" wrap="square" lIns="0" tIns="0" rIns="0" bIns="0" rtlCol="0">
            <a:spAutoFit/>
          </a:bodyPr>
          <a:lstStyle/>
          <a:p>
            <a:pPr algn="ctr"/>
            <a:r>
              <a:rPr lang="en-US" sz="1300" b="0" i="1" dirty="0">
                <a:solidFill>
                  <a:schemeClr val="accent1"/>
                </a:solidFill>
                <a:effectLst/>
              </a:rPr>
              <a:t>“The Premium Designation Team is excited to share the positive impact of </a:t>
            </a:r>
            <a:r>
              <a:rPr lang="en-US" sz="1300" b="1" i="1" dirty="0" err="1">
                <a:solidFill>
                  <a:schemeClr val="accent1"/>
                </a:solidFill>
                <a:effectLst/>
              </a:rPr>
              <a:t>StoryCraft</a:t>
            </a:r>
            <a:r>
              <a:rPr lang="en-US" sz="1300" b="0" i="1" dirty="0">
                <a:solidFill>
                  <a:schemeClr val="accent1"/>
                </a:solidFill>
                <a:effectLst/>
              </a:rPr>
              <a:t>, our smart AI tool designed to assist product owners in efficiently transforming requirements into actionable work items like capabilities, features, user stories, and acceptance criteria.”</a:t>
            </a:r>
            <a:endParaRPr lang="en-US" sz="1300" b="1" i="1" dirty="0">
              <a:solidFill>
                <a:schemeClr val="accent1"/>
              </a:solidFill>
              <a:effectLst/>
            </a:endParaRPr>
          </a:p>
        </p:txBody>
      </p:sp>
      <p:sp>
        <p:nvSpPr>
          <p:cNvPr id="12" name="TextBox 11">
            <a:extLst>
              <a:ext uri="{FF2B5EF4-FFF2-40B4-BE49-F238E27FC236}">
                <a16:creationId xmlns:a16="http://schemas.microsoft.com/office/drawing/2014/main" id="{6C8D7DC4-5471-7052-BCAB-3FD5F0E33A88}"/>
              </a:ext>
            </a:extLst>
          </p:cNvPr>
          <p:cNvSpPr txBox="1"/>
          <p:nvPr/>
        </p:nvSpPr>
        <p:spPr bwMode="gray">
          <a:xfrm>
            <a:off x="7177150" y="3983025"/>
            <a:ext cx="2210646" cy="1600438"/>
          </a:xfrm>
          <a:prstGeom prst="rect">
            <a:avLst/>
          </a:prstGeom>
          <a:noFill/>
        </p:spPr>
        <p:txBody>
          <a:bodyPr vert="horz" wrap="square" lIns="0" tIns="0" rIns="0" bIns="0" rtlCol="0">
            <a:spAutoFit/>
          </a:bodyPr>
          <a:lstStyle/>
          <a:p>
            <a:pPr algn="ctr"/>
            <a:r>
              <a:rPr lang="en-US" sz="1300" i="1" dirty="0"/>
              <a:t>"I streamline Git commits using GitHub Copilot's Agent Mode and custom prompts in </a:t>
            </a:r>
            <a:r>
              <a:rPr lang="en-US" sz="1300" i="1" dirty="0" err="1"/>
              <a:t>VSCode</a:t>
            </a:r>
            <a:r>
              <a:rPr lang="en-US" sz="1300" i="1" dirty="0"/>
              <a:t> to draft consistent messages based on staged changes following the Conventional Commits format."</a:t>
            </a:r>
            <a:endParaRPr lang="en-US" sz="1300" b="1" i="1" dirty="0">
              <a:solidFill>
                <a:schemeClr val="accent1"/>
              </a:solidFill>
              <a:effectLst/>
            </a:endParaRPr>
          </a:p>
        </p:txBody>
      </p:sp>
      <p:sp>
        <p:nvSpPr>
          <p:cNvPr id="13" name="TextBox 12">
            <a:extLst>
              <a:ext uri="{FF2B5EF4-FFF2-40B4-BE49-F238E27FC236}">
                <a16:creationId xmlns:a16="http://schemas.microsoft.com/office/drawing/2014/main" id="{AE0F0D7D-26F2-F412-A0CF-40574E2E9214}"/>
              </a:ext>
            </a:extLst>
          </p:cNvPr>
          <p:cNvSpPr txBox="1"/>
          <p:nvPr/>
        </p:nvSpPr>
        <p:spPr bwMode="gray">
          <a:xfrm>
            <a:off x="9484922" y="3983025"/>
            <a:ext cx="2210646" cy="1800493"/>
          </a:xfrm>
          <a:prstGeom prst="rect">
            <a:avLst/>
          </a:prstGeom>
          <a:noFill/>
        </p:spPr>
        <p:txBody>
          <a:bodyPr vert="horz" wrap="square" lIns="0" tIns="0" rIns="0" bIns="0" rtlCol="0">
            <a:spAutoFit/>
          </a:bodyPr>
          <a:lstStyle/>
          <a:p>
            <a:pPr algn="ctr"/>
            <a:r>
              <a:rPr lang="en-US" sz="1300" i="1" dirty="0"/>
              <a:t>"Integrating GitHub Copilot with our legacy mainframe codebase using </a:t>
            </a:r>
            <a:r>
              <a:rPr lang="en-US" sz="1300" i="1" dirty="0" err="1"/>
              <a:t>zOWE</a:t>
            </a:r>
            <a:r>
              <a:rPr lang="en-US" sz="1300" i="1" dirty="0"/>
              <a:t> has revolutionized code reviews, boosting productivity by automating best practices, identifying improvements, and ensuring coding standards for COBOL and JCLs."</a:t>
            </a:r>
            <a:endParaRPr lang="en-US" sz="1300" b="1" i="1" dirty="0">
              <a:solidFill>
                <a:schemeClr val="accent1"/>
              </a:solidFill>
              <a:effectLst/>
            </a:endParaRPr>
          </a:p>
        </p:txBody>
      </p:sp>
      <p:sp>
        <p:nvSpPr>
          <p:cNvPr id="15" name="TextBox 14">
            <a:extLst>
              <a:ext uri="{FF2B5EF4-FFF2-40B4-BE49-F238E27FC236}">
                <a16:creationId xmlns:a16="http://schemas.microsoft.com/office/drawing/2014/main" id="{0E3CC7EE-F04B-9A1D-8F45-64D152B43288}"/>
              </a:ext>
            </a:extLst>
          </p:cNvPr>
          <p:cNvSpPr txBox="1"/>
          <p:nvPr/>
        </p:nvSpPr>
        <p:spPr bwMode="gray">
          <a:xfrm>
            <a:off x="7237446" y="2278094"/>
            <a:ext cx="2090054" cy="1231106"/>
          </a:xfrm>
          <a:prstGeom prst="rect">
            <a:avLst/>
          </a:prstGeom>
          <a:noFill/>
        </p:spPr>
        <p:txBody>
          <a:bodyPr vert="horz" wrap="square" lIns="0" tIns="0" rIns="0" bIns="0" rtlCol="0">
            <a:spAutoFit/>
          </a:bodyPr>
          <a:lstStyle/>
          <a:p>
            <a:pPr algn="ctr">
              <a:spcBef>
                <a:spcPts val="600"/>
              </a:spcBef>
            </a:pPr>
            <a:r>
              <a:rPr lang="en-US" sz="1400" b="1" i="0" dirty="0">
                <a:solidFill>
                  <a:schemeClr val="accent6"/>
                </a:solidFill>
                <a:effectLst/>
              </a:rPr>
              <a:t>Streamlining Git Commits with GitHub Copilot</a:t>
            </a:r>
          </a:p>
          <a:p>
            <a:pPr algn="ctr">
              <a:spcBef>
                <a:spcPts val="600"/>
              </a:spcBef>
            </a:pPr>
            <a:r>
              <a:rPr lang="en-US" sz="1400" b="1" i="0" dirty="0">
                <a:solidFill>
                  <a:schemeClr val="accent6"/>
                </a:solidFill>
                <a:effectLst/>
              </a:rPr>
              <a:t> </a:t>
            </a:r>
            <a:r>
              <a:rPr lang="en-US" sz="1400" i="1" dirty="0"/>
              <a:t>Kyle Mooney,  </a:t>
            </a:r>
          </a:p>
          <a:p>
            <a:pPr algn="ctr">
              <a:spcBef>
                <a:spcPts val="600"/>
              </a:spcBef>
            </a:pPr>
            <a:r>
              <a:rPr lang="en-US" sz="1400" i="1" dirty="0"/>
              <a:t>May 6</a:t>
            </a:r>
            <a:r>
              <a:rPr lang="en-US" sz="1400" i="1" baseline="30000" dirty="0"/>
              <a:t>th</a:t>
            </a:r>
            <a:r>
              <a:rPr lang="en-US" sz="1400" i="1" dirty="0"/>
              <a:t>, 2025</a:t>
            </a:r>
          </a:p>
        </p:txBody>
      </p:sp>
      <p:sp>
        <p:nvSpPr>
          <p:cNvPr id="16" name="TextBox 15">
            <a:extLst>
              <a:ext uri="{FF2B5EF4-FFF2-40B4-BE49-F238E27FC236}">
                <a16:creationId xmlns:a16="http://schemas.microsoft.com/office/drawing/2014/main" id="{4E2208D5-5D98-CE2B-6178-C03DFEFC32C0}"/>
              </a:ext>
            </a:extLst>
          </p:cNvPr>
          <p:cNvSpPr txBox="1"/>
          <p:nvPr/>
        </p:nvSpPr>
        <p:spPr bwMode="gray">
          <a:xfrm>
            <a:off x="9741505" y="2278094"/>
            <a:ext cx="1860357" cy="1231106"/>
          </a:xfrm>
          <a:prstGeom prst="rect">
            <a:avLst/>
          </a:prstGeom>
          <a:noFill/>
        </p:spPr>
        <p:txBody>
          <a:bodyPr vert="horz" wrap="square" lIns="0" tIns="0" rIns="0" bIns="0" rtlCol="0">
            <a:spAutoFit/>
          </a:bodyPr>
          <a:lstStyle/>
          <a:p>
            <a:pPr algn="ctr">
              <a:spcBef>
                <a:spcPts val="600"/>
              </a:spcBef>
            </a:pPr>
            <a:r>
              <a:rPr lang="en-US" sz="1400" b="1" i="0" dirty="0">
                <a:solidFill>
                  <a:schemeClr val="accent6"/>
                </a:solidFill>
                <a:effectLst/>
              </a:rPr>
              <a:t>Revolutionizing Mainframe Development</a:t>
            </a:r>
          </a:p>
          <a:p>
            <a:pPr algn="ctr">
              <a:spcBef>
                <a:spcPts val="600"/>
              </a:spcBef>
            </a:pPr>
            <a:r>
              <a:rPr lang="en-US" sz="1400" i="1" dirty="0"/>
              <a:t>Asad Farooq,  </a:t>
            </a:r>
          </a:p>
          <a:p>
            <a:pPr algn="ctr">
              <a:spcBef>
                <a:spcPts val="600"/>
              </a:spcBef>
            </a:pPr>
            <a:r>
              <a:rPr lang="en-US" sz="1400" i="1" dirty="0"/>
              <a:t>April 25</a:t>
            </a:r>
            <a:r>
              <a:rPr lang="en-US" sz="1400" i="1" baseline="30000" dirty="0"/>
              <a:t>th</a:t>
            </a:r>
            <a:r>
              <a:rPr lang="en-US" sz="1400" i="1" dirty="0"/>
              <a:t>, 2025</a:t>
            </a:r>
          </a:p>
        </p:txBody>
      </p:sp>
      <p:pic>
        <p:nvPicPr>
          <p:cNvPr id="30" name="Picture 29">
            <a:extLst>
              <a:ext uri="{FF2B5EF4-FFF2-40B4-BE49-F238E27FC236}">
                <a16:creationId xmlns:a16="http://schemas.microsoft.com/office/drawing/2014/main" id="{A9E28DEF-E4FC-4222-9ABA-BB6A26DA861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7938781" y="1417400"/>
            <a:ext cx="682234" cy="682234"/>
          </a:xfrm>
          <a:prstGeom prst="rect">
            <a:avLst/>
          </a:prstGeom>
        </p:spPr>
      </p:pic>
      <p:pic>
        <p:nvPicPr>
          <p:cNvPr id="17" name="Picture 16">
            <a:extLst>
              <a:ext uri="{FF2B5EF4-FFF2-40B4-BE49-F238E27FC236}">
                <a16:creationId xmlns:a16="http://schemas.microsoft.com/office/drawing/2014/main" id="{EAD875D4-62F2-3584-AB53-3AEC2C8BCA00}"/>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10380732" y="1433983"/>
            <a:ext cx="592067" cy="592067"/>
          </a:xfrm>
          <a:prstGeom prst="rect">
            <a:avLst/>
          </a:prstGeom>
        </p:spPr>
      </p:pic>
    </p:spTree>
    <p:extLst>
      <p:ext uri="{BB962C8B-B14F-4D97-AF65-F5344CB8AC3E}">
        <p14:creationId xmlns:p14="http://schemas.microsoft.com/office/powerpoint/2010/main" val="354881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5FD72-758F-57B4-53E9-1E827037198A}"/>
            </a:ext>
          </a:extLst>
        </p:cNvPr>
        <p:cNvGrpSpPr/>
        <p:nvPr/>
      </p:nvGrpSpPr>
      <p:grpSpPr>
        <a:xfrm>
          <a:off x="0" y="0"/>
          <a:ext cx="0" cy="0"/>
          <a:chOff x="0" y="0"/>
          <a:chExt cx="0" cy="0"/>
        </a:xfrm>
      </p:grpSpPr>
      <p:sp>
        <p:nvSpPr>
          <p:cNvPr id="15" name="Freeform: Shape 14">
            <a:extLst>
              <a:ext uri="{FF2B5EF4-FFF2-40B4-BE49-F238E27FC236}">
                <a16:creationId xmlns:a16="http://schemas.microsoft.com/office/drawing/2014/main" id="{B882AE10-9880-7164-82AF-F2D0CDA09004}"/>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84132910-D2BD-A0D7-5EED-12D0BAE70CA4}"/>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A8E3A09-1D7F-3DE6-ED8E-23FF7C91681C}"/>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6"/>
                </a:solidFill>
              </a:rPr>
              <a:t>Q&amp;A</a:t>
            </a:r>
          </a:p>
        </p:txBody>
      </p:sp>
      <p:cxnSp>
        <p:nvCxnSpPr>
          <p:cNvPr id="11" name="Straight Connector 10">
            <a:extLst>
              <a:ext uri="{FF2B5EF4-FFF2-40B4-BE49-F238E27FC236}">
                <a16:creationId xmlns:a16="http://schemas.microsoft.com/office/drawing/2014/main" id="{2206588D-07D4-4FC5-8644-E99447F7EFB3}"/>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40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6139C8-9FA9-4583-9B04-3691C68D2514}"/>
              </a:ext>
            </a:extLst>
          </p:cNvPr>
          <p:cNvSpPr txBox="1"/>
          <p:nvPr/>
        </p:nvSpPr>
        <p:spPr bwMode="gray">
          <a:xfrm>
            <a:off x="1082073" y="1393371"/>
            <a:ext cx="2401077" cy="615553"/>
          </a:xfrm>
          <a:prstGeom prst="rect">
            <a:avLst/>
          </a:prstGeom>
          <a:noFill/>
        </p:spPr>
        <p:txBody>
          <a:bodyPr vert="horz" wrap="square" lIns="0" tIns="0" rIns="0" bIns="0" rtlCol="0">
            <a:spAutoFit/>
          </a:bodyPr>
          <a:lstStyle/>
          <a:p>
            <a:pPr algn="r">
              <a:spcBef>
                <a:spcPts val="600"/>
              </a:spcBef>
            </a:pPr>
            <a:r>
              <a:rPr lang="en-US" sz="4000" b="1" dirty="0">
                <a:solidFill>
                  <a:schemeClr val="accent6"/>
                </a:solidFill>
              </a:rPr>
              <a:t>Agenda</a:t>
            </a:r>
          </a:p>
        </p:txBody>
      </p:sp>
      <p:sp>
        <p:nvSpPr>
          <p:cNvPr id="4" name="Rectangle: Top Corners Rounded 3">
            <a:extLst>
              <a:ext uri="{FF2B5EF4-FFF2-40B4-BE49-F238E27FC236}">
                <a16:creationId xmlns:a16="http://schemas.microsoft.com/office/drawing/2014/main" id="{B645283F-6816-48E2-A6F4-FC7B45CFA988}"/>
              </a:ext>
            </a:extLst>
          </p:cNvPr>
          <p:cNvSpPr/>
          <p:nvPr/>
        </p:nvSpPr>
        <p:spPr bwMode="gray">
          <a:xfrm>
            <a:off x="4141638" y="0"/>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1" name="Oval 20">
            <a:extLst>
              <a:ext uri="{FF2B5EF4-FFF2-40B4-BE49-F238E27FC236}">
                <a16:creationId xmlns:a16="http://schemas.microsoft.com/office/drawing/2014/main" id="{17D65919-9F48-4157-8A7D-EC4CF6FF8FC1}"/>
              </a:ext>
            </a:extLst>
          </p:cNvPr>
          <p:cNvSpPr>
            <a:spLocks noChangeAspect="1"/>
          </p:cNvSpPr>
          <p:nvPr/>
        </p:nvSpPr>
        <p:spPr bwMode="gray">
          <a:xfrm>
            <a:off x="5615707" y="48093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1</a:t>
            </a:r>
          </a:p>
        </p:txBody>
      </p:sp>
      <p:sp>
        <p:nvSpPr>
          <p:cNvPr id="26" name="TextBox 25">
            <a:extLst>
              <a:ext uri="{FF2B5EF4-FFF2-40B4-BE49-F238E27FC236}">
                <a16:creationId xmlns:a16="http://schemas.microsoft.com/office/drawing/2014/main" id="{6D3ADE95-EFF5-48BA-AED8-D1208E9707D1}"/>
              </a:ext>
            </a:extLst>
          </p:cNvPr>
          <p:cNvSpPr txBox="1"/>
          <p:nvPr/>
        </p:nvSpPr>
        <p:spPr bwMode="gray">
          <a:xfrm>
            <a:off x="6550089" y="537095"/>
            <a:ext cx="4310744" cy="230832"/>
          </a:xfrm>
          <a:prstGeom prst="rect">
            <a:avLst/>
          </a:prstGeom>
          <a:noFill/>
        </p:spPr>
        <p:txBody>
          <a:bodyPr vert="horz" wrap="square" lIns="0" tIns="0" rIns="0" bIns="0" rtlCol="0">
            <a:spAutoFit/>
          </a:bodyPr>
          <a:lstStyle/>
          <a:p>
            <a:pPr algn="l"/>
            <a:r>
              <a:rPr lang="en-US" sz="1500" b="1" dirty="0"/>
              <a:t>Overview</a:t>
            </a:r>
          </a:p>
        </p:txBody>
      </p:sp>
      <p:sp>
        <p:nvSpPr>
          <p:cNvPr id="22" name="Oval 21">
            <a:extLst>
              <a:ext uri="{FF2B5EF4-FFF2-40B4-BE49-F238E27FC236}">
                <a16:creationId xmlns:a16="http://schemas.microsoft.com/office/drawing/2014/main" id="{E074A987-B7C0-4D1B-BFB7-32E64CA63162}"/>
              </a:ext>
            </a:extLst>
          </p:cNvPr>
          <p:cNvSpPr>
            <a:spLocks noChangeAspect="1"/>
          </p:cNvSpPr>
          <p:nvPr/>
        </p:nvSpPr>
        <p:spPr bwMode="gray">
          <a:xfrm>
            <a:off x="5615707" y="1252305"/>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2</a:t>
            </a:r>
          </a:p>
        </p:txBody>
      </p:sp>
      <p:sp>
        <p:nvSpPr>
          <p:cNvPr id="28" name="TextBox 27">
            <a:extLst>
              <a:ext uri="{FF2B5EF4-FFF2-40B4-BE49-F238E27FC236}">
                <a16:creationId xmlns:a16="http://schemas.microsoft.com/office/drawing/2014/main" id="{92953373-20AC-4155-948C-10BAB611140C}"/>
              </a:ext>
            </a:extLst>
          </p:cNvPr>
          <p:cNvSpPr txBox="1"/>
          <p:nvPr/>
        </p:nvSpPr>
        <p:spPr bwMode="gray">
          <a:xfrm>
            <a:off x="6550089" y="1308464"/>
            <a:ext cx="4310744" cy="230832"/>
          </a:xfrm>
          <a:prstGeom prst="rect">
            <a:avLst/>
          </a:prstGeom>
          <a:noFill/>
        </p:spPr>
        <p:txBody>
          <a:bodyPr vert="horz" wrap="square" lIns="0" tIns="0" rIns="0" bIns="0" rtlCol="0">
            <a:spAutoFit/>
          </a:bodyPr>
          <a:lstStyle/>
          <a:p>
            <a:pPr algn="l"/>
            <a:r>
              <a:rPr lang="en-US" sz="1500" b="1" dirty="0"/>
              <a:t>Highlights &amp; Updates</a:t>
            </a:r>
          </a:p>
        </p:txBody>
      </p:sp>
      <p:sp>
        <p:nvSpPr>
          <p:cNvPr id="23" name="Oval 22">
            <a:extLst>
              <a:ext uri="{FF2B5EF4-FFF2-40B4-BE49-F238E27FC236}">
                <a16:creationId xmlns:a16="http://schemas.microsoft.com/office/drawing/2014/main" id="{4DA12F0C-46B8-4748-A25B-772EAC7CBAB1}"/>
              </a:ext>
            </a:extLst>
          </p:cNvPr>
          <p:cNvSpPr>
            <a:spLocks noChangeAspect="1"/>
          </p:cNvSpPr>
          <p:nvPr/>
        </p:nvSpPr>
        <p:spPr bwMode="gray">
          <a:xfrm>
            <a:off x="5615707" y="293807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4</a:t>
            </a:r>
          </a:p>
        </p:txBody>
      </p:sp>
      <p:sp>
        <p:nvSpPr>
          <p:cNvPr id="32" name="TextBox 31">
            <a:extLst>
              <a:ext uri="{FF2B5EF4-FFF2-40B4-BE49-F238E27FC236}">
                <a16:creationId xmlns:a16="http://schemas.microsoft.com/office/drawing/2014/main" id="{7FA8DBD1-4260-4F7E-94ED-269C2B74F06E}"/>
              </a:ext>
            </a:extLst>
          </p:cNvPr>
          <p:cNvSpPr txBox="1"/>
          <p:nvPr/>
        </p:nvSpPr>
        <p:spPr bwMode="gray">
          <a:xfrm>
            <a:off x="6550089" y="2994233"/>
            <a:ext cx="4310744" cy="230832"/>
          </a:xfrm>
          <a:prstGeom prst="rect">
            <a:avLst/>
          </a:prstGeom>
          <a:noFill/>
        </p:spPr>
        <p:txBody>
          <a:bodyPr vert="horz" wrap="square" lIns="0" tIns="0" rIns="0" bIns="0" rtlCol="0">
            <a:spAutoFit/>
          </a:bodyPr>
          <a:lstStyle/>
          <a:p>
            <a:r>
              <a:rPr lang="en-US" sz="1500" b="1" dirty="0"/>
              <a:t>OPERA AI SDLC Recap</a:t>
            </a:r>
          </a:p>
        </p:txBody>
      </p:sp>
      <p:sp>
        <p:nvSpPr>
          <p:cNvPr id="24" name="Oval 23">
            <a:extLst>
              <a:ext uri="{FF2B5EF4-FFF2-40B4-BE49-F238E27FC236}">
                <a16:creationId xmlns:a16="http://schemas.microsoft.com/office/drawing/2014/main" id="{BE09548F-1202-4400-B8B3-0CB0AB348AD7}"/>
              </a:ext>
            </a:extLst>
          </p:cNvPr>
          <p:cNvSpPr>
            <a:spLocks noChangeAspect="1"/>
          </p:cNvSpPr>
          <p:nvPr/>
        </p:nvSpPr>
        <p:spPr bwMode="gray">
          <a:xfrm>
            <a:off x="5615707" y="3984745"/>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5</a:t>
            </a:r>
          </a:p>
        </p:txBody>
      </p:sp>
      <p:sp>
        <p:nvSpPr>
          <p:cNvPr id="35" name="TextBox 34">
            <a:extLst>
              <a:ext uri="{FF2B5EF4-FFF2-40B4-BE49-F238E27FC236}">
                <a16:creationId xmlns:a16="http://schemas.microsoft.com/office/drawing/2014/main" id="{070B7F5D-4190-4B25-85FC-C421598A2C71}"/>
              </a:ext>
            </a:extLst>
          </p:cNvPr>
          <p:cNvSpPr txBox="1"/>
          <p:nvPr/>
        </p:nvSpPr>
        <p:spPr bwMode="gray">
          <a:xfrm>
            <a:off x="6550089" y="4040904"/>
            <a:ext cx="4310744" cy="230832"/>
          </a:xfrm>
          <a:prstGeom prst="rect">
            <a:avLst/>
          </a:prstGeom>
          <a:noFill/>
        </p:spPr>
        <p:txBody>
          <a:bodyPr vert="horz" wrap="square" lIns="0" tIns="0" rIns="0" bIns="0" rtlCol="0">
            <a:spAutoFit/>
          </a:bodyPr>
          <a:lstStyle/>
          <a:p>
            <a:r>
              <a:rPr lang="en-US" sz="1500" b="1" dirty="0"/>
              <a:t>Knowledge Spotlight</a:t>
            </a:r>
          </a:p>
        </p:txBody>
      </p:sp>
      <p:sp>
        <p:nvSpPr>
          <p:cNvPr id="25" name="Oval 24">
            <a:extLst>
              <a:ext uri="{FF2B5EF4-FFF2-40B4-BE49-F238E27FC236}">
                <a16:creationId xmlns:a16="http://schemas.microsoft.com/office/drawing/2014/main" id="{040C717F-5A47-4951-9E08-86690AE4E2E6}"/>
              </a:ext>
            </a:extLst>
          </p:cNvPr>
          <p:cNvSpPr>
            <a:spLocks noChangeAspect="1"/>
          </p:cNvSpPr>
          <p:nvPr/>
        </p:nvSpPr>
        <p:spPr bwMode="gray">
          <a:xfrm>
            <a:off x="5615707" y="503141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6</a:t>
            </a:r>
          </a:p>
        </p:txBody>
      </p:sp>
      <p:sp>
        <p:nvSpPr>
          <p:cNvPr id="38" name="TextBox 37">
            <a:extLst>
              <a:ext uri="{FF2B5EF4-FFF2-40B4-BE49-F238E27FC236}">
                <a16:creationId xmlns:a16="http://schemas.microsoft.com/office/drawing/2014/main" id="{A3D1CD07-6B26-4FD9-ABAE-A97362B06229}"/>
              </a:ext>
            </a:extLst>
          </p:cNvPr>
          <p:cNvSpPr txBox="1"/>
          <p:nvPr/>
        </p:nvSpPr>
        <p:spPr bwMode="gray">
          <a:xfrm>
            <a:off x="6550089" y="5087576"/>
            <a:ext cx="4310744" cy="230832"/>
          </a:xfrm>
          <a:prstGeom prst="rect">
            <a:avLst/>
          </a:prstGeom>
          <a:noFill/>
        </p:spPr>
        <p:txBody>
          <a:bodyPr vert="horz" wrap="square" lIns="0" tIns="0" rIns="0" bIns="0" rtlCol="0">
            <a:spAutoFit/>
          </a:bodyPr>
          <a:lstStyle/>
          <a:p>
            <a:pPr algn="l"/>
            <a:r>
              <a:rPr lang="en-US" sz="1500" b="1" dirty="0"/>
              <a:t>Q &amp; A</a:t>
            </a:r>
          </a:p>
        </p:txBody>
      </p:sp>
      <p:sp>
        <p:nvSpPr>
          <p:cNvPr id="2" name="Oval 1">
            <a:extLst>
              <a:ext uri="{FF2B5EF4-FFF2-40B4-BE49-F238E27FC236}">
                <a16:creationId xmlns:a16="http://schemas.microsoft.com/office/drawing/2014/main" id="{4C4EE2CB-087C-0357-ABBF-B80657BB22E9}"/>
              </a:ext>
            </a:extLst>
          </p:cNvPr>
          <p:cNvSpPr>
            <a:spLocks noChangeAspect="1"/>
          </p:cNvSpPr>
          <p:nvPr/>
        </p:nvSpPr>
        <p:spPr bwMode="gray">
          <a:xfrm>
            <a:off x="5659955" y="212691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2100" b="1" dirty="0">
                <a:solidFill>
                  <a:schemeClr val="accent6"/>
                </a:solidFill>
              </a:rPr>
              <a:t>3</a:t>
            </a:r>
          </a:p>
        </p:txBody>
      </p:sp>
      <p:sp>
        <p:nvSpPr>
          <p:cNvPr id="3" name="TextBox 2">
            <a:extLst>
              <a:ext uri="{FF2B5EF4-FFF2-40B4-BE49-F238E27FC236}">
                <a16:creationId xmlns:a16="http://schemas.microsoft.com/office/drawing/2014/main" id="{17E79B0A-3D63-4133-F323-389011545BED}"/>
              </a:ext>
            </a:extLst>
          </p:cNvPr>
          <p:cNvSpPr txBox="1"/>
          <p:nvPr/>
        </p:nvSpPr>
        <p:spPr bwMode="gray">
          <a:xfrm>
            <a:off x="6594337" y="2183071"/>
            <a:ext cx="4310744" cy="230832"/>
          </a:xfrm>
          <a:prstGeom prst="rect">
            <a:avLst/>
          </a:prstGeom>
          <a:noFill/>
        </p:spPr>
        <p:txBody>
          <a:bodyPr vert="horz" wrap="square" lIns="0" tIns="0" rIns="0" bIns="0" rtlCol="0">
            <a:spAutoFit/>
          </a:bodyPr>
          <a:lstStyle/>
          <a:p>
            <a:r>
              <a:rPr lang="en-US" sz="1500" b="1" dirty="0"/>
              <a:t>AI SDLC and Platform</a:t>
            </a:r>
          </a:p>
        </p:txBody>
      </p:sp>
    </p:spTree>
    <p:extLst>
      <p:ext uri="{BB962C8B-B14F-4D97-AF65-F5344CB8AC3E}">
        <p14:creationId xmlns:p14="http://schemas.microsoft.com/office/powerpoint/2010/main" val="11220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AEE5-397B-4A4E-A2C4-CD5370706EA3}"/>
              </a:ext>
            </a:extLst>
          </p:cNvPr>
          <p:cNvSpPr>
            <a:spLocks noGrp="1"/>
          </p:cNvSpPr>
          <p:nvPr>
            <p:ph type="title"/>
          </p:nvPr>
        </p:nvSpPr>
        <p:spPr/>
        <p:txBody>
          <a:bodyPr/>
          <a:lstStyle/>
          <a:p>
            <a:r>
              <a:rPr lang="en-US" dirty="0"/>
              <a:t>Responsible Use of AI</a:t>
            </a:r>
          </a:p>
        </p:txBody>
      </p:sp>
      <p:sp>
        <p:nvSpPr>
          <p:cNvPr id="21" name="TextBox 20">
            <a:extLst>
              <a:ext uri="{FF2B5EF4-FFF2-40B4-BE49-F238E27FC236}">
                <a16:creationId xmlns:a16="http://schemas.microsoft.com/office/drawing/2014/main" id="{8A5A9C91-1C2F-4426-9ACB-42B3CD5AFC34}"/>
              </a:ext>
            </a:extLst>
          </p:cNvPr>
          <p:cNvSpPr txBox="1"/>
          <p:nvPr/>
        </p:nvSpPr>
        <p:spPr bwMode="gray">
          <a:xfrm>
            <a:off x="972762" y="2461584"/>
            <a:ext cx="2527026"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Use Approved Tools Only</a:t>
            </a:r>
          </a:p>
        </p:txBody>
      </p:sp>
      <p:sp>
        <p:nvSpPr>
          <p:cNvPr id="22" name="TextBox 21">
            <a:extLst>
              <a:ext uri="{FF2B5EF4-FFF2-40B4-BE49-F238E27FC236}">
                <a16:creationId xmlns:a16="http://schemas.microsoft.com/office/drawing/2014/main" id="{AE861F52-D94F-414E-A1B8-3F280CDCDD12}"/>
              </a:ext>
            </a:extLst>
          </p:cNvPr>
          <p:cNvSpPr txBox="1"/>
          <p:nvPr/>
        </p:nvSpPr>
        <p:spPr bwMode="gray">
          <a:xfrm>
            <a:off x="774480" y="2825453"/>
            <a:ext cx="2923591" cy="430887"/>
          </a:xfrm>
          <a:prstGeom prst="rect">
            <a:avLst/>
          </a:prstGeom>
          <a:noFill/>
        </p:spPr>
        <p:txBody>
          <a:bodyPr vert="horz" wrap="square" lIns="0" tIns="0" rIns="0" bIns="0" rtlCol="0">
            <a:spAutoFit/>
          </a:bodyPr>
          <a:lstStyle/>
          <a:p>
            <a:pPr algn="ctr">
              <a:spcBef>
                <a:spcPts val="600"/>
              </a:spcBef>
            </a:pPr>
            <a:r>
              <a:rPr lang="en-US" sz="1400" b="1" dirty="0"/>
              <a:t> </a:t>
            </a:r>
            <a:r>
              <a:rPr lang="en-US" sz="1400" dirty="0"/>
              <a:t>Limit usage to AI tools approved by UAIS; avoid unapproved platforms.</a:t>
            </a:r>
            <a:endParaRPr lang="en-US" sz="1300" dirty="0"/>
          </a:p>
        </p:txBody>
      </p:sp>
      <p:sp>
        <p:nvSpPr>
          <p:cNvPr id="23" name="TextBox 22">
            <a:extLst>
              <a:ext uri="{FF2B5EF4-FFF2-40B4-BE49-F238E27FC236}">
                <a16:creationId xmlns:a16="http://schemas.microsoft.com/office/drawing/2014/main" id="{60825F7D-EEBA-426B-BB5B-7CA6F2C8B1EF}"/>
              </a:ext>
            </a:extLst>
          </p:cNvPr>
          <p:cNvSpPr txBox="1"/>
          <p:nvPr/>
        </p:nvSpPr>
        <p:spPr bwMode="gray">
          <a:xfrm>
            <a:off x="4790922" y="2461585"/>
            <a:ext cx="2610155"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No Personal Credentials</a:t>
            </a:r>
            <a:endParaRPr lang="en-US" sz="1500" b="1" dirty="0">
              <a:solidFill>
                <a:schemeClr val="accent6"/>
              </a:solidFill>
            </a:endParaRPr>
          </a:p>
        </p:txBody>
      </p:sp>
      <p:sp>
        <p:nvSpPr>
          <p:cNvPr id="24" name="TextBox 23">
            <a:extLst>
              <a:ext uri="{FF2B5EF4-FFF2-40B4-BE49-F238E27FC236}">
                <a16:creationId xmlns:a16="http://schemas.microsoft.com/office/drawing/2014/main" id="{10451AC6-51E4-4911-8C24-299634739F05}"/>
              </a:ext>
            </a:extLst>
          </p:cNvPr>
          <p:cNvSpPr txBox="1"/>
          <p:nvPr/>
        </p:nvSpPr>
        <p:spPr bwMode="gray">
          <a:xfrm>
            <a:off x="4634205" y="2825453"/>
            <a:ext cx="2923591" cy="646331"/>
          </a:xfrm>
          <a:prstGeom prst="rect">
            <a:avLst/>
          </a:prstGeom>
          <a:noFill/>
        </p:spPr>
        <p:txBody>
          <a:bodyPr vert="horz" wrap="square" lIns="0" tIns="0" rIns="0" bIns="0" rtlCol="0">
            <a:spAutoFit/>
          </a:bodyPr>
          <a:lstStyle/>
          <a:p>
            <a:pPr algn="ctr">
              <a:spcBef>
                <a:spcPts val="600"/>
              </a:spcBef>
            </a:pPr>
            <a:r>
              <a:rPr lang="en-US" sz="1400" dirty="0"/>
              <a:t>Use only official accounts; do not use personal credentials to access AI tools.</a:t>
            </a:r>
            <a:endParaRPr lang="en-US" sz="1300" dirty="0"/>
          </a:p>
        </p:txBody>
      </p:sp>
      <p:sp>
        <p:nvSpPr>
          <p:cNvPr id="25" name="TextBox 24">
            <a:extLst>
              <a:ext uri="{FF2B5EF4-FFF2-40B4-BE49-F238E27FC236}">
                <a16:creationId xmlns:a16="http://schemas.microsoft.com/office/drawing/2014/main" id="{0204B3B3-D725-4748-A7DC-2B030CF36604}"/>
              </a:ext>
            </a:extLst>
          </p:cNvPr>
          <p:cNvSpPr txBox="1"/>
          <p:nvPr/>
        </p:nvSpPr>
        <p:spPr bwMode="gray">
          <a:xfrm>
            <a:off x="8493926" y="2461584"/>
            <a:ext cx="2923591"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Protect IDs &amp; Credentials</a:t>
            </a:r>
            <a:endParaRPr lang="en-US" sz="1500" b="1" dirty="0">
              <a:solidFill>
                <a:schemeClr val="accent6"/>
              </a:solidFill>
            </a:endParaRPr>
          </a:p>
        </p:txBody>
      </p:sp>
      <p:sp>
        <p:nvSpPr>
          <p:cNvPr id="26" name="TextBox 25">
            <a:extLst>
              <a:ext uri="{FF2B5EF4-FFF2-40B4-BE49-F238E27FC236}">
                <a16:creationId xmlns:a16="http://schemas.microsoft.com/office/drawing/2014/main" id="{958F31D4-0EB9-4B2D-AA58-EE69AE70BFC8}"/>
              </a:ext>
            </a:extLst>
          </p:cNvPr>
          <p:cNvSpPr txBox="1"/>
          <p:nvPr/>
        </p:nvSpPr>
        <p:spPr bwMode="gray">
          <a:xfrm>
            <a:off x="8493927" y="2825453"/>
            <a:ext cx="2923591" cy="430887"/>
          </a:xfrm>
          <a:prstGeom prst="rect">
            <a:avLst/>
          </a:prstGeom>
          <a:noFill/>
        </p:spPr>
        <p:txBody>
          <a:bodyPr vert="horz" wrap="square" lIns="0" tIns="0" rIns="0" bIns="0" rtlCol="0">
            <a:spAutoFit/>
          </a:bodyPr>
          <a:lstStyle/>
          <a:p>
            <a:pPr algn="ctr">
              <a:spcBef>
                <a:spcPts val="600"/>
              </a:spcBef>
            </a:pPr>
            <a:r>
              <a:rPr lang="en-US" sz="1400" dirty="0"/>
              <a:t>Never share login credentials or account information with anyone.</a:t>
            </a:r>
            <a:endParaRPr lang="en-US" sz="1300" dirty="0"/>
          </a:p>
        </p:txBody>
      </p:sp>
      <p:sp>
        <p:nvSpPr>
          <p:cNvPr id="29" name="TextBox 28">
            <a:extLst>
              <a:ext uri="{FF2B5EF4-FFF2-40B4-BE49-F238E27FC236}">
                <a16:creationId xmlns:a16="http://schemas.microsoft.com/office/drawing/2014/main" id="{7F599E1B-E4F0-4B62-B7CC-908021831820}"/>
              </a:ext>
            </a:extLst>
          </p:cNvPr>
          <p:cNvSpPr txBox="1"/>
          <p:nvPr/>
        </p:nvSpPr>
        <p:spPr bwMode="gray">
          <a:xfrm>
            <a:off x="528391" y="4350065"/>
            <a:ext cx="2320979"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Maintain Confidentiality</a:t>
            </a:r>
            <a:endParaRPr lang="en-US" sz="1500" b="1" dirty="0">
              <a:solidFill>
                <a:schemeClr val="accent6"/>
              </a:solidFill>
            </a:endParaRPr>
          </a:p>
        </p:txBody>
      </p:sp>
      <p:sp>
        <p:nvSpPr>
          <p:cNvPr id="32" name="TextBox 31">
            <a:extLst>
              <a:ext uri="{FF2B5EF4-FFF2-40B4-BE49-F238E27FC236}">
                <a16:creationId xmlns:a16="http://schemas.microsoft.com/office/drawing/2014/main" id="{11FA7BAF-A7B4-4D3E-A14F-F195992EB959}"/>
              </a:ext>
            </a:extLst>
          </p:cNvPr>
          <p:cNvSpPr txBox="1"/>
          <p:nvPr/>
        </p:nvSpPr>
        <p:spPr bwMode="gray">
          <a:xfrm>
            <a:off x="227089" y="4729719"/>
            <a:ext cx="2923591" cy="646331"/>
          </a:xfrm>
          <a:prstGeom prst="rect">
            <a:avLst/>
          </a:prstGeom>
          <a:noFill/>
        </p:spPr>
        <p:txBody>
          <a:bodyPr vert="horz" wrap="square" lIns="0" tIns="0" rIns="0" bIns="0" rtlCol="0">
            <a:spAutoFit/>
          </a:bodyPr>
          <a:lstStyle/>
          <a:p>
            <a:pPr algn="ctr">
              <a:spcBef>
                <a:spcPts val="600"/>
              </a:spcBef>
            </a:pPr>
            <a:r>
              <a:rPr lang="en-US" sz="1400" dirty="0"/>
              <a:t>Avoid entering sensitive or proprietary information into AI tools unless authorized</a:t>
            </a:r>
            <a:endParaRPr lang="en-US" sz="1300" dirty="0"/>
          </a:p>
        </p:txBody>
      </p:sp>
      <p:sp>
        <p:nvSpPr>
          <p:cNvPr id="30" name="TextBox 29">
            <a:extLst>
              <a:ext uri="{FF2B5EF4-FFF2-40B4-BE49-F238E27FC236}">
                <a16:creationId xmlns:a16="http://schemas.microsoft.com/office/drawing/2014/main" id="{303A9DC0-6B7F-4060-935E-DFA018DC05C1}"/>
              </a:ext>
            </a:extLst>
          </p:cNvPr>
          <p:cNvSpPr txBox="1"/>
          <p:nvPr/>
        </p:nvSpPr>
        <p:spPr bwMode="gray">
          <a:xfrm>
            <a:off x="3540877" y="4386618"/>
            <a:ext cx="2114938"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Follow Policies</a:t>
            </a:r>
            <a:endParaRPr lang="en-US" sz="1500" b="1" dirty="0">
              <a:solidFill>
                <a:schemeClr val="accent6"/>
              </a:solidFill>
            </a:endParaRPr>
          </a:p>
        </p:txBody>
      </p:sp>
      <p:sp>
        <p:nvSpPr>
          <p:cNvPr id="33" name="TextBox 32">
            <a:extLst>
              <a:ext uri="{FF2B5EF4-FFF2-40B4-BE49-F238E27FC236}">
                <a16:creationId xmlns:a16="http://schemas.microsoft.com/office/drawing/2014/main" id="{89D51E0F-801B-4F3E-BBBD-D8A2FD8E9EFA}"/>
              </a:ext>
            </a:extLst>
          </p:cNvPr>
          <p:cNvSpPr txBox="1"/>
          <p:nvPr/>
        </p:nvSpPr>
        <p:spPr bwMode="gray">
          <a:xfrm>
            <a:off x="3136550" y="4729719"/>
            <a:ext cx="2923591" cy="430887"/>
          </a:xfrm>
          <a:prstGeom prst="rect">
            <a:avLst/>
          </a:prstGeom>
          <a:noFill/>
        </p:spPr>
        <p:txBody>
          <a:bodyPr vert="horz" wrap="square" lIns="0" tIns="0" rIns="0" bIns="0" rtlCol="0">
            <a:spAutoFit/>
          </a:bodyPr>
          <a:lstStyle/>
          <a:p>
            <a:pPr algn="ctr">
              <a:spcBef>
                <a:spcPts val="600"/>
              </a:spcBef>
            </a:pPr>
            <a:r>
              <a:rPr lang="en-US" sz="1400" dirty="0"/>
              <a:t>Adhere to organizational guidelines and policies for ethical AI use.</a:t>
            </a:r>
            <a:endParaRPr lang="en-US" sz="1300" dirty="0"/>
          </a:p>
        </p:txBody>
      </p:sp>
      <p:sp>
        <p:nvSpPr>
          <p:cNvPr id="31" name="TextBox 30">
            <a:extLst>
              <a:ext uri="{FF2B5EF4-FFF2-40B4-BE49-F238E27FC236}">
                <a16:creationId xmlns:a16="http://schemas.microsoft.com/office/drawing/2014/main" id="{9381EBAD-BA69-47C4-9D4C-CA89C8CDE61B}"/>
              </a:ext>
            </a:extLst>
          </p:cNvPr>
          <p:cNvSpPr txBox="1"/>
          <p:nvPr/>
        </p:nvSpPr>
        <p:spPr bwMode="gray">
          <a:xfrm>
            <a:off x="6464468" y="4386618"/>
            <a:ext cx="2114938"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Verify Outputs</a:t>
            </a:r>
            <a:endParaRPr lang="en-US" sz="1500" b="1" dirty="0">
              <a:solidFill>
                <a:schemeClr val="accent6"/>
              </a:solidFill>
            </a:endParaRPr>
          </a:p>
        </p:txBody>
      </p:sp>
      <p:sp>
        <p:nvSpPr>
          <p:cNvPr id="34" name="TextBox 33">
            <a:extLst>
              <a:ext uri="{FF2B5EF4-FFF2-40B4-BE49-F238E27FC236}">
                <a16:creationId xmlns:a16="http://schemas.microsoft.com/office/drawing/2014/main" id="{E1AACE1F-9173-4FD3-AFFA-922FC59799F3}"/>
              </a:ext>
            </a:extLst>
          </p:cNvPr>
          <p:cNvSpPr txBox="1"/>
          <p:nvPr/>
        </p:nvSpPr>
        <p:spPr bwMode="gray">
          <a:xfrm>
            <a:off x="6060141" y="4729719"/>
            <a:ext cx="2923591" cy="646331"/>
          </a:xfrm>
          <a:prstGeom prst="rect">
            <a:avLst/>
          </a:prstGeom>
          <a:noFill/>
        </p:spPr>
        <p:txBody>
          <a:bodyPr vert="horz" wrap="square" lIns="0" tIns="0" rIns="0" bIns="0" rtlCol="0">
            <a:spAutoFit/>
          </a:bodyPr>
          <a:lstStyle/>
          <a:p>
            <a:pPr algn="ctr">
              <a:spcBef>
                <a:spcPts val="600"/>
              </a:spcBef>
            </a:pPr>
            <a:r>
              <a:rPr lang="en-US" sz="1400" dirty="0"/>
              <a:t>Ensure AI-generated outputs are accurate before using or sharing them.</a:t>
            </a:r>
            <a:endParaRPr lang="en-US" sz="1300" dirty="0"/>
          </a:p>
        </p:txBody>
      </p:sp>
      <p:sp>
        <p:nvSpPr>
          <p:cNvPr id="4" name="TextBox 3">
            <a:extLst>
              <a:ext uri="{FF2B5EF4-FFF2-40B4-BE49-F238E27FC236}">
                <a16:creationId xmlns:a16="http://schemas.microsoft.com/office/drawing/2014/main" id="{05114289-F508-80B2-FDDD-C10F6950E470}"/>
              </a:ext>
            </a:extLst>
          </p:cNvPr>
          <p:cNvSpPr txBox="1"/>
          <p:nvPr/>
        </p:nvSpPr>
        <p:spPr bwMode="gray">
          <a:xfrm>
            <a:off x="9210135" y="4386618"/>
            <a:ext cx="2453474" cy="24622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Report Issues Promptly</a:t>
            </a:r>
            <a:endParaRPr lang="en-US" sz="1500" b="1" dirty="0">
              <a:solidFill>
                <a:schemeClr val="accent6"/>
              </a:solidFill>
            </a:endParaRPr>
          </a:p>
        </p:txBody>
      </p:sp>
      <p:sp>
        <p:nvSpPr>
          <p:cNvPr id="6" name="TextBox 5">
            <a:extLst>
              <a:ext uri="{FF2B5EF4-FFF2-40B4-BE49-F238E27FC236}">
                <a16:creationId xmlns:a16="http://schemas.microsoft.com/office/drawing/2014/main" id="{D0566BFE-2746-2F3A-EBD7-78886ABA8C84}"/>
              </a:ext>
            </a:extLst>
          </p:cNvPr>
          <p:cNvSpPr txBox="1"/>
          <p:nvPr/>
        </p:nvSpPr>
        <p:spPr bwMode="gray">
          <a:xfrm>
            <a:off x="8975531" y="4729719"/>
            <a:ext cx="2923591" cy="646331"/>
          </a:xfrm>
          <a:prstGeom prst="rect">
            <a:avLst/>
          </a:prstGeom>
          <a:noFill/>
        </p:spPr>
        <p:txBody>
          <a:bodyPr vert="horz" wrap="square" lIns="0" tIns="0" rIns="0" bIns="0" rtlCol="0">
            <a:spAutoFit/>
          </a:bodyPr>
          <a:lstStyle/>
          <a:p>
            <a:pPr algn="ctr">
              <a:spcBef>
                <a:spcPts val="600"/>
              </a:spcBef>
            </a:pPr>
            <a:r>
              <a:rPr lang="en-US" sz="1400" dirty="0"/>
              <a:t>Report misuse, suspicious activity, or security concerns to the appropriate team.</a:t>
            </a:r>
            <a:endParaRPr lang="en-US" sz="1300" dirty="0"/>
          </a:p>
        </p:txBody>
      </p:sp>
      <p:pic>
        <p:nvPicPr>
          <p:cNvPr id="9" name="Picture 8">
            <a:extLst>
              <a:ext uri="{FF2B5EF4-FFF2-40B4-BE49-F238E27FC236}">
                <a16:creationId xmlns:a16="http://schemas.microsoft.com/office/drawing/2014/main" id="{4A0A2272-4559-2279-C004-F63B13159B7D}"/>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0162552" y="3667992"/>
            <a:ext cx="548640" cy="548640"/>
          </a:xfrm>
          <a:prstGeom prst="rect">
            <a:avLst/>
          </a:prstGeom>
        </p:spPr>
      </p:pic>
      <p:pic>
        <p:nvPicPr>
          <p:cNvPr id="10" name="Picture 9">
            <a:extLst>
              <a:ext uri="{FF2B5EF4-FFF2-40B4-BE49-F238E27FC236}">
                <a16:creationId xmlns:a16="http://schemas.microsoft.com/office/drawing/2014/main" id="{7048F252-AAD5-CB5C-11F3-D81E14E0F02F}"/>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7280372" y="3741098"/>
            <a:ext cx="548640" cy="548640"/>
          </a:xfrm>
          <a:prstGeom prst="rect">
            <a:avLst/>
          </a:prstGeom>
        </p:spPr>
      </p:pic>
      <p:pic>
        <p:nvPicPr>
          <p:cNvPr id="12" name="Picture 11">
            <a:extLst>
              <a:ext uri="{FF2B5EF4-FFF2-40B4-BE49-F238E27FC236}">
                <a16:creationId xmlns:a16="http://schemas.microsoft.com/office/drawing/2014/main" id="{E695C76C-2168-D0AD-7F4B-CA0938DF2B02}"/>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809" y="3741098"/>
            <a:ext cx="548640" cy="548640"/>
          </a:xfrm>
          <a:prstGeom prst="rect">
            <a:avLst/>
          </a:prstGeom>
        </p:spPr>
      </p:pic>
      <p:pic>
        <p:nvPicPr>
          <p:cNvPr id="13" name="Picture 12">
            <a:extLst>
              <a:ext uri="{FF2B5EF4-FFF2-40B4-BE49-F238E27FC236}">
                <a16:creationId xmlns:a16="http://schemas.microsoft.com/office/drawing/2014/main" id="{818C75DC-D02E-6B15-1B43-D1888989AC89}"/>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9681401" y="1763726"/>
            <a:ext cx="548640" cy="548640"/>
          </a:xfrm>
          <a:prstGeom prst="rect">
            <a:avLst/>
          </a:prstGeom>
        </p:spPr>
      </p:pic>
      <p:pic>
        <p:nvPicPr>
          <p:cNvPr id="15" name="Picture 14">
            <a:extLst>
              <a:ext uri="{FF2B5EF4-FFF2-40B4-BE49-F238E27FC236}">
                <a16:creationId xmlns:a16="http://schemas.microsoft.com/office/drawing/2014/main" id="{98399650-7BDE-8509-67F3-374E6D005F55}"/>
              </a:ext>
              <a:ext uri="{C183D7F6-B498-43B3-948B-1728B52AA6E4}">
                <adec:decorative xmlns:adec="http://schemas.microsoft.com/office/drawing/2017/decorative" val="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5836919" y="1763726"/>
            <a:ext cx="548640" cy="548640"/>
          </a:xfrm>
          <a:prstGeom prst="rect">
            <a:avLst/>
          </a:prstGeom>
        </p:spPr>
      </p:pic>
      <p:pic>
        <p:nvPicPr>
          <p:cNvPr id="16" name="Picture 15">
            <a:extLst>
              <a:ext uri="{FF2B5EF4-FFF2-40B4-BE49-F238E27FC236}">
                <a16:creationId xmlns:a16="http://schemas.microsoft.com/office/drawing/2014/main" id="{43CE237E-29C8-CF9F-DA48-7FD78198141A}"/>
              </a:ext>
              <a:ext uri="{C183D7F6-B498-43B3-948B-1728B52AA6E4}">
                <adec:decorative xmlns:adec="http://schemas.microsoft.com/office/drawing/2017/decorative" val="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bwMode="gray">
          <a:xfrm>
            <a:off x="1961955" y="1763131"/>
            <a:ext cx="548640" cy="548640"/>
          </a:xfrm>
          <a:prstGeom prst="rect">
            <a:avLst/>
          </a:prstGeom>
        </p:spPr>
      </p:pic>
      <p:pic>
        <p:nvPicPr>
          <p:cNvPr id="18" name="Picture 17">
            <a:extLst>
              <a:ext uri="{FF2B5EF4-FFF2-40B4-BE49-F238E27FC236}">
                <a16:creationId xmlns:a16="http://schemas.microsoft.com/office/drawing/2014/main" id="{370562F6-A981-5F90-4C06-D487E546221A}"/>
              </a:ext>
              <a:ext uri="{C183D7F6-B498-43B3-948B-1728B52AA6E4}">
                <adec:decorative xmlns:adec="http://schemas.microsoft.com/office/drawing/2017/decorative" val="0"/>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bwMode="gray">
          <a:xfrm>
            <a:off x="4362989" y="3724596"/>
            <a:ext cx="548640" cy="548640"/>
          </a:xfrm>
          <a:prstGeom prst="rect">
            <a:avLst/>
          </a:prstGeom>
        </p:spPr>
      </p:pic>
    </p:spTree>
    <p:extLst>
      <p:ext uri="{BB962C8B-B14F-4D97-AF65-F5344CB8AC3E}">
        <p14:creationId xmlns:p14="http://schemas.microsoft.com/office/powerpoint/2010/main" val="410100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1B101-B712-03EB-4C9C-7DE343BE5A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447B2-66A3-48BF-C679-BEA8E388B5B0}"/>
              </a:ext>
            </a:extLst>
          </p:cNvPr>
          <p:cNvSpPr>
            <a:spLocks noGrp="1"/>
          </p:cNvSpPr>
          <p:nvPr>
            <p:ph type="title"/>
          </p:nvPr>
        </p:nvSpPr>
        <p:spPr bwMode="gray">
          <a:xfrm>
            <a:off x="221880" y="152966"/>
            <a:ext cx="11318242" cy="304699"/>
          </a:xfrm>
        </p:spPr>
        <p:txBody>
          <a:bodyPr vert="horz" wrap="square" lIns="0" tIns="0" rIns="0" bIns="0" rtlCol="0" anchor="t" anchorCtr="0">
            <a:spAutoFit/>
          </a:bodyPr>
          <a:lstStyle/>
          <a:p>
            <a:pPr defTabSz="914400">
              <a:lnSpc>
                <a:spcPct val="90000"/>
              </a:lnSpc>
            </a:pPr>
            <a:r>
              <a:rPr lang="en-US" sz="2200">
                <a:solidFill>
                  <a:srgbClr val="0066F5"/>
                </a:solidFill>
                <a:latin typeface="+mn-lt"/>
                <a:ea typeface="Calibri" panose="020F0502020204030204" pitchFamily="34" charset="0"/>
                <a:cs typeface="Calibri" panose="020F0502020204030204" pitchFamily="34" charset="0"/>
              </a:rPr>
              <a:t>Provider Data</a:t>
            </a:r>
          </a:p>
        </p:txBody>
      </p:sp>
      <p:sp>
        <p:nvSpPr>
          <p:cNvPr id="24" name="TextBox 23">
            <a:extLst>
              <a:ext uri="{FF2B5EF4-FFF2-40B4-BE49-F238E27FC236}">
                <a16:creationId xmlns:a16="http://schemas.microsoft.com/office/drawing/2014/main" id="{E404C763-F0D0-99D3-1238-E12346DFD9BE}"/>
              </a:ext>
            </a:extLst>
          </p:cNvPr>
          <p:cNvSpPr txBox="1"/>
          <p:nvPr/>
        </p:nvSpPr>
        <p:spPr bwMode="gray">
          <a:xfrm>
            <a:off x="1147033" y="846133"/>
            <a:ext cx="2336187" cy="24622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002677"/>
                </a:solidFill>
                <a:effectLst/>
                <a:uLnTx/>
                <a:uFillTx/>
                <a:latin typeface="Arial" panose="020B0604020202020204"/>
                <a:ea typeface="+mn-ea"/>
                <a:cs typeface="+mn-cs"/>
              </a:rPr>
              <a:t>LOBs</a:t>
            </a:r>
          </a:p>
        </p:txBody>
      </p:sp>
      <p:sp>
        <p:nvSpPr>
          <p:cNvPr id="5" name="TextBox 4">
            <a:extLst>
              <a:ext uri="{FF2B5EF4-FFF2-40B4-BE49-F238E27FC236}">
                <a16:creationId xmlns:a16="http://schemas.microsoft.com/office/drawing/2014/main" id="{F3D5ECD6-B206-CDA8-8250-54CE462C881E}"/>
              </a:ext>
            </a:extLst>
          </p:cNvPr>
          <p:cNvSpPr txBox="1"/>
          <p:nvPr/>
        </p:nvSpPr>
        <p:spPr bwMode="gray">
          <a:xfrm>
            <a:off x="1401275" y="2570067"/>
            <a:ext cx="1827704" cy="276999"/>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002677"/>
                </a:solidFill>
                <a:effectLst/>
                <a:uLnTx/>
                <a:uFillTx/>
                <a:latin typeface="Arial" panose="020B0604020202020204"/>
                <a:ea typeface="+mn-ea"/>
                <a:cs typeface="+mn-cs"/>
              </a:rPr>
              <a:t>Data</a:t>
            </a:r>
            <a:r>
              <a:rPr kumimoji="0" lang="en-US" sz="1800" b="1" i="0" u="none" strike="noStrike" kern="1200" cap="none" spc="0" normalizeH="0" baseline="0" noProof="0">
                <a:ln>
                  <a:noFill/>
                </a:ln>
                <a:solidFill>
                  <a:srgbClr val="002677"/>
                </a:solidFill>
                <a:effectLst/>
                <a:uLnTx/>
                <a:uFillTx/>
                <a:latin typeface="Arial" panose="020B0604020202020204"/>
                <a:ea typeface="+mn-ea"/>
                <a:cs typeface="+mn-cs"/>
              </a:rPr>
              <a:t> </a:t>
            </a:r>
          </a:p>
        </p:txBody>
      </p:sp>
      <p:sp>
        <p:nvSpPr>
          <p:cNvPr id="26" name="TextBox 25">
            <a:extLst>
              <a:ext uri="{FF2B5EF4-FFF2-40B4-BE49-F238E27FC236}">
                <a16:creationId xmlns:a16="http://schemas.microsoft.com/office/drawing/2014/main" id="{2DA4F7B4-003F-DBA6-7F04-6FC3883D2F0F}"/>
              </a:ext>
            </a:extLst>
          </p:cNvPr>
          <p:cNvSpPr txBox="1"/>
          <p:nvPr/>
        </p:nvSpPr>
        <p:spPr bwMode="gray">
          <a:xfrm>
            <a:off x="1401275" y="1185726"/>
            <a:ext cx="1009592" cy="974626"/>
          </a:xfrm>
          <a:prstGeom prst="rect">
            <a:avLst/>
          </a:prstGeom>
          <a:noFill/>
        </p:spPr>
        <p:txBody>
          <a:bodyPr vert="horz" wrap="square" lIns="0" tIns="0" rIns="0" bIns="0" rtlCol="0">
            <a:spAutoFit/>
          </a:bodyPr>
          <a:lstStyle/>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E&amp;I	</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M&amp;R</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C&amp;S</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IFP</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Optum</a:t>
            </a:r>
          </a:p>
        </p:txBody>
      </p:sp>
      <p:sp>
        <p:nvSpPr>
          <p:cNvPr id="4" name="TextBox 3">
            <a:extLst>
              <a:ext uri="{FF2B5EF4-FFF2-40B4-BE49-F238E27FC236}">
                <a16:creationId xmlns:a16="http://schemas.microsoft.com/office/drawing/2014/main" id="{4079C1B3-7746-6188-CF0D-5FB7B0FB66CB}"/>
              </a:ext>
            </a:extLst>
          </p:cNvPr>
          <p:cNvSpPr txBox="1"/>
          <p:nvPr/>
        </p:nvSpPr>
        <p:spPr bwMode="gray">
          <a:xfrm>
            <a:off x="2566489" y="1165254"/>
            <a:ext cx="1009592" cy="974626"/>
          </a:xfrm>
          <a:prstGeom prst="rect">
            <a:avLst/>
          </a:prstGeom>
          <a:noFill/>
        </p:spPr>
        <p:txBody>
          <a:bodyPr vert="horz" wrap="square" lIns="0" tIns="0" rIns="0" bIns="0" rtlCol="0">
            <a:spAutoFit/>
          </a:bodyPr>
          <a:lstStyle/>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Medical</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Behavioral</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Dental</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Vision</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Physical</a:t>
            </a:r>
          </a:p>
        </p:txBody>
      </p:sp>
      <p:sp>
        <p:nvSpPr>
          <p:cNvPr id="12" name="TextBox 11">
            <a:extLst>
              <a:ext uri="{FF2B5EF4-FFF2-40B4-BE49-F238E27FC236}">
                <a16:creationId xmlns:a16="http://schemas.microsoft.com/office/drawing/2014/main" id="{410B8049-F839-09BA-CAEF-40B4BBD00856}"/>
              </a:ext>
            </a:extLst>
          </p:cNvPr>
          <p:cNvSpPr txBox="1"/>
          <p:nvPr/>
        </p:nvSpPr>
        <p:spPr bwMode="gray">
          <a:xfrm>
            <a:off x="4643280" y="1082480"/>
            <a:ext cx="1009592" cy="1764586"/>
          </a:xfrm>
          <a:prstGeom prst="rect">
            <a:avLst/>
          </a:prstGeom>
          <a:noFill/>
        </p:spPr>
        <p:txBody>
          <a:bodyPr vert="horz" wrap="square" lIns="0" tIns="0" rIns="0" bIns="0" rtlCol="0">
            <a:spAutoFit/>
          </a:bodyPr>
          <a:lstStyle/>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Member </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Provider</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Clinical</a:t>
            </a:r>
            <a:endParaRPr lang="en-US" sz="1200">
              <a:solidFill>
                <a:srgbClr val="424242"/>
              </a:solidFill>
              <a:latin typeface="Graphik"/>
            </a:endParaRP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Advocates</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Claim</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EDI</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Regulatory</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424242"/>
                </a:solidFill>
                <a:effectLst/>
                <a:uLnTx/>
                <a:uFillTx/>
                <a:latin typeface="Graphik"/>
                <a:ea typeface="+mn-ea"/>
                <a:cs typeface="+mn-cs"/>
              </a:rPr>
              <a:t>Customer</a:t>
            </a:r>
          </a:p>
          <a:p>
            <a:pPr marL="102870" marR="0" lvl="0" indent="-102870" algn="l" defTabSz="914400" rtl="0" eaLnBrk="1" fontAlgn="base" latinLnBrk="0" hangingPunct="1">
              <a:lnSpc>
                <a:spcPct val="100000"/>
              </a:lnSpc>
              <a:spcBef>
                <a:spcPts val="10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424242"/>
              </a:solidFill>
              <a:effectLst/>
              <a:uLnTx/>
              <a:uFillTx/>
              <a:latin typeface="Graphik"/>
              <a:ea typeface="+mn-ea"/>
              <a:cs typeface="+mn-cs"/>
            </a:endParaRPr>
          </a:p>
        </p:txBody>
      </p:sp>
      <p:sp>
        <p:nvSpPr>
          <p:cNvPr id="30" name="Slide Number Placeholder 29">
            <a:extLst>
              <a:ext uri="{FF2B5EF4-FFF2-40B4-BE49-F238E27FC236}">
                <a16:creationId xmlns:a16="http://schemas.microsoft.com/office/drawing/2014/main" id="{859EB221-1CE1-DECE-4BD4-9E62096F9B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805D93-7D4B-4CBC-BABC-3A8AC08CB7F4}" type="slidenum">
              <a:rPr kumimoji="0" lang="en-US" sz="1067" b="0" i="0" u="none" strike="noStrike" kern="1200" cap="none" spc="0" normalizeH="0" baseline="0" noProof="0" smtClean="0">
                <a:ln>
                  <a:noFill/>
                </a:ln>
                <a:solidFill>
                  <a:srgbClr val="002677"/>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67" b="0" i="0" u="none" strike="noStrike" kern="1200" cap="none" spc="0" normalizeH="0" baseline="0" noProof="0">
              <a:ln>
                <a:noFill/>
              </a:ln>
              <a:solidFill>
                <a:srgbClr val="002677"/>
              </a:solidFill>
              <a:effectLst/>
              <a:uLnTx/>
              <a:uFillTx/>
              <a:latin typeface="Arial" panose="020B0604020202020204" pitchFamily="34" charset="0"/>
              <a:ea typeface="+mn-ea"/>
              <a:cs typeface="Arial" panose="020B0604020202020204" pitchFamily="34" charset="0"/>
            </a:endParaRPr>
          </a:p>
        </p:txBody>
      </p:sp>
      <p:sp>
        <p:nvSpPr>
          <p:cNvPr id="22" name="Rectangle: Rounded Corners 21">
            <a:extLst>
              <a:ext uri="{FF2B5EF4-FFF2-40B4-BE49-F238E27FC236}">
                <a16:creationId xmlns:a16="http://schemas.microsoft.com/office/drawing/2014/main" id="{3FEB2A97-7889-FBDB-1B81-98A857A58D28}"/>
              </a:ext>
            </a:extLst>
          </p:cNvPr>
          <p:cNvSpPr/>
          <p:nvPr/>
        </p:nvSpPr>
        <p:spPr>
          <a:xfrm>
            <a:off x="507022" y="615695"/>
            <a:ext cx="5742039" cy="57070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aphicFrame>
        <p:nvGraphicFramePr>
          <p:cNvPr id="15" name="Diagram 14">
            <a:extLst>
              <a:ext uri="{FF2B5EF4-FFF2-40B4-BE49-F238E27FC236}">
                <a16:creationId xmlns:a16="http://schemas.microsoft.com/office/drawing/2014/main" id="{E6393325-CF86-F63A-B28C-79AAE83E8687}"/>
              </a:ext>
            </a:extLst>
          </p:cNvPr>
          <p:cNvGraphicFramePr/>
          <p:nvPr/>
        </p:nvGraphicFramePr>
        <p:xfrm>
          <a:off x="554848" y="2269868"/>
          <a:ext cx="5449442" cy="3972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E4BA91DE-176E-EE77-0E23-A1B1BFFB505F}"/>
              </a:ext>
            </a:extLst>
          </p:cNvPr>
          <p:cNvSpPr txBox="1"/>
          <p:nvPr/>
        </p:nvSpPr>
        <p:spPr bwMode="gray">
          <a:xfrm>
            <a:off x="4494776" y="719144"/>
            <a:ext cx="1509514" cy="244776"/>
          </a:xfrm>
          <a:prstGeom prst="rect">
            <a:avLst/>
          </a:prstGeom>
          <a:noFill/>
        </p:spPr>
        <p:txBody>
          <a:bodyPr vert="horz"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002677"/>
                </a:solidFill>
                <a:effectLst/>
                <a:uLnTx/>
                <a:uFillTx/>
                <a:latin typeface="Arial" panose="020B0604020202020204"/>
                <a:ea typeface="+mn-ea"/>
                <a:cs typeface="+mn-cs"/>
              </a:rPr>
              <a:t>Consumers</a:t>
            </a:r>
          </a:p>
        </p:txBody>
      </p:sp>
      <p:grpSp>
        <p:nvGrpSpPr>
          <p:cNvPr id="8" name="Group 7">
            <a:extLst>
              <a:ext uri="{FF2B5EF4-FFF2-40B4-BE49-F238E27FC236}">
                <a16:creationId xmlns:a16="http://schemas.microsoft.com/office/drawing/2014/main" id="{E14B38B5-FFDD-BF16-04C0-33BDF2AB84CB}"/>
              </a:ext>
            </a:extLst>
          </p:cNvPr>
          <p:cNvGrpSpPr/>
          <p:nvPr/>
        </p:nvGrpSpPr>
        <p:grpSpPr>
          <a:xfrm>
            <a:off x="7095488" y="908727"/>
            <a:ext cx="4780537" cy="4789393"/>
            <a:chOff x="7095488" y="908727"/>
            <a:chExt cx="4780537" cy="4789393"/>
          </a:xfrm>
        </p:grpSpPr>
        <p:sp>
          <p:nvSpPr>
            <p:cNvPr id="6" name="TextBox 5">
              <a:extLst>
                <a:ext uri="{FF2B5EF4-FFF2-40B4-BE49-F238E27FC236}">
                  <a16:creationId xmlns:a16="http://schemas.microsoft.com/office/drawing/2014/main" id="{7842F6AF-77D9-A9C1-0AD1-D159105F2C4F}"/>
                </a:ext>
              </a:extLst>
            </p:cNvPr>
            <p:cNvSpPr txBox="1"/>
            <p:nvPr/>
          </p:nvSpPr>
          <p:spPr bwMode="gray">
            <a:xfrm>
              <a:off x="7095488" y="1337952"/>
              <a:ext cx="4780537" cy="4360168"/>
            </a:xfrm>
            <a:prstGeom prst="rect">
              <a:avLst/>
            </a:prstGeom>
            <a:noFill/>
          </p:spPr>
          <p:txBody>
            <a:bodyPr vert="horz" wrap="square" lIns="0" tIns="0" rIns="0" bIns="0" rtlCol="0">
              <a:spAutoFit/>
            </a:bodyPr>
            <a:lstStyle/>
            <a:p>
              <a:pPr marL="342900" marR="0" lvl="0" indent="-342900" algn="l" defTabSz="914400" rtl="0" eaLnBrk="1" fontAlgn="base" latinLnBrk="0" hangingPunct="1">
                <a:spcBef>
                  <a:spcPts val="100"/>
                </a:spcBef>
                <a:spcAft>
                  <a:spcPts val="0"/>
                </a:spcAft>
                <a:buClrTx/>
                <a:buSzTx/>
                <a:buFont typeface="+mj-lt"/>
                <a:buAutoNum type="arabicPeriod"/>
                <a:tabLst/>
                <a:defRPr/>
              </a:pPr>
              <a:endPar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endParaRPr>
            </a:p>
            <a:p>
              <a:pPr marL="342900" indent="-342900" fontAlgn="base">
                <a:spcBef>
                  <a:spcPts val="100"/>
                </a:spcBef>
                <a:buFont typeface="+mj-lt"/>
                <a:buAutoNum type="arabicPeriod"/>
                <a:defRPr/>
              </a:pPr>
              <a:r>
                <a:rPr lang="en-US" sz="1600" b="0" i="0" kern="1200" dirty="0">
                  <a:solidFill>
                    <a:srgbClr val="10253F"/>
                  </a:solidFill>
                  <a:effectLst/>
                  <a:latin typeface="Aptos"/>
                  <a:ea typeface="+mn-ea"/>
                  <a:cs typeface="+mn-cs"/>
                </a:rPr>
                <a:t>50 % AI Enablement for all "Jobs to be done"</a:t>
              </a:r>
              <a:endParaRPr kumimoji="0" lang="en-US" sz="1600" b="1"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endParaRPr>
            </a:p>
            <a:p>
              <a:pPr marL="342900" marR="0" lvl="0" indent="-342900" algn="l" defTabSz="914400" rtl="0" eaLnBrk="1" fontAlgn="base" latinLnBrk="0" hangingPunct="1">
                <a:spcBef>
                  <a:spcPts val="100"/>
                </a:spcBef>
                <a:spcAft>
                  <a:spcPts val="0"/>
                </a:spcAft>
                <a:buClrTx/>
                <a:buSzTx/>
                <a:buFont typeface="+mj-lt"/>
                <a:buAutoNum type="arabicPeriod"/>
                <a:tabLst/>
                <a:defRPr/>
              </a:pPr>
              <a:r>
                <a:rPr lang="en-US" sz="1600" dirty="0">
                  <a:solidFill>
                    <a:srgbClr val="424242"/>
                  </a:solidFill>
                  <a:latin typeface="Arial" panose="020B0604020202020204" pitchFamily="34" charset="0"/>
                  <a:cs typeface="Arial" panose="020B0604020202020204" pitchFamily="34" charset="0"/>
                </a:rPr>
                <a:t>Provider </a:t>
              </a:r>
              <a:r>
                <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rPr>
                <a:t>Data Load &amp; </a:t>
              </a:r>
              <a:r>
                <a:rPr kumimoji="0" lang="en-US" sz="1600" b="0" i="0" u="none" strike="noStrike" kern="1200" cap="none" spc="0" normalizeH="0" baseline="0" noProof="0" dirty="0" err="1">
                  <a:ln>
                    <a:noFill/>
                  </a:ln>
                  <a:solidFill>
                    <a:srgbClr val="424242"/>
                  </a:solidFill>
                  <a:effectLst/>
                  <a:uLnTx/>
                  <a:uFillTx/>
                  <a:latin typeface="Arial" panose="020B0604020202020204" pitchFamily="34" charset="0"/>
                  <a:cs typeface="Arial" panose="020B0604020202020204" pitchFamily="34" charset="0"/>
                </a:rPr>
                <a:t>Maintainence</a:t>
              </a:r>
              <a:endPar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endParaRP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Demographics automation</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Rates Automation</a:t>
              </a:r>
            </a:p>
            <a:p>
              <a:pPr marL="1257277" lvl="2" indent="-342900" defTabSz="914400" fontAlgn="base">
                <a:spcBef>
                  <a:spcPts val="100"/>
                </a:spcBef>
                <a:buFont typeface="Arial" panose="020B0604020202020204" pitchFamily="34" charset="0"/>
                <a:buChar char="•"/>
                <a:defRPr/>
              </a:pPr>
              <a:r>
                <a:rPr kumimoji="0" lang="en-US" sz="14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rPr>
                <a:t>Contracts Automation</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Cred Automation</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Events orchestration</a:t>
              </a:r>
            </a:p>
            <a:p>
              <a:pPr marL="342900" indent="-342900" defTabSz="914400" fontAlgn="base">
                <a:spcBef>
                  <a:spcPts val="100"/>
                </a:spcBef>
                <a:buFont typeface="+mj-lt"/>
                <a:buAutoNum type="arabicPeriod"/>
                <a:defRPr/>
              </a:pPr>
              <a:r>
                <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rPr>
                <a:t>Provider Directory Accuracy and </a:t>
              </a:r>
              <a:r>
                <a:rPr kumimoji="0" lang="en-US" sz="1600" b="0" i="0" u="none" strike="noStrike" kern="1200" cap="none" spc="0" normalizeH="0" baseline="0" noProof="0" dirty="0" err="1">
                  <a:ln>
                    <a:noFill/>
                  </a:ln>
                  <a:solidFill>
                    <a:srgbClr val="424242"/>
                  </a:solidFill>
                  <a:effectLst/>
                  <a:uLnTx/>
                  <a:uFillTx/>
                  <a:latin typeface="Arial" panose="020B0604020202020204" pitchFamily="34" charset="0"/>
                  <a:cs typeface="Arial" panose="020B0604020202020204" pitchFamily="34" charset="0"/>
                </a:rPr>
                <a:t>Maintainence</a:t>
              </a:r>
              <a:endPar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endParaRPr>
            </a:p>
            <a:p>
              <a:pPr marL="342900" marR="0" lvl="0" indent="-342900" algn="l" defTabSz="914400" rtl="0" eaLnBrk="1" fontAlgn="base" latinLnBrk="0" hangingPunct="1">
                <a:spcBef>
                  <a:spcPts val="10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rPr>
                <a:t>Provider Search (Keyword, Semantic, Hybrid)</a:t>
              </a:r>
            </a:p>
            <a:p>
              <a:pPr marL="342900" marR="0" lvl="0" indent="-342900" algn="l" defTabSz="914400" rtl="0" eaLnBrk="1" fontAlgn="base" latinLnBrk="0" hangingPunct="1">
                <a:spcBef>
                  <a:spcPts val="100"/>
                </a:spcBef>
                <a:spcAft>
                  <a:spcPts val="0"/>
                </a:spcAft>
                <a:buClrTx/>
                <a:buSzTx/>
                <a:buFont typeface="+mj-lt"/>
                <a:buAutoNum type="arabicPeriod"/>
                <a:tabLst/>
                <a:defRPr/>
              </a:pPr>
              <a:r>
                <a:rPr lang="en-US" sz="1600" dirty="0">
                  <a:solidFill>
                    <a:srgbClr val="424242"/>
                  </a:solidFill>
                  <a:latin typeface="Arial" panose="020B0604020202020204" pitchFamily="34" charset="0"/>
                  <a:cs typeface="Arial" panose="020B0604020202020204" pitchFamily="34" charset="0"/>
                </a:rPr>
                <a:t>Provider Selection (Member enrollment, Claims adjudication, Clinical, Contracting </a:t>
              </a:r>
              <a:r>
                <a:rPr lang="en-US" sz="1600" dirty="0" err="1">
                  <a:solidFill>
                    <a:srgbClr val="424242"/>
                  </a:solidFill>
                  <a:latin typeface="Arial" panose="020B0604020202020204" pitchFamily="34" charset="0"/>
                  <a:cs typeface="Arial" panose="020B0604020202020204" pitchFamily="34" charset="0"/>
                </a:rPr>
                <a:t>etc</a:t>
              </a:r>
              <a:r>
                <a:rPr lang="en-US" sz="1600" dirty="0">
                  <a:solidFill>
                    <a:srgbClr val="424242"/>
                  </a:solidFill>
                  <a:latin typeface="Arial" panose="020B0604020202020204" pitchFamily="34" charset="0"/>
                  <a:cs typeface="Arial" panose="020B0604020202020204" pitchFamily="34" charset="0"/>
                </a:rPr>
                <a:t>)</a:t>
              </a:r>
              <a:endPar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endParaRPr>
            </a:p>
            <a:p>
              <a:pPr marL="342900" marR="0" lvl="0" indent="-342900" algn="l" defTabSz="914400" rtl="0" eaLnBrk="1" fontAlgn="base" latinLnBrk="0" hangingPunct="1">
                <a:spcBef>
                  <a:spcPts val="100"/>
                </a:spcBef>
                <a:spcAft>
                  <a:spcPts val="0"/>
                </a:spcAft>
                <a:buClrTx/>
                <a:buSzTx/>
                <a:buFont typeface="+mj-lt"/>
                <a:buAutoNum type="arabicPeriod"/>
                <a:tabLst/>
                <a:defRPr/>
              </a:pPr>
              <a:r>
                <a:rPr lang="en-US" sz="1600" dirty="0">
                  <a:solidFill>
                    <a:srgbClr val="424242"/>
                  </a:solidFill>
                  <a:latin typeface="Arial" panose="020B0604020202020204" pitchFamily="34" charset="0"/>
                  <a:cs typeface="Arial" panose="020B0604020202020204" pitchFamily="34" charset="0"/>
                </a:rPr>
                <a:t>Quality Control</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Audits</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Monitoring</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Alerting</a:t>
              </a:r>
            </a:p>
            <a:p>
              <a:pPr marL="1257277" lvl="2" indent="-342900" defTabSz="914400" fontAlgn="base">
                <a:spcBef>
                  <a:spcPts val="100"/>
                </a:spcBef>
                <a:buFont typeface="Arial" panose="020B0604020202020204" pitchFamily="34" charset="0"/>
                <a:buChar char="•"/>
                <a:defRPr/>
              </a:pPr>
              <a:r>
                <a:rPr lang="en-US" sz="1400" dirty="0">
                  <a:solidFill>
                    <a:srgbClr val="424242"/>
                  </a:solidFill>
                  <a:latin typeface="Arial" panose="020B0604020202020204" pitchFamily="34" charset="0"/>
                  <a:cs typeface="Arial" panose="020B0604020202020204" pitchFamily="34" charset="0"/>
                </a:rPr>
                <a:t>Reporting</a:t>
              </a:r>
            </a:p>
            <a:p>
              <a:pPr marL="342900" marR="0" lvl="0" indent="-342900" algn="l" defTabSz="914400" rtl="0" eaLnBrk="1" fontAlgn="base" latinLnBrk="0" hangingPunct="1">
                <a:spcBef>
                  <a:spcPts val="100"/>
                </a:spcBef>
                <a:spcAft>
                  <a:spcPts val="0"/>
                </a:spcAft>
                <a:buClrTx/>
                <a:buSzTx/>
                <a:buFont typeface="+mj-lt"/>
                <a:buAutoNum type="arabicPeriod"/>
                <a:tabLst/>
                <a:defRPr/>
              </a:pPr>
              <a:r>
                <a:rPr lang="en-US" sz="1600" dirty="0">
                  <a:solidFill>
                    <a:srgbClr val="424242"/>
                  </a:solidFill>
                  <a:latin typeface="Arial" panose="020B0604020202020204" pitchFamily="34" charset="0"/>
                  <a:cs typeface="Arial" panose="020B0604020202020204" pitchFamily="34" charset="0"/>
                </a:rPr>
                <a:t>More…</a:t>
              </a:r>
              <a:endParaRPr kumimoji="0" lang="en-US" sz="1600" b="0" i="0" u="none" strike="noStrike" kern="1200" cap="none" spc="0" normalizeH="0" baseline="0" noProof="0" dirty="0">
                <a:ln>
                  <a:noFill/>
                </a:ln>
                <a:solidFill>
                  <a:srgbClr val="424242"/>
                </a:solidFill>
                <a:effectLst/>
                <a:uLnTx/>
                <a:uFillTx/>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C16FF86-1018-FFA3-1BF2-7F5D95508CAD}"/>
                </a:ext>
              </a:extLst>
            </p:cNvPr>
            <p:cNvSpPr txBox="1"/>
            <p:nvPr/>
          </p:nvSpPr>
          <p:spPr bwMode="gray">
            <a:xfrm>
              <a:off x="7885285" y="908727"/>
              <a:ext cx="2336187" cy="276999"/>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b="1" i="0" u="none" strike="noStrike" kern="1200" cap="none" spc="0" normalizeH="0" baseline="0" noProof="0">
                  <a:ln>
                    <a:noFill/>
                  </a:ln>
                  <a:solidFill>
                    <a:srgbClr val="002677"/>
                  </a:solidFill>
                  <a:effectLst/>
                  <a:uLnTx/>
                  <a:uFillTx/>
                  <a:latin typeface="Arial" panose="020B0604020202020204"/>
                  <a:ea typeface="+mn-ea"/>
                  <a:cs typeface="+mn-cs"/>
                </a:rPr>
                <a:t>Agentic AI</a:t>
              </a:r>
            </a:p>
          </p:txBody>
        </p:sp>
      </p:grpSp>
    </p:spTree>
    <p:custDataLst>
      <p:tags r:id="rId1"/>
    </p:custDataLst>
    <p:extLst>
      <p:ext uri="{BB962C8B-B14F-4D97-AF65-F5344CB8AC3E}">
        <p14:creationId xmlns:p14="http://schemas.microsoft.com/office/powerpoint/2010/main" val="187973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8066B-77C4-326F-AD70-99A7F3B8052C}"/>
            </a:ext>
          </a:extLst>
        </p:cNvPr>
        <p:cNvGrpSpPr/>
        <p:nvPr/>
      </p:nvGrpSpPr>
      <p:grpSpPr>
        <a:xfrm>
          <a:off x="0" y="0"/>
          <a:ext cx="0" cy="0"/>
          <a:chOff x="0" y="0"/>
          <a:chExt cx="0" cy="0"/>
        </a:xfrm>
      </p:grpSpPr>
      <p:sp>
        <p:nvSpPr>
          <p:cNvPr id="465" name="Rectangle 464">
            <a:extLst>
              <a:ext uri="{FF2B5EF4-FFF2-40B4-BE49-F238E27FC236}">
                <a16:creationId xmlns:a16="http://schemas.microsoft.com/office/drawing/2014/main" id="{6BCB6A2D-13F9-3C46-557A-F435DBF45858}"/>
              </a:ext>
            </a:extLst>
          </p:cNvPr>
          <p:cNvSpPr/>
          <p:nvPr/>
        </p:nvSpPr>
        <p:spPr>
          <a:xfrm>
            <a:off x="552397" y="1877183"/>
            <a:ext cx="10597370" cy="15503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4">
            <a:extLst>
              <a:ext uri="{FF2B5EF4-FFF2-40B4-BE49-F238E27FC236}">
                <a16:creationId xmlns:a16="http://schemas.microsoft.com/office/drawing/2014/main" id="{14321837-3E37-1239-C95C-00B2745041C0}"/>
              </a:ext>
            </a:extLst>
          </p:cNvPr>
          <p:cNvSpPr txBox="1">
            <a:spLocks/>
          </p:cNvSpPr>
          <p:nvPr/>
        </p:nvSpPr>
        <p:spPr>
          <a:xfrm>
            <a:off x="-32169" y="-66288"/>
            <a:ext cx="11578236" cy="442022"/>
          </a:xfrm>
          <a:prstGeom prst="rect">
            <a:avLst/>
          </a:prstGeom>
        </p:spPr>
        <p:txBody>
          <a:bodyPr vert="horz" lIns="91440" tIns="45720" rIns="91440" bIns="45720" rtlCol="0" anchor="t" anchorCtr="0">
            <a:noAutofit/>
          </a:bodyPr>
          <a:lstStyle>
            <a:lvl1pPr algn="l" defTabSz="914377" rtl="0" eaLnBrk="1" latinLnBrk="0" hangingPunct="1">
              <a:lnSpc>
                <a:spcPct val="100000"/>
              </a:lnSpc>
              <a:spcBef>
                <a:spcPct val="0"/>
              </a:spcBef>
              <a:buNone/>
              <a:defRPr lang="en-US" sz="3200" b="1" i="0" kern="1200" spc="0" baseline="0">
                <a:solidFill>
                  <a:schemeClr val="accent1"/>
                </a:solidFill>
                <a:latin typeface="+mj-lt"/>
                <a:ea typeface="+mj-ea"/>
                <a:cs typeface="+mj-cs"/>
              </a:defRPr>
            </a:lvl1pPr>
          </a:lstStyle>
          <a:p>
            <a:r>
              <a:rPr lang="en-US" sz="1600"/>
              <a:t>Provider Data Load &amp; Maintenance</a:t>
            </a:r>
          </a:p>
        </p:txBody>
      </p:sp>
      <p:sp>
        <p:nvSpPr>
          <p:cNvPr id="12" name="Title 4">
            <a:extLst>
              <a:ext uri="{FF2B5EF4-FFF2-40B4-BE49-F238E27FC236}">
                <a16:creationId xmlns:a16="http://schemas.microsoft.com/office/drawing/2014/main" id="{58488FE9-601F-75DF-E078-288541714A83}"/>
              </a:ext>
            </a:extLst>
          </p:cNvPr>
          <p:cNvSpPr txBox="1">
            <a:spLocks/>
          </p:cNvSpPr>
          <p:nvPr/>
        </p:nvSpPr>
        <p:spPr>
          <a:xfrm>
            <a:off x="3860948" y="-36539"/>
            <a:ext cx="6257172" cy="442022"/>
          </a:xfrm>
          <a:prstGeom prst="rect">
            <a:avLst/>
          </a:prstGeom>
        </p:spPr>
        <p:txBody>
          <a:bodyPr vert="horz" lIns="91440" tIns="45720" rIns="91440" bIns="45720" rtlCol="0" anchor="t" anchorCtr="0">
            <a:noAutofit/>
          </a:bodyPr>
          <a:lstStyle>
            <a:lvl1pPr algn="l" defTabSz="914377" rtl="0" eaLnBrk="1" latinLnBrk="0" hangingPunct="1">
              <a:lnSpc>
                <a:spcPct val="100000"/>
              </a:lnSpc>
              <a:spcBef>
                <a:spcPct val="0"/>
              </a:spcBef>
              <a:buNone/>
              <a:defRPr lang="en-US" sz="3200" b="1" i="0" kern="1200" spc="0" baseline="0">
                <a:solidFill>
                  <a:schemeClr val="accent1"/>
                </a:solidFill>
                <a:latin typeface="+mj-lt"/>
                <a:ea typeface="+mj-ea"/>
                <a:cs typeface="+mj-cs"/>
              </a:defRPr>
            </a:lvl1pPr>
          </a:lstStyle>
          <a:p>
            <a:r>
              <a:rPr lang="en-US" sz="1400" b="0"/>
              <a:t>Agentic AI* Transformation</a:t>
            </a:r>
          </a:p>
        </p:txBody>
      </p:sp>
      <p:sp>
        <p:nvSpPr>
          <p:cNvPr id="49" name="Rectangle: Rounded Corners 3">
            <a:extLst>
              <a:ext uri="{FF2B5EF4-FFF2-40B4-BE49-F238E27FC236}">
                <a16:creationId xmlns:a16="http://schemas.microsoft.com/office/drawing/2014/main" id="{EBA4D6F7-F406-D14A-3422-779F8C81D835}"/>
              </a:ext>
            </a:extLst>
          </p:cNvPr>
          <p:cNvSpPr/>
          <p:nvPr/>
        </p:nvSpPr>
        <p:spPr>
          <a:xfrm>
            <a:off x="769841" y="2014614"/>
            <a:ext cx="711604" cy="256309"/>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Rosters</a:t>
            </a:r>
          </a:p>
        </p:txBody>
      </p:sp>
      <p:sp>
        <p:nvSpPr>
          <p:cNvPr id="50" name="Rectangle: Rounded Corners 3">
            <a:extLst>
              <a:ext uri="{FF2B5EF4-FFF2-40B4-BE49-F238E27FC236}">
                <a16:creationId xmlns:a16="http://schemas.microsoft.com/office/drawing/2014/main" id="{3185AEB2-A60C-3BBB-E6B7-561E4DDA7A82}"/>
              </a:ext>
            </a:extLst>
          </p:cNvPr>
          <p:cNvSpPr/>
          <p:nvPr/>
        </p:nvSpPr>
        <p:spPr>
          <a:xfrm>
            <a:off x="780505" y="2369927"/>
            <a:ext cx="711604" cy="256309"/>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Websites</a:t>
            </a:r>
          </a:p>
        </p:txBody>
      </p:sp>
      <p:sp>
        <p:nvSpPr>
          <p:cNvPr id="51" name="Rectangle: Rounded Corners 3">
            <a:extLst>
              <a:ext uri="{FF2B5EF4-FFF2-40B4-BE49-F238E27FC236}">
                <a16:creationId xmlns:a16="http://schemas.microsoft.com/office/drawing/2014/main" id="{E31257ED-C56A-D55F-0E9F-791555AE5D90}"/>
              </a:ext>
            </a:extLst>
          </p:cNvPr>
          <p:cNvSpPr/>
          <p:nvPr/>
        </p:nvSpPr>
        <p:spPr>
          <a:xfrm>
            <a:off x="780505" y="2732009"/>
            <a:ext cx="711604" cy="256309"/>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Emails</a:t>
            </a:r>
          </a:p>
        </p:txBody>
      </p:sp>
      <p:sp>
        <p:nvSpPr>
          <p:cNvPr id="52" name="Rectangle: Rounded Corners 3">
            <a:extLst>
              <a:ext uri="{FF2B5EF4-FFF2-40B4-BE49-F238E27FC236}">
                <a16:creationId xmlns:a16="http://schemas.microsoft.com/office/drawing/2014/main" id="{2830D1A1-726B-BE42-4801-D8DF953FC835}"/>
              </a:ext>
            </a:extLst>
          </p:cNvPr>
          <p:cNvSpPr/>
          <p:nvPr/>
        </p:nvSpPr>
        <p:spPr>
          <a:xfrm>
            <a:off x="2315799" y="2380321"/>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Intake Agents</a:t>
            </a:r>
          </a:p>
        </p:txBody>
      </p:sp>
      <p:sp>
        <p:nvSpPr>
          <p:cNvPr id="55" name="Rectangle: Rounded Corners 3">
            <a:extLst>
              <a:ext uri="{FF2B5EF4-FFF2-40B4-BE49-F238E27FC236}">
                <a16:creationId xmlns:a16="http://schemas.microsoft.com/office/drawing/2014/main" id="{66F9C94A-E117-3A01-8278-88BB71CD9E13}"/>
              </a:ext>
            </a:extLst>
          </p:cNvPr>
          <p:cNvSpPr/>
          <p:nvPr/>
        </p:nvSpPr>
        <p:spPr>
          <a:xfrm>
            <a:off x="3750749" y="2377001"/>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Triage Agents</a:t>
            </a:r>
          </a:p>
        </p:txBody>
      </p:sp>
      <p:sp>
        <p:nvSpPr>
          <p:cNvPr id="56" name="Rectangle: Rounded Corners 3">
            <a:extLst>
              <a:ext uri="{FF2B5EF4-FFF2-40B4-BE49-F238E27FC236}">
                <a16:creationId xmlns:a16="http://schemas.microsoft.com/office/drawing/2014/main" id="{B40CC201-904F-3460-785E-6ECA221E59DB}"/>
              </a:ext>
            </a:extLst>
          </p:cNvPr>
          <p:cNvSpPr/>
          <p:nvPr/>
        </p:nvSpPr>
        <p:spPr>
          <a:xfrm>
            <a:off x="5053633" y="2374114"/>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Research Agents</a:t>
            </a:r>
          </a:p>
        </p:txBody>
      </p:sp>
      <p:sp>
        <p:nvSpPr>
          <p:cNvPr id="57" name="Rectangle: Rounded Corners 3">
            <a:extLst>
              <a:ext uri="{FF2B5EF4-FFF2-40B4-BE49-F238E27FC236}">
                <a16:creationId xmlns:a16="http://schemas.microsoft.com/office/drawing/2014/main" id="{FA97744A-4CC9-B261-8D1A-8EF39FF1FFDE}"/>
              </a:ext>
            </a:extLst>
          </p:cNvPr>
          <p:cNvSpPr/>
          <p:nvPr/>
        </p:nvSpPr>
        <p:spPr>
          <a:xfrm>
            <a:off x="6385116" y="2373503"/>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Automation Agents</a:t>
            </a:r>
          </a:p>
        </p:txBody>
      </p:sp>
      <p:sp>
        <p:nvSpPr>
          <p:cNvPr id="59" name="Rectangle: Rounded Corners 3">
            <a:extLst>
              <a:ext uri="{FF2B5EF4-FFF2-40B4-BE49-F238E27FC236}">
                <a16:creationId xmlns:a16="http://schemas.microsoft.com/office/drawing/2014/main" id="{98F4F40A-244F-C392-EF5C-883EDF2B065D}"/>
              </a:ext>
            </a:extLst>
          </p:cNvPr>
          <p:cNvSpPr/>
          <p:nvPr/>
        </p:nvSpPr>
        <p:spPr>
          <a:xfrm>
            <a:off x="7608982" y="2374733"/>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Exception Handler  Agents</a:t>
            </a:r>
          </a:p>
        </p:txBody>
      </p:sp>
      <p:sp>
        <p:nvSpPr>
          <p:cNvPr id="60" name="Rectangle: Rounded Corners 3">
            <a:extLst>
              <a:ext uri="{FF2B5EF4-FFF2-40B4-BE49-F238E27FC236}">
                <a16:creationId xmlns:a16="http://schemas.microsoft.com/office/drawing/2014/main" id="{6DE14A24-C5B4-FE6A-2D95-969AA2D69D66}"/>
              </a:ext>
            </a:extLst>
          </p:cNvPr>
          <p:cNvSpPr/>
          <p:nvPr/>
        </p:nvSpPr>
        <p:spPr>
          <a:xfrm>
            <a:off x="8798305" y="2380321"/>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Quality Control  Agents</a:t>
            </a:r>
          </a:p>
        </p:txBody>
      </p:sp>
      <p:sp>
        <p:nvSpPr>
          <p:cNvPr id="61" name="Rectangle: Rounded Corners 3">
            <a:extLst>
              <a:ext uri="{FF2B5EF4-FFF2-40B4-BE49-F238E27FC236}">
                <a16:creationId xmlns:a16="http://schemas.microsoft.com/office/drawing/2014/main" id="{24951083-C131-B3C9-BD1C-60AD338131C3}"/>
              </a:ext>
            </a:extLst>
          </p:cNvPr>
          <p:cNvSpPr/>
          <p:nvPr/>
        </p:nvSpPr>
        <p:spPr>
          <a:xfrm>
            <a:off x="3589027" y="2843120"/>
            <a:ext cx="1219351" cy="488551"/>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002677"/>
                </a:solidFill>
                <a:effectLst/>
                <a:latin typeface="Arial" panose="020B0604020202020204" pitchFamily="34" charset="0"/>
              </a:rPr>
              <a:t>Evaluate the input and allocate it to the appropriate worker agents.</a:t>
            </a:r>
            <a:endParaRPr lang="en-US" sz="800">
              <a:solidFill>
                <a:schemeClr val="accent1"/>
              </a:solidFill>
            </a:endParaRPr>
          </a:p>
        </p:txBody>
      </p:sp>
      <p:sp>
        <p:nvSpPr>
          <p:cNvPr id="63" name="Rectangle: Rounded Corners 3">
            <a:extLst>
              <a:ext uri="{FF2B5EF4-FFF2-40B4-BE49-F238E27FC236}">
                <a16:creationId xmlns:a16="http://schemas.microsoft.com/office/drawing/2014/main" id="{F1F23FF0-1A68-0DED-8AD1-BA45370FF41C}"/>
              </a:ext>
            </a:extLst>
          </p:cNvPr>
          <p:cNvSpPr/>
          <p:nvPr/>
        </p:nvSpPr>
        <p:spPr>
          <a:xfrm>
            <a:off x="4979897" y="2848588"/>
            <a:ext cx="1213623" cy="482643"/>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rgbClr val="002677"/>
                </a:solidFill>
                <a:effectLst/>
                <a:latin typeface="Arial" panose="020B0604020202020204" pitchFamily="34" charset="0"/>
              </a:rPr>
              <a:t>Examine and perform basic business rule validations.</a:t>
            </a:r>
            <a:endParaRPr lang="en-US" sz="800">
              <a:solidFill>
                <a:schemeClr val="accent1"/>
              </a:solidFill>
            </a:endParaRPr>
          </a:p>
        </p:txBody>
      </p:sp>
      <p:sp>
        <p:nvSpPr>
          <p:cNvPr id="464" name="Rectangle: Rounded Corners 3">
            <a:extLst>
              <a:ext uri="{FF2B5EF4-FFF2-40B4-BE49-F238E27FC236}">
                <a16:creationId xmlns:a16="http://schemas.microsoft.com/office/drawing/2014/main" id="{057685D6-A515-F95E-DAE6-4A8A0359C01B}"/>
              </a:ext>
            </a:extLst>
          </p:cNvPr>
          <p:cNvSpPr/>
          <p:nvPr/>
        </p:nvSpPr>
        <p:spPr>
          <a:xfrm>
            <a:off x="6346051" y="2836958"/>
            <a:ext cx="1069963" cy="494273"/>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Load  data into backend systems.</a:t>
            </a:r>
          </a:p>
        </p:txBody>
      </p:sp>
      <p:sp>
        <p:nvSpPr>
          <p:cNvPr id="469" name="Rectangle: Rounded Corners 3">
            <a:extLst>
              <a:ext uri="{FF2B5EF4-FFF2-40B4-BE49-F238E27FC236}">
                <a16:creationId xmlns:a16="http://schemas.microsoft.com/office/drawing/2014/main" id="{5FD807CB-CF65-02F8-EB8C-76E32EC454FB}"/>
              </a:ext>
            </a:extLst>
          </p:cNvPr>
          <p:cNvSpPr/>
          <p:nvPr/>
        </p:nvSpPr>
        <p:spPr>
          <a:xfrm>
            <a:off x="7552914" y="2830126"/>
            <a:ext cx="1069963" cy="488551"/>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Handle fallouts from automation.</a:t>
            </a:r>
          </a:p>
        </p:txBody>
      </p:sp>
      <p:cxnSp>
        <p:nvCxnSpPr>
          <p:cNvPr id="472" name="Elbow Connector 471">
            <a:extLst>
              <a:ext uri="{FF2B5EF4-FFF2-40B4-BE49-F238E27FC236}">
                <a16:creationId xmlns:a16="http://schemas.microsoft.com/office/drawing/2014/main" id="{A63DF136-9B52-3D10-83D8-53B354B2C773}"/>
              </a:ext>
            </a:extLst>
          </p:cNvPr>
          <p:cNvCxnSpPr>
            <a:stCxn id="49" idx="3"/>
            <a:endCxn id="52" idx="1"/>
          </p:cNvCxnSpPr>
          <p:nvPr/>
        </p:nvCxnSpPr>
        <p:spPr>
          <a:xfrm>
            <a:off x="1481445" y="2142769"/>
            <a:ext cx="834354" cy="425218"/>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477" name="Elbow Connector 476">
            <a:extLst>
              <a:ext uri="{FF2B5EF4-FFF2-40B4-BE49-F238E27FC236}">
                <a16:creationId xmlns:a16="http://schemas.microsoft.com/office/drawing/2014/main" id="{2431DF86-2647-CEBE-622A-313E83CB7AAD}"/>
              </a:ext>
            </a:extLst>
          </p:cNvPr>
          <p:cNvCxnSpPr>
            <a:stCxn id="51" idx="3"/>
            <a:endCxn id="52" idx="1"/>
          </p:cNvCxnSpPr>
          <p:nvPr/>
        </p:nvCxnSpPr>
        <p:spPr>
          <a:xfrm flipV="1">
            <a:off x="1492109" y="2567987"/>
            <a:ext cx="823690" cy="292177"/>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479" name="Straight Arrow Connector 478">
            <a:extLst>
              <a:ext uri="{FF2B5EF4-FFF2-40B4-BE49-F238E27FC236}">
                <a16:creationId xmlns:a16="http://schemas.microsoft.com/office/drawing/2014/main" id="{A076E01F-C89A-C89F-16C4-5BC164E30086}"/>
              </a:ext>
            </a:extLst>
          </p:cNvPr>
          <p:cNvCxnSpPr>
            <a:stCxn id="52" idx="3"/>
            <a:endCxn id="55" idx="1"/>
          </p:cNvCxnSpPr>
          <p:nvPr/>
        </p:nvCxnSpPr>
        <p:spPr>
          <a:xfrm flipV="1">
            <a:off x="3172593" y="2564667"/>
            <a:ext cx="578156" cy="33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1" name="Straight Arrow Connector 480">
            <a:extLst>
              <a:ext uri="{FF2B5EF4-FFF2-40B4-BE49-F238E27FC236}">
                <a16:creationId xmlns:a16="http://schemas.microsoft.com/office/drawing/2014/main" id="{12FDCC3F-BF89-7CDF-6108-A4B12A26C983}"/>
              </a:ext>
            </a:extLst>
          </p:cNvPr>
          <p:cNvCxnSpPr>
            <a:stCxn id="55" idx="3"/>
            <a:endCxn id="56" idx="1"/>
          </p:cNvCxnSpPr>
          <p:nvPr/>
        </p:nvCxnSpPr>
        <p:spPr>
          <a:xfrm flipV="1">
            <a:off x="4607543" y="2561780"/>
            <a:ext cx="446090" cy="28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3" name="Straight Arrow Connector 482">
            <a:extLst>
              <a:ext uri="{FF2B5EF4-FFF2-40B4-BE49-F238E27FC236}">
                <a16:creationId xmlns:a16="http://schemas.microsoft.com/office/drawing/2014/main" id="{F2FE28CD-628B-D06C-9593-ED6668C2EB03}"/>
              </a:ext>
            </a:extLst>
          </p:cNvPr>
          <p:cNvCxnSpPr>
            <a:cxnSpLocks/>
            <a:stCxn id="56" idx="3"/>
            <a:endCxn id="57" idx="1"/>
          </p:cNvCxnSpPr>
          <p:nvPr/>
        </p:nvCxnSpPr>
        <p:spPr>
          <a:xfrm flipV="1">
            <a:off x="5910427" y="2561169"/>
            <a:ext cx="474689" cy="61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6" name="Straight Arrow Connector 485">
            <a:extLst>
              <a:ext uri="{FF2B5EF4-FFF2-40B4-BE49-F238E27FC236}">
                <a16:creationId xmlns:a16="http://schemas.microsoft.com/office/drawing/2014/main" id="{CE694D08-61A4-2369-6229-A8E87FE6789C}"/>
              </a:ext>
            </a:extLst>
          </p:cNvPr>
          <p:cNvCxnSpPr>
            <a:cxnSpLocks/>
            <a:stCxn id="57" idx="3"/>
            <a:endCxn id="59" idx="1"/>
          </p:cNvCxnSpPr>
          <p:nvPr/>
        </p:nvCxnSpPr>
        <p:spPr>
          <a:xfrm>
            <a:off x="7241910" y="2561169"/>
            <a:ext cx="367072" cy="1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4" name="Straight Arrow Connector 493">
            <a:extLst>
              <a:ext uri="{FF2B5EF4-FFF2-40B4-BE49-F238E27FC236}">
                <a16:creationId xmlns:a16="http://schemas.microsoft.com/office/drawing/2014/main" id="{AB008F67-0F51-BC94-B3CC-257523B470CD}"/>
              </a:ext>
            </a:extLst>
          </p:cNvPr>
          <p:cNvCxnSpPr>
            <a:stCxn id="59" idx="3"/>
            <a:endCxn id="60" idx="1"/>
          </p:cNvCxnSpPr>
          <p:nvPr/>
        </p:nvCxnSpPr>
        <p:spPr>
          <a:xfrm>
            <a:off x="8465776" y="2562399"/>
            <a:ext cx="332529" cy="558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98" name="TextBox 497">
            <a:extLst>
              <a:ext uri="{FF2B5EF4-FFF2-40B4-BE49-F238E27FC236}">
                <a16:creationId xmlns:a16="http://schemas.microsoft.com/office/drawing/2014/main" id="{CF3FD0BA-1814-BC59-CE4F-448DE8D5BD83}"/>
              </a:ext>
            </a:extLst>
          </p:cNvPr>
          <p:cNvSpPr txBox="1"/>
          <p:nvPr/>
        </p:nvSpPr>
        <p:spPr>
          <a:xfrm>
            <a:off x="3670125" y="1946556"/>
            <a:ext cx="4051109" cy="253916"/>
          </a:xfrm>
          <a:prstGeom prst="rect">
            <a:avLst/>
          </a:prstGeom>
          <a:noFill/>
        </p:spPr>
        <p:txBody>
          <a:bodyPr wrap="none" rtlCol="0">
            <a:spAutoFit/>
          </a:bodyPr>
          <a:lstStyle/>
          <a:p>
            <a:r>
              <a:rPr lang="en-US" sz="1050" b="1">
                <a:solidFill>
                  <a:schemeClr val="accent1"/>
                </a:solidFill>
              </a:rPr>
              <a:t>Solution: Near Zero Touch Agentic AI* Workflow Automation</a:t>
            </a:r>
          </a:p>
        </p:txBody>
      </p:sp>
      <p:sp>
        <p:nvSpPr>
          <p:cNvPr id="95" name="Rounded Rectangle 94">
            <a:extLst>
              <a:ext uri="{FF2B5EF4-FFF2-40B4-BE49-F238E27FC236}">
                <a16:creationId xmlns:a16="http://schemas.microsoft.com/office/drawing/2014/main" id="{B7AB1059-9E7C-6057-8325-FD564A4AE188}"/>
              </a:ext>
            </a:extLst>
          </p:cNvPr>
          <p:cNvSpPr/>
          <p:nvPr/>
        </p:nvSpPr>
        <p:spPr>
          <a:xfrm>
            <a:off x="235113" y="250269"/>
            <a:ext cx="11484864" cy="1475901"/>
          </a:xfrm>
          <a:prstGeom prst="round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rtl="0" eaLnBrk="1" latinLnBrk="0" hangingPunct="1">
              <a:buNone/>
            </a:pPr>
            <a:endParaRPr lang="en-US" sz="1000" b="1">
              <a:solidFill>
                <a:srgbClr val="002677"/>
              </a:solidFill>
              <a:effectLst/>
              <a:latin typeface="Arial" panose="020B0604020202020204" pitchFamily="34" charset="0"/>
            </a:endParaRPr>
          </a:p>
          <a:p>
            <a:pPr marL="0" indent="0" algn="l" rtl="0" eaLnBrk="1" latinLnBrk="0" hangingPunct="1">
              <a:buNone/>
            </a:pPr>
            <a:r>
              <a:rPr lang="en-US" sz="1000" b="1">
                <a:solidFill>
                  <a:srgbClr val="002677"/>
                </a:solidFill>
                <a:effectLst/>
                <a:latin typeface="Arial" panose="020B0604020202020204" pitchFamily="34" charset="0"/>
              </a:rPr>
              <a:t>Business Opportunity:</a:t>
            </a:r>
            <a:endParaRPr lang="en-US" sz="1000">
              <a:solidFill>
                <a:srgbClr val="002677"/>
              </a:solidFill>
              <a:effectLst/>
              <a:latin typeface="Arial" panose="020B0604020202020204" pitchFamily="34" charset="0"/>
            </a:endParaRPr>
          </a:p>
          <a:p>
            <a:pPr marL="0" indent="0" algn="l" rtl="0" eaLnBrk="1" latinLnBrk="0" hangingPunct="1">
              <a:buNone/>
            </a:pPr>
            <a:r>
              <a:rPr lang="en-US" sz="1000">
                <a:solidFill>
                  <a:srgbClr val="002677"/>
                </a:solidFill>
                <a:effectLst/>
                <a:latin typeface="Arial" panose="020B0604020202020204" pitchFamily="34" charset="0"/>
              </a:rPr>
              <a:t>Changes in provider data, including demographics, contracts, credentials, and rates, are currently initiated through over 10+ different channels and processed manually or through automation by more than 15+ different personas. The potential exists to implement </a:t>
            </a:r>
            <a:r>
              <a:rPr lang="en-US" sz="1000" b="1">
                <a:solidFill>
                  <a:srgbClr val="002677"/>
                </a:solidFill>
                <a:effectLst/>
                <a:latin typeface="Arial" panose="020B0604020202020204" pitchFamily="34" charset="0"/>
              </a:rPr>
              <a:t>AI Agents</a:t>
            </a:r>
            <a:r>
              <a:rPr lang="en-US" sz="1000">
                <a:solidFill>
                  <a:srgbClr val="002677"/>
                </a:solidFill>
                <a:effectLst/>
                <a:latin typeface="Arial" panose="020B0604020202020204" pitchFamily="34" charset="0"/>
              </a:rPr>
              <a:t> to fully automate all manual processes (end-to-end), thereby enhancing the automation of data loads and increasing the volume per hour (VPH). This approach can significantly decrease turnaround time for updates, enhance the quality of provider data, and lessen the burden of manually updating provider information. It will also have a direct positive effect on both provider and customer Net Promoter Scores (NPS).</a:t>
            </a:r>
          </a:p>
          <a:p>
            <a:pPr marL="0" indent="0" algn="l" rtl="0" eaLnBrk="1" latinLnBrk="0" hangingPunct="1">
              <a:buNone/>
            </a:pPr>
            <a:br>
              <a:rPr lang="en-US" sz="1000">
                <a:solidFill>
                  <a:srgbClr val="002677"/>
                </a:solidFill>
                <a:effectLst/>
                <a:latin typeface="Arial" panose="020B0604020202020204" pitchFamily="34" charset="0"/>
              </a:rPr>
            </a:br>
            <a:r>
              <a:rPr lang="en-US" sz="1000" b="1">
                <a:solidFill>
                  <a:srgbClr val="002677"/>
                </a:solidFill>
                <a:effectLst/>
                <a:latin typeface="Arial" panose="020B0604020202020204" pitchFamily="34" charset="0"/>
              </a:rPr>
              <a:t>Goals:</a:t>
            </a:r>
            <a:endParaRPr lang="en-US" sz="1000">
              <a:solidFill>
                <a:srgbClr val="002677"/>
              </a:solidFill>
              <a:effectLst/>
              <a:latin typeface="Arial" panose="020B0604020202020204" pitchFamily="34" charset="0"/>
            </a:endParaRPr>
          </a:p>
          <a:p>
            <a:pPr marL="0" indent="0" algn="l" rtl="0" eaLnBrk="1" latinLnBrk="0" hangingPunct="1">
              <a:buNone/>
            </a:pPr>
            <a:r>
              <a:rPr lang="en-US" sz="1000">
                <a:solidFill>
                  <a:srgbClr val="002677"/>
                </a:solidFill>
                <a:effectLst/>
                <a:latin typeface="Arial" panose="020B0604020202020204" pitchFamily="34" charset="0"/>
              </a:rPr>
              <a:t>Enhance Load Automation, Improve Data Accuracy, Reduce Turnaround Time (TAT), Minimize Claim Rework</a:t>
            </a:r>
          </a:p>
          <a:p>
            <a:pPr marL="0" indent="0">
              <a:buNone/>
            </a:pPr>
            <a:br>
              <a:rPr lang="en-US" sz="1000">
                <a:solidFill>
                  <a:srgbClr val="002677"/>
                </a:solidFill>
                <a:effectLst/>
                <a:latin typeface="Arial" panose="020B0604020202020204" pitchFamily="34" charset="0"/>
              </a:rPr>
            </a:br>
            <a:endParaRPr lang="en-US" sz="1000"/>
          </a:p>
        </p:txBody>
      </p:sp>
      <p:sp>
        <p:nvSpPr>
          <p:cNvPr id="97" name="Rectangle: Rounded Corners 3">
            <a:extLst>
              <a:ext uri="{FF2B5EF4-FFF2-40B4-BE49-F238E27FC236}">
                <a16:creationId xmlns:a16="http://schemas.microsoft.com/office/drawing/2014/main" id="{D85A3557-B886-74C5-F58E-7645E2C48B40}"/>
              </a:ext>
            </a:extLst>
          </p:cNvPr>
          <p:cNvSpPr/>
          <p:nvPr/>
        </p:nvSpPr>
        <p:spPr>
          <a:xfrm>
            <a:off x="769841" y="3075362"/>
            <a:ext cx="711604" cy="256309"/>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Flat Files</a:t>
            </a:r>
          </a:p>
        </p:txBody>
      </p:sp>
      <p:cxnSp>
        <p:nvCxnSpPr>
          <p:cNvPr id="110" name="Elbow Connector 109">
            <a:extLst>
              <a:ext uri="{FF2B5EF4-FFF2-40B4-BE49-F238E27FC236}">
                <a16:creationId xmlns:a16="http://schemas.microsoft.com/office/drawing/2014/main" id="{261295A4-FF70-88E5-8A6C-881DB1D2880A}"/>
              </a:ext>
            </a:extLst>
          </p:cNvPr>
          <p:cNvCxnSpPr>
            <a:cxnSpLocks/>
            <a:stCxn id="50" idx="3"/>
            <a:endCxn id="52" idx="1"/>
          </p:cNvCxnSpPr>
          <p:nvPr/>
        </p:nvCxnSpPr>
        <p:spPr>
          <a:xfrm>
            <a:off x="1492109" y="2498082"/>
            <a:ext cx="823690" cy="69905"/>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13" name="Elbow Connector 112">
            <a:extLst>
              <a:ext uri="{FF2B5EF4-FFF2-40B4-BE49-F238E27FC236}">
                <a16:creationId xmlns:a16="http://schemas.microsoft.com/office/drawing/2014/main" id="{22F49FA4-52AB-E85C-6F86-960D052A210B}"/>
              </a:ext>
            </a:extLst>
          </p:cNvPr>
          <p:cNvCxnSpPr>
            <a:stCxn id="97" idx="3"/>
            <a:endCxn id="52" idx="1"/>
          </p:cNvCxnSpPr>
          <p:nvPr/>
        </p:nvCxnSpPr>
        <p:spPr>
          <a:xfrm flipV="1">
            <a:off x="1481445" y="2567987"/>
            <a:ext cx="834354" cy="635530"/>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sp>
        <p:nvSpPr>
          <p:cNvPr id="114" name="Rectangle 113">
            <a:extLst>
              <a:ext uri="{FF2B5EF4-FFF2-40B4-BE49-F238E27FC236}">
                <a16:creationId xmlns:a16="http://schemas.microsoft.com/office/drawing/2014/main" id="{8803F481-D7E5-D6C6-7AF8-6C8D569D7A2F}"/>
              </a:ext>
            </a:extLst>
          </p:cNvPr>
          <p:cNvSpPr/>
          <p:nvPr/>
        </p:nvSpPr>
        <p:spPr>
          <a:xfrm>
            <a:off x="424165" y="3582250"/>
            <a:ext cx="2948914" cy="2790788"/>
          </a:xfrm>
          <a:prstGeom prst="rect">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endParaRPr lang="en-US" sz="800">
              <a:solidFill>
                <a:schemeClr val="accent1"/>
              </a:solidFill>
            </a:endParaRPr>
          </a:p>
          <a:p>
            <a:pPr marL="171450" indent="-171450">
              <a:buFont typeface="Wingdings" panose="05000000000000000000" pitchFamily="2" charset="2"/>
              <a:buChar char="Ø"/>
            </a:pPr>
            <a:endParaRPr lang="en-US" sz="800">
              <a:solidFill>
                <a:schemeClr val="accent1"/>
              </a:solidFill>
            </a:endParaRPr>
          </a:p>
          <a:p>
            <a:pPr algn="ctr"/>
            <a:endParaRPr lang="en-US" sz="1400">
              <a:solidFill>
                <a:schemeClr val="accent1"/>
              </a:solidFill>
            </a:endParaRPr>
          </a:p>
        </p:txBody>
      </p:sp>
      <p:sp>
        <p:nvSpPr>
          <p:cNvPr id="115" name="TextBox 114">
            <a:extLst>
              <a:ext uri="{FF2B5EF4-FFF2-40B4-BE49-F238E27FC236}">
                <a16:creationId xmlns:a16="http://schemas.microsoft.com/office/drawing/2014/main" id="{1A77D830-804E-D416-2BF6-6097811226BC}"/>
              </a:ext>
            </a:extLst>
          </p:cNvPr>
          <p:cNvSpPr txBox="1"/>
          <p:nvPr/>
        </p:nvSpPr>
        <p:spPr>
          <a:xfrm>
            <a:off x="1514542" y="3624899"/>
            <a:ext cx="768159" cy="253916"/>
          </a:xfrm>
          <a:prstGeom prst="rect">
            <a:avLst/>
          </a:prstGeom>
          <a:noFill/>
        </p:spPr>
        <p:txBody>
          <a:bodyPr wrap="none" rtlCol="0">
            <a:spAutoFit/>
          </a:bodyPr>
          <a:lstStyle/>
          <a:p>
            <a:r>
              <a:rPr lang="en-US" sz="1050" b="1">
                <a:solidFill>
                  <a:schemeClr val="accent1"/>
                </a:solidFill>
              </a:rPr>
              <a:t>Outcome</a:t>
            </a:r>
          </a:p>
        </p:txBody>
      </p:sp>
      <p:sp>
        <p:nvSpPr>
          <p:cNvPr id="117" name="TextBox 116">
            <a:extLst>
              <a:ext uri="{FF2B5EF4-FFF2-40B4-BE49-F238E27FC236}">
                <a16:creationId xmlns:a16="http://schemas.microsoft.com/office/drawing/2014/main" id="{778E8BBE-C29B-AC58-7071-CE0BAB5DC9E4}"/>
              </a:ext>
            </a:extLst>
          </p:cNvPr>
          <p:cNvSpPr txBox="1"/>
          <p:nvPr/>
        </p:nvSpPr>
        <p:spPr>
          <a:xfrm>
            <a:off x="429872" y="3920578"/>
            <a:ext cx="898003" cy="246221"/>
          </a:xfrm>
          <a:prstGeom prst="rect">
            <a:avLst/>
          </a:prstGeom>
          <a:noFill/>
        </p:spPr>
        <p:txBody>
          <a:bodyPr wrap="none" rtlCol="0">
            <a:spAutoFit/>
          </a:bodyPr>
          <a:lstStyle/>
          <a:p>
            <a:r>
              <a:rPr lang="en-US" sz="1000" b="1">
                <a:solidFill>
                  <a:schemeClr val="accent1"/>
                </a:solidFill>
              </a:rPr>
              <a:t>Automation</a:t>
            </a:r>
          </a:p>
        </p:txBody>
      </p:sp>
      <p:cxnSp>
        <p:nvCxnSpPr>
          <p:cNvPr id="118" name="Straight Connector 117">
            <a:extLst>
              <a:ext uri="{FF2B5EF4-FFF2-40B4-BE49-F238E27FC236}">
                <a16:creationId xmlns:a16="http://schemas.microsoft.com/office/drawing/2014/main" id="{B8051BB2-50C6-093A-EEC9-89FB35EFEB4C}"/>
              </a:ext>
            </a:extLst>
          </p:cNvPr>
          <p:cNvCxnSpPr>
            <a:cxnSpLocks/>
          </p:cNvCxnSpPr>
          <p:nvPr/>
        </p:nvCxnSpPr>
        <p:spPr>
          <a:xfrm>
            <a:off x="611196" y="4229299"/>
            <a:ext cx="2705343" cy="0"/>
          </a:xfrm>
          <a:prstGeom prst="line">
            <a:avLst/>
          </a:prstGeom>
          <a:ln w="952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E4385E83-C87A-FC5B-C41A-B26C746BBDF3}"/>
              </a:ext>
            </a:extLst>
          </p:cNvPr>
          <p:cNvSpPr txBox="1"/>
          <p:nvPr/>
        </p:nvSpPr>
        <p:spPr>
          <a:xfrm>
            <a:off x="2908030" y="4276863"/>
            <a:ext cx="449162" cy="215444"/>
          </a:xfrm>
          <a:prstGeom prst="rect">
            <a:avLst/>
          </a:prstGeom>
          <a:noFill/>
        </p:spPr>
        <p:txBody>
          <a:bodyPr wrap="none" rtlCol="0">
            <a:spAutoFit/>
          </a:bodyPr>
          <a:lstStyle/>
          <a:p>
            <a:r>
              <a:rPr lang="en-US" sz="800">
                <a:solidFill>
                  <a:schemeClr val="accent1"/>
                </a:solidFill>
              </a:rPr>
              <a:t>100%</a:t>
            </a:r>
          </a:p>
        </p:txBody>
      </p:sp>
      <p:sp>
        <p:nvSpPr>
          <p:cNvPr id="121" name="Oval 120">
            <a:extLst>
              <a:ext uri="{FF2B5EF4-FFF2-40B4-BE49-F238E27FC236}">
                <a16:creationId xmlns:a16="http://schemas.microsoft.com/office/drawing/2014/main" id="{17112BA8-F3FC-BF0E-A8B7-94FFA3C68385}"/>
              </a:ext>
            </a:extLst>
          </p:cNvPr>
          <p:cNvSpPr/>
          <p:nvPr/>
        </p:nvSpPr>
        <p:spPr>
          <a:xfrm>
            <a:off x="2691285" y="4164146"/>
            <a:ext cx="140622" cy="137651"/>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2" name="TextBox 121">
            <a:extLst>
              <a:ext uri="{FF2B5EF4-FFF2-40B4-BE49-F238E27FC236}">
                <a16:creationId xmlns:a16="http://schemas.microsoft.com/office/drawing/2014/main" id="{893EB68A-ADF3-95DB-CBF6-6C440AA5D1C4}"/>
              </a:ext>
            </a:extLst>
          </p:cNvPr>
          <p:cNvSpPr txBox="1"/>
          <p:nvPr/>
        </p:nvSpPr>
        <p:spPr>
          <a:xfrm>
            <a:off x="452368" y="4443965"/>
            <a:ext cx="434734" cy="246221"/>
          </a:xfrm>
          <a:prstGeom prst="rect">
            <a:avLst/>
          </a:prstGeom>
          <a:noFill/>
        </p:spPr>
        <p:txBody>
          <a:bodyPr wrap="none" rtlCol="0">
            <a:spAutoFit/>
          </a:bodyPr>
          <a:lstStyle/>
          <a:p>
            <a:r>
              <a:rPr lang="en-US" sz="1000" b="1">
                <a:solidFill>
                  <a:schemeClr val="accent1"/>
                </a:solidFill>
              </a:rPr>
              <a:t>TAT</a:t>
            </a:r>
          </a:p>
        </p:txBody>
      </p:sp>
      <p:cxnSp>
        <p:nvCxnSpPr>
          <p:cNvPr id="123" name="Straight Connector 122">
            <a:extLst>
              <a:ext uri="{FF2B5EF4-FFF2-40B4-BE49-F238E27FC236}">
                <a16:creationId xmlns:a16="http://schemas.microsoft.com/office/drawing/2014/main" id="{9F8136BA-5378-1B63-9B47-E2A7011561CC}"/>
              </a:ext>
            </a:extLst>
          </p:cNvPr>
          <p:cNvCxnSpPr>
            <a:cxnSpLocks/>
          </p:cNvCxnSpPr>
          <p:nvPr/>
        </p:nvCxnSpPr>
        <p:spPr>
          <a:xfrm>
            <a:off x="618718" y="4709522"/>
            <a:ext cx="2697821" cy="0"/>
          </a:xfrm>
          <a:prstGeom prst="line">
            <a:avLst/>
          </a:prstGeom>
          <a:ln w="952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50B0AE1-2FD4-177A-EB4B-FE5C038A72D1}"/>
              </a:ext>
            </a:extLst>
          </p:cNvPr>
          <p:cNvSpPr txBox="1"/>
          <p:nvPr/>
        </p:nvSpPr>
        <p:spPr>
          <a:xfrm>
            <a:off x="402684" y="4697833"/>
            <a:ext cx="373820" cy="215444"/>
          </a:xfrm>
          <a:prstGeom prst="rect">
            <a:avLst/>
          </a:prstGeom>
          <a:noFill/>
        </p:spPr>
        <p:txBody>
          <a:bodyPr wrap="none" rtlCol="0">
            <a:spAutoFit/>
          </a:bodyPr>
          <a:lstStyle/>
          <a:p>
            <a:r>
              <a:rPr lang="en-US" sz="800">
                <a:solidFill>
                  <a:schemeClr val="accent1"/>
                </a:solidFill>
              </a:rPr>
              <a:t>Low</a:t>
            </a:r>
          </a:p>
        </p:txBody>
      </p:sp>
      <p:sp>
        <p:nvSpPr>
          <p:cNvPr id="125" name="TextBox 124">
            <a:extLst>
              <a:ext uri="{FF2B5EF4-FFF2-40B4-BE49-F238E27FC236}">
                <a16:creationId xmlns:a16="http://schemas.microsoft.com/office/drawing/2014/main" id="{C79F53F8-EF4F-63D2-D7E0-CF02D22D7F39}"/>
              </a:ext>
            </a:extLst>
          </p:cNvPr>
          <p:cNvSpPr txBox="1"/>
          <p:nvPr/>
        </p:nvSpPr>
        <p:spPr>
          <a:xfrm>
            <a:off x="2873465" y="4685684"/>
            <a:ext cx="396262" cy="215444"/>
          </a:xfrm>
          <a:prstGeom prst="rect">
            <a:avLst/>
          </a:prstGeom>
          <a:noFill/>
        </p:spPr>
        <p:txBody>
          <a:bodyPr wrap="none" rtlCol="0">
            <a:spAutoFit/>
          </a:bodyPr>
          <a:lstStyle/>
          <a:p>
            <a:r>
              <a:rPr lang="en-US" sz="800">
                <a:solidFill>
                  <a:schemeClr val="accent1"/>
                </a:solidFill>
              </a:rPr>
              <a:t>High</a:t>
            </a:r>
          </a:p>
        </p:txBody>
      </p:sp>
      <p:sp>
        <p:nvSpPr>
          <p:cNvPr id="126" name="Oval 125">
            <a:extLst>
              <a:ext uri="{FF2B5EF4-FFF2-40B4-BE49-F238E27FC236}">
                <a16:creationId xmlns:a16="http://schemas.microsoft.com/office/drawing/2014/main" id="{90C96220-C000-682A-6681-0D1DB588865E}"/>
              </a:ext>
            </a:extLst>
          </p:cNvPr>
          <p:cNvSpPr/>
          <p:nvPr/>
        </p:nvSpPr>
        <p:spPr>
          <a:xfrm>
            <a:off x="741218" y="4637816"/>
            <a:ext cx="140622" cy="137651"/>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27" name="TextBox 126">
            <a:extLst>
              <a:ext uri="{FF2B5EF4-FFF2-40B4-BE49-F238E27FC236}">
                <a16:creationId xmlns:a16="http://schemas.microsoft.com/office/drawing/2014/main" id="{FBCD21A7-5826-9807-9CCD-870F4000DCA8}"/>
              </a:ext>
            </a:extLst>
          </p:cNvPr>
          <p:cNvSpPr txBox="1"/>
          <p:nvPr/>
        </p:nvSpPr>
        <p:spPr>
          <a:xfrm>
            <a:off x="391430" y="4945745"/>
            <a:ext cx="1250663" cy="246221"/>
          </a:xfrm>
          <a:prstGeom prst="rect">
            <a:avLst/>
          </a:prstGeom>
          <a:noFill/>
        </p:spPr>
        <p:txBody>
          <a:bodyPr wrap="none" rtlCol="0">
            <a:spAutoFit/>
          </a:bodyPr>
          <a:lstStyle/>
          <a:p>
            <a:r>
              <a:rPr lang="en-US" sz="1000" b="1">
                <a:solidFill>
                  <a:schemeClr val="accent1"/>
                </a:solidFill>
              </a:rPr>
              <a:t>Tools Complexity</a:t>
            </a:r>
          </a:p>
        </p:txBody>
      </p:sp>
      <p:cxnSp>
        <p:nvCxnSpPr>
          <p:cNvPr id="512" name="Straight Connector 511">
            <a:extLst>
              <a:ext uri="{FF2B5EF4-FFF2-40B4-BE49-F238E27FC236}">
                <a16:creationId xmlns:a16="http://schemas.microsoft.com/office/drawing/2014/main" id="{80BFD2E7-8889-4956-903F-60B5A9B333F9}"/>
              </a:ext>
            </a:extLst>
          </p:cNvPr>
          <p:cNvCxnSpPr>
            <a:cxnSpLocks/>
          </p:cNvCxnSpPr>
          <p:nvPr/>
        </p:nvCxnSpPr>
        <p:spPr>
          <a:xfrm>
            <a:off x="529817" y="5230537"/>
            <a:ext cx="2717239" cy="0"/>
          </a:xfrm>
          <a:prstGeom prst="line">
            <a:avLst/>
          </a:prstGeom>
          <a:ln w="952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13" name="TextBox 512">
            <a:extLst>
              <a:ext uri="{FF2B5EF4-FFF2-40B4-BE49-F238E27FC236}">
                <a16:creationId xmlns:a16="http://schemas.microsoft.com/office/drawing/2014/main" id="{4A6A731B-CBB4-4A26-C75E-70F7527B33F7}"/>
              </a:ext>
            </a:extLst>
          </p:cNvPr>
          <p:cNvSpPr txBox="1"/>
          <p:nvPr/>
        </p:nvSpPr>
        <p:spPr>
          <a:xfrm>
            <a:off x="396435" y="5274203"/>
            <a:ext cx="373820" cy="215444"/>
          </a:xfrm>
          <a:prstGeom prst="rect">
            <a:avLst/>
          </a:prstGeom>
          <a:noFill/>
        </p:spPr>
        <p:txBody>
          <a:bodyPr wrap="none" rtlCol="0">
            <a:spAutoFit/>
          </a:bodyPr>
          <a:lstStyle/>
          <a:p>
            <a:r>
              <a:rPr lang="en-US" sz="800">
                <a:solidFill>
                  <a:schemeClr val="accent1"/>
                </a:solidFill>
              </a:rPr>
              <a:t>Low</a:t>
            </a:r>
          </a:p>
        </p:txBody>
      </p:sp>
      <p:sp>
        <p:nvSpPr>
          <p:cNvPr id="514" name="Oval 513">
            <a:extLst>
              <a:ext uri="{FF2B5EF4-FFF2-40B4-BE49-F238E27FC236}">
                <a16:creationId xmlns:a16="http://schemas.microsoft.com/office/drawing/2014/main" id="{EF748225-B694-561F-DE3A-4864213FFC5B}"/>
              </a:ext>
            </a:extLst>
          </p:cNvPr>
          <p:cNvSpPr/>
          <p:nvPr/>
        </p:nvSpPr>
        <p:spPr>
          <a:xfrm>
            <a:off x="1119211" y="5141109"/>
            <a:ext cx="140622" cy="137651"/>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15" name="TextBox 514">
            <a:extLst>
              <a:ext uri="{FF2B5EF4-FFF2-40B4-BE49-F238E27FC236}">
                <a16:creationId xmlns:a16="http://schemas.microsoft.com/office/drawing/2014/main" id="{3FE5B595-023C-ACB2-FC2F-C545024D5D58}"/>
              </a:ext>
            </a:extLst>
          </p:cNvPr>
          <p:cNvSpPr txBox="1"/>
          <p:nvPr/>
        </p:nvSpPr>
        <p:spPr>
          <a:xfrm>
            <a:off x="2963442" y="5283218"/>
            <a:ext cx="396262" cy="215444"/>
          </a:xfrm>
          <a:prstGeom prst="rect">
            <a:avLst/>
          </a:prstGeom>
          <a:noFill/>
        </p:spPr>
        <p:txBody>
          <a:bodyPr wrap="none" rtlCol="0">
            <a:spAutoFit/>
          </a:bodyPr>
          <a:lstStyle/>
          <a:p>
            <a:r>
              <a:rPr lang="en-US" sz="800">
                <a:solidFill>
                  <a:schemeClr val="accent1"/>
                </a:solidFill>
              </a:rPr>
              <a:t>High</a:t>
            </a:r>
          </a:p>
        </p:txBody>
      </p:sp>
      <p:sp>
        <p:nvSpPr>
          <p:cNvPr id="516" name="TextBox 515">
            <a:extLst>
              <a:ext uri="{FF2B5EF4-FFF2-40B4-BE49-F238E27FC236}">
                <a16:creationId xmlns:a16="http://schemas.microsoft.com/office/drawing/2014/main" id="{013D96A5-AAD6-5032-CBE9-1CDCD25204E0}"/>
              </a:ext>
            </a:extLst>
          </p:cNvPr>
          <p:cNvSpPr txBox="1"/>
          <p:nvPr/>
        </p:nvSpPr>
        <p:spPr>
          <a:xfrm>
            <a:off x="388535" y="5452676"/>
            <a:ext cx="1404552" cy="246221"/>
          </a:xfrm>
          <a:prstGeom prst="rect">
            <a:avLst/>
          </a:prstGeom>
          <a:noFill/>
        </p:spPr>
        <p:txBody>
          <a:bodyPr wrap="none" rtlCol="0">
            <a:spAutoFit/>
          </a:bodyPr>
          <a:lstStyle/>
          <a:p>
            <a:r>
              <a:rPr lang="en-US" sz="1000" b="1">
                <a:solidFill>
                  <a:schemeClr val="accent1"/>
                </a:solidFill>
              </a:rPr>
              <a:t>Process Complexity</a:t>
            </a:r>
          </a:p>
        </p:txBody>
      </p:sp>
      <p:cxnSp>
        <p:nvCxnSpPr>
          <p:cNvPr id="517" name="Straight Connector 516">
            <a:extLst>
              <a:ext uri="{FF2B5EF4-FFF2-40B4-BE49-F238E27FC236}">
                <a16:creationId xmlns:a16="http://schemas.microsoft.com/office/drawing/2014/main" id="{6DF75106-5B2E-AE97-AF96-CF8EED181ED0}"/>
              </a:ext>
            </a:extLst>
          </p:cNvPr>
          <p:cNvCxnSpPr>
            <a:cxnSpLocks/>
            <a:stCxn id="518" idx="0"/>
          </p:cNvCxnSpPr>
          <p:nvPr/>
        </p:nvCxnSpPr>
        <p:spPr>
          <a:xfrm>
            <a:off x="606305" y="5725779"/>
            <a:ext cx="2587333" cy="11689"/>
          </a:xfrm>
          <a:prstGeom prst="line">
            <a:avLst/>
          </a:prstGeom>
          <a:ln w="9525">
            <a:solidFill>
              <a:schemeClr val="tx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18" name="TextBox 517">
            <a:extLst>
              <a:ext uri="{FF2B5EF4-FFF2-40B4-BE49-F238E27FC236}">
                <a16:creationId xmlns:a16="http://schemas.microsoft.com/office/drawing/2014/main" id="{058B6BC3-F75C-53D9-7AC2-B9674905A934}"/>
              </a:ext>
            </a:extLst>
          </p:cNvPr>
          <p:cNvSpPr txBox="1"/>
          <p:nvPr/>
        </p:nvSpPr>
        <p:spPr>
          <a:xfrm>
            <a:off x="419395" y="5725779"/>
            <a:ext cx="373820" cy="215444"/>
          </a:xfrm>
          <a:prstGeom prst="rect">
            <a:avLst/>
          </a:prstGeom>
          <a:noFill/>
        </p:spPr>
        <p:txBody>
          <a:bodyPr wrap="none" rtlCol="0">
            <a:spAutoFit/>
          </a:bodyPr>
          <a:lstStyle/>
          <a:p>
            <a:r>
              <a:rPr lang="en-US" sz="800">
                <a:solidFill>
                  <a:schemeClr val="accent1"/>
                </a:solidFill>
              </a:rPr>
              <a:t>Low</a:t>
            </a:r>
          </a:p>
        </p:txBody>
      </p:sp>
      <p:sp>
        <p:nvSpPr>
          <p:cNvPr id="519" name="TextBox 518">
            <a:extLst>
              <a:ext uri="{FF2B5EF4-FFF2-40B4-BE49-F238E27FC236}">
                <a16:creationId xmlns:a16="http://schemas.microsoft.com/office/drawing/2014/main" id="{7B8A336A-B8EC-AADF-5C24-22BD36047B02}"/>
              </a:ext>
            </a:extLst>
          </p:cNvPr>
          <p:cNvSpPr txBox="1"/>
          <p:nvPr/>
        </p:nvSpPr>
        <p:spPr>
          <a:xfrm>
            <a:off x="2957589" y="5759566"/>
            <a:ext cx="396262" cy="215444"/>
          </a:xfrm>
          <a:prstGeom prst="rect">
            <a:avLst/>
          </a:prstGeom>
          <a:noFill/>
        </p:spPr>
        <p:txBody>
          <a:bodyPr wrap="none" rtlCol="0">
            <a:spAutoFit/>
          </a:bodyPr>
          <a:lstStyle/>
          <a:p>
            <a:r>
              <a:rPr lang="en-US" sz="800">
                <a:solidFill>
                  <a:schemeClr val="accent1"/>
                </a:solidFill>
              </a:rPr>
              <a:t>High</a:t>
            </a:r>
          </a:p>
        </p:txBody>
      </p:sp>
      <p:sp>
        <p:nvSpPr>
          <p:cNvPr id="520" name="Oval 519">
            <a:extLst>
              <a:ext uri="{FF2B5EF4-FFF2-40B4-BE49-F238E27FC236}">
                <a16:creationId xmlns:a16="http://schemas.microsoft.com/office/drawing/2014/main" id="{0AE98FE2-04EB-3248-1855-A3B6F7E74B1A}"/>
              </a:ext>
            </a:extLst>
          </p:cNvPr>
          <p:cNvSpPr/>
          <p:nvPr/>
        </p:nvSpPr>
        <p:spPr>
          <a:xfrm>
            <a:off x="1141894" y="5664665"/>
            <a:ext cx="140622" cy="137651"/>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1" name="Oval 520">
            <a:extLst>
              <a:ext uri="{FF2B5EF4-FFF2-40B4-BE49-F238E27FC236}">
                <a16:creationId xmlns:a16="http://schemas.microsoft.com/office/drawing/2014/main" id="{6B0B4E30-8372-3022-0FEE-50846297895B}"/>
              </a:ext>
            </a:extLst>
          </p:cNvPr>
          <p:cNvSpPr/>
          <p:nvPr/>
        </p:nvSpPr>
        <p:spPr>
          <a:xfrm>
            <a:off x="816791" y="4141925"/>
            <a:ext cx="140622" cy="137651"/>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2" name="Oval 521">
            <a:extLst>
              <a:ext uri="{FF2B5EF4-FFF2-40B4-BE49-F238E27FC236}">
                <a16:creationId xmlns:a16="http://schemas.microsoft.com/office/drawing/2014/main" id="{D8C62C58-3CF9-0B7A-49B4-6CB7BBF965E2}"/>
              </a:ext>
            </a:extLst>
          </p:cNvPr>
          <p:cNvSpPr/>
          <p:nvPr/>
        </p:nvSpPr>
        <p:spPr>
          <a:xfrm>
            <a:off x="2099995" y="4642019"/>
            <a:ext cx="140622" cy="137651"/>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3" name="Oval 522">
            <a:extLst>
              <a:ext uri="{FF2B5EF4-FFF2-40B4-BE49-F238E27FC236}">
                <a16:creationId xmlns:a16="http://schemas.microsoft.com/office/drawing/2014/main" id="{26B67609-A72C-E968-B656-134C27FFFEAE}"/>
              </a:ext>
            </a:extLst>
          </p:cNvPr>
          <p:cNvSpPr/>
          <p:nvPr/>
        </p:nvSpPr>
        <p:spPr>
          <a:xfrm>
            <a:off x="2715269" y="5163192"/>
            <a:ext cx="140622" cy="137651"/>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4" name="Oval 523">
            <a:extLst>
              <a:ext uri="{FF2B5EF4-FFF2-40B4-BE49-F238E27FC236}">
                <a16:creationId xmlns:a16="http://schemas.microsoft.com/office/drawing/2014/main" id="{D80006B0-A8AA-0213-26AD-D8CB612354B6}"/>
              </a:ext>
            </a:extLst>
          </p:cNvPr>
          <p:cNvSpPr/>
          <p:nvPr/>
        </p:nvSpPr>
        <p:spPr>
          <a:xfrm>
            <a:off x="2713615" y="5666808"/>
            <a:ext cx="140622" cy="137651"/>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5" name="Oval 524">
            <a:extLst>
              <a:ext uri="{FF2B5EF4-FFF2-40B4-BE49-F238E27FC236}">
                <a16:creationId xmlns:a16="http://schemas.microsoft.com/office/drawing/2014/main" id="{12674638-CBE1-C94F-7890-6371EAF9A31A}"/>
              </a:ext>
            </a:extLst>
          </p:cNvPr>
          <p:cNvSpPr/>
          <p:nvPr/>
        </p:nvSpPr>
        <p:spPr>
          <a:xfrm>
            <a:off x="932156" y="6018841"/>
            <a:ext cx="140622" cy="137651"/>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6" name="TextBox 525">
            <a:extLst>
              <a:ext uri="{FF2B5EF4-FFF2-40B4-BE49-F238E27FC236}">
                <a16:creationId xmlns:a16="http://schemas.microsoft.com/office/drawing/2014/main" id="{12A624DF-0CD4-DA8B-85BD-D5D655814B92}"/>
              </a:ext>
            </a:extLst>
          </p:cNvPr>
          <p:cNvSpPr txBox="1"/>
          <p:nvPr/>
        </p:nvSpPr>
        <p:spPr>
          <a:xfrm>
            <a:off x="1088785" y="5998372"/>
            <a:ext cx="870751" cy="230832"/>
          </a:xfrm>
          <a:prstGeom prst="rect">
            <a:avLst/>
          </a:prstGeom>
          <a:noFill/>
        </p:spPr>
        <p:txBody>
          <a:bodyPr wrap="none" rtlCol="0">
            <a:spAutoFit/>
          </a:bodyPr>
          <a:lstStyle/>
          <a:p>
            <a:r>
              <a:rPr lang="en-US" sz="900"/>
              <a:t>Current State</a:t>
            </a:r>
          </a:p>
        </p:txBody>
      </p:sp>
      <p:sp>
        <p:nvSpPr>
          <p:cNvPr id="527" name="Oval 526">
            <a:extLst>
              <a:ext uri="{FF2B5EF4-FFF2-40B4-BE49-F238E27FC236}">
                <a16:creationId xmlns:a16="http://schemas.microsoft.com/office/drawing/2014/main" id="{11578031-3CC1-6302-03FF-B47C4D51B757}"/>
              </a:ext>
            </a:extLst>
          </p:cNvPr>
          <p:cNvSpPr/>
          <p:nvPr/>
        </p:nvSpPr>
        <p:spPr>
          <a:xfrm>
            <a:off x="2087584" y="6018841"/>
            <a:ext cx="140622" cy="137651"/>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28" name="TextBox 527">
            <a:extLst>
              <a:ext uri="{FF2B5EF4-FFF2-40B4-BE49-F238E27FC236}">
                <a16:creationId xmlns:a16="http://schemas.microsoft.com/office/drawing/2014/main" id="{8E597018-D7C0-A5AB-5878-0E69A9CD7554}"/>
              </a:ext>
            </a:extLst>
          </p:cNvPr>
          <p:cNvSpPr txBox="1"/>
          <p:nvPr/>
        </p:nvSpPr>
        <p:spPr>
          <a:xfrm>
            <a:off x="2244213" y="5998372"/>
            <a:ext cx="819455" cy="230832"/>
          </a:xfrm>
          <a:prstGeom prst="rect">
            <a:avLst/>
          </a:prstGeom>
          <a:noFill/>
        </p:spPr>
        <p:txBody>
          <a:bodyPr wrap="none" rtlCol="0">
            <a:spAutoFit/>
          </a:bodyPr>
          <a:lstStyle/>
          <a:p>
            <a:r>
              <a:rPr lang="en-US" sz="900"/>
              <a:t>Future State</a:t>
            </a:r>
          </a:p>
        </p:txBody>
      </p:sp>
      <p:sp>
        <p:nvSpPr>
          <p:cNvPr id="530" name="Rectangle: Rounded Corners 3">
            <a:extLst>
              <a:ext uri="{FF2B5EF4-FFF2-40B4-BE49-F238E27FC236}">
                <a16:creationId xmlns:a16="http://schemas.microsoft.com/office/drawing/2014/main" id="{7D0B0ED9-7E7B-A031-1B4F-B9F645C37421}"/>
              </a:ext>
            </a:extLst>
          </p:cNvPr>
          <p:cNvSpPr/>
          <p:nvPr/>
        </p:nvSpPr>
        <p:spPr>
          <a:xfrm>
            <a:off x="2174011" y="2830701"/>
            <a:ext cx="1262485" cy="482643"/>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Listener agent to intake &amp; perform initial cleansing activity.</a:t>
            </a:r>
          </a:p>
        </p:txBody>
      </p:sp>
      <p:pic>
        <p:nvPicPr>
          <p:cNvPr id="183" name="Picture 182" descr="A blue and black symbol of a hand holding a light bulb&#10;&#10;AI-generated content may be incorrect.">
            <a:extLst>
              <a:ext uri="{FF2B5EF4-FFF2-40B4-BE49-F238E27FC236}">
                <a16:creationId xmlns:a16="http://schemas.microsoft.com/office/drawing/2014/main" id="{CB1E4534-2718-BFAD-40B4-2910B3542254}"/>
              </a:ext>
            </a:extLst>
          </p:cNvPr>
          <p:cNvPicPr>
            <a:picLocks noChangeAspect="1"/>
          </p:cNvPicPr>
          <p:nvPr/>
        </p:nvPicPr>
        <p:blipFill>
          <a:blip r:embed="rId3"/>
          <a:stretch>
            <a:fillRect/>
          </a:stretch>
        </p:blipFill>
        <p:spPr>
          <a:xfrm>
            <a:off x="10853102" y="927683"/>
            <a:ext cx="793453" cy="793453"/>
          </a:xfrm>
          <a:prstGeom prst="rect">
            <a:avLst/>
          </a:prstGeom>
        </p:spPr>
      </p:pic>
      <p:pic>
        <p:nvPicPr>
          <p:cNvPr id="185" name="Picture 184" descr="A cartoon of a robot&#10;&#10;AI-generated content may be incorrect.">
            <a:extLst>
              <a:ext uri="{FF2B5EF4-FFF2-40B4-BE49-F238E27FC236}">
                <a16:creationId xmlns:a16="http://schemas.microsoft.com/office/drawing/2014/main" id="{1144021A-B280-9D05-D412-60DEF5CA74E2}"/>
              </a:ext>
            </a:extLst>
          </p:cNvPr>
          <p:cNvPicPr>
            <a:picLocks noChangeAspect="1"/>
          </p:cNvPicPr>
          <p:nvPr/>
        </p:nvPicPr>
        <p:blipFill>
          <a:blip r:embed="rId4"/>
          <a:stretch>
            <a:fillRect/>
          </a:stretch>
        </p:blipFill>
        <p:spPr>
          <a:xfrm>
            <a:off x="10668287" y="1932794"/>
            <a:ext cx="372474" cy="372474"/>
          </a:xfrm>
          <a:prstGeom prst="rect">
            <a:avLst/>
          </a:prstGeom>
        </p:spPr>
      </p:pic>
      <p:sp>
        <p:nvSpPr>
          <p:cNvPr id="187" name="Rectangle: Rounded Corners 3">
            <a:extLst>
              <a:ext uri="{FF2B5EF4-FFF2-40B4-BE49-F238E27FC236}">
                <a16:creationId xmlns:a16="http://schemas.microsoft.com/office/drawing/2014/main" id="{511BE816-517F-A264-D371-C7F0458B1614}"/>
              </a:ext>
            </a:extLst>
          </p:cNvPr>
          <p:cNvSpPr/>
          <p:nvPr/>
        </p:nvSpPr>
        <p:spPr>
          <a:xfrm>
            <a:off x="8721223" y="2837369"/>
            <a:ext cx="1069963" cy="488551"/>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Perform audit on the data loaded.</a:t>
            </a:r>
          </a:p>
        </p:txBody>
      </p:sp>
      <p:sp>
        <p:nvSpPr>
          <p:cNvPr id="2" name="TextBox 1">
            <a:extLst>
              <a:ext uri="{FF2B5EF4-FFF2-40B4-BE49-F238E27FC236}">
                <a16:creationId xmlns:a16="http://schemas.microsoft.com/office/drawing/2014/main" id="{B2EE1476-17AA-D90B-8DFB-5FD85B15EB0E}"/>
              </a:ext>
            </a:extLst>
          </p:cNvPr>
          <p:cNvSpPr txBox="1"/>
          <p:nvPr/>
        </p:nvSpPr>
        <p:spPr>
          <a:xfrm>
            <a:off x="424165" y="4242531"/>
            <a:ext cx="391454" cy="215444"/>
          </a:xfrm>
          <a:prstGeom prst="rect">
            <a:avLst/>
          </a:prstGeom>
          <a:noFill/>
        </p:spPr>
        <p:txBody>
          <a:bodyPr wrap="none" rtlCol="0">
            <a:spAutoFit/>
          </a:bodyPr>
          <a:lstStyle/>
          <a:p>
            <a:r>
              <a:rPr lang="en-US" sz="800">
                <a:solidFill>
                  <a:schemeClr val="accent1"/>
                </a:solidFill>
              </a:rPr>
              <a:t>23%</a:t>
            </a:r>
          </a:p>
        </p:txBody>
      </p:sp>
      <p:sp>
        <p:nvSpPr>
          <p:cNvPr id="4" name="Rectangle: Rounded Corners 3">
            <a:extLst>
              <a:ext uri="{FF2B5EF4-FFF2-40B4-BE49-F238E27FC236}">
                <a16:creationId xmlns:a16="http://schemas.microsoft.com/office/drawing/2014/main" id="{D524D036-B05D-3321-B1B0-479B7C2252B1}"/>
              </a:ext>
            </a:extLst>
          </p:cNvPr>
          <p:cNvSpPr/>
          <p:nvPr/>
        </p:nvSpPr>
        <p:spPr>
          <a:xfrm>
            <a:off x="9964813" y="2377001"/>
            <a:ext cx="856794" cy="375332"/>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Service Agents</a:t>
            </a:r>
          </a:p>
        </p:txBody>
      </p:sp>
      <p:sp>
        <p:nvSpPr>
          <p:cNvPr id="5" name="Rectangle: Rounded Corners 3">
            <a:extLst>
              <a:ext uri="{FF2B5EF4-FFF2-40B4-BE49-F238E27FC236}">
                <a16:creationId xmlns:a16="http://schemas.microsoft.com/office/drawing/2014/main" id="{8E578649-2DFC-AACB-8CDE-F3B066D6171C}"/>
              </a:ext>
            </a:extLst>
          </p:cNvPr>
          <p:cNvSpPr/>
          <p:nvPr/>
        </p:nvSpPr>
        <p:spPr>
          <a:xfrm>
            <a:off x="9887731" y="2834049"/>
            <a:ext cx="1069963" cy="488551"/>
          </a:xfrm>
          <a:prstGeom prst="round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accent1"/>
                </a:solidFill>
              </a:rPr>
              <a:t>Utility agents E.g., Notification, reporting etc.,</a:t>
            </a:r>
          </a:p>
        </p:txBody>
      </p:sp>
    </p:spTree>
    <p:extLst>
      <p:ext uri="{BB962C8B-B14F-4D97-AF65-F5344CB8AC3E}">
        <p14:creationId xmlns:p14="http://schemas.microsoft.com/office/powerpoint/2010/main" val="10943616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6C23-D7F4-2664-3900-CE95F17AC158}"/>
              </a:ext>
            </a:extLst>
          </p:cNvPr>
          <p:cNvSpPr>
            <a:spLocks noGrp="1"/>
          </p:cNvSpPr>
          <p:nvPr>
            <p:ph type="title"/>
          </p:nvPr>
        </p:nvSpPr>
        <p:spPr>
          <a:xfrm>
            <a:off x="526025" y="300000"/>
            <a:ext cx="10004324" cy="614400"/>
          </a:xfrm>
        </p:spPr>
        <p:txBody>
          <a:bodyPr wrap="square" anchor="t">
            <a:noAutofit/>
          </a:bodyPr>
          <a:lstStyle/>
          <a:p>
            <a:r>
              <a:rPr lang="en-US" sz="2400"/>
              <a:t>Digital Twins can provide the ‘Reality of Work’ – serving as Training Data for Agentic AI platforms </a:t>
            </a:r>
          </a:p>
        </p:txBody>
      </p:sp>
      <p:pic>
        <p:nvPicPr>
          <p:cNvPr id="5" name="Picture 4">
            <a:extLst>
              <a:ext uri="{FF2B5EF4-FFF2-40B4-BE49-F238E27FC236}">
                <a16:creationId xmlns:a16="http://schemas.microsoft.com/office/drawing/2014/main" id="{F5532BC5-B552-0313-4EE1-976B51729B7C}"/>
              </a:ext>
            </a:extLst>
          </p:cNvPr>
          <p:cNvPicPr>
            <a:picLocks noChangeAspect="1"/>
          </p:cNvPicPr>
          <p:nvPr/>
        </p:nvPicPr>
        <p:blipFill>
          <a:blip r:embed="rId2"/>
          <a:srcRect l="1698" b="6911"/>
          <a:stretch/>
        </p:blipFill>
        <p:spPr>
          <a:xfrm>
            <a:off x="983225" y="1985103"/>
            <a:ext cx="9930711" cy="3973246"/>
          </a:xfrm>
          <a:prstGeom prst="rect">
            <a:avLst/>
          </a:prstGeom>
          <a:noFill/>
        </p:spPr>
      </p:pic>
      <p:sp>
        <p:nvSpPr>
          <p:cNvPr id="6" name="Title 1">
            <a:extLst>
              <a:ext uri="{FF2B5EF4-FFF2-40B4-BE49-F238E27FC236}">
                <a16:creationId xmlns:a16="http://schemas.microsoft.com/office/drawing/2014/main" id="{7BB7BB37-A507-80C8-5F49-17B5F49C15C2}"/>
              </a:ext>
            </a:extLst>
          </p:cNvPr>
          <p:cNvSpPr txBox="1">
            <a:spLocks/>
          </p:cNvSpPr>
          <p:nvPr/>
        </p:nvSpPr>
        <p:spPr bwMode="gray">
          <a:xfrm>
            <a:off x="526025" y="1091379"/>
            <a:ext cx="10004324" cy="452285"/>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600" b="0" i="0" u="none" strike="noStrike" kern="1200" cap="none" spc="0" normalizeH="0" baseline="0" noProof="0">
                <a:ln>
                  <a:noFill/>
                </a:ln>
                <a:solidFill>
                  <a:srgbClr val="002677"/>
                </a:solidFill>
                <a:effectLst/>
                <a:uLnTx/>
                <a:uFillTx/>
                <a:latin typeface="Arial" panose="020B0604020202020204"/>
                <a:ea typeface="+mj-ea"/>
                <a:cs typeface="+mj-cs"/>
              </a:rPr>
              <a:t>Direct modeling of human actions powered by SKAN AI’s Digital Twin Architecture – a proxy replica for </a:t>
            </a:r>
            <a:r>
              <a:rPr kumimoji="0" lang="en-US" sz="1600" b="0" i="0" u="none" strike="noStrike" kern="1200" cap="none" spc="0" normalizeH="0" baseline="0" noProof="0">
                <a:ln>
                  <a:noFill/>
                </a:ln>
                <a:solidFill>
                  <a:srgbClr val="002677"/>
                </a:solidFill>
                <a:effectLst/>
                <a:uLnTx/>
                <a:uFillTx/>
                <a:latin typeface="Arial" panose="020B0604020202020204"/>
                <a:ea typeface="Times New Roman" panose="02020603050405020304" pitchFamily="18" charset="0"/>
                <a:cs typeface="Times New Roman" panose="02020603050405020304" pitchFamily="18" charset="0"/>
              </a:rPr>
              <a:t>of end-end digital processes and human-centric workflows!</a:t>
            </a:r>
            <a:endParaRPr kumimoji="0" lang="en-US" sz="1600" b="0" i="0" u="none" strike="noStrike" kern="1200" cap="none" spc="0" normalizeH="0" baseline="0" noProof="0">
              <a:ln>
                <a:noFill/>
              </a:ln>
              <a:solidFill>
                <a:srgbClr val="002677"/>
              </a:solidFill>
              <a:effectLst/>
              <a:uLnTx/>
              <a:uFillTx/>
              <a:latin typeface="Arial" panose="020B0604020202020204"/>
              <a:ea typeface="+mj-ea"/>
              <a:cs typeface="+mj-cs"/>
            </a:endParaRPr>
          </a:p>
        </p:txBody>
      </p:sp>
    </p:spTree>
    <p:extLst>
      <p:ext uri="{BB962C8B-B14F-4D97-AF65-F5344CB8AC3E}">
        <p14:creationId xmlns:p14="http://schemas.microsoft.com/office/powerpoint/2010/main" val="41705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97A9F-10AE-E97A-DCA6-20131F7459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EAF948-8B1D-2517-B450-577A421235E4}"/>
              </a:ext>
            </a:extLst>
          </p:cNvPr>
          <p:cNvSpPr txBox="1"/>
          <p:nvPr/>
        </p:nvSpPr>
        <p:spPr bwMode="gray">
          <a:xfrm>
            <a:off x="3644069" y="2492774"/>
            <a:ext cx="6118681" cy="2215991"/>
          </a:xfrm>
          <a:prstGeom prst="rect">
            <a:avLst/>
          </a:prstGeom>
          <a:noFill/>
        </p:spPr>
        <p:txBody>
          <a:bodyPr vert="horz" wrap="square" lIns="0" tIns="0" rIns="0" bIns="0" rtlCol="0">
            <a:spAutoFit/>
          </a:bodyPr>
          <a:lstStyle/>
          <a:p>
            <a:pPr algn="ctr"/>
            <a:r>
              <a:rPr lang="en-US" sz="7200" b="1" dirty="0"/>
              <a:t>Highlights &amp; Updates</a:t>
            </a:r>
            <a:endParaRPr lang="en-US" sz="7200" b="1" dirty="0">
              <a:solidFill>
                <a:schemeClr val="accent6"/>
              </a:solidFill>
            </a:endParaRPr>
          </a:p>
        </p:txBody>
      </p:sp>
      <p:pic>
        <p:nvPicPr>
          <p:cNvPr id="2" name="Picture 1">
            <a:extLst>
              <a:ext uri="{FF2B5EF4-FFF2-40B4-BE49-F238E27FC236}">
                <a16:creationId xmlns:a16="http://schemas.microsoft.com/office/drawing/2014/main" id="{B7B05B45-1651-CE45-3195-E13058B6B73B}"/>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789668" y="2454191"/>
            <a:ext cx="2234755" cy="2234755"/>
          </a:xfrm>
          <a:prstGeom prst="rect">
            <a:avLst/>
          </a:prstGeom>
        </p:spPr>
      </p:pic>
      <p:sp>
        <p:nvSpPr>
          <p:cNvPr id="6" name="Block Arc 5">
            <a:extLst>
              <a:ext uri="{FF2B5EF4-FFF2-40B4-BE49-F238E27FC236}">
                <a16:creationId xmlns:a16="http://schemas.microsoft.com/office/drawing/2014/main" id="{FC547E5D-C701-D2AB-101C-56EFD268F24E}"/>
              </a:ext>
            </a:extLst>
          </p:cNvPr>
          <p:cNvSpPr/>
          <p:nvPr/>
        </p:nvSpPr>
        <p:spPr>
          <a:xfrm rot="10133950">
            <a:off x="-371747" y="2443522"/>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48CA770E-EB5E-5D4C-6EEA-94C3981E1E03}"/>
              </a:ext>
            </a:extLst>
          </p:cNvPr>
          <p:cNvSpPr/>
          <p:nvPr/>
        </p:nvSpPr>
        <p:spPr>
          <a:xfrm rot="19321872">
            <a:off x="360911" y="2014318"/>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lock Arc 7">
            <a:extLst>
              <a:ext uri="{FF2B5EF4-FFF2-40B4-BE49-F238E27FC236}">
                <a16:creationId xmlns:a16="http://schemas.microsoft.com/office/drawing/2014/main" id="{06E33D52-4D9A-6470-8575-33DCC9385CB7}"/>
              </a:ext>
            </a:extLst>
          </p:cNvPr>
          <p:cNvSpPr/>
          <p:nvPr/>
        </p:nvSpPr>
        <p:spPr>
          <a:xfrm rot="7252771">
            <a:off x="932423" y="1513609"/>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lock Arc 11">
            <a:extLst>
              <a:ext uri="{FF2B5EF4-FFF2-40B4-BE49-F238E27FC236}">
                <a16:creationId xmlns:a16="http://schemas.microsoft.com/office/drawing/2014/main" id="{261F8D29-74F9-5264-0DED-D86B36625D42}"/>
              </a:ext>
            </a:extLst>
          </p:cNvPr>
          <p:cNvSpPr/>
          <p:nvPr/>
        </p:nvSpPr>
        <p:spPr>
          <a:xfrm rot="6948572">
            <a:off x="1805320" y="-166961"/>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0CCAA286-8B5F-FEF7-572C-184B3069653C}"/>
              </a:ext>
            </a:extLst>
          </p:cNvPr>
          <p:cNvSpPr/>
          <p:nvPr/>
        </p:nvSpPr>
        <p:spPr>
          <a:xfrm rot="18048495">
            <a:off x="1239403" y="569703"/>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52184973-D7E2-F08F-290B-5FC5FE40302A}"/>
              </a:ext>
            </a:extLst>
          </p:cNvPr>
          <p:cNvSpPr/>
          <p:nvPr/>
        </p:nvSpPr>
        <p:spPr>
          <a:xfrm rot="18059170">
            <a:off x="6931730" y="5677309"/>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Block Arc 15">
            <a:extLst>
              <a:ext uri="{FF2B5EF4-FFF2-40B4-BE49-F238E27FC236}">
                <a16:creationId xmlns:a16="http://schemas.microsoft.com/office/drawing/2014/main" id="{F297C53B-73FE-569B-1DEB-F83F93CB59CB}"/>
              </a:ext>
            </a:extLst>
          </p:cNvPr>
          <p:cNvSpPr/>
          <p:nvPr/>
        </p:nvSpPr>
        <p:spPr>
          <a:xfrm rot="19801713">
            <a:off x="8155638" y="4497407"/>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lock Arc 16">
            <a:extLst>
              <a:ext uri="{FF2B5EF4-FFF2-40B4-BE49-F238E27FC236}">
                <a16:creationId xmlns:a16="http://schemas.microsoft.com/office/drawing/2014/main" id="{31294260-230E-E965-8E14-E557B1237E02}"/>
              </a:ext>
            </a:extLst>
          </p:cNvPr>
          <p:cNvSpPr/>
          <p:nvPr/>
        </p:nvSpPr>
        <p:spPr>
          <a:xfrm rot="20863179">
            <a:off x="9740064" y="3881551"/>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BF09021A-07AA-17DC-5B1B-666A5B741876}"/>
              </a:ext>
            </a:extLst>
          </p:cNvPr>
          <p:cNvSpPr/>
          <p:nvPr/>
        </p:nvSpPr>
        <p:spPr>
          <a:xfrm>
            <a:off x="11438047" y="3690011"/>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lock Arc 18">
            <a:extLst>
              <a:ext uri="{FF2B5EF4-FFF2-40B4-BE49-F238E27FC236}">
                <a16:creationId xmlns:a16="http://schemas.microsoft.com/office/drawing/2014/main" id="{59EC3774-2C47-B21E-5549-8F6AEE3AC563}"/>
              </a:ext>
            </a:extLst>
          </p:cNvPr>
          <p:cNvSpPr/>
          <p:nvPr/>
        </p:nvSpPr>
        <p:spPr>
          <a:xfrm rot="8274739">
            <a:off x="7619536" y="5057820"/>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Block Arc 19">
            <a:extLst>
              <a:ext uri="{FF2B5EF4-FFF2-40B4-BE49-F238E27FC236}">
                <a16:creationId xmlns:a16="http://schemas.microsoft.com/office/drawing/2014/main" id="{C51DF1E9-F2AB-65E1-A791-C72338BCABFB}"/>
              </a:ext>
            </a:extLst>
          </p:cNvPr>
          <p:cNvSpPr/>
          <p:nvPr/>
        </p:nvSpPr>
        <p:spPr>
          <a:xfrm rot="9572168">
            <a:off x="9137898" y="4182502"/>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lock Arc 20">
            <a:extLst>
              <a:ext uri="{FF2B5EF4-FFF2-40B4-BE49-F238E27FC236}">
                <a16:creationId xmlns:a16="http://schemas.microsoft.com/office/drawing/2014/main" id="{46626152-74E9-C79F-5017-81782DFEE0E6}"/>
              </a:ext>
            </a:extLst>
          </p:cNvPr>
          <p:cNvSpPr/>
          <p:nvPr/>
        </p:nvSpPr>
        <p:spPr>
          <a:xfrm rot="10583449">
            <a:off x="10869736" y="3914205"/>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lock Arc 21">
            <a:extLst>
              <a:ext uri="{FF2B5EF4-FFF2-40B4-BE49-F238E27FC236}">
                <a16:creationId xmlns:a16="http://schemas.microsoft.com/office/drawing/2014/main" id="{DBA0DE6F-7627-804A-263C-8EB866EC3EE7}"/>
              </a:ext>
            </a:extLst>
          </p:cNvPr>
          <p:cNvSpPr/>
          <p:nvPr/>
        </p:nvSpPr>
        <p:spPr>
          <a:xfrm rot="10800000">
            <a:off x="10622111" y="1180493"/>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Block Arc 22">
            <a:extLst>
              <a:ext uri="{FF2B5EF4-FFF2-40B4-BE49-F238E27FC236}">
                <a16:creationId xmlns:a16="http://schemas.microsoft.com/office/drawing/2014/main" id="{4FC1419F-B36B-FD43-FE3D-D4158865FAF6}"/>
              </a:ext>
            </a:extLst>
          </p:cNvPr>
          <p:cNvSpPr/>
          <p:nvPr/>
        </p:nvSpPr>
        <p:spPr>
          <a:xfrm rot="11835787">
            <a:off x="8827386" y="915798"/>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BD1229C2-4E26-F8E4-ACC1-A7A6D5572F0F}"/>
              </a:ext>
            </a:extLst>
          </p:cNvPr>
          <p:cNvSpPr/>
          <p:nvPr/>
        </p:nvSpPr>
        <p:spPr>
          <a:xfrm rot="13045878">
            <a:off x="7275172" y="128413"/>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6D37D156-EEA9-6CC2-7A48-F9E222E5BF06}"/>
              </a:ext>
            </a:extLst>
          </p:cNvPr>
          <p:cNvSpPr/>
          <p:nvPr/>
        </p:nvSpPr>
        <p:spPr>
          <a:xfrm rot="13977843">
            <a:off x="6139427" y="-1081336"/>
            <a:ext cx="1624520" cy="1614791"/>
          </a:xfrm>
          <a:prstGeom prst="blockArc">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Block Arc 26">
            <a:extLst>
              <a:ext uri="{FF2B5EF4-FFF2-40B4-BE49-F238E27FC236}">
                <a16:creationId xmlns:a16="http://schemas.microsoft.com/office/drawing/2014/main" id="{B1ECBF88-7B32-999E-D380-953EEBCCD41D}"/>
              </a:ext>
            </a:extLst>
          </p:cNvPr>
          <p:cNvSpPr/>
          <p:nvPr/>
        </p:nvSpPr>
        <p:spPr>
          <a:xfrm rot="919570">
            <a:off x="9880354" y="1035068"/>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Block Arc 27">
            <a:extLst>
              <a:ext uri="{FF2B5EF4-FFF2-40B4-BE49-F238E27FC236}">
                <a16:creationId xmlns:a16="http://schemas.microsoft.com/office/drawing/2014/main" id="{0F1539CB-4330-7D15-A45B-FC1489D1BD3A}"/>
              </a:ext>
            </a:extLst>
          </p:cNvPr>
          <p:cNvSpPr/>
          <p:nvPr/>
        </p:nvSpPr>
        <p:spPr>
          <a:xfrm rot="1859849">
            <a:off x="8234642" y="468883"/>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Block Arc 28">
            <a:extLst>
              <a:ext uri="{FF2B5EF4-FFF2-40B4-BE49-F238E27FC236}">
                <a16:creationId xmlns:a16="http://schemas.microsoft.com/office/drawing/2014/main" id="{4BB27FD3-139E-08A5-0BCE-5A2533EE8B9E}"/>
              </a:ext>
            </a:extLst>
          </p:cNvPr>
          <p:cNvSpPr/>
          <p:nvPr/>
        </p:nvSpPr>
        <p:spPr>
          <a:xfrm rot="2783792">
            <a:off x="6777801" y="-658571"/>
            <a:ext cx="1624520" cy="1614791"/>
          </a:xfrm>
          <a:prstGeom prst="blockArc">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CDB28-FFEF-6A3D-22B9-35AFAD9CE09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2FA4DB-DB0B-58EE-C9DD-96B2BD2C0A80}"/>
              </a:ext>
            </a:extLst>
          </p:cNvPr>
          <p:cNvSpPr>
            <a:spLocks noGrp="1"/>
          </p:cNvSpPr>
          <p:nvPr>
            <p:ph type="sldNum" sz="quarter" idx="12"/>
          </p:nvPr>
        </p:nvSpPr>
        <p:spPr/>
        <p:txBody>
          <a:bodyPr/>
          <a:lstStyle/>
          <a:p>
            <a:fld id="{03805D93-7D4B-4CBC-BABC-3A8AC08CB7F4}" type="slidenum">
              <a:rPr lang="en-US" smtClean="0"/>
              <a:t>9</a:t>
            </a:fld>
            <a:endParaRPr lang="en-US"/>
          </a:p>
        </p:txBody>
      </p:sp>
      <p:sp>
        <p:nvSpPr>
          <p:cNvPr id="3" name="Title 1">
            <a:extLst>
              <a:ext uri="{FF2B5EF4-FFF2-40B4-BE49-F238E27FC236}">
                <a16:creationId xmlns:a16="http://schemas.microsoft.com/office/drawing/2014/main" id="{FF1B5A0A-9337-FEE7-1507-DC00F6FCE435}"/>
              </a:ext>
            </a:extLst>
          </p:cNvPr>
          <p:cNvSpPr txBox="1">
            <a:spLocks/>
          </p:cNvSpPr>
          <p:nvPr/>
        </p:nvSpPr>
        <p:spPr>
          <a:xfrm>
            <a:off x="174333" y="0"/>
            <a:ext cx="9680448" cy="732508"/>
          </a:xfrm>
          <a:prstGeom prst="rect">
            <a:avLst/>
          </a:prstGeom>
        </p:spPr>
        <p:txBody>
          <a:bodyPr/>
          <a:lstStyle>
            <a:lvl1pPr algn="l" defTabSz="914377" rtl="0" eaLnBrk="1" latinLnBrk="0" hangingPunct="1">
              <a:lnSpc>
                <a:spcPct val="100000"/>
              </a:lnSpc>
              <a:spcBef>
                <a:spcPct val="0"/>
              </a:spcBef>
              <a:buNone/>
              <a:defRPr sz="3200" b="1" i="0" kern="1200" spc="0" baseline="0">
                <a:solidFill>
                  <a:schemeClr val="accent1"/>
                </a:solidFill>
                <a:latin typeface="+mj-lt"/>
                <a:ea typeface="+mj-ea"/>
                <a:cs typeface="+mj-cs"/>
              </a:defRPr>
            </a:lvl1pPr>
          </a:lstStyle>
          <a:p>
            <a:r>
              <a:rPr lang="en-US" dirty="0"/>
              <a:t>Agent Status</a:t>
            </a:r>
          </a:p>
        </p:txBody>
      </p:sp>
      <p:graphicFrame>
        <p:nvGraphicFramePr>
          <p:cNvPr id="4" name="Table 3">
            <a:extLst>
              <a:ext uri="{FF2B5EF4-FFF2-40B4-BE49-F238E27FC236}">
                <a16:creationId xmlns:a16="http://schemas.microsoft.com/office/drawing/2014/main" id="{8FDB3014-C23F-4A7E-DE6E-A556470E8A14}"/>
              </a:ext>
            </a:extLst>
          </p:cNvPr>
          <p:cNvGraphicFramePr>
            <a:graphicFrameLocks noGrp="1"/>
          </p:cNvGraphicFramePr>
          <p:nvPr>
            <p:extLst>
              <p:ext uri="{D42A27DB-BD31-4B8C-83A1-F6EECF244321}">
                <p14:modId xmlns:p14="http://schemas.microsoft.com/office/powerpoint/2010/main" val="1063636"/>
              </p:ext>
            </p:extLst>
          </p:nvPr>
        </p:nvGraphicFramePr>
        <p:xfrm>
          <a:off x="346869" y="664158"/>
          <a:ext cx="11498262" cy="6256882"/>
        </p:xfrm>
        <a:graphic>
          <a:graphicData uri="http://schemas.openxmlformats.org/drawingml/2006/table">
            <a:tbl>
              <a:tblPr firstRow="1" bandRow="1">
                <a:tableStyleId>{5C22544A-7EE6-4342-B048-85BDC9FD1C3A}</a:tableStyleId>
              </a:tblPr>
              <a:tblGrid>
                <a:gridCol w="811213">
                  <a:extLst>
                    <a:ext uri="{9D8B030D-6E8A-4147-A177-3AD203B41FA5}">
                      <a16:colId xmlns:a16="http://schemas.microsoft.com/office/drawing/2014/main" val="1607987736"/>
                    </a:ext>
                  </a:extLst>
                </a:gridCol>
                <a:gridCol w="3471862">
                  <a:extLst>
                    <a:ext uri="{9D8B030D-6E8A-4147-A177-3AD203B41FA5}">
                      <a16:colId xmlns:a16="http://schemas.microsoft.com/office/drawing/2014/main" val="2973505053"/>
                    </a:ext>
                  </a:extLst>
                </a:gridCol>
                <a:gridCol w="2143125">
                  <a:extLst>
                    <a:ext uri="{9D8B030D-6E8A-4147-A177-3AD203B41FA5}">
                      <a16:colId xmlns:a16="http://schemas.microsoft.com/office/drawing/2014/main" val="2403785728"/>
                    </a:ext>
                  </a:extLst>
                </a:gridCol>
                <a:gridCol w="1916027">
                  <a:extLst>
                    <a:ext uri="{9D8B030D-6E8A-4147-A177-3AD203B41FA5}">
                      <a16:colId xmlns:a16="http://schemas.microsoft.com/office/drawing/2014/main" val="3391375115"/>
                    </a:ext>
                  </a:extLst>
                </a:gridCol>
                <a:gridCol w="1239658">
                  <a:extLst>
                    <a:ext uri="{9D8B030D-6E8A-4147-A177-3AD203B41FA5}">
                      <a16:colId xmlns:a16="http://schemas.microsoft.com/office/drawing/2014/main" val="597215247"/>
                    </a:ext>
                  </a:extLst>
                </a:gridCol>
                <a:gridCol w="1916377">
                  <a:extLst>
                    <a:ext uri="{9D8B030D-6E8A-4147-A177-3AD203B41FA5}">
                      <a16:colId xmlns:a16="http://schemas.microsoft.com/office/drawing/2014/main" val="1176443893"/>
                    </a:ext>
                  </a:extLst>
                </a:gridCol>
              </a:tblGrid>
              <a:tr h="713957">
                <a:tc>
                  <a:txBody>
                    <a:bodyPr/>
                    <a:lstStyle/>
                    <a:p>
                      <a:r>
                        <a:rPr lang="en-US" dirty="0" err="1"/>
                        <a:t>S.No</a:t>
                      </a:r>
                      <a:endParaRPr lang="en-US" dirty="0"/>
                    </a:p>
                  </a:txBody>
                  <a:tcPr/>
                </a:tc>
                <a:tc>
                  <a:txBody>
                    <a:bodyPr/>
                    <a:lstStyle/>
                    <a:p>
                      <a:r>
                        <a:rPr lang="en-US" dirty="0"/>
                        <a:t>Agent</a:t>
                      </a:r>
                    </a:p>
                  </a:txBody>
                  <a:tcPr/>
                </a:tc>
                <a:tc>
                  <a:txBody>
                    <a:bodyPr/>
                    <a:lstStyle/>
                    <a:p>
                      <a:r>
                        <a:rPr lang="en-US" dirty="0"/>
                        <a:t>Capability</a:t>
                      </a:r>
                    </a:p>
                  </a:txBody>
                  <a:tcPr/>
                </a:tc>
                <a:tc>
                  <a:txBody>
                    <a:bodyPr/>
                    <a:lstStyle/>
                    <a:p>
                      <a:r>
                        <a:rPr lang="en-US" dirty="0"/>
                        <a:t>Status</a:t>
                      </a:r>
                    </a:p>
                  </a:txBody>
                  <a:tcPr/>
                </a:tc>
                <a:tc>
                  <a:txBody>
                    <a:bodyPr/>
                    <a:lstStyle/>
                    <a:p>
                      <a:r>
                        <a:rPr lang="en-US" dirty="0"/>
                        <a:t>Date</a:t>
                      </a:r>
                    </a:p>
                  </a:txBody>
                  <a:tcPr/>
                </a:tc>
                <a:tc>
                  <a:txBody>
                    <a:bodyPr/>
                    <a:lstStyle/>
                    <a:p>
                      <a:r>
                        <a:rPr lang="en-US" dirty="0"/>
                        <a:t>Comments</a:t>
                      </a:r>
                    </a:p>
                  </a:txBody>
                  <a:tcPr/>
                </a:tc>
                <a:extLst>
                  <a:ext uri="{0D108BD9-81ED-4DB2-BD59-A6C34878D82A}">
                    <a16:rowId xmlns:a16="http://schemas.microsoft.com/office/drawing/2014/main" val="3531924480"/>
                  </a:ext>
                </a:extLst>
              </a:tr>
              <a:tr h="413641">
                <a:tc>
                  <a:txBody>
                    <a:bodyPr/>
                    <a:lstStyle/>
                    <a:p>
                      <a:r>
                        <a:rPr lang="en-US" dirty="0"/>
                        <a:t>1</a:t>
                      </a:r>
                    </a:p>
                  </a:txBody>
                  <a:tcPr/>
                </a:tc>
                <a:tc>
                  <a:txBody>
                    <a:bodyPr/>
                    <a:lstStyle/>
                    <a:p>
                      <a:r>
                        <a:rPr lang="en-US" dirty="0"/>
                        <a:t>NPPES (National Plan &amp; Provider Enumeration System) Registry </a:t>
                      </a:r>
                    </a:p>
                  </a:txBody>
                  <a:tcPr/>
                </a:tc>
                <a:tc>
                  <a:txBody>
                    <a:bodyPr/>
                    <a:lstStyle/>
                    <a:p>
                      <a:r>
                        <a:rPr lang="en-US" dirty="0"/>
                        <a:t>Data Research</a:t>
                      </a:r>
                    </a:p>
                  </a:txBody>
                  <a:tcPr/>
                </a:tc>
                <a:tc>
                  <a:txBody>
                    <a:bodyPr/>
                    <a:lstStyle/>
                    <a:p>
                      <a:r>
                        <a:rPr lang="en-US" dirty="0"/>
                        <a:t>Deployed</a:t>
                      </a:r>
                    </a:p>
                  </a:txBody>
                  <a:tcPr/>
                </a:tc>
                <a:tc>
                  <a:txBody>
                    <a:bodyPr/>
                    <a:lstStyle/>
                    <a:p>
                      <a:r>
                        <a:rPr lang="en-US" dirty="0"/>
                        <a:t>04/30</a:t>
                      </a:r>
                    </a:p>
                  </a:txBody>
                  <a:tcPr/>
                </a:tc>
                <a:tc>
                  <a:txBody>
                    <a:bodyPr/>
                    <a:lstStyle/>
                    <a:p>
                      <a:r>
                        <a:rPr lang="en-US" dirty="0"/>
                        <a:t>Pending MLRB</a:t>
                      </a:r>
                    </a:p>
                  </a:txBody>
                  <a:tcPr/>
                </a:tc>
                <a:extLst>
                  <a:ext uri="{0D108BD9-81ED-4DB2-BD59-A6C34878D82A}">
                    <a16:rowId xmlns:a16="http://schemas.microsoft.com/office/drawing/2014/main" val="1913455505"/>
                  </a:ext>
                </a:extLst>
              </a:tr>
              <a:tr h="413641">
                <a:tc>
                  <a:txBody>
                    <a:bodyPr/>
                    <a:lstStyle/>
                    <a:p>
                      <a:r>
                        <a:rPr lang="en-US" dirty="0"/>
                        <a:t>2</a:t>
                      </a:r>
                    </a:p>
                  </a:txBody>
                  <a:tcPr/>
                </a:tc>
                <a:tc>
                  <a:txBody>
                    <a:bodyPr/>
                    <a:lstStyle/>
                    <a:p>
                      <a:r>
                        <a:rPr lang="en-US" dirty="0"/>
                        <a:t>Network Database Provider ID Validation</a:t>
                      </a:r>
                    </a:p>
                  </a:txBody>
                  <a:tcPr/>
                </a:tc>
                <a:tc>
                  <a:txBody>
                    <a:bodyPr/>
                    <a:lstStyle/>
                    <a:p>
                      <a:r>
                        <a:rPr lang="en-US" dirty="0"/>
                        <a:t>Data Research</a:t>
                      </a:r>
                    </a:p>
                  </a:txBody>
                  <a:tcPr/>
                </a:tc>
                <a:tc>
                  <a:txBody>
                    <a:bodyPr/>
                    <a:lstStyle/>
                    <a:p>
                      <a:r>
                        <a:rPr lang="en-US" dirty="0"/>
                        <a:t>Deployed</a:t>
                      </a:r>
                    </a:p>
                  </a:txBody>
                  <a:tcPr/>
                </a:tc>
                <a:tc>
                  <a:txBody>
                    <a:bodyPr/>
                    <a:lstStyle/>
                    <a:p>
                      <a:r>
                        <a:rPr lang="en-US" dirty="0"/>
                        <a:t>04/30</a:t>
                      </a:r>
                    </a:p>
                  </a:txBody>
                  <a:tcPr/>
                </a:tc>
                <a:tc>
                  <a:txBody>
                    <a:bodyPr/>
                    <a:lstStyle/>
                    <a:p>
                      <a:r>
                        <a:rPr lang="en-US" dirty="0"/>
                        <a:t>Pending MLRB</a:t>
                      </a:r>
                    </a:p>
                  </a:txBody>
                  <a:tcPr/>
                </a:tc>
                <a:extLst>
                  <a:ext uri="{0D108BD9-81ED-4DB2-BD59-A6C34878D82A}">
                    <a16:rowId xmlns:a16="http://schemas.microsoft.com/office/drawing/2014/main" val="3950988134"/>
                  </a:ext>
                </a:extLst>
              </a:tr>
              <a:tr h="413641">
                <a:tc>
                  <a:txBody>
                    <a:bodyPr/>
                    <a:lstStyle/>
                    <a:p>
                      <a:r>
                        <a:rPr lang="en-US" dirty="0"/>
                        <a:t>3</a:t>
                      </a:r>
                    </a:p>
                  </a:txBody>
                  <a:tcPr/>
                </a:tc>
                <a:tc>
                  <a:txBody>
                    <a:bodyPr/>
                    <a:lstStyle/>
                    <a:p>
                      <a:r>
                        <a:rPr lang="en-US" dirty="0"/>
                        <a:t>Peoples Health</a:t>
                      </a:r>
                    </a:p>
                  </a:txBody>
                  <a:tcPr/>
                </a:tc>
                <a:tc>
                  <a:txBody>
                    <a:bodyPr/>
                    <a:lstStyle/>
                    <a:p>
                      <a:r>
                        <a:rPr lang="en-US" dirty="0"/>
                        <a:t>Data Research</a:t>
                      </a:r>
                    </a:p>
                  </a:txBody>
                  <a:tcPr/>
                </a:tc>
                <a:tc>
                  <a:txBody>
                    <a:bodyPr/>
                    <a:lstStyle/>
                    <a:p>
                      <a:r>
                        <a:rPr lang="en-US" dirty="0"/>
                        <a:t>Development</a:t>
                      </a:r>
                    </a:p>
                  </a:txBody>
                  <a:tcPr/>
                </a:tc>
                <a:tc>
                  <a:txBody>
                    <a:bodyPr/>
                    <a:lstStyle/>
                    <a:p>
                      <a:r>
                        <a:rPr lang="en-US" dirty="0"/>
                        <a:t>05/31</a:t>
                      </a:r>
                    </a:p>
                  </a:txBody>
                  <a:tcPr/>
                </a:tc>
                <a:tc>
                  <a:txBody>
                    <a:bodyPr/>
                    <a:lstStyle/>
                    <a:p>
                      <a:endParaRPr lang="en-US" dirty="0"/>
                    </a:p>
                  </a:txBody>
                  <a:tcPr/>
                </a:tc>
                <a:extLst>
                  <a:ext uri="{0D108BD9-81ED-4DB2-BD59-A6C34878D82A}">
                    <a16:rowId xmlns:a16="http://schemas.microsoft.com/office/drawing/2014/main" val="3159704138"/>
                  </a:ext>
                </a:extLst>
              </a:tr>
              <a:tr h="413641">
                <a:tc>
                  <a:txBody>
                    <a:bodyPr/>
                    <a:lstStyle/>
                    <a:p>
                      <a:r>
                        <a:rPr lang="en-US" dirty="0"/>
                        <a:t>4</a:t>
                      </a:r>
                    </a:p>
                  </a:txBody>
                  <a:tcPr/>
                </a:tc>
                <a:tc>
                  <a:txBody>
                    <a:bodyPr/>
                    <a:lstStyle/>
                    <a:p>
                      <a:r>
                        <a:rPr lang="en-US" dirty="0"/>
                        <a:t>NDB Active Hold</a:t>
                      </a:r>
                    </a:p>
                  </a:txBody>
                  <a:tcPr/>
                </a:tc>
                <a:tc>
                  <a:txBody>
                    <a:bodyPr/>
                    <a:lstStyle/>
                    <a:p>
                      <a:r>
                        <a:rPr lang="en-US" dirty="0"/>
                        <a:t>Data Research</a:t>
                      </a:r>
                    </a:p>
                  </a:txBody>
                  <a:tcPr/>
                </a:tc>
                <a:tc>
                  <a:txBody>
                    <a:bodyPr/>
                    <a:lstStyle/>
                    <a:p>
                      <a:r>
                        <a:rPr lang="en-US" dirty="0"/>
                        <a:t>Development</a:t>
                      </a:r>
                    </a:p>
                  </a:txBody>
                  <a:tcPr/>
                </a:tc>
                <a:tc>
                  <a:txBody>
                    <a:bodyPr/>
                    <a:lstStyle/>
                    <a:p>
                      <a:r>
                        <a:rPr lang="en-US" dirty="0"/>
                        <a:t>05/31</a:t>
                      </a:r>
                    </a:p>
                  </a:txBody>
                  <a:tcPr/>
                </a:tc>
                <a:tc>
                  <a:txBody>
                    <a:bodyPr/>
                    <a:lstStyle/>
                    <a:p>
                      <a:endParaRPr lang="en-US" dirty="0"/>
                    </a:p>
                  </a:txBody>
                  <a:tcPr/>
                </a:tc>
                <a:extLst>
                  <a:ext uri="{0D108BD9-81ED-4DB2-BD59-A6C34878D82A}">
                    <a16:rowId xmlns:a16="http://schemas.microsoft.com/office/drawing/2014/main" val="1287205291"/>
                  </a:ext>
                </a:extLst>
              </a:tr>
              <a:tr h="413641">
                <a:tc>
                  <a:txBody>
                    <a:bodyPr/>
                    <a:lstStyle/>
                    <a:p>
                      <a:r>
                        <a:rPr lang="en-US" dirty="0"/>
                        <a:t>5</a:t>
                      </a:r>
                    </a:p>
                  </a:txBody>
                  <a:tcPr/>
                </a:tc>
                <a:tc>
                  <a:txBody>
                    <a:bodyPr/>
                    <a:lstStyle/>
                    <a:p>
                      <a:r>
                        <a:rPr lang="en-US" dirty="0"/>
                        <a:t>CME Assist</a:t>
                      </a:r>
                    </a:p>
                  </a:txBody>
                  <a:tcPr/>
                </a:tc>
                <a:tc>
                  <a:txBody>
                    <a:bodyPr/>
                    <a:lstStyle/>
                    <a:p>
                      <a:r>
                        <a:rPr lang="en-US" dirty="0"/>
                        <a:t>Data Research</a:t>
                      </a:r>
                    </a:p>
                  </a:txBody>
                  <a:tcPr/>
                </a:tc>
                <a:tc>
                  <a:txBody>
                    <a:bodyPr/>
                    <a:lstStyle/>
                    <a:p>
                      <a:r>
                        <a:rPr lang="en-US" dirty="0"/>
                        <a:t>UAT</a:t>
                      </a:r>
                    </a:p>
                  </a:txBody>
                  <a:tcPr/>
                </a:tc>
                <a:tc>
                  <a:txBody>
                    <a:bodyPr/>
                    <a:lstStyle/>
                    <a:p>
                      <a:r>
                        <a:rPr lang="en-US" dirty="0"/>
                        <a:t>05/31</a:t>
                      </a:r>
                    </a:p>
                  </a:txBody>
                  <a:tcPr/>
                </a:tc>
                <a:tc>
                  <a:txBody>
                    <a:bodyPr/>
                    <a:lstStyle/>
                    <a:p>
                      <a:endParaRPr lang="en-US"/>
                    </a:p>
                  </a:txBody>
                  <a:tcPr/>
                </a:tc>
                <a:extLst>
                  <a:ext uri="{0D108BD9-81ED-4DB2-BD59-A6C34878D82A}">
                    <a16:rowId xmlns:a16="http://schemas.microsoft.com/office/drawing/2014/main" val="109010738"/>
                  </a:ext>
                </a:extLst>
              </a:tr>
              <a:tr h="413641">
                <a:tc>
                  <a:txBody>
                    <a:bodyPr/>
                    <a:lstStyle/>
                    <a:p>
                      <a:r>
                        <a:rPr lang="en-US" dirty="0"/>
                        <a:t>6</a:t>
                      </a:r>
                    </a:p>
                  </a:txBody>
                  <a:tcPr/>
                </a:tc>
                <a:tc>
                  <a:txBody>
                    <a:bodyPr/>
                    <a:lstStyle/>
                    <a:p>
                      <a:r>
                        <a:rPr lang="en-US" dirty="0"/>
                        <a:t>Address Automation</a:t>
                      </a:r>
                    </a:p>
                  </a:txBody>
                  <a:tcPr/>
                </a:tc>
                <a:tc>
                  <a:txBody>
                    <a:bodyPr/>
                    <a:lstStyle/>
                    <a:p>
                      <a:r>
                        <a:rPr lang="en-US" dirty="0"/>
                        <a:t>Data Research</a:t>
                      </a:r>
                    </a:p>
                  </a:txBody>
                  <a:tcPr/>
                </a:tc>
                <a:tc>
                  <a:txBody>
                    <a:bodyPr/>
                    <a:lstStyle/>
                    <a:p>
                      <a:r>
                        <a:rPr lang="en-US" dirty="0"/>
                        <a:t>UAT</a:t>
                      </a:r>
                    </a:p>
                  </a:txBody>
                  <a:tcPr/>
                </a:tc>
                <a:tc>
                  <a:txBody>
                    <a:bodyPr/>
                    <a:lstStyle/>
                    <a:p>
                      <a:r>
                        <a:rPr lang="en-US" dirty="0"/>
                        <a:t>05/31</a:t>
                      </a:r>
                    </a:p>
                  </a:txBody>
                  <a:tcPr/>
                </a:tc>
                <a:tc>
                  <a:txBody>
                    <a:bodyPr/>
                    <a:lstStyle/>
                    <a:p>
                      <a:endParaRPr lang="en-US"/>
                    </a:p>
                  </a:txBody>
                  <a:tcPr/>
                </a:tc>
                <a:extLst>
                  <a:ext uri="{0D108BD9-81ED-4DB2-BD59-A6C34878D82A}">
                    <a16:rowId xmlns:a16="http://schemas.microsoft.com/office/drawing/2014/main" val="2477219791"/>
                  </a:ext>
                </a:extLst>
              </a:tr>
              <a:tr h="413641">
                <a:tc>
                  <a:txBody>
                    <a:bodyPr/>
                    <a:lstStyle/>
                    <a:p>
                      <a:r>
                        <a:rPr lang="en-US" dirty="0"/>
                        <a:t>7</a:t>
                      </a:r>
                    </a:p>
                  </a:txBody>
                  <a:tcPr/>
                </a:tc>
                <a:tc>
                  <a:txBody>
                    <a:bodyPr/>
                    <a:lstStyle/>
                    <a:p>
                      <a:r>
                        <a:rPr lang="en-US" dirty="0"/>
                        <a:t>Determining a Delegated Provider</a:t>
                      </a:r>
                    </a:p>
                  </a:txBody>
                  <a:tcPr/>
                </a:tc>
                <a:tc>
                  <a:txBody>
                    <a:bodyPr/>
                    <a:lstStyle/>
                    <a:p>
                      <a:r>
                        <a:rPr lang="en-US" dirty="0"/>
                        <a:t>Data Research</a:t>
                      </a:r>
                    </a:p>
                  </a:txBody>
                  <a:tcPr/>
                </a:tc>
                <a:tc>
                  <a:txBody>
                    <a:bodyPr/>
                    <a:lstStyle/>
                    <a:p>
                      <a:r>
                        <a:rPr lang="en-US" dirty="0"/>
                        <a:t>Grooming</a:t>
                      </a:r>
                    </a:p>
                  </a:txBody>
                  <a:tcPr/>
                </a:tc>
                <a:tc>
                  <a:txBody>
                    <a:bodyPr/>
                    <a:lstStyle/>
                    <a:p>
                      <a:r>
                        <a:rPr lang="en-US" dirty="0"/>
                        <a:t>06/30</a:t>
                      </a:r>
                    </a:p>
                  </a:txBody>
                  <a:tcPr/>
                </a:tc>
                <a:tc>
                  <a:txBody>
                    <a:bodyPr/>
                    <a:lstStyle/>
                    <a:p>
                      <a:endParaRPr lang="en-US" dirty="0"/>
                    </a:p>
                  </a:txBody>
                  <a:tcPr/>
                </a:tc>
                <a:extLst>
                  <a:ext uri="{0D108BD9-81ED-4DB2-BD59-A6C34878D82A}">
                    <a16:rowId xmlns:a16="http://schemas.microsoft.com/office/drawing/2014/main" val="2221408417"/>
                  </a:ext>
                </a:extLst>
              </a:tr>
              <a:tr h="413641">
                <a:tc>
                  <a:txBody>
                    <a:bodyPr/>
                    <a:lstStyle/>
                    <a:p>
                      <a:r>
                        <a:rPr lang="en-US" dirty="0"/>
                        <a:t>8</a:t>
                      </a:r>
                    </a:p>
                  </a:txBody>
                  <a:tcPr/>
                </a:tc>
                <a:tc>
                  <a:txBody>
                    <a:bodyPr/>
                    <a:lstStyle/>
                    <a:p>
                      <a:r>
                        <a:rPr lang="en-US" dirty="0"/>
                        <a:t>Determining a Shared Provider</a:t>
                      </a:r>
                    </a:p>
                  </a:txBody>
                  <a:tcPr/>
                </a:tc>
                <a:tc>
                  <a:txBody>
                    <a:bodyPr/>
                    <a:lstStyle/>
                    <a:p>
                      <a:r>
                        <a:rPr lang="en-US" dirty="0"/>
                        <a:t>Data  Research</a:t>
                      </a:r>
                    </a:p>
                  </a:txBody>
                  <a:tcPr/>
                </a:tc>
                <a:tc>
                  <a:txBody>
                    <a:bodyPr/>
                    <a:lstStyle/>
                    <a:p>
                      <a:r>
                        <a:rPr lang="en-US" dirty="0"/>
                        <a:t>Grooming</a:t>
                      </a:r>
                    </a:p>
                  </a:txBody>
                  <a:tcPr/>
                </a:tc>
                <a:tc>
                  <a:txBody>
                    <a:bodyPr/>
                    <a:lstStyle/>
                    <a:p>
                      <a:r>
                        <a:rPr lang="en-US" dirty="0"/>
                        <a:t>06/30</a:t>
                      </a:r>
                    </a:p>
                  </a:txBody>
                  <a:tcPr/>
                </a:tc>
                <a:tc>
                  <a:txBody>
                    <a:bodyPr/>
                    <a:lstStyle/>
                    <a:p>
                      <a:endParaRPr lang="en-US" dirty="0"/>
                    </a:p>
                  </a:txBody>
                  <a:tcPr/>
                </a:tc>
                <a:extLst>
                  <a:ext uri="{0D108BD9-81ED-4DB2-BD59-A6C34878D82A}">
                    <a16:rowId xmlns:a16="http://schemas.microsoft.com/office/drawing/2014/main" val="1849225357"/>
                  </a:ext>
                </a:extLst>
              </a:tr>
              <a:tr h="413641">
                <a:tc>
                  <a:txBody>
                    <a:bodyPr/>
                    <a:lstStyle/>
                    <a:p>
                      <a:r>
                        <a:rPr lang="en-US" dirty="0"/>
                        <a:t>9</a:t>
                      </a:r>
                    </a:p>
                  </a:txBody>
                  <a:tcPr/>
                </a:tc>
                <a:tc>
                  <a:txBody>
                    <a:bodyPr/>
                    <a:lstStyle/>
                    <a:p>
                      <a:r>
                        <a:rPr lang="en-US" dirty="0"/>
                        <a:t>Check Medicaid ID Requirement</a:t>
                      </a:r>
                    </a:p>
                  </a:txBody>
                  <a:tcPr/>
                </a:tc>
                <a:tc>
                  <a:txBody>
                    <a:bodyPr/>
                    <a:lstStyle/>
                    <a:p>
                      <a:r>
                        <a:rPr lang="en-US" dirty="0"/>
                        <a:t>Data Research</a:t>
                      </a:r>
                    </a:p>
                  </a:txBody>
                  <a:tcPr/>
                </a:tc>
                <a:tc>
                  <a:txBody>
                    <a:bodyPr/>
                    <a:lstStyle/>
                    <a:p>
                      <a:r>
                        <a:rPr lang="en-US" dirty="0"/>
                        <a:t>Grooming</a:t>
                      </a:r>
                    </a:p>
                  </a:txBody>
                  <a:tcPr/>
                </a:tc>
                <a:tc>
                  <a:txBody>
                    <a:bodyPr/>
                    <a:lstStyle/>
                    <a:p>
                      <a:r>
                        <a:rPr lang="en-US" dirty="0"/>
                        <a:t>06/30</a:t>
                      </a:r>
                    </a:p>
                  </a:txBody>
                  <a:tcPr/>
                </a:tc>
                <a:tc>
                  <a:txBody>
                    <a:bodyPr/>
                    <a:lstStyle/>
                    <a:p>
                      <a:endParaRPr lang="en-US" dirty="0"/>
                    </a:p>
                  </a:txBody>
                  <a:tcPr/>
                </a:tc>
                <a:extLst>
                  <a:ext uri="{0D108BD9-81ED-4DB2-BD59-A6C34878D82A}">
                    <a16:rowId xmlns:a16="http://schemas.microsoft.com/office/drawing/2014/main" val="13796013"/>
                  </a:ext>
                </a:extLst>
              </a:tr>
              <a:tr h="413641">
                <a:tc>
                  <a:txBody>
                    <a:bodyPr/>
                    <a:lstStyle/>
                    <a:p>
                      <a:r>
                        <a:rPr lang="en-US" dirty="0"/>
                        <a:t>10</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dirty="0"/>
                        <a:t>Determining Credentialing requirements</a:t>
                      </a:r>
                    </a:p>
                  </a:txBody>
                  <a:tcPr/>
                </a:tc>
                <a:tc>
                  <a:txBody>
                    <a:bodyPr/>
                    <a:lstStyle/>
                    <a:p>
                      <a:r>
                        <a:rPr lang="en-US" dirty="0"/>
                        <a:t>Data Research</a:t>
                      </a:r>
                    </a:p>
                  </a:txBody>
                  <a:tcPr/>
                </a:tc>
                <a:tc>
                  <a:txBody>
                    <a:bodyPr/>
                    <a:lstStyle/>
                    <a:p>
                      <a:r>
                        <a:rPr lang="en-US" dirty="0"/>
                        <a:t>Grooming</a:t>
                      </a:r>
                    </a:p>
                  </a:txBody>
                  <a:tcPr/>
                </a:tc>
                <a:tc>
                  <a:txBody>
                    <a:bodyPr/>
                    <a:lstStyle/>
                    <a:p>
                      <a:r>
                        <a:rPr lang="en-US" dirty="0"/>
                        <a:t>06/30</a:t>
                      </a:r>
                    </a:p>
                  </a:txBody>
                  <a:tcPr/>
                </a:tc>
                <a:tc>
                  <a:txBody>
                    <a:bodyPr/>
                    <a:lstStyle/>
                    <a:p>
                      <a:endParaRPr lang="en-US" dirty="0"/>
                    </a:p>
                  </a:txBody>
                  <a:tcPr/>
                </a:tc>
                <a:extLst>
                  <a:ext uri="{0D108BD9-81ED-4DB2-BD59-A6C34878D82A}">
                    <a16:rowId xmlns:a16="http://schemas.microsoft.com/office/drawing/2014/main" val="328432516"/>
                  </a:ext>
                </a:extLst>
              </a:tr>
            </a:tbl>
          </a:graphicData>
        </a:graphic>
      </p:graphicFrame>
    </p:spTree>
    <p:extLst>
      <p:ext uri="{BB962C8B-B14F-4D97-AF65-F5344CB8AC3E}">
        <p14:creationId xmlns:p14="http://schemas.microsoft.com/office/powerpoint/2010/main" val="2007654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aster Theme">
  <a:themeElements>
    <a:clrScheme name="Custom 4">
      <a:dk1>
        <a:srgbClr val="002677"/>
      </a:dk1>
      <a:lt1>
        <a:srgbClr val="FFFFFF"/>
      </a:lt1>
      <a:dk2>
        <a:srgbClr val="595959"/>
      </a:dk2>
      <a:lt2>
        <a:srgbClr val="CCF2F7"/>
      </a:lt2>
      <a:accent1>
        <a:srgbClr val="002677"/>
      </a:accent1>
      <a:accent2>
        <a:srgbClr val="00BED5"/>
      </a:accent2>
      <a:accent3>
        <a:srgbClr val="99E5EE"/>
      </a:accent3>
      <a:accent4>
        <a:srgbClr val="F5B700"/>
      </a:accent4>
      <a:accent5>
        <a:srgbClr val="FBE299"/>
      </a:accent5>
      <a:accent6>
        <a:srgbClr val="FF681F"/>
      </a:accent6>
      <a:hlink>
        <a:srgbClr val="196ECF"/>
      </a:hlink>
      <a:folHlink>
        <a:srgbClr val="002677"/>
      </a:folHlink>
    </a:clrScheme>
    <a:fontScheme name="UnitedHealthcare">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2">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C9156FD4E9EF4CAEC521FF80AD560A" ma:contentTypeVersion="8" ma:contentTypeDescription="Create a new document." ma:contentTypeScope="" ma:versionID="fec5daab6324087d026bda362b7b7629">
  <xsd:schema xmlns:xsd="http://www.w3.org/2001/XMLSchema" xmlns:xs="http://www.w3.org/2001/XMLSchema" xmlns:p="http://schemas.microsoft.com/office/2006/metadata/properties" xmlns:ns2="2dfdfb0b-54cc-474d-a6e7-d98074f375ab" targetNamespace="http://schemas.microsoft.com/office/2006/metadata/properties" ma:root="true" ma:fieldsID="d41e625f12e67d7c4cbb93f8a54cdb90" ns2:_="">
    <xsd:import namespace="2dfdfb0b-54cc-474d-a6e7-d98074f375a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fdfb0b-54cc-474d-a6e7-d98074f37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D782BE-4D11-4265-92F2-C822CDBCCB6D}">
  <ds:schemaRefs>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548ae01c-ebd3-4550-8fc5-1924795957c3"/>
    <ds:schemaRef ds:uri="http://schemas.microsoft.com/office/2006/metadata/properties"/>
  </ds:schemaRefs>
</ds:datastoreItem>
</file>

<file path=customXml/itemProps2.xml><?xml version="1.0" encoding="utf-8"?>
<ds:datastoreItem xmlns:ds="http://schemas.openxmlformats.org/officeDocument/2006/customXml" ds:itemID="{830B0247-E89C-4A93-8E07-95BA558D23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fdfb0b-54cc-474d-a6e7-d98074f375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D0E33B-8A89-43ED-BCD0-DB79ADE8C7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41639</TotalTime>
  <Words>2414</Words>
  <Application>Microsoft Office PowerPoint</Application>
  <PresentationFormat>Widescreen</PresentationFormat>
  <Paragraphs>507</Paragraphs>
  <Slides>25</Slides>
  <Notes>23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Master Theme</vt:lpstr>
      <vt:lpstr>Ice breaker</vt:lpstr>
      <vt:lpstr>Welcome to  Provider’s AI Monthly Townhall </vt:lpstr>
      <vt:lpstr>PowerPoint Presentation</vt:lpstr>
      <vt:lpstr>Responsible Use of AI</vt:lpstr>
      <vt:lpstr>Provider Data</vt:lpstr>
      <vt:lpstr>PowerPoint Presentation</vt:lpstr>
      <vt:lpstr>Digital Twins can provide the ‘Reality of Work’ – serving as Training Data for Agentic AI platforms </vt:lpstr>
      <vt:lpstr>PowerPoint Presentation</vt:lpstr>
      <vt:lpstr>PowerPoint Presentation</vt:lpstr>
      <vt:lpstr>PowerPoint Presentation</vt:lpstr>
      <vt:lpstr>PowerPoint Presentation</vt:lpstr>
      <vt:lpstr>PowerPoint Presentation</vt:lpstr>
      <vt:lpstr>Software Development Lifecycle (SDLC) powered by AI</vt:lpstr>
      <vt:lpstr>GCP Platform Stack – Opera AI</vt:lpstr>
      <vt:lpstr>PowerPoint Presentation</vt:lpstr>
      <vt:lpstr>What is OPERA AI Assistant?</vt:lpstr>
      <vt:lpstr>PowerPoint Presentation</vt:lpstr>
      <vt:lpstr>Scoring</vt:lpstr>
      <vt:lpstr>Future AI Adoption</vt:lpstr>
      <vt:lpstr>Rapid Learning: Splunk Dashboards using LLM </vt:lpstr>
      <vt:lpstr>PowerPoint Presentation</vt:lpstr>
      <vt:lpstr>Model Content Protocol (MCP)</vt:lpstr>
      <vt:lpstr>Agent Developer Kit (ADK)</vt:lpstr>
      <vt:lpstr>AI SDLC Guild Top 5 Posts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Jackelen, Becca</dc:creator>
  <cp:lastModifiedBy>Varahabhatla, Sarma</cp:lastModifiedBy>
  <cp:revision>56</cp:revision>
  <cp:lastPrinted>2024-10-09T22:28:29Z</cp:lastPrinted>
  <dcterms:created xsi:type="dcterms:W3CDTF">2024-10-09T21:35:57Z</dcterms:created>
  <dcterms:modified xsi:type="dcterms:W3CDTF">2025-09-18T17:34:43Z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0x0101004BC9156FD4E9EF4CAEC521FF80AD560A</vt:lpwstr>
  </property>
</Properties>
</file>