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93" r:id="rId3"/>
    <p:sldId id="294" r:id="rId4"/>
    <p:sldId id="275" r:id="rId5"/>
    <p:sldId id="295" r:id="rId6"/>
    <p:sldId id="267" r:id="rId7"/>
    <p:sldId id="264" r:id="rId8"/>
    <p:sldId id="265" r:id="rId9"/>
    <p:sldId id="266" r:id="rId10"/>
    <p:sldId id="288" r:id="rId11"/>
    <p:sldId id="289" r:id="rId12"/>
    <p:sldId id="290" r:id="rId13"/>
    <p:sldId id="287" r:id="rId14"/>
    <p:sldId id="268" r:id="rId15"/>
    <p:sldId id="296" r:id="rId16"/>
    <p:sldId id="278" r:id="rId17"/>
    <p:sldId id="283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5"/>
    <p:restoredTop sz="71672"/>
  </p:normalViewPr>
  <p:slideViewPr>
    <p:cSldViewPr snapToGrid="0" snapToObjects="1">
      <p:cViewPr varScale="1">
        <p:scale>
          <a:sx n="94" d="100"/>
          <a:sy n="94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4B700-1672-C343-AF2C-6EC600E1ADC4}" type="doc">
      <dgm:prSet loTypeId="urn:microsoft.com/office/officeart/2005/8/layout/radial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7ADFB-E113-2644-BCD3-CCD188B6122D}">
      <dgm:prSet phldrT="[Text]" custT="1"/>
      <dgm:spPr/>
      <dgm:t>
        <a:bodyPr/>
        <a:lstStyle/>
        <a:p>
          <a:r>
            <a:rPr lang="en-US" sz="1800" baseline="0" dirty="0" smtClean="0"/>
            <a:t>Payer Models</a:t>
          </a:r>
          <a:endParaRPr lang="en-US" sz="1800" baseline="0" dirty="0"/>
        </a:p>
      </dgm:t>
    </dgm:pt>
    <dgm:pt modelId="{DB8D2B37-3B58-CB49-BEC7-C2EF7D102871}" type="parTrans" cxnId="{4EA89EA2-8F6A-C24A-9C28-956789387BB2}">
      <dgm:prSet/>
      <dgm:spPr/>
      <dgm:t>
        <a:bodyPr/>
        <a:lstStyle/>
        <a:p>
          <a:endParaRPr lang="en-US"/>
        </a:p>
      </dgm:t>
    </dgm:pt>
    <dgm:pt modelId="{E6FDA5C0-BC4C-0F4D-829D-99A0C43991E4}" type="sibTrans" cxnId="{4EA89EA2-8F6A-C24A-9C28-956789387BB2}">
      <dgm:prSet/>
      <dgm:spPr/>
      <dgm:t>
        <a:bodyPr/>
        <a:lstStyle/>
        <a:p>
          <a:endParaRPr lang="en-US"/>
        </a:p>
      </dgm:t>
    </dgm:pt>
    <dgm:pt modelId="{7BF82FF7-7ABF-2640-BA58-8220C23745D2}">
      <dgm:prSet phldrT="[Text]" custT="1"/>
      <dgm:spPr/>
      <dgm:t>
        <a:bodyPr/>
        <a:lstStyle/>
        <a:p>
          <a:r>
            <a:rPr lang="en-US" sz="2000" i="1" dirty="0" smtClean="0"/>
            <a:t>Incentives</a:t>
          </a:r>
          <a:r>
            <a:rPr lang="en-US" sz="2000" dirty="0" smtClean="0"/>
            <a:t> to provider</a:t>
          </a:r>
          <a:endParaRPr lang="en-US" sz="2000" dirty="0"/>
        </a:p>
      </dgm:t>
    </dgm:pt>
    <dgm:pt modelId="{A06C2C2A-9344-5A4D-9C05-67C9582B8257}" type="parTrans" cxnId="{2F9765FF-9718-B341-B037-9D1F4AE23E75}">
      <dgm:prSet/>
      <dgm:spPr/>
      <dgm:t>
        <a:bodyPr/>
        <a:lstStyle/>
        <a:p>
          <a:endParaRPr lang="en-US"/>
        </a:p>
      </dgm:t>
    </dgm:pt>
    <dgm:pt modelId="{ABDBEC10-4AE6-4242-9579-FE4D6F9FBFF0}" type="sibTrans" cxnId="{2F9765FF-9718-B341-B037-9D1F4AE23E75}">
      <dgm:prSet/>
      <dgm:spPr/>
      <dgm:t>
        <a:bodyPr/>
        <a:lstStyle/>
        <a:p>
          <a:endParaRPr lang="en-US"/>
        </a:p>
      </dgm:t>
    </dgm:pt>
    <dgm:pt modelId="{1038E54B-77DA-004C-8354-2AB92A664403}">
      <dgm:prSet phldrT="[Text]" custT="1"/>
      <dgm:spPr/>
      <dgm:t>
        <a:bodyPr/>
        <a:lstStyle/>
        <a:p>
          <a:r>
            <a:rPr lang="en-US" sz="1800" baseline="0" dirty="0" smtClean="0"/>
            <a:t>Policy Input</a:t>
          </a:r>
          <a:endParaRPr lang="en-US" sz="1800" baseline="0" dirty="0"/>
        </a:p>
      </dgm:t>
    </dgm:pt>
    <dgm:pt modelId="{0DDC716D-F290-D24D-8D70-02861E331EF5}" type="parTrans" cxnId="{EE04504C-A22F-8C43-ABE6-36E72FD230C6}">
      <dgm:prSet/>
      <dgm:spPr/>
      <dgm:t>
        <a:bodyPr/>
        <a:lstStyle/>
        <a:p>
          <a:endParaRPr lang="en-US"/>
        </a:p>
      </dgm:t>
    </dgm:pt>
    <dgm:pt modelId="{F59CBB01-2608-D445-9B6F-6DB2E77A0BD5}" type="sibTrans" cxnId="{EE04504C-A22F-8C43-ABE6-36E72FD230C6}">
      <dgm:prSet/>
      <dgm:spPr/>
      <dgm:t>
        <a:bodyPr/>
        <a:lstStyle/>
        <a:p>
          <a:endParaRPr lang="en-US"/>
        </a:p>
      </dgm:t>
    </dgm:pt>
    <dgm:pt modelId="{467F798F-B0C3-A749-B974-B5862EA4DC18}">
      <dgm:prSet phldrT="[Text]" custT="1"/>
      <dgm:spPr/>
      <dgm:t>
        <a:bodyPr/>
        <a:lstStyle/>
        <a:p>
          <a:r>
            <a:rPr lang="en-US" sz="2000" i="1" dirty="0" smtClean="0"/>
            <a:t>Information</a:t>
          </a:r>
          <a:r>
            <a:rPr lang="en-US" sz="2000" dirty="0" smtClean="0"/>
            <a:t> as to care value</a:t>
          </a:r>
          <a:endParaRPr lang="en-US" sz="2000" dirty="0"/>
        </a:p>
      </dgm:t>
    </dgm:pt>
    <dgm:pt modelId="{60B64C25-9732-7546-9778-CFE1E03ADA46}" type="parTrans" cxnId="{251AF73C-1799-644A-9E09-AF37B0A98843}">
      <dgm:prSet/>
      <dgm:spPr/>
      <dgm:t>
        <a:bodyPr/>
        <a:lstStyle/>
        <a:p>
          <a:endParaRPr lang="en-US"/>
        </a:p>
      </dgm:t>
    </dgm:pt>
    <dgm:pt modelId="{44A3885E-8646-FB45-BB26-98DAA7C65FC1}" type="sibTrans" cxnId="{251AF73C-1799-644A-9E09-AF37B0A98843}">
      <dgm:prSet/>
      <dgm:spPr/>
      <dgm:t>
        <a:bodyPr/>
        <a:lstStyle/>
        <a:p>
          <a:endParaRPr lang="en-US"/>
        </a:p>
      </dgm:t>
    </dgm:pt>
    <dgm:pt modelId="{91B2C70D-465C-544D-A8AE-95623D3ACB09}">
      <dgm:prSet phldrT="[Text]" custT="1"/>
      <dgm:spPr/>
      <dgm:t>
        <a:bodyPr/>
        <a:lstStyle/>
        <a:p>
          <a:r>
            <a:rPr lang="en-US" sz="1800" baseline="0" dirty="0" smtClean="0"/>
            <a:t>Patient Co-Production</a:t>
          </a:r>
        </a:p>
      </dgm:t>
    </dgm:pt>
    <dgm:pt modelId="{065CCBCD-B756-F24A-80D4-332650C7D751}" type="parTrans" cxnId="{7542A939-DEBF-A141-8BCF-C87D9A520140}">
      <dgm:prSet/>
      <dgm:spPr/>
      <dgm:t>
        <a:bodyPr/>
        <a:lstStyle/>
        <a:p>
          <a:endParaRPr lang="en-US"/>
        </a:p>
      </dgm:t>
    </dgm:pt>
    <dgm:pt modelId="{EA4F464D-C9F0-D549-B6A2-6D4C13C84305}" type="sibTrans" cxnId="{7542A939-DEBF-A141-8BCF-C87D9A520140}">
      <dgm:prSet/>
      <dgm:spPr/>
      <dgm:t>
        <a:bodyPr/>
        <a:lstStyle/>
        <a:p>
          <a:endParaRPr lang="en-US"/>
        </a:p>
      </dgm:t>
    </dgm:pt>
    <dgm:pt modelId="{2DBC8A47-2F23-DB41-8775-BD658212176A}">
      <dgm:prSet phldrT="[Text]" custT="1"/>
      <dgm:spPr/>
      <dgm:t>
        <a:bodyPr/>
        <a:lstStyle/>
        <a:p>
          <a:r>
            <a:rPr lang="en-US" sz="2000" i="1" dirty="0" smtClean="0"/>
            <a:t>Influence</a:t>
          </a:r>
          <a:r>
            <a:rPr lang="en-US" sz="2000" dirty="0" smtClean="0"/>
            <a:t> in decision making</a:t>
          </a:r>
          <a:endParaRPr lang="en-US" sz="2000" dirty="0"/>
        </a:p>
      </dgm:t>
    </dgm:pt>
    <dgm:pt modelId="{B32AB4A6-B5BC-0A4A-9950-7B1B4B4846B3}" type="parTrans" cxnId="{8AA7837F-34B0-BA46-AD32-EB7151965568}">
      <dgm:prSet/>
      <dgm:spPr/>
      <dgm:t>
        <a:bodyPr/>
        <a:lstStyle/>
        <a:p>
          <a:endParaRPr lang="en-US"/>
        </a:p>
      </dgm:t>
    </dgm:pt>
    <dgm:pt modelId="{6639877C-165A-A246-81FB-008A223E47E4}" type="sibTrans" cxnId="{8AA7837F-34B0-BA46-AD32-EB7151965568}">
      <dgm:prSet/>
      <dgm:spPr/>
      <dgm:t>
        <a:bodyPr/>
        <a:lstStyle/>
        <a:p>
          <a:endParaRPr lang="en-US"/>
        </a:p>
      </dgm:t>
    </dgm:pt>
    <dgm:pt modelId="{EE56F296-305E-DC4D-8262-C78BB8707186}" type="pres">
      <dgm:prSet presAssocID="{3144B700-1672-C343-AF2C-6EC600E1ADC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CA75C7-CB3F-F24F-B922-35C933EEBF34}" type="pres">
      <dgm:prSet presAssocID="{3144B700-1672-C343-AF2C-6EC600E1ADC4}" presName="cycle" presStyleCnt="0"/>
      <dgm:spPr/>
    </dgm:pt>
    <dgm:pt modelId="{68C3CD4A-98F8-954F-8C05-43D7441D80A9}" type="pres">
      <dgm:prSet presAssocID="{3144B700-1672-C343-AF2C-6EC600E1ADC4}" presName="centerShape" presStyleCnt="0"/>
      <dgm:spPr/>
    </dgm:pt>
    <dgm:pt modelId="{4C80BC46-38C9-D348-8789-B5F2E3594EFA}" type="pres">
      <dgm:prSet presAssocID="{3144B700-1672-C343-AF2C-6EC600E1ADC4}" presName="connSite" presStyleLbl="node1" presStyleIdx="0" presStyleCnt="4"/>
      <dgm:spPr/>
    </dgm:pt>
    <dgm:pt modelId="{600353DB-22D2-664D-A54A-FD369795F65A}" type="pres">
      <dgm:prSet presAssocID="{3144B700-1672-C343-AF2C-6EC600E1ADC4}" presName="visible" presStyleLbl="node1" presStyleIdx="0" presStyleCnt="4"/>
      <dgm:spPr/>
    </dgm:pt>
    <dgm:pt modelId="{D37E26A0-FE63-004E-96A9-947C3CB3D44A}" type="pres">
      <dgm:prSet presAssocID="{DB8D2B37-3B58-CB49-BEC7-C2EF7D10287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E75E840C-4682-934C-95A9-7D7AAAEDCF61}" type="pres">
      <dgm:prSet presAssocID="{6BB7ADFB-E113-2644-BCD3-CCD188B6122D}" presName="node" presStyleCnt="0"/>
      <dgm:spPr/>
    </dgm:pt>
    <dgm:pt modelId="{EB9D62A9-F8A1-FD40-8906-7CB9013545C0}" type="pres">
      <dgm:prSet presAssocID="{6BB7ADFB-E113-2644-BCD3-CCD188B6122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2B61A-B757-0148-88C2-E254C1B8F1FE}" type="pres">
      <dgm:prSet presAssocID="{6BB7ADFB-E113-2644-BCD3-CCD188B6122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89AD2-EE56-5140-BB4B-E733F5C3AF72}" type="pres">
      <dgm:prSet presAssocID="{0DDC716D-F290-D24D-8D70-02861E331EF5}" presName="Name25" presStyleLbl="parChTrans1D1" presStyleIdx="1" presStyleCnt="3"/>
      <dgm:spPr/>
      <dgm:t>
        <a:bodyPr/>
        <a:lstStyle/>
        <a:p>
          <a:endParaRPr lang="en-US"/>
        </a:p>
      </dgm:t>
    </dgm:pt>
    <dgm:pt modelId="{31BB03F0-DE8C-CA4B-8009-26AC50E0C7E7}" type="pres">
      <dgm:prSet presAssocID="{1038E54B-77DA-004C-8354-2AB92A664403}" presName="node" presStyleCnt="0"/>
      <dgm:spPr/>
    </dgm:pt>
    <dgm:pt modelId="{6CBC4A17-FE69-A04A-8CF7-E64705694847}" type="pres">
      <dgm:prSet presAssocID="{1038E54B-77DA-004C-8354-2AB92A66440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23696-DC3E-994E-934A-94B2C8651586}" type="pres">
      <dgm:prSet presAssocID="{1038E54B-77DA-004C-8354-2AB92A66440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F545-6CE6-2B4F-9CEA-DA06415FE349}" type="pres">
      <dgm:prSet presAssocID="{065CCBCD-B756-F24A-80D4-332650C7D751}" presName="Name25" presStyleLbl="parChTrans1D1" presStyleIdx="2" presStyleCnt="3"/>
      <dgm:spPr/>
      <dgm:t>
        <a:bodyPr/>
        <a:lstStyle/>
        <a:p>
          <a:endParaRPr lang="en-US"/>
        </a:p>
      </dgm:t>
    </dgm:pt>
    <dgm:pt modelId="{F0015308-AB07-1B4A-ACC8-ADED96C64A96}" type="pres">
      <dgm:prSet presAssocID="{91B2C70D-465C-544D-A8AE-95623D3ACB09}" presName="node" presStyleCnt="0"/>
      <dgm:spPr/>
    </dgm:pt>
    <dgm:pt modelId="{7D82AE21-9756-2B40-BD5E-D7932ADD1CC1}" type="pres">
      <dgm:prSet presAssocID="{91B2C70D-465C-544D-A8AE-95623D3ACB09}" presName="parentNode" presStyleLbl="node1" presStyleIdx="3" presStyleCnt="4" custScaleX="104112" custLinFactNeighborX="22905" custLinFactNeighborY="10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44C08-AE70-BB49-9118-5944CA91A932}" type="pres">
      <dgm:prSet presAssocID="{91B2C70D-465C-544D-A8AE-95623D3ACB0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AF73C-1799-644A-9E09-AF37B0A98843}" srcId="{1038E54B-77DA-004C-8354-2AB92A664403}" destId="{467F798F-B0C3-A749-B974-B5862EA4DC18}" srcOrd="0" destOrd="0" parTransId="{60B64C25-9732-7546-9778-CFE1E03ADA46}" sibTransId="{44A3885E-8646-FB45-BB26-98DAA7C65FC1}"/>
    <dgm:cxn modelId="{BEF4598C-617C-6F48-9F0A-BC019682346F}" type="presOf" srcId="{91B2C70D-465C-544D-A8AE-95623D3ACB09}" destId="{7D82AE21-9756-2B40-BD5E-D7932ADD1CC1}" srcOrd="0" destOrd="0" presId="urn:microsoft.com/office/officeart/2005/8/layout/radial2"/>
    <dgm:cxn modelId="{4EA89EA2-8F6A-C24A-9C28-956789387BB2}" srcId="{3144B700-1672-C343-AF2C-6EC600E1ADC4}" destId="{6BB7ADFB-E113-2644-BCD3-CCD188B6122D}" srcOrd="0" destOrd="0" parTransId="{DB8D2B37-3B58-CB49-BEC7-C2EF7D102871}" sibTransId="{E6FDA5C0-BC4C-0F4D-829D-99A0C43991E4}"/>
    <dgm:cxn modelId="{49A2F723-C77A-BB4F-ACF1-AC6159104E5B}" type="presOf" srcId="{0DDC716D-F290-D24D-8D70-02861E331EF5}" destId="{E2989AD2-EE56-5140-BB4B-E733F5C3AF72}" srcOrd="0" destOrd="0" presId="urn:microsoft.com/office/officeart/2005/8/layout/radial2"/>
    <dgm:cxn modelId="{8AA7837F-34B0-BA46-AD32-EB7151965568}" srcId="{91B2C70D-465C-544D-A8AE-95623D3ACB09}" destId="{2DBC8A47-2F23-DB41-8775-BD658212176A}" srcOrd="0" destOrd="0" parTransId="{B32AB4A6-B5BC-0A4A-9950-7B1B4B4846B3}" sibTransId="{6639877C-165A-A246-81FB-008A223E47E4}"/>
    <dgm:cxn modelId="{1C9E46CA-0473-C149-B1CA-D02B8A4E824A}" type="presOf" srcId="{1038E54B-77DA-004C-8354-2AB92A664403}" destId="{6CBC4A17-FE69-A04A-8CF7-E64705694847}" srcOrd="0" destOrd="0" presId="urn:microsoft.com/office/officeart/2005/8/layout/radial2"/>
    <dgm:cxn modelId="{5EEFF166-2ECF-084C-948D-7C7262B126AB}" type="presOf" srcId="{6BB7ADFB-E113-2644-BCD3-CCD188B6122D}" destId="{EB9D62A9-F8A1-FD40-8906-7CB9013545C0}" srcOrd="0" destOrd="0" presId="urn:microsoft.com/office/officeart/2005/8/layout/radial2"/>
    <dgm:cxn modelId="{EE04504C-A22F-8C43-ABE6-36E72FD230C6}" srcId="{3144B700-1672-C343-AF2C-6EC600E1ADC4}" destId="{1038E54B-77DA-004C-8354-2AB92A664403}" srcOrd="1" destOrd="0" parTransId="{0DDC716D-F290-D24D-8D70-02861E331EF5}" sibTransId="{F59CBB01-2608-D445-9B6F-6DB2E77A0BD5}"/>
    <dgm:cxn modelId="{07F9EE8E-1592-9C43-93E9-0F2D59044D72}" type="presOf" srcId="{467F798F-B0C3-A749-B974-B5862EA4DC18}" destId="{A3B23696-DC3E-994E-934A-94B2C8651586}" srcOrd="0" destOrd="0" presId="urn:microsoft.com/office/officeart/2005/8/layout/radial2"/>
    <dgm:cxn modelId="{F87F2FF5-0205-8D48-B731-F704C2CCE717}" type="presOf" srcId="{3144B700-1672-C343-AF2C-6EC600E1ADC4}" destId="{EE56F296-305E-DC4D-8262-C78BB8707186}" srcOrd="0" destOrd="0" presId="urn:microsoft.com/office/officeart/2005/8/layout/radial2"/>
    <dgm:cxn modelId="{5A557690-5CC9-444A-A15E-176C04A9E72A}" type="presOf" srcId="{DB8D2B37-3B58-CB49-BEC7-C2EF7D102871}" destId="{D37E26A0-FE63-004E-96A9-947C3CB3D44A}" srcOrd="0" destOrd="0" presId="urn:microsoft.com/office/officeart/2005/8/layout/radial2"/>
    <dgm:cxn modelId="{8F36C878-70A7-674A-9039-84796A544CAD}" type="presOf" srcId="{7BF82FF7-7ABF-2640-BA58-8220C23745D2}" destId="{4222B61A-B757-0148-88C2-E254C1B8F1FE}" srcOrd="0" destOrd="0" presId="urn:microsoft.com/office/officeart/2005/8/layout/radial2"/>
    <dgm:cxn modelId="{7542A939-DEBF-A141-8BCF-C87D9A520140}" srcId="{3144B700-1672-C343-AF2C-6EC600E1ADC4}" destId="{91B2C70D-465C-544D-A8AE-95623D3ACB09}" srcOrd="2" destOrd="0" parTransId="{065CCBCD-B756-F24A-80D4-332650C7D751}" sibTransId="{EA4F464D-C9F0-D549-B6A2-6D4C13C84305}"/>
    <dgm:cxn modelId="{51E017F6-2026-444B-A93E-325AC96B3ADE}" type="presOf" srcId="{2DBC8A47-2F23-DB41-8775-BD658212176A}" destId="{77A44C08-AE70-BB49-9118-5944CA91A932}" srcOrd="0" destOrd="0" presId="urn:microsoft.com/office/officeart/2005/8/layout/radial2"/>
    <dgm:cxn modelId="{2F9765FF-9718-B341-B037-9D1F4AE23E75}" srcId="{6BB7ADFB-E113-2644-BCD3-CCD188B6122D}" destId="{7BF82FF7-7ABF-2640-BA58-8220C23745D2}" srcOrd="0" destOrd="0" parTransId="{A06C2C2A-9344-5A4D-9C05-67C9582B8257}" sibTransId="{ABDBEC10-4AE6-4242-9579-FE4D6F9FBFF0}"/>
    <dgm:cxn modelId="{B9CA7666-293D-8046-AA84-3C7F5F053F65}" type="presOf" srcId="{065CCBCD-B756-F24A-80D4-332650C7D751}" destId="{33EDF545-6CE6-2B4F-9CEA-DA06415FE349}" srcOrd="0" destOrd="0" presId="urn:microsoft.com/office/officeart/2005/8/layout/radial2"/>
    <dgm:cxn modelId="{C12A38BD-BFE1-D346-9E83-F09BDFAACBB1}" type="presParOf" srcId="{EE56F296-305E-DC4D-8262-C78BB8707186}" destId="{8ECA75C7-CB3F-F24F-B922-35C933EEBF34}" srcOrd="0" destOrd="0" presId="urn:microsoft.com/office/officeart/2005/8/layout/radial2"/>
    <dgm:cxn modelId="{3422CE38-3F00-D840-B1BE-7E163625D1BA}" type="presParOf" srcId="{8ECA75C7-CB3F-F24F-B922-35C933EEBF34}" destId="{68C3CD4A-98F8-954F-8C05-43D7441D80A9}" srcOrd="0" destOrd="0" presId="urn:microsoft.com/office/officeart/2005/8/layout/radial2"/>
    <dgm:cxn modelId="{4FC180AF-4480-B444-9E80-8E1DDD7E6C76}" type="presParOf" srcId="{68C3CD4A-98F8-954F-8C05-43D7441D80A9}" destId="{4C80BC46-38C9-D348-8789-B5F2E3594EFA}" srcOrd="0" destOrd="0" presId="urn:microsoft.com/office/officeart/2005/8/layout/radial2"/>
    <dgm:cxn modelId="{480ED0B7-7E36-5B45-BB16-320ED7CB164C}" type="presParOf" srcId="{68C3CD4A-98F8-954F-8C05-43D7441D80A9}" destId="{600353DB-22D2-664D-A54A-FD369795F65A}" srcOrd="1" destOrd="0" presId="urn:microsoft.com/office/officeart/2005/8/layout/radial2"/>
    <dgm:cxn modelId="{AE188D45-CD2C-AB45-852C-E12787C417BA}" type="presParOf" srcId="{8ECA75C7-CB3F-F24F-B922-35C933EEBF34}" destId="{D37E26A0-FE63-004E-96A9-947C3CB3D44A}" srcOrd="1" destOrd="0" presId="urn:microsoft.com/office/officeart/2005/8/layout/radial2"/>
    <dgm:cxn modelId="{8CF2EDC9-F2A7-5B41-A040-B6CAD22911CC}" type="presParOf" srcId="{8ECA75C7-CB3F-F24F-B922-35C933EEBF34}" destId="{E75E840C-4682-934C-95A9-7D7AAAEDCF61}" srcOrd="2" destOrd="0" presId="urn:microsoft.com/office/officeart/2005/8/layout/radial2"/>
    <dgm:cxn modelId="{7D936D96-82C4-454B-AA3F-2B650491C3FE}" type="presParOf" srcId="{E75E840C-4682-934C-95A9-7D7AAAEDCF61}" destId="{EB9D62A9-F8A1-FD40-8906-7CB9013545C0}" srcOrd="0" destOrd="0" presId="urn:microsoft.com/office/officeart/2005/8/layout/radial2"/>
    <dgm:cxn modelId="{F7CAC604-6BBF-914C-95FB-362C80CA8613}" type="presParOf" srcId="{E75E840C-4682-934C-95A9-7D7AAAEDCF61}" destId="{4222B61A-B757-0148-88C2-E254C1B8F1FE}" srcOrd="1" destOrd="0" presId="urn:microsoft.com/office/officeart/2005/8/layout/radial2"/>
    <dgm:cxn modelId="{F4274C57-380B-0449-BF0E-5F054EF40BCF}" type="presParOf" srcId="{8ECA75C7-CB3F-F24F-B922-35C933EEBF34}" destId="{E2989AD2-EE56-5140-BB4B-E733F5C3AF72}" srcOrd="3" destOrd="0" presId="urn:microsoft.com/office/officeart/2005/8/layout/radial2"/>
    <dgm:cxn modelId="{9AEE4F5F-280E-7149-8E84-E8F93119F750}" type="presParOf" srcId="{8ECA75C7-CB3F-F24F-B922-35C933EEBF34}" destId="{31BB03F0-DE8C-CA4B-8009-26AC50E0C7E7}" srcOrd="4" destOrd="0" presId="urn:microsoft.com/office/officeart/2005/8/layout/radial2"/>
    <dgm:cxn modelId="{13D166EB-DED1-D44A-94CC-746F0EE81737}" type="presParOf" srcId="{31BB03F0-DE8C-CA4B-8009-26AC50E0C7E7}" destId="{6CBC4A17-FE69-A04A-8CF7-E64705694847}" srcOrd="0" destOrd="0" presId="urn:microsoft.com/office/officeart/2005/8/layout/radial2"/>
    <dgm:cxn modelId="{B2F16018-7094-C84A-AE54-A1BAB3DDC71A}" type="presParOf" srcId="{31BB03F0-DE8C-CA4B-8009-26AC50E0C7E7}" destId="{A3B23696-DC3E-994E-934A-94B2C8651586}" srcOrd="1" destOrd="0" presId="urn:microsoft.com/office/officeart/2005/8/layout/radial2"/>
    <dgm:cxn modelId="{38EC9691-E693-484A-93A1-698E1A349D2C}" type="presParOf" srcId="{8ECA75C7-CB3F-F24F-B922-35C933EEBF34}" destId="{33EDF545-6CE6-2B4F-9CEA-DA06415FE349}" srcOrd="5" destOrd="0" presId="urn:microsoft.com/office/officeart/2005/8/layout/radial2"/>
    <dgm:cxn modelId="{5F1B4376-4112-B642-A270-790245448B89}" type="presParOf" srcId="{8ECA75C7-CB3F-F24F-B922-35C933EEBF34}" destId="{F0015308-AB07-1B4A-ACC8-ADED96C64A96}" srcOrd="6" destOrd="0" presId="urn:microsoft.com/office/officeart/2005/8/layout/radial2"/>
    <dgm:cxn modelId="{0799643B-F80E-6940-82FA-6BFFEE93AC41}" type="presParOf" srcId="{F0015308-AB07-1B4A-ACC8-ADED96C64A96}" destId="{7D82AE21-9756-2B40-BD5E-D7932ADD1CC1}" srcOrd="0" destOrd="0" presId="urn:microsoft.com/office/officeart/2005/8/layout/radial2"/>
    <dgm:cxn modelId="{F4B3D5E4-441B-AE43-906B-9ED76C2827B5}" type="presParOf" srcId="{F0015308-AB07-1B4A-ACC8-ADED96C64A96}" destId="{77A44C08-AE70-BB49-9118-5944CA91A93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F545-6CE6-2B4F-9CEA-DA06415FE349}">
      <dsp:nvSpPr>
        <dsp:cNvPr id="0" name=""/>
        <dsp:cNvSpPr/>
      </dsp:nvSpPr>
      <dsp:spPr>
        <a:xfrm rot="2300760">
          <a:off x="3770139" y="3481081"/>
          <a:ext cx="1059299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1059299" y="21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89AD2-EE56-5140-BB4B-E733F5C3AF72}">
      <dsp:nvSpPr>
        <dsp:cNvPr id="0" name=""/>
        <dsp:cNvSpPr/>
      </dsp:nvSpPr>
      <dsp:spPr>
        <a:xfrm>
          <a:off x="3884396" y="2485453"/>
          <a:ext cx="842860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842860" y="21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E26A0-FE63-004E-96A9-947C3CB3D44A}">
      <dsp:nvSpPr>
        <dsp:cNvPr id="0" name=""/>
        <dsp:cNvSpPr/>
      </dsp:nvSpPr>
      <dsp:spPr>
        <a:xfrm rot="19037444">
          <a:off x="3783905" y="1450086"/>
          <a:ext cx="757861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757861" y="21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353DB-22D2-664D-A54A-FD369795F65A}">
      <dsp:nvSpPr>
        <dsp:cNvPr id="0" name=""/>
        <dsp:cNvSpPr/>
      </dsp:nvSpPr>
      <dsp:spPr>
        <a:xfrm>
          <a:off x="1836594" y="1301869"/>
          <a:ext cx="2409178" cy="2409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D62A9-F8A1-FD40-8906-7CB9013545C0}">
      <dsp:nvSpPr>
        <dsp:cNvPr id="0" name=""/>
        <dsp:cNvSpPr/>
      </dsp:nvSpPr>
      <dsp:spPr>
        <a:xfrm>
          <a:off x="4249605" y="1089"/>
          <a:ext cx="1445506" cy="1445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Payer Models</a:t>
          </a:r>
          <a:endParaRPr lang="en-US" sz="1800" kern="1200" baseline="0" dirty="0"/>
        </a:p>
      </dsp:txBody>
      <dsp:txXfrm>
        <a:off x="4461294" y="212778"/>
        <a:ext cx="1022128" cy="1022128"/>
      </dsp:txXfrm>
    </dsp:sp>
    <dsp:sp modelId="{4222B61A-B757-0148-88C2-E254C1B8F1FE}">
      <dsp:nvSpPr>
        <dsp:cNvPr id="0" name=""/>
        <dsp:cNvSpPr/>
      </dsp:nvSpPr>
      <dsp:spPr>
        <a:xfrm>
          <a:off x="5839663" y="1089"/>
          <a:ext cx="2168260" cy="144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Incentives</a:t>
          </a:r>
          <a:r>
            <a:rPr lang="en-US" sz="2000" kern="1200" dirty="0" smtClean="0"/>
            <a:t> to provider</a:t>
          </a:r>
          <a:endParaRPr lang="en-US" sz="2000" kern="1200" dirty="0"/>
        </a:p>
      </dsp:txBody>
      <dsp:txXfrm>
        <a:off x="5839663" y="1089"/>
        <a:ext cx="2168260" cy="1445506"/>
      </dsp:txXfrm>
    </dsp:sp>
    <dsp:sp modelId="{6CBC4A17-FE69-A04A-8CF7-E64705694847}">
      <dsp:nvSpPr>
        <dsp:cNvPr id="0" name=""/>
        <dsp:cNvSpPr/>
      </dsp:nvSpPr>
      <dsp:spPr>
        <a:xfrm>
          <a:off x="4727256" y="1783705"/>
          <a:ext cx="1445506" cy="1445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Policy Input</a:t>
          </a:r>
          <a:endParaRPr lang="en-US" sz="1800" kern="1200" baseline="0" dirty="0"/>
        </a:p>
      </dsp:txBody>
      <dsp:txXfrm>
        <a:off x="4938945" y="1995394"/>
        <a:ext cx="1022128" cy="1022128"/>
      </dsp:txXfrm>
    </dsp:sp>
    <dsp:sp modelId="{A3B23696-DC3E-994E-934A-94B2C8651586}">
      <dsp:nvSpPr>
        <dsp:cNvPr id="0" name=""/>
        <dsp:cNvSpPr/>
      </dsp:nvSpPr>
      <dsp:spPr>
        <a:xfrm>
          <a:off x="6317313" y="1783705"/>
          <a:ext cx="2168260" cy="144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Information</a:t>
          </a:r>
          <a:r>
            <a:rPr lang="en-US" sz="2000" kern="1200" dirty="0" smtClean="0"/>
            <a:t> as to care value</a:t>
          </a:r>
          <a:endParaRPr lang="en-US" sz="2000" kern="1200" dirty="0"/>
        </a:p>
      </dsp:txBody>
      <dsp:txXfrm>
        <a:off x="6317313" y="1783705"/>
        <a:ext cx="2168260" cy="1445506"/>
      </dsp:txXfrm>
    </dsp:sp>
    <dsp:sp modelId="{7D82AE21-9756-2B40-BD5E-D7932ADD1CC1}">
      <dsp:nvSpPr>
        <dsp:cNvPr id="0" name=""/>
        <dsp:cNvSpPr/>
      </dsp:nvSpPr>
      <dsp:spPr>
        <a:xfrm>
          <a:off x="4543549" y="3567411"/>
          <a:ext cx="1504946" cy="1445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Patient Co-Production</a:t>
          </a:r>
        </a:p>
      </dsp:txBody>
      <dsp:txXfrm>
        <a:off x="4763943" y="3779100"/>
        <a:ext cx="1064158" cy="1022128"/>
      </dsp:txXfrm>
    </dsp:sp>
    <dsp:sp modelId="{77A44C08-AE70-BB49-9118-5944CA91A932}">
      <dsp:nvSpPr>
        <dsp:cNvPr id="0" name=""/>
        <dsp:cNvSpPr/>
      </dsp:nvSpPr>
      <dsp:spPr>
        <a:xfrm>
          <a:off x="6118747" y="3567411"/>
          <a:ext cx="2257419" cy="144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Influence</a:t>
          </a:r>
          <a:r>
            <a:rPr lang="en-US" sz="2000" kern="1200" dirty="0" smtClean="0"/>
            <a:t> in decision making</a:t>
          </a:r>
          <a:endParaRPr lang="en-US" sz="2000" kern="1200" dirty="0"/>
        </a:p>
      </dsp:txBody>
      <dsp:txXfrm>
        <a:off x="6118747" y="3567411"/>
        <a:ext cx="2257419" cy="144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DE27-3C38-1644-92AB-C155ADDBE04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AF-37F1-9349-8756-93ABED33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5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35EC3-5DC4-8B41-94E3-99F43BDE4B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1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54D1-D181-1F4A-8FF8-ECC3B1194A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DA4E-04E2-A74E-A0E0-432222C0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Value-Based Care:</a:t>
            </a:r>
            <a:br>
              <a:rPr lang="en-US" dirty="0" smtClean="0"/>
            </a:br>
            <a:r>
              <a:rPr lang="en-US" sz="4800" i="1" dirty="0" smtClean="0"/>
              <a:t>First Virtual Class Session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5719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48" y="328613"/>
            <a:ext cx="10515600" cy="1325563"/>
          </a:xfrm>
        </p:spPr>
        <p:txBody>
          <a:bodyPr/>
          <a:lstStyle/>
          <a:p>
            <a:r>
              <a:rPr lang="en-US" dirty="0" smtClean="0"/>
              <a:t>Value Gains from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8" y="1690688"/>
            <a:ext cx="10515600" cy="4542161"/>
          </a:xfrm>
        </p:spPr>
        <p:txBody>
          <a:bodyPr>
            <a:normAutofit/>
          </a:bodyPr>
          <a:lstStyle/>
          <a:p>
            <a:r>
              <a:rPr lang="en-US" dirty="0" smtClean="0"/>
              <a:t>Payer </a:t>
            </a:r>
            <a:r>
              <a:rPr lang="en-US" i="1" dirty="0" smtClean="0"/>
              <a:t>Incentives</a:t>
            </a:r>
            <a:r>
              <a:rPr lang="en-US" dirty="0"/>
              <a:t> </a:t>
            </a:r>
            <a:r>
              <a:rPr lang="en-US" dirty="0" smtClean="0"/>
              <a:t>that better align provider effort with value in health</a:t>
            </a:r>
          </a:p>
          <a:p>
            <a:r>
              <a:rPr lang="en-US" dirty="0" smtClean="0"/>
              <a:t>Policy initiatives that create and disseminate </a:t>
            </a:r>
            <a:r>
              <a:rPr lang="en-US" i="1" dirty="0" smtClean="0"/>
              <a:t>Information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Aggregate best </a:t>
            </a:r>
            <a:r>
              <a:rPr lang="en-US" dirty="0"/>
              <a:t>p</a:t>
            </a:r>
            <a:r>
              <a:rPr lang="en-US" dirty="0" smtClean="0"/>
              <a:t>ractices for value in clinical care </a:t>
            </a:r>
          </a:p>
          <a:p>
            <a:pPr lvl="1"/>
            <a:r>
              <a:rPr lang="en-US" dirty="0" smtClean="0"/>
              <a:t>Assess and encourage </a:t>
            </a:r>
            <a:r>
              <a:rPr lang="en-US" dirty="0"/>
              <a:t>i</a:t>
            </a:r>
            <a:r>
              <a:rPr lang="en-US" dirty="0" smtClean="0"/>
              <a:t>ndividual provider quality </a:t>
            </a:r>
          </a:p>
          <a:p>
            <a:r>
              <a:rPr lang="en-US" dirty="0" smtClean="0"/>
              <a:t>Patients: </a:t>
            </a:r>
          </a:p>
          <a:p>
            <a:pPr lvl="1"/>
            <a:r>
              <a:rPr lang="en-US" dirty="0" smtClean="0"/>
              <a:t>Understanding to allow individual patients to </a:t>
            </a:r>
            <a:r>
              <a:rPr lang="en-US" i="1" dirty="0" smtClean="0"/>
              <a:t>influence</a:t>
            </a:r>
            <a:r>
              <a:rPr lang="en-US" dirty="0" smtClean="0"/>
              <a:t> their own care and for providers to better </a:t>
            </a:r>
            <a:r>
              <a:rPr lang="en-US" i="1" dirty="0" smtClean="0"/>
              <a:t>Influence</a:t>
            </a:r>
            <a:r>
              <a:rPr lang="en-US" dirty="0" smtClean="0"/>
              <a:t> patient decision making and adherence.</a:t>
            </a:r>
          </a:p>
          <a:p>
            <a:pPr lvl="1"/>
            <a:r>
              <a:rPr lang="en-US" dirty="0" smtClean="0"/>
              <a:t>Patients as market forces who create aggregate </a:t>
            </a:r>
            <a:r>
              <a:rPr lang="en-US" i="1" dirty="0" smtClean="0"/>
              <a:t>Influence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7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Topics (by video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9042"/>
          </a:xfrm>
        </p:spPr>
        <p:txBody>
          <a:bodyPr/>
          <a:lstStyle/>
          <a:p>
            <a:r>
              <a:rPr lang="en-US" dirty="0" smtClean="0"/>
              <a:t>U2:  Vigilance for protected values and related (omission and status quo) biases, structure discussions accordingly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Section 1:  Incentives            </a:t>
            </a:r>
          </a:p>
          <a:p>
            <a:r>
              <a:rPr lang="en-US" dirty="0" smtClean="0"/>
              <a:t>U3:  Understand problem of COIs, mechanisms driving, and limitations of simple remedies (</a:t>
            </a:r>
            <a:r>
              <a:rPr lang="en-US" i="1" dirty="0" smtClean="0"/>
              <a:t>the problem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U4:  Master basics of value based incentives (</a:t>
            </a:r>
            <a:r>
              <a:rPr lang="en-US" i="1" dirty="0" smtClean="0"/>
              <a:t>the basic solution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U5:  Monitor unintended consequences for disparities and screening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1690688"/>
            <a:ext cx="11590866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Section 2:  Information           </a:t>
            </a:r>
          </a:p>
          <a:p>
            <a:r>
              <a:rPr lang="en-US" dirty="0" smtClean="0"/>
              <a:t>U6:  Analyze steps in care to identify sources of variation in spending</a:t>
            </a:r>
          </a:p>
          <a:p>
            <a:r>
              <a:rPr lang="en-US" dirty="0" smtClean="0"/>
              <a:t>U7:  Master ICER and understand QALY-type inputs</a:t>
            </a:r>
          </a:p>
          <a:p>
            <a:r>
              <a:rPr lang="en-US" dirty="0" smtClean="0"/>
              <a:t>U8:  Understand logic of risk adjustment and dangers of self-report</a:t>
            </a:r>
          </a:p>
          <a:p>
            <a:pPr marL="0" indent="0">
              <a:buNone/>
            </a:pPr>
            <a:r>
              <a:rPr lang="en-US" b="1" dirty="0" smtClean="0"/>
              <a:t>Section 3:  Influence</a:t>
            </a:r>
          </a:p>
          <a:p>
            <a:r>
              <a:rPr lang="en-US" dirty="0" smtClean="0"/>
              <a:t>U9:  Recognize the impact, quality, and support needs of patient decision makers (</a:t>
            </a:r>
            <a:r>
              <a:rPr lang="en-US" i="1" dirty="0" smtClean="0"/>
              <a:t>background for U10 and U11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U10: Encourage adherence through understanding of choice presentation and patient psychological processes</a:t>
            </a:r>
          </a:p>
          <a:p>
            <a:r>
              <a:rPr lang="en-US" dirty="0" smtClean="0"/>
              <a:t>U11: Understand the promise and limitations of patients as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1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decisions in course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11518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Provider = generalized across individual physician/provider, hospital system, etc.</a:t>
            </a:r>
          </a:p>
          <a:p>
            <a:pPr lvl="1"/>
            <a:r>
              <a:rPr lang="en-US" dirty="0" err="1" smtClean="0"/>
              <a:t>Mgt</a:t>
            </a:r>
            <a:r>
              <a:rPr lang="en-US" dirty="0" smtClean="0"/>
              <a:t> will </a:t>
            </a:r>
            <a:r>
              <a:rPr lang="en-US" dirty="0" smtClean="0"/>
              <a:t>help you with employer-employee (e.g., hospital-physician) links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Focus on structuring knowledge and framing questions</a:t>
            </a:r>
          </a:p>
          <a:p>
            <a:pPr lvl="1"/>
            <a:r>
              <a:rPr lang="en-US" dirty="0" smtClean="0"/>
              <a:t>Econ </a:t>
            </a:r>
            <a:r>
              <a:rPr lang="en-US" smtClean="0"/>
              <a:t>and DS </a:t>
            </a:r>
            <a:r>
              <a:rPr lang="en-US" smtClean="0"/>
              <a:t>will </a:t>
            </a:r>
            <a:r>
              <a:rPr lang="en-US" dirty="0" smtClean="0"/>
              <a:t>help with methods</a:t>
            </a:r>
          </a:p>
          <a:p>
            <a:endParaRPr lang="en-US" dirty="0"/>
          </a:p>
          <a:p>
            <a:r>
              <a:rPr lang="en-US" dirty="0"/>
              <a:t>Knowledge </a:t>
            </a:r>
            <a:r>
              <a:rPr lang="en-US" dirty="0" smtClean="0"/>
              <a:t>and examples that generalize </a:t>
            </a:r>
            <a:r>
              <a:rPr lang="en-US" dirty="0"/>
              <a:t>across </a:t>
            </a:r>
            <a:r>
              <a:rPr lang="en-US" dirty="0" smtClean="0"/>
              <a:t>clinical, geographic, regulatory areas (</a:t>
            </a:r>
            <a:r>
              <a:rPr lang="mr-IN" dirty="0" smtClean="0"/>
              <a:t>…</a:t>
            </a:r>
            <a:r>
              <a:rPr lang="en-US" dirty="0" smtClean="0"/>
              <a:t>and, don</a:t>
            </a:r>
            <a:r>
              <a:rPr lang="mr-IN" dirty="0" smtClean="0"/>
              <a:t>’</a:t>
            </a:r>
            <a:r>
              <a:rPr lang="en-US" dirty="0" smtClean="0"/>
              <a:t>t take medical advice from me)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Flow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61026"/>
              </p:ext>
            </p:extLst>
          </p:nvPr>
        </p:nvGraphicFramePr>
        <p:xfrm>
          <a:off x="251240" y="198784"/>
          <a:ext cx="6204424" cy="601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Video Units</a:t>
                      </a:r>
                      <a:endParaRPr lang="en-US" sz="2600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U1: 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U2:</a:t>
                      </a:r>
                      <a:r>
                        <a:rPr lang="en-US" sz="2400" i="0" baseline="0" dirty="0" smtClean="0"/>
                        <a:t>  Decision Making</a:t>
                      </a:r>
                      <a:endParaRPr lang="en-US" sz="24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U3:  Conflicts</a:t>
                      </a:r>
                      <a:r>
                        <a:rPr lang="en-US" sz="2400" i="0" baseline="0" dirty="0" smtClean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U4:  Value Based Incentives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U7:  ICER and QALY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U8:  Risk Adjustment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U9:  Patient Decision Making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U10: Patient Adherence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U11: Patient 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U12:  Wrap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026000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4417164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5733513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198784"/>
            <a:ext cx="27709" cy="60723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35018"/>
              </p:ext>
            </p:extLst>
          </p:nvPr>
        </p:nvGraphicFramePr>
        <p:xfrm>
          <a:off x="251240" y="198784"/>
          <a:ext cx="11278152" cy="607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Video Units</a:t>
                      </a:r>
                      <a:endParaRPr lang="en-US" sz="2600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Weekly Activities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 smtClean="0"/>
                        <a:t>Course Week 1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U2:</a:t>
                      </a:r>
                      <a:r>
                        <a:rPr lang="en-US" sz="2400" i="0" baseline="0" dirty="0" smtClean="0"/>
                        <a:t>  Decision Making</a:t>
                      </a:r>
                      <a:endParaRPr lang="en-US" sz="2400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U3:  Conflicts</a:t>
                      </a:r>
                      <a:r>
                        <a:rPr lang="en-US" sz="2400" i="0" baseline="0" dirty="0" smtClean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Course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Week 2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3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4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 smtClean="0"/>
                        <a:t>Course Week 5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U12:  Wrap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Course Week 6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056480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4447644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5733513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198784"/>
            <a:ext cx="27709" cy="60723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28509" y="2087880"/>
            <a:ext cx="510088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28509" y="2606040"/>
            <a:ext cx="510088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8509" y="3550920"/>
            <a:ext cx="510088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0800" y="4447644"/>
            <a:ext cx="510088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28509" y="5740717"/>
            <a:ext cx="510088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7815"/>
              </p:ext>
            </p:extLst>
          </p:nvPr>
        </p:nvGraphicFramePr>
        <p:xfrm>
          <a:off x="251240" y="198784"/>
          <a:ext cx="11278152" cy="607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Video Units</a:t>
                      </a:r>
                      <a:endParaRPr lang="en-US" sz="2600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Weekly Activities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i="1" dirty="0" smtClean="0"/>
                        <a:t>Course Week 1</a:t>
                      </a:r>
                      <a:r>
                        <a:rPr lang="en-US" sz="2400" i="1" baseline="0" dirty="0" smtClean="0"/>
                        <a:t> (today):</a:t>
                      </a:r>
                      <a:r>
                        <a:rPr lang="en-US" sz="2400" i="1" dirty="0" smtClean="0"/>
                        <a:t> </a:t>
                      </a:r>
                    </a:p>
                    <a:p>
                      <a:r>
                        <a:rPr lang="en-US" sz="2400" i="1" dirty="0" smtClean="0"/>
                        <a:t>-Survey (completed)</a:t>
                      </a:r>
                    </a:p>
                    <a:p>
                      <a:r>
                        <a:rPr lang="en-US" sz="2400" i="1" dirty="0" smtClean="0"/>
                        <a:t>-Introduction</a:t>
                      </a:r>
                      <a:r>
                        <a:rPr lang="en-US" sz="2400" i="1" baseline="0" dirty="0" smtClean="0"/>
                        <a:t> to course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U2:</a:t>
                      </a:r>
                      <a:r>
                        <a:rPr lang="en-US" sz="2400" i="0" baseline="0" dirty="0" smtClean="0"/>
                        <a:t>  Decision Making</a:t>
                      </a:r>
                      <a:endParaRPr lang="en-US" sz="2400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U3:  Conflicts</a:t>
                      </a:r>
                      <a:r>
                        <a:rPr lang="en-US" sz="2400" i="0" baseline="0" dirty="0" smtClean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Course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Week 2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3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4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 smtClean="0"/>
                        <a:t>Course Week 5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U12:  Wrap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Course Week 6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222734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4616669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5982894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00800" y="720436"/>
            <a:ext cx="27709" cy="57640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67712" y="720436"/>
            <a:ext cx="9217152" cy="1502941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77038"/>
              </p:ext>
            </p:extLst>
          </p:nvPr>
        </p:nvGraphicFramePr>
        <p:xfrm>
          <a:off x="251240" y="198784"/>
          <a:ext cx="11278152" cy="677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Video Units</a:t>
                      </a:r>
                      <a:endParaRPr lang="en-US" sz="2600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Weekly Activities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 smtClean="0"/>
                        <a:t>Course Week 1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U2:</a:t>
                      </a:r>
                      <a:r>
                        <a:rPr lang="en-US" sz="2400" i="0" baseline="0" dirty="0" smtClean="0"/>
                        <a:t>  Decision Making</a:t>
                      </a:r>
                      <a:endParaRPr lang="en-US" sz="2400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U3:  Conflicts</a:t>
                      </a:r>
                      <a:r>
                        <a:rPr lang="en-US" sz="2400" i="0" baseline="0" dirty="0" smtClean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Course Week 2 (next time):</a:t>
                      </a:r>
                    </a:p>
                    <a:p>
                      <a:r>
                        <a:rPr lang="en-US" sz="2400" b="1" dirty="0" smtClean="0"/>
                        <a:t>-Video</a:t>
                      </a:r>
                      <a:r>
                        <a:rPr lang="en-US" sz="2400" b="1" baseline="0" dirty="0" smtClean="0"/>
                        <a:t> Unit 4 (longest unit)</a:t>
                      </a:r>
                    </a:p>
                    <a:p>
                      <a:r>
                        <a:rPr lang="en-US" sz="2400" b="1" baseline="0" dirty="0" smtClean="0"/>
                        <a:t>-Prepare zoom case (submit 2 of 3)</a:t>
                      </a:r>
                      <a:endParaRPr lang="en-US" sz="2400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3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 smtClean="0"/>
                        <a:t>Course Week 4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 smtClean="0"/>
                        <a:t>Course Week 5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U12:  Wrap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Course Week 6</a:t>
                      </a:r>
                      <a:endParaRPr lang="en-US" sz="2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72149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5115431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6426238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00800" y="720436"/>
            <a:ext cx="27709" cy="62517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2240" y="2156488"/>
            <a:ext cx="9217152" cy="1224021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Introduction:  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Syllabus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Survey 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Course flow from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9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 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5208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Project:  </a:t>
            </a:r>
            <a:endParaRPr lang="en-US" dirty="0"/>
          </a:p>
          <a:p>
            <a:pPr lvl="1"/>
            <a:r>
              <a:rPr lang="en-US" dirty="0"/>
              <a:t>Pick a clinical area </a:t>
            </a:r>
            <a:r>
              <a:rPr lang="en-US" dirty="0" smtClean="0"/>
              <a:t>(known by someone on the team) and assess with course content</a:t>
            </a:r>
          </a:p>
          <a:p>
            <a:pPr lvl="1"/>
            <a:r>
              <a:rPr lang="en-US" dirty="0" smtClean="0"/>
              <a:t>Recommend </a:t>
            </a:r>
            <a:r>
              <a:rPr lang="en-US" dirty="0"/>
              <a:t>an intervention to increase the value of delivered </a:t>
            </a:r>
            <a:r>
              <a:rPr lang="en-US" dirty="0" smtClean="0"/>
              <a:t>healthcare</a:t>
            </a:r>
          </a:p>
          <a:p>
            <a:pPr lvl="1"/>
            <a:r>
              <a:rPr lang="en-US" i="1" dirty="0" smtClean="0"/>
              <a:t>Note</a:t>
            </a:r>
            <a:r>
              <a:rPr lang="en-US" dirty="0" smtClean="0"/>
              <a:t>: many prompts and guidelines in the team project document</a:t>
            </a:r>
          </a:p>
          <a:p>
            <a:r>
              <a:rPr lang="en-US" dirty="0" smtClean="0"/>
              <a:t>Final is parallel to team project:  critique a specific value-based care program</a:t>
            </a:r>
          </a:p>
          <a:p>
            <a:pPr lvl="1"/>
            <a:r>
              <a:rPr lang="en-US" dirty="0" smtClean="0"/>
              <a:t>EX:  Team project asks:  “Will </a:t>
            </a:r>
            <a:r>
              <a:rPr lang="en-US" dirty="0"/>
              <a:t>recommended incentive systems encourage over- or under-treatment and how will they do so</a:t>
            </a:r>
            <a:r>
              <a:rPr lang="en-US" dirty="0" smtClean="0"/>
              <a:t>?”  Final may describe a fee-for-service component and require you to recognize the bias towards over-treatment</a:t>
            </a:r>
            <a:endParaRPr lang="en-US" dirty="0"/>
          </a:p>
          <a:p>
            <a:r>
              <a:rPr lang="en-US" dirty="0" smtClean="0"/>
              <a:t>Reading limited; </a:t>
            </a:r>
            <a:r>
              <a:rPr lang="en-US" u="sng" dirty="0"/>
              <a:t>R</a:t>
            </a:r>
            <a:r>
              <a:rPr lang="en-US" u="sng" dirty="0" smtClean="0"/>
              <a:t>eview</a:t>
            </a:r>
            <a:r>
              <a:rPr lang="en-US" dirty="0" smtClean="0"/>
              <a:t> documents provided for each video </a:t>
            </a:r>
          </a:p>
          <a:p>
            <a:r>
              <a:rPr lang="en-US" dirty="0" smtClean="0"/>
              <a:t>Room for application </a:t>
            </a:r>
            <a:endParaRPr lang="en-US" dirty="0"/>
          </a:p>
          <a:p>
            <a:pPr lvl="1"/>
            <a:r>
              <a:rPr lang="en-US" dirty="0" smtClean="0"/>
              <a:t>Cases:  Submit responses for to 2 of the 3 (Friday before zoom, 8pm)</a:t>
            </a:r>
          </a:p>
          <a:p>
            <a:pPr lvl="1"/>
            <a:r>
              <a:rPr lang="en-US" dirty="0" smtClean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7573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Course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Net Benefit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Net Benefit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low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high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931" y="1319849"/>
            <a:ext cx="2523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Health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69555" y="2102646"/>
            <a:ext cx="2523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Money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158240" y="3977640"/>
            <a:ext cx="10195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Issues: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Benefits and costs are sometimes (not always) at odds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Different stakeholder groups may have different: 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Weights on benefits, costs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Definitions of benefit, cost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Value often requires tradeoffs, balance, constant monitoring and adjustment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1692"/>
            <a:ext cx="10515600" cy="1325563"/>
          </a:xfrm>
        </p:spPr>
        <p:txBody>
          <a:bodyPr/>
          <a:lstStyle/>
          <a:p>
            <a:r>
              <a:rPr lang="en-US" dirty="0" smtClean="0"/>
              <a:t>Framework for Value-Based Care Course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2519136"/>
              </p:ext>
            </p:extLst>
          </p:nvPr>
        </p:nvGraphicFramePr>
        <p:xfrm>
          <a:off x="-1" y="1494692"/>
          <a:ext cx="10322169" cy="501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4633" y="3447153"/>
            <a:ext cx="205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Increase Value of Provider’s Care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4083" y="1846015"/>
            <a:ext cx="212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1:  Units 3-5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4083" y="3514885"/>
            <a:ext cx="212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2:</a:t>
            </a:r>
          </a:p>
          <a:p>
            <a:r>
              <a:rPr lang="en-US" sz="2400" dirty="0" smtClean="0"/>
              <a:t>Units 6-8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84082" y="5270316"/>
            <a:ext cx="212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3:</a:t>
            </a:r>
          </a:p>
          <a:p>
            <a:r>
              <a:rPr lang="en-US" sz="2400" dirty="0" smtClean="0"/>
              <a:t>Units 9-11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4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13696" y="472554"/>
            <a:ext cx="3536590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68031" y="714494"/>
            <a:ext cx="345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 Function: Collects and Provides Information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08718" y="3095727"/>
            <a:ext cx="2687214" cy="1505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9477" y="3408151"/>
            <a:ext cx="237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Provider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7408506" y="2977532"/>
            <a:ext cx="2687216" cy="1534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07085" y="3340147"/>
            <a:ext cx="237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Patient</a:t>
            </a:r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4180216" y="5187823"/>
            <a:ext cx="3580826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4157" y="5316125"/>
            <a:ext cx="31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Value-Based Care</a:t>
            </a:r>
            <a:endParaRPr lang="en-US" sz="3600" dirty="0"/>
          </a:p>
        </p:txBody>
      </p:sp>
      <p:sp>
        <p:nvSpPr>
          <p:cNvPr id="13" name="Left-Right Arrow 12"/>
          <p:cNvSpPr/>
          <p:nvPr/>
        </p:nvSpPr>
        <p:spPr>
          <a:xfrm>
            <a:off x="4907902" y="3523081"/>
            <a:ext cx="2146041" cy="727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17027" y="4050795"/>
            <a:ext cx="680851" cy="104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04865" y="530226"/>
            <a:ext cx="3424328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9520" y="754159"/>
            <a:ext cx="348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Payer Function:</a:t>
            </a:r>
          </a:p>
          <a:p>
            <a:r>
              <a:rPr lang="en-US" sz="2400" dirty="0" smtClean="0"/>
              <a:t>Provides Incentives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3088148" y="2037929"/>
            <a:ext cx="788720" cy="966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75966" y="1965451"/>
            <a:ext cx="1" cy="1012081"/>
          </a:xfrm>
          <a:prstGeom prst="straightConnector1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07902" y="2022483"/>
            <a:ext cx="2500603" cy="1052732"/>
          </a:xfrm>
          <a:prstGeom prst="straightConnector1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>
            <a:off x="5085178" y="1326415"/>
            <a:ext cx="1753873" cy="196171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9640544">
            <a:off x="4572934" y="2101851"/>
            <a:ext cx="2362365" cy="59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13696" y="472554"/>
            <a:ext cx="3536590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68031" y="714494"/>
            <a:ext cx="345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 Function: Collects and Provides Information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08718" y="3095727"/>
            <a:ext cx="2687214" cy="1505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9477" y="3408151"/>
            <a:ext cx="237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Provider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7408506" y="2977532"/>
            <a:ext cx="2687216" cy="1534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07085" y="3340147"/>
            <a:ext cx="237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Patient</a:t>
            </a:r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4180216" y="5187823"/>
            <a:ext cx="3580826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4157" y="5316125"/>
            <a:ext cx="31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Value-Based Care</a:t>
            </a:r>
            <a:endParaRPr lang="en-US" sz="3600" dirty="0"/>
          </a:p>
        </p:txBody>
      </p:sp>
      <p:sp>
        <p:nvSpPr>
          <p:cNvPr id="13" name="Left-Right Arrow 12"/>
          <p:cNvSpPr/>
          <p:nvPr/>
        </p:nvSpPr>
        <p:spPr>
          <a:xfrm>
            <a:off x="4907902" y="3523081"/>
            <a:ext cx="2146041" cy="72778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17027" y="4050795"/>
            <a:ext cx="680851" cy="104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04865" y="530226"/>
            <a:ext cx="3424328" cy="143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9520" y="754159"/>
            <a:ext cx="348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Payer Function:</a:t>
            </a:r>
          </a:p>
          <a:p>
            <a:r>
              <a:rPr lang="en-US" sz="2400" dirty="0" smtClean="0"/>
              <a:t>Provides Incentives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3088148" y="2037929"/>
            <a:ext cx="788720" cy="9664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75966" y="1965451"/>
            <a:ext cx="1" cy="1012081"/>
          </a:xfrm>
          <a:prstGeom prst="straightConnector1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07902" y="2022483"/>
            <a:ext cx="2500603" cy="1052732"/>
          </a:xfrm>
          <a:prstGeom prst="straightConnector1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>
            <a:off x="5085178" y="1239916"/>
            <a:ext cx="1753873" cy="196171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9640544">
            <a:off x="4572934" y="2101851"/>
            <a:ext cx="2362365" cy="59981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1471" y="2167725"/>
            <a:ext cx="206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Section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9735287">
            <a:off x="4806774" y="1845761"/>
            <a:ext cx="14347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Section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4036" y="3232383"/>
            <a:ext cx="206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Section 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961</Words>
  <Application>Microsoft Office PowerPoint</Application>
  <PresentationFormat>Widescreen</PresentationFormat>
  <Paragraphs>198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Office Theme</vt:lpstr>
      <vt:lpstr>Value-Based Care: First Virtual Class Session</vt:lpstr>
      <vt:lpstr>Course Introduction:   Agenda</vt:lpstr>
      <vt:lpstr>Syllabus</vt:lpstr>
      <vt:lpstr>Syllabus</vt:lpstr>
      <vt:lpstr>Main Course Topics</vt:lpstr>
      <vt:lpstr>Value</vt:lpstr>
      <vt:lpstr>Framework for Value-Based Care Course</vt:lpstr>
      <vt:lpstr>PowerPoint Presentation</vt:lpstr>
      <vt:lpstr>PowerPoint Presentation</vt:lpstr>
      <vt:lpstr>Value Gains from….</vt:lpstr>
      <vt:lpstr>Specific Topics (by video unit)</vt:lpstr>
      <vt:lpstr>Specific Topics</vt:lpstr>
      <vt:lpstr>Some decisions in course design</vt:lpstr>
      <vt:lpstr>Survey</vt:lpstr>
      <vt:lpstr>Course Flow </vt:lpstr>
      <vt:lpstr>PowerPoint Presentation</vt:lpstr>
      <vt:lpstr>PowerPoint Presentation</vt:lpstr>
      <vt:lpstr>PowerPoint Presentation</vt:lpstr>
      <vt:lpstr>PowerPoint Presentation</vt:lpstr>
      <vt:lpstr>Questions?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Mary Frances Luce</cp:lastModifiedBy>
  <cp:revision>44</cp:revision>
  <dcterms:created xsi:type="dcterms:W3CDTF">2019-08-23T14:07:09Z</dcterms:created>
  <dcterms:modified xsi:type="dcterms:W3CDTF">2024-09-20T19:47:41Z</dcterms:modified>
</cp:coreProperties>
</file>