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6" r:id="rId3"/>
    <p:sldId id="258" r:id="rId4"/>
    <p:sldId id="260" r:id="rId5"/>
    <p:sldId id="263" r:id="rId6"/>
    <p:sldId id="264" r:id="rId7"/>
    <p:sldId id="265" r:id="rId8"/>
    <p:sldId id="270" r:id="rId9"/>
    <p:sldId id="269" r:id="rId10"/>
    <p:sldId id="268" r:id="rId11"/>
    <p:sldId id="272" r:id="rId12"/>
    <p:sldId id="271" r:id="rId13"/>
    <p:sldId id="259" r:id="rId14"/>
    <p:sldId id="257" r:id="rId15"/>
    <p:sldId id="26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32"/>
    <p:restoredTop sz="80551" autoAdjust="0"/>
  </p:normalViewPr>
  <p:slideViewPr>
    <p:cSldViewPr snapToGrid="0" snapToObjects="1">
      <p:cViewPr varScale="1">
        <p:scale>
          <a:sx n="63" d="100"/>
          <a:sy n="63" d="100"/>
        </p:scale>
        <p:origin x="6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0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FBDF69-E144-474F-B97F-4B796782517A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372C06EA-168A-C245-87CF-E1CD8454DBDC}">
      <dgm:prSet phldrT="[Text]" custT="1"/>
      <dgm:spPr>
        <a:effectLst>
          <a:outerShdw blurRad="50800" dist="50800" dir="5400000" algn="ctr" rotWithShape="0">
            <a:schemeClr val="accent5">
              <a:lumMod val="20000"/>
              <a:lumOff val="80000"/>
            </a:schemeClr>
          </a:outerShdw>
        </a:effectLst>
      </dgm:spPr>
      <dgm:t>
        <a:bodyPr/>
        <a:lstStyle/>
        <a:p>
          <a:pPr algn="ctr"/>
          <a:r>
            <a:rPr lang="en-US" sz="3500" b="1" dirty="0">
              <a:solidFill>
                <a:schemeClr val="tx1"/>
              </a:solidFill>
            </a:rPr>
            <a:t>Outcomes</a:t>
          </a:r>
          <a:endParaRPr lang="en-US" sz="3500" dirty="0"/>
        </a:p>
        <a:p>
          <a:pPr algn="l"/>
          <a:r>
            <a:rPr lang="en-US" sz="3000" dirty="0"/>
            <a:t>- Overall health</a:t>
          </a:r>
        </a:p>
        <a:p>
          <a:pPr algn="l"/>
          <a:r>
            <a:rPr lang="en-US" sz="3000" dirty="0"/>
            <a:t>- Integration</a:t>
          </a:r>
        </a:p>
      </dgm:t>
    </dgm:pt>
    <dgm:pt modelId="{CD7A1656-8DDE-FF4B-879E-9C90D1898508}" type="parTrans" cxnId="{8121D05C-57F6-E64A-B7BD-A18572EA3AF2}">
      <dgm:prSet/>
      <dgm:spPr/>
      <dgm:t>
        <a:bodyPr/>
        <a:lstStyle/>
        <a:p>
          <a:endParaRPr lang="en-US"/>
        </a:p>
      </dgm:t>
    </dgm:pt>
    <dgm:pt modelId="{E592C189-967E-E94A-8023-4B4572D0B127}" type="sibTrans" cxnId="{8121D05C-57F6-E64A-B7BD-A18572EA3AF2}">
      <dgm:prSet/>
      <dgm:spPr/>
      <dgm:t>
        <a:bodyPr/>
        <a:lstStyle/>
        <a:p>
          <a:endParaRPr lang="en-US"/>
        </a:p>
      </dgm:t>
    </dgm:pt>
    <dgm:pt modelId="{D92D83C8-07B3-B149-AB4C-146C221A602E}">
      <dgm:prSet phldrT="[Text]" custT="1"/>
      <dgm:spPr>
        <a:effectLst>
          <a:outerShdw blurRad="50800" dist="50800" dir="5400000" algn="ctr" rotWithShape="0">
            <a:schemeClr val="accent5">
              <a:lumMod val="20000"/>
              <a:lumOff val="80000"/>
            </a:schemeClr>
          </a:outerShdw>
        </a:effectLst>
      </dgm:spPr>
      <dgm:t>
        <a:bodyPr/>
        <a:lstStyle/>
        <a:p>
          <a:pPr algn="ctr"/>
          <a:r>
            <a:rPr lang="en-US" sz="3400" b="1" dirty="0">
              <a:solidFill>
                <a:schemeClr val="tx1"/>
              </a:solidFill>
            </a:rPr>
            <a:t>Provider Acceptance </a:t>
          </a:r>
        </a:p>
        <a:p>
          <a:pPr algn="l"/>
          <a:r>
            <a:rPr lang="en-US" sz="2900" dirty="0"/>
            <a:t>-Complexity up</a:t>
          </a:r>
        </a:p>
        <a:p>
          <a:pPr algn="l"/>
          <a:r>
            <a:rPr lang="en-US" sz="2900" dirty="0"/>
            <a:t>- Controllability down</a:t>
          </a:r>
        </a:p>
      </dgm:t>
    </dgm:pt>
    <dgm:pt modelId="{BA32039F-4EAE-DC4E-B7BF-3461B21A00F0}" type="parTrans" cxnId="{910298E2-ACA1-C647-9E36-A53E74EA93BA}">
      <dgm:prSet/>
      <dgm:spPr/>
      <dgm:t>
        <a:bodyPr/>
        <a:lstStyle/>
        <a:p>
          <a:endParaRPr lang="en-US"/>
        </a:p>
      </dgm:t>
    </dgm:pt>
    <dgm:pt modelId="{659CE7FF-12B6-0549-882E-DF4CC824C120}" type="sibTrans" cxnId="{910298E2-ACA1-C647-9E36-A53E74EA93BA}">
      <dgm:prSet/>
      <dgm:spPr/>
      <dgm:t>
        <a:bodyPr/>
        <a:lstStyle/>
        <a:p>
          <a:endParaRPr lang="en-US"/>
        </a:p>
      </dgm:t>
    </dgm:pt>
    <dgm:pt modelId="{992A20F7-2679-E34D-A9CF-795BB337D48D}">
      <dgm:prSet custT="1"/>
      <dgm:spPr>
        <a:effectLst>
          <a:outerShdw blurRad="50800" dist="50800" dir="5400000" algn="ctr" rotWithShape="0">
            <a:schemeClr val="accent5">
              <a:lumMod val="20000"/>
              <a:lumOff val="80000"/>
            </a:schemeClr>
          </a:outerShdw>
        </a:effectLst>
      </dgm:spPr>
      <dgm:t>
        <a:bodyPr/>
        <a:lstStyle/>
        <a:p>
          <a:pPr algn="ctr"/>
          <a:endParaRPr lang="en-US" sz="3500" b="1" dirty="0">
            <a:solidFill>
              <a:schemeClr val="tx1"/>
            </a:solidFill>
          </a:endParaRPr>
        </a:p>
        <a:p>
          <a:pPr algn="ctr"/>
          <a:r>
            <a:rPr lang="en-US" sz="3500" b="1" dirty="0">
              <a:solidFill>
                <a:schemeClr val="tx1"/>
              </a:solidFill>
            </a:rPr>
            <a:t>Process Requirements </a:t>
          </a:r>
          <a:endParaRPr lang="en-US" sz="3000" dirty="0"/>
        </a:p>
        <a:p>
          <a:pPr algn="l"/>
          <a:r>
            <a:rPr lang="en-US" sz="3000" dirty="0"/>
            <a:t>- Information (Analytics)</a:t>
          </a:r>
        </a:p>
        <a:p>
          <a:pPr algn="l"/>
          <a:r>
            <a:rPr lang="en-US" sz="3000" dirty="0"/>
            <a:t>-Coordinated organizations</a:t>
          </a:r>
        </a:p>
        <a:p>
          <a:pPr algn="l"/>
          <a:endParaRPr lang="en-US" sz="3000" dirty="0"/>
        </a:p>
      </dgm:t>
    </dgm:pt>
    <dgm:pt modelId="{03AF5F7A-7F24-3C42-9D99-43920E2DFAE2}" type="parTrans" cxnId="{383495D1-4FAB-1E44-AC4A-262EB50704C0}">
      <dgm:prSet/>
      <dgm:spPr/>
      <dgm:t>
        <a:bodyPr/>
        <a:lstStyle/>
        <a:p>
          <a:endParaRPr lang="en-US"/>
        </a:p>
      </dgm:t>
    </dgm:pt>
    <dgm:pt modelId="{B6D5A410-0F29-F240-B57E-84472F185BBC}" type="sibTrans" cxnId="{383495D1-4FAB-1E44-AC4A-262EB50704C0}">
      <dgm:prSet/>
      <dgm:spPr/>
      <dgm:t>
        <a:bodyPr/>
        <a:lstStyle/>
        <a:p>
          <a:endParaRPr lang="en-US"/>
        </a:p>
      </dgm:t>
    </dgm:pt>
    <dgm:pt modelId="{223227C1-DC8E-594D-B634-F7888C004CAB}" type="pres">
      <dgm:prSet presAssocID="{96FBDF69-E144-474F-B97F-4B796782517A}" presName="Name0" presStyleCnt="0">
        <dgm:presLayoutVars>
          <dgm:dir/>
          <dgm:resizeHandles val="exact"/>
        </dgm:presLayoutVars>
      </dgm:prSet>
      <dgm:spPr/>
    </dgm:pt>
    <dgm:pt modelId="{C903235E-051C-964D-884C-E770DDFC5297}" type="pres">
      <dgm:prSet presAssocID="{372C06EA-168A-C245-87CF-E1CD8454DBDC}" presName="node" presStyleLbl="node1" presStyleIdx="0" presStyleCnt="3" custScaleX="146440" custScaleY="142286">
        <dgm:presLayoutVars>
          <dgm:bulletEnabled val="1"/>
        </dgm:presLayoutVars>
      </dgm:prSet>
      <dgm:spPr/>
    </dgm:pt>
    <dgm:pt modelId="{D7E7DC73-5893-8246-AA6C-0546D3801F37}" type="pres">
      <dgm:prSet presAssocID="{E592C189-967E-E94A-8023-4B4572D0B127}" presName="sibTrans" presStyleLbl="sibTrans2D1" presStyleIdx="0" presStyleCnt="2"/>
      <dgm:spPr/>
    </dgm:pt>
    <dgm:pt modelId="{B46FF8EF-D1EC-1C46-A191-5A42371D4423}" type="pres">
      <dgm:prSet presAssocID="{E592C189-967E-E94A-8023-4B4572D0B127}" presName="connectorText" presStyleLbl="sibTrans2D1" presStyleIdx="0" presStyleCnt="2"/>
      <dgm:spPr/>
    </dgm:pt>
    <dgm:pt modelId="{E36736D3-41C2-734A-9D5D-1A284A2DF44D}" type="pres">
      <dgm:prSet presAssocID="{D92D83C8-07B3-B149-AB4C-146C221A602E}" presName="node" presStyleLbl="node1" presStyleIdx="1" presStyleCnt="3" custScaleX="174746" custScaleY="141297">
        <dgm:presLayoutVars>
          <dgm:bulletEnabled val="1"/>
        </dgm:presLayoutVars>
      </dgm:prSet>
      <dgm:spPr/>
    </dgm:pt>
    <dgm:pt modelId="{D4645CB2-D661-1041-92F0-63BCCDD7123A}" type="pres">
      <dgm:prSet presAssocID="{659CE7FF-12B6-0549-882E-DF4CC824C120}" presName="sibTrans" presStyleLbl="sibTrans2D1" presStyleIdx="1" presStyleCnt="2"/>
      <dgm:spPr/>
    </dgm:pt>
    <dgm:pt modelId="{155215DB-02A4-E844-8AF9-C2424C060988}" type="pres">
      <dgm:prSet presAssocID="{659CE7FF-12B6-0549-882E-DF4CC824C120}" presName="connectorText" presStyleLbl="sibTrans2D1" presStyleIdx="1" presStyleCnt="2"/>
      <dgm:spPr/>
    </dgm:pt>
    <dgm:pt modelId="{69FA3D63-176D-8F48-830B-90093D995DE3}" type="pres">
      <dgm:prSet presAssocID="{992A20F7-2679-E34D-A9CF-795BB337D48D}" presName="node" presStyleLbl="node1" presStyleIdx="2" presStyleCnt="3" custScaleX="171330" custScaleY="143443">
        <dgm:presLayoutVars>
          <dgm:bulletEnabled val="1"/>
        </dgm:presLayoutVars>
      </dgm:prSet>
      <dgm:spPr/>
    </dgm:pt>
  </dgm:ptLst>
  <dgm:cxnLst>
    <dgm:cxn modelId="{5B2CA325-B5D7-224E-9D6A-E6585FD0000A}" type="presOf" srcId="{659CE7FF-12B6-0549-882E-DF4CC824C120}" destId="{D4645CB2-D661-1041-92F0-63BCCDD7123A}" srcOrd="0" destOrd="0" presId="urn:microsoft.com/office/officeart/2005/8/layout/process1"/>
    <dgm:cxn modelId="{55227E30-36DD-CA41-A860-C0510013BCA1}" type="presOf" srcId="{E592C189-967E-E94A-8023-4B4572D0B127}" destId="{D7E7DC73-5893-8246-AA6C-0546D3801F37}" srcOrd="0" destOrd="0" presId="urn:microsoft.com/office/officeart/2005/8/layout/process1"/>
    <dgm:cxn modelId="{8121D05C-57F6-E64A-B7BD-A18572EA3AF2}" srcId="{96FBDF69-E144-474F-B97F-4B796782517A}" destId="{372C06EA-168A-C245-87CF-E1CD8454DBDC}" srcOrd="0" destOrd="0" parTransId="{CD7A1656-8DDE-FF4B-879E-9C90D1898508}" sibTransId="{E592C189-967E-E94A-8023-4B4572D0B127}"/>
    <dgm:cxn modelId="{97527E67-35E5-3444-AEA4-ECEC417A0003}" type="presOf" srcId="{D92D83C8-07B3-B149-AB4C-146C221A602E}" destId="{E36736D3-41C2-734A-9D5D-1A284A2DF44D}" srcOrd="0" destOrd="0" presId="urn:microsoft.com/office/officeart/2005/8/layout/process1"/>
    <dgm:cxn modelId="{8B2B4E8C-105F-4845-B6D8-899CF8A0F78D}" type="presOf" srcId="{372C06EA-168A-C245-87CF-E1CD8454DBDC}" destId="{C903235E-051C-964D-884C-E770DDFC5297}" srcOrd="0" destOrd="0" presId="urn:microsoft.com/office/officeart/2005/8/layout/process1"/>
    <dgm:cxn modelId="{5BEF5C96-B9AE-3F48-B835-7D9ADF096BEE}" type="presOf" srcId="{96FBDF69-E144-474F-B97F-4B796782517A}" destId="{223227C1-DC8E-594D-B634-F7888C004CAB}" srcOrd="0" destOrd="0" presId="urn:microsoft.com/office/officeart/2005/8/layout/process1"/>
    <dgm:cxn modelId="{C1B535AA-64C2-6942-BDAB-656F0111DC29}" type="presOf" srcId="{659CE7FF-12B6-0549-882E-DF4CC824C120}" destId="{155215DB-02A4-E844-8AF9-C2424C060988}" srcOrd="1" destOrd="0" presId="urn:microsoft.com/office/officeart/2005/8/layout/process1"/>
    <dgm:cxn modelId="{71E07CC7-704B-A24C-B041-B8C363871A46}" type="presOf" srcId="{992A20F7-2679-E34D-A9CF-795BB337D48D}" destId="{69FA3D63-176D-8F48-830B-90093D995DE3}" srcOrd="0" destOrd="0" presId="urn:microsoft.com/office/officeart/2005/8/layout/process1"/>
    <dgm:cxn modelId="{383495D1-4FAB-1E44-AC4A-262EB50704C0}" srcId="{96FBDF69-E144-474F-B97F-4B796782517A}" destId="{992A20F7-2679-E34D-A9CF-795BB337D48D}" srcOrd="2" destOrd="0" parTransId="{03AF5F7A-7F24-3C42-9D99-43920E2DFAE2}" sibTransId="{B6D5A410-0F29-F240-B57E-84472F185BBC}"/>
    <dgm:cxn modelId="{910298E2-ACA1-C647-9E36-A53E74EA93BA}" srcId="{96FBDF69-E144-474F-B97F-4B796782517A}" destId="{D92D83C8-07B3-B149-AB4C-146C221A602E}" srcOrd="1" destOrd="0" parTransId="{BA32039F-4EAE-DC4E-B7BF-3461B21A00F0}" sibTransId="{659CE7FF-12B6-0549-882E-DF4CC824C120}"/>
    <dgm:cxn modelId="{7710D0EF-CEEF-8A4C-9CC3-2A79578D3660}" type="presOf" srcId="{E592C189-967E-E94A-8023-4B4572D0B127}" destId="{B46FF8EF-D1EC-1C46-A191-5A42371D4423}" srcOrd="1" destOrd="0" presId="urn:microsoft.com/office/officeart/2005/8/layout/process1"/>
    <dgm:cxn modelId="{766FA275-BA47-5A4A-9178-6ED9A6068CDF}" type="presParOf" srcId="{223227C1-DC8E-594D-B634-F7888C004CAB}" destId="{C903235E-051C-964D-884C-E770DDFC5297}" srcOrd="0" destOrd="0" presId="urn:microsoft.com/office/officeart/2005/8/layout/process1"/>
    <dgm:cxn modelId="{8DDC5424-6286-2A41-B7F4-CAD14C2BC007}" type="presParOf" srcId="{223227C1-DC8E-594D-B634-F7888C004CAB}" destId="{D7E7DC73-5893-8246-AA6C-0546D3801F37}" srcOrd="1" destOrd="0" presId="urn:microsoft.com/office/officeart/2005/8/layout/process1"/>
    <dgm:cxn modelId="{A83E0FD9-6DA4-3B48-BE24-6BEE326322C1}" type="presParOf" srcId="{D7E7DC73-5893-8246-AA6C-0546D3801F37}" destId="{B46FF8EF-D1EC-1C46-A191-5A42371D4423}" srcOrd="0" destOrd="0" presId="urn:microsoft.com/office/officeart/2005/8/layout/process1"/>
    <dgm:cxn modelId="{C409AEDA-E32E-1741-B5F8-D378C8970B77}" type="presParOf" srcId="{223227C1-DC8E-594D-B634-F7888C004CAB}" destId="{E36736D3-41C2-734A-9D5D-1A284A2DF44D}" srcOrd="2" destOrd="0" presId="urn:microsoft.com/office/officeart/2005/8/layout/process1"/>
    <dgm:cxn modelId="{491E0141-3BD0-714D-AF6A-CD0059D3D40F}" type="presParOf" srcId="{223227C1-DC8E-594D-B634-F7888C004CAB}" destId="{D4645CB2-D661-1041-92F0-63BCCDD7123A}" srcOrd="3" destOrd="0" presId="urn:microsoft.com/office/officeart/2005/8/layout/process1"/>
    <dgm:cxn modelId="{1A0A5BD5-A5B2-FD4A-B4C8-437646045FB8}" type="presParOf" srcId="{D4645CB2-D661-1041-92F0-63BCCDD7123A}" destId="{155215DB-02A4-E844-8AF9-C2424C060988}" srcOrd="0" destOrd="0" presId="urn:microsoft.com/office/officeart/2005/8/layout/process1"/>
    <dgm:cxn modelId="{17E861D2-99C6-AF4E-B19C-20805C52BB48}" type="presParOf" srcId="{223227C1-DC8E-594D-B634-F7888C004CAB}" destId="{69FA3D63-176D-8F48-830B-90093D995DE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3235E-051C-964D-884C-E770DDFC5297}">
      <dsp:nvSpPr>
        <dsp:cNvPr id="0" name=""/>
        <dsp:cNvSpPr/>
      </dsp:nvSpPr>
      <dsp:spPr>
        <a:xfrm>
          <a:off x="8852" y="-11642"/>
          <a:ext cx="2845609" cy="33500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algn="ctr" rotWithShape="0">
            <a:schemeClr val="accent5">
              <a:lumMod val="20000"/>
              <a:lumOff val="80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solidFill>
                <a:schemeClr val="tx1"/>
              </a:solidFill>
            </a:rPr>
            <a:t>Outcomes</a:t>
          </a:r>
          <a:endParaRPr lang="en-US" sz="3500" kern="1200" dirty="0"/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- Overall health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- Integration</a:t>
          </a:r>
        </a:p>
      </dsp:txBody>
      <dsp:txXfrm>
        <a:off x="92197" y="71703"/>
        <a:ext cx="2678919" cy="3183384"/>
      </dsp:txXfrm>
    </dsp:sp>
    <dsp:sp modelId="{D7E7DC73-5893-8246-AA6C-0546D3801F37}">
      <dsp:nvSpPr>
        <dsp:cNvPr id="0" name=""/>
        <dsp:cNvSpPr/>
      </dsp:nvSpPr>
      <dsp:spPr>
        <a:xfrm>
          <a:off x="3048780" y="1422438"/>
          <a:ext cx="411956" cy="4819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048780" y="1518820"/>
        <a:ext cx="288369" cy="289147"/>
      </dsp:txXfrm>
    </dsp:sp>
    <dsp:sp modelId="{E36736D3-41C2-734A-9D5D-1A284A2DF44D}">
      <dsp:nvSpPr>
        <dsp:cNvPr id="0" name=""/>
        <dsp:cNvSpPr/>
      </dsp:nvSpPr>
      <dsp:spPr>
        <a:xfrm>
          <a:off x="3631737" y="0"/>
          <a:ext cx="3395648" cy="33267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algn="ctr" rotWithShape="0">
            <a:schemeClr val="accent5">
              <a:lumMod val="20000"/>
              <a:lumOff val="80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>
              <a:solidFill>
                <a:schemeClr val="tx1"/>
              </a:solidFill>
            </a:rPr>
            <a:t>Provider Acceptance </a:t>
          </a:r>
        </a:p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-Complexity up</a:t>
          </a:r>
        </a:p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- Controllability down</a:t>
          </a:r>
        </a:p>
      </dsp:txBody>
      <dsp:txXfrm>
        <a:off x="3729175" y="97438"/>
        <a:ext cx="3200772" cy="3131913"/>
      </dsp:txXfrm>
    </dsp:sp>
    <dsp:sp modelId="{D4645CB2-D661-1041-92F0-63BCCDD7123A}">
      <dsp:nvSpPr>
        <dsp:cNvPr id="0" name=""/>
        <dsp:cNvSpPr/>
      </dsp:nvSpPr>
      <dsp:spPr>
        <a:xfrm>
          <a:off x="7221705" y="1422438"/>
          <a:ext cx="411956" cy="4819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221705" y="1518820"/>
        <a:ext cx="288369" cy="289147"/>
      </dsp:txXfrm>
    </dsp:sp>
    <dsp:sp modelId="{69FA3D63-176D-8F48-830B-90093D995DE3}">
      <dsp:nvSpPr>
        <dsp:cNvPr id="0" name=""/>
        <dsp:cNvSpPr/>
      </dsp:nvSpPr>
      <dsp:spPr>
        <a:xfrm>
          <a:off x="7804663" y="-25263"/>
          <a:ext cx="3329269" cy="33773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algn="ctr" rotWithShape="0">
            <a:schemeClr val="accent5">
              <a:lumMod val="20000"/>
              <a:lumOff val="80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b="1" kern="1200" dirty="0">
            <a:solidFill>
              <a:schemeClr val="tx1"/>
            </a:solidFill>
          </a:endParaRP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solidFill>
                <a:schemeClr val="tx1"/>
              </a:solidFill>
            </a:rPr>
            <a:t>Process Requirements </a:t>
          </a:r>
          <a:endParaRPr lang="en-US" sz="3000" kern="1200" dirty="0"/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- Information (Analytics)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-Coordinated organizations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/>
        </a:p>
      </dsp:txBody>
      <dsp:txXfrm>
        <a:off x="7902174" y="72248"/>
        <a:ext cx="3134247" cy="3182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942DF-2A34-E34F-BBDC-01B4532E6474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0E85A-79B4-0348-B60C-B1436CF5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09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872E1-FD53-A849-AC6F-30DBE5F8FE7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D42AF-92D0-1B4D-ADF6-E6B021443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8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gland.nhs.uk/diabetes/treatment-care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ngtermplan.nhs.uk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yalfree.nhs.uk/services/services-a-z/diabetes-camden-ipu/our-model-of-care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government/publications/health-matters-preventing-type-2-diabetes/health-matters-preventing-type-2-diabete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D42AF-92D0-1B4D-ADF6-E6B0214437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8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F06AF-37F1-9349-8756-93ABED3351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03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D42AF-92D0-1B4D-ADF6-E6B0214437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73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D42AF-92D0-1B4D-ADF6-E6B0214437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06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D42AF-92D0-1B4D-ADF6-E6B0214437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16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https://www.england.nhs.uk/diabetes/treatment-care/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D42AF-92D0-1B4D-ADF6-E6B0214437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09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https://www.longtermplan.nhs.uk/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D42AF-92D0-1B4D-ADF6-E6B0214437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27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https://www.royalfree.nhs.uk/services/services-a-z/diabetes-camden-ipu/our-model-of-care/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D42AF-92D0-1B4D-ADF6-E6B0214437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03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https://www.gov.uk/government/publications/health-matters-preventing-type-2-diabetes/health-matters-preventing-type-2-diabetes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D42AF-92D0-1B4D-ADF6-E6B0214437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68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D42AF-92D0-1B4D-ADF6-E6B0214437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68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F06AF-37F1-9349-8756-93ABED3351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58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6860-4670-3E44-92E6-E51C656ED14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B836-4C93-D24E-BB3B-0A46ABE6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5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6860-4670-3E44-92E6-E51C656ED14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B836-4C93-D24E-BB3B-0A46ABE6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6860-4670-3E44-92E6-E51C656ED14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B836-4C93-D24E-BB3B-0A46ABE6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6860-4670-3E44-92E6-E51C656ED14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B836-4C93-D24E-BB3B-0A46ABE6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9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6860-4670-3E44-92E6-E51C656ED14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B836-4C93-D24E-BB3B-0A46ABE6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7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6860-4670-3E44-92E6-E51C656ED14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B836-4C93-D24E-BB3B-0A46ABE6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3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6860-4670-3E44-92E6-E51C656ED14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B836-4C93-D24E-BB3B-0A46ABE6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4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6860-4670-3E44-92E6-E51C656ED14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B836-4C93-D24E-BB3B-0A46ABE6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4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6860-4670-3E44-92E6-E51C656ED14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B836-4C93-D24E-BB3B-0A46ABE6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1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6860-4670-3E44-92E6-E51C656ED14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B836-4C93-D24E-BB3B-0A46ABE6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6860-4670-3E44-92E6-E51C656ED14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B836-4C93-D24E-BB3B-0A46ABE6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1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46860-4670-3E44-92E6-E51C656ED14D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1B836-4C93-D24E-BB3B-0A46ABE6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Value-Based Care:</a:t>
            </a:r>
            <a:br>
              <a:rPr lang="en-US" dirty="0"/>
            </a:br>
            <a:r>
              <a:rPr lang="en-US" dirty="0"/>
              <a:t>Zoom Session Week 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415" y="3573341"/>
            <a:ext cx="4717562" cy="270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NHS Jan 2019 long-term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223" y="1872517"/>
            <a:ext cx="11025554" cy="4351338"/>
          </a:xfrm>
        </p:spPr>
        <p:txBody>
          <a:bodyPr>
            <a:noAutofit/>
          </a:bodyPr>
          <a:lstStyle/>
          <a:p>
            <a:r>
              <a:rPr lang="en-US" dirty="0"/>
              <a:t>General:</a:t>
            </a:r>
          </a:p>
          <a:p>
            <a:pPr lvl="1"/>
            <a:r>
              <a:rPr lang="en-US" sz="2800" dirty="0"/>
              <a:t>Encouraging integrated care</a:t>
            </a:r>
          </a:p>
          <a:p>
            <a:pPr lvl="1"/>
            <a:r>
              <a:rPr lang="en-US" sz="2800" dirty="0"/>
              <a:t>Increasing patient control and personalization</a:t>
            </a:r>
          </a:p>
          <a:p>
            <a:pPr lvl="1"/>
            <a:r>
              <a:rPr lang="en-US" sz="2800" dirty="0"/>
              <a:t>Encouraging out-of-hospital care; coordination between GPs and community health</a:t>
            </a:r>
          </a:p>
          <a:p>
            <a:pPr lvl="1"/>
            <a:endParaRPr lang="en-US" sz="2800" dirty="0"/>
          </a:p>
          <a:p>
            <a:r>
              <a:rPr lang="en-US" dirty="0"/>
              <a:t>Diabetes Care:</a:t>
            </a:r>
          </a:p>
          <a:p>
            <a:pPr lvl="1"/>
            <a:r>
              <a:rPr lang="en-US" sz="2800" dirty="0"/>
              <a:t>Structured education and digital self-management tools for patients</a:t>
            </a:r>
          </a:p>
          <a:p>
            <a:pPr lvl="1"/>
            <a:r>
              <a:rPr lang="en-US" sz="2800" dirty="0"/>
              <a:t>Support Primary Care initiatives to achieve diabetes treatment targets</a:t>
            </a:r>
          </a:p>
          <a:p>
            <a:pPr lvl="1"/>
            <a:r>
              <a:rPr lang="en-US" sz="2800" dirty="0"/>
              <a:t>Flash glucose monitors</a:t>
            </a:r>
          </a:p>
        </p:txBody>
      </p:sp>
    </p:spTree>
    <p:extLst>
      <p:ext uri="{BB962C8B-B14F-4D97-AF65-F5344CB8AC3E}">
        <p14:creationId xmlns:p14="http://schemas.microsoft.com/office/powerpoint/2010/main" val="162306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royalfree.nhs.uk/images/made/images/remote/http_s3-eu-west-1.amazonaws.com/img.royalfree.nhs.uk/Service/Diabetes/Camden_IPU/Tiers_of_care_690_507_c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877" y="53008"/>
            <a:ext cx="9261232" cy="680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385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ge result for nhs diabetes c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31" y="-35169"/>
            <a:ext cx="10339754" cy="689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731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826" y="0"/>
            <a:ext cx="10515600" cy="1325563"/>
          </a:xfrm>
        </p:spPr>
        <p:txBody>
          <a:bodyPr/>
          <a:lstStyle/>
          <a:p>
            <a:r>
              <a:rPr lang="en-US" dirty="0"/>
              <a:t>Case Lessons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826" y="1221765"/>
            <a:ext cx="10889974" cy="4616327"/>
          </a:xfrm>
        </p:spPr>
        <p:txBody>
          <a:bodyPr>
            <a:noAutofit/>
          </a:bodyPr>
          <a:lstStyle/>
          <a:p>
            <a:r>
              <a:rPr lang="en-US" sz="3200" dirty="0"/>
              <a:t>Aligning incentives in value-based care</a:t>
            </a:r>
          </a:p>
          <a:p>
            <a:pPr lvl="1"/>
            <a:r>
              <a:rPr lang="en-US" sz="2800" dirty="0"/>
              <a:t>Definition of desired objectives / outcomes is crucial, and difficult</a:t>
            </a:r>
          </a:p>
          <a:p>
            <a:pPr lvl="1"/>
            <a:r>
              <a:rPr lang="en-US" sz="2800" dirty="0"/>
              <a:t>Health outcomes are multi-determined, so incentivizing health outcomes often increases complexity</a:t>
            </a:r>
          </a:p>
          <a:p>
            <a:r>
              <a:rPr lang="en-US" sz="3200" dirty="0"/>
              <a:t>Implementing incentive alignment around health outcomes: </a:t>
            </a:r>
          </a:p>
          <a:p>
            <a:pPr lvl="1"/>
            <a:r>
              <a:rPr lang="en-US" sz="2800" dirty="0"/>
              <a:t>Integration often lowers controllability (so does patient co-production)</a:t>
            </a:r>
          </a:p>
          <a:p>
            <a:pPr lvl="1"/>
            <a:r>
              <a:rPr lang="en-US" sz="2800" dirty="0"/>
              <a:t>Information:  Policymakers, payers, and/or providers must invest in mapping from care processes to health outcomes. </a:t>
            </a:r>
          </a:p>
          <a:p>
            <a:pPr lvl="2"/>
            <a:r>
              <a:rPr lang="en-US" sz="2400" dirty="0"/>
              <a:t>Importance of your skills!</a:t>
            </a:r>
          </a:p>
          <a:p>
            <a:pPr lvl="2"/>
            <a:r>
              <a:rPr lang="en-US" sz="2400" dirty="0"/>
              <a:t>Transition to Section 2</a:t>
            </a:r>
          </a:p>
        </p:txBody>
      </p:sp>
    </p:spTree>
    <p:extLst>
      <p:ext uri="{BB962C8B-B14F-4D97-AF65-F5344CB8AC3E}">
        <p14:creationId xmlns:p14="http://schemas.microsoft.com/office/powerpoint/2010/main" val="1484025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983131"/>
              </p:ext>
            </p:extLst>
          </p:nvPr>
        </p:nvGraphicFramePr>
        <p:xfrm>
          <a:off x="251240" y="198784"/>
          <a:ext cx="11278152" cy="6773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Video Units</a:t>
                      </a: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Weekly Activities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/>
                        <a:t>U1:  Introduction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600" dirty="0"/>
                        <a:t>Course Week 1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/>
                        <a:t>U2:</a:t>
                      </a:r>
                      <a:r>
                        <a:rPr lang="en-US" sz="2400" i="0" baseline="0" dirty="0"/>
                        <a:t>  Decision Making</a:t>
                      </a:r>
                      <a:endParaRPr lang="en-US" sz="2400" i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Section 1:  Incentives            </a:t>
                      </a:r>
                    </a:p>
                    <a:p>
                      <a:endParaRPr lang="en-US" sz="240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/>
                        <a:t>U3:  Conflicts</a:t>
                      </a:r>
                      <a:r>
                        <a:rPr lang="en-US" sz="2400" i="0" baseline="0" dirty="0"/>
                        <a:t> of Interest</a:t>
                      </a:r>
                      <a:endParaRPr lang="en-US" sz="2400" i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U4:  Value Based Incentives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Course Week 2</a:t>
                      </a:r>
                    </a:p>
                    <a:p>
                      <a:r>
                        <a:rPr lang="en-US" sz="2400" b="1" dirty="0"/>
                        <a:t>-Video</a:t>
                      </a:r>
                      <a:r>
                        <a:rPr lang="en-US" sz="2400" b="1" baseline="0" dirty="0"/>
                        <a:t> Unit 4</a:t>
                      </a:r>
                    </a:p>
                    <a:p>
                      <a:r>
                        <a:rPr lang="en-US" sz="2400" b="1" baseline="0" dirty="0"/>
                        <a:t>-NHS case: Example operationalization</a:t>
                      </a:r>
                      <a:endParaRPr lang="en-US" sz="2400" b="1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U5:  Unintended Consequences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600" dirty="0"/>
                        <a:t>Course Week 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Section 2:  Information           </a:t>
                      </a:r>
                    </a:p>
                    <a:p>
                      <a:endParaRPr lang="en-US" sz="240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U6: Variation in Spending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U7:  ICER and QALY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2600" dirty="0"/>
                        <a:t>Course Week 4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U8:  Risk Adjustment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Section 3:  Influence</a:t>
                      </a:r>
                    </a:p>
                    <a:p>
                      <a:endParaRPr lang="en-US" sz="240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U9:  Patient Decision Making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600" dirty="0"/>
                        <a:t>Course Week 5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U10: Patient Adherence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U11: Patient Consumers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U12:  Wrap</a:t>
                      </a:r>
                    </a:p>
                  </a:txBody>
                  <a:tcP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Course Week 6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V="1">
            <a:off x="251240" y="1627632"/>
            <a:ext cx="6149560" cy="72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51240" y="3721496"/>
            <a:ext cx="6149560" cy="72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51240" y="5115431"/>
            <a:ext cx="6149560" cy="72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51240" y="6426238"/>
            <a:ext cx="6149560" cy="72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400800" y="720436"/>
            <a:ext cx="27709" cy="625175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12240" y="2156488"/>
            <a:ext cx="9217152" cy="1224021"/>
          </a:xfrm>
          <a:prstGeom prst="rect">
            <a:avLst/>
          </a:prstGeom>
          <a:noFill/>
          <a:ln w="1270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71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015261"/>
              </p:ext>
            </p:extLst>
          </p:nvPr>
        </p:nvGraphicFramePr>
        <p:xfrm>
          <a:off x="251240" y="198784"/>
          <a:ext cx="11278152" cy="6407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Video Units</a:t>
                      </a: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Weekly Activities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/>
                        <a:t>U1:  Introduction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600" dirty="0"/>
                        <a:t>Course Week 1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/>
                        <a:t>U2:</a:t>
                      </a:r>
                      <a:r>
                        <a:rPr lang="en-US" sz="2400" i="0" baseline="0" dirty="0"/>
                        <a:t>  Decision Making</a:t>
                      </a:r>
                      <a:endParaRPr lang="en-US" sz="2400" i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Section 1:  Incentives            </a:t>
                      </a:r>
                    </a:p>
                    <a:p>
                      <a:endParaRPr lang="en-US" sz="240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/>
                        <a:t>U3:  Conflicts</a:t>
                      </a:r>
                      <a:r>
                        <a:rPr lang="en-US" sz="2400" i="0" baseline="0" dirty="0"/>
                        <a:t> of Interest</a:t>
                      </a:r>
                      <a:endParaRPr lang="en-US" sz="2400" i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U4:  Value Based Incentives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Course Week 2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U5:  Unintended Consequences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600" b="1" i="1" dirty="0"/>
                        <a:t>Course Week 3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600" b="1" i="1" dirty="0"/>
                        <a:t>Guest Speakers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600" b="1" i="1" dirty="0"/>
                        <a:t>Team Assignment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Section 2:  Information           </a:t>
                      </a:r>
                    </a:p>
                    <a:p>
                      <a:endParaRPr lang="en-US" sz="240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U6: Variation in Spending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U7:  ICER and QALY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2600" dirty="0"/>
                        <a:t>Course Week 4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U8:  Risk Adjustment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Section 3:  Influence</a:t>
                      </a:r>
                    </a:p>
                    <a:p>
                      <a:endParaRPr lang="en-US" sz="240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U9:  Patient Decision Making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600" dirty="0"/>
                        <a:t>Course Week 5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U10: Patient Adherence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U11: Patient Consumers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U12:  Wrap</a:t>
                      </a:r>
                    </a:p>
                  </a:txBody>
                  <a:tcP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Course Week 6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V="1">
            <a:off x="251240" y="1627632"/>
            <a:ext cx="6149560" cy="72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78949" y="2993346"/>
            <a:ext cx="6149560" cy="72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78949" y="4802862"/>
            <a:ext cx="6149560" cy="72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51240" y="6144886"/>
            <a:ext cx="6149560" cy="72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428509" y="720436"/>
            <a:ext cx="1" cy="588599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12240" y="2586033"/>
            <a:ext cx="9217152" cy="1259135"/>
          </a:xfrm>
          <a:prstGeom prst="rect">
            <a:avLst/>
          </a:prstGeom>
          <a:noFill/>
          <a:ln w="1270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17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DUMC Speakers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/>
              <a:t>Wendy Webster, MA, MBA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dirty="0"/>
              <a:t>Director of Clinical Operations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dirty="0"/>
              <a:t>Duke Surgery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dirty="0"/>
              <a:t>Duke Neurosurgery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/>
              <a:t>Michael </a:t>
            </a:r>
            <a:r>
              <a:rPr lang="en-US" b="1" dirty="0" err="1"/>
              <a:t>Lipkin</a:t>
            </a:r>
            <a:r>
              <a:rPr lang="en-US" b="1" dirty="0"/>
              <a:t>, MD, MBA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/>
              <a:t>Associate Professor Urologic Surgery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/>
              <a:t>Associate Chief Medical Officer, Clinical Operations, Duke Private Diagnostic Clinics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/>
              <a:t>Chief of the Clinics, Department of Surgery</a:t>
            </a:r>
          </a:p>
        </p:txBody>
      </p:sp>
    </p:spTree>
    <p:extLst>
      <p:ext uri="{BB962C8B-B14F-4D97-AF65-F5344CB8AC3E}">
        <p14:creationId xmlns:p14="http://schemas.microsoft.com/office/powerpoint/2010/main" val="1118492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  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4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292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Quick Background: Mapping case to Unit 4</a:t>
            </a:r>
          </a:p>
          <a:p>
            <a:r>
              <a:rPr lang="en-US" sz="3200" dirty="0"/>
              <a:t>Case Discussion</a:t>
            </a:r>
          </a:p>
        </p:txBody>
      </p:sp>
    </p:spTree>
    <p:extLst>
      <p:ext uri="{BB962C8B-B14F-4D97-AF65-F5344CB8AC3E}">
        <p14:creationId xmlns:p14="http://schemas.microsoft.com/office/powerpoint/2010/main" val="189966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219"/>
            <a:ext cx="10515600" cy="1325563"/>
          </a:xfrm>
        </p:spPr>
        <p:txBody>
          <a:bodyPr/>
          <a:lstStyle/>
          <a:p>
            <a:r>
              <a:rPr lang="en-US" dirty="0"/>
              <a:t>Review of Value Definition:  (Rough) Mapping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907008"/>
              </p:ext>
            </p:extLst>
          </p:nvPr>
        </p:nvGraphicFramePr>
        <p:xfrm>
          <a:off x="791308" y="1127984"/>
          <a:ext cx="10197548" cy="4511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rgbClr val="000000">
                      <a:alpha val="41000"/>
                    </a:srgbClr>
                  </a:outerShdw>
                </a:effectLst>
                <a:tableStyleId>{5C22544A-7EE6-4342-B048-85BDC9FD1C3A}</a:tableStyleId>
              </a:tblPr>
              <a:tblGrid>
                <a:gridCol w="3433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4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141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Triple Aim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aseline="0" dirty="0">
                          <a:solidFill>
                            <a:schemeClr val="tx1"/>
                          </a:solidFill>
                        </a:rPr>
                        <a:t>Diabetes VBC in north central London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 rowSpan="2"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Maximize Population Health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Clinical and social outcome measures (CSOM):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 Objective clinical outcomes and indicators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Patient reported outcome measures (PROMs)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: Patient reports on clinician-defined measures of well being and perceived ability to cope (EQ-5D)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8585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Maximize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Patient Experience of Care 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Patient-Defined outcome measures (PDOMs): Patient’s view of care benefits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Minimize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total per capita costs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i="1" dirty="0">
                          <a:solidFill>
                            <a:schemeClr val="tx1"/>
                          </a:solidFill>
                        </a:rPr>
                        <a:t>(Implicit:  Budget constraint)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1308" y="5639024"/>
            <a:ext cx="110357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Case illustrates that value must be clearly defined, operationalized, and accepted within the relevant care context</a:t>
            </a:r>
          </a:p>
        </p:txBody>
      </p:sp>
    </p:spTree>
    <p:extLst>
      <p:ext uri="{BB962C8B-B14F-4D97-AF65-F5344CB8AC3E}">
        <p14:creationId xmlns:p14="http://schemas.microsoft.com/office/powerpoint/2010/main" val="97313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 Incentive Mechanisms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306995"/>
              </p:ext>
            </p:extLst>
          </p:nvPr>
        </p:nvGraphicFramePr>
        <p:xfrm>
          <a:off x="998883" y="1594340"/>
          <a:ext cx="10194234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5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5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Unit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4 Video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Case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--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Block Payments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By geography (rather than individual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or care episode)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Capitation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Capitation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y individual (can be weighted to reflect risk adjustment)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Bundled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payments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PbR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By 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diagnosis / procedure (care event)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Fee for Service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FFS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By specific procedure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Shared Savings &amp; Process Measures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Pay-for-Performance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Add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-on compensation for specific, measured aspects of performance such as cost savings or measured components of care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31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initiative?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2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Physician perspective?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44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Ensure success?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Start with modeling &amp; measurement or start with contracting?</a:t>
            </a:r>
          </a:p>
        </p:txBody>
      </p:sp>
    </p:spTree>
    <p:extLst>
      <p:ext uri="{BB962C8B-B14F-4D97-AF65-F5344CB8AC3E}">
        <p14:creationId xmlns:p14="http://schemas.microsoft.com/office/powerpoint/2010/main" val="169482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Summary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505282"/>
              </p:ext>
            </p:extLst>
          </p:nvPr>
        </p:nvGraphicFramePr>
        <p:xfrm>
          <a:off x="383931" y="2276842"/>
          <a:ext cx="11142785" cy="3326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58837" y="4357255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requires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32386" y="4324989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requires</a:t>
            </a:r>
          </a:p>
        </p:txBody>
      </p:sp>
    </p:spTree>
    <p:extLst>
      <p:ext uri="{BB962C8B-B14F-4D97-AF65-F5344CB8AC3E}">
        <p14:creationId xmlns:p14="http://schemas.microsoft.com/office/powerpoint/2010/main" val="205139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NHS current diabetes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importance of improving outcomes for individuals with diabetes is reflected in the inclusion in the CCG Improvement and Assessment Framework (CCG IAF) of indicators covering:</a:t>
            </a:r>
          </a:p>
          <a:p>
            <a:pPr lvl="1"/>
            <a:r>
              <a:rPr lang="en-US" dirty="0"/>
              <a:t>Diabetes patients that have achieved all the NICE recommended treatment targets: Three (HbA1c (blood sugar), cholesterol and blood pressure) for adults and one (HbA1c) for children</a:t>
            </a:r>
          </a:p>
          <a:p>
            <a:pPr lvl="1"/>
            <a:r>
              <a:rPr lang="en-US" dirty="0"/>
              <a:t>People with diabetes diagnosed less than a year who attend a structured education course.</a:t>
            </a:r>
          </a:p>
          <a:p>
            <a:r>
              <a:rPr lang="en-US" dirty="0"/>
              <a:t>These have been selected because they are recognized evidence-based measures of whether patients with diabetes are being supported to successfully manage their condition.</a:t>
            </a:r>
          </a:p>
        </p:txBody>
      </p:sp>
    </p:spTree>
    <p:extLst>
      <p:ext uri="{BB962C8B-B14F-4D97-AF65-F5344CB8AC3E}">
        <p14:creationId xmlns:p14="http://schemas.microsoft.com/office/powerpoint/2010/main" val="174104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776</Words>
  <Application>Microsoft Office PowerPoint</Application>
  <PresentationFormat>Widescreen</PresentationFormat>
  <Paragraphs>150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Value-Based Care: Zoom Session Week 2</vt:lpstr>
      <vt:lpstr>Agenda</vt:lpstr>
      <vt:lpstr>Review of Value Definition:  (Rough) Mapping</vt:lpstr>
      <vt:lpstr>Review:  Incentive Mechanisms</vt:lpstr>
      <vt:lpstr>Why this initiative?</vt:lpstr>
      <vt:lpstr>Physician perspective?</vt:lpstr>
      <vt:lpstr>Ensure success?</vt:lpstr>
      <vt:lpstr>Case Summary</vt:lpstr>
      <vt:lpstr>NHS current diabetes priorities</vt:lpstr>
      <vt:lpstr>NHS Jan 2019 long-term plan</vt:lpstr>
      <vt:lpstr>PowerPoint Presentation</vt:lpstr>
      <vt:lpstr>PowerPoint Presentation</vt:lpstr>
      <vt:lpstr>Case Lessons</vt:lpstr>
      <vt:lpstr>PowerPoint Presentation</vt:lpstr>
      <vt:lpstr>PowerPoint Presentation</vt:lpstr>
      <vt:lpstr>DUMC Speakers</vt:lpstr>
      <vt:lpstr>Thanks!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Value-Based Care: Zoom Session Week 2</dc:title>
  <dc:creator>Microsoft Office User</dc:creator>
  <cp:lastModifiedBy>Mary Frances Luce</cp:lastModifiedBy>
  <cp:revision>32</cp:revision>
  <cp:lastPrinted>2019-09-27T23:10:59Z</cp:lastPrinted>
  <dcterms:created xsi:type="dcterms:W3CDTF">2019-09-27T17:24:25Z</dcterms:created>
  <dcterms:modified xsi:type="dcterms:W3CDTF">2023-09-29T18:21:32Z</dcterms:modified>
</cp:coreProperties>
</file>