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1" r:id="rId3"/>
    <p:sldId id="262" r:id="rId4"/>
    <p:sldId id="278" r:id="rId5"/>
    <p:sldId id="279" r:id="rId6"/>
    <p:sldId id="280" r:id="rId7"/>
    <p:sldId id="281" r:id="rId8"/>
    <p:sldId id="271" r:id="rId9"/>
    <p:sldId id="263" r:id="rId10"/>
    <p:sldId id="283" r:id="rId11"/>
    <p:sldId id="259" r:id="rId12"/>
    <p:sldId id="284" r:id="rId13"/>
    <p:sldId id="274" r:id="rId14"/>
    <p:sldId id="285" r:id="rId15"/>
    <p:sldId id="273" r:id="rId16"/>
    <p:sldId id="286" r:id="rId17"/>
    <p:sldId id="282" r:id="rId18"/>
    <p:sldId id="276" r:id="rId19"/>
    <p:sldId id="267" r:id="rId20"/>
    <p:sldId id="268" r:id="rId21"/>
    <p:sldId id="277" r:id="rId22"/>
    <p:sldId id="270"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7"/>
    <p:restoredTop sz="94683"/>
  </p:normalViewPr>
  <p:slideViewPr>
    <p:cSldViewPr snapToGrid="0" snapToObjects="1">
      <p:cViewPr varScale="1">
        <p:scale>
          <a:sx n="31" d="100"/>
          <a:sy n="31" d="100"/>
        </p:scale>
        <p:origin x="1677" y="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3" d="100"/>
          <a:sy n="73" d="100"/>
        </p:scale>
        <p:origin x="2945"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8B603017-394B-4F3D-B086-1115985EE7C1}" type="datetimeFigureOut">
              <a:rPr lang="en-US" smtClean="0"/>
              <a:t>11/2/2024</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BB4DA5A5-A4AA-4880-AACE-1A3D0E112F2A}" type="slidenum">
              <a:rPr lang="en-US" smtClean="0"/>
              <a:t>‹#›</a:t>
            </a:fld>
            <a:endParaRPr lang="en-US"/>
          </a:p>
        </p:txBody>
      </p:sp>
    </p:spTree>
    <p:extLst>
      <p:ext uri="{BB962C8B-B14F-4D97-AF65-F5344CB8AC3E}">
        <p14:creationId xmlns:p14="http://schemas.microsoft.com/office/powerpoint/2010/main" val="128366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BDA341C-1DD9-4970-9735-33E1EC9AA63C}" type="datetimeFigureOut">
              <a:rPr lang="en-US" smtClean="0"/>
              <a:t>11/2/2024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BC04C64C-51D7-4E56-A60F-D2040C61B85A}" type="slidenum">
              <a:rPr lang="en-US" smtClean="0"/>
              <a:t>‹#›</a:t>
            </a:fld>
            <a:endParaRPr lang="en-US"/>
          </a:p>
        </p:txBody>
      </p:sp>
    </p:spTree>
    <p:extLst>
      <p:ext uri="{BB962C8B-B14F-4D97-AF65-F5344CB8AC3E}">
        <p14:creationId xmlns:p14="http://schemas.microsoft.com/office/powerpoint/2010/main" val="44154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a:t>
            </a:fld>
            <a:endParaRPr lang="en-US"/>
          </a:p>
        </p:txBody>
      </p:sp>
    </p:spTree>
    <p:extLst>
      <p:ext uri="{BB962C8B-B14F-4D97-AF65-F5344CB8AC3E}">
        <p14:creationId xmlns:p14="http://schemas.microsoft.com/office/powerpoint/2010/main" val="379497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10</a:t>
            </a:fld>
            <a:endParaRPr lang="en-US"/>
          </a:p>
        </p:txBody>
      </p:sp>
    </p:spTree>
    <p:extLst>
      <p:ext uri="{BB962C8B-B14F-4D97-AF65-F5344CB8AC3E}">
        <p14:creationId xmlns:p14="http://schemas.microsoft.com/office/powerpoint/2010/main" val="65700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11</a:t>
            </a:fld>
            <a:endParaRPr lang="en-US"/>
          </a:p>
        </p:txBody>
      </p:sp>
    </p:spTree>
    <p:extLst>
      <p:ext uri="{BB962C8B-B14F-4D97-AF65-F5344CB8AC3E}">
        <p14:creationId xmlns:p14="http://schemas.microsoft.com/office/powerpoint/2010/main" val="44487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12</a:t>
            </a:fld>
            <a:endParaRPr lang="en-US"/>
          </a:p>
        </p:txBody>
      </p:sp>
    </p:spTree>
    <p:extLst>
      <p:ext uri="{BB962C8B-B14F-4D97-AF65-F5344CB8AC3E}">
        <p14:creationId xmlns:p14="http://schemas.microsoft.com/office/powerpoint/2010/main" val="2048989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13</a:t>
            </a:fld>
            <a:endParaRPr lang="en-US"/>
          </a:p>
        </p:txBody>
      </p:sp>
    </p:spTree>
    <p:extLst>
      <p:ext uri="{BB962C8B-B14F-4D97-AF65-F5344CB8AC3E}">
        <p14:creationId xmlns:p14="http://schemas.microsoft.com/office/powerpoint/2010/main" val="1038818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14</a:t>
            </a:fld>
            <a:endParaRPr lang="en-US"/>
          </a:p>
        </p:txBody>
      </p:sp>
    </p:spTree>
    <p:extLst>
      <p:ext uri="{BB962C8B-B14F-4D97-AF65-F5344CB8AC3E}">
        <p14:creationId xmlns:p14="http://schemas.microsoft.com/office/powerpoint/2010/main" val="81995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15</a:t>
            </a:fld>
            <a:endParaRPr lang="en-US"/>
          </a:p>
        </p:txBody>
      </p:sp>
    </p:spTree>
    <p:extLst>
      <p:ext uri="{BB962C8B-B14F-4D97-AF65-F5344CB8AC3E}">
        <p14:creationId xmlns:p14="http://schemas.microsoft.com/office/powerpoint/2010/main" val="1714599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16</a:t>
            </a:fld>
            <a:endParaRPr lang="en-US"/>
          </a:p>
        </p:txBody>
      </p:sp>
    </p:spTree>
    <p:extLst>
      <p:ext uri="{BB962C8B-B14F-4D97-AF65-F5344CB8AC3E}">
        <p14:creationId xmlns:p14="http://schemas.microsoft.com/office/powerpoint/2010/main" val="1029282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17</a:t>
            </a:fld>
            <a:endParaRPr lang="en-US"/>
          </a:p>
        </p:txBody>
      </p:sp>
    </p:spTree>
    <p:extLst>
      <p:ext uri="{BB962C8B-B14F-4D97-AF65-F5344CB8AC3E}">
        <p14:creationId xmlns:p14="http://schemas.microsoft.com/office/powerpoint/2010/main" val="47152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18</a:t>
            </a:fld>
            <a:endParaRPr lang="en-US"/>
          </a:p>
        </p:txBody>
      </p:sp>
    </p:spTree>
    <p:extLst>
      <p:ext uri="{BB962C8B-B14F-4D97-AF65-F5344CB8AC3E}">
        <p14:creationId xmlns:p14="http://schemas.microsoft.com/office/powerpoint/2010/main" val="468120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D42AF-92D0-1B4D-ADF6-E6B021443783}" type="slidenum">
              <a:rPr lang="en-US" smtClean="0"/>
              <a:t>19</a:t>
            </a:fld>
            <a:endParaRPr lang="en-US"/>
          </a:p>
        </p:txBody>
      </p:sp>
    </p:spTree>
    <p:extLst>
      <p:ext uri="{BB962C8B-B14F-4D97-AF65-F5344CB8AC3E}">
        <p14:creationId xmlns:p14="http://schemas.microsoft.com/office/powerpoint/2010/main" val="18230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2</a:t>
            </a:fld>
            <a:endParaRPr lang="en-US"/>
          </a:p>
        </p:txBody>
      </p:sp>
    </p:spTree>
    <p:extLst>
      <p:ext uri="{BB962C8B-B14F-4D97-AF65-F5344CB8AC3E}">
        <p14:creationId xmlns:p14="http://schemas.microsoft.com/office/powerpoint/2010/main" val="949181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F06AF-37F1-9349-8756-93ABED33513A}" type="slidenum">
              <a:rPr lang="en-US" smtClean="0"/>
              <a:t>20</a:t>
            </a:fld>
            <a:endParaRPr lang="en-US"/>
          </a:p>
        </p:txBody>
      </p:sp>
    </p:spTree>
    <p:extLst>
      <p:ext uri="{BB962C8B-B14F-4D97-AF65-F5344CB8AC3E}">
        <p14:creationId xmlns:p14="http://schemas.microsoft.com/office/powerpoint/2010/main" val="3685665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F06AF-37F1-9349-8756-93ABED33513A}" type="slidenum">
              <a:rPr lang="en-US" smtClean="0"/>
              <a:t>21</a:t>
            </a:fld>
            <a:endParaRPr lang="en-US"/>
          </a:p>
        </p:txBody>
      </p:sp>
    </p:spTree>
    <p:extLst>
      <p:ext uri="{BB962C8B-B14F-4D97-AF65-F5344CB8AC3E}">
        <p14:creationId xmlns:p14="http://schemas.microsoft.com/office/powerpoint/2010/main" val="1930887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138238"/>
            <a:ext cx="5584825"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22</a:t>
            </a:fld>
            <a:endParaRPr lang="en-US"/>
          </a:p>
        </p:txBody>
      </p:sp>
    </p:spTree>
    <p:extLst>
      <p:ext uri="{BB962C8B-B14F-4D97-AF65-F5344CB8AC3E}">
        <p14:creationId xmlns:p14="http://schemas.microsoft.com/office/powerpoint/2010/main" val="278066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3</a:t>
            </a:fld>
            <a:endParaRPr lang="en-US"/>
          </a:p>
        </p:txBody>
      </p:sp>
    </p:spTree>
    <p:extLst>
      <p:ext uri="{BB962C8B-B14F-4D97-AF65-F5344CB8AC3E}">
        <p14:creationId xmlns:p14="http://schemas.microsoft.com/office/powerpoint/2010/main" val="102568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4</a:t>
            </a:fld>
            <a:endParaRPr lang="en-US"/>
          </a:p>
        </p:txBody>
      </p:sp>
    </p:spTree>
    <p:extLst>
      <p:ext uri="{BB962C8B-B14F-4D97-AF65-F5344CB8AC3E}">
        <p14:creationId xmlns:p14="http://schemas.microsoft.com/office/powerpoint/2010/main" val="138060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35EC3-5DC4-8B41-94E3-99F43BDE4B6A}" type="slidenum">
              <a:rPr lang="en-US" smtClean="0"/>
              <a:t>5</a:t>
            </a:fld>
            <a:endParaRPr lang="en-US"/>
          </a:p>
        </p:txBody>
      </p:sp>
    </p:spTree>
    <p:extLst>
      <p:ext uri="{BB962C8B-B14F-4D97-AF65-F5344CB8AC3E}">
        <p14:creationId xmlns:p14="http://schemas.microsoft.com/office/powerpoint/2010/main" val="135911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6</a:t>
            </a:fld>
            <a:endParaRPr lang="en-US"/>
          </a:p>
        </p:txBody>
      </p:sp>
    </p:spTree>
    <p:extLst>
      <p:ext uri="{BB962C8B-B14F-4D97-AF65-F5344CB8AC3E}">
        <p14:creationId xmlns:p14="http://schemas.microsoft.com/office/powerpoint/2010/main" val="22249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7</a:t>
            </a:fld>
            <a:endParaRPr lang="en-US"/>
          </a:p>
        </p:txBody>
      </p:sp>
    </p:spTree>
    <p:extLst>
      <p:ext uri="{BB962C8B-B14F-4D97-AF65-F5344CB8AC3E}">
        <p14:creationId xmlns:p14="http://schemas.microsoft.com/office/powerpoint/2010/main" val="114583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8</a:t>
            </a:fld>
            <a:endParaRPr lang="en-US"/>
          </a:p>
        </p:txBody>
      </p:sp>
    </p:spTree>
    <p:extLst>
      <p:ext uri="{BB962C8B-B14F-4D97-AF65-F5344CB8AC3E}">
        <p14:creationId xmlns:p14="http://schemas.microsoft.com/office/powerpoint/2010/main" val="52155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9</a:t>
            </a:fld>
            <a:endParaRPr lang="en-US"/>
          </a:p>
        </p:txBody>
      </p:sp>
    </p:spTree>
    <p:extLst>
      <p:ext uri="{BB962C8B-B14F-4D97-AF65-F5344CB8AC3E}">
        <p14:creationId xmlns:p14="http://schemas.microsoft.com/office/powerpoint/2010/main" val="12850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C1EC72-5098-C748-A940-D5791462A6B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6464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200711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93481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98014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1EC72-5098-C748-A940-D5791462A6B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77208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C1EC72-5098-C748-A940-D5791462A6B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26545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C1EC72-5098-C748-A940-D5791462A6B0}"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20132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C1EC72-5098-C748-A940-D5791462A6B0}"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66835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1EC72-5098-C748-A940-D5791462A6B0}"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30904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1EC72-5098-C748-A940-D5791462A6B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4750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1EC72-5098-C748-A940-D5791462A6B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32083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1EC72-5098-C748-A940-D5791462A6B0}"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E79B5-698A-1A4C-9124-1543269380CE}" type="slidenum">
              <a:rPr lang="en-US" smtClean="0"/>
              <a:t>‹#›</a:t>
            </a:fld>
            <a:endParaRPr lang="en-US"/>
          </a:p>
        </p:txBody>
      </p:sp>
    </p:spTree>
    <p:extLst>
      <p:ext uri="{BB962C8B-B14F-4D97-AF65-F5344CB8AC3E}">
        <p14:creationId xmlns:p14="http://schemas.microsoft.com/office/powerpoint/2010/main" val="161045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cer-review.org/topics/#past-topic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Value-Based Care:</a:t>
            </a:r>
            <a:br>
              <a:rPr lang="en-US" dirty="0"/>
            </a:br>
            <a:r>
              <a:rPr lang="en-US" dirty="0"/>
              <a:t>Zoom Session Week 4</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51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BMI+ED screening versus </a:t>
            </a:r>
            <a:br>
              <a:rPr lang="en-US" dirty="0"/>
            </a:br>
            <a:r>
              <a:rPr lang="en-US" dirty="0"/>
              <a:t>two cardiac treatments?</a:t>
            </a:r>
          </a:p>
        </p:txBody>
      </p:sp>
      <p:sp>
        <p:nvSpPr>
          <p:cNvPr id="3" name="Content Placeholder 2"/>
          <p:cNvSpPr>
            <a:spLocks noGrp="1"/>
          </p:cNvSpPr>
          <p:nvPr>
            <p:ph idx="1"/>
          </p:nvPr>
        </p:nvSpPr>
        <p:spPr>
          <a:xfrm>
            <a:off x="838200" y="1825625"/>
            <a:ext cx="10515600" cy="5032375"/>
          </a:xfrm>
        </p:spPr>
        <p:txBody>
          <a:bodyPr>
            <a:normAutofit lnSpcReduction="10000"/>
          </a:bodyPr>
          <a:lstStyle/>
          <a:p>
            <a:r>
              <a:rPr lang="en-US" dirty="0"/>
              <a:t>Screening versus treatment populations differ</a:t>
            </a:r>
          </a:p>
          <a:p>
            <a:pPr lvl="1"/>
            <a:r>
              <a:rPr lang="en-US" dirty="0"/>
              <a:t>Screening Costs:  relevant population is everyone screened</a:t>
            </a:r>
          </a:p>
          <a:p>
            <a:pPr lvl="1"/>
            <a:r>
              <a:rPr lang="en-US" dirty="0"/>
              <a:t>Treatment Costs and Treatment Benefits:  This will be a subset of the screening population, requiring a calculation of the </a:t>
            </a:r>
            <a:r>
              <a:rPr lang="en-US" i="1" dirty="0"/>
              <a:t>expected value per screened individual </a:t>
            </a:r>
            <a:r>
              <a:rPr lang="en-US" dirty="0"/>
              <a:t>(e.g., $250 in treatment cost in the base example = $5,000 cost X 5% probability of positive).  Must consider:</a:t>
            </a:r>
          </a:p>
          <a:p>
            <a:pPr lvl="2"/>
            <a:r>
              <a:rPr lang="en-US" i="1" dirty="0"/>
              <a:t>Treatment Costs and Benefits to True Positives (baseline case only models this outcome)</a:t>
            </a:r>
            <a:endParaRPr lang="en-US" dirty="0"/>
          </a:p>
          <a:p>
            <a:pPr lvl="2"/>
            <a:r>
              <a:rPr lang="en-US" dirty="0"/>
              <a:t>Treatment Costs (and potential Harm) to False Positives (left out of baseline ICER)</a:t>
            </a:r>
          </a:p>
          <a:p>
            <a:pPr lvl="2"/>
            <a:r>
              <a:rPr lang="en-US" dirty="0"/>
              <a:t>Potential Harm to False Negatives (left out of baseline ICER)</a:t>
            </a:r>
          </a:p>
          <a:p>
            <a:r>
              <a:rPr lang="en-US" dirty="0"/>
              <a:t>Assessment of screening results usually requires a longer term horizon</a:t>
            </a:r>
          </a:p>
          <a:p>
            <a:r>
              <a:rPr lang="en-US" dirty="0"/>
              <a:t> Set in population (multiple steps, visits, providers), so less controllable at front and back ends</a:t>
            </a:r>
          </a:p>
        </p:txBody>
      </p:sp>
    </p:spTree>
    <p:extLst>
      <p:ext uri="{BB962C8B-B14F-4D97-AF65-F5344CB8AC3E}">
        <p14:creationId xmlns:p14="http://schemas.microsoft.com/office/powerpoint/2010/main" val="94645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a:t>
            </a:r>
            <a:r>
              <a:rPr lang="en-US" dirty="0" err="1"/>
              <a:t>ish</a:t>
            </a:r>
            <a:r>
              <a:rPr lang="en-US" dirty="0"/>
              <a:t>) Questions</a:t>
            </a:r>
            <a:endParaRPr lang="en-US" sz="3600" i="1" dirty="0"/>
          </a:p>
        </p:txBody>
      </p:sp>
      <p:sp>
        <p:nvSpPr>
          <p:cNvPr id="3" name="Content Placeholder 2"/>
          <p:cNvSpPr>
            <a:spLocks noGrp="1"/>
          </p:cNvSpPr>
          <p:nvPr>
            <p:ph idx="1"/>
          </p:nvPr>
        </p:nvSpPr>
        <p:spPr/>
        <p:txBody>
          <a:bodyPr>
            <a:normAutofit/>
          </a:bodyPr>
          <a:lstStyle/>
          <a:p>
            <a:r>
              <a:rPr lang="en-US" dirty="0"/>
              <a:t>What about the cost of electricity in the school Gym?  Or amortization of building costs for that day? </a:t>
            </a:r>
          </a:p>
          <a:p>
            <a:endParaRPr lang="en-US" dirty="0"/>
          </a:p>
          <a:p>
            <a:r>
              <a:rPr lang="en-US" dirty="0"/>
              <a:t>What if the state has above-average incidence of substance abuse disorders in teens? </a:t>
            </a:r>
          </a:p>
        </p:txBody>
      </p:sp>
    </p:spTree>
    <p:extLst>
      <p:ext uri="{BB962C8B-B14F-4D97-AF65-F5344CB8AC3E}">
        <p14:creationId xmlns:p14="http://schemas.microsoft.com/office/powerpoint/2010/main" val="3324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a:t>
            </a:r>
            <a:r>
              <a:rPr lang="en-US" dirty="0" err="1"/>
              <a:t>ish</a:t>
            </a:r>
            <a:r>
              <a:rPr lang="en-US" dirty="0"/>
              <a:t>) Questions</a:t>
            </a:r>
            <a:endParaRPr lang="en-US" sz="3600" i="1" dirty="0"/>
          </a:p>
        </p:txBody>
      </p:sp>
      <p:sp>
        <p:nvSpPr>
          <p:cNvPr id="3" name="Content Placeholder 2"/>
          <p:cNvSpPr>
            <a:spLocks noGrp="1"/>
          </p:cNvSpPr>
          <p:nvPr>
            <p:ph idx="1"/>
          </p:nvPr>
        </p:nvSpPr>
        <p:spPr/>
        <p:txBody>
          <a:bodyPr>
            <a:normAutofit lnSpcReduction="10000"/>
          </a:bodyPr>
          <a:lstStyle/>
          <a:p>
            <a:r>
              <a:rPr lang="en-US" dirty="0"/>
              <a:t>What about the cost of electricity in the school Gym?  Or amortization of building costs for that day? </a:t>
            </a:r>
          </a:p>
          <a:p>
            <a:pPr lvl="1"/>
            <a:r>
              <a:rPr lang="en-US" dirty="0"/>
              <a:t>No, because they are not </a:t>
            </a:r>
            <a:r>
              <a:rPr lang="en-US" i="1" dirty="0"/>
              <a:t>incremental </a:t>
            </a:r>
            <a:r>
              <a:rPr lang="en-US" dirty="0"/>
              <a:t>costs of screening</a:t>
            </a:r>
          </a:p>
          <a:p>
            <a:endParaRPr lang="en-US" dirty="0"/>
          </a:p>
          <a:p>
            <a:r>
              <a:rPr lang="en-US" dirty="0"/>
              <a:t>What if the state has above-average incidence of substance abuse disorders in teens? </a:t>
            </a:r>
          </a:p>
          <a:p>
            <a:pPr lvl="1"/>
            <a:r>
              <a:rPr lang="en-US" dirty="0"/>
              <a:t>Perhaps, if substance abuse interacts with (i.e., confounds, influences) key relationships regarding BMI+ED.  For instance, if comorbid substance abuse makes treatment more expensive or less likely to be effective, then ICER treatment-benefit inputs based on national data should be adjusted accordingly</a:t>
            </a:r>
          </a:p>
          <a:p>
            <a:pPr lvl="2"/>
            <a:r>
              <a:rPr lang="en-US" dirty="0"/>
              <a:t>(Note:  it seems that substance abuse does influence reaction to the relevant treatment)</a:t>
            </a:r>
          </a:p>
        </p:txBody>
      </p:sp>
    </p:spTree>
    <p:extLst>
      <p:ext uri="{BB962C8B-B14F-4D97-AF65-F5344CB8AC3E}">
        <p14:creationId xmlns:p14="http://schemas.microsoft.com/office/powerpoint/2010/main" val="28684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Monetary Costs</a:t>
            </a:r>
          </a:p>
        </p:txBody>
      </p:sp>
      <p:sp>
        <p:nvSpPr>
          <p:cNvPr id="3" name="Text Placeholder 2"/>
          <p:cNvSpPr>
            <a:spLocks noGrp="1"/>
          </p:cNvSpPr>
          <p:nvPr>
            <p:ph type="body" idx="1"/>
          </p:nvPr>
        </p:nvSpPr>
        <p:spPr>
          <a:xfrm>
            <a:off x="839788" y="1310586"/>
            <a:ext cx="5157787" cy="823912"/>
          </a:xfrm>
        </p:spPr>
        <p:txBody>
          <a:bodyPr/>
          <a:lstStyle/>
          <a:p>
            <a:r>
              <a:rPr lang="en-US" dirty="0"/>
              <a:t>Have we overestimated </a:t>
            </a:r>
            <a:r>
              <a:rPr lang="en-US" i="1" dirty="0"/>
              <a:t>net</a:t>
            </a:r>
            <a:r>
              <a:rPr lang="en-US" dirty="0"/>
              <a:t> screening cost?</a:t>
            </a:r>
          </a:p>
        </p:txBody>
      </p:sp>
      <p:sp>
        <p:nvSpPr>
          <p:cNvPr id="4" name="Content Placeholder 3"/>
          <p:cNvSpPr>
            <a:spLocks noGrp="1"/>
          </p:cNvSpPr>
          <p:nvPr>
            <p:ph sz="half" idx="2"/>
          </p:nvPr>
        </p:nvSpPr>
        <p:spPr>
          <a:xfrm>
            <a:off x="839788" y="2134498"/>
            <a:ext cx="5157787" cy="3684588"/>
          </a:xfrm>
        </p:spPr>
        <p:txBody>
          <a:bodyPr>
            <a:normAutofit/>
          </a:bodyPr>
          <a:lstStyle/>
          <a:p>
            <a:endParaRPr lang="en-US" sz="2400" dirty="0"/>
          </a:p>
        </p:txBody>
      </p:sp>
      <p:sp>
        <p:nvSpPr>
          <p:cNvPr id="5" name="Text Placeholder 4"/>
          <p:cNvSpPr>
            <a:spLocks noGrp="1"/>
          </p:cNvSpPr>
          <p:nvPr>
            <p:ph type="body" sz="quarter" idx="3"/>
          </p:nvPr>
        </p:nvSpPr>
        <p:spPr>
          <a:xfrm>
            <a:off x="6172200" y="1310586"/>
            <a:ext cx="5183188" cy="823912"/>
          </a:xfrm>
        </p:spPr>
        <p:txBody>
          <a:bodyPr/>
          <a:lstStyle/>
          <a:p>
            <a:r>
              <a:rPr lang="en-US" dirty="0"/>
              <a:t>Have we underestimated </a:t>
            </a:r>
            <a:r>
              <a:rPr lang="en-US" i="1" dirty="0"/>
              <a:t>net</a:t>
            </a:r>
            <a:r>
              <a:rPr lang="en-US" dirty="0"/>
              <a:t> screening cost?</a:t>
            </a:r>
          </a:p>
        </p:txBody>
      </p:sp>
      <p:sp>
        <p:nvSpPr>
          <p:cNvPr id="6" name="Content Placeholder 5"/>
          <p:cNvSpPr>
            <a:spLocks noGrp="1"/>
          </p:cNvSpPr>
          <p:nvPr>
            <p:ph sz="quarter" idx="4"/>
          </p:nvPr>
        </p:nvSpPr>
        <p:spPr>
          <a:xfrm>
            <a:off x="6172200" y="2134498"/>
            <a:ext cx="5183188" cy="3684588"/>
          </a:xfrm>
        </p:spPr>
        <p:txBody>
          <a:bodyPr>
            <a:normAutofit/>
          </a:bodyPr>
          <a:lstStyle/>
          <a:p>
            <a:endParaRPr lang="en-US" dirty="0"/>
          </a:p>
        </p:txBody>
      </p:sp>
    </p:spTree>
    <p:extLst>
      <p:ext uri="{BB962C8B-B14F-4D97-AF65-F5344CB8AC3E}">
        <p14:creationId xmlns:p14="http://schemas.microsoft.com/office/powerpoint/2010/main" val="201200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Monetary Costs</a:t>
            </a:r>
          </a:p>
        </p:txBody>
      </p:sp>
      <p:sp>
        <p:nvSpPr>
          <p:cNvPr id="3" name="Text Placeholder 2"/>
          <p:cNvSpPr>
            <a:spLocks noGrp="1"/>
          </p:cNvSpPr>
          <p:nvPr>
            <p:ph type="body" idx="1"/>
          </p:nvPr>
        </p:nvSpPr>
        <p:spPr>
          <a:xfrm>
            <a:off x="839788" y="1310586"/>
            <a:ext cx="5157787" cy="823912"/>
          </a:xfrm>
        </p:spPr>
        <p:txBody>
          <a:bodyPr/>
          <a:lstStyle/>
          <a:p>
            <a:r>
              <a:rPr lang="en-US" dirty="0"/>
              <a:t>Have we overestimated </a:t>
            </a:r>
            <a:r>
              <a:rPr lang="en-US" i="1" dirty="0"/>
              <a:t>net</a:t>
            </a:r>
            <a:r>
              <a:rPr lang="en-US" dirty="0"/>
              <a:t> screening cost?</a:t>
            </a:r>
          </a:p>
        </p:txBody>
      </p:sp>
      <p:sp>
        <p:nvSpPr>
          <p:cNvPr id="4" name="Content Placeholder 3"/>
          <p:cNvSpPr>
            <a:spLocks noGrp="1"/>
          </p:cNvSpPr>
          <p:nvPr>
            <p:ph sz="half" idx="2"/>
          </p:nvPr>
        </p:nvSpPr>
        <p:spPr>
          <a:xfrm>
            <a:off x="839788" y="2134498"/>
            <a:ext cx="5157787" cy="3684588"/>
          </a:xfrm>
        </p:spPr>
        <p:txBody>
          <a:bodyPr>
            <a:normAutofit/>
          </a:bodyPr>
          <a:lstStyle/>
          <a:p>
            <a:r>
              <a:rPr lang="en-US" sz="2400" dirty="0"/>
              <a:t>Particularly if we extend beyond 5 years:  “No screening” option may have higher expected treatment costs (if later-identified BMI or ED costs more to treat).  This means the net (incremental) cost of screening may be lower</a:t>
            </a:r>
          </a:p>
          <a:p>
            <a:r>
              <a:rPr lang="en-US" sz="2400" dirty="0"/>
              <a:t>Some current resources or programs could </a:t>
            </a:r>
            <a:r>
              <a:rPr lang="en-US" sz="2400"/>
              <a:t>be re-purposed</a:t>
            </a:r>
            <a:endParaRPr lang="en-US" sz="2400" dirty="0"/>
          </a:p>
        </p:txBody>
      </p:sp>
      <p:sp>
        <p:nvSpPr>
          <p:cNvPr id="5" name="Text Placeholder 4"/>
          <p:cNvSpPr>
            <a:spLocks noGrp="1"/>
          </p:cNvSpPr>
          <p:nvPr>
            <p:ph type="body" sz="quarter" idx="3"/>
          </p:nvPr>
        </p:nvSpPr>
        <p:spPr>
          <a:xfrm>
            <a:off x="6172200" y="1310586"/>
            <a:ext cx="5183188" cy="823912"/>
          </a:xfrm>
        </p:spPr>
        <p:txBody>
          <a:bodyPr/>
          <a:lstStyle/>
          <a:p>
            <a:r>
              <a:rPr lang="en-US" dirty="0"/>
              <a:t>Have we underestimated </a:t>
            </a:r>
            <a:r>
              <a:rPr lang="en-US" i="1" dirty="0"/>
              <a:t>net</a:t>
            </a:r>
            <a:r>
              <a:rPr lang="en-US" dirty="0"/>
              <a:t> screening cost?</a:t>
            </a:r>
          </a:p>
        </p:txBody>
      </p:sp>
      <p:sp>
        <p:nvSpPr>
          <p:cNvPr id="6" name="Content Placeholder 5"/>
          <p:cNvSpPr>
            <a:spLocks noGrp="1"/>
          </p:cNvSpPr>
          <p:nvPr>
            <p:ph sz="quarter" idx="4"/>
          </p:nvPr>
        </p:nvSpPr>
        <p:spPr>
          <a:xfrm>
            <a:off x="6172200" y="2134498"/>
            <a:ext cx="5183188" cy="3684588"/>
          </a:xfrm>
        </p:spPr>
        <p:txBody>
          <a:bodyPr>
            <a:normAutofit fontScale="77500" lnSpcReduction="20000"/>
          </a:bodyPr>
          <a:lstStyle/>
          <a:p>
            <a:r>
              <a:rPr lang="en-US" dirty="0"/>
              <a:t>Opportunity cots to parents/guardians (e.g., wages lost for travel to medical care)</a:t>
            </a:r>
          </a:p>
          <a:p>
            <a:r>
              <a:rPr lang="en-US" dirty="0"/>
              <a:t>Successful program may need to add education, community outreach to connect patients with physicians, etc.</a:t>
            </a:r>
          </a:p>
          <a:p>
            <a:r>
              <a:rPr lang="en-US" dirty="0"/>
              <a:t>May need repeated screening (baseline estimate assumes one, perfectly accurate screen)</a:t>
            </a:r>
          </a:p>
          <a:p>
            <a:r>
              <a:rPr lang="en-US" dirty="0"/>
              <a:t>Particularly if we extend beyond 5 years:</a:t>
            </a:r>
          </a:p>
          <a:p>
            <a:pPr lvl="1"/>
            <a:r>
              <a:rPr lang="en-US" dirty="0"/>
              <a:t>Treatment costs for patients where treatment is unsuccessful may be higher than average and extend over longer time</a:t>
            </a:r>
          </a:p>
        </p:txBody>
      </p:sp>
    </p:spTree>
    <p:extLst>
      <p:ext uri="{BB962C8B-B14F-4D97-AF65-F5344CB8AC3E}">
        <p14:creationId xmlns:p14="http://schemas.microsoft.com/office/powerpoint/2010/main" val="14685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Screening Benefits</a:t>
            </a:r>
          </a:p>
        </p:txBody>
      </p:sp>
      <p:sp>
        <p:nvSpPr>
          <p:cNvPr id="3" name="Content Placeholder 2"/>
          <p:cNvSpPr>
            <a:spLocks noGrp="1"/>
          </p:cNvSpPr>
          <p:nvPr>
            <p:ph type="body" idx="1"/>
          </p:nvPr>
        </p:nvSpPr>
        <p:spPr/>
        <p:txBody>
          <a:bodyPr>
            <a:normAutofit/>
          </a:bodyPr>
          <a:lstStyle/>
          <a:p>
            <a:r>
              <a:rPr lang="en-US" dirty="0"/>
              <a:t>Have we underestimated net screening benefits?  </a:t>
            </a:r>
          </a:p>
        </p:txBody>
      </p:sp>
      <p:sp>
        <p:nvSpPr>
          <p:cNvPr id="4" name="Content Placeholder 3"/>
          <p:cNvSpPr>
            <a:spLocks noGrp="1"/>
          </p:cNvSpPr>
          <p:nvPr>
            <p:ph sz="half" idx="2"/>
          </p:nvPr>
        </p:nvSpPr>
        <p:spPr/>
        <p:txBody>
          <a:bodyPr>
            <a:normAutofit/>
          </a:bodyPr>
          <a:lstStyle/>
          <a:p>
            <a:pPr marL="0" indent="0">
              <a:buNone/>
            </a:pPr>
            <a:endParaRPr lang="en-US" dirty="0"/>
          </a:p>
        </p:txBody>
      </p:sp>
      <p:sp>
        <p:nvSpPr>
          <p:cNvPr id="8" name="Text Placeholder 7"/>
          <p:cNvSpPr>
            <a:spLocks noGrp="1"/>
          </p:cNvSpPr>
          <p:nvPr>
            <p:ph type="body" sz="quarter" idx="3"/>
          </p:nvPr>
        </p:nvSpPr>
        <p:spPr/>
        <p:txBody>
          <a:bodyPr/>
          <a:lstStyle/>
          <a:p>
            <a:r>
              <a:rPr lang="en-US" dirty="0"/>
              <a:t>Have we overestimated net screening benefits?</a:t>
            </a:r>
          </a:p>
        </p:txBody>
      </p:sp>
      <p:sp>
        <p:nvSpPr>
          <p:cNvPr id="5" name="Content Placeholder 4"/>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316846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Screening Benefits</a:t>
            </a:r>
          </a:p>
        </p:txBody>
      </p:sp>
      <p:sp>
        <p:nvSpPr>
          <p:cNvPr id="3" name="Content Placeholder 2"/>
          <p:cNvSpPr>
            <a:spLocks noGrp="1"/>
          </p:cNvSpPr>
          <p:nvPr>
            <p:ph type="body" idx="1"/>
          </p:nvPr>
        </p:nvSpPr>
        <p:spPr/>
        <p:txBody>
          <a:bodyPr>
            <a:normAutofit/>
          </a:bodyPr>
          <a:lstStyle/>
          <a:p>
            <a:r>
              <a:rPr lang="en-US" dirty="0"/>
              <a:t>Have we underestimated net screening benefits?  </a:t>
            </a:r>
          </a:p>
        </p:txBody>
      </p:sp>
      <p:sp>
        <p:nvSpPr>
          <p:cNvPr id="4" name="Content Placeholder 3"/>
          <p:cNvSpPr>
            <a:spLocks noGrp="1"/>
          </p:cNvSpPr>
          <p:nvPr>
            <p:ph sz="half" idx="2"/>
          </p:nvPr>
        </p:nvSpPr>
        <p:spPr/>
        <p:txBody>
          <a:bodyPr>
            <a:normAutofit fontScale="62500" lnSpcReduction="20000"/>
          </a:bodyPr>
          <a:lstStyle/>
          <a:p>
            <a:pPr marL="0" indent="0">
              <a:buNone/>
            </a:pPr>
            <a:endParaRPr lang="en-US" dirty="0"/>
          </a:p>
          <a:p>
            <a:r>
              <a:rPr lang="en-US" dirty="0"/>
              <a:t>Particularly if we </a:t>
            </a:r>
            <a:r>
              <a:rPr lang="en-US" b="1" dirty="0"/>
              <a:t>extend beyond 5 years</a:t>
            </a:r>
            <a:r>
              <a:rPr lang="en-US" dirty="0"/>
              <a:t>, longer term avoidance of morbidity given successful treatment</a:t>
            </a:r>
          </a:p>
          <a:p>
            <a:r>
              <a:rPr lang="en-US" dirty="0"/>
              <a:t>Advantages to population-based awareness of issues (difficult to estimate)</a:t>
            </a:r>
          </a:p>
          <a:p>
            <a:r>
              <a:rPr lang="en-US" dirty="0"/>
              <a:t>Data may have additional public health benefits</a:t>
            </a:r>
          </a:p>
          <a:p>
            <a:r>
              <a:rPr lang="en-US" dirty="0"/>
              <a:t>Higher prevalence would result in more benefit (assuming successful treatment is possible)</a:t>
            </a:r>
          </a:p>
        </p:txBody>
      </p:sp>
      <p:sp>
        <p:nvSpPr>
          <p:cNvPr id="8" name="Text Placeholder 7"/>
          <p:cNvSpPr>
            <a:spLocks noGrp="1"/>
          </p:cNvSpPr>
          <p:nvPr>
            <p:ph type="body" sz="quarter" idx="3"/>
          </p:nvPr>
        </p:nvSpPr>
        <p:spPr/>
        <p:txBody>
          <a:bodyPr/>
          <a:lstStyle/>
          <a:p>
            <a:r>
              <a:rPr lang="en-US" dirty="0"/>
              <a:t>Have we overestimated net screening benefits?</a:t>
            </a:r>
          </a:p>
        </p:txBody>
      </p:sp>
      <p:sp>
        <p:nvSpPr>
          <p:cNvPr id="5" name="Content Placeholder 4"/>
          <p:cNvSpPr>
            <a:spLocks noGrp="1"/>
          </p:cNvSpPr>
          <p:nvPr>
            <p:ph sz="quarter" idx="4"/>
          </p:nvPr>
        </p:nvSpPr>
        <p:spPr/>
        <p:txBody>
          <a:bodyPr>
            <a:normAutofit fontScale="62500" lnSpcReduction="20000"/>
          </a:bodyPr>
          <a:lstStyle/>
          <a:p>
            <a:r>
              <a:rPr lang="en-US" dirty="0"/>
              <a:t>Baseline case has very dubious assumption that treatment is successful for all (full 5%)</a:t>
            </a:r>
          </a:p>
          <a:p>
            <a:pPr lvl="1"/>
            <a:r>
              <a:rPr lang="en-US" dirty="0"/>
              <a:t>Some students may be missed (e.g., child with ED fails to consent)</a:t>
            </a:r>
          </a:p>
          <a:p>
            <a:pPr lvl="1"/>
            <a:r>
              <a:rPr lang="en-US" dirty="0"/>
              <a:t>False positives will have no benefit and potential for harm</a:t>
            </a:r>
          </a:p>
          <a:p>
            <a:pPr lvl="1"/>
            <a:r>
              <a:rPr lang="en-US" dirty="0"/>
              <a:t>Some children may have limited access to follow up care</a:t>
            </a:r>
          </a:p>
          <a:p>
            <a:r>
              <a:rPr lang="en-US" dirty="0"/>
              <a:t>False negative results could incur downstream harm (e.g., ignore later warning signs)</a:t>
            </a:r>
          </a:p>
          <a:p>
            <a:r>
              <a:rPr lang="en-US" dirty="0"/>
              <a:t>There may be opportunity costs reducing potential benefits in different domains (e.g., other conditions missed, learning missed).  This could be modeled by comparing, say, ICER for mental health screen versus BMI+ED screen.</a:t>
            </a:r>
          </a:p>
        </p:txBody>
      </p:sp>
    </p:spTree>
    <p:extLst>
      <p:ext uri="{BB962C8B-B14F-4D97-AF65-F5344CB8AC3E}">
        <p14:creationId xmlns:p14="http://schemas.microsoft.com/office/powerpoint/2010/main" val="73828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Additional Alternatives</a:t>
            </a:r>
          </a:p>
        </p:txBody>
      </p:sp>
      <p:sp>
        <p:nvSpPr>
          <p:cNvPr id="6" name="Content Placeholder 5"/>
          <p:cNvSpPr>
            <a:spLocks noGrp="1"/>
          </p:cNvSpPr>
          <p:nvPr>
            <p:ph sz="half" idx="2"/>
          </p:nvPr>
        </p:nvSpPr>
        <p:spPr>
          <a:xfrm>
            <a:off x="1703604" y="1746317"/>
            <a:ext cx="7382030" cy="3684588"/>
          </a:xfrm>
        </p:spPr>
        <p:txBody>
          <a:bodyPr/>
          <a:lstStyle/>
          <a:p>
            <a:r>
              <a:rPr lang="en-US" dirty="0"/>
              <a:t>Even if this program is beneficial from a CEA perspective, it doesn’t make it optimal.</a:t>
            </a:r>
          </a:p>
          <a:p>
            <a:r>
              <a:rPr lang="en-US" dirty="0"/>
              <a:t>Alternatives may be even better:  e.g., focus on primary care assessment with programs for access to mitigate disparities</a:t>
            </a:r>
          </a:p>
          <a:p>
            <a:pPr lvl="1"/>
            <a:r>
              <a:rPr lang="en-US" dirty="0"/>
              <a:t>Can compare alternatives in ICER, e.g.:  Physician based screening versus school-based</a:t>
            </a:r>
          </a:p>
        </p:txBody>
      </p:sp>
    </p:spTree>
    <p:extLst>
      <p:ext uri="{BB962C8B-B14F-4D97-AF65-F5344CB8AC3E}">
        <p14:creationId xmlns:p14="http://schemas.microsoft.com/office/powerpoint/2010/main" val="328540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83" y="365125"/>
            <a:ext cx="11729545" cy="1325563"/>
          </a:xfrm>
        </p:spPr>
        <p:txBody>
          <a:bodyPr/>
          <a:lstStyle/>
          <a:p>
            <a:r>
              <a:rPr lang="en-US" dirty="0"/>
              <a:t>Pros and Cons of Cost Effectiveness Analysis (CEA)?</a:t>
            </a:r>
          </a:p>
        </p:txBody>
      </p:sp>
      <p:sp>
        <p:nvSpPr>
          <p:cNvPr id="3" name="Content Placeholder 2"/>
          <p:cNvSpPr>
            <a:spLocks noGrp="1"/>
          </p:cNvSpPr>
          <p:nvPr>
            <p:ph idx="1"/>
          </p:nvPr>
        </p:nvSpPr>
        <p:spPr/>
        <p:txBody>
          <a:bodyPr>
            <a:normAutofit/>
          </a:bodyPr>
          <a:lstStyle/>
          <a:p>
            <a:r>
              <a:rPr lang="en-US" dirty="0"/>
              <a:t>For Example:</a:t>
            </a:r>
          </a:p>
          <a:p>
            <a:pPr lvl="1"/>
            <a:r>
              <a:rPr lang="en-US" dirty="0"/>
              <a:t>Acceptability of CEA to Stakeholders:  </a:t>
            </a:r>
          </a:p>
          <a:p>
            <a:pPr lvl="2"/>
            <a:r>
              <a:rPr lang="en-US" dirty="0"/>
              <a:t>Are we “Putting a price on life” if we say no to screening?</a:t>
            </a:r>
          </a:p>
          <a:p>
            <a:pPr lvl="2"/>
            <a:r>
              <a:rPr lang="en-US" dirty="0"/>
              <a:t>Are we neglecting education if we say yes to screening?</a:t>
            </a:r>
          </a:p>
          <a:p>
            <a:pPr lvl="1"/>
            <a:r>
              <a:rPr lang="en-US" dirty="0"/>
              <a:t>Are unintended consequences captured?</a:t>
            </a:r>
          </a:p>
          <a:p>
            <a:pPr lvl="2"/>
            <a:r>
              <a:rPr lang="en-US" dirty="0"/>
              <a:t>Ok to average over individuals?</a:t>
            </a:r>
          </a:p>
          <a:p>
            <a:pPr lvl="2"/>
            <a:r>
              <a:rPr lang="en-US" dirty="0"/>
              <a:t>Have we captured impact on disparities?</a:t>
            </a:r>
          </a:p>
          <a:p>
            <a:r>
              <a:rPr lang="en-US" dirty="0"/>
              <a:t>Easy to create a vivid, specific example (as relevant to the motivating example in the case) that will have a greater emotional pull than “spreadsheet analysis” has</a:t>
            </a:r>
          </a:p>
        </p:txBody>
      </p:sp>
    </p:spTree>
    <p:extLst>
      <p:ext uri="{BB962C8B-B14F-4D97-AF65-F5344CB8AC3E}">
        <p14:creationId xmlns:p14="http://schemas.microsoft.com/office/powerpoint/2010/main" val="364621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6" y="0"/>
            <a:ext cx="10515600" cy="1325563"/>
          </a:xfrm>
        </p:spPr>
        <p:txBody>
          <a:bodyPr/>
          <a:lstStyle/>
          <a:p>
            <a:r>
              <a:rPr lang="en-US" dirty="0"/>
              <a:t>Case Lessons</a:t>
            </a:r>
          </a:p>
        </p:txBody>
      </p:sp>
      <p:sp>
        <p:nvSpPr>
          <p:cNvPr id="3" name="Content Placeholder 2"/>
          <p:cNvSpPr>
            <a:spLocks noGrp="1"/>
          </p:cNvSpPr>
          <p:nvPr>
            <p:ph idx="1"/>
          </p:nvPr>
        </p:nvSpPr>
        <p:spPr>
          <a:xfrm>
            <a:off x="276639" y="662781"/>
            <a:ext cx="10889974" cy="4616327"/>
          </a:xfrm>
        </p:spPr>
        <p:txBody>
          <a:bodyPr>
            <a:noAutofit/>
          </a:bodyPr>
          <a:lstStyle/>
          <a:p>
            <a:pPr marL="0" indent="0">
              <a:buNone/>
            </a:pPr>
            <a:endParaRPr lang="en-US" sz="2400" dirty="0"/>
          </a:p>
          <a:p>
            <a:r>
              <a:rPr lang="en-US" sz="2400" dirty="0"/>
              <a:t>ICER and QALY frameworks organize and summarize clinical estimates of </a:t>
            </a:r>
            <a:r>
              <a:rPr lang="en-US" sz="2400" i="1" dirty="0"/>
              <a:t>incremental</a:t>
            </a:r>
            <a:r>
              <a:rPr lang="en-US" sz="2400" dirty="0"/>
              <a:t> (marginal) impact of alternatives</a:t>
            </a:r>
          </a:p>
          <a:p>
            <a:pPr lvl="1"/>
            <a:r>
              <a:rPr lang="en-US" sz="2000" dirty="0"/>
              <a:t>Require detailed modeling of </a:t>
            </a:r>
          </a:p>
          <a:p>
            <a:pPr lvl="2"/>
            <a:r>
              <a:rPr lang="en-US" dirty="0"/>
              <a:t>Clinical situation</a:t>
            </a:r>
          </a:p>
          <a:p>
            <a:pPr lvl="2"/>
            <a:r>
              <a:rPr lang="en-US" dirty="0"/>
              <a:t>Social, Environmental, Behavioral context</a:t>
            </a:r>
          </a:p>
          <a:p>
            <a:pPr lvl="1"/>
            <a:r>
              <a:rPr lang="en-US" sz="2000" dirty="0"/>
              <a:t>Different stakeholder groups may (at a minimum) generate different costs and benefits</a:t>
            </a:r>
          </a:p>
          <a:p>
            <a:pPr lvl="1"/>
            <a:r>
              <a:rPr lang="en-US" sz="2000" dirty="0"/>
              <a:t>The formula is simple but the analytics are not</a:t>
            </a:r>
          </a:p>
          <a:p>
            <a:pPr lvl="2"/>
            <a:r>
              <a:rPr lang="en-US" dirty="0"/>
              <a:t>Opportunities for primary (QALY surveys) and secondary (costs, prevalence) data analytic </a:t>
            </a:r>
            <a:r>
              <a:rPr lang="en-US" i="1" dirty="0"/>
              <a:t>input</a:t>
            </a:r>
            <a:r>
              <a:rPr lang="en-US" dirty="0"/>
              <a:t> to analyses </a:t>
            </a:r>
          </a:p>
          <a:p>
            <a:pPr lvl="2"/>
            <a:r>
              <a:rPr lang="en-US" dirty="0"/>
              <a:t>QALYs are a soft spot:  We know QALYs are an abstraction (not a direct measurement of anything)</a:t>
            </a:r>
          </a:p>
          <a:p>
            <a:r>
              <a:rPr lang="en-US" sz="2400" dirty="0"/>
              <a:t>CEA methodology itself may require motivation, particularly in public or political settings</a:t>
            </a:r>
          </a:p>
          <a:p>
            <a:r>
              <a:rPr lang="en-US" sz="2400" dirty="0"/>
              <a:t>Want to see some full-blown ICER assessments? </a:t>
            </a:r>
          </a:p>
          <a:p>
            <a:pPr lvl="1"/>
            <a:r>
              <a:rPr lang="en-US" dirty="0">
                <a:hlinkClick r:id="rId3"/>
              </a:rPr>
              <a:t>https://icer-review.org/topics/#past-topics</a:t>
            </a:r>
            <a:endParaRPr lang="en-US" dirty="0"/>
          </a:p>
        </p:txBody>
      </p:sp>
    </p:spTree>
    <p:extLst>
      <p:ext uri="{BB962C8B-B14F-4D97-AF65-F5344CB8AC3E}">
        <p14:creationId xmlns:p14="http://schemas.microsoft.com/office/powerpoint/2010/main" val="384341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Quick review</a:t>
            </a:r>
          </a:p>
          <a:p>
            <a:r>
              <a:rPr lang="en-US" dirty="0"/>
              <a:t>Case ICER Analysis:  What else matters?</a:t>
            </a:r>
          </a:p>
          <a:p>
            <a:r>
              <a:rPr lang="en-US" dirty="0"/>
              <a:t>ICER Methodology</a:t>
            </a:r>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50211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1909400"/>
              </p:ext>
            </p:extLst>
          </p:nvPr>
        </p:nvGraphicFramePr>
        <p:xfrm>
          <a:off x="251240" y="198784"/>
          <a:ext cx="11278152" cy="6041887"/>
        </p:xfrm>
        <a:graphic>
          <a:graphicData uri="http://schemas.openxmlformats.org/drawingml/2006/table">
            <a:tbl>
              <a:tblPr firstRow="1" bandRow="1">
                <a:tableStyleId>{5C22544A-7EE6-4342-B048-85BDC9FD1C3A}</a:tableStyleId>
              </a:tblPr>
              <a:tblGrid>
                <a:gridCol w="2034760">
                  <a:extLst>
                    <a:ext uri="{9D8B030D-6E8A-4147-A177-3AD203B41FA5}">
                      <a16:colId xmlns:a16="http://schemas.microsoft.com/office/drawing/2014/main" val="20000"/>
                    </a:ext>
                  </a:extLst>
                </a:gridCol>
                <a:gridCol w="4169664">
                  <a:extLst>
                    <a:ext uri="{9D8B030D-6E8A-4147-A177-3AD203B41FA5}">
                      <a16:colId xmlns:a16="http://schemas.microsoft.com/office/drawing/2014/main" val="20001"/>
                    </a:ext>
                  </a:extLst>
                </a:gridCol>
                <a:gridCol w="5073728">
                  <a:extLst>
                    <a:ext uri="{9D8B030D-6E8A-4147-A177-3AD203B41FA5}">
                      <a16:colId xmlns:a16="http://schemas.microsoft.com/office/drawing/2014/main" val="20002"/>
                    </a:ext>
                  </a:extLst>
                </a:gridCol>
              </a:tblGrid>
              <a:tr h="525007">
                <a:tc>
                  <a:txBody>
                    <a:bodyPr/>
                    <a:lstStyle/>
                    <a:p>
                      <a:endParaRPr lang="en-US"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r>
                        <a:rPr lang="en-US" sz="2600" dirty="0"/>
                        <a:t>Video Units</a:t>
                      </a:r>
                    </a:p>
                  </a:txBody>
                  <a:tcPr>
                    <a:lnT w="57150" cap="flat" cmpd="sng" algn="ctr">
                      <a:solidFill>
                        <a:schemeClr val="tx1"/>
                      </a:solidFill>
                      <a:prstDash val="solid"/>
                      <a:round/>
                      <a:headEnd type="none" w="med" len="med"/>
                      <a:tailEnd type="none" w="med" len="med"/>
                    </a:lnT>
                  </a:tcPr>
                </a:tc>
                <a:tc>
                  <a:txBody>
                    <a:bodyPr/>
                    <a:lstStyle/>
                    <a:p>
                      <a:r>
                        <a:rPr lang="en-US" sz="2600" dirty="0"/>
                        <a:t>Weekly Activities</a:t>
                      </a: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rowSpan="2">
                  <a:txBody>
                    <a:bodyPr/>
                    <a:lstStyle/>
                    <a:p>
                      <a:endParaRPr lang="en-US" sz="2400" dirty="0"/>
                    </a:p>
                  </a:txBody>
                  <a:tcP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r>
                        <a:rPr lang="en-US" sz="2400" i="0" dirty="0"/>
                        <a:t>U1:  Introduction</a:t>
                      </a:r>
                    </a:p>
                  </a:txBody>
                  <a:tcPr/>
                </a:tc>
                <a:tc rowSpan="3">
                  <a:txBody>
                    <a:bodyPr/>
                    <a:lstStyle/>
                    <a:p>
                      <a:r>
                        <a:rPr lang="en-US" sz="2600" dirty="0"/>
                        <a:t>Course Week 1</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1"/>
                  </a:ext>
                </a:extLst>
              </a:tr>
              <a:tr h="370840">
                <a:tc vMerge="1">
                  <a:txBody>
                    <a:bodyPr/>
                    <a:lstStyle/>
                    <a:p>
                      <a:endParaRPr lang="en-US" sz="2400" dirty="0"/>
                    </a:p>
                  </a:txBody>
                  <a:tcPr>
                    <a:solidFill>
                      <a:schemeClr val="accent1">
                        <a:lumMod val="20000"/>
                        <a:lumOff val="80000"/>
                      </a:schemeClr>
                    </a:solidFill>
                  </a:tcPr>
                </a:tc>
                <a:tc>
                  <a:txBody>
                    <a:bodyPr/>
                    <a:lstStyle/>
                    <a:p>
                      <a:r>
                        <a:rPr lang="en-US" sz="2400" i="0" dirty="0"/>
                        <a:t>U2:</a:t>
                      </a:r>
                      <a:r>
                        <a:rPr lang="en-US" sz="2400" i="0" baseline="0" dirty="0"/>
                        <a:t>  Decision Making</a:t>
                      </a:r>
                      <a:endParaRPr lang="en-US" sz="2400" i="0" dirty="0"/>
                    </a:p>
                  </a:txBody>
                  <a:tcPr/>
                </a:tc>
                <a:tc vMerge="1">
                  <a:txBody>
                    <a:bodyPr/>
                    <a:lstStyle/>
                    <a:p>
                      <a:endParaRPr lang="en-US" dirty="0"/>
                    </a:p>
                  </a:txBody>
                  <a:tcPr/>
                </a:tc>
                <a:extLst>
                  <a:ext uri="{0D108BD9-81ED-4DB2-BD59-A6C34878D82A}">
                    <a16:rowId xmlns:a16="http://schemas.microsoft.com/office/drawing/2014/main" val="10002"/>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1:  Incentives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r>
                        <a:rPr lang="en-US" sz="2400" i="0" dirty="0"/>
                        <a:t>U3:  Conflicts</a:t>
                      </a:r>
                      <a:r>
                        <a:rPr lang="en-US" sz="2400" i="0" baseline="0" dirty="0"/>
                        <a:t> of Interest</a:t>
                      </a:r>
                      <a:endParaRPr lang="en-US" sz="2400" i="0" dirty="0"/>
                    </a:p>
                  </a:txBody>
                  <a:tcPr/>
                </a:tc>
                <a:tc vMerge="1">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U4:  Value Based Incentives </a:t>
                      </a:r>
                    </a:p>
                  </a:txBody>
                  <a:tcPr/>
                </a:tc>
                <a:tc>
                  <a:txBody>
                    <a:bodyPr/>
                    <a:lstStyle/>
                    <a:p>
                      <a:r>
                        <a:rPr lang="en-US" sz="2400" b="0" dirty="0"/>
                        <a:t>Course Week 2</a:t>
                      </a:r>
                    </a:p>
                  </a:txBody>
                  <a:tcPr>
                    <a:lnR w="5715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U5:  Unintended Consequences</a:t>
                      </a:r>
                    </a:p>
                  </a:txBody>
                  <a:tcPr>
                    <a:lnR w="12700" cap="flat" cmpd="sng" algn="ctr">
                      <a:noFill/>
                      <a:prstDash val="solid"/>
                      <a:round/>
                      <a:headEnd type="none" w="med" len="med"/>
                      <a:tailEnd type="none" w="med" len="med"/>
                    </a:lnR>
                  </a:tcPr>
                </a:tc>
                <a:tc rowSpan="2">
                  <a:txBody>
                    <a:bodyPr/>
                    <a:lstStyle/>
                    <a:p>
                      <a:r>
                        <a:rPr lang="en-US" sz="2600" dirty="0"/>
                        <a:t>Course Week 3</a:t>
                      </a:r>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2:  Information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U6: Variation in Spending</a:t>
                      </a:r>
                    </a:p>
                  </a:txBody>
                  <a:tcPr>
                    <a:lnR w="12700" cap="flat" cmpd="sng" algn="ctr">
                      <a:noFill/>
                      <a:prstDash val="solid"/>
                      <a:round/>
                      <a:headEnd type="none" w="med" len="med"/>
                      <a:tailEnd type="none" w="med" len="med"/>
                    </a:lnR>
                  </a:tcPr>
                </a:tc>
                <a:tc vMerge="1">
                  <a:txBody>
                    <a:bodyPr/>
                    <a:lstStyle/>
                    <a:p>
                      <a:endParaRPr lang="en-US"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U7:  ICER and QALY</a:t>
                      </a:r>
                    </a:p>
                  </a:txBody>
                  <a:tcPr/>
                </a:tc>
                <a:tc rowSpan="2">
                  <a:txBody>
                    <a:bodyPr/>
                    <a:lstStyle/>
                    <a:p>
                      <a:r>
                        <a:rPr lang="en-US" sz="2600" b="1" dirty="0"/>
                        <a:t>Course Week 4</a:t>
                      </a:r>
                    </a:p>
                    <a:p>
                      <a:r>
                        <a:rPr lang="en-US" sz="2600" b="1" dirty="0"/>
                        <a:t>- Focus on ICER and QALY</a:t>
                      </a:r>
                    </a:p>
                  </a:txBody>
                  <a:tcPr>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7"/>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U8:  Risk Adjustment</a:t>
                      </a:r>
                    </a:p>
                  </a:txBody>
                  <a:tcPr/>
                </a:tc>
                <a:tc vMerge="1">
                  <a:txBody>
                    <a:bodyPr/>
                    <a:lstStyle/>
                    <a:p>
                      <a:endParaRPr lang="en-US" dirty="0"/>
                    </a:p>
                  </a:txBody>
                  <a:tcPr/>
                </a:tc>
                <a:extLst>
                  <a:ext uri="{0D108BD9-81ED-4DB2-BD59-A6C34878D82A}">
                    <a16:rowId xmlns:a16="http://schemas.microsoft.com/office/drawing/2014/main" val="10008"/>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3:  Influence</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U9:  Patient Decision Making</a:t>
                      </a:r>
                    </a:p>
                  </a:txBody>
                  <a:tcPr/>
                </a:tc>
                <a:tc rowSpan="3">
                  <a:txBody>
                    <a:bodyPr/>
                    <a:lstStyle/>
                    <a:p>
                      <a:r>
                        <a:rPr lang="en-US" sz="2600" dirty="0"/>
                        <a:t>Course Week 5</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9"/>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U10: Patient Adherence</a:t>
                      </a:r>
                    </a:p>
                  </a:txBody>
                  <a:tcPr/>
                </a:tc>
                <a:tc vMerge="1">
                  <a:txBody>
                    <a:bodyPr/>
                    <a:lstStyle/>
                    <a:p>
                      <a:endParaRPr lang="en-US" dirty="0"/>
                    </a:p>
                  </a:txBody>
                  <a:tcPr/>
                </a:tc>
                <a:extLst>
                  <a:ext uri="{0D108BD9-81ED-4DB2-BD59-A6C34878D82A}">
                    <a16:rowId xmlns:a16="http://schemas.microsoft.com/office/drawing/2014/main" val="10010"/>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U11: Patient Consumers</a:t>
                      </a:r>
                    </a:p>
                  </a:txBody>
                  <a:tcPr/>
                </a:tc>
                <a:tc vMerge="1">
                  <a:txBody>
                    <a:bodyPr/>
                    <a:lstStyle/>
                    <a:p>
                      <a:endParaRPr lang="en-US" dirty="0"/>
                    </a:p>
                  </a:txBody>
                  <a:tcPr/>
                </a:tc>
                <a:extLst>
                  <a:ext uri="{0D108BD9-81ED-4DB2-BD59-A6C34878D82A}">
                    <a16:rowId xmlns:a16="http://schemas.microsoft.com/office/drawing/2014/main" val="10011"/>
                  </a:ext>
                </a:extLst>
              </a:tr>
              <a:tr h="370840">
                <a:tc>
                  <a:txBody>
                    <a:bodyPr/>
                    <a:lstStyle/>
                    <a:p>
                      <a:endParaRPr lang="en-US" sz="2400" dirty="0"/>
                    </a:p>
                  </a:txBody>
                  <a:tcP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a:t>U12:  Wrap</a:t>
                      </a:r>
                    </a:p>
                  </a:txBody>
                  <a:tcPr>
                    <a:lnB w="57150" cap="flat" cmpd="sng" algn="ctr">
                      <a:solidFill>
                        <a:schemeClr val="tx1"/>
                      </a:solidFill>
                      <a:prstDash val="solid"/>
                      <a:round/>
                      <a:headEnd type="none" w="med" len="med"/>
                      <a:tailEnd type="none" w="med" len="med"/>
                    </a:lnB>
                  </a:tcPr>
                </a:tc>
                <a:tc>
                  <a:txBody>
                    <a:bodyPr/>
                    <a:lstStyle/>
                    <a:p>
                      <a:r>
                        <a:rPr lang="en-US" sz="2600" dirty="0"/>
                        <a:t>Course Week 6</a:t>
                      </a:r>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bl>
          </a:graphicData>
        </a:graphic>
      </p:graphicFrame>
      <p:cxnSp>
        <p:nvCxnSpPr>
          <p:cNvPr id="5" name="Straight Connector 4"/>
          <p:cNvCxnSpPr/>
          <p:nvPr/>
        </p:nvCxnSpPr>
        <p:spPr>
          <a:xfrm flipV="1">
            <a:off x="251240" y="1627632"/>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2022" y="3016369"/>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20512" y="4375783"/>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240" y="5748278"/>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456217" y="198784"/>
            <a:ext cx="27710" cy="60418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33022" y="3521192"/>
            <a:ext cx="9217152" cy="865457"/>
          </a:xfrm>
          <a:prstGeom prst="rect">
            <a:avLst/>
          </a:prstGeom>
          <a:no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14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5117615"/>
              </p:ext>
            </p:extLst>
          </p:nvPr>
        </p:nvGraphicFramePr>
        <p:xfrm>
          <a:off x="251240" y="198784"/>
          <a:ext cx="11278152" cy="6438127"/>
        </p:xfrm>
        <a:graphic>
          <a:graphicData uri="http://schemas.openxmlformats.org/drawingml/2006/table">
            <a:tbl>
              <a:tblPr firstRow="1" bandRow="1">
                <a:tableStyleId>{5C22544A-7EE6-4342-B048-85BDC9FD1C3A}</a:tableStyleId>
              </a:tblPr>
              <a:tblGrid>
                <a:gridCol w="2034760">
                  <a:extLst>
                    <a:ext uri="{9D8B030D-6E8A-4147-A177-3AD203B41FA5}">
                      <a16:colId xmlns:a16="http://schemas.microsoft.com/office/drawing/2014/main" val="20000"/>
                    </a:ext>
                  </a:extLst>
                </a:gridCol>
                <a:gridCol w="4169664">
                  <a:extLst>
                    <a:ext uri="{9D8B030D-6E8A-4147-A177-3AD203B41FA5}">
                      <a16:colId xmlns:a16="http://schemas.microsoft.com/office/drawing/2014/main" val="20001"/>
                    </a:ext>
                  </a:extLst>
                </a:gridCol>
                <a:gridCol w="5073728">
                  <a:extLst>
                    <a:ext uri="{9D8B030D-6E8A-4147-A177-3AD203B41FA5}">
                      <a16:colId xmlns:a16="http://schemas.microsoft.com/office/drawing/2014/main" val="20002"/>
                    </a:ext>
                  </a:extLst>
                </a:gridCol>
              </a:tblGrid>
              <a:tr h="525007">
                <a:tc>
                  <a:txBody>
                    <a:bodyPr/>
                    <a:lstStyle/>
                    <a:p>
                      <a:endParaRPr lang="en-US"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r>
                        <a:rPr lang="en-US" sz="2600" dirty="0"/>
                        <a:t>Video Units</a:t>
                      </a:r>
                    </a:p>
                  </a:txBody>
                  <a:tcPr>
                    <a:lnT w="57150" cap="flat" cmpd="sng" algn="ctr">
                      <a:solidFill>
                        <a:schemeClr val="tx1"/>
                      </a:solidFill>
                      <a:prstDash val="solid"/>
                      <a:round/>
                      <a:headEnd type="none" w="med" len="med"/>
                      <a:tailEnd type="none" w="med" len="med"/>
                    </a:lnT>
                  </a:tcPr>
                </a:tc>
                <a:tc>
                  <a:txBody>
                    <a:bodyPr/>
                    <a:lstStyle/>
                    <a:p>
                      <a:r>
                        <a:rPr lang="en-US" sz="2600" dirty="0"/>
                        <a:t>Weekly Activities</a:t>
                      </a: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rowSpan="2">
                  <a:txBody>
                    <a:bodyPr/>
                    <a:lstStyle/>
                    <a:p>
                      <a:endParaRPr lang="en-US" sz="2400" dirty="0"/>
                    </a:p>
                  </a:txBody>
                  <a:tcP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r>
                        <a:rPr lang="en-US" sz="2400" i="0" dirty="0"/>
                        <a:t>U1:  Introduction</a:t>
                      </a:r>
                    </a:p>
                  </a:txBody>
                  <a:tcPr/>
                </a:tc>
                <a:tc rowSpan="3">
                  <a:txBody>
                    <a:bodyPr/>
                    <a:lstStyle/>
                    <a:p>
                      <a:r>
                        <a:rPr lang="en-US" sz="2600" dirty="0"/>
                        <a:t>Course Week 1</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1"/>
                  </a:ext>
                </a:extLst>
              </a:tr>
              <a:tr h="370840">
                <a:tc vMerge="1">
                  <a:txBody>
                    <a:bodyPr/>
                    <a:lstStyle/>
                    <a:p>
                      <a:endParaRPr lang="en-US" sz="2400" dirty="0"/>
                    </a:p>
                  </a:txBody>
                  <a:tcPr>
                    <a:solidFill>
                      <a:schemeClr val="accent1">
                        <a:lumMod val="20000"/>
                        <a:lumOff val="80000"/>
                      </a:schemeClr>
                    </a:solidFill>
                  </a:tcPr>
                </a:tc>
                <a:tc>
                  <a:txBody>
                    <a:bodyPr/>
                    <a:lstStyle/>
                    <a:p>
                      <a:r>
                        <a:rPr lang="en-US" sz="2400" i="0" dirty="0"/>
                        <a:t>U2:</a:t>
                      </a:r>
                      <a:r>
                        <a:rPr lang="en-US" sz="2400" i="0" baseline="0" dirty="0"/>
                        <a:t>  Decision Making</a:t>
                      </a:r>
                      <a:endParaRPr lang="en-US" sz="2400" i="0" dirty="0"/>
                    </a:p>
                  </a:txBody>
                  <a:tcPr/>
                </a:tc>
                <a:tc vMerge="1">
                  <a:txBody>
                    <a:bodyPr/>
                    <a:lstStyle/>
                    <a:p>
                      <a:endParaRPr lang="en-US" dirty="0"/>
                    </a:p>
                  </a:txBody>
                  <a:tcPr/>
                </a:tc>
                <a:extLst>
                  <a:ext uri="{0D108BD9-81ED-4DB2-BD59-A6C34878D82A}">
                    <a16:rowId xmlns:a16="http://schemas.microsoft.com/office/drawing/2014/main" val="10002"/>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1:  Incentives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r>
                        <a:rPr lang="en-US" sz="2400" i="0" dirty="0"/>
                        <a:t>U3:  Conflicts</a:t>
                      </a:r>
                      <a:r>
                        <a:rPr lang="en-US" sz="2400" i="0" baseline="0" dirty="0"/>
                        <a:t> of Interest</a:t>
                      </a:r>
                      <a:endParaRPr lang="en-US" sz="2400" i="0" dirty="0"/>
                    </a:p>
                  </a:txBody>
                  <a:tcPr/>
                </a:tc>
                <a:tc vMerge="1">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U4:  Value Based Incentives </a:t>
                      </a:r>
                    </a:p>
                  </a:txBody>
                  <a:tcPr/>
                </a:tc>
                <a:tc>
                  <a:txBody>
                    <a:bodyPr/>
                    <a:lstStyle/>
                    <a:p>
                      <a:r>
                        <a:rPr lang="en-US" sz="2400" b="0" dirty="0"/>
                        <a:t>Course Week 2</a:t>
                      </a:r>
                    </a:p>
                  </a:txBody>
                  <a:tcPr>
                    <a:lnR w="5715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U5:  Unintended Consequences</a:t>
                      </a:r>
                    </a:p>
                  </a:txBody>
                  <a:tcPr>
                    <a:lnR w="12700" cap="flat" cmpd="sng" algn="ctr">
                      <a:noFill/>
                      <a:prstDash val="solid"/>
                      <a:round/>
                      <a:headEnd type="none" w="med" len="med"/>
                      <a:tailEnd type="none" w="med" len="med"/>
                    </a:lnR>
                  </a:tcPr>
                </a:tc>
                <a:tc rowSpan="2">
                  <a:txBody>
                    <a:bodyPr/>
                    <a:lstStyle/>
                    <a:p>
                      <a:r>
                        <a:rPr lang="en-US" sz="2600" dirty="0"/>
                        <a:t>Course Week 3</a:t>
                      </a:r>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2:  Information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U6: Variation in Spending</a:t>
                      </a:r>
                    </a:p>
                  </a:txBody>
                  <a:tcPr>
                    <a:lnR w="12700" cap="flat" cmpd="sng" algn="ctr">
                      <a:noFill/>
                      <a:prstDash val="solid"/>
                      <a:round/>
                      <a:headEnd type="none" w="med" len="med"/>
                      <a:tailEnd type="none" w="med" len="med"/>
                    </a:lnR>
                  </a:tcPr>
                </a:tc>
                <a:tc vMerge="1">
                  <a:txBody>
                    <a:bodyPr/>
                    <a:lstStyle/>
                    <a:p>
                      <a:endParaRPr lang="en-US"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U7:  ICER and QALY</a:t>
                      </a:r>
                    </a:p>
                  </a:txBody>
                  <a:tcPr/>
                </a:tc>
                <a:tc rowSpan="2">
                  <a:txBody>
                    <a:bodyPr/>
                    <a:lstStyle/>
                    <a:p>
                      <a:r>
                        <a:rPr lang="en-US" sz="2600" b="0" dirty="0"/>
                        <a:t>Course Week 4</a:t>
                      </a:r>
                    </a:p>
                    <a:p>
                      <a:endParaRPr lang="en-US" sz="2600" b="1" dirty="0"/>
                    </a:p>
                  </a:txBody>
                  <a:tcPr>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7"/>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U8:  Risk Adjustment</a:t>
                      </a:r>
                    </a:p>
                  </a:txBody>
                  <a:tcPr/>
                </a:tc>
                <a:tc vMerge="1">
                  <a:txBody>
                    <a:bodyPr/>
                    <a:lstStyle/>
                    <a:p>
                      <a:endParaRPr lang="en-US" dirty="0"/>
                    </a:p>
                  </a:txBody>
                  <a:tcPr/>
                </a:tc>
                <a:extLst>
                  <a:ext uri="{0D108BD9-81ED-4DB2-BD59-A6C34878D82A}">
                    <a16:rowId xmlns:a16="http://schemas.microsoft.com/office/drawing/2014/main" val="10008"/>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3:  Influence</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U9:  Patient Decision Making</a:t>
                      </a:r>
                    </a:p>
                  </a:txBody>
                  <a:tcPr/>
                </a:tc>
                <a:tc rowSpan="3">
                  <a:txBody>
                    <a:bodyPr/>
                    <a:lstStyle/>
                    <a:p>
                      <a:r>
                        <a:rPr lang="en-US" sz="2600" dirty="0"/>
                        <a:t>Course Week 5</a:t>
                      </a:r>
                    </a:p>
                    <a:p>
                      <a:r>
                        <a:rPr lang="en-US" sz="2600" dirty="0"/>
                        <a:t>-Dartmouth Spine case:</a:t>
                      </a:r>
                      <a:r>
                        <a:rPr lang="en-US" sz="2600" baseline="0" dirty="0"/>
                        <a:t> patient (and risk adjustment)</a:t>
                      </a:r>
                      <a:endParaRPr lang="en-US" sz="2600" dirty="0"/>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9"/>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U10: Patient Adherence</a:t>
                      </a:r>
                    </a:p>
                  </a:txBody>
                  <a:tcPr/>
                </a:tc>
                <a:tc vMerge="1">
                  <a:txBody>
                    <a:bodyPr/>
                    <a:lstStyle/>
                    <a:p>
                      <a:endParaRPr lang="en-US" dirty="0"/>
                    </a:p>
                  </a:txBody>
                  <a:tcPr/>
                </a:tc>
                <a:extLst>
                  <a:ext uri="{0D108BD9-81ED-4DB2-BD59-A6C34878D82A}">
                    <a16:rowId xmlns:a16="http://schemas.microsoft.com/office/drawing/2014/main" val="10010"/>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U11: Patient Consumers</a:t>
                      </a:r>
                    </a:p>
                  </a:txBody>
                  <a:tcPr/>
                </a:tc>
                <a:tc vMerge="1">
                  <a:txBody>
                    <a:bodyPr/>
                    <a:lstStyle/>
                    <a:p>
                      <a:endParaRPr lang="en-US" dirty="0"/>
                    </a:p>
                  </a:txBody>
                  <a:tcPr/>
                </a:tc>
                <a:extLst>
                  <a:ext uri="{0D108BD9-81ED-4DB2-BD59-A6C34878D82A}">
                    <a16:rowId xmlns:a16="http://schemas.microsoft.com/office/drawing/2014/main" val="10011"/>
                  </a:ext>
                </a:extLst>
              </a:tr>
              <a:tr h="370840">
                <a:tc>
                  <a:txBody>
                    <a:bodyPr/>
                    <a:lstStyle/>
                    <a:p>
                      <a:endParaRPr lang="en-US" sz="2400" dirty="0"/>
                    </a:p>
                  </a:txBody>
                  <a:tcP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a:t>U12:  Wrap</a:t>
                      </a:r>
                    </a:p>
                  </a:txBody>
                  <a:tcPr>
                    <a:lnB w="57150" cap="flat" cmpd="sng" algn="ctr">
                      <a:solidFill>
                        <a:schemeClr val="tx1"/>
                      </a:solidFill>
                      <a:prstDash val="solid"/>
                      <a:round/>
                      <a:headEnd type="none" w="med" len="med"/>
                      <a:tailEnd type="none" w="med" len="med"/>
                    </a:lnB>
                  </a:tcPr>
                </a:tc>
                <a:tc>
                  <a:txBody>
                    <a:bodyPr/>
                    <a:lstStyle/>
                    <a:p>
                      <a:r>
                        <a:rPr lang="en-US" sz="2600" dirty="0"/>
                        <a:t>Course Week 6  - TEAM PRESENTATIONS!</a:t>
                      </a:r>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bl>
          </a:graphicData>
        </a:graphic>
      </p:graphicFrame>
      <p:cxnSp>
        <p:nvCxnSpPr>
          <p:cNvPr id="5" name="Straight Connector 4"/>
          <p:cNvCxnSpPr/>
          <p:nvPr/>
        </p:nvCxnSpPr>
        <p:spPr>
          <a:xfrm flipV="1">
            <a:off x="251240" y="1627632"/>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2022" y="3016369"/>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04746" y="4375783"/>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240" y="5748278"/>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456217" y="595024"/>
            <a:ext cx="27710" cy="60418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12240" y="4386649"/>
            <a:ext cx="9217152" cy="1348548"/>
          </a:xfrm>
          <a:prstGeom prst="rect">
            <a:avLst/>
          </a:prstGeom>
          <a:no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12240" y="5787977"/>
            <a:ext cx="9217152" cy="848934"/>
          </a:xfrm>
          <a:prstGeom prst="rect">
            <a:avLst/>
          </a:prstGeom>
          <a:noFill/>
          <a:ln w="1270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56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85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a:t>
            </a:r>
          </a:p>
        </p:txBody>
      </p:sp>
      <p:sp>
        <p:nvSpPr>
          <p:cNvPr id="3" name="Content Placeholder 2"/>
          <p:cNvSpPr>
            <a:spLocks noGrp="1"/>
          </p:cNvSpPr>
          <p:nvPr>
            <p:ph idx="1"/>
          </p:nvPr>
        </p:nvSpPr>
        <p:spPr/>
        <p:txBody>
          <a:bodyPr>
            <a:normAutofit/>
          </a:bodyPr>
          <a:lstStyle/>
          <a:p>
            <a:r>
              <a:rPr lang="en-US" dirty="0"/>
              <a:t>ICER  = (Cost1-Cost2) / (Benefit1-Benefit2)</a:t>
            </a:r>
          </a:p>
          <a:p>
            <a:endParaRPr lang="en-US" dirty="0"/>
          </a:p>
          <a:p>
            <a:r>
              <a:rPr lang="en-US" dirty="0"/>
              <a:t>Notes: </a:t>
            </a:r>
          </a:p>
          <a:p>
            <a:pPr lvl="1"/>
            <a:r>
              <a:rPr lang="en-US" dirty="0"/>
              <a:t>Problem-structuring starts with identifying alternative 1 and alternative 2</a:t>
            </a:r>
          </a:p>
          <a:p>
            <a:pPr lvl="1"/>
            <a:r>
              <a:rPr lang="en-US" dirty="0"/>
              <a:t>Often, multiple comparisons are necessary</a:t>
            </a:r>
          </a:p>
          <a:p>
            <a:pPr lvl="1"/>
            <a:r>
              <a:rPr lang="en-US" dirty="0"/>
              <a:t>Calculates incremental costs and benefits:  items relevant to both alternatives will cancel out</a:t>
            </a:r>
          </a:p>
          <a:p>
            <a:endParaRPr lang="en-US" dirty="0"/>
          </a:p>
        </p:txBody>
      </p:sp>
    </p:spTree>
    <p:extLst>
      <p:ext uri="{BB962C8B-B14F-4D97-AF65-F5344CB8AC3E}">
        <p14:creationId xmlns:p14="http://schemas.microsoft.com/office/powerpoint/2010/main" val="191023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  </a:t>
            </a:r>
            <a:br>
              <a:rPr lang="en-US" dirty="0"/>
            </a:br>
            <a:r>
              <a:rPr lang="en-US" dirty="0"/>
              <a:t>QALY (1) Time Tradeoff Questions</a:t>
            </a:r>
          </a:p>
        </p:txBody>
      </p:sp>
      <p:sp>
        <p:nvSpPr>
          <p:cNvPr id="3" name="Content Placeholder 2"/>
          <p:cNvSpPr>
            <a:spLocks noGrp="1"/>
          </p:cNvSpPr>
          <p:nvPr>
            <p:ph idx="1"/>
          </p:nvPr>
        </p:nvSpPr>
        <p:spPr/>
        <p:txBody>
          <a:bodyPr>
            <a:normAutofit fontScale="85000" lnSpcReduction="20000"/>
          </a:bodyPr>
          <a:lstStyle/>
          <a:p>
            <a:r>
              <a:rPr lang="en-US" dirty="0"/>
              <a:t>Calculating Quality Adjusted Life Years: reflects the importance of morbidity (health related quality of life) as well as mortality</a:t>
            </a:r>
          </a:p>
          <a:p>
            <a:pPr lvl="1"/>
            <a:r>
              <a:rPr lang="en-US" dirty="0"/>
              <a:t>In theory, QALYs make perfect sense:  we’d much rather have healthcare interventions that leave patients free of pain and anxiety, with full function, </a:t>
            </a:r>
            <a:r>
              <a:rPr lang="en-US" dirty="0" err="1"/>
              <a:t>etc</a:t>
            </a:r>
            <a:endParaRPr lang="en-US" dirty="0"/>
          </a:p>
          <a:p>
            <a:pPr lvl="1"/>
            <a:r>
              <a:rPr lang="en-US" dirty="0"/>
              <a:t>In practice, QALYs must be estimated:  there is no, one accepted way to measure health related Quality of Life</a:t>
            </a:r>
          </a:p>
          <a:p>
            <a:endParaRPr lang="en-US" dirty="0"/>
          </a:p>
          <a:p>
            <a:r>
              <a:rPr lang="en-US" dirty="0"/>
              <a:t>QALY Time tradeoff Questions</a:t>
            </a:r>
          </a:p>
          <a:p>
            <a:pPr lvl="1"/>
            <a:r>
              <a:rPr lang="en-US" dirty="0"/>
              <a:t>Have the participant “translate” health state into “perfect health” scale</a:t>
            </a:r>
          </a:p>
          <a:p>
            <a:pPr lvl="1"/>
            <a:r>
              <a:rPr lang="en-US" dirty="0"/>
              <a:t>10 years with elevated BMI = 8.5</a:t>
            </a:r>
            <a:r>
              <a:rPr lang="en-US" dirty="0">
                <a:solidFill>
                  <a:srgbClr val="FF0000"/>
                </a:solidFill>
              </a:rPr>
              <a:t> </a:t>
            </a:r>
            <a:r>
              <a:rPr lang="en-US" dirty="0"/>
              <a:t>years with perfect health</a:t>
            </a:r>
          </a:p>
          <a:p>
            <a:pPr lvl="1"/>
            <a:r>
              <a:rPr lang="en-US" dirty="0"/>
              <a:t>10 * X QALY = 8.5 * 1.0 QALY</a:t>
            </a:r>
          </a:p>
          <a:p>
            <a:pPr lvl="1"/>
            <a:r>
              <a:rPr lang="en-US" dirty="0"/>
              <a:t>X = .85 QALY</a:t>
            </a:r>
          </a:p>
          <a:p>
            <a:pPr lvl="1"/>
            <a:r>
              <a:rPr lang="en-US" dirty="0"/>
              <a:t>Indicates that elevated BMI decreases health-related Quality of Life by .15 per year (because a year with elevated BMI = .85 QALY).</a:t>
            </a:r>
          </a:p>
          <a:p>
            <a:endParaRPr lang="en-US" dirty="0"/>
          </a:p>
        </p:txBody>
      </p:sp>
    </p:spTree>
    <p:extLst>
      <p:ext uri="{BB962C8B-B14F-4D97-AF65-F5344CB8AC3E}">
        <p14:creationId xmlns:p14="http://schemas.microsoft.com/office/powerpoint/2010/main" val="25814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6944" y="1597028"/>
            <a:ext cx="4328961" cy="4801314"/>
          </a:xfrm>
          <a:prstGeom prst="rect">
            <a:avLst/>
          </a:prstGeom>
          <a:noFill/>
        </p:spPr>
        <p:txBody>
          <a:bodyPr wrap="square" rtlCol="0">
            <a:spAutoFit/>
          </a:bodyPr>
          <a:lstStyle/>
          <a:p>
            <a:pPr fontAlgn="base"/>
            <a:r>
              <a:rPr lang="en-US" b="1" dirty="0"/>
              <a:t>Standard gamble</a:t>
            </a:r>
          </a:p>
          <a:p>
            <a:pPr fontAlgn="base"/>
            <a:r>
              <a:rPr lang="en-US" dirty="0"/>
              <a:t>This method assesses QALYs by asking participants to choose between a specific health state (e.g., elevated BMI) as compared to a gamble with some probability of full health and some probability of death. The probability of experiencing death is varied until the individual is indifferent between the certainty and the gamble. The more severe the health state, the greater is the risk of death that the patient would accept to be cured of it. If the individual were indifferent under the scenario illustrated here, it indicates the relevant health state is associated with a QALY </a:t>
            </a:r>
            <a:r>
              <a:rPr lang="en-US"/>
              <a:t>of 0.7</a:t>
            </a:r>
            <a:r>
              <a:rPr lang="en-US" dirty="0"/>
              <a:t>.</a:t>
            </a: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3" y="2477226"/>
            <a:ext cx="6469141" cy="2723849"/>
          </a:xfrm>
          <a:prstGeom prst="rect">
            <a:avLst/>
          </a:prstGeom>
        </p:spPr>
      </p:pic>
      <p:sp>
        <p:nvSpPr>
          <p:cNvPr id="4" name="Title 3"/>
          <p:cNvSpPr>
            <a:spLocks noGrp="1"/>
          </p:cNvSpPr>
          <p:nvPr>
            <p:ph type="title"/>
          </p:nvPr>
        </p:nvSpPr>
        <p:spPr/>
        <p:txBody>
          <a:bodyPr/>
          <a:lstStyle/>
          <a:p>
            <a:r>
              <a:rPr lang="en-US" dirty="0"/>
              <a:t>QALY (2):  Another common assessment method</a:t>
            </a:r>
          </a:p>
        </p:txBody>
      </p:sp>
    </p:spTree>
    <p:extLst>
      <p:ext uri="{BB962C8B-B14F-4D97-AF65-F5344CB8AC3E}">
        <p14:creationId xmlns:p14="http://schemas.microsoft.com/office/powerpoint/2010/main" val="104219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QALY (3)</a:t>
            </a:r>
          </a:p>
        </p:txBody>
      </p:sp>
      <p:sp>
        <p:nvSpPr>
          <p:cNvPr id="3" name="Content Placeholder 2"/>
          <p:cNvSpPr>
            <a:spLocks noGrp="1"/>
          </p:cNvSpPr>
          <p:nvPr>
            <p:ph idx="1"/>
          </p:nvPr>
        </p:nvSpPr>
        <p:spPr>
          <a:xfrm>
            <a:off x="838200" y="1485900"/>
            <a:ext cx="10515600" cy="5372099"/>
          </a:xfrm>
        </p:spPr>
        <p:txBody>
          <a:bodyPr>
            <a:normAutofit lnSpcReduction="10000"/>
          </a:bodyPr>
          <a:lstStyle/>
          <a:p>
            <a:r>
              <a:rPr lang="en-US" dirty="0"/>
              <a:t>Measuring Quality of Life is an ongoing issue, with robust debate</a:t>
            </a:r>
          </a:p>
          <a:p>
            <a:r>
              <a:rPr lang="en-US" dirty="0"/>
              <a:t>Several issues with QALYs:</a:t>
            </a:r>
          </a:p>
          <a:p>
            <a:pPr lvl="1"/>
            <a:r>
              <a:rPr lang="en-US" dirty="0"/>
              <a:t>Individuals are poor at affective forecasting; we have a hard time assessing states we are not currently feeling.  </a:t>
            </a:r>
          </a:p>
          <a:p>
            <a:pPr lvl="2"/>
            <a:r>
              <a:rPr lang="en-US" dirty="0"/>
              <a:t>We neglect adaptation and coping (year 5 in a wheelchair may be much better than year 1, but we tend to focus on the initial impact of a negative state)</a:t>
            </a:r>
          </a:p>
          <a:p>
            <a:pPr lvl="2"/>
            <a:r>
              <a:rPr lang="en-US" dirty="0"/>
              <a:t>We engage in focusing illusions where we answer QALY or similar questions focused only on the impact of health states (not friends, family, activities unaffected by the health state, etc.)</a:t>
            </a:r>
          </a:p>
          <a:p>
            <a:pPr lvl="1"/>
            <a:r>
              <a:rPr lang="en-US" dirty="0"/>
              <a:t>Scaling from states of being to numerical quantities is very difficult.  </a:t>
            </a:r>
          </a:p>
          <a:p>
            <a:pPr lvl="2"/>
            <a:r>
              <a:rPr lang="en-US" dirty="0"/>
              <a:t>For instance, one person may experience life as not worth living at a QALY of .1 while another person may experience life as not worth living at a QALY level of .3</a:t>
            </a:r>
          </a:p>
          <a:p>
            <a:pPr lvl="2"/>
            <a:r>
              <a:rPr lang="en-US" dirty="0"/>
              <a:t>Most QALY methods implicitly assume risk neutrality and a linear function scaling health states to health quality.  These assumptions are dubious</a:t>
            </a:r>
          </a:p>
          <a:p>
            <a:r>
              <a:rPr lang="en-US" dirty="0"/>
              <a:t>Devil is in the details!  Analyses require a combination of economic framing with clinical knowledge</a:t>
            </a:r>
          </a:p>
          <a:p>
            <a:endParaRPr lang="en-US" dirty="0"/>
          </a:p>
        </p:txBody>
      </p:sp>
    </p:spTree>
    <p:extLst>
      <p:ext uri="{BB962C8B-B14F-4D97-AF65-F5344CB8AC3E}">
        <p14:creationId xmlns:p14="http://schemas.microsoft.com/office/powerpoint/2010/main" val="238006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QALY (4)</a:t>
            </a:r>
          </a:p>
        </p:txBody>
      </p:sp>
      <p:sp>
        <p:nvSpPr>
          <p:cNvPr id="3" name="Content Placeholder 2"/>
          <p:cNvSpPr>
            <a:spLocks noGrp="1"/>
          </p:cNvSpPr>
          <p:nvPr>
            <p:ph idx="1"/>
          </p:nvPr>
        </p:nvSpPr>
        <p:spPr>
          <a:xfrm>
            <a:off x="838200" y="1477736"/>
            <a:ext cx="10515600" cy="5314949"/>
          </a:xfrm>
        </p:spPr>
        <p:txBody>
          <a:bodyPr>
            <a:normAutofit lnSpcReduction="10000"/>
          </a:bodyPr>
          <a:lstStyle/>
          <a:p>
            <a:r>
              <a:rPr lang="en-US" dirty="0"/>
              <a:t>So, if there is no proven method for QALY measurement, what do we do?</a:t>
            </a:r>
          </a:p>
          <a:p>
            <a:pPr lvl="1"/>
            <a:r>
              <a:rPr lang="en-US" dirty="0"/>
              <a:t>Investigate the WHO’s DALY or the </a:t>
            </a:r>
            <a:r>
              <a:rPr lang="en-US" dirty="0" err="1"/>
              <a:t>EuroQol</a:t>
            </a:r>
            <a:r>
              <a:rPr lang="en-US" dirty="0"/>
              <a:t> method; both rely more heavily on clinician input</a:t>
            </a:r>
          </a:p>
          <a:p>
            <a:pPr lvl="1"/>
            <a:r>
              <a:rPr lang="en-US" dirty="0"/>
              <a:t>Many clinical areas have accepted QALY benchmarks; these have the advantage of keeping assessments constant across differing CEA analyses</a:t>
            </a:r>
          </a:p>
          <a:p>
            <a:pPr lvl="1"/>
            <a:r>
              <a:rPr lang="en-US" dirty="0"/>
              <a:t>This is absolutely an area for sensitivity analyses!  </a:t>
            </a:r>
          </a:p>
          <a:p>
            <a:pPr lvl="1"/>
            <a:r>
              <a:rPr lang="en-US" dirty="0"/>
              <a:t>ICER does not have to scale benefits into QALYs.  Benefits could be scaled to the clinical objective (e.g., number of depression free day or percent range of motion, etc.)</a:t>
            </a:r>
          </a:p>
          <a:p>
            <a:pPr lvl="1"/>
            <a:r>
              <a:rPr lang="en-US" dirty="0"/>
              <a:t>This is an area of ongoing knowledge development and definitely worth a scan of the current literature concurrent with any major ICER initiative.</a:t>
            </a:r>
          </a:p>
          <a:p>
            <a:r>
              <a:rPr lang="en-US" dirty="0"/>
              <a:t>You generally do not want to ignore quality of life concerns; although patients vary substantially on response to QALY questions, there is generally strong consensus that morbidity matters</a:t>
            </a:r>
          </a:p>
        </p:txBody>
      </p:sp>
    </p:spTree>
    <p:extLst>
      <p:ext uri="{BB962C8B-B14F-4D97-AF65-F5344CB8AC3E}">
        <p14:creationId xmlns:p14="http://schemas.microsoft.com/office/powerpoint/2010/main" val="24811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59" y="365125"/>
            <a:ext cx="10515600" cy="1325563"/>
          </a:xfrm>
        </p:spPr>
        <p:txBody>
          <a:bodyPr/>
          <a:lstStyle/>
          <a:p>
            <a:r>
              <a:rPr lang="en-US" dirty="0"/>
              <a:t>Baseline Scenario (from case prep doc):</a:t>
            </a:r>
          </a:p>
        </p:txBody>
      </p:sp>
      <p:graphicFrame>
        <p:nvGraphicFramePr>
          <p:cNvPr id="7" name="Table 6"/>
          <p:cNvGraphicFramePr>
            <a:graphicFrameLocks noGrp="1"/>
          </p:cNvGraphicFramePr>
          <p:nvPr>
            <p:extLst>
              <p:ext uri="{D42A27DB-BD31-4B8C-83A1-F6EECF244321}">
                <p14:modId xmlns:p14="http://schemas.microsoft.com/office/powerpoint/2010/main" val="2666991669"/>
              </p:ext>
            </p:extLst>
          </p:nvPr>
        </p:nvGraphicFramePr>
        <p:xfrm>
          <a:off x="61369" y="1690688"/>
          <a:ext cx="11776735" cy="4975480"/>
        </p:xfrm>
        <a:graphic>
          <a:graphicData uri="http://schemas.openxmlformats.org/drawingml/2006/table">
            <a:tbl>
              <a:tblPr firstRow="1" firstCol="1" bandRow="1">
                <a:tableStyleId>{5C22544A-7EE6-4342-B048-85BDC9FD1C3A}</a:tableStyleId>
              </a:tblPr>
              <a:tblGrid>
                <a:gridCol w="5535390">
                  <a:extLst>
                    <a:ext uri="{9D8B030D-6E8A-4147-A177-3AD203B41FA5}">
                      <a16:colId xmlns:a16="http://schemas.microsoft.com/office/drawing/2014/main" val="1840790892"/>
                    </a:ext>
                  </a:extLst>
                </a:gridCol>
                <a:gridCol w="3379251">
                  <a:extLst>
                    <a:ext uri="{9D8B030D-6E8A-4147-A177-3AD203B41FA5}">
                      <a16:colId xmlns:a16="http://schemas.microsoft.com/office/drawing/2014/main" val="2803598827"/>
                    </a:ext>
                  </a:extLst>
                </a:gridCol>
                <a:gridCol w="2862094">
                  <a:extLst>
                    <a:ext uri="{9D8B030D-6E8A-4147-A177-3AD203B41FA5}">
                      <a16:colId xmlns:a16="http://schemas.microsoft.com/office/drawing/2014/main" val="359843019"/>
                    </a:ext>
                  </a:extLst>
                </a:gridCol>
              </a:tblGrid>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No Screening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BMI+ED Screening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020468"/>
                  </a:ext>
                </a:extLst>
              </a:tr>
              <a:tr h="479044">
                <a:tc>
                  <a:txBody>
                    <a:bodyPr/>
                    <a:lstStyle/>
                    <a:p>
                      <a:pPr marL="0" marR="0">
                        <a:spcBef>
                          <a:spcPts val="0"/>
                        </a:spcBef>
                        <a:spcAft>
                          <a:spcPts val="0"/>
                        </a:spcAft>
                      </a:pPr>
                      <a:r>
                        <a:rPr lang="en-US" sz="2200" dirty="0">
                          <a:effectLst/>
                        </a:rPr>
                        <a:t>Screening Costs (All Screened)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$30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958368"/>
                  </a:ext>
                </a:extLst>
              </a:tr>
              <a:tr h="479044">
                <a:tc>
                  <a:txBody>
                    <a:bodyPr/>
                    <a:lstStyle/>
                    <a:p>
                      <a:pPr marL="0" marR="0">
                        <a:spcBef>
                          <a:spcPts val="0"/>
                        </a:spcBef>
                        <a:spcAft>
                          <a:spcPts val="0"/>
                        </a:spcAft>
                      </a:pPr>
                      <a:r>
                        <a:rPr lang="en-US" sz="2200" dirty="0">
                          <a:effectLst/>
                        </a:rPr>
                        <a:t>Medical Follow Up Costs (Cost * Prevalence)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($5000 X 5%) = $250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852763"/>
                  </a:ext>
                </a:extLst>
              </a:tr>
              <a:tr h="472822">
                <a:tc>
                  <a:txBody>
                    <a:bodyPr/>
                    <a:lstStyle/>
                    <a:p>
                      <a:pPr marL="0" marR="0">
                        <a:spcBef>
                          <a:spcPts val="0"/>
                        </a:spcBef>
                        <a:spcAft>
                          <a:spcPts val="0"/>
                        </a:spcAft>
                      </a:pPr>
                      <a:r>
                        <a:rPr lang="en-US" sz="2200" dirty="0">
                          <a:effectLst/>
                        </a:rPr>
                        <a:t>TOTAL AVG. COSTS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$30+$250 = $280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787386"/>
                  </a:ext>
                </a:extLst>
              </a:tr>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222320377"/>
                  </a:ext>
                </a:extLst>
              </a:tr>
              <a:tr h="479044">
                <a:tc>
                  <a:txBody>
                    <a:bodyPr/>
                    <a:lstStyle/>
                    <a:p>
                      <a:pPr marL="0" marR="0">
                        <a:spcBef>
                          <a:spcPts val="0"/>
                        </a:spcBef>
                        <a:spcAft>
                          <a:spcPts val="0"/>
                        </a:spcAft>
                      </a:pPr>
                      <a:r>
                        <a:rPr lang="en-US" sz="2200" dirty="0">
                          <a:effectLst/>
                        </a:rPr>
                        <a:t>Life Expectancy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4.99</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4.990125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611371"/>
                  </a:ext>
                </a:extLst>
              </a:tr>
              <a:tr h="479044">
                <a:tc>
                  <a:txBody>
                    <a:bodyPr/>
                    <a:lstStyle/>
                    <a:p>
                      <a:pPr marL="0" marR="0">
                        <a:spcBef>
                          <a:spcPts val="0"/>
                        </a:spcBef>
                        <a:spcAft>
                          <a:spcPts val="0"/>
                        </a:spcAft>
                      </a:pPr>
                      <a:r>
                        <a:rPr lang="en-US" sz="2200" dirty="0">
                          <a:effectLst/>
                        </a:rPr>
                        <a:t> </a:t>
                      </a:r>
                    </a:p>
                    <a:p>
                      <a:pPr marL="0" marR="0">
                        <a:spcBef>
                          <a:spcPts val="0"/>
                        </a:spcBef>
                        <a:spcAft>
                          <a:spcPts val="0"/>
                        </a:spcAft>
                      </a:pPr>
                      <a:r>
                        <a:rPr lang="en-US" sz="2200" dirty="0">
                          <a:effectLst/>
                        </a:rPr>
                        <a:t>QALY level per year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 </a:t>
                      </a:r>
                    </a:p>
                    <a:p>
                      <a:pPr marL="0" marR="0">
                        <a:spcBef>
                          <a:spcPts val="0"/>
                        </a:spcBef>
                        <a:spcAft>
                          <a:spcPts val="0"/>
                        </a:spcAft>
                      </a:pPr>
                      <a:r>
                        <a:rPr lang="en-US" sz="2200">
                          <a:effectLst/>
                        </a:rPr>
                        <a:t>.80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.80 + (.15 X 5%) =</a:t>
                      </a:r>
                    </a:p>
                    <a:p>
                      <a:pPr marL="0" marR="0">
                        <a:spcBef>
                          <a:spcPts val="0"/>
                        </a:spcBef>
                        <a:spcAft>
                          <a:spcPts val="0"/>
                        </a:spcAft>
                      </a:pPr>
                      <a:r>
                        <a:rPr lang="en-US" sz="2200">
                          <a:effectLst/>
                        </a:rPr>
                        <a:t>.8075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960890"/>
                  </a:ext>
                </a:extLst>
              </a:tr>
              <a:tr h="479044">
                <a:tc>
                  <a:txBody>
                    <a:bodyPr/>
                    <a:lstStyle/>
                    <a:p>
                      <a:pPr marL="0" marR="0">
                        <a:spcBef>
                          <a:spcPts val="0"/>
                        </a:spcBef>
                        <a:spcAft>
                          <a:spcPts val="0"/>
                        </a:spcAft>
                      </a:pPr>
                      <a:r>
                        <a:rPr lang="en-US" sz="2200" dirty="0">
                          <a:effectLst/>
                        </a:rPr>
                        <a:t> </a:t>
                      </a:r>
                    </a:p>
                    <a:p>
                      <a:pPr marL="0" marR="0">
                        <a:spcBef>
                          <a:spcPts val="0"/>
                        </a:spcBef>
                        <a:spcAft>
                          <a:spcPts val="0"/>
                        </a:spcAft>
                      </a:pPr>
                      <a:r>
                        <a:rPr lang="en-US" sz="2200" dirty="0">
                          <a:effectLst/>
                        </a:rPr>
                        <a:t>TOTAL AVG. QALYs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4.99 X .80 = </a:t>
                      </a:r>
                    </a:p>
                    <a:p>
                      <a:pPr marL="0" marR="0">
                        <a:spcBef>
                          <a:spcPts val="0"/>
                        </a:spcBef>
                        <a:spcAft>
                          <a:spcPts val="0"/>
                        </a:spcAft>
                      </a:pPr>
                      <a:r>
                        <a:rPr lang="en-US" sz="2200">
                          <a:effectLst/>
                        </a:rPr>
                        <a:t>3.992</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4.990125 X .8075 = </a:t>
                      </a:r>
                    </a:p>
                    <a:p>
                      <a:pPr marL="0" marR="0">
                        <a:spcBef>
                          <a:spcPts val="0"/>
                        </a:spcBef>
                        <a:spcAft>
                          <a:spcPts val="0"/>
                        </a:spcAft>
                      </a:pPr>
                      <a:r>
                        <a:rPr lang="en-US" sz="2200">
                          <a:effectLst/>
                        </a:rPr>
                        <a:t>4.0295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3761044"/>
                  </a:ext>
                </a:extLst>
              </a:tr>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3315075522"/>
                  </a:ext>
                </a:extLst>
              </a:tr>
              <a:tr h="718566">
                <a:tc>
                  <a:txBody>
                    <a:bodyPr/>
                    <a:lstStyle/>
                    <a:p>
                      <a:pPr marL="0" marR="0">
                        <a:spcBef>
                          <a:spcPts val="0"/>
                        </a:spcBef>
                        <a:spcAft>
                          <a:spcPts val="0"/>
                        </a:spcAft>
                      </a:pPr>
                      <a:r>
                        <a:rPr lang="en-US" sz="2200" dirty="0">
                          <a:effectLst/>
                        </a:rPr>
                        <a:t> ICER for screening as compared to no screening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spcBef>
                          <a:spcPts val="0"/>
                        </a:spcBef>
                        <a:spcAft>
                          <a:spcPts val="0"/>
                        </a:spcAft>
                      </a:pPr>
                      <a:r>
                        <a:rPr lang="en-US" sz="2200" dirty="0">
                          <a:effectLst/>
                        </a:rPr>
                        <a:t>($280-$0) / (4.0295-3.992) = </a:t>
                      </a:r>
                      <a:r>
                        <a:rPr lang="en-US" sz="2200" baseline="0" dirty="0">
                          <a:effectLst/>
                        </a:rPr>
                        <a:t> </a:t>
                      </a:r>
                      <a:r>
                        <a:rPr lang="en-US" sz="2200" dirty="0">
                          <a:effectLst/>
                        </a:rPr>
                        <a:t>$280 / .0375 = </a:t>
                      </a:r>
                    </a:p>
                    <a:p>
                      <a:pPr marL="0" marR="0" algn="r">
                        <a:spcBef>
                          <a:spcPts val="0"/>
                        </a:spcBef>
                        <a:spcAft>
                          <a:spcPts val="0"/>
                        </a:spcAft>
                      </a:pPr>
                      <a:r>
                        <a:rPr lang="en-US" sz="2200" dirty="0">
                          <a:effectLst/>
                        </a:rPr>
                        <a:t>$7,466.67 per QALY gained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22977870"/>
                  </a:ext>
                </a:extLst>
              </a:tr>
            </a:tbl>
          </a:graphicData>
        </a:graphic>
      </p:graphicFrame>
    </p:spTree>
    <p:extLst>
      <p:ext uri="{BB962C8B-B14F-4D97-AF65-F5344CB8AC3E}">
        <p14:creationId xmlns:p14="http://schemas.microsoft.com/office/powerpoint/2010/main" val="31773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BMI+ED screening versus </a:t>
            </a:r>
            <a:br>
              <a:rPr lang="en-US" dirty="0"/>
            </a:br>
            <a:r>
              <a:rPr lang="en-US" dirty="0"/>
              <a:t>two cardiac treatments?</a:t>
            </a:r>
          </a:p>
        </p:txBody>
      </p:sp>
      <p:sp>
        <p:nvSpPr>
          <p:cNvPr id="3" name="Content Placeholder 2"/>
          <p:cNvSpPr>
            <a:spLocks noGrp="1"/>
          </p:cNvSpPr>
          <p:nvPr>
            <p:ph idx="1"/>
          </p:nvPr>
        </p:nvSpPr>
        <p:spPr>
          <a:xfrm>
            <a:off x="838200" y="1825625"/>
            <a:ext cx="10515600" cy="5032375"/>
          </a:xfrm>
        </p:spPr>
        <p:txBody>
          <a:bodyPr>
            <a:normAutofit/>
          </a:bodyPr>
          <a:lstStyle/>
          <a:p>
            <a:pPr marL="0" indent="0">
              <a:buNone/>
            </a:pPr>
            <a:endParaRPr lang="en-US" dirty="0"/>
          </a:p>
        </p:txBody>
      </p:sp>
    </p:spTree>
    <p:extLst>
      <p:ext uri="{BB962C8B-B14F-4D97-AF65-F5344CB8AC3E}">
        <p14:creationId xmlns:p14="http://schemas.microsoft.com/office/powerpoint/2010/main" val="82869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2001</Words>
  <Application>Microsoft Office PowerPoint</Application>
  <PresentationFormat>Widescreen</PresentationFormat>
  <Paragraphs>231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Value-Based Care: Zoom Session Week 4</vt:lpstr>
      <vt:lpstr>Agenda</vt:lpstr>
      <vt:lpstr>Quick Review</vt:lpstr>
      <vt:lpstr>Quick Review:   QALY (1) Time Tradeoff Questions</vt:lpstr>
      <vt:lpstr>QALY (2):  Another common assessment method</vt:lpstr>
      <vt:lpstr>QALY (3)</vt:lpstr>
      <vt:lpstr>QALY (4)</vt:lpstr>
      <vt:lpstr>Baseline Scenario (from case prep doc):</vt:lpstr>
      <vt:lpstr>Analysis of BMI+ED screening versus  two cardiac treatments?</vt:lpstr>
      <vt:lpstr>Analysis of BMI+ED screening versus  two cardiac treatments?</vt:lpstr>
      <vt:lpstr>Trick(ish) Questions</vt:lpstr>
      <vt:lpstr>Trick(ish) Questions</vt:lpstr>
      <vt:lpstr>Baseline Analysis:  Monetary Costs</vt:lpstr>
      <vt:lpstr>Baseline Analysis:  Monetary Costs</vt:lpstr>
      <vt:lpstr>Baseline Analysis:  Screening Benefits</vt:lpstr>
      <vt:lpstr>Baseline Analysis:  Screening Benefits</vt:lpstr>
      <vt:lpstr>Baseline Analysis:  Additional Alternatives</vt:lpstr>
      <vt:lpstr>Pros and Cons of Cost Effectiveness Analysis (CEA)?</vt:lpstr>
      <vt:lpstr>Case Lessons</vt:lpstr>
      <vt:lpstr>PowerPoint Presentation</vt:lpstr>
      <vt:lpstr>PowerPoint Presentation</vt:lpstr>
      <vt:lpstr>Thanks!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Mary Frances Luce</cp:lastModifiedBy>
  <cp:revision>59</cp:revision>
  <cp:lastPrinted>2024-11-02T13:35:14Z</cp:lastPrinted>
  <dcterms:created xsi:type="dcterms:W3CDTF">2019-10-10T19:14:14Z</dcterms:created>
  <dcterms:modified xsi:type="dcterms:W3CDTF">2024-11-02T14:51:33Z</dcterms:modified>
</cp:coreProperties>
</file>