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9"/>
  </p:notesMasterIdLst>
  <p:handoutMasterIdLst>
    <p:handoutMasterId r:id="rId20"/>
  </p:handoutMasterIdLst>
  <p:sldIdLst>
    <p:sldId id="256" r:id="rId2"/>
    <p:sldId id="261" r:id="rId3"/>
    <p:sldId id="262" r:id="rId4"/>
    <p:sldId id="278" r:id="rId5"/>
    <p:sldId id="279" r:id="rId6"/>
    <p:sldId id="280" r:id="rId7"/>
    <p:sldId id="281" r:id="rId8"/>
    <p:sldId id="271" r:id="rId9"/>
    <p:sldId id="263" r:id="rId10"/>
    <p:sldId id="259" r:id="rId11"/>
    <p:sldId id="274" r:id="rId12"/>
    <p:sldId id="273" r:id="rId13"/>
    <p:sldId id="276" r:id="rId14"/>
    <p:sldId id="267" r:id="rId15"/>
    <p:sldId id="268" r:id="rId16"/>
    <p:sldId id="277" r:id="rId17"/>
    <p:sldId id="270" r:id="rId18"/>
  </p:sldIdLst>
  <p:sldSz cx="12192000" cy="6858000"/>
  <p:notesSz cx="7023100" cy="93091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57"/>
    <p:restoredTop sz="94683"/>
  </p:normalViewPr>
  <p:slideViewPr>
    <p:cSldViewPr snapToGrid="0" snapToObjects="1">
      <p:cViewPr varScale="1">
        <p:scale>
          <a:sx n="89" d="100"/>
          <a:sy n="89" d="100"/>
        </p:scale>
        <p:origin x="186" y="57"/>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snapToObjects="1">
      <p:cViewPr varScale="1">
        <p:scale>
          <a:sx n="73" d="100"/>
          <a:sy n="73" d="100"/>
        </p:scale>
        <p:origin x="2945" y="4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238" cy="4667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978275" y="0"/>
            <a:ext cx="3043238" cy="466725"/>
          </a:xfrm>
          <a:prstGeom prst="rect">
            <a:avLst/>
          </a:prstGeom>
        </p:spPr>
        <p:txBody>
          <a:bodyPr vert="horz" lIns="91440" tIns="45720" rIns="91440" bIns="45720" rtlCol="0"/>
          <a:lstStyle>
            <a:lvl1pPr algn="r">
              <a:defRPr sz="1200"/>
            </a:lvl1pPr>
          </a:lstStyle>
          <a:p>
            <a:fld id="{8B603017-394B-4F3D-B086-1115985EE7C1}" type="datetimeFigureOut">
              <a:rPr lang="en-US" smtClean="0"/>
              <a:t>11/1/2024</a:t>
            </a:fld>
            <a:endParaRPr lang="en-US"/>
          </a:p>
        </p:txBody>
      </p:sp>
      <p:sp>
        <p:nvSpPr>
          <p:cNvPr id="4" name="Footer Placeholder 3"/>
          <p:cNvSpPr>
            <a:spLocks noGrp="1"/>
          </p:cNvSpPr>
          <p:nvPr>
            <p:ph type="ftr" sz="quarter" idx="2"/>
          </p:nvPr>
        </p:nvSpPr>
        <p:spPr>
          <a:xfrm>
            <a:off x="0" y="8842375"/>
            <a:ext cx="3043238" cy="466725"/>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978275" y="8842375"/>
            <a:ext cx="3043238" cy="466725"/>
          </a:xfrm>
          <a:prstGeom prst="rect">
            <a:avLst/>
          </a:prstGeom>
        </p:spPr>
        <p:txBody>
          <a:bodyPr vert="horz" lIns="91440" tIns="45720" rIns="91440" bIns="45720" rtlCol="0" anchor="b"/>
          <a:lstStyle>
            <a:lvl1pPr algn="r">
              <a:defRPr sz="1200"/>
            </a:lvl1pPr>
          </a:lstStyle>
          <a:p>
            <a:fld id="{BB4DA5A5-A4AA-4880-AACE-1A3D0E112F2A}" type="slidenum">
              <a:rPr lang="en-US" smtClean="0"/>
              <a:t>‹#›</a:t>
            </a:fld>
            <a:endParaRPr lang="en-US"/>
          </a:p>
        </p:txBody>
      </p:sp>
    </p:spTree>
    <p:extLst>
      <p:ext uri="{BB962C8B-B14F-4D97-AF65-F5344CB8AC3E}">
        <p14:creationId xmlns:p14="http://schemas.microsoft.com/office/powerpoint/2010/main" val="12836664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43343" cy="467072"/>
          </a:xfrm>
          <a:prstGeom prst="rect">
            <a:avLst/>
          </a:prstGeom>
        </p:spPr>
        <p:txBody>
          <a:bodyPr vert="horz" lIns="93324" tIns="46662" rIns="93324" bIns="46662" rtlCol="0"/>
          <a:lstStyle>
            <a:lvl1pPr algn="l">
              <a:defRPr sz="1200"/>
            </a:lvl1pPr>
          </a:lstStyle>
          <a:p>
            <a:endParaRPr lang="en-US"/>
          </a:p>
        </p:txBody>
      </p:sp>
      <p:sp>
        <p:nvSpPr>
          <p:cNvPr id="3" name="Date Placeholder 2"/>
          <p:cNvSpPr>
            <a:spLocks noGrp="1"/>
          </p:cNvSpPr>
          <p:nvPr>
            <p:ph type="dt" idx="1"/>
          </p:nvPr>
        </p:nvSpPr>
        <p:spPr>
          <a:xfrm>
            <a:off x="3978132" y="0"/>
            <a:ext cx="3043343" cy="467072"/>
          </a:xfrm>
          <a:prstGeom prst="rect">
            <a:avLst/>
          </a:prstGeom>
        </p:spPr>
        <p:txBody>
          <a:bodyPr vert="horz" lIns="93324" tIns="46662" rIns="93324" bIns="46662" rtlCol="0"/>
          <a:lstStyle>
            <a:lvl1pPr algn="r">
              <a:defRPr sz="1200"/>
            </a:lvl1pPr>
          </a:lstStyle>
          <a:p>
            <a:fld id="{DBDA341C-1DD9-4970-9735-33E1EC9AA63C}" type="datetimeFigureOut">
              <a:rPr lang="en-US" smtClean="0"/>
              <a:t>11/1/2024</a:t>
            </a:fld>
            <a:endParaRPr lang="en-US"/>
          </a:p>
        </p:txBody>
      </p:sp>
      <p:sp>
        <p:nvSpPr>
          <p:cNvPr id="4" name="Slide Image Placeholder 3"/>
          <p:cNvSpPr>
            <a:spLocks noGrp="1" noRot="1" noChangeAspect="1"/>
          </p:cNvSpPr>
          <p:nvPr>
            <p:ph type="sldImg" idx="2"/>
          </p:nvPr>
        </p:nvSpPr>
        <p:spPr>
          <a:xfrm>
            <a:off x="719138" y="1163638"/>
            <a:ext cx="5584825" cy="3141662"/>
          </a:xfrm>
          <a:prstGeom prst="rect">
            <a:avLst/>
          </a:prstGeom>
          <a:noFill/>
          <a:ln w="12700">
            <a:solidFill>
              <a:prstClr val="black"/>
            </a:solidFill>
          </a:ln>
        </p:spPr>
        <p:txBody>
          <a:bodyPr vert="horz" lIns="93324" tIns="46662" rIns="93324" bIns="46662" rtlCol="0" anchor="ctr"/>
          <a:lstStyle/>
          <a:p>
            <a:endParaRPr lang="en-US"/>
          </a:p>
        </p:txBody>
      </p:sp>
      <p:sp>
        <p:nvSpPr>
          <p:cNvPr id="5" name="Notes Placeholder 4"/>
          <p:cNvSpPr>
            <a:spLocks noGrp="1"/>
          </p:cNvSpPr>
          <p:nvPr>
            <p:ph type="body" sz="quarter" idx="3"/>
          </p:nvPr>
        </p:nvSpPr>
        <p:spPr>
          <a:xfrm>
            <a:off x="702310" y="4480004"/>
            <a:ext cx="5618480" cy="3665458"/>
          </a:xfrm>
          <a:prstGeom prst="rect">
            <a:avLst/>
          </a:prstGeom>
        </p:spPr>
        <p:txBody>
          <a:bodyPr vert="horz" lIns="93324" tIns="46662" rIns="93324" bIns="46662"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842030"/>
            <a:ext cx="3043343" cy="467071"/>
          </a:xfrm>
          <a:prstGeom prst="rect">
            <a:avLst/>
          </a:prstGeom>
        </p:spPr>
        <p:txBody>
          <a:bodyPr vert="horz" lIns="93324" tIns="46662" rIns="93324" bIns="46662" rtlCol="0" anchor="b"/>
          <a:lstStyle>
            <a:lvl1pPr algn="l">
              <a:defRPr sz="1200"/>
            </a:lvl1pPr>
          </a:lstStyle>
          <a:p>
            <a:endParaRPr lang="en-US"/>
          </a:p>
        </p:txBody>
      </p:sp>
      <p:sp>
        <p:nvSpPr>
          <p:cNvPr id="7" name="Slide Number Placeholder 6"/>
          <p:cNvSpPr>
            <a:spLocks noGrp="1"/>
          </p:cNvSpPr>
          <p:nvPr>
            <p:ph type="sldNum" sz="quarter" idx="5"/>
          </p:nvPr>
        </p:nvSpPr>
        <p:spPr>
          <a:xfrm>
            <a:off x="3978132" y="8842030"/>
            <a:ext cx="3043343" cy="467071"/>
          </a:xfrm>
          <a:prstGeom prst="rect">
            <a:avLst/>
          </a:prstGeom>
        </p:spPr>
        <p:txBody>
          <a:bodyPr vert="horz" lIns="93324" tIns="46662" rIns="93324" bIns="46662" rtlCol="0" anchor="b"/>
          <a:lstStyle>
            <a:lvl1pPr algn="r">
              <a:defRPr sz="1200"/>
            </a:lvl1pPr>
          </a:lstStyle>
          <a:p>
            <a:fld id="{BC04C64C-51D7-4E56-A60F-D2040C61B85A}" type="slidenum">
              <a:rPr lang="en-US" smtClean="0"/>
              <a:t>‹#›</a:t>
            </a:fld>
            <a:endParaRPr lang="en-US"/>
          </a:p>
        </p:txBody>
      </p:sp>
    </p:spTree>
    <p:extLst>
      <p:ext uri="{BB962C8B-B14F-4D97-AF65-F5344CB8AC3E}">
        <p14:creationId xmlns:p14="http://schemas.microsoft.com/office/powerpoint/2010/main" val="4415480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04C64C-51D7-4E56-A60F-D2040C61B85A}" type="slidenum">
              <a:rPr lang="en-US" smtClean="0"/>
              <a:t>1</a:t>
            </a:fld>
            <a:endParaRPr lang="en-US"/>
          </a:p>
        </p:txBody>
      </p:sp>
    </p:spTree>
    <p:extLst>
      <p:ext uri="{BB962C8B-B14F-4D97-AF65-F5344CB8AC3E}">
        <p14:creationId xmlns:p14="http://schemas.microsoft.com/office/powerpoint/2010/main" val="37949781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04C64C-51D7-4E56-A60F-D2040C61B85A}" type="slidenum">
              <a:rPr lang="en-US" smtClean="0"/>
              <a:t>10</a:t>
            </a:fld>
            <a:endParaRPr lang="en-US"/>
          </a:p>
        </p:txBody>
      </p:sp>
    </p:spTree>
    <p:extLst>
      <p:ext uri="{BB962C8B-B14F-4D97-AF65-F5344CB8AC3E}">
        <p14:creationId xmlns:p14="http://schemas.microsoft.com/office/powerpoint/2010/main" val="4448717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04C64C-51D7-4E56-A60F-D2040C61B85A}" type="slidenum">
              <a:rPr lang="en-US" smtClean="0"/>
              <a:t>11</a:t>
            </a:fld>
            <a:endParaRPr lang="en-US"/>
          </a:p>
        </p:txBody>
      </p:sp>
    </p:spTree>
    <p:extLst>
      <p:ext uri="{BB962C8B-B14F-4D97-AF65-F5344CB8AC3E}">
        <p14:creationId xmlns:p14="http://schemas.microsoft.com/office/powerpoint/2010/main" val="10388180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04C64C-51D7-4E56-A60F-D2040C61B85A}" type="slidenum">
              <a:rPr lang="en-US" smtClean="0"/>
              <a:t>12</a:t>
            </a:fld>
            <a:endParaRPr lang="en-US"/>
          </a:p>
        </p:txBody>
      </p:sp>
    </p:spTree>
    <p:extLst>
      <p:ext uri="{BB962C8B-B14F-4D97-AF65-F5344CB8AC3E}">
        <p14:creationId xmlns:p14="http://schemas.microsoft.com/office/powerpoint/2010/main" val="17145995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04C64C-51D7-4E56-A60F-D2040C61B85A}" type="slidenum">
              <a:rPr lang="en-US" smtClean="0"/>
              <a:t>13</a:t>
            </a:fld>
            <a:endParaRPr lang="en-US"/>
          </a:p>
        </p:txBody>
      </p:sp>
    </p:spTree>
    <p:extLst>
      <p:ext uri="{BB962C8B-B14F-4D97-AF65-F5344CB8AC3E}">
        <p14:creationId xmlns:p14="http://schemas.microsoft.com/office/powerpoint/2010/main" val="46812018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3D42AF-92D0-1B4D-ADF6-E6B021443783}" type="slidenum">
              <a:rPr lang="en-US" smtClean="0"/>
              <a:t>14</a:t>
            </a:fld>
            <a:endParaRPr lang="en-US"/>
          </a:p>
        </p:txBody>
      </p:sp>
    </p:spTree>
    <p:extLst>
      <p:ext uri="{BB962C8B-B14F-4D97-AF65-F5344CB8AC3E}">
        <p14:creationId xmlns:p14="http://schemas.microsoft.com/office/powerpoint/2010/main" val="1823022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2F06AF-37F1-9349-8756-93ABED33513A}" type="slidenum">
              <a:rPr lang="en-US" smtClean="0"/>
              <a:t>15</a:t>
            </a:fld>
            <a:endParaRPr lang="en-US"/>
          </a:p>
        </p:txBody>
      </p:sp>
    </p:spTree>
    <p:extLst>
      <p:ext uri="{BB962C8B-B14F-4D97-AF65-F5344CB8AC3E}">
        <p14:creationId xmlns:p14="http://schemas.microsoft.com/office/powerpoint/2010/main" val="36856653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002F06AF-37F1-9349-8756-93ABED33513A}" type="slidenum">
              <a:rPr lang="en-US" smtClean="0"/>
              <a:t>16</a:t>
            </a:fld>
            <a:endParaRPr lang="en-US"/>
          </a:p>
        </p:txBody>
      </p:sp>
    </p:spTree>
    <p:extLst>
      <p:ext uri="{BB962C8B-B14F-4D97-AF65-F5344CB8AC3E}">
        <p14:creationId xmlns:p14="http://schemas.microsoft.com/office/powerpoint/2010/main" val="193088746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19138" y="1138238"/>
            <a:ext cx="5584825" cy="3141662"/>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04C64C-51D7-4E56-A60F-D2040C61B85A}" type="slidenum">
              <a:rPr lang="en-US" smtClean="0"/>
              <a:t>17</a:t>
            </a:fld>
            <a:endParaRPr lang="en-US"/>
          </a:p>
        </p:txBody>
      </p:sp>
    </p:spTree>
    <p:extLst>
      <p:ext uri="{BB962C8B-B14F-4D97-AF65-F5344CB8AC3E}">
        <p14:creationId xmlns:p14="http://schemas.microsoft.com/office/powerpoint/2010/main" val="278066167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04C64C-51D7-4E56-A60F-D2040C61B85A}" type="slidenum">
              <a:rPr lang="en-US" smtClean="0"/>
              <a:t>2</a:t>
            </a:fld>
            <a:endParaRPr lang="en-US"/>
          </a:p>
        </p:txBody>
      </p:sp>
    </p:spTree>
    <p:extLst>
      <p:ext uri="{BB962C8B-B14F-4D97-AF65-F5344CB8AC3E}">
        <p14:creationId xmlns:p14="http://schemas.microsoft.com/office/powerpoint/2010/main" val="9491818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04C64C-51D7-4E56-A60F-D2040C61B85A}" type="slidenum">
              <a:rPr lang="en-US" smtClean="0"/>
              <a:t>3</a:t>
            </a:fld>
            <a:endParaRPr lang="en-US"/>
          </a:p>
        </p:txBody>
      </p:sp>
    </p:spTree>
    <p:extLst>
      <p:ext uri="{BB962C8B-B14F-4D97-AF65-F5344CB8AC3E}">
        <p14:creationId xmlns:p14="http://schemas.microsoft.com/office/powerpoint/2010/main" val="10256885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04C64C-51D7-4E56-A60F-D2040C61B85A}" type="slidenum">
              <a:rPr lang="en-US" smtClean="0"/>
              <a:t>4</a:t>
            </a:fld>
            <a:endParaRPr lang="en-US"/>
          </a:p>
        </p:txBody>
      </p:sp>
    </p:spTree>
    <p:extLst>
      <p:ext uri="{BB962C8B-B14F-4D97-AF65-F5344CB8AC3E}">
        <p14:creationId xmlns:p14="http://schemas.microsoft.com/office/powerpoint/2010/main" val="13806012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70835EC3-5DC4-8B41-94E3-99F43BDE4B6A}" type="slidenum">
              <a:rPr lang="en-US" smtClean="0"/>
              <a:t>5</a:t>
            </a:fld>
            <a:endParaRPr lang="en-US"/>
          </a:p>
        </p:txBody>
      </p:sp>
    </p:spTree>
    <p:extLst>
      <p:ext uri="{BB962C8B-B14F-4D97-AF65-F5344CB8AC3E}">
        <p14:creationId xmlns:p14="http://schemas.microsoft.com/office/powerpoint/2010/main" val="135911615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04C64C-51D7-4E56-A60F-D2040C61B85A}" type="slidenum">
              <a:rPr lang="en-US" smtClean="0"/>
              <a:t>6</a:t>
            </a:fld>
            <a:endParaRPr lang="en-US"/>
          </a:p>
        </p:txBody>
      </p:sp>
    </p:spTree>
    <p:extLst>
      <p:ext uri="{BB962C8B-B14F-4D97-AF65-F5344CB8AC3E}">
        <p14:creationId xmlns:p14="http://schemas.microsoft.com/office/powerpoint/2010/main" val="2224966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04C64C-51D7-4E56-A60F-D2040C61B85A}" type="slidenum">
              <a:rPr lang="en-US" smtClean="0"/>
              <a:t>7</a:t>
            </a:fld>
            <a:endParaRPr lang="en-US"/>
          </a:p>
        </p:txBody>
      </p:sp>
    </p:spTree>
    <p:extLst>
      <p:ext uri="{BB962C8B-B14F-4D97-AF65-F5344CB8AC3E}">
        <p14:creationId xmlns:p14="http://schemas.microsoft.com/office/powerpoint/2010/main" val="114583141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04C64C-51D7-4E56-A60F-D2040C61B85A}" type="slidenum">
              <a:rPr lang="en-US" smtClean="0"/>
              <a:t>8</a:t>
            </a:fld>
            <a:endParaRPr lang="en-US"/>
          </a:p>
        </p:txBody>
      </p:sp>
    </p:spTree>
    <p:extLst>
      <p:ext uri="{BB962C8B-B14F-4D97-AF65-F5344CB8AC3E}">
        <p14:creationId xmlns:p14="http://schemas.microsoft.com/office/powerpoint/2010/main" val="5215565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BC04C64C-51D7-4E56-A60F-D2040C61B85A}" type="slidenum">
              <a:rPr lang="en-US" smtClean="0"/>
              <a:t>9</a:t>
            </a:fld>
            <a:endParaRPr lang="en-US"/>
          </a:p>
        </p:txBody>
      </p:sp>
    </p:spTree>
    <p:extLst>
      <p:ext uri="{BB962C8B-B14F-4D97-AF65-F5344CB8AC3E}">
        <p14:creationId xmlns:p14="http://schemas.microsoft.com/office/powerpoint/2010/main" val="1285056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B3C1EC72-5098-C748-A940-D5791462A6B0}" type="datetimeFigureOut">
              <a:rPr lang="en-US" smtClean="0"/>
              <a:t>11/1/2024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0E79B5-698A-1A4C-9124-1543269380CE}" type="slidenum">
              <a:rPr lang="en-US" smtClean="0"/>
              <a:t>‹#›</a:t>
            </a:fld>
            <a:endParaRPr lang="en-US"/>
          </a:p>
        </p:txBody>
      </p:sp>
    </p:spTree>
    <p:extLst>
      <p:ext uri="{BB962C8B-B14F-4D97-AF65-F5344CB8AC3E}">
        <p14:creationId xmlns:p14="http://schemas.microsoft.com/office/powerpoint/2010/main" val="646432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3C1EC72-5098-C748-A940-D5791462A6B0}" type="datetimeFigureOut">
              <a:rPr lang="en-US" smtClean="0"/>
              <a:t>11/1/2024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0E79B5-698A-1A4C-9124-1543269380CE}" type="slidenum">
              <a:rPr lang="en-US" smtClean="0"/>
              <a:t>‹#›</a:t>
            </a:fld>
            <a:endParaRPr lang="en-US"/>
          </a:p>
        </p:txBody>
      </p:sp>
    </p:spTree>
    <p:extLst>
      <p:ext uri="{BB962C8B-B14F-4D97-AF65-F5344CB8AC3E}">
        <p14:creationId xmlns:p14="http://schemas.microsoft.com/office/powerpoint/2010/main" val="20071165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3C1EC72-5098-C748-A940-D5791462A6B0}" type="datetimeFigureOut">
              <a:rPr lang="en-US" smtClean="0"/>
              <a:t>11/1/2024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0E79B5-698A-1A4C-9124-1543269380CE}" type="slidenum">
              <a:rPr lang="en-US" smtClean="0"/>
              <a:t>‹#›</a:t>
            </a:fld>
            <a:endParaRPr lang="en-US"/>
          </a:p>
        </p:txBody>
      </p:sp>
    </p:spTree>
    <p:extLst>
      <p:ext uri="{BB962C8B-B14F-4D97-AF65-F5344CB8AC3E}">
        <p14:creationId xmlns:p14="http://schemas.microsoft.com/office/powerpoint/2010/main" val="9348128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3C1EC72-5098-C748-A940-D5791462A6B0}" type="datetimeFigureOut">
              <a:rPr lang="en-US" smtClean="0"/>
              <a:t>11/1/2024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0E79B5-698A-1A4C-9124-1543269380CE}" type="slidenum">
              <a:rPr lang="en-US" smtClean="0"/>
              <a:t>‹#›</a:t>
            </a:fld>
            <a:endParaRPr lang="en-US"/>
          </a:p>
        </p:txBody>
      </p:sp>
    </p:spTree>
    <p:extLst>
      <p:ext uri="{BB962C8B-B14F-4D97-AF65-F5344CB8AC3E}">
        <p14:creationId xmlns:p14="http://schemas.microsoft.com/office/powerpoint/2010/main" val="19801467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3C1EC72-5098-C748-A940-D5791462A6B0}" type="datetimeFigureOut">
              <a:rPr lang="en-US" smtClean="0"/>
              <a:t>11/1/2024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0E79B5-698A-1A4C-9124-1543269380CE}" type="slidenum">
              <a:rPr lang="en-US" smtClean="0"/>
              <a:t>‹#›</a:t>
            </a:fld>
            <a:endParaRPr lang="en-US"/>
          </a:p>
        </p:txBody>
      </p:sp>
    </p:spTree>
    <p:extLst>
      <p:ext uri="{BB962C8B-B14F-4D97-AF65-F5344CB8AC3E}">
        <p14:creationId xmlns:p14="http://schemas.microsoft.com/office/powerpoint/2010/main" val="7720807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3C1EC72-5098-C748-A940-D5791462A6B0}" type="datetimeFigureOut">
              <a:rPr lang="en-US" smtClean="0"/>
              <a:t>11/1/2024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0E79B5-698A-1A4C-9124-1543269380CE}" type="slidenum">
              <a:rPr lang="en-US" smtClean="0"/>
              <a:t>‹#›</a:t>
            </a:fld>
            <a:endParaRPr lang="en-US"/>
          </a:p>
        </p:txBody>
      </p:sp>
    </p:spTree>
    <p:extLst>
      <p:ext uri="{BB962C8B-B14F-4D97-AF65-F5344CB8AC3E}">
        <p14:creationId xmlns:p14="http://schemas.microsoft.com/office/powerpoint/2010/main" val="12654574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3C1EC72-5098-C748-A940-D5791462A6B0}" type="datetimeFigureOut">
              <a:rPr lang="en-US" smtClean="0"/>
              <a:t>11/1/2024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F0E79B5-698A-1A4C-9124-1543269380CE}" type="slidenum">
              <a:rPr lang="en-US" smtClean="0"/>
              <a:t>‹#›</a:t>
            </a:fld>
            <a:endParaRPr lang="en-US"/>
          </a:p>
        </p:txBody>
      </p:sp>
    </p:spTree>
    <p:extLst>
      <p:ext uri="{BB962C8B-B14F-4D97-AF65-F5344CB8AC3E}">
        <p14:creationId xmlns:p14="http://schemas.microsoft.com/office/powerpoint/2010/main" val="20132933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3C1EC72-5098-C748-A940-D5791462A6B0}" type="datetimeFigureOut">
              <a:rPr lang="en-US" smtClean="0"/>
              <a:t>11/1/2024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F0E79B5-698A-1A4C-9124-1543269380CE}" type="slidenum">
              <a:rPr lang="en-US" smtClean="0"/>
              <a:t>‹#›</a:t>
            </a:fld>
            <a:endParaRPr lang="en-US"/>
          </a:p>
        </p:txBody>
      </p:sp>
    </p:spTree>
    <p:extLst>
      <p:ext uri="{BB962C8B-B14F-4D97-AF65-F5344CB8AC3E}">
        <p14:creationId xmlns:p14="http://schemas.microsoft.com/office/powerpoint/2010/main" val="16683526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3C1EC72-5098-C748-A940-D5791462A6B0}" type="datetimeFigureOut">
              <a:rPr lang="en-US" smtClean="0"/>
              <a:t>11/1/2024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F0E79B5-698A-1A4C-9124-1543269380CE}" type="slidenum">
              <a:rPr lang="en-US" smtClean="0"/>
              <a:t>‹#›</a:t>
            </a:fld>
            <a:endParaRPr lang="en-US"/>
          </a:p>
        </p:txBody>
      </p:sp>
    </p:spTree>
    <p:extLst>
      <p:ext uri="{BB962C8B-B14F-4D97-AF65-F5344CB8AC3E}">
        <p14:creationId xmlns:p14="http://schemas.microsoft.com/office/powerpoint/2010/main" val="3090432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3C1EC72-5098-C748-A940-D5791462A6B0}" type="datetimeFigureOut">
              <a:rPr lang="en-US" smtClean="0"/>
              <a:t>11/1/2024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0E79B5-698A-1A4C-9124-1543269380CE}" type="slidenum">
              <a:rPr lang="en-US" smtClean="0"/>
              <a:t>‹#›</a:t>
            </a:fld>
            <a:endParaRPr lang="en-US"/>
          </a:p>
        </p:txBody>
      </p:sp>
    </p:spTree>
    <p:extLst>
      <p:ext uri="{BB962C8B-B14F-4D97-AF65-F5344CB8AC3E}">
        <p14:creationId xmlns:p14="http://schemas.microsoft.com/office/powerpoint/2010/main" val="147503254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3C1EC72-5098-C748-A940-D5791462A6B0}" type="datetimeFigureOut">
              <a:rPr lang="en-US" smtClean="0"/>
              <a:t>11/1/2024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0E79B5-698A-1A4C-9124-1543269380CE}" type="slidenum">
              <a:rPr lang="en-US" smtClean="0"/>
              <a:t>‹#›</a:t>
            </a:fld>
            <a:endParaRPr lang="en-US"/>
          </a:p>
        </p:txBody>
      </p:sp>
    </p:spTree>
    <p:extLst>
      <p:ext uri="{BB962C8B-B14F-4D97-AF65-F5344CB8AC3E}">
        <p14:creationId xmlns:p14="http://schemas.microsoft.com/office/powerpoint/2010/main" val="3208300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3C1EC72-5098-C748-A940-D5791462A6B0}" type="datetimeFigureOut">
              <a:rPr lang="en-US" smtClean="0"/>
              <a:t>11/1/2024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0E79B5-698A-1A4C-9124-1543269380CE}" type="slidenum">
              <a:rPr lang="en-US" smtClean="0"/>
              <a:t>‹#›</a:t>
            </a:fld>
            <a:endParaRPr lang="en-US"/>
          </a:p>
        </p:txBody>
      </p:sp>
    </p:spTree>
    <p:extLst>
      <p:ext uri="{BB962C8B-B14F-4D97-AF65-F5344CB8AC3E}">
        <p14:creationId xmlns:p14="http://schemas.microsoft.com/office/powerpoint/2010/main" val="16104568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icer-review.org/topics/#past-topics"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Value-Based Care:</a:t>
            </a:r>
            <a:br>
              <a:rPr lang="en-US" dirty="0"/>
            </a:br>
            <a:r>
              <a:rPr lang="en-US" dirty="0"/>
              <a:t>Zoom Session Week 4</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40851941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Trick(</a:t>
            </a:r>
            <a:r>
              <a:rPr lang="en-US" dirty="0" err="1"/>
              <a:t>ish</a:t>
            </a:r>
            <a:r>
              <a:rPr lang="en-US" dirty="0"/>
              <a:t>) Questions</a:t>
            </a:r>
          </a:p>
        </p:txBody>
      </p:sp>
      <p:sp>
        <p:nvSpPr>
          <p:cNvPr id="3" name="Content Placeholder 2"/>
          <p:cNvSpPr>
            <a:spLocks noGrp="1"/>
          </p:cNvSpPr>
          <p:nvPr>
            <p:ph idx="1"/>
          </p:nvPr>
        </p:nvSpPr>
        <p:spPr/>
        <p:txBody>
          <a:bodyPr>
            <a:normAutofit/>
          </a:bodyPr>
          <a:lstStyle/>
          <a:p>
            <a:r>
              <a:rPr lang="en-US" dirty="0"/>
              <a:t>What about the cost of electricity in the school Gym?  Or amortization of building costs for that day? </a:t>
            </a:r>
          </a:p>
          <a:p>
            <a:endParaRPr lang="en-US" dirty="0"/>
          </a:p>
          <a:p>
            <a:r>
              <a:rPr lang="en-US" dirty="0"/>
              <a:t>What if the state has above-average incidence of substance abuse disorders in teens? </a:t>
            </a:r>
          </a:p>
        </p:txBody>
      </p:sp>
    </p:spTree>
    <p:extLst>
      <p:ext uri="{BB962C8B-B14F-4D97-AF65-F5344CB8AC3E}">
        <p14:creationId xmlns:p14="http://schemas.microsoft.com/office/powerpoint/2010/main" val="332493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Baseline Analysis:  Monetary Costs</a:t>
            </a:r>
          </a:p>
        </p:txBody>
      </p:sp>
      <p:sp>
        <p:nvSpPr>
          <p:cNvPr id="3" name="Text Placeholder 2"/>
          <p:cNvSpPr>
            <a:spLocks noGrp="1"/>
          </p:cNvSpPr>
          <p:nvPr>
            <p:ph type="body" idx="1"/>
          </p:nvPr>
        </p:nvSpPr>
        <p:spPr>
          <a:xfrm>
            <a:off x="839788" y="1310586"/>
            <a:ext cx="5157787" cy="823912"/>
          </a:xfrm>
        </p:spPr>
        <p:txBody>
          <a:bodyPr/>
          <a:lstStyle/>
          <a:p>
            <a:r>
              <a:rPr lang="en-US" dirty="0"/>
              <a:t>Have we overestimated </a:t>
            </a:r>
            <a:r>
              <a:rPr lang="en-US" i="1" dirty="0"/>
              <a:t>net</a:t>
            </a:r>
            <a:r>
              <a:rPr lang="en-US" dirty="0"/>
              <a:t> screening cost?</a:t>
            </a:r>
          </a:p>
        </p:txBody>
      </p:sp>
      <p:sp>
        <p:nvSpPr>
          <p:cNvPr id="5" name="Text Placeholder 4"/>
          <p:cNvSpPr>
            <a:spLocks noGrp="1"/>
          </p:cNvSpPr>
          <p:nvPr>
            <p:ph type="body" sz="quarter" idx="3"/>
          </p:nvPr>
        </p:nvSpPr>
        <p:spPr>
          <a:xfrm>
            <a:off x="6172200" y="1310586"/>
            <a:ext cx="5183188" cy="823912"/>
          </a:xfrm>
        </p:spPr>
        <p:txBody>
          <a:bodyPr/>
          <a:lstStyle/>
          <a:p>
            <a:r>
              <a:rPr lang="en-US" dirty="0"/>
              <a:t>Have we underestimated </a:t>
            </a:r>
            <a:r>
              <a:rPr lang="en-US" i="1" dirty="0"/>
              <a:t>net</a:t>
            </a:r>
            <a:r>
              <a:rPr lang="en-US" dirty="0"/>
              <a:t> screening cost?</a:t>
            </a:r>
          </a:p>
        </p:txBody>
      </p:sp>
      <p:sp>
        <p:nvSpPr>
          <p:cNvPr id="7" name="Content Placeholder 6"/>
          <p:cNvSpPr>
            <a:spLocks noGrp="1"/>
          </p:cNvSpPr>
          <p:nvPr>
            <p:ph sz="half" idx="2"/>
          </p:nvPr>
        </p:nvSpPr>
        <p:spPr/>
        <p:txBody>
          <a:bodyPr/>
          <a:lstStyle/>
          <a:p>
            <a:endParaRPr lang="en-US"/>
          </a:p>
        </p:txBody>
      </p:sp>
      <p:sp>
        <p:nvSpPr>
          <p:cNvPr id="8" name="Content Placeholder 7"/>
          <p:cNvSpPr>
            <a:spLocks noGrp="1"/>
          </p:cNvSpPr>
          <p:nvPr>
            <p:ph sz="quarter" idx="4"/>
          </p:nvPr>
        </p:nvSpPr>
        <p:spPr/>
        <p:txBody>
          <a:bodyPr/>
          <a:lstStyle/>
          <a:p>
            <a:endParaRPr lang="en-US"/>
          </a:p>
        </p:txBody>
      </p:sp>
    </p:spTree>
    <p:extLst>
      <p:ext uri="{BB962C8B-B14F-4D97-AF65-F5344CB8AC3E}">
        <p14:creationId xmlns:p14="http://schemas.microsoft.com/office/powerpoint/2010/main" val="20120070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Baseline Analysis:  Screening Benefits</a:t>
            </a:r>
          </a:p>
        </p:txBody>
      </p:sp>
      <p:sp>
        <p:nvSpPr>
          <p:cNvPr id="3" name="Content Placeholder 2"/>
          <p:cNvSpPr>
            <a:spLocks noGrp="1"/>
          </p:cNvSpPr>
          <p:nvPr>
            <p:ph type="body" idx="1"/>
          </p:nvPr>
        </p:nvSpPr>
        <p:spPr/>
        <p:txBody>
          <a:bodyPr>
            <a:normAutofit/>
          </a:bodyPr>
          <a:lstStyle/>
          <a:p>
            <a:r>
              <a:rPr lang="en-US" dirty="0"/>
              <a:t>Have we underestimated net screening benefits?  </a:t>
            </a:r>
          </a:p>
        </p:txBody>
      </p:sp>
      <p:sp>
        <p:nvSpPr>
          <p:cNvPr id="8" name="Text Placeholder 7"/>
          <p:cNvSpPr>
            <a:spLocks noGrp="1"/>
          </p:cNvSpPr>
          <p:nvPr>
            <p:ph type="body" sz="quarter" idx="3"/>
          </p:nvPr>
        </p:nvSpPr>
        <p:spPr/>
        <p:txBody>
          <a:bodyPr/>
          <a:lstStyle/>
          <a:p>
            <a:r>
              <a:rPr lang="en-US" dirty="0"/>
              <a:t>Have we overestimated net screening benefits?</a:t>
            </a:r>
          </a:p>
        </p:txBody>
      </p:sp>
      <p:sp>
        <p:nvSpPr>
          <p:cNvPr id="6" name="Content Placeholder 5"/>
          <p:cNvSpPr>
            <a:spLocks noGrp="1"/>
          </p:cNvSpPr>
          <p:nvPr>
            <p:ph sz="half" idx="2"/>
          </p:nvPr>
        </p:nvSpPr>
        <p:spPr/>
        <p:txBody>
          <a:bodyPr/>
          <a:lstStyle/>
          <a:p>
            <a:endParaRPr lang="en-US"/>
          </a:p>
        </p:txBody>
      </p:sp>
      <p:sp>
        <p:nvSpPr>
          <p:cNvPr id="7" name="Content Placeholder 6"/>
          <p:cNvSpPr>
            <a:spLocks noGrp="1"/>
          </p:cNvSpPr>
          <p:nvPr>
            <p:ph sz="quarter" idx="4"/>
          </p:nvPr>
        </p:nvSpPr>
        <p:spPr/>
        <p:txBody>
          <a:bodyPr/>
          <a:lstStyle/>
          <a:p>
            <a:endParaRPr lang="en-US"/>
          </a:p>
        </p:txBody>
      </p:sp>
    </p:spTree>
    <p:extLst>
      <p:ext uri="{BB962C8B-B14F-4D97-AF65-F5344CB8AC3E}">
        <p14:creationId xmlns:p14="http://schemas.microsoft.com/office/powerpoint/2010/main" val="316846145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6483" y="365125"/>
            <a:ext cx="11729545" cy="1325563"/>
          </a:xfrm>
        </p:spPr>
        <p:txBody>
          <a:bodyPr/>
          <a:lstStyle/>
          <a:p>
            <a:r>
              <a:rPr lang="en-US" dirty="0"/>
              <a:t>Pros and Cons of Cost Effectiveness Analysis (CEA)?</a:t>
            </a:r>
          </a:p>
        </p:txBody>
      </p:sp>
      <p:sp>
        <p:nvSpPr>
          <p:cNvPr id="3" name="Content Placeholder 2"/>
          <p:cNvSpPr>
            <a:spLocks noGrp="1"/>
          </p:cNvSpPr>
          <p:nvPr>
            <p:ph idx="1"/>
          </p:nvPr>
        </p:nvSpPr>
        <p:spPr/>
        <p:txBody>
          <a:bodyPr>
            <a:normAutofit/>
          </a:bodyPr>
          <a:lstStyle/>
          <a:p>
            <a:r>
              <a:rPr lang="en-US" dirty="0"/>
              <a:t>For Example:</a:t>
            </a:r>
          </a:p>
          <a:p>
            <a:pPr lvl="1"/>
            <a:r>
              <a:rPr lang="en-US" dirty="0"/>
              <a:t>Acceptability of CEA to Stakeholders:  </a:t>
            </a:r>
          </a:p>
          <a:p>
            <a:pPr lvl="2"/>
            <a:r>
              <a:rPr lang="en-US" dirty="0"/>
              <a:t>Are we “Putting a price on life” if we say no to screening?</a:t>
            </a:r>
          </a:p>
          <a:p>
            <a:pPr lvl="2"/>
            <a:r>
              <a:rPr lang="en-US" dirty="0"/>
              <a:t>Are we neglecting education if we say yes to screening?</a:t>
            </a:r>
          </a:p>
          <a:p>
            <a:pPr lvl="1"/>
            <a:r>
              <a:rPr lang="en-US" dirty="0"/>
              <a:t>Are unintended consequences captured?</a:t>
            </a:r>
          </a:p>
          <a:p>
            <a:pPr lvl="2"/>
            <a:r>
              <a:rPr lang="en-US" dirty="0"/>
              <a:t>Ok to average over individuals?</a:t>
            </a:r>
          </a:p>
          <a:p>
            <a:pPr lvl="2"/>
            <a:r>
              <a:rPr lang="en-US" dirty="0"/>
              <a:t>Have we captured impact on disparities?</a:t>
            </a:r>
          </a:p>
        </p:txBody>
      </p:sp>
    </p:spTree>
    <p:extLst>
      <p:ext uri="{BB962C8B-B14F-4D97-AF65-F5344CB8AC3E}">
        <p14:creationId xmlns:p14="http://schemas.microsoft.com/office/powerpoint/2010/main" val="36462186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63826" y="0"/>
            <a:ext cx="10515600" cy="1325563"/>
          </a:xfrm>
        </p:spPr>
        <p:txBody>
          <a:bodyPr/>
          <a:lstStyle/>
          <a:p>
            <a:r>
              <a:rPr lang="en-US" dirty="0"/>
              <a:t>Case Lessons</a:t>
            </a:r>
          </a:p>
        </p:txBody>
      </p:sp>
      <p:sp>
        <p:nvSpPr>
          <p:cNvPr id="3" name="Content Placeholder 2"/>
          <p:cNvSpPr>
            <a:spLocks noGrp="1"/>
          </p:cNvSpPr>
          <p:nvPr>
            <p:ph idx="1"/>
          </p:nvPr>
        </p:nvSpPr>
        <p:spPr>
          <a:xfrm>
            <a:off x="276639" y="662781"/>
            <a:ext cx="10889974" cy="4616327"/>
          </a:xfrm>
        </p:spPr>
        <p:txBody>
          <a:bodyPr>
            <a:noAutofit/>
          </a:bodyPr>
          <a:lstStyle/>
          <a:p>
            <a:pPr marL="0" indent="0">
              <a:buNone/>
            </a:pPr>
            <a:endParaRPr lang="en-US" sz="2400" dirty="0"/>
          </a:p>
          <a:p>
            <a:r>
              <a:rPr lang="en-US" sz="2400" dirty="0"/>
              <a:t>ICER and QALY frameworks organize and summarize clinical estimates of </a:t>
            </a:r>
            <a:r>
              <a:rPr lang="en-US" sz="2400" i="1" dirty="0"/>
              <a:t>incremental</a:t>
            </a:r>
            <a:r>
              <a:rPr lang="en-US" sz="2400" dirty="0"/>
              <a:t> (marginal) impact of alternatives</a:t>
            </a:r>
          </a:p>
          <a:p>
            <a:pPr lvl="1"/>
            <a:r>
              <a:rPr lang="en-US" sz="2000" dirty="0"/>
              <a:t>Require detailed modeling of </a:t>
            </a:r>
          </a:p>
          <a:p>
            <a:pPr lvl="2"/>
            <a:r>
              <a:rPr lang="en-US" dirty="0"/>
              <a:t>Clinical situation</a:t>
            </a:r>
          </a:p>
          <a:p>
            <a:pPr lvl="2"/>
            <a:r>
              <a:rPr lang="en-US" dirty="0"/>
              <a:t>Social, Environmental, Behavioral context</a:t>
            </a:r>
          </a:p>
          <a:p>
            <a:pPr lvl="1"/>
            <a:r>
              <a:rPr lang="en-US" sz="2000" dirty="0"/>
              <a:t>Different stakeholder groups may (at a minimum) generate different costs and benefits</a:t>
            </a:r>
          </a:p>
          <a:p>
            <a:pPr lvl="1"/>
            <a:r>
              <a:rPr lang="en-US" sz="2000" dirty="0"/>
              <a:t>The formula is simple but the analytics are not</a:t>
            </a:r>
          </a:p>
          <a:p>
            <a:pPr lvl="2"/>
            <a:r>
              <a:rPr lang="en-US" dirty="0"/>
              <a:t>Opportunities for primary (QALY surveys) and secondary (costs, prevalence) data analytic </a:t>
            </a:r>
            <a:r>
              <a:rPr lang="en-US" i="1" dirty="0"/>
              <a:t>input</a:t>
            </a:r>
            <a:r>
              <a:rPr lang="en-US" dirty="0"/>
              <a:t> to analyses </a:t>
            </a:r>
          </a:p>
          <a:p>
            <a:pPr lvl="2"/>
            <a:r>
              <a:rPr lang="en-US" dirty="0"/>
              <a:t>QALYs are a soft spot:  We know QALYs are an abstraction (not a direct measurement of anything)</a:t>
            </a:r>
          </a:p>
          <a:p>
            <a:r>
              <a:rPr lang="en-US" sz="2400" dirty="0"/>
              <a:t>CEA methodology itself may require motivation, particularly in public or political settings</a:t>
            </a:r>
          </a:p>
          <a:p>
            <a:r>
              <a:rPr lang="en-US" sz="2400" dirty="0"/>
              <a:t>Want to see some full-blown ICER assessments? </a:t>
            </a:r>
          </a:p>
          <a:p>
            <a:pPr lvl="1"/>
            <a:r>
              <a:rPr lang="en-US" dirty="0">
                <a:hlinkClick r:id="rId3"/>
              </a:rPr>
              <a:t>https://icer-review.org/topics/#past-topics</a:t>
            </a:r>
            <a:endParaRPr lang="en-US" dirty="0"/>
          </a:p>
        </p:txBody>
      </p:sp>
    </p:spTree>
    <p:extLst>
      <p:ext uri="{BB962C8B-B14F-4D97-AF65-F5344CB8AC3E}">
        <p14:creationId xmlns:p14="http://schemas.microsoft.com/office/powerpoint/2010/main" val="38434125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451909400"/>
              </p:ext>
            </p:extLst>
          </p:nvPr>
        </p:nvGraphicFramePr>
        <p:xfrm>
          <a:off x="251240" y="198784"/>
          <a:ext cx="11278152" cy="6041887"/>
        </p:xfrm>
        <a:graphic>
          <a:graphicData uri="http://schemas.openxmlformats.org/drawingml/2006/table">
            <a:tbl>
              <a:tblPr firstRow="1" bandRow="1">
                <a:tableStyleId>{5C22544A-7EE6-4342-B048-85BDC9FD1C3A}</a:tableStyleId>
              </a:tblPr>
              <a:tblGrid>
                <a:gridCol w="2034760">
                  <a:extLst>
                    <a:ext uri="{9D8B030D-6E8A-4147-A177-3AD203B41FA5}">
                      <a16:colId xmlns:a16="http://schemas.microsoft.com/office/drawing/2014/main" val="20000"/>
                    </a:ext>
                  </a:extLst>
                </a:gridCol>
                <a:gridCol w="4169664">
                  <a:extLst>
                    <a:ext uri="{9D8B030D-6E8A-4147-A177-3AD203B41FA5}">
                      <a16:colId xmlns:a16="http://schemas.microsoft.com/office/drawing/2014/main" val="20001"/>
                    </a:ext>
                  </a:extLst>
                </a:gridCol>
                <a:gridCol w="5073728">
                  <a:extLst>
                    <a:ext uri="{9D8B030D-6E8A-4147-A177-3AD203B41FA5}">
                      <a16:colId xmlns:a16="http://schemas.microsoft.com/office/drawing/2014/main" val="20002"/>
                    </a:ext>
                  </a:extLst>
                </a:gridCol>
              </a:tblGrid>
              <a:tr h="525007">
                <a:tc>
                  <a:txBody>
                    <a:bodyPr/>
                    <a:lstStyle/>
                    <a:p>
                      <a:endParaRPr lang="en-US" dirty="0"/>
                    </a:p>
                  </a:txBody>
                  <a:tcPr>
                    <a:lnL w="57150" cap="flat" cmpd="sng" algn="ctr">
                      <a:solidFill>
                        <a:schemeClr val="tx1"/>
                      </a:solidFill>
                      <a:prstDash val="solid"/>
                      <a:round/>
                      <a:headEnd type="none" w="med" len="med"/>
                      <a:tailEnd type="none" w="med" len="med"/>
                    </a:lnL>
                    <a:lnT w="57150" cap="flat" cmpd="sng" algn="ctr">
                      <a:solidFill>
                        <a:schemeClr val="tx1"/>
                      </a:solidFill>
                      <a:prstDash val="solid"/>
                      <a:round/>
                      <a:headEnd type="none" w="med" len="med"/>
                      <a:tailEnd type="none" w="med" len="med"/>
                    </a:lnT>
                  </a:tcPr>
                </a:tc>
                <a:tc>
                  <a:txBody>
                    <a:bodyPr/>
                    <a:lstStyle/>
                    <a:p>
                      <a:r>
                        <a:rPr lang="en-US" sz="2600" dirty="0"/>
                        <a:t>Video Units</a:t>
                      </a:r>
                    </a:p>
                  </a:txBody>
                  <a:tcPr>
                    <a:lnT w="57150" cap="flat" cmpd="sng" algn="ctr">
                      <a:solidFill>
                        <a:schemeClr val="tx1"/>
                      </a:solidFill>
                      <a:prstDash val="solid"/>
                      <a:round/>
                      <a:headEnd type="none" w="med" len="med"/>
                      <a:tailEnd type="none" w="med" len="med"/>
                    </a:lnT>
                  </a:tcPr>
                </a:tc>
                <a:tc>
                  <a:txBody>
                    <a:bodyPr/>
                    <a:lstStyle/>
                    <a:p>
                      <a:r>
                        <a:rPr lang="en-US" sz="2600" dirty="0"/>
                        <a:t>Weekly Activities</a:t>
                      </a:r>
                    </a:p>
                  </a:txBody>
                  <a:tcPr>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0"/>
                  </a:ext>
                </a:extLst>
              </a:tr>
              <a:tr h="370840">
                <a:tc rowSpan="2">
                  <a:txBody>
                    <a:bodyPr/>
                    <a:lstStyle/>
                    <a:p>
                      <a:endParaRPr lang="en-US" sz="2400" dirty="0"/>
                    </a:p>
                  </a:txBody>
                  <a:tcPr>
                    <a:lnL w="57150" cap="flat" cmpd="sng" algn="ctr">
                      <a:solidFill>
                        <a:schemeClr val="tx1"/>
                      </a:solidFill>
                      <a:prstDash val="solid"/>
                      <a:round/>
                      <a:headEnd type="none" w="med" len="med"/>
                      <a:tailEnd type="none" w="med" len="med"/>
                    </a:lnL>
                    <a:solidFill>
                      <a:schemeClr val="accent1">
                        <a:lumMod val="20000"/>
                        <a:lumOff val="80000"/>
                      </a:schemeClr>
                    </a:solidFill>
                  </a:tcPr>
                </a:tc>
                <a:tc>
                  <a:txBody>
                    <a:bodyPr/>
                    <a:lstStyle/>
                    <a:p>
                      <a:r>
                        <a:rPr lang="en-US" sz="2400" i="0" dirty="0"/>
                        <a:t>U1:  Introduction</a:t>
                      </a:r>
                    </a:p>
                  </a:txBody>
                  <a:tcPr/>
                </a:tc>
                <a:tc rowSpan="3">
                  <a:txBody>
                    <a:bodyPr/>
                    <a:lstStyle/>
                    <a:p>
                      <a:r>
                        <a:rPr lang="en-US" sz="2600" dirty="0"/>
                        <a:t>Course Week 1</a:t>
                      </a:r>
                    </a:p>
                  </a:txBody>
                  <a:tcPr>
                    <a:lnR w="57150" cap="flat" cmpd="sng" algn="ctr">
                      <a:solidFill>
                        <a:schemeClr val="tx1"/>
                      </a:solidFill>
                      <a:prstDash val="solid"/>
                      <a:round/>
                      <a:headEnd type="none" w="med" len="med"/>
                      <a:tailEnd type="none" w="med" len="med"/>
                    </a:lnR>
                    <a:solidFill>
                      <a:schemeClr val="tx2">
                        <a:lumMod val="20000"/>
                        <a:lumOff val="80000"/>
                      </a:schemeClr>
                    </a:solidFill>
                  </a:tcPr>
                </a:tc>
                <a:extLst>
                  <a:ext uri="{0D108BD9-81ED-4DB2-BD59-A6C34878D82A}">
                    <a16:rowId xmlns:a16="http://schemas.microsoft.com/office/drawing/2014/main" val="10001"/>
                  </a:ext>
                </a:extLst>
              </a:tr>
              <a:tr h="370840">
                <a:tc vMerge="1">
                  <a:txBody>
                    <a:bodyPr/>
                    <a:lstStyle/>
                    <a:p>
                      <a:endParaRPr lang="en-US" sz="2400" dirty="0"/>
                    </a:p>
                  </a:txBody>
                  <a:tcPr>
                    <a:solidFill>
                      <a:schemeClr val="accent1">
                        <a:lumMod val="20000"/>
                        <a:lumOff val="80000"/>
                      </a:schemeClr>
                    </a:solidFill>
                  </a:tcPr>
                </a:tc>
                <a:tc>
                  <a:txBody>
                    <a:bodyPr/>
                    <a:lstStyle/>
                    <a:p>
                      <a:r>
                        <a:rPr lang="en-US" sz="2400" i="0" dirty="0"/>
                        <a:t>U2:</a:t>
                      </a:r>
                      <a:r>
                        <a:rPr lang="en-US" sz="2400" i="0" baseline="0" dirty="0"/>
                        <a:t>  Decision Making</a:t>
                      </a:r>
                      <a:endParaRPr lang="en-US" sz="2400" i="0" dirty="0"/>
                    </a:p>
                  </a:txBody>
                  <a:tcPr/>
                </a:tc>
                <a:tc vMerge="1">
                  <a:txBody>
                    <a:bodyPr/>
                    <a:lstStyle/>
                    <a:p>
                      <a:endParaRPr lang="en-US" dirty="0"/>
                    </a:p>
                  </a:txBody>
                  <a:tcPr/>
                </a:tc>
                <a:extLst>
                  <a:ext uri="{0D108BD9-81ED-4DB2-BD59-A6C34878D82A}">
                    <a16:rowId xmlns:a16="http://schemas.microsoft.com/office/drawing/2014/main" val="10002"/>
                  </a:ext>
                </a:extLst>
              </a:tr>
              <a:tr h="370840">
                <a:tc rowSpan="3">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1" dirty="0"/>
                        <a:t>Section 1:  Incentives            </a:t>
                      </a:r>
                    </a:p>
                    <a:p>
                      <a:endParaRPr lang="en-US" sz="2400" dirty="0"/>
                    </a:p>
                  </a:txBody>
                  <a:tcPr anchor="ctr">
                    <a:lnL w="57150" cap="flat" cmpd="sng" algn="ctr">
                      <a:solidFill>
                        <a:schemeClr val="tx1"/>
                      </a:solidFill>
                      <a:prstDash val="solid"/>
                      <a:round/>
                      <a:headEnd type="none" w="med" len="med"/>
                      <a:tailEnd type="none" w="med" len="med"/>
                    </a:lnL>
                    <a:solidFill>
                      <a:schemeClr val="accent1">
                        <a:lumMod val="40000"/>
                        <a:lumOff val="60000"/>
                      </a:schemeClr>
                    </a:solidFill>
                  </a:tcPr>
                </a:tc>
                <a:tc>
                  <a:txBody>
                    <a:bodyPr/>
                    <a:lstStyle/>
                    <a:p>
                      <a:r>
                        <a:rPr lang="en-US" sz="2400" i="0" dirty="0"/>
                        <a:t>U3:  Conflicts</a:t>
                      </a:r>
                      <a:r>
                        <a:rPr lang="en-US" sz="2400" i="0" baseline="0" dirty="0"/>
                        <a:t> of Interest</a:t>
                      </a:r>
                      <a:endParaRPr lang="en-US" sz="2400" i="0" dirty="0"/>
                    </a:p>
                  </a:txBody>
                  <a:tcPr/>
                </a:tc>
                <a:tc vMerge="1">
                  <a:txBody>
                    <a:bodyPr/>
                    <a:lstStyle/>
                    <a:p>
                      <a:endParaRPr lang="en-US" dirty="0"/>
                    </a:p>
                  </a:txBody>
                  <a:tcPr/>
                </a:tc>
                <a:extLst>
                  <a:ext uri="{0D108BD9-81ED-4DB2-BD59-A6C34878D82A}">
                    <a16:rowId xmlns:a16="http://schemas.microsoft.com/office/drawing/2014/main" val="10003"/>
                  </a:ext>
                </a:extLst>
              </a:tr>
              <a:tr h="370840">
                <a:tc vMerge="1">
                  <a:txBody>
                    <a:bodyPr/>
                    <a:lstStyle/>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a:t>U4:  Value Based Incentives </a:t>
                      </a:r>
                    </a:p>
                  </a:txBody>
                  <a:tcPr/>
                </a:tc>
                <a:tc>
                  <a:txBody>
                    <a:bodyPr/>
                    <a:lstStyle/>
                    <a:p>
                      <a:r>
                        <a:rPr lang="en-US" sz="2400" b="0" dirty="0"/>
                        <a:t>Course Week 2</a:t>
                      </a:r>
                    </a:p>
                  </a:txBody>
                  <a:tcPr>
                    <a:lnR w="57150" cap="flat" cmpd="sng" algn="ctr">
                      <a:solidFill>
                        <a:schemeClr val="tx1"/>
                      </a:solidFill>
                      <a:prstDash val="solid"/>
                      <a:round/>
                      <a:headEnd type="none" w="med" len="med"/>
                      <a:tailEnd type="none" w="med" len="med"/>
                    </a:lnR>
                    <a:lnB w="12700" cap="flat" cmpd="sng" algn="ctr">
                      <a:no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0004"/>
                  </a:ext>
                </a:extLst>
              </a:tr>
              <a:tr h="370840">
                <a:tc vMerge="1">
                  <a:txBody>
                    <a:bodyPr/>
                    <a:lstStyle/>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a:t>U5:  Unintended Consequences</a:t>
                      </a:r>
                    </a:p>
                  </a:txBody>
                  <a:tcPr>
                    <a:lnR w="12700" cap="flat" cmpd="sng" algn="ctr">
                      <a:noFill/>
                      <a:prstDash val="solid"/>
                      <a:round/>
                      <a:headEnd type="none" w="med" len="med"/>
                      <a:tailEnd type="none" w="med" len="med"/>
                    </a:lnR>
                  </a:tcPr>
                </a:tc>
                <a:tc rowSpan="2">
                  <a:txBody>
                    <a:bodyPr/>
                    <a:lstStyle/>
                    <a:p>
                      <a:r>
                        <a:rPr lang="en-US" sz="2600" dirty="0"/>
                        <a:t>Course Week 3</a:t>
                      </a:r>
                    </a:p>
                  </a:txBody>
                  <a:tcPr>
                    <a:lnL w="12700" cap="flat" cmpd="sng" algn="ctr">
                      <a:no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10005"/>
                  </a:ext>
                </a:extLst>
              </a:tr>
              <a:tr h="370840">
                <a:tc rowSpan="3">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1" dirty="0"/>
                        <a:t>Section 2:  Information           </a:t>
                      </a:r>
                    </a:p>
                    <a:p>
                      <a:endParaRPr lang="en-US" sz="2400" dirty="0"/>
                    </a:p>
                  </a:txBody>
                  <a:tcPr anchor="ctr">
                    <a:lnL w="57150" cap="flat" cmpd="sng" algn="ctr">
                      <a:solidFill>
                        <a:schemeClr val="tx1"/>
                      </a:solidFill>
                      <a:prstDash val="solid"/>
                      <a:round/>
                      <a:headEnd type="none" w="med" len="med"/>
                      <a:tailEnd type="none" w="med" len="med"/>
                    </a:lnL>
                    <a:solidFill>
                      <a:schemeClr val="accent1">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a:t>U6: Variation in Spending</a:t>
                      </a:r>
                    </a:p>
                  </a:txBody>
                  <a:tcPr>
                    <a:lnR w="12700" cap="flat" cmpd="sng" algn="ctr">
                      <a:noFill/>
                      <a:prstDash val="solid"/>
                      <a:round/>
                      <a:headEnd type="none" w="med" len="med"/>
                      <a:tailEnd type="none" w="med" len="med"/>
                    </a:lnR>
                  </a:tcPr>
                </a:tc>
                <a:tc vMerge="1">
                  <a:txBody>
                    <a:bodyPr/>
                    <a:lstStyle/>
                    <a:p>
                      <a:endParaRPr lang="en-US" dirty="0"/>
                    </a:p>
                  </a:txBody>
                  <a:tcPr/>
                </a:tc>
                <a:extLst>
                  <a:ext uri="{0D108BD9-81ED-4DB2-BD59-A6C34878D82A}">
                    <a16:rowId xmlns:a16="http://schemas.microsoft.com/office/drawing/2014/main" val="10006"/>
                  </a:ext>
                </a:extLst>
              </a:tr>
              <a:tr h="370840">
                <a:tc vMerge="1">
                  <a:txBody>
                    <a:bodyPr/>
                    <a:lstStyle/>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a:t>U7:  ICER and QALY</a:t>
                      </a:r>
                    </a:p>
                  </a:txBody>
                  <a:tcPr/>
                </a:tc>
                <a:tc rowSpan="2">
                  <a:txBody>
                    <a:bodyPr/>
                    <a:lstStyle/>
                    <a:p>
                      <a:r>
                        <a:rPr lang="en-US" sz="2600" b="1" dirty="0"/>
                        <a:t>Course Week 4</a:t>
                      </a:r>
                    </a:p>
                    <a:p>
                      <a:r>
                        <a:rPr lang="en-US" sz="2600" b="1" dirty="0"/>
                        <a:t>- Focus on ICER and QALY</a:t>
                      </a:r>
                    </a:p>
                  </a:txBody>
                  <a:tcPr>
                    <a:lnR w="5715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solidFill>
                      <a:schemeClr val="accent1">
                        <a:lumMod val="40000"/>
                        <a:lumOff val="60000"/>
                      </a:schemeClr>
                    </a:solidFill>
                  </a:tcPr>
                </a:tc>
                <a:extLst>
                  <a:ext uri="{0D108BD9-81ED-4DB2-BD59-A6C34878D82A}">
                    <a16:rowId xmlns:a16="http://schemas.microsoft.com/office/drawing/2014/main" val="10007"/>
                  </a:ext>
                </a:extLst>
              </a:tr>
              <a:tr h="370840">
                <a:tc vMerge="1">
                  <a:txBody>
                    <a:bodyPr/>
                    <a:lstStyle/>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a:t>U8:  Risk Adjustment</a:t>
                      </a:r>
                    </a:p>
                  </a:txBody>
                  <a:tcPr/>
                </a:tc>
                <a:tc vMerge="1">
                  <a:txBody>
                    <a:bodyPr/>
                    <a:lstStyle/>
                    <a:p>
                      <a:endParaRPr lang="en-US" dirty="0"/>
                    </a:p>
                  </a:txBody>
                  <a:tcPr/>
                </a:tc>
                <a:extLst>
                  <a:ext uri="{0D108BD9-81ED-4DB2-BD59-A6C34878D82A}">
                    <a16:rowId xmlns:a16="http://schemas.microsoft.com/office/drawing/2014/main" val="10008"/>
                  </a:ext>
                </a:extLst>
              </a:tr>
              <a:tr h="370840">
                <a:tc rowSpan="3">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1" dirty="0"/>
                        <a:t>Section 3:  Influence</a:t>
                      </a:r>
                    </a:p>
                    <a:p>
                      <a:endParaRPr lang="en-US" sz="2400" dirty="0"/>
                    </a:p>
                  </a:txBody>
                  <a:tcPr anchor="ctr">
                    <a:lnL w="57150" cap="flat" cmpd="sng" algn="ctr">
                      <a:solidFill>
                        <a:schemeClr val="tx1"/>
                      </a:solidFill>
                      <a:prstDash val="solid"/>
                      <a:round/>
                      <a:headEnd type="none" w="med" len="med"/>
                      <a:tailEnd type="none" w="med" len="med"/>
                    </a:lnL>
                    <a:solidFill>
                      <a:schemeClr val="accent1">
                        <a:lumMod val="40000"/>
                        <a:lumOff val="6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a:t>U9:  Patient Decision Making</a:t>
                      </a:r>
                    </a:p>
                  </a:txBody>
                  <a:tcPr/>
                </a:tc>
                <a:tc rowSpan="3">
                  <a:txBody>
                    <a:bodyPr/>
                    <a:lstStyle/>
                    <a:p>
                      <a:r>
                        <a:rPr lang="en-US" sz="2600" dirty="0"/>
                        <a:t>Course Week 5</a:t>
                      </a:r>
                    </a:p>
                  </a:txBody>
                  <a:tcPr>
                    <a:lnR w="57150" cap="flat" cmpd="sng" algn="ctr">
                      <a:solidFill>
                        <a:schemeClr val="tx1"/>
                      </a:solidFill>
                      <a:prstDash val="solid"/>
                      <a:round/>
                      <a:headEnd type="none" w="med" len="med"/>
                      <a:tailEnd type="none" w="med" len="med"/>
                    </a:lnR>
                    <a:solidFill>
                      <a:schemeClr val="tx2">
                        <a:lumMod val="20000"/>
                        <a:lumOff val="80000"/>
                      </a:schemeClr>
                    </a:solidFill>
                  </a:tcPr>
                </a:tc>
                <a:extLst>
                  <a:ext uri="{0D108BD9-81ED-4DB2-BD59-A6C34878D82A}">
                    <a16:rowId xmlns:a16="http://schemas.microsoft.com/office/drawing/2014/main" val="10009"/>
                  </a:ext>
                </a:extLst>
              </a:tr>
              <a:tr h="370840">
                <a:tc vMerge="1">
                  <a:txBody>
                    <a:bodyPr/>
                    <a:lstStyle/>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a:t>U10: Patient Adherence</a:t>
                      </a:r>
                    </a:p>
                  </a:txBody>
                  <a:tcPr/>
                </a:tc>
                <a:tc vMerge="1">
                  <a:txBody>
                    <a:bodyPr/>
                    <a:lstStyle/>
                    <a:p>
                      <a:endParaRPr lang="en-US" dirty="0"/>
                    </a:p>
                  </a:txBody>
                  <a:tcPr/>
                </a:tc>
                <a:extLst>
                  <a:ext uri="{0D108BD9-81ED-4DB2-BD59-A6C34878D82A}">
                    <a16:rowId xmlns:a16="http://schemas.microsoft.com/office/drawing/2014/main" val="10010"/>
                  </a:ext>
                </a:extLst>
              </a:tr>
              <a:tr h="370840">
                <a:tc vMerge="1">
                  <a:txBody>
                    <a:bodyPr/>
                    <a:lstStyle/>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a:t>U11: Patient Consumers</a:t>
                      </a:r>
                    </a:p>
                  </a:txBody>
                  <a:tcPr/>
                </a:tc>
                <a:tc vMerge="1">
                  <a:txBody>
                    <a:bodyPr/>
                    <a:lstStyle/>
                    <a:p>
                      <a:endParaRPr lang="en-US" dirty="0"/>
                    </a:p>
                  </a:txBody>
                  <a:tcPr/>
                </a:tc>
                <a:extLst>
                  <a:ext uri="{0D108BD9-81ED-4DB2-BD59-A6C34878D82A}">
                    <a16:rowId xmlns:a16="http://schemas.microsoft.com/office/drawing/2014/main" val="10011"/>
                  </a:ext>
                </a:extLst>
              </a:tr>
              <a:tr h="370840">
                <a:tc>
                  <a:txBody>
                    <a:bodyPr/>
                    <a:lstStyle/>
                    <a:p>
                      <a:endParaRPr lang="en-US" sz="2400" dirty="0"/>
                    </a:p>
                  </a:txBody>
                  <a:tcPr>
                    <a:lnL w="57150" cap="flat" cmpd="sng" algn="ctr">
                      <a:solidFill>
                        <a:schemeClr val="tx1"/>
                      </a:solidFill>
                      <a:prstDash val="solid"/>
                      <a:round/>
                      <a:headEnd type="none" w="med" len="med"/>
                      <a:tailEnd type="none" w="med" len="med"/>
                    </a:lnL>
                    <a:lnB w="5715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sz="2400" dirty="0"/>
                        <a:t>U12:  Wrap</a:t>
                      </a:r>
                    </a:p>
                  </a:txBody>
                  <a:tcPr>
                    <a:lnB w="57150" cap="flat" cmpd="sng" algn="ctr">
                      <a:solidFill>
                        <a:schemeClr val="tx1"/>
                      </a:solidFill>
                      <a:prstDash val="solid"/>
                      <a:round/>
                      <a:headEnd type="none" w="med" len="med"/>
                      <a:tailEnd type="none" w="med" len="med"/>
                    </a:lnB>
                  </a:tcPr>
                </a:tc>
                <a:tc>
                  <a:txBody>
                    <a:bodyPr/>
                    <a:lstStyle/>
                    <a:p>
                      <a:r>
                        <a:rPr lang="en-US" sz="2600" dirty="0"/>
                        <a:t>Course Week 6</a:t>
                      </a:r>
                    </a:p>
                  </a:txBody>
                  <a:tcPr>
                    <a:lnR w="57150" cap="flat" cmpd="sng" algn="ctr">
                      <a:solidFill>
                        <a:schemeClr val="tx1"/>
                      </a:solidFill>
                      <a:prstDash val="solid"/>
                      <a:round/>
                      <a:headEnd type="none" w="med" len="med"/>
                      <a:tailEnd type="none" w="med" len="med"/>
                    </a:lnR>
                    <a:lnB w="57150" cap="flat" cmpd="sng" algn="ctr">
                      <a:solidFill>
                        <a:schemeClr val="tx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0012"/>
                  </a:ext>
                </a:extLst>
              </a:tr>
            </a:tbl>
          </a:graphicData>
        </a:graphic>
      </p:graphicFrame>
      <p:cxnSp>
        <p:nvCxnSpPr>
          <p:cNvPr id="5" name="Straight Connector 4"/>
          <p:cNvCxnSpPr/>
          <p:nvPr/>
        </p:nvCxnSpPr>
        <p:spPr>
          <a:xfrm flipV="1">
            <a:off x="251240" y="1627632"/>
            <a:ext cx="6149560" cy="7204"/>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272022" y="3016369"/>
            <a:ext cx="6149560" cy="7204"/>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V="1">
            <a:off x="320512" y="4375783"/>
            <a:ext cx="6149560" cy="7204"/>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V="1">
            <a:off x="251240" y="5748278"/>
            <a:ext cx="6149560" cy="7204"/>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H="1">
            <a:off x="6456217" y="198784"/>
            <a:ext cx="27710" cy="6041887"/>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2333022" y="3521192"/>
            <a:ext cx="9217152" cy="865457"/>
          </a:xfrm>
          <a:prstGeom prst="rect">
            <a:avLst/>
          </a:prstGeom>
          <a:noFill/>
          <a:ln w="1270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121428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4165117615"/>
              </p:ext>
            </p:extLst>
          </p:nvPr>
        </p:nvGraphicFramePr>
        <p:xfrm>
          <a:off x="251240" y="198784"/>
          <a:ext cx="11278152" cy="6438127"/>
        </p:xfrm>
        <a:graphic>
          <a:graphicData uri="http://schemas.openxmlformats.org/drawingml/2006/table">
            <a:tbl>
              <a:tblPr firstRow="1" bandRow="1">
                <a:tableStyleId>{5C22544A-7EE6-4342-B048-85BDC9FD1C3A}</a:tableStyleId>
              </a:tblPr>
              <a:tblGrid>
                <a:gridCol w="2034760">
                  <a:extLst>
                    <a:ext uri="{9D8B030D-6E8A-4147-A177-3AD203B41FA5}">
                      <a16:colId xmlns:a16="http://schemas.microsoft.com/office/drawing/2014/main" val="20000"/>
                    </a:ext>
                  </a:extLst>
                </a:gridCol>
                <a:gridCol w="4169664">
                  <a:extLst>
                    <a:ext uri="{9D8B030D-6E8A-4147-A177-3AD203B41FA5}">
                      <a16:colId xmlns:a16="http://schemas.microsoft.com/office/drawing/2014/main" val="20001"/>
                    </a:ext>
                  </a:extLst>
                </a:gridCol>
                <a:gridCol w="5073728">
                  <a:extLst>
                    <a:ext uri="{9D8B030D-6E8A-4147-A177-3AD203B41FA5}">
                      <a16:colId xmlns:a16="http://schemas.microsoft.com/office/drawing/2014/main" val="20002"/>
                    </a:ext>
                  </a:extLst>
                </a:gridCol>
              </a:tblGrid>
              <a:tr h="525007">
                <a:tc>
                  <a:txBody>
                    <a:bodyPr/>
                    <a:lstStyle/>
                    <a:p>
                      <a:endParaRPr lang="en-US" dirty="0"/>
                    </a:p>
                  </a:txBody>
                  <a:tcPr>
                    <a:lnL w="57150" cap="flat" cmpd="sng" algn="ctr">
                      <a:solidFill>
                        <a:schemeClr val="tx1"/>
                      </a:solidFill>
                      <a:prstDash val="solid"/>
                      <a:round/>
                      <a:headEnd type="none" w="med" len="med"/>
                      <a:tailEnd type="none" w="med" len="med"/>
                    </a:lnL>
                    <a:lnT w="57150" cap="flat" cmpd="sng" algn="ctr">
                      <a:solidFill>
                        <a:schemeClr val="tx1"/>
                      </a:solidFill>
                      <a:prstDash val="solid"/>
                      <a:round/>
                      <a:headEnd type="none" w="med" len="med"/>
                      <a:tailEnd type="none" w="med" len="med"/>
                    </a:lnT>
                  </a:tcPr>
                </a:tc>
                <a:tc>
                  <a:txBody>
                    <a:bodyPr/>
                    <a:lstStyle/>
                    <a:p>
                      <a:r>
                        <a:rPr lang="en-US" sz="2600" dirty="0"/>
                        <a:t>Video Units</a:t>
                      </a:r>
                    </a:p>
                  </a:txBody>
                  <a:tcPr>
                    <a:lnT w="57150" cap="flat" cmpd="sng" algn="ctr">
                      <a:solidFill>
                        <a:schemeClr val="tx1"/>
                      </a:solidFill>
                      <a:prstDash val="solid"/>
                      <a:round/>
                      <a:headEnd type="none" w="med" len="med"/>
                      <a:tailEnd type="none" w="med" len="med"/>
                    </a:lnT>
                  </a:tcPr>
                </a:tc>
                <a:tc>
                  <a:txBody>
                    <a:bodyPr/>
                    <a:lstStyle/>
                    <a:p>
                      <a:r>
                        <a:rPr lang="en-US" sz="2600" dirty="0"/>
                        <a:t>Weekly Activities</a:t>
                      </a:r>
                    </a:p>
                  </a:txBody>
                  <a:tcPr>
                    <a:lnR w="5715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tcPr>
                </a:tc>
                <a:extLst>
                  <a:ext uri="{0D108BD9-81ED-4DB2-BD59-A6C34878D82A}">
                    <a16:rowId xmlns:a16="http://schemas.microsoft.com/office/drawing/2014/main" val="10000"/>
                  </a:ext>
                </a:extLst>
              </a:tr>
              <a:tr h="370840">
                <a:tc rowSpan="2">
                  <a:txBody>
                    <a:bodyPr/>
                    <a:lstStyle/>
                    <a:p>
                      <a:endParaRPr lang="en-US" sz="2400" dirty="0"/>
                    </a:p>
                  </a:txBody>
                  <a:tcPr>
                    <a:lnL w="57150" cap="flat" cmpd="sng" algn="ctr">
                      <a:solidFill>
                        <a:schemeClr val="tx1"/>
                      </a:solidFill>
                      <a:prstDash val="solid"/>
                      <a:round/>
                      <a:headEnd type="none" w="med" len="med"/>
                      <a:tailEnd type="none" w="med" len="med"/>
                    </a:lnL>
                    <a:solidFill>
                      <a:schemeClr val="accent1">
                        <a:lumMod val="20000"/>
                        <a:lumOff val="80000"/>
                      </a:schemeClr>
                    </a:solidFill>
                  </a:tcPr>
                </a:tc>
                <a:tc>
                  <a:txBody>
                    <a:bodyPr/>
                    <a:lstStyle/>
                    <a:p>
                      <a:r>
                        <a:rPr lang="en-US" sz="2400" i="0" dirty="0"/>
                        <a:t>U1:  Introduction</a:t>
                      </a:r>
                    </a:p>
                  </a:txBody>
                  <a:tcPr/>
                </a:tc>
                <a:tc rowSpan="3">
                  <a:txBody>
                    <a:bodyPr/>
                    <a:lstStyle/>
                    <a:p>
                      <a:r>
                        <a:rPr lang="en-US" sz="2600" dirty="0"/>
                        <a:t>Course Week 1</a:t>
                      </a:r>
                    </a:p>
                  </a:txBody>
                  <a:tcPr>
                    <a:lnR w="57150" cap="flat" cmpd="sng" algn="ctr">
                      <a:solidFill>
                        <a:schemeClr val="tx1"/>
                      </a:solidFill>
                      <a:prstDash val="solid"/>
                      <a:round/>
                      <a:headEnd type="none" w="med" len="med"/>
                      <a:tailEnd type="none" w="med" len="med"/>
                    </a:lnR>
                    <a:solidFill>
                      <a:schemeClr val="tx2">
                        <a:lumMod val="20000"/>
                        <a:lumOff val="80000"/>
                      </a:schemeClr>
                    </a:solidFill>
                  </a:tcPr>
                </a:tc>
                <a:extLst>
                  <a:ext uri="{0D108BD9-81ED-4DB2-BD59-A6C34878D82A}">
                    <a16:rowId xmlns:a16="http://schemas.microsoft.com/office/drawing/2014/main" val="10001"/>
                  </a:ext>
                </a:extLst>
              </a:tr>
              <a:tr h="370840">
                <a:tc vMerge="1">
                  <a:txBody>
                    <a:bodyPr/>
                    <a:lstStyle/>
                    <a:p>
                      <a:endParaRPr lang="en-US" sz="2400" dirty="0"/>
                    </a:p>
                  </a:txBody>
                  <a:tcPr>
                    <a:solidFill>
                      <a:schemeClr val="accent1">
                        <a:lumMod val="20000"/>
                        <a:lumOff val="80000"/>
                      </a:schemeClr>
                    </a:solidFill>
                  </a:tcPr>
                </a:tc>
                <a:tc>
                  <a:txBody>
                    <a:bodyPr/>
                    <a:lstStyle/>
                    <a:p>
                      <a:r>
                        <a:rPr lang="en-US" sz="2400" i="0" dirty="0"/>
                        <a:t>U2:</a:t>
                      </a:r>
                      <a:r>
                        <a:rPr lang="en-US" sz="2400" i="0" baseline="0" dirty="0"/>
                        <a:t>  Decision Making</a:t>
                      </a:r>
                      <a:endParaRPr lang="en-US" sz="2400" i="0" dirty="0"/>
                    </a:p>
                  </a:txBody>
                  <a:tcPr/>
                </a:tc>
                <a:tc vMerge="1">
                  <a:txBody>
                    <a:bodyPr/>
                    <a:lstStyle/>
                    <a:p>
                      <a:endParaRPr lang="en-US" dirty="0"/>
                    </a:p>
                  </a:txBody>
                  <a:tcPr/>
                </a:tc>
                <a:extLst>
                  <a:ext uri="{0D108BD9-81ED-4DB2-BD59-A6C34878D82A}">
                    <a16:rowId xmlns:a16="http://schemas.microsoft.com/office/drawing/2014/main" val="10002"/>
                  </a:ext>
                </a:extLst>
              </a:tr>
              <a:tr h="370840">
                <a:tc rowSpan="3">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1" dirty="0"/>
                        <a:t>Section 1:  Incentives            </a:t>
                      </a:r>
                    </a:p>
                    <a:p>
                      <a:endParaRPr lang="en-US" sz="2400" dirty="0"/>
                    </a:p>
                  </a:txBody>
                  <a:tcPr anchor="ctr">
                    <a:lnL w="57150" cap="flat" cmpd="sng" algn="ctr">
                      <a:solidFill>
                        <a:schemeClr val="tx1"/>
                      </a:solidFill>
                      <a:prstDash val="solid"/>
                      <a:round/>
                      <a:headEnd type="none" w="med" len="med"/>
                      <a:tailEnd type="none" w="med" len="med"/>
                    </a:lnL>
                    <a:solidFill>
                      <a:schemeClr val="accent1">
                        <a:lumMod val="40000"/>
                        <a:lumOff val="60000"/>
                      </a:schemeClr>
                    </a:solidFill>
                  </a:tcPr>
                </a:tc>
                <a:tc>
                  <a:txBody>
                    <a:bodyPr/>
                    <a:lstStyle/>
                    <a:p>
                      <a:r>
                        <a:rPr lang="en-US" sz="2400" i="0" dirty="0"/>
                        <a:t>U3:  Conflicts</a:t>
                      </a:r>
                      <a:r>
                        <a:rPr lang="en-US" sz="2400" i="0" baseline="0" dirty="0"/>
                        <a:t> of Interest</a:t>
                      </a:r>
                      <a:endParaRPr lang="en-US" sz="2400" i="0" dirty="0"/>
                    </a:p>
                  </a:txBody>
                  <a:tcPr/>
                </a:tc>
                <a:tc vMerge="1">
                  <a:txBody>
                    <a:bodyPr/>
                    <a:lstStyle/>
                    <a:p>
                      <a:endParaRPr lang="en-US" dirty="0"/>
                    </a:p>
                  </a:txBody>
                  <a:tcPr/>
                </a:tc>
                <a:extLst>
                  <a:ext uri="{0D108BD9-81ED-4DB2-BD59-A6C34878D82A}">
                    <a16:rowId xmlns:a16="http://schemas.microsoft.com/office/drawing/2014/main" val="10003"/>
                  </a:ext>
                </a:extLst>
              </a:tr>
              <a:tr h="370840">
                <a:tc vMerge="1">
                  <a:txBody>
                    <a:bodyPr/>
                    <a:lstStyle/>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a:t>U4:  Value Based Incentives </a:t>
                      </a:r>
                    </a:p>
                  </a:txBody>
                  <a:tcPr/>
                </a:tc>
                <a:tc>
                  <a:txBody>
                    <a:bodyPr/>
                    <a:lstStyle/>
                    <a:p>
                      <a:r>
                        <a:rPr lang="en-US" sz="2400" b="0" dirty="0"/>
                        <a:t>Course Week 2</a:t>
                      </a:r>
                    </a:p>
                  </a:txBody>
                  <a:tcPr>
                    <a:lnR w="57150" cap="flat" cmpd="sng" algn="ctr">
                      <a:solidFill>
                        <a:schemeClr val="tx1"/>
                      </a:solidFill>
                      <a:prstDash val="solid"/>
                      <a:round/>
                      <a:headEnd type="none" w="med" len="med"/>
                      <a:tailEnd type="none" w="med" len="med"/>
                    </a:lnR>
                    <a:lnB w="12700" cap="flat" cmpd="sng" algn="ctr">
                      <a:no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0004"/>
                  </a:ext>
                </a:extLst>
              </a:tr>
              <a:tr h="370840">
                <a:tc vMerge="1">
                  <a:txBody>
                    <a:bodyPr/>
                    <a:lstStyle/>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a:t>U5:  Unintended Consequences</a:t>
                      </a:r>
                    </a:p>
                  </a:txBody>
                  <a:tcPr>
                    <a:lnR w="12700" cap="flat" cmpd="sng" algn="ctr">
                      <a:noFill/>
                      <a:prstDash val="solid"/>
                      <a:round/>
                      <a:headEnd type="none" w="med" len="med"/>
                      <a:tailEnd type="none" w="med" len="med"/>
                    </a:lnR>
                  </a:tcPr>
                </a:tc>
                <a:tc rowSpan="2">
                  <a:txBody>
                    <a:bodyPr/>
                    <a:lstStyle/>
                    <a:p>
                      <a:r>
                        <a:rPr lang="en-US" sz="2600" dirty="0"/>
                        <a:t>Course Week 3</a:t>
                      </a:r>
                    </a:p>
                  </a:txBody>
                  <a:tcPr>
                    <a:lnL w="12700" cap="flat" cmpd="sng" algn="ctr">
                      <a:noFill/>
                      <a:prstDash val="solid"/>
                      <a:round/>
                      <a:headEnd type="none" w="med" len="med"/>
                      <a:tailEnd type="none" w="med" len="med"/>
                    </a:lnL>
                    <a:lnR w="5715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solidFill>
                      <a:schemeClr val="tx2">
                        <a:lumMod val="20000"/>
                        <a:lumOff val="80000"/>
                      </a:schemeClr>
                    </a:solidFill>
                  </a:tcPr>
                </a:tc>
                <a:extLst>
                  <a:ext uri="{0D108BD9-81ED-4DB2-BD59-A6C34878D82A}">
                    <a16:rowId xmlns:a16="http://schemas.microsoft.com/office/drawing/2014/main" val="10005"/>
                  </a:ext>
                </a:extLst>
              </a:tr>
              <a:tr h="370840">
                <a:tc rowSpan="3">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1" dirty="0"/>
                        <a:t>Section 2:  Information           </a:t>
                      </a:r>
                    </a:p>
                    <a:p>
                      <a:endParaRPr lang="en-US" sz="2400" dirty="0"/>
                    </a:p>
                  </a:txBody>
                  <a:tcPr anchor="ctr">
                    <a:lnL w="57150" cap="flat" cmpd="sng" algn="ctr">
                      <a:solidFill>
                        <a:schemeClr val="tx1"/>
                      </a:solidFill>
                      <a:prstDash val="solid"/>
                      <a:round/>
                      <a:headEnd type="none" w="med" len="med"/>
                      <a:tailEnd type="none" w="med" len="med"/>
                    </a:lnL>
                    <a:solidFill>
                      <a:schemeClr val="accent1">
                        <a:lumMod val="20000"/>
                        <a:lumOff val="8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a:t>U6: Variation in Spending</a:t>
                      </a:r>
                    </a:p>
                  </a:txBody>
                  <a:tcPr>
                    <a:lnR w="12700" cap="flat" cmpd="sng" algn="ctr">
                      <a:noFill/>
                      <a:prstDash val="solid"/>
                      <a:round/>
                      <a:headEnd type="none" w="med" len="med"/>
                      <a:tailEnd type="none" w="med" len="med"/>
                    </a:lnR>
                  </a:tcPr>
                </a:tc>
                <a:tc vMerge="1">
                  <a:txBody>
                    <a:bodyPr/>
                    <a:lstStyle/>
                    <a:p>
                      <a:endParaRPr lang="en-US" dirty="0"/>
                    </a:p>
                  </a:txBody>
                  <a:tcPr/>
                </a:tc>
                <a:extLst>
                  <a:ext uri="{0D108BD9-81ED-4DB2-BD59-A6C34878D82A}">
                    <a16:rowId xmlns:a16="http://schemas.microsoft.com/office/drawing/2014/main" val="10006"/>
                  </a:ext>
                </a:extLst>
              </a:tr>
              <a:tr h="370840">
                <a:tc vMerge="1">
                  <a:txBody>
                    <a:bodyPr/>
                    <a:lstStyle/>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a:t>U7:  ICER and QALY</a:t>
                      </a:r>
                    </a:p>
                  </a:txBody>
                  <a:tcPr/>
                </a:tc>
                <a:tc rowSpan="2">
                  <a:txBody>
                    <a:bodyPr/>
                    <a:lstStyle/>
                    <a:p>
                      <a:r>
                        <a:rPr lang="en-US" sz="2600" b="0" dirty="0"/>
                        <a:t>Course Week 4</a:t>
                      </a:r>
                    </a:p>
                    <a:p>
                      <a:endParaRPr lang="en-US" sz="2600" b="1" dirty="0"/>
                    </a:p>
                  </a:txBody>
                  <a:tcPr>
                    <a:lnR w="5715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solidFill>
                      <a:schemeClr val="accent1">
                        <a:lumMod val="40000"/>
                        <a:lumOff val="60000"/>
                      </a:schemeClr>
                    </a:solidFill>
                  </a:tcPr>
                </a:tc>
                <a:extLst>
                  <a:ext uri="{0D108BD9-81ED-4DB2-BD59-A6C34878D82A}">
                    <a16:rowId xmlns:a16="http://schemas.microsoft.com/office/drawing/2014/main" val="10007"/>
                  </a:ext>
                </a:extLst>
              </a:tr>
              <a:tr h="370840">
                <a:tc vMerge="1">
                  <a:txBody>
                    <a:bodyPr/>
                    <a:lstStyle/>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a:t>U8:  Risk Adjustment</a:t>
                      </a:r>
                    </a:p>
                  </a:txBody>
                  <a:tcPr/>
                </a:tc>
                <a:tc vMerge="1">
                  <a:txBody>
                    <a:bodyPr/>
                    <a:lstStyle/>
                    <a:p>
                      <a:endParaRPr lang="en-US" dirty="0"/>
                    </a:p>
                  </a:txBody>
                  <a:tcPr/>
                </a:tc>
                <a:extLst>
                  <a:ext uri="{0D108BD9-81ED-4DB2-BD59-A6C34878D82A}">
                    <a16:rowId xmlns:a16="http://schemas.microsoft.com/office/drawing/2014/main" val="10008"/>
                  </a:ext>
                </a:extLst>
              </a:tr>
              <a:tr h="370840">
                <a:tc rowSpan="3">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b="1" dirty="0"/>
                        <a:t>Section 3:  Influence</a:t>
                      </a:r>
                    </a:p>
                    <a:p>
                      <a:endParaRPr lang="en-US" sz="2400" dirty="0"/>
                    </a:p>
                  </a:txBody>
                  <a:tcPr anchor="ctr">
                    <a:lnL w="57150" cap="flat" cmpd="sng" algn="ctr">
                      <a:solidFill>
                        <a:schemeClr val="tx1"/>
                      </a:solidFill>
                      <a:prstDash val="solid"/>
                      <a:round/>
                      <a:headEnd type="none" w="med" len="med"/>
                      <a:tailEnd type="none" w="med" len="med"/>
                    </a:lnL>
                    <a:solidFill>
                      <a:schemeClr val="accent1">
                        <a:lumMod val="40000"/>
                        <a:lumOff val="6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a:t>U9:  Patient Decision Making</a:t>
                      </a:r>
                    </a:p>
                  </a:txBody>
                  <a:tcPr/>
                </a:tc>
                <a:tc rowSpan="3">
                  <a:txBody>
                    <a:bodyPr/>
                    <a:lstStyle/>
                    <a:p>
                      <a:r>
                        <a:rPr lang="en-US" sz="2600" dirty="0"/>
                        <a:t>Course Week 5</a:t>
                      </a:r>
                    </a:p>
                    <a:p>
                      <a:r>
                        <a:rPr lang="en-US" sz="2600" dirty="0"/>
                        <a:t>-Dartmouth Spine case:</a:t>
                      </a:r>
                      <a:r>
                        <a:rPr lang="en-US" sz="2600" baseline="0" dirty="0"/>
                        <a:t> patient (and risk adjustment)</a:t>
                      </a:r>
                      <a:endParaRPr lang="en-US" sz="2600" dirty="0"/>
                    </a:p>
                  </a:txBody>
                  <a:tcPr>
                    <a:lnR w="57150" cap="flat" cmpd="sng" algn="ctr">
                      <a:solidFill>
                        <a:schemeClr val="tx1"/>
                      </a:solidFill>
                      <a:prstDash val="solid"/>
                      <a:round/>
                      <a:headEnd type="none" w="med" len="med"/>
                      <a:tailEnd type="none" w="med" len="med"/>
                    </a:lnR>
                    <a:solidFill>
                      <a:schemeClr val="tx2">
                        <a:lumMod val="20000"/>
                        <a:lumOff val="80000"/>
                      </a:schemeClr>
                    </a:solidFill>
                  </a:tcPr>
                </a:tc>
                <a:extLst>
                  <a:ext uri="{0D108BD9-81ED-4DB2-BD59-A6C34878D82A}">
                    <a16:rowId xmlns:a16="http://schemas.microsoft.com/office/drawing/2014/main" val="10009"/>
                  </a:ext>
                </a:extLst>
              </a:tr>
              <a:tr h="370840">
                <a:tc vMerge="1">
                  <a:txBody>
                    <a:bodyPr/>
                    <a:lstStyle/>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a:t>U10: Patient Adherence</a:t>
                      </a:r>
                    </a:p>
                  </a:txBody>
                  <a:tcPr/>
                </a:tc>
                <a:tc vMerge="1">
                  <a:txBody>
                    <a:bodyPr/>
                    <a:lstStyle/>
                    <a:p>
                      <a:endParaRPr lang="en-US" dirty="0"/>
                    </a:p>
                  </a:txBody>
                  <a:tcPr/>
                </a:tc>
                <a:extLst>
                  <a:ext uri="{0D108BD9-81ED-4DB2-BD59-A6C34878D82A}">
                    <a16:rowId xmlns:a16="http://schemas.microsoft.com/office/drawing/2014/main" val="10010"/>
                  </a:ext>
                </a:extLst>
              </a:tr>
              <a:tr h="370840">
                <a:tc vMerge="1">
                  <a:txBody>
                    <a:bodyPr/>
                    <a:lstStyle/>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400" dirty="0"/>
                        <a:t>U11: Patient Consumers</a:t>
                      </a:r>
                    </a:p>
                  </a:txBody>
                  <a:tcPr/>
                </a:tc>
                <a:tc vMerge="1">
                  <a:txBody>
                    <a:bodyPr/>
                    <a:lstStyle/>
                    <a:p>
                      <a:endParaRPr lang="en-US" dirty="0"/>
                    </a:p>
                  </a:txBody>
                  <a:tcPr/>
                </a:tc>
                <a:extLst>
                  <a:ext uri="{0D108BD9-81ED-4DB2-BD59-A6C34878D82A}">
                    <a16:rowId xmlns:a16="http://schemas.microsoft.com/office/drawing/2014/main" val="10011"/>
                  </a:ext>
                </a:extLst>
              </a:tr>
              <a:tr h="370840">
                <a:tc>
                  <a:txBody>
                    <a:bodyPr/>
                    <a:lstStyle/>
                    <a:p>
                      <a:endParaRPr lang="en-US" sz="2400" dirty="0"/>
                    </a:p>
                  </a:txBody>
                  <a:tcPr>
                    <a:lnL w="57150" cap="flat" cmpd="sng" algn="ctr">
                      <a:solidFill>
                        <a:schemeClr val="tx1"/>
                      </a:solidFill>
                      <a:prstDash val="solid"/>
                      <a:round/>
                      <a:headEnd type="none" w="med" len="med"/>
                      <a:tailEnd type="none" w="med" len="med"/>
                    </a:lnL>
                    <a:lnB w="57150" cap="flat" cmpd="sng" algn="ctr">
                      <a:solidFill>
                        <a:schemeClr val="tx1"/>
                      </a:solidFill>
                      <a:prstDash val="solid"/>
                      <a:round/>
                      <a:headEnd type="none" w="med" len="med"/>
                      <a:tailEnd type="none" w="med" len="med"/>
                    </a:lnB>
                    <a:solidFill>
                      <a:schemeClr val="accent1">
                        <a:lumMod val="20000"/>
                        <a:lumOff val="80000"/>
                      </a:schemeClr>
                    </a:solidFill>
                  </a:tcPr>
                </a:tc>
                <a:tc>
                  <a:txBody>
                    <a:bodyPr/>
                    <a:lstStyle/>
                    <a:p>
                      <a:r>
                        <a:rPr lang="en-US" sz="2400" dirty="0"/>
                        <a:t>U12:  Wrap</a:t>
                      </a:r>
                    </a:p>
                  </a:txBody>
                  <a:tcPr>
                    <a:lnB w="57150" cap="flat" cmpd="sng" algn="ctr">
                      <a:solidFill>
                        <a:schemeClr val="tx1"/>
                      </a:solidFill>
                      <a:prstDash val="solid"/>
                      <a:round/>
                      <a:headEnd type="none" w="med" len="med"/>
                      <a:tailEnd type="none" w="med" len="med"/>
                    </a:lnB>
                  </a:tcPr>
                </a:tc>
                <a:tc>
                  <a:txBody>
                    <a:bodyPr/>
                    <a:lstStyle/>
                    <a:p>
                      <a:r>
                        <a:rPr lang="en-US" sz="2600" dirty="0"/>
                        <a:t>Course Week 6  - TEAM PRESENTATIONS!</a:t>
                      </a:r>
                    </a:p>
                  </a:txBody>
                  <a:tcPr>
                    <a:lnR w="57150" cap="flat" cmpd="sng" algn="ctr">
                      <a:solidFill>
                        <a:schemeClr val="tx1"/>
                      </a:solidFill>
                      <a:prstDash val="solid"/>
                      <a:round/>
                      <a:headEnd type="none" w="med" len="med"/>
                      <a:tailEnd type="none" w="med" len="med"/>
                    </a:lnR>
                    <a:lnB w="57150" cap="flat" cmpd="sng" algn="ctr">
                      <a:solidFill>
                        <a:schemeClr val="tx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0012"/>
                  </a:ext>
                </a:extLst>
              </a:tr>
            </a:tbl>
          </a:graphicData>
        </a:graphic>
      </p:graphicFrame>
      <p:cxnSp>
        <p:nvCxnSpPr>
          <p:cNvPr id="5" name="Straight Connector 4"/>
          <p:cNvCxnSpPr/>
          <p:nvPr/>
        </p:nvCxnSpPr>
        <p:spPr>
          <a:xfrm flipV="1">
            <a:off x="251240" y="1627632"/>
            <a:ext cx="6149560" cy="7204"/>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flipV="1">
            <a:off x="272022" y="3016369"/>
            <a:ext cx="6149560" cy="7204"/>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flipV="1">
            <a:off x="304746" y="4375783"/>
            <a:ext cx="6149560" cy="7204"/>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V="1">
            <a:off x="251240" y="5748278"/>
            <a:ext cx="6149560" cy="7204"/>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flipH="1">
            <a:off x="6456217" y="595024"/>
            <a:ext cx="27710" cy="6041887"/>
          </a:xfrm>
          <a:prstGeom prst="line">
            <a:avLst/>
          </a:prstGeom>
          <a:ln w="63500">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2312240" y="4386649"/>
            <a:ext cx="9217152" cy="1348548"/>
          </a:xfrm>
          <a:prstGeom prst="rect">
            <a:avLst/>
          </a:prstGeom>
          <a:noFill/>
          <a:ln w="1270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2312240" y="5787977"/>
            <a:ext cx="9217152" cy="848934"/>
          </a:xfrm>
          <a:prstGeom prst="rect">
            <a:avLst/>
          </a:prstGeom>
          <a:noFill/>
          <a:ln w="127000">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565640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Thanks!  Questions?</a:t>
            </a:r>
          </a:p>
        </p:txBody>
      </p:sp>
      <p:sp>
        <p:nvSpPr>
          <p:cNvPr id="3" name="Text Placeholder 2"/>
          <p:cNvSpPr>
            <a:spLocks noGrp="1"/>
          </p:cNvSpPr>
          <p:nvPr>
            <p:ph type="body" idx="1"/>
          </p:nvPr>
        </p:nvSpPr>
        <p:spPr/>
        <p:txBody>
          <a:bodyPr/>
          <a:lstStyle/>
          <a:p>
            <a:endParaRPr lang="en-US"/>
          </a:p>
        </p:txBody>
      </p:sp>
    </p:spTree>
    <p:extLst>
      <p:ext uri="{BB962C8B-B14F-4D97-AF65-F5344CB8AC3E}">
        <p14:creationId xmlns:p14="http://schemas.microsoft.com/office/powerpoint/2010/main" val="28368561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lstStyle/>
          <a:p>
            <a:r>
              <a:rPr lang="en-US" dirty="0"/>
              <a:t>Quick review</a:t>
            </a:r>
          </a:p>
          <a:p>
            <a:r>
              <a:rPr lang="en-US" dirty="0"/>
              <a:t>Case ICER Analysis:  What else matters?</a:t>
            </a:r>
          </a:p>
          <a:p>
            <a:r>
              <a:rPr lang="en-US" dirty="0"/>
              <a:t>ICER Methodology</a:t>
            </a:r>
          </a:p>
          <a:p>
            <a:endParaRPr lang="en-US" dirty="0"/>
          </a:p>
          <a:p>
            <a:endParaRPr lang="en-US" dirty="0"/>
          </a:p>
          <a:p>
            <a:pPr marL="457200" lvl="1" indent="0">
              <a:buNone/>
            </a:pPr>
            <a:endParaRPr lang="en-US" dirty="0"/>
          </a:p>
          <a:p>
            <a:endParaRPr lang="en-US" dirty="0"/>
          </a:p>
        </p:txBody>
      </p:sp>
    </p:spTree>
    <p:extLst>
      <p:ext uri="{BB962C8B-B14F-4D97-AF65-F5344CB8AC3E}">
        <p14:creationId xmlns:p14="http://schemas.microsoft.com/office/powerpoint/2010/main" val="5021195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Quick Review</a:t>
            </a:r>
          </a:p>
        </p:txBody>
      </p:sp>
      <p:sp>
        <p:nvSpPr>
          <p:cNvPr id="3" name="Content Placeholder 2"/>
          <p:cNvSpPr>
            <a:spLocks noGrp="1"/>
          </p:cNvSpPr>
          <p:nvPr>
            <p:ph idx="1"/>
          </p:nvPr>
        </p:nvSpPr>
        <p:spPr/>
        <p:txBody>
          <a:bodyPr>
            <a:normAutofit/>
          </a:bodyPr>
          <a:lstStyle/>
          <a:p>
            <a:r>
              <a:rPr lang="en-US" dirty="0"/>
              <a:t>ICER  = (Cost1-Cost2) / (Benefit1-Benefit2)</a:t>
            </a:r>
          </a:p>
          <a:p>
            <a:endParaRPr lang="en-US" dirty="0"/>
          </a:p>
        </p:txBody>
      </p:sp>
    </p:spTree>
    <p:extLst>
      <p:ext uri="{BB962C8B-B14F-4D97-AF65-F5344CB8AC3E}">
        <p14:creationId xmlns:p14="http://schemas.microsoft.com/office/powerpoint/2010/main" val="19102391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Quick Review:  </a:t>
            </a:r>
            <a:br>
              <a:rPr lang="en-US" dirty="0"/>
            </a:br>
            <a:r>
              <a:rPr lang="en-US" dirty="0"/>
              <a:t>QALY (1) Time Tradeoff Questions</a:t>
            </a:r>
          </a:p>
        </p:txBody>
      </p:sp>
      <p:sp>
        <p:nvSpPr>
          <p:cNvPr id="3" name="Content Placeholder 2"/>
          <p:cNvSpPr>
            <a:spLocks noGrp="1"/>
          </p:cNvSpPr>
          <p:nvPr>
            <p:ph idx="1"/>
          </p:nvPr>
        </p:nvSpPr>
        <p:spPr/>
        <p:txBody>
          <a:bodyPr>
            <a:normAutofit fontScale="85000" lnSpcReduction="20000"/>
          </a:bodyPr>
          <a:lstStyle/>
          <a:p>
            <a:r>
              <a:rPr lang="en-US" dirty="0"/>
              <a:t>Calculating Quality Adjusted Life Years: reflects the importance of morbidity (health related quality of life) as well as mortality</a:t>
            </a:r>
          </a:p>
          <a:p>
            <a:pPr lvl="1"/>
            <a:r>
              <a:rPr lang="en-US" dirty="0"/>
              <a:t>In theory, QALYs make perfect sense:  we’d much rather have healthcare interventions that leave patients free of pain and anxiety, with full function, </a:t>
            </a:r>
            <a:r>
              <a:rPr lang="en-US" dirty="0" err="1"/>
              <a:t>etc</a:t>
            </a:r>
            <a:endParaRPr lang="en-US" dirty="0"/>
          </a:p>
          <a:p>
            <a:pPr lvl="1"/>
            <a:r>
              <a:rPr lang="en-US" dirty="0"/>
              <a:t>In practice, QALYs must be estimated:  there is no, one accepted way to measure health related Quality of Life</a:t>
            </a:r>
          </a:p>
          <a:p>
            <a:endParaRPr lang="en-US" dirty="0"/>
          </a:p>
          <a:p>
            <a:r>
              <a:rPr lang="en-US" dirty="0"/>
              <a:t>QALY Time tradeoff Questions</a:t>
            </a:r>
          </a:p>
          <a:p>
            <a:pPr lvl="1"/>
            <a:r>
              <a:rPr lang="en-US" dirty="0"/>
              <a:t>Have the participant “translate” health state into “perfect health” scale</a:t>
            </a:r>
          </a:p>
          <a:p>
            <a:pPr lvl="1"/>
            <a:r>
              <a:rPr lang="en-US" dirty="0"/>
              <a:t>10 years with elevated BMI = 8.5</a:t>
            </a:r>
            <a:r>
              <a:rPr lang="en-US" dirty="0">
                <a:solidFill>
                  <a:srgbClr val="FF0000"/>
                </a:solidFill>
              </a:rPr>
              <a:t> </a:t>
            </a:r>
            <a:r>
              <a:rPr lang="en-US" dirty="0"/>
              <a:t>years with perfect health</a:t>
            </a:r>
          </a:p>
          <a:p>
            <a:pPr lvl="1"/>
            <a:r>
              <a:rPr lang="en-US" dirty="0"/>
              <a:t>10 * X QALY = 8.5 * 1.0 QALY</a:t>
            </a:r>
          </a:p>
          <a:p>
            <a:pPr lvl="1"/>
            <a:r>
              <a:rPr lang="en-US" dirty="0"/>
              <a:t>X = .85 QALY</a:t>
            </a:r>
          </a:p>
          <a:p>
            <a:pPr lvl="1"/>
            <a:r>
              <a:rPr lang="en-US" dirty="0"/>
              <a:t>Indicates that elevated BMI decreases health-related Quality of Life by .15 per year (because a year with elevated BMI = .85 QALY).</a:t>
            </a:r>
          </a:p>
          <a:p>
            <a:endParaRPr lang="en-US" dirty="0"/>
          </a:p>
        </p:txBody>
      </p:sp>
    </p:spTree>
    <p:extLst>
      <p:ext uri="{BB962C8B-B14F-4D97-AF65-F5344CB8AC3E}">
        <p14:creationId xmlns:p14="http://schemas.microsoft.com/office/powerpoint/2010/main" val="25814523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996944" y="1597028"/>
            <a:ext cx="4328961" cy="4801314"/>
          </a:xfrm>
          <a:prstGeom prst="rect">
            <a:avLst/>
          </a:prstGeom>
          <a:noFill/>
        </p:spPr>
        <p:txBody>
          <a:bodyPr wrap="square" rtlCol="0">
            <a:spAutoFit/>
          </a:bodyPr>
          <a:lstStyle/>
          <a:p>
            <a:pPr fontAlgn="base"/>
            <a:r>
              <a:rPr lang="en-US" b="1" dirty="0"/>
              <a:t>Standard gamble</a:t>
            </a:r>
          </a:p>
          <a:p>
            <a:pPr fontAlgn="base"/>
            <a:r>
              <a:rPr lang="en-US" dirty="0"/>
              <a:t>This method assesses QALYs by asking participants to choose between a specific health state (e.g., elevated BMI) as compared to a gamble with some probability of full health and some probability of death. The probability of experiencing death is varied until the individual is indifferent between the certainty and the gamble. The more severe the health state, the greater is the risk of death that the patient would accept to be cured of it. If the individual were indifferent under the scenario illustrated here, it indicates the relevant health state is associated with a QALY of 7.0</a:t>
            </a:r>
            <a:br>
              <a:rPr lang="en-US" dirty="0"/>
            </a:br>
            <a:endParaRPr lang="en-US" dirty="0"/>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603" y="2477226"/>
            <a:ext cx="6469141" cy="2723849"/>
          </a:xfrm>
          <a:prstGeom prst="rect">
            <a:avLst/>
          </a:prstGeom>
        </p:spPr>
      </p:pic>
      <p:sp>
        <p:nvSpPr>
          <p:cNvPr id="4" name="Title 3"/>
          <p:cNvSpPr>
            <a:spLocks noGrp="1"/>
          </p:cNvSpPr>
          <p:nvPr>
            <p:ph type="title"/>
          </p:nvPr>
        </p:nvSpPr>
        <p:spPr/>
        <p:txBody>
          <a:bodyPr/>
          <a:lstStyle/>
          <a:p>
            <a:r>
              <a:rPr lang="en-US" dirty="0"/>
              <a:t>QALY (2):  Another common assessment method</a:t>
            </a:r>
          </a:p>
        </p:txBody>
      </p:sp>
    </p:spTree>
    <p:extLst>
      <p:ext uri="{BB962C8B-B14F-4D97-AF65-F5344CB8AC3E}">
        <p14:creationId xmlns:p14="http://schemas.microsoft.com/office/powerpoint/2010/main" val="10421919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QALY (3)</a:t>
            </a:r>
          </a:p>
        </p:txBody>
      </p:sp>
      <p:sp>
        <p:nvSpPr>
          <p:cNvPr id="3" name="Content Placeholder 2"/>
          <p:cNvSpPr>
            <a:spLocks noGrp="1"/>
          </p:cNvSpPr>
          <p:nvPr>
            <p:ph idx="1"/>
          </p:nvPr>
        </p:nvSpPr>
        <p:spPr/>
        <p:txBody>
          <a:bodyPr>
            <a:normAutofit fontScale="92500" lnSpcReduction="20000"/>
          </a:bodyPr>
          <a:lstStyle/>
          <a:p>
            <a:r>
              <a:rPr lang="en-US" dirty="0"/>
              <a:t>Measuring Quality of Life is an ongoing issue, with robust debate</a:t>
            </a:r>
          </a:p>
          <a:p>
            <a:r>
              <a:rPr lang="en-US" dirty="0"/>
              <a:t>Several issues with QALYs:</a:t>
            </a:r>
          </a:p>
          <a:p>
            <a:pPr lvl="1"/>
            <a:r>
              <a:rPr lang="en-US" dirty="0"/>
              <a:t>Individuals are poor at affective forecasting; we have a hard time assessing states we are not currently feeling.  </a:t>
            </a:r>
          </a:p>
          <a:p>
            <a:pPr lvl="2"/>
            <a:r>
              <a:rPr lang="en-US" dirty="0"/>
              <a:t>We neglect adaptation and coping (year 5 in a wheelchair may be much better than year 1, but we tend to focus on the initial impact of a negative state)</a:t>
            </a:r>
          </a:p>
          <a:p>
            <a:pPr lvl="2"/>
            <a:r>
              <a:rPr lang="en-US" dirty="0"/>
              <a:t>We engage in focusing illusions where we answer QALY or similar questions focused only on the impact of health states (not friends, family, activities unaffected by the health state, etc.)</a:t>
            </a:r>
          </a:p>
          <a:p>
            <a:pPr lvl="1"/>
            <a:r>
              <a:rPr lang="en-US" dirty="0"/>
              <a:t>Scaling from states of being to numerical quantities is very difficult.  </a:t>
            </a:r>
          </a:p>
          <a:p>
            <a:pPr lvl="2"/>
            <a:r>
              <a:rPr lang="en-US" dirty="0"/>
              <a:t>For instance, one person may experience life as not worth living at a QALY of .1 while another person may experience life as not worth living at a QALY level of .3</a:t>
            </a:r>
          </a:p>
          <a:p>
            <a:pPr lvl="2"/>
            <a:r>
              <a:rPr lang="en-US" dirty="0"/>
              <a:t>Most QALY methods implicitly assume risk neutrality and a linear function scaling health states to health quality.  These assumptions are dubious</a:t>
            </a:r>
          </a:p>
          <a:p>
            <a:r>
              <a:rPr lang="en-US" dirty="0"/>
              <a:t>Devil is in the details!  Analyses require a combination of economic framing with clinical knowledge</a:t>
            </a:r>
          </a:p>
          <a:p>
            <a:endParaRPr lang="en-US" dirty="0"/>
          </a:p>
        </p:txBody>
      </p:sp>
    </p:spTree>
    <p:extLst>
      <p:ext uri="{BB962C8B-B14F-4D97-AF65-F5344CB8AC3E}">
        <p14:creationId xmlns:p14="http://schemas.microsoft.com/office/powerpoint/2010/main" val="23800620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QALY (4)</a:t>
            </a:r>
          </a:p>
        </p:txBody>
      </p:sp>
      <p:sp>
        <p:nvSpPr>
          <p:cNvPr id="3" name="Content Placeholder 2"/>
          <p:cNvSpPr>
            <a:spLocks noGrp="1"/>
          </p:cNvSpPr>
          <p:nvPr>
            <p:ph idx="1"/>
          </p:nvPr>
        </p:nvSpPr>
        <p:spPr/>
        <p:txBody>
          <a:bodyPr>
            <a:normAutofit fontScale="92500" lnSpcReduction="20000"/>
          </a:bodyPr>
          <a:lstStyle/>
          <a:p>
            <a:r>
              <a:rPr lang="en-US" dirty="0"/>
              <a:t>So, if there is no proven method for QALY measurement, what do we do?</a:t>
            </a:r>
          </a:p>
          <a:p>
            <a:pPr lvl="1"/>
            <a:r>
              <a:rPr lang="en-US" dirty="0"/>
              <a:t>Investigate the WHO’s DALY or the </a:t>
            </a:r>
            <a:r>
              <a:rPr lang="en-US" dirty="0" err="1"/>
              <a:t>EuroQol</a:t>
            </a:r>
            <a:r>
              <a:rPr lang="en-US" dirty="0"/>
              <a:t> method; both rely more heavily on clinician input</a:t>
            </a:r>
          </a:p>
          <a:p>
            <a:pPr lvl="1"/>
            <a:r>
              <a:rPr lang="en-US" dirty="0"/>
              <a:t>Many clinical areas have accepted QALY benchmarks; these have the advantage of keeping assessments constant across differing CEA analyses</a:t>
            </a:r>
          </a:p>
          <a:p>
            <a:pPr lvl="1"/>
            <a:r>
              <a:rPr lang="en-US" dirty="0"/>
              <a:t>This is absolutely an area for sensitivity analyses!  </a:t>
            </a:r>
          </a:p>
          <a:p>
            <a:pPr lvl="1"/>
            <a:r>
              <a:rPr lang="en-US" dirty="0"/>
              <a:t>ICER does not have to scale benefits into QALYs.  Benefits could be scaled to the clinical objective (e.g., number of depression free day or percent range of motion, etc.)</a:t>
            </a:r>
          </a:p>
          <a:p>
            <a:pPr lvl="1"/>
            <a:r>
              <a:rPr lang="en-US" dirty="0"/>
              <a:t>This is an area of ongoing knowledge development and definitely worth a scan of </a:t>
            </a:r>
            <a:r>
              <a:rPr lang="en-US" dirty="0" err="1"/>
              <a:t>th</a:t>
            </a:r>
            <a:r>
              <a:rPr lang="en-US" dirty="0"/>
              <a:t> current literature concurrent with any major ICER initiative.</a:t>
            </a:r>
          </a:p>
          <a:p>
            <a:r>
              <a:rPr lang="en-US" dirty="0"/>
              <a:t>You generally do not want to ignore quality of life concerns; although patients vary substantially on response to QALY questions, there is generally strong consensus that morbidity matters</a:t>
            </a:r>
          </a:p>
        </p:txBody>
      </p:sp>
    </p:spTree>
    <p:extLst>
      <p:ext uri="{BB962C8B-B14F-4D97-AF65-F5344CB8AC3E}">
        <p14:creationId xmlns:p14="http://schemas.microsoft.com/office/powerpoint/2010/main" val="2481199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91359" y="365125"/>
            <a:ext cx="10515600" cy="1325563"/>
          </a:xfrm>
        </p:spPr>
        <p:txBody>
          <a:bodyPr/>
          <a:lstStyle/>
          <a:p>
            <a:r>
              <a:rPr lang="en-US" dirty="0"/>
              <a:t>Baseline Scenario (from case prep doc):</a:t>
            </a:r>
          </a:p>
        </p:txBody>
      </p:sp>
      <p:graphicFrame>
        <p:nvGraphicFramePr>
          <p:cNvPr id="7" name="Table 6"/>
          <p:cNvGraphicFramePr>
            <a:graphicFrameLocks noGrp="1"/>
          </p:cNvGraphicFramePr>
          <p:nvPr>
            <p:extLst>
              <p:ext uri="{D42A27DB-BD31-4B8C-83A1-F6EECF244321}">
                <p14:modId xmlns:p14="http://schemas.microsoft.com/office/powerpoint/2010/main" val="2666991669"/>
              </p:ext>
            </p:extLst>
          </p:nvPr>
        </p:nvGraphicFramePr>
        <p:xfrm>
          <a:off x="61369" y="1690688"/>
          <a:ext cx="11776735" cy="4975480"/>
        </p:xfrm>
        <a:graphic>
          <a:graphicData uri="http://schemas.openxmlformats.org/drawingml/2006/table">
            <a:tbl>
              <a:tblPr firstRow="1" firstCol="1" bandRow="1">
                <a:tableStyleId>{5C22544A-7EE6-4342-B048-85BDC9FD1C3A}</a:tableStyleId>
              </a:tblPr>
              <a:tblGrid>
                <a:gridCol w="5535390">
                  <a:extLst>
                    <a:ext uri="{9D8B030D-6E8A-4147-A177-3AD203B41FA5}">
                      <a16:colId xmlns:a16="http://schemas.microsoft.com/office/drawing/2014/main" val="1840790892"/>
                    </a:ext>
                  </a:extLst>
                </a:gridCol>
                <a:gridCol w="3379251">
                  <a:extLst>
                    <a:ext uri="{9D8B030D-6E8A-4147-A177-3AD203B41FA5}">
                      <a16:colId xmlns:a16="http://schemas.microsoft.com/office/drawing/2014/main" val="2803598827"/>
                    </a:ext>
                  </a:extLst>
                </a:gridCol>
                <a:gridCol w="2862094">
                  <a:extLst>
                    <a:ext uri="{9D8B030D-6E8A-4147-A177-3AD203B41FA5}">
                      <a16:colId xmlns:a16="http://schemas.microsoft.com/office/drawing/2014/main" val="359843019"/>
                    </a:ext>
                  </a:extLst>
                </a:gridCol>
              </a:tblGrid>
              <a:tr h="239522">
                <a:tc>
                  <a:txBody>
                    <a:bodyPr/>
                    <a:lstStyle/>
                    <a:p>
                      <a:pPr marL="0" marR="0">
                        <a:spcBef>
                          <a:spcPts val="0"/>
                        </a:spcBef>
                        <a:spcAft>
                          <a:spcPts val="0"/>
                        </a:spcAft>
                      </a:pPr>
                      <a:r>
                        <a:rPr lang="en-US" sz="2200" dirty="0">
                          <a:effectLst/>
                        </a:rPr>
                        <a:t> </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2200">
                          <a:effectLst/>
                        </a:rPr>
                        <a:t>No Screening</a:t>
                      </a:r>
                      <a:endParaRPr lang="en-US" sz="2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2200">
                          <a:effectLst/>
                        </a:rPr>
                        <a:t>BMI+ED Screening</a:t>
                      </a:r>
                      <a:endParaRPr lang="en-US" sz="2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94020468"/>
                  </a:ext>
                </a:extLst>
              </a:tr>
              <a:tr h="479044">
                <a:tc>
                  <a:txBody>
                    <a:bodyPr/>
                    <a:lstStyle/>
                    <a:p>
                      <a:pPr marL="0" marR="0">
                        <a:spcBef>
                          <a:spcPts val="0"/>
                        </a:spcBef>
                        <a:spcAft>
                          <a:spcPts val="0"/>
                        </a:spcAft>
                      </a:pPr>
                      <a:r>
                        <a:rPr lang="en-US" sz="2200" dirty="0">
                          <a:effectLst/>
                        </a:rPr>
                        <a:t>Screening Costs (All Screened)</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2200">
                          <a:effectLst/>
                        </a:rPr>
                        <a:t>--</a:t>
                      </a:r>
                      <a:endParaRPr lang="en-US" sz="2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2200" dirty="0">
                          <a:effectLst/>
                        </a:rPr>
                        <a:t> $30</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46958368"/>
                  </a:ext>
                </a:extLst>
              </a:tr>
              <a:tr h="479044">
                <a:tc>
                  <a:txBody>
                    <a:bodyPr/>
                    <a:lstStyle/>
                    <a:p>
                      <a:pPr marL="0" marR="0">
                        <a:spcBef>
                          <a:spcPts val="0"/>
                        </a:spcBef>
                        <a:spcAft>
                          <a:spcPts val="0"/>
                        </a:spcAft>
                      </a:pPr>
                      <a:r>
                        <a:rPr lang="en-US" sz="2200" dirty="0">
                          <a:effectLst/>
                        </a:rPr>
                        <a:t>Medical Follow Up Costs (Cost * Prevalence)</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2200">
                          <a:effectLst/>
                        </a:rPr>
                        <a:t>--</a:t>
                      </a:r>
                      <a:endParaRPr lang="en-US" sz="2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2200" dirty="0">
                          <a:effectLst/>
                        </a:rPr>
                        <a:t>($5000 X 5%) = $250</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962852763"/>
                  </a:ext>
                </a:extLst>
              </a:tr>
              <a:tr h="472822">
                <a:tc>
                  <a:txBody>
                    <a:bodyPr/>
                    <a:lstStyle/>
                    <a:p>
                      <a:pPr marL="0" marR="0">
                        <a:spcBef>
                          <a:spcPts val="0"/>
                        </a:spcBef>
                        <a:spcAft>
                          <a:spcPts val="0"/>
                        </a:spcAft>
                      </a:pPr>
                      <a:r>
                        <a:rPr lang="en-US" sz="2200" dirty="0">
                          <a:effectLst/>
                        </a:rPr>
                        <a:t>TOTAL AVG. COSTS</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2200" dirty="0">
                          <a:effectLst/>
                        </a:rPr>
                        <a:t> $0</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2200" dirty="0">
                          <a:effectLst/>
                        </a:rPr>
                        <a:t>$30+$250 = $280</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67787386"/>
                  </a:ext>
                </a:extLst>
              </a:tr>
              <a:tr h="239522">
                <a:tc>
                  <a:txBody>
                    <a:bodyPr/>
                    <a:lstStyle/>
                    <a:p>
                      <a:pPr marL="0" marR="0">
                        <a:spcBef>
                          <a:spcPts val="0"/>
                        </a:spcBef>
                        <a:spcAft>
                          <a:spcPts val="0"/>
                        </a:spcAft>
                      </a:pPr>
                      <a:r>
                        <a:rPr lang="en-US" sz="2200" dirty="0">
                          <a:effectLst/>
                        </a:rPr>
                        <a:t> </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1">
                        <a:lumMod val="65000"/>
                        <a:lumOff val="35000"/>
                      </a:schemeClr>
                    </a:solidFill>
                  </a:tcPr>
                </a:tc>
                <a:tc>
                  <a:txBody>
                    <a:bodyPr/>
                    <a:lstStyle/>
                    <a:p>
                      <a:pPr marL="0" marR="0">
                        <a:spcBef>
                          <a:spcPts val="0"/>
                        </a:spcBef>
                        <a:spcAft>
                          <a:spcPts val="0"/>
                        </a:spcAft>
                      </a:pPr>
                      <a:r>
                        <a:rPr lang="en-US" sz="2200" dirty="0">
                          <a:effectLst/>
                        </a:rPr>
                        <a:t> </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1">
                        <a:lumMod val="65000"/>
                        <a:lumOff val="35000"/>
                      </a:schemeClr>
                    </a:solidFill>
                  </a:tcPr>
                </a:tc>
                <a:tc>
                  <a:txBody>
                    <a:bodyPr/>
                    <a:lstStyle/>
                    <a:p>
                      <a:pPr marL="0" marR="0">
                        <a:spcBef>
                          <a:spcPts val="0"/>
                        </a:spcBef>
                        <a:spcAft>
                          <a:spcPts val="0"/>
                        </a:spcAft>
                      </a:pPr>
                      <a:r>
                        <a:rPr lang="en-US" sz="2200" dirty="0">
                          <a:effectLst/>
                        </a:rPr>
                        <a:t> </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1">
                        <a:lumMod val="50000"/>
                        <a:lumOff val="50000"/>
                      </a:schemeClr>
                    </a:solidFill>
                  </a:tcPr>
                </a:tc>
                <a:extLst>
                  <a:ext uri="{0D108BD9-81ED-4DB2-BD59-A6C34878D82A}">
                    <a16:rowId xmlns:a16="http://schemas.microsoft.com/office/drawing/2014/main" val="1222320377"/>
                  </a:ext>
                </a:extLst>
              </a:tr>
              <a:tr h="479044">
                <a:tc>
                  <a:txBody>
                    <a:bodyPr/>
                    <a:lstStyle/>
                    <a:p>
                      <a:pPr marL="0" marR="0">
                        <a:spcBef>
                          <a:spcPts val="0"/>
                        </a:spcBef>
                        <a:spcAft>
                          <a:spcPts val="0"/>
                        </a:spcAft>
                      </a:pPr>
                      <a:r>
                        <a:rPr lang="en-US" sz="2200" dirty="0">
                          <a:effectLst/>
                        </a:rPr>
                        <a:t>Life Expectancy</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2200" dirty="0">
                          <a:effectLst/>
                        </a:rPr>
                        <a:t> 4.99</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2200" dirty="0">
                          <a:effectLst/>
                        </a:rPr>
                        <a:t> 4.990125</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8611371"/>
                  </a:ext>
                </a:extLst>
              </a:tr>
              <a:tr h="479044">
                <a:tc>
                  <a:txBody>
                    <a:bodyPr/>
                    <a:lstStyle/>
                    <a:p>
                      <a:pPr marL="0" marR="0">
                        <a:spcBef>
                          <a:spcPts val="0"/>
                        </a:spcBef>
                        <a:spcAft>
                          <a:spcPts val="0"/>
                        </a:spcAft>
                      </a:pPr>
                      <a:r>
                        <a:rPr lang="en-US" sz="2200" dirty="0">
                          <a:effectLst/>
                        </a:rPr>
                        <a:t> </a:t>
                      </a:r>
                    </a:p>
                    <a:p>
                      <a:pPr marL="0" marR="0">
                        <a:spcBef>
                          <a:spcPts val="0"/>
                        </a:spcBef>
                        <a:spcAft>
                          <a:spcPts val="0"/>
                        </a:spcAft>
                      </a:pPr>
                      <a:r>
                        <a:rPr lang="en-US" sz="2200" dirty="0">
                          <a:effectLst/>
                        </a:rPr>
                        <a:t>QALY level per year</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2200">
                          <a:effectLst/>
                        </a:rPr>
                        <a:t> </a:t>
                      </a:r>
                    </a:p>
                    <a:p>
                      <a:pPr marL="0" marR="0">
                        <a:spcBef>
                          <a:spcPts val="0"/>
                        </a:spcBef>
                        <a:spcAft>
                          <a:spcPts val="0"/>
                        </a:spcAft>
                      </a:pPr>
                      <a:r>
                        <a:rPr lang="en-US" sz="2200">
                          <a:effectLst/>
                        </a:rPr>
                        <a:t>.80</a:t>
                      </a:r>
                      <a:endParaRPr lang="en-US" sz="2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2200">
                          <a:effectLst/>
                        </a:rPr>
                        <a:t>.80 + (.15 X 5%) =</a:t>
                      </a:r>
                    </a:p>
                    <a:p>
                      <a:pPr marL="0" marR="0">
                        <a:spcBef>
                          <a:spcPts val="0"/>
                        </a:spcBef>
                        <a:spcAft>
                          <a:spcPts val="0"/>
                        </a:spcAft>
                      </a:pPr>
                      <a:r>
                        <a:rPr lang="en-US" sz="2200">
                          <a:effectLst/>
                        </a:rPr>
                        <a:t>.8075</a:t>
                      </a:r>
                      <a:endParaRPr lang="en-US" sz="2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625960890"/>
                  </a:ext>
                </a:extLst>
              </a:tr>
              <a:tr h="479044">
                <a:tc>
                  <a:txBody>
                    <a:bodyPr/>
                    <a:lstStyle/>
                    <a:p>
                      <a:pPr marL="0" marR="0">
                        <a:spcBef>
                          <a:spcPts val="0"/>
                        </a:spcBef>
                        <a:spcAft>
                          <a:spcPts val="0"/>
                        </a:spcAft>
                      </a:pPr>
                      <a:r>
                        <a:rPr lang="en-US" sz="2200" dirty="0">
                          <a:effectLst/>
                        </a:rPr>
                        <a:t> </a:t>
                      </a:r>
                    </a:p>
                    <a:p>
                      <a:pPr marL="0" marR="0">
                        <a:spcBef>
                          <a:spcPts val="0"/>
                        </a:spcBef>
                        <a:spcAft>
                          <a:spcPts val="0"/>
                        </a:spcAft>
                      </a:pPr>
                      <a:r>
                        <a:rPr lang="en-US" sz="2200" dirty="0">
                          <a:effectLst/>
                        </a:rPr>
                        <a:t>TOTAL AVG. QALYs</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2200">
                          <a:effectLst/>
                        </a:rPr>
                        <a:t>4.99 X .80 = </a:t>
                      </a:r>
                    </a:p>
                    <a:p>
                      <a:pPr marL="0" marR="0">
                        <a:spcBef>
                          <a:spcPts val="0"/>
                        </a:spcBef>
                        <a:spcAft>
                          <a:spcPts val="0"/>
                        </a:spcAft>
                      </a:pPr>
                      <a:r>
                        <a:rPr lang="en-US" sz="2200">
                          <a:effectLst/>
                        </a:rPr>
                        <a:t>3.992</a:t>
                      </a:r>
                      <a:endParaRPr lang="en-US" sz="2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a:txBody>
                    <a:bodyPr/>
                    <a:lstStyle/>
                    <a:p>
                      <a:pPr marL="0" marR="0">
                        <a:spcBef>
                          <a:spcPts val="0"/>
                        </a:spcBef>
                        <a:spcAft>
                          <a:spcPts val="0"/>
                        </a:spcAft>
                      </a:pPr>
                      <a:r>
                        <a:rPr lang="en-US" sz="2200">
                          <a:effectLst/>
                        </a:rPr>
                        <a:t>4.990125 X .8075 = </a:t>
                      </a:r>
                    </a:p>
                    <a:p>
                      <a:pPr marL="0" marR="0">
                        <a:spcBef>
                          <a:spcPts val="0"/>
                        </a:spcBef>
                        <a:spcAft>
                          <a:spcPts val="0"/>
                        </a:spcAft>
                      </a:pPr>
                      <a:r>
                        <a:rPr lang="en-US" sz="2200">
                          <a:effectLst/>
                        </a:rPr>
                        <a:t>4.0295</a:t>
                      </a:r>
                      <a:endParaRPr lang="en-US" sz="22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03761044"/>
                  </a:ext>
                </a:extLst>
              </a:tr>
              <a:tr h="239522">
                <a:tc>
                  <a:txBody>
                    <a:bodyPr/>
                    <a:lstStyle/>
                    <a:p>
                      <a:pPr marL="0" marR="0">
                        <a:spcBef>
                          <a:spcPts val="0"/>
                        </a:spcBef>
                        <a:spcAft>
                          <a:spcPts val="0"/>
                        </a:spcAft>
                      </a:pPr>
                      <a:r>
                        <a:rPr lang="en-US" sz="2200" dirty="0">
                          <a:effectLst/>
                        </a:rPr>
                        <a:t> </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1">
                        <a:lumMod val="50000"/>
                        <a:lumOff val="50000"/>
                      </a:schemeClr>
                    </a:solidFill>
                  </a:tcPr>
                </a:tc>
                <a:tc>
                  <a:txBody>
                    <a:bodyPr/>
                    <a:lstStyle/>
                    <a:p>
                      <a:pPr marL="0" marR="0">
                        <a:spcBef>
                          <a:spcPts val="0"/>
                        </a:spcBef>
                        <a:spcAft>
                          <a:spcPts val="0"/>
                        </a:spcAft>
                      </a:pPr>
                      <a:r>
                        <a:rPr lang="en-US" sz="2200" dirty="0">
                          <a:effectLst/>
                        </a:rPr>
                        <a:t> </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1">
                        <a:lumMod val="50000"/>
                        <a:lumOff val="50000"/>
                      </a:schemeClr>
                    </a:solidFill>
                  </a:tcPr>
                </a:tc>
                <a:tc>
                  <a:txBody>
                    <a:bodyPr/>
                    <a:lstStyle/>
                    <a:p>
                      <a:pPr marL="0" marR="0">
                        <a:spcBef>
                          <a:spcPts val="0"/>
                        </a:spcBef>
                        <a:spcAft>
                          <a:spcPts val="0"/>
                        </a:spcAft>
                      </a:pPr>
                      <a:r>
                        <a:rPr lang="en-US" sz="2200" dirty="0">
                          <a:effectLst/>
                        </a:rPr>
                        <a:t> </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solidFill>
                      <a:schemeClr val="tx1">
                        <a:lumMod val="50000"/>
                        <a:lumOff val="50000"/>
                      </a:schemeClr>
                    </a:solidFill>
                  </a:tcPr>
                </a:tc>
                <a:extLst>
                  <a:ext uri="{0D108BD9-81ED-4DB2-BD59-A6C34878D82A}">
                    <a16:rowId xmlns:a16="http://schemas.microsoft.com/office/drawing/2014/main" val="3315075522"/>
                  </a:ext>
                </a:extLst>
              </a:tr>
              <a:tr h="718566">
                <a:tc>
                  <a:txBody>
                    <a:bodyPr/>
                    <a:lstStyle/>
                    <a:p>
                      <a:pPr marL="0" marR="0">
                        <a:spcBef>
                          <a:spcPts val="0"/>
                        </a:spcBef>
                        <a:spcAft>
                          <a:spcPts val="0"/>
                        </a:spcAft>
                      </a:pPr>
                      <a:r>
                        <a:rPr lang="en-US" sz="2200" dirty="0">
                          <a:effectLst/>
                        </a:rPr>
                        <a:t> ICER for screening as compared to no screening</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gridSpan="2">
                  <a:txBody>
                    <a:bodyPr/>
                    <a:lstStyle/>
                    <a:p>
                      <a:pPr marL="0" marR="0" algn="r">
                        <a:spcBef>
                          <a:spcPts val="0"/>
                        </a:spcBef>
                        <a:spcAft>
                          <a:spcPts val="0"/>
                        </a:spcAft>
                      </a:pPr>
                      <a:r>
                        <a:rPr lang="en-US" sz="2200" dirty="0">
                          <a:effectLst/>
                        </a:rPr>
                        <a:t>($280-$0) / (4.0295-3.992) = </a:t>
                      </a:r>
                      <a:r>
                        <a:rPr lang="en-US" sz="2200" baseline="0" dirty="0">
                          <a:effectLst/>
                        </a:rPr>
                        <a:t> </a:t>
                      </a:r>
                      <a:r>
                        <a:rPr lang="en-US" sz="2200" dirty="0">
                          <a:effectLst/>
                        </a:rPr>
                        <a:t>$280 / .0375 = </a:t>
                      </a:r>
                    </a:p>
                    <a:p>
                      <a:pPr marL="0" marR="0" algn="r">
                        <a:spcBef>
                          <a:spcPts val="0"/>
                        </a:spcBef>
                        <a:spcAft>
                          <a:spcPts val="0"/>
                        </a:spcAft>
                      </a:pPr>
                      <a:r>
                        <a:rPr lang="en-US" sz="2200" dirty="0">
                          <a:effectLst/>
                        </a:rPr>
                        <a:t>$7,466.67 per QALY gained </a:t>
                      </a:r>
                      <a:endParaRPr lang="en-US" sz="22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tc>
                <a:tc hMerge="1">
                  <a:txBody>
                    <a:bodyPr/>
                    <a:lstStyle/>
                    <a:p>
                      <a:endParaRPr lang="en-US"/>
                    </a:p>
                  </a:txBody>
                  <a:tcPr/>
                </a:tc>
                <a:extLst>
                  <a:ext uri="{0D108BD9-81ED-4DB2-BD59-A6C34878D82A}">
                    <a16:rowId xmlns:a16="http://schemas.microsoft.com/office/drawing/2014/main" val="1122977870"/>
                  </a:ext>
                </a:extLst>
              </a:tr>
            </a:tbl>
          </a:graphicData>
        </a:graphic>
      </p:graphicFrame>
    </p:spTree>
    <p:extLst>
      <p:ext uri="{BB962C8B-B14F-4D97-AF65-F5344CB8AC3E}">
        <p14:creationId xmlns:p14="http://schemas.microsoft.com/office/powerpoint/2010/main" val="31773685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Analysis of BMI+ED screening versus </a:t>
            </a:r>
            <a:br>
              <a:rPr lang="en-US" dirty="0"/>
            </a:br>
            <a:r>
              <a:rPr lang="en-US" dirty="0"/>
              <a:t>two cardiac treatments?</a:t>
            </a:r>
          </a:p>
        </p:txBody>
      </p:sp>
      <p:sp>
        <p:nvSpPr>
          <p:cNvPr id="4" name="Content Placeholder 3"/>
          <p:cNvSpPr>
            <a:spLocks noGrp="1"/>
          </p:cNvSpPr>
          <p:nvPr>
            <p:ph idx="1"/>
          </p:nvPr>
        </p:nvSpPr>
        <p:spPr/>
        <p:txBody>
          <a:bodyPr/>
          <a:lstStyle/>
          <a:p>
            <a:endParaRPr lang="en-US"/>
          </a:p>
        </p:txBody>
      </p:sp>
    </p:spTree>
    <p:extLst>
      <p:ext uri="{BB962C8B-B14F-4D97-AF65-F5344CB8AC3E}">
        <p14:creationId xmlns:p14="http://schemas.microsoft.com/office/powerpoint/2010/main" val="8286977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742</TotalTime>
  <Words>1275</Words>
  <Application>Microsoft Office PowerPoint</Application>
  <PresentationFormat>Widescreen</PresentationFormat>
  <Paragraphs>176</Paragraphs>
  <Slides>17</Slides>
  <Notes>17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17</vt:i4>
      </vt:variant>
    </vt:vector>
  </HeadingPairs>
  <TitlesOfParts>
    <vt:vector size="22" baseType="lpstr">
      <vt:lpstr>Arial</vt:lpstr>
      <vt:lpstr>Calibri</vt:lpstr>
      <vt:lpstr>Calibri Light</vt:lpstr>
      <vt:lpstr>Times New Roman</vt:lpstr>
      <vt:lpstr>Office Theme</vt:lpstr>
      <vt:lpstr>Value-Based Care: Zoom Session Week 4</vt:lpstr>
      <vt:lpstr>Agenda</vt:lpstr>
      <vt:lpstr>Quick Review</vt:lpstr>
      <vt:lpstr>Quick Review:   QALY (1) Time Tradeoff Questions</vt:lpstr>
      <vt:lpstr>QALY (2):  Another common assessment method</vt:lpstr>
      <vt:lpstr>QALY (3)</vt:lpstr>
      <vt:lpstr>QALY (4)</vt:lpstr>
      <vt:lpstr>Baseline Scenario (from case prep doc):</vt:lpstr>
      <vt:lpstr>Analysis of BMI+ED screening versus  two cardiac treatments?</vt:lpstr>
      <vt:lpstr>Trick(ish) Questions</vt:lpstr>
      <vt:lpstr>Baseline Analysis:  Monetary Costs</vt:lpstr>
      <vt:lpstr>Baseline Analysis:  Screening Benefits</vt:lpstr>
      <vt:lpstr>Pros and Cons of Cost Effectiveness Analysis (CEA)?</vt:lpstr>
      <vt:lpstr>Case Lessons</vt:lpstr>
      <vt:lpstr>PowerPoint Presentation</vt:lpstr>
      <vt:lpstr>PowerPoint Presentation</vt:lpstr>
      <vt:lpstr>Thanks!  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Microsoft Office User</dc:creator>
  <cp:lastModifiedBy>Mary Frances Luce</cp:lastModifiedBy>
  <cp:revision>49</cp:revision>
  <cp:lastPrinted>2019-10-25T19:49:21Z</cp:lastPrinted>
  <dcterms:created xsi:type="dcterms:W3CDTF">2019-10-10T19:14:14Z</dcterms:created>
  <dcterms:modified xsi:type="dcterms:W3CDTF">2024-11-01T22:34:07Z</dcterms:modified>
</cp:coreProperties>
</file>