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62" r:id="rId4"/>
    <p:sldId id="357" r:id="rId5"/>
    <p:sldId id="263" r:id="rId6"/>
    <p:sldId id="355" r:id="rId7"/>
    <p:sldId id="264" r:id="rId8"/>
    <p:sldId id="268" r:id="rId9"/>
    <p:sldId id="257" r:id="rId10"/>
    <p:sldId id="258" r:id="rId11"/>
    <p:sldId id="358" r:id="rId12"/>
    <p:sldId id="271" r:id="rId13"/>
    <p:sldId id="272" r:id="rId14"/>
    <p:sldId id="273" r:id="rId15"/>
    <p:sldId id="274" r:id="rId16"/>
    <p:sldId id="354" r:id="rId17"/>
    <p:sldId id="275" r:id="rId18"/>
    <p:sldId id="334" r:id="rId19"/>
    <p:sldId id="353" r:id="rId20"/>
    <p:sldId id="35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8"/>
    <p:restoredTop sz="94719"/>
  </p:normalViewPr>
  <p:slideViewPr>
    <p:cSldViewPr snapToGrid="0" snapToObjects="1">
      <p:cViewPr varScale="1">
        <p:scale>
          <a:sx n="143" d="100"/>
          <a:sy n="143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333C4-0B04-224B-B13A-C8DB5143F1D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65C64-A0A2-D14D-AD7C-555C86B4A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43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65C64-A0A2-D14D-AD7C-555C86B4A6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5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Many areas can share dimensions, “conformed dimensions”, improves efficiency.</a:t>
            </a:r>
            <a:endParaRPr lang="en-US" sz="1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8153C-9C30-4FCF-AAAA-6BE6925AF16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97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78153C-9C30-4FCF-AAAA-6BE6925AF16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2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3131-662C-B943-8ED4-AF73DFE93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315A3-8682-8B42-9522-AC0DDC6FF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0ECAB-568A-7346-93E1-8B2F67DE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A9D8-8BAF-0344-B069-3073F95012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E351-9003-DC4A-8A53-E9118C88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3A916-81E9-D84C-98C7-70A16110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FE1A-1464-7F40-B844-28912596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7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81B41-2399-3640-ACEC-361C1D18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D0DB3-2CE1-2444-9A86-3B72537AF7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F8C44-AF75-D24F-8893-6374A06CD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A9D8-8BAF-0344-B069-3073F95012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CC254-ED1F-3D48-91A3-9475E874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240DD-FA45-EF47-A092-02BB9C4C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FE1A-1464-7F40-B844-28912596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21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DA54A-D906-4744-A463-2422432574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9F9CFC-AB3E-684E-86CB-25F81DF52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9D75E-AC1E-DC48-B452-AE8276C84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A9D8-8BAF-0344-B069-3073F95012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0FF9-5F1A-6747-AC7A-188C60BD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C091F-2234-6C4F-A3AD-85FEF2A50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FE1A-1464-7F40-B844-28912596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2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25F7-5E36-C74D-BA90-57493C40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27A7-6984-8149-871D-011B1AEB4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425CD-D357-1A40-8DDB-819B0A9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A9D8-8BAF-0344-B069-3073F95012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9E1E1-E105-954D-BAF7-80C80E97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A764B-C098-A14F-93F4-C2F0D021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FE1A-1464-7F40-B844-28912596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92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F735-B28A-FD45-91ED-4E4F303B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423A8-B701-294A-A5A5-F0A6EF2F1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6CAFB-8F8C-2340-9EBA-9921C5E1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A9D8-8BAF-0344-B069-3073F95012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AF17-E2DA-2043-A1BC-E3766D75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6675B-D71C-D045-AC32-9DB9A3F7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FE1A-1464-7F40-B844-28912596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23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7D96-C10E-174E-B37E-5AF346B9E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CEA9-5B58-3841-9698-29643107F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1BDFB7-A3B9-EC45-8674-4FABECF00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EFA74-9C53-F540-8B62-D93E7163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A9D8-8BAF-0344-B069-3073F95012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F5C5A-289B-E845-9541-FB0AE4159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02E50-1060-1B48-9B1B-EE52AE69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FE1A-1464-7F40-B844-28912596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75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3396-891B-234A-A640-2AEDEB6E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C9B4F-CE72-B142-9FFD-5CA5A49C2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6F06A-7FB9-6646-84E3-CE7D15A6E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F7A6E-4ED8-1E45-B139-21BA81FCF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85F40-5020-F846-A4C4-21F2BE4FF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D4214-71EC-694B-B227-BE17A232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A9D8-8BAF-0344-B069-3073F95012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A7B18-929A-8349-B3B3-19B8B0D5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70C0F4-6176-C743-B2C7-3855D394E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FE1A-1464-7F40-B844-28912596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6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4BD6-6AF2-8746-9871-E51E2D69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EF78B-3E56-5345-A10F-BDB05A0D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A9D8-8BAF-0344-B069-3073F95012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896041-C21C-194A-A071-AA8082A9F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EB304-5B39-1A44-9277-7D73DA19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FE1A-1464-7F40-B844-28912596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2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D4858-64F9-C44F-9B29-295E56C6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A9D8-8BAF-0344-B069-3073F95012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B8948-50A1-5F4C-AC1C-62BA6BF6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580C9-4FEE-BF48-9FA7-F6456ADB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FE1A-1464-7F40-B844-28912596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CF89-FD57-B44A-AB5A-FD05BFC0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8DBA2-1CA2-664E-97CE-EF808125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16C22-64D2-B240-BDB8-A9130739A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D5875-ED29-FD45-B143-0E8AC97E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A9D8-8BAF-0344-B069-3073F95012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7FD79-0716-FF44-9AB2-5C01EC5D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4F8EC-460E-5B4F-929F-FA5244FC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FE1A-1464-7F40-B844-28912596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6F0D-CECF-EE44-A9A0-21B877223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87BED-ED35-CE40-AD4C-AE0D4EEC5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F3EF3-2D5B-5546-849D-6493610D7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C9F50-EF10-9D49-980E-6C4674C94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2A9D8-8BAF-0344-B069-3073F95012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C4D60-671A-E547-A60A-9E50FDBAA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8F458-347E-FF42-B06C-252F3508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FFE1A-1464-7F40-B844-28912596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0198C2-9CCA-A348-B980-5323F904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4D21D-9A12-0345-8F34-6226D8ECA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008A-33F9-EC4B-8115-CF64E726B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2A9D8-8BAF-0344-B069-3073F95012EA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4948-F67F-674F-8C3A-35B0CC331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28012-94A3-AD42-8CB8-E57DAB60B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FE1A-1464-7F40-B844-28912596A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1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E10D-6951-5A4C-8B33-E83212AA1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Structures and Liquidity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FBD8E-2C95-264E-A9D7-0DEAB73CFA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3 | 22 June 2024</a:t>
            </a:r>
          </a:p>
          <a:p>
            <a:endParaRPr lang="en-US" dirty="0"/>
          </a:p>
          <a:p>
            <a:r>
              <a:rPr lang="en-US" dirty="0"/>
              <a:t>Electronic Health Records and Data Structures</a:t>
            </a:r>
          </a:p>
          <a:p>
            <a:r>
              <a:rPr lang="en-US" dirty="0"/>
              <a:t>Stephen Blackwelder, PhD</a:t>
            </a:r>
          </a:p>
        </p:txBody>
      </p:sp>
    </p:spTree>
    <p:extLst>
      <p:ext uri="{BB962C8B-B14F-4D97-AF65-F5344CB8AC3E}">
        <p14:creationId xmlns:p14="http://schemas.microsoft.com/office/powerpoint/2010/main" val="3482929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8F8A-1C7C-4F4C-A8F9-CEA2EA9E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3 Topic Outline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7F9210-187B-B94C-B1A4-E04E6FA5949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I: Research and Retrospective Uses of PHI </a:t>
            </a:r>
          </a:p>
          <a:p>
            <a:r>
              <a:rPr lang="en-US" dirty="0"/>
              <a:t>II: Relational Database Structure</a:t>
            </a:r>
          </a:p>
        </p:txBody>
      </p:sp>
    </p:spTree>
    <p:extLst>
      <p:ext uri="{BB962C8B-B14F-4D97-AF65-F5344CB8AC3E}">
        <p14:creationId xmlns:p14="http://schemas.microsoft.com/office/powerpoint/2010/main" val="3226877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8F8A-1C7C-4F4C-A8F9-CEA2EA9E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Uses of EHR Data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7F9210-187B-B94C-B1A4-E04E6FA5949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Typical Research Uses of EHR</a:t>
            </a:r>
          </a:p>
          <a:p>
            <a:pPr lvl="1"/>
            <a:r>
              <a:rPr lang="en-US" dirty="0"/>
              <a:t>Real-World Evidence and Retrospective Studies</a:t>
            </a:r>
          </a:p>
          <a:p>
            <a:r>
              <a:rPr lang="en-US"/>
              <a:t>What’s the </a:t>
            </a:r>
            <a:r>
              <a:rPr lang="en-US" dirty="0"/>
              <a:t>R</a:t>
            </a:r>
            <a:r>
              <a:rPr lang="en-US"/>
              <a:t>ole </a:t>
            </a:r>
            <a:r>
              <a:rPr lang="en-US" dirty="0"/>
              <a:t>of IRB </a:t>
            </a:r>
            <a:r>
              <a:rPr lang="en-US"/>
              <a:t>in Use </a:t>
            </a:r>
            <a:r>
              <a:rPr lang="en-US" dirty="0"/>
              <a:t>of </a:t>
            </a:r>
            <a:r>
              <a:rPr lang="en-US"/>
              <a:t>EHR Data?</a:t>
            </a:r>
            <a:endParaRPr lang="en-US" dirty="0"/>
          </a:p>
          <a:p>
            <a:r>
              <a:rPr lang="en-US" dirty="0"/>
              <a:t>Quality Improvement Studies vs RCT</a:t>
            </a:r>
          </a:p>
          <a:p>
            <a:pPr lvl="1"/>
            <a:r>
              <a:rPr lang="en-US" dirty="0"/>
              <a:t>When is an IRB approval required?</a:t>
            </a:r>
          </a:p>
          <a:p>
            <a:r>
              <a:rPr lang="en-US" dirty="0"/>
              <a:t>Treatment, Payment, Operations</a:t>
            </a:r>
          </a:p>
          <a:p>
            <a:pPr lvl="1"/>
            <a:r>
              <a:rPr lang="en-US" dirty="0"/>
              <a:t>What are Business Associates?</a:t>
            </a:r>
          </a:p>
          <a:p>
            <a:pPr lvl="1"/>
            <a:r>
              <a:rPr lang="en-US" dirty="0"/>
              <a:t>Does HIPAA Privacy Rule allow licensing of EHR data to third parties?</a:t>
            </a:r>
          </a:p>
        </p:txBody>
      </p:sp>
    </p:spTree>
    <p:extLst>
      <p:ext uri="{BB962C8B-B14F-4D97-AF65-F5344CB8AC3E}">
        <p14:creationId xmlns:p14="http://schemas.microsoft.com/office/powerpoint/2010/main" val="225183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363B41-CD41-F04A-96C0-B36BCBA08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82" y="157849"/>
            <a:ext cx="9323294" cy="656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64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2724-0318-E349-A8B2-F927812AB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05001" y="2860245"/>
            <a:ext cx="5043616" cy="68519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Dictionary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086B41-0EBB-454D-BA0D-9D0F0EAB3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96" y="463550"/>
            <a:ext cx="92837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80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05A814-03A8-DB41-93A5-B9C2C5E0E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8409"/>
            <a:ext cx="12192000" cy="14369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97126D-5949-DB46-A000-6EFED6BB3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0" y="3429000"/>
            <a:ext cx="8788400" cy="246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1A7C00-6E2B-5F47-93E1-C4184B2700BB}"/>
              </a:ext>
            </a:extLst>
          </p:cNvPr>
          <p:cNvSpPr txBox="1"/>
          <p:nvPr/>
        </p:nvSpPr>
        <p:spPr>
          <a:xfrm>
            <a:off x="827903" y="358346"/>
            <a:ext cx="9502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Comma-Separated Values (.csv) Format</a:t>
            </a:r>
          </a:p>
        </p:txBody>
      </p:sp>
    </p:spTree>
    <p:extLst>
      <p:ext uri="{BB962C8B-B14F-4D97-AF65-F5344CB8AC3E}">
        <p14:creationId xmlns:p14="http://schemas.microsoft.com/office/powerpoint/2010/main" val="90051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1A7C00-6E2B-5F47-93E1-C4184B2700BB}"/>
              </a:ext>
            </a:extLst>
          </p:cNvPr>
          <p:cNvSpPr txBox="1"/>
          <p:nvPr/>
        </p:nvSpPr>
        <p:spPr>
          <a:xfrm>
            <a:off x="827903" y="358346"/>
            <a:ext cx="9502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Fixed-Width Columns Format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07CDC-12FA-C14D-8046-11EFA795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19"/>
            <a:ext cx="12192000" cy="989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D5293D-4F4C-E04D-BE83-D1C10C782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4975"/>
            <a:ext cx="12192000" cy="14880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0A8A6A-4851-DF48-A906-AFFEEC7AD70D}"/>
              </a:ext>
            </a:extLst>
          </p:cNvPr>
          <p:cNvCxnSpPr/>
          <p:nvPr/>
        </p:nvCxnSpPr>
        <p:spPr>
          <a:xfrm>
            <a:off x="137886" y="2190200"/>
            <a:ext cx="182880" cy="49891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FCE0D9-6B29-C94B-B475-0E3067B83017}"/>
              </a:ext>
            </a:extLst>
          </p:cNvPr>
          <p:cNvCxnSpPr>
            <a:cxnSpLocks/>
          </p:cNvCxnSpPr>
          <p:nvPr/>
        </p:nvCxnSpPr>
        <p:spPr>
          <a:xfrm>
            <a:off x="2329543" y="2181920"/>
            <a:ext cx="2438400" cy="50719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A0E6C3-BB1F-3144-A344-C1053C75CB8E}"/>
              </a:ext>
            </a:extLst>
          </p:cNvPr>
          <p:cNvSpPr txBox="1"/>
          <p:nvPr/>
        </p:nvSpPr>
        <p:spPr>
          <a:xfrm>
            <a:off x="229325" y="2374016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1                                  20                                40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325B3-A009-B949-8606-2B25AB28E111}"/>
              </a:ext>
            </a:extLst>
          </p:cNvPr>
          <p:cNvSpPr txBox="1"/>
          <p:nvPr/>
        </p:nvSpPr>
        <p:spPr>
          <a:xfrm>
            <a:off x="457200" y="4564743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1-36:  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DCBDB-5FBC-5248-A3E4-B68234FCFB92}"/>
              </a:ext>
            </a:extLst>
          </p:cNvPr>
          <p:cNvSpPr txBox="1"/>
          <p:nvPr/>
        </p:nvSpPr>
        <p:spPr>
          <a:xfrm>
            <a:off x="457200" y="4869543"/>
            <a:ext cx="405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37-46:</a:t>
            </a:r>
            <a:r>
              <a:rPr lang="zh-CN" altLang="en-US" dirty="0"/>
              <a:t> </a:t>
            </a:r>
            <a:r>
              <a:rPr lang="en-US" altLang="zh-CN" dirty="0"/>
              <a:t>Birthdate (YYYY-MM-DD)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9CD5AC-EE15-DF4D-AE37-4A521C18FDFB}"/>
              </a:ext>
            </a:extLst>
          </p:cNvPr>
          <p:cNvSpPr txBox="1"/>
          <p:nvPr/>
        </p:nvSpPr>
        <p:spPr>
          <a:xfrm>
            <a:off x="457200" y="5174343"/>
            <a:ext cx="405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47-56:</a:t>
            </a:r>
            <a:r>
              <a:rPr lang="zh-CN" altLang="en-US" dirty="0"/>
              <a:t> </a:t>
            </a:r>
            <a:r>
              <a:rPr lang="en-US" altLang="zh-CN" dirty="0" err="1"/>
              <a:t>Deathdate</a:t>
            </a:r>
            <a:r>
              <a:rPr lang="en-US" altLang="zh-CN" dirty="0"/>
              <a:t> (YYYY-MM-DD)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5DE4B-6889-604C-BFEC-11DDADAFD82F}"/>
              </a:ext>
            </a:extLst>
          </p:cNvPr>
          <p:cNvSpPr txBox="1"/>
          <p:nvPr/>
        </p:nvSpPr>
        <p:spPr>
          <a:xfrm>
            <a:off x="457199" y="5476615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57-67:</a:t>
            </a:r>
            <a:r>
              <a:rPr lang="zh-CN" altLang="en-US" dirty="0"/>
              <a:t> </a:t>
            </a:r>
            <a:r>
              <a:rPr lang="en-US" altLang="zh-CN" dirty="0"/>
              <a:t>Social Security Number ($$$-$$-$$$$)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39CF58-3657-EC4E-845A-42F2302349B0}"/>
              </a:ext>
            </a:extLst>
          </p:cNvPr>
          <p:cNvSpPr txBox="1"/>
          <p:nvPr/>
        </p:nvSpPr>
        <p:spPr>
          <a:xfrm>
            <a:off x="457198" y="5778887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68-76:</a:t>
            </a:r>
            <a:r>
              <a:rPr lang="zh-CN" altLang="en-US" dirty="0"/>
              <a:t> </a:t>
            </a:r>
            <a:r>
              <a:rPr lang="en-US" altLang="zh-CN" dirty="0"/>
              <a:t>Driver License Number (#########)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4B4664-CC8F-F843-8D13-703FCF4C0F82}"/>
              </a:ext>
            </a:extLst>
          </p:cNvPr>
          <p:cNvSpPr txBox="1"/>
          <p:nvPr/>
        </p:nvSpPr>
        <p:spPr>
          <a:xfrm>
            <a:off x="6168569" y="4564743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77-86:</a:t>
            </a:r>
            <a:r>
              <a:rPr lang="zh-CN" altLang="en-US" dirty="0"/>
              <a:t> </a:t>
            </a:r>
            <a:r>
              <a:rPr lang="en-US" altLang="zh-CN" dirty="0"/>
              <a:t>Passport Number (##########)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F0B584-56E6-774A-9625-F3AE1450FA92}"/>
              </a:ext>
            </a:extLst>
          </p:cNvPr>
          <p:cNvSpPr txBox="1"/>
          <p:nvPr/>
        </p:nvSpPr>
        <p:spPr>
          <a:xfrm>
            <a:off x="6168569" y="4869543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87-90:</a:t>
            </a:r>
            <a:r>
              <a:rPr lang="zh-CN" altLang="en-US" dirty="0"/>
              <a:t> </a:t>
            </a:r>
            <a:r>
              <a:rPr lang="en-US" altLang="zh-CN" dirty="0"/>
              <a:t>Prefix (####)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A72D0A-D6F4-434A-A84A-E2E51A64615E}"/>
              </a:ext>
            </a:extLst>
          </p:cNvPr>
          <p:cNvSpPr txBox="1"/>
          <p:nvPr/>
        </p:nvSpPr>
        <p:spPr>
          <a:xfrm>
            <a:off x="6168569" y="5155529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91-104:</a:t>
            </a:r>
            <a:r>
              <a:rPr lang="zh-CN" altLang="en-US" dirty="0"/>
              <a:t> </a:t>
            </a:r>
            <a:r>
              <a:rPr lang="en-US" altLang="zh-CN" dirty="0"/>
              <a:t>First Name (##############)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E9D57D-D5C8-6C4D-BFC4-BE4160BA2495}"/>
              </a:ext>
            </a:extLst>
          </p:cNvPr>
          <p:cNvSpPr txBox="1"/>
          <p:nvPr/>
        </p:nvSpPr>
        <p:spPr>
          <a:xfrm>
            <a:off x="6168568" y="5460329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105-118:</a:t>
            </a:r>
            <a:r>
              <a:rPr lang="zh-CN" altLang="en-US" dirty="0"/>
              <a:t> </a:t>
            </a:r>
            <a:r>
              <a:rPr lang="en-US" altLang="zh-CN" dirty="0"/>
              <a:t>Last Name (##############)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382B32-B364-BA4F-BD03-7C399D7FCB08}"/>
              </a:ext>
            </a:extLst>
          </p:cNvPr>
          <p:cNvSpPr txBox="1"/>
          <p:nvPr/>
        </p:nvSpPr>
        <p:spPr>
          <a:xfrm>
            <a:off x="6168567" y="5746315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119-121:</a:t>
            </a:r>
            <a:r>
              <a:rPr lang="zh-CN" altLang="en-US" dirty="0"/>
              <a:t> </a:t>
            </a:r>
            <a:r>
              <a:rPr lang="en-US" altLang="zh-CN" dirty="0"/>
              <a:t>Prefix (###)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63052F-6069-AD41-B709-3E3424C4B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3121"/>
            <a:ext cx="121920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41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0 0.181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1A7C00-6E2B-5F47-93E1-C4184B2700BB}"/>
              </a:ext>
            </a:extLst>
          </p:cNvPr>
          <p:cNvSpPr txBox="1"/>
          <p:nvPr/>
        </p:nvSpPr>
        <p:spPr>
          <a:xfrm>
            <a:off x="827903" y="358346"/>
            <a:ext cx="9502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Fixed-Width Columns Format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07CDC-12FA-C14D-8046-11EFA795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719"/>
            <a:ext cx="12192000" cy="9893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D5293D-4F4C-E04D-BE83-D1C10C782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84975"/>
            <a:ext cx="12192000" cy="148804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0A8A6A-4851-DF48-A906-AFFEEC7AD70D}"/>
              </a:ext>
            </a:extLst>
          </p:cNvPr>
          <p:cNvCxnSpPr/>
          <p:nvPr/>
        </p:nvCxnSpPr>
        <p:spPr>
          <a:xfrm>
            <a:off x="137886" y="2190200"/>
            <a:ext cx="182880" cy="49891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FCE0D9-6B29-C94B-B475-0E3067B83017}"/>
              </a:ext>
            </a:extLst>
          </p:cNvPr>
          <p:cNvCxnSpPr>
            <a:cxnSpLocks/>
          </p:cNvCxnSpPr>
          <p:nvPr/>
        </p:nvCxnSpPr>
        <p:spPr>
          <a:xfrm>
            <a:off x="2329543" y="2181920"/>
            <a:ext cx="2438400" cy="507195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A0E6C3-BB1F-3144-A344-C1053C75CB8E}"/>
              </a:ext>
            </a:extLst>
          </p:cNvPr>
          <p:cNvSpPr txBox="1"/>
          <p:nvPr/>
        </p:nvSpPr>
        <p:spPr>
          <a:xfrm>
            <a:off x="229325" y="2374016"/>
            <a:ext cx="458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1                                  20                                40</a:t>
            </a: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CC009EFE-1D6B-CF48-BAF0-2568B54443F4}"/>
              </a:ext>
            </a:extLst>
          </p:cNvPr>
          <p:cNvSpPr/>
          <p:nvPr/>
        </p:nvSpPr>
        <p:spPr>
          <a:xfrm>
            <a:off x="320766" y="2859314"/>
            <a:ext cx="3561805" cy="224972"/>
          </a:xfrm>
          <a:prstGeom prst="fram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325B3-A009-B949-8606-2B25AB28E111}"/>
              </a:ext>
            </a:extLst>
          </p:cNvPr>
          <p:cNvSpPr txBox="1"/>
          <p:nvPr/>
        </p:nvSpPr>
        <p:spPr>
          <a:xfrm>
            <a:off x="457200" y="4564743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1-36:  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031F1A19-9998-3E4F-B6DA-F9C5EF393264}"/>
              </a:ext>
            </a:extLst>
          </p:cNvPr>
          <p:cNvSpPr/>
          <p:nvPr/>
        </p:nvSpPr>
        <p:spPr>
          <a:xfrm>
            <a:off x="3831770" y="3060525"/>
            <a:ext cx="1001485" cy="224972"/>
          </a:xfrm>
          <a:prstGeom prst="fram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9DCBDB-5FBC-5248-A3E4-B68234FCFB92}"/>
              </a:ext>
            </a:extLst>
          </p:cNvPr>
          <p:cNvSpPr txBox="1"/>
          <p:nvPr/>
        </p:nvSpPr>
        <p:spPr>
          <a:xfrm>
            <a:off x="457200" y="4869543"/>
            <a:ext cx="405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37-46:</a:t>
            </a:r>
            <a:r>
              <a:rPr lang="zh-CN" altLang="en-US" dirty="0"/>
              <a:t> </a:t>
            </a:r>
            <a:r>
              <a:rPr lang="en-US" altLang="zh-CN" dirty="0"/>
              <a:t>Birthdate (YYYY-MM-DD)</a:t>
            </a:r>
            <a:endParaRPr lang="en-US" dirty="0"/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207F709-209B-B241-BCA6-630E55771652}"/>
              </a:ext>
            </a:extLst>
          </p:cNvPr>
          <p:cNvSpPr/>
          <p:nvPr/>
        </p:nvSpPr>
        <p:spPr>
          <a:xfrm>
            <a:off x="4818741" y="3279307"/>
            <a:ext cx="1001485" cy="224972"/>
          </a:xfrm>
          <a:prstGeom prst="fram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9CD5AC-EE15-DF4D-AE37-4A521C18FDFB}"/>
              </a:ext>
            </a:extLst>
          </p:cNvPr>
          <p:cNvSpPr txBox="1"/>
          <p:nvPr/>
        </p:nvSpPr>
        <p:spPr>
          <a:xfrm>
            <a:off x="457200" y="5174343"/>
            <a:ext cx="405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47-56:</a:t>
            </a:r>
            <a:r>
              <a:rPr lang="zh-CN" altLang="en-US" dirty="0"/>
              <a:t> </a:t>
            </a:r>
            <a:r>
              <a:rPr lang="en-US" altLang="zh-CN" dirty="0" err="1"/>
              <a:t>Deathdate</a:t>
            </a:r>
            <a:r>
              <a:rPr lang="en-US" altLang="zh-CN" dirty="0"/>
              <a:t> (YYYY-MM-DD)</a:t>
            </a:r>
            <a:endParaRPr lang="en-US" dirty="0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9DE7DD4F-A0CD-1240-91B1-E5B3A9599EBB}"/>
              </a:ext>
            </a:extLst>
          </p:cNvPr>
          <p:cNvSpPr/>
          <p:nvPr/>
        </p:nvSpPr>
        <p:spPr>
          <a:xfrm>
            <a:off x="5762169" y="3478798"/>
            <a:ext cx="1117602" cy="224972"/>
          </a:xfrm>
          <a:prstGeom prst="fram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5DE4B-6889-604C-BFEC-11DDADAFD82F}"/>
              </a:ext>
            </a:extLst>
          </p:cNvPr>
          <p:cNvSpPr txBox="1"/>
          <p:nvPr/>
        </p:nvSpPr>
        <p:spPr>
          <a:xfrm>
            <a:off x="457199" y="5476615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57-67:</a:t>
            </a:r>
            <a:r>
              <a:rPr lang="zh-CN" altLang="en-US" dirty="0"/>
              <a:t> </a:t>
            </a:r>
            <a:r>
              <a:rPr lang="en-US" altLang="zh-CN" dirty="0"/>
              <a:t>Social Security Number ($$$-$$-$$$$)</a:t>
            </a: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0E295189-990F-7342-8CBF-9F7B6D3EF585}"/>
              </a:ext>
            </a:extLst>
          </p:cNvPr>
          <p:cNvSpPr/>
          <p:nvPr/>
        </p:nvSpPr>
        <p:spPr>
          <a:xfrm>
            <a:off x="6879772" y="3662076"/>
            <a:ext cx="899886" cy="224972"/>
          </a:xfrm>
          <a:prstGeom prst="fram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39CF58-3657-EC4E-845A-42F2302349B0}"/>
              </a:ext>
            </a:extLst>
          </p:cNvPr>
          <p:cNvSpPr txBox="1"/>
          <p:nvPr/>
        </p:nvSpPr>
        <p:spPr>
          <a:xfrm>
            <a:off x="457198" y="5778887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68-76:</a:t>
            </a:r>
            <a:r>
              <a:rPr lang="zh-CN" altLang="en-US" dirty="0"/>
              <a:t> </a:t>
            </a:r>
            <a:r>
              <a:rPr lang="en-US" altLang="zh-CN" dirty="0"/>
              <a:t>Driver License Number (#########)</a:t>
            </a: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77B3CA6B-997A-184F-A0C7-1DC10B97DF99}"/>
              </a:ext>
            </a:extLst>
          </p:cNvPr>
          <p:cNvSpPr/>
          <p:nvPr/>
        </p:nvSpPr>
        <p:spPr>
          <a:xfrm>
            <a:off x="7721598" y="3856162"/>
            <a:ext cx="1037773" cy="224972"/>
          </a:xfrm>
          <a:prstGeom prst="fram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4B4664-CC8F-F843-8D13-703FCF4C0F82}"/>
              </a:ext>
            </a:extLst>
          </p:cNvPr>
          <p:cNvSpPr txBox="1"/>
          <p:nvPr/>
        </p:nvSpPr>
        <p:spPr>
          <a:xfrm>
            <a:off x="6168569" y="4564743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77-86:</a:t>
            </a:r>
            <a:r>
              <a:rPr lang="zh-CN" altLang="en-US" dirty="0"/>
              <a:t> </a:t>
            </a:r>
            <a:r>
              <a:rPr lang="en-US" altLang="zh-CN" dirty="0"/>
              <a:t>Passport Number (##########)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F0B584-56E6-774A-9625-F3AE1450FA92}"/>
              </a:ext>
            </a:extLst>
          </p:cNvPr>
          <p:cNvSpPr txBox="1"/>
          <p:nvPr/>
        </p:nvSpPr>
        <p:spPr>
          <a:xfrm>
            <a:off x="6168569" y="4869543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87-90:</a:t>
            </a:r>
            <a:r>
              <a:rPr lang="zh-CN" altLang="en-US" dirty="0"/>
              <a:t> </a:t>
            </a:r>
            <a:r>
              <a:rPr lang="en-US" altLang="zh-CN" dirty="0"/>
              <a:t>Prefix (####)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A72D0A-D6F4-434A-A84A-E2E51A64615E}"/>
              </a:ext>
            </a:extLst>
          </p:cNvPr>
          <p:cNvSpPr txBox="1"/>
          <p:nvPr/>
        </p:nvSpPr>
        <p:spPr>
          <a:xfrm>
            <a:off x="6168569" y="5155529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91-104:</a:t>
            </a:r>
            <a:r>
              <a:rPr lang="zh-CN" altLang="en-US" dirty="0"/>
              <a:t> </a:t>
            </a:r>
            <a:r>
              <a:rPr lang="en-US" altLang="zh-CN" dirty="0"/>
              <a:t>First Name (##############)</a:t>
            </a:r>
          </a:p>
        </p:txBody>
      </p:sp>
      <p:sp>
        <p:nvSpPr>
          <p:cNvPr id="26" name="Frame 25">
            <a:extLst>
              <a:ext uri="{FF2B5EF4-FFF2-40B4-BE49-F238E27FC236}">
                <a16:creationId xmlns:a16="http://schemas.microsoft.com/office/drawing/2014/main" id="{36958657-56B1-7641-992E-A049863B5695}"/>
              </a:ext>
            </a:extLst>
          </p:cNvPr>
          <p:cNvSpPr/>
          <p:nvPr/>
        </p:nvSpPr>
        <p:spPr>
          <a:xfrm>
            <a:off x="8701312" y="3063742"/>
            <a:ext cx="449945" cy="224972"/>
          </a:xfrm>
          <a:prstGeom prst="fram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13769154-FFFF-CF45-BE6C-C5CE3D5578E0}"/>
              </a:ext>
            </a:extLst>
          </p:cNvPr>
          <p:cNvSpPr/>
          <p:nvPr/>
        </p:nvSpPr>
        <p:spPr>
          <a:xfrm>
            <a:off x="9096826" y="3267807"/>
            <a:ext cx="1404258" cy="224972"/>
          </a:xfrm>
          <a:prstGeom prst="frame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ame 27">
            <a:extLst>
              <a:ext uri="{FF2B5EF4-FFF2-40B4-BE49-F238E27FC236}">
                <a16:creationId xmlns:a16="http://schemas.microsoft.com/office/drawing/2014/main" id="{1D9C5B8C-F0B9-0D43-903B-5B030233FD19}"/>
              </a:ext>
            </a:extLst>
          </p:cNvPr>
          <p:cNvSpPr/>
          <p:nvPr/>
        </p:nvSpPr>
        <p:spPr>
          <a:xfrm>
            <a:off x="10468424" y="3460064"/>
            <a:ext cx="1404258" cy="224972"/>
          </a:xfrm>
          <a:prstGeom prst="fram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67B748D1-5BDB-5E43-B9BB-978673A467F5}"/>
              </a:ext>
            </a:extLst>
          </p:cNvPr>
          <p:cNvSpPr/>
          <p:nvPr/>
        </p:nvSpPr>
        <p:spPr>
          <a:xfrm>
            <a:off x="11843654" y="3674066"/>
            <a:ext cx="341089" cy="224972"/>
          </a:xfrm>
          <a:prstGeom prst="frame">
            <a:avLst/>
          </a:prstGeom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E9D57D-D5C8-6C4D-BFC4-BE4160BA2495}"/>
              </a:ext>
            </a:extLst>
          </p:cNvPr>
          <p:cNvSpPr txBox="1"/>
          <p:nvPr/>
        </p:nvSpPr>
        <p:spPr>
          <a:xfrm>
            <a:off x="6168568" y="5460329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105-118:</a:t>
            </a:r>
            <a:r>
              <a:rPr lang="zh-CN" altLang="en-US" dirty="0"/>
              <a:t> </a:t>
            </a:r>
            <a:r>
              <a:rPr lang="en-US" altLang="zh-CN" dirty="0"/>
              <a:t>Last Name (##############)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382B32-B364-BA4F-BD03-7C399D7FCB08}"/>
              </a:ext>
            </a:extLst>
          </p:cNvPr>
          <p:cNvSpPr txBox="1"/>
          <p:nvPr/>
        </p:nvSpPr>
        <p:spPr>
          <a:xfrm>
            <a:off x="6168567" y="5746315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119-121:</a:t>
            </a:r>
            <a:r>
              <a:rPr lang="zh-CN" altLang="en-US" dirty="0"/>
              <a:t> </a:t>
            </a:r>
            <a:r>
              <a:rPr lang="en-US" altLang="zh-CN" dirty="0"/>
              <a:t>Prefix (###)</a:t>
            </a:r>
          </a:p>
        </p:txBody>
      </p:sp>
    </p:spTree>
    <p:extLst>
      <p:ext uri="{BB962C8B-B14F-4D97-AF65-F5344CB8AC3E}">
        <p14:creationId xmlns:p14="http://schemas.microsoft.com/office/powerpoint/2010/main" val="64831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/>
      <p:bldP spid="14" grpId="0" animBg="1"/>
      <p:bldP spid="14" grpId="1" animBg="1"/>
      <p:bldP spid="15" grpId="0"/>
      <p:bldP spid="16" grpId="0" animBg="1"/>
      <p:bldP spid="16" grpId="1" animBg="1"/>
      <p:bldP spid="17" grpId="0"/>
      <p:bldP spid="18" grpId="0" animBg="1"/>
      <p:bldP spid="18" grpId="1" animBg="1"/>
      <p:bldP spid="19" grpId="0"/>
      <p:bldP spid="20" grpId="0" animBg="1"/>
      <p:bldP spid="20" grpId="1" animBg="1"/>
      <p:bldP spid="21" grpId="0"/>
      <p:bldP spid="22" grpId="0" animBg="1"/>
      <p:bldP spid="22" grpId="1" animBg="1"/>
      <p:bldP spid="23" grpId="0"/>
      <p:bldP spid="24" grpId="0"/>
      <p:bldP spid="25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D6EB-93D1-BA4F-AD63-B43BE696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Specification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165B3-34D0-534B-B73F-6E918778E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0" y="2942883"/>
            <a:ext cx="2667000" cy="349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F7BDFB-71D4-1147-B326-5739F66D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665" y="1882433"/>
            <a:ext cx="103505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51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Schema Data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950553"/>
              </p:ext>
            </p:extLst>
          </p:nvPr>
        </p:nvGraphicFramePr>
        <p:xfrm>
          <a:off x="1981200" y="1600200"/>
          <a:ext cx="8229600" cy="43053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947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Fact Tables</a:t>
                      </a:r>
                      <a:endParaRPr lang="en-US" sz="2800" dirty="0"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Dimension Tables</a:t>
                      </a:r>
                      <a:endParaRPr lang="en-US" sz="2800" dirty="0"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751">
                <a:tc>
                  <a:txBody>
                    <a:bodyPr/>
                    <a:lstStyle/>
                    <a:p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Purpose </a:t>
                      </a:r>
                      <a:endParaRPr 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Contain related business measures.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Represent the objects of the business.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1751">
                <a:tc>
                  <a:txBody>
                    <a:bodyPr/>
                    <a:lstStyle/>
                    <a:p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Data</a:t>
                      </a:r>
                      <a:endParaRPr 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Most often numeric.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Textual and discrete.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Size</a:t>
                      </a:r>
                      <a:endParaRPr 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Built from the lowest grain.</a:t>
                      </a:r>
                    </a:p>
                    <a:p>
                      <a:pPr lvl="0"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Narrow but large.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Many</a:t>
                      </a:r>
                      <a:r>
                        <a:rPr lang="en-U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columns </a:t>
                      </a:r>
                      <a:r>
                        <a:rPr lang="en-US" sz="20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but few rows.</a:t>
                      </a:r>
                    </a:p>
                    <a:p>
                      <a:pPr lvl="0"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Wide but short.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1060">
                <a:tc>
                  <a:txBody>
                    <a:bodyPr/>
                    <a:lstStyle/>
                    <a:p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Keys</a:t>
                      </a:r>
                      <a:endParaRPr 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Accessed via dimension tables.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Each has a single Primary Key but often employ surrogate keys.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1751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Etc.</a:t>
                      </a:r>
                      <a:endParaRPr 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Very efficient.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Often the “by” word in a query.</a:t>
                      </a:r>
                    </a:p>
                    <a:p>
                      <a:pPr lvl="0"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178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 Schema </a:t>
            </a:r>
            <a:b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 Representation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00200"/>
            <a:ext cx="6497464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1" y="1919130"/>
            <a:ext cx="1447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96400" y="3701534"/>
            <a:ext cx="1371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4672" y="6123543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</a:t>
            </a:r>
            <a:endParaRPr lang="en-US" sz="2400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8900" y="4070866"/>
            <a:ext cx="13843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DIMENSION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58100" y="2288462"/>
            <a:ext cx="8382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</a:t>
            </a:r>
            <a:endParaRPr lang="en-US" b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Down Arrow 3"/>
          <p:cNvSpPr/>
          <p:nvPr/>
        </p:nvSpPr>
        <p:spPr>
          <a:xfrm rot="2751446">
            <a:off x="7361322" y="2670870"/>
            <a:ext cx="275652" cy="428028"/>
          </a:xfrm>
          <a:prstGeom prst="down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5-Point Star 10"/>
          <p:cNvSpPr/>
          <p:nvPr/>
        </p:nvSpPr>
        <p:spPr>
          <a:xfrm>
            <a:off x="7658100" y="228600"/>
            <a:ext cx="685800" cy="609600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5-Point Star 11"/>
          <p:cNvSpPr/>
          <p:nvPr/>
        </p:nvSpPr>
        <p:spPr>
          <a:xfrm>
            <a:off x="2895600" y="1447800"/>
            <a:ext cx="6096000" cy="4572000"/>
          </a:xfrm>
          <a:prstGeom prst="star5">
            <a:avLst/>
          </a:prstGeom>
          <a:noFill/>
          <a:ln w="10160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24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6" presetClass="emph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4" grpId="0" animBg="1"/>
      <p:bldP spid="11" grpId="0" animBg="1"/>
      <p:bldP spid="12" grpId="0" animBg="1"/>
      <p:bldP spid="1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ECE0-98AF-E34F-BD18-1CD770BB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Welcome Back!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4B89-75B5-3F44-8551-F6DE969CD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391807"/>
            <a:ext cx="10515600" cy="697843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chemeClr val="accent1"/>
                </a:solidFill>
              </a:rPr>
              <a:t>Questions or Concerns?</a:t>
            </a:r>
          </a:p>
        </p:txBody>
      </p:sp>
    </p:spTree>
    <p:extLst>
      <p:ext uri="{BB962C8B-B14F-4D97-AF65-F5344CB8AC3E}">
        <p14:creationId xmlns:p14="http://schemas.microsoft.com/office/powerpoint/2010/main" val="166533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90A2-4133-0392-BC35-C91F68E6B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Class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92692-A9A6-9BA7-0D3A-3212993E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AI actually intelligent?</a:t>
            </a:r>
          </a:p>
          <a:p>
            <a:r>
              <a:rPr lang="en-US" dirty="0"/>
              <a:t>How long should a query pulling health data take to run?</a:t>
            </a:r>
          </a:p>
          <a:p>
            <a:r>
              <a:rPr lang="en-US" dirty="0"/>
              <a:t>Does moving to the cloud reduce the time it takes?</a:t>
            </a:r>
          </a:p>
          <a:p>
            <a:r>
              <a:rPr lang="en-US" dirty="0"/>
              <a:t>How do pharma companies obtain EHR data?</a:t>
            </a:r>
          </a:p>
        </p:txBody>
      </p:sp>
    </p:spTree>
    <p:extLst>
      <p:ext uri="{BB962C8B-B14F-4D97-AF65-F5344CB8AC3E}">
        <p14:creationId xmlns:p14="http://schemas.microsoft.com/office/powerpoint/2010/main" val="427738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8F8A-1C7C-4F4C-A8F9-CEA2EA9E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 Outline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7F9210-187B-B94C-B1A4-E04E6FA5949A}"/>
              </a:ext>
            </a:extLst>
          </p:cNvPr>
          <p:cNvSpPr txBox="1">
            <a:spLocks/>
          </p:cNvSpPr>
          <p:nvPr/>
        </p:nvSpPr>
        <p:spPr>
          <a:xfrm>
            <a:off x="990600" y="1342663"/>
            <a:ext cx="10515600" cy="4986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Getting Data 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EHRs and Clinical Records 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0070C0"/>
                </a:solidFill>
              </a:rPr>
              <a:t>Origin and relevant history of the medical record; contemporary promise and problems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Clinical Decision Support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0070C0"/>
                </a:solidFill>
              </a:rPr>
              <a:t>Uses of medical record data to drive patient care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Storing, Finding, Retrieving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Structures and Liquidity</a:t>
            </a:r>
          </a:p>
          <a:p>
            <a:pPr marL="457200" lvl="1" indent="0">
              <a:buNone/>
            </a:pPr>
            <a:r>
              <a:rPr lang="en-US" sz="2000" i="1" dirty="0"/>
              <a:t>Relational database structures and effective use of EHR data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Curation</a:t>
            </a:r>
          </a:p>
          <a:p>
            <a:pPr marL="457200" lvl="1" indent="0">
              <a:buNone/>
            </a:pPr>
            <a:r>
              <a:rPr lang="en-US" sz="2100" i="1" dirty="0"/>
              <a:t>Raw data, refined data, and patient data from non-EHR sources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Turning Data into Insight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Analytics Leadership</a:t>
            </a:r>
          </a:p>
          <a:p>
            <a:pPr marL="457200" lvl="1" indent="0">
              <a:buNone/>
            </a:pPr>
            <a:r>
              <a:rPr lang="en-US" sz="2100" i="1" dirty="0">
                <a:solidFill>
                  <a:schemeClr val="accent6">
                    <a:lumMod val="75000"/>
                  </a:schemeClr>
                </a:solidFill>
              </a:rPr>
              <a:t>Organization structure and politics of EHR data analysis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Getting from Data to Value</a:t>
            </a:r>
          </a:p>
          <a:p>
            <a:pPr marL="457200" lvl="1" indent="0">
              <a:buNone/>
            </a:pPr>
            <a:r>
              <a:rPr lang="en-US" sz="2100" i="1" dirty="0">
                <a:solidFill>
                  <a:schemeClr val="accent6">
                    <a:lumMod val="75000"/>
                  </a:schemeClr>
                </a:solidFill>
              </a:rPr>
              <a:t>Approaches and techniques for turning clinical data into decisions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9068CF54-FD4B-264A-8C1C-9275698C055B}"/>
              </a:ext>
            </a:extLst>
          </p:cNvPr>
          <p:cNvSpPr/>
          <p:nvPr/>
        </p:nvSpPr>
        <p:spPr>
          <a:xfrm>
            <a:off x="291353" y="3351919"/>
            <a:ext cx="623047" cy="48409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4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8F8A-1C7C-4F4C-A8F9-CEA2EA9E7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Topic Outline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7F9210-187B-B94C-B1A4-E04E6FA5949A}"/>
              </a:ext>
            </a:extLst>
          </p:cNvPr>
          <p:cNvSpPr txBox="1">
            <a:spLocks/>
          </p:cNvSpPr>
          <p:nvPr/>
        </p:nvSpPr>
        <p:spPr>
          <a:xfrm>
            <a:off x="990600" y="1342663"/>
            <a:ext cx="10515600" cy="4986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Getting Data 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EHRs and Clinical Records 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0070C0"/>
                </a:solidFill>
              </a:rPr>
              <a:t>Origin and relevant history of the medical record; contemporary promise and problems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Clinical Decision Support</a:t>
            </a:r>
          </a:p>
          <a:p>
            <a:pPr marL="457200" lvl="1" indent="0">
              <a:buNone/>
            </a:pPr>
            <a:r>
              <a:rPr lang="en-US" sz="2000" i="1" dirty="0">
                <a:solidFill>
                  <a:srgbClr val="0070C0"/>
                </a:solidFill>
              </a:rPr>
              <a:t>Uses of medical record data to drive patient care </a:t>
            </a:r>
            <a:endParaRPr lang="en-US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/>
              <a:t>Storing, Finding, Retrieving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Structures and Liquidity</a:t>
            </a:r>
          </a:p>
          <a:p>
            <a:pPr marL="457200" lvl="1" indent="0">
              <a:buNone/>
            </a:pPr>
            <a:r>
              <a:rPr lang="en-US" sz="2000" i="1" dirty="0"/>
              <a:t>Relational database structures and effective use of EHR data 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Curation</a:t>
            </a:r>
          </a:p>
          <a:p>
            <a:pPr marL="457200" lvl="1" indent="0">
              <a:buNone/>
            </a:pPr>
            <a:r>
              <a:rPr lang="en-US" sz="2100" i="1" dirty="0"/>
              <a:t>Raw data, refined data, and patient data from non-EHR sources 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Turning Data into Insight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Leading Innovation</a:t>
            </a:r>
          </a:p>
          <a:p>
            <a:pPr marL="457200" lvl="1" indent="0">
              <a:buNone/>
            </a:pPr>
            <a:r>
              <a:rPr lang="en-US" sz="2100" i="1" dirty="0">
                <a:solidFill>
                  <a:schemeClr val="accent6">
                    <a:lumMod val="75000"/>
                  </a:schemeClr>
                </a:solidFill>
              </a:rPr>
              <a:t>Analytics strategy in healthcare organizations 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Systemic Analytical Decision Making</a:t>
            </a:r>
          </a:p>
          <a:p>
            <a:pPr marL="457200" lvl="1" indent="0">
              <a:buNone/>
            </a:pPr>
            <a:r>
              <a:rPr lang="en-US" sz="2100" i="1" dirty="0">
                <a:solidFill>
                  <a:schemeClr val="accent6">
                    <a:lumMod val="75000"/>
                  </a:schemeClr>
                </a:solidFill>
              </a:rPr>
              <a:t>Designing an environment compatible with data-driven decision making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Notched Right Arrow 2">
            <a:extLst>
              <a:ext uri="{FF2B5EF4-FFF2-40B4-BE49-F238E27FC236}">
                <a16:creationId xmlns:a16="http://schemas.microsoft.com/office/drawing/2014/main" id="{3E4B82D4-9FE2-0494-90AB-79725C7171FA}"/>
              </a:ext>
            </a:extLst>
          </p:cNvPr>
          <p:cNvSpPr/>
          <p:nvPr/>
        </p:nvSpPr>
        <p:spPr>
          <a:xfrm>
            <a:off x="291353" y="3351919"/>
            <a:ext cx="623047" cy="48409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5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8EFA-A42A-F845-A9FB-216D3D6D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Individual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DA80-759F-C440-A461-0C884667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44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Submit an essay of between 1,000 and 1,200 words, depicting your side of a conversation about a healthcare analytics topic, in the spirit of the following scenario.  You are at the health system where you work as a clinician and you find yourself in the break room or on an elevator with one of the leadership team, who have just learned of your promotion to a mid-level analytics leadership role.  Interested to gauge your acumen and get to know you better, they ask a question or make a comment and look to you expectantly.  You have about six minutes to get your point across to them, advocating for the solution or approach you believe is most relevant.</a:t>
            </a:r>
            <a:r>
              <a:rPr lang="en-US" dirty="0"/>
              <a:t> </a:t>
            </a:r>
          </a:p>
          <a:p>
            <a:r>
              <a:rPr lang="en-US" dirty="0"/>
              <a:t>Topics to be selected from material covered thus far</a:t>
            </a:r>
          </a:p>
          <a:p>
            <a:r>
              <a:rPr lang="en-US" dirty="0"/>
              <a:t>Due July 4</a:t>
            </a:r>
            <a:r>
              <a:rPr lang="en-US" baseline="30000" dirty="0"/>
              <a:t>th</a:t>
            </a:r>
            <a:r>
              <a:rPr lang="en-US" dirty="0"/>
              <a:t>; 20% of final grade</a:t>
            </a:r>
          </a:p>
        </p:txBody>
      </p:sp>
    </p:spTree>
    <p:extLst>
      <p:ext uri="{BB962C8B-B14F-4D97-AF65-F5344CB8AC3E}">
        <p14:creationId xmlns:p14="http://schemas.microsoft.com/office/powerpoint/2010/main" val="182979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8EFA-A42A-F845-A9FB-216D3D6D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Essay – What’s the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DA80-759F-C440-A461-0C884667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443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Rubric—don’t dive in without it!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Clearly articulated argument for or against a specific concrete approach or solution, delivered as well-scripted monologue, without grammatical errors</a:t>
            </a:r>
          </a:p>
          <a:p>
            <a:r>
              <a:rPr lang="en-US" dirty="0"/>
              <a:t>Demonstrates a strong and accurate understanding of the concepts, which are well-chosen and convincingly employed to make the argument's point</a:t>
            </a:r>
          </a:p>
          <a:p>
            <a:r>
              <a:rPr lang="en-US" dirty="0"/>
              <a:t>Argues persuasively using evidence from course material and discussion</a:t>
            </a:r>
          </a:p>
          <a:p>
            <a:r>
              <a:rPr lang="en-US" dirty="0"/>
              <a:t>Essay is at least 1000 words but not more than 1200, and was submitted before the deadline</a:t>
            </a:r>
          </a:p>
        </p:txBody>
      </p:sp>
    </p:spTree>
    <p:extLst>
      <p:ext uri="{BB962C8B-B14F-4D97-AF65-F5344CB8AC3E}">
        <p14:creationId xmlns:p14="http://schemas.microsoft.com/office/powerpoint/2010/main" val="363099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08EFA-A42A-F845-A9FB-216D3D6D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Data Analytics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BDA80-759F-C440-A461-0C8846674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131"/>
            <a:ext cx="10515600" cy="2213940"/>
          </a:xfrm>
        </p:spPr>
        <p:txBody>
          <a:bodyPr>
            <a:normAutofit/>
          </a:bodyPr>
          <a:lstStyle/>
          <a:p>
            <a:r>
              <a:rPr lang="en-US" dirty="0"/>
              <a:t>Dataset will be provided</a:t>
            </a:r>
          </a:p>
          <a:p>
            <a:r>
              <a:rPr lang="en-US" dirty="0"/>
              <a:t>Due July 31</a:t>
            </a:r>
            <a:r>
              <a:rPr lang="en-US" baseline="30000" dirty="0"/>
              <a:t>st</a:t>
            </a:r>
            <a:r>
              <a:rPr lang="en-US" dirty="0"/>
              <a:t>; 30% of final grade</a:t>
            </a:r>
          </a:p>
          <a:p>
            <a:r>
              <a:rPr lang="en-US" dirty="0"/>
              <a:t>Teams will share or divide up among yourselves these “research project” tasks: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29FC0-9B0D-9745-990E-AECB1654A856}"/>
              </a:ext>
            </a:extLst>
          </p:cNvPr>
          <p:cNvSpPr txBox="1"/>
          <p:nvPr/>
        </p:nvSpPr>
        <p:spPr>
          <a:xfrm>
            <a:off x="838199" y="3808071"/>
            <a:ext cx="10887635" cy="156966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1257300" lvl="2" indent="-342900">
              <a:buFont typeface="Wingdings" pitchFamily="2" charset="2"/>
              <a:buChar char="Ø"/>
            </a:pPr>
            <a:r>
              <a:rPr lang="en-US" sz="2400" dirty="0"/>
              <a:t>Research question identification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400" dirty="0"/>
              <a:t>Study design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400" dirty="0"/>
              <a:t>Data management </a:t>
            </a:r>
          </a:p>
          <a:p>
            <a:pPr marL="1257300" lvl="2" indent="-342900">
              <a:buFont typeface="Wingdings" pitchFamily="2" charset="2"/>
              <a:buChar char="Ø"/>
            </a:pPr>
            <a:endParaRPr lang="en-US" sz="2400" dirty="0"/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400" dirty="0"/>
              <a:t>Data analysis</a:t>
            </a:r>
          </a:p>
          <a:p>
            <a:pPr marL="1257300" lvl="2" indent="-342900">
              <a:buFont typeface="Wingdings" pitchFamily="2" charset="2"/>
              <a:buChar char="Ø"/>
            </a:pPr>
            <a:r>
              <a:rPr lang="en-US" sz="2400" dirty="0"/>
              <a:t>Written Findings (2-5 pages)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C5C1CD-EAD6-684E-89FE-FAD9E3BD6F6A}"/>
              </a:ext>
            </a:extLst>
          </p:cNvPr>
          <p:cNvSpPr txBox="1">
            <a:spLocks/>
          </p:cNvSpPr>
          <p:nvPr/>
        </p:nvSpPr>
        <p:spPr>
          <a:xfrm>
            <a:off x="838200" y="5791200"/>
            <a:ext cx="10515600" cy="8017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Step 1: Determine “research” question</a:t>
            </a:r>
          </a:p>
          <a:p>
            <a:r>
              <a:rPr lang="en-US">
                <a:solidFill>
                  <a:srgbClr val="FF0000"/>
                </a:solidFill>
              </a:rPr>
              <a:t>Step 2: Examine data dictionary to identify useful variables to include</a:t>
            </a:r>
          </a:p>
        </p:txBody>
      </p:sp>
    </p:spTree>
    <p:extLst>
      <p:ext uri="{BB962C8B-B14F-4D97-AF65-F5344CB8AC3E}">
        <p14:creationId xmlns:p14="http://schemas.microsoft.com/office/powerpoint/2010/main" val="201101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ECE0-98AF-E34F-BD18-1CD770BB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Liquidity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4B89-75B5-3F44-8551-F6DE969CD5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3 / Week 5</a:t>
            </a:r>
          </a:p>
          <a:p>
            <a:endParaRPr lang="en-US" dirty="0"/>
          </a:p>
          <a:p>
            <a:pPr algn="ctr"/>
            <a:r>
              <a:rPr lang="en-US" sz="2000" i="1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Relational database structures and effective use of EHR data; </a:t>
            </a:r>
            <a:br>
              <a:rPr lang="en-US" sz="2000" i="1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</a:br>
            <a:r>
              <a:rPr lang="en-US" sz="2000" i="1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introduction to types of healthcare data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35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7E56-D2CA-8E4D-AFD7-4096674C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3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2342-B724-A641-855D-85C81DBAA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865"/>
            <a:ext cx="10515600" cy="5146158"/>
          </a:xfrm>
        </p:spPr>
        <p:txBody>
          <a:bodyPr>
            <a:normAutofit/>
          </a:bodyPr>
          <a:lstStyle/>
          <a:p>
            <a:r>
              <a:rPr lang="en-US" dirty="0"/>
              <a:t>Understand the importance of knowing the research question prior to beginning to work with the data.</a:t>
            </a:r>
          </a:p>
          <a:p>
            <a:r>
              <a:rPr lang="en-US" dirty="0"/>
              <a:t>Be able to explain the difference between retrospective and prospective studies, what an IRB is, and how participant consent affects how data can be used.</a:t>
            </a:r>
          </a:p>
          <a:p>
            <a:r>
              <a:rPr lang="en-US" dirty="0"/>
              <a:t>Understand common database terms: variable, observation, table..</a:t>
            </a:r>
          </a:p>
          <a:p>
            <a:r>
              <a:rPr lang="en-US" dirty="0"/>
              <a:t>Understand important database concepts: keys, JOINs, and filtering in queries.</a:t>
            </a:r>
          </a:p>
          <a:p>
            <a:r>
              <a:rPr lang="en-US" dirty="0"/>
              <a:t>Be able to articulate three benefits of an enterprise data dictionary.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7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4218</TotalTime>
  <Words>973</Words>
  <Application>Microsoft Macintosh PowerPoint</Application>
  <PresentationFormat>Widescreen</PresentationFormat>
  <Paragraphs>146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Data Structures and Liquidity</vt:lpstr>
      <vt:lpstr>Welcome Back!</vt:lpstr>
      <vt:lpstr>Course Topic Outline</vt:lpstr>
      <vt:lpstr>Course Topic Outline</vt:lpstr>
      <vt:lpstr>Individual Essay</vt:lpstr>
      <vt:lpstr>Individual Essay – What’s the Goal?</vt:lpstr>
      <vt:lpstr>Team Data Analytics Project</vt:lpstr>
      <vt:lpstr>Data Structures and Liquidity</vt:lpstr>
      <vt:lpstr>Class 3 Learning Objectives</vt:lpstr>
      <vt:lpstr>Class 3 Topic Outline</vt:lpstr>
      <vt:lpstr>Research Uses of EHR Data</vt:lpstr>
      <vt:lpstr>PowerPoint Presentation</vt:lpstr>
      <vt:lpstr>Data Dictionary</vt:lpstr>
      <vt:lpstr>PowerPoint Presentation</vt:lpstr>
      <vt:lpstr>PowerPoint Presentation</vt:lpstr>
      <vt:lpstr>PowerPoint Presentation</vt:lpstr>
      <vt:lpstr>Column Specification</vt:lpstr>
      <vt:lpstr>Star Schema Data Model</vt:lpstr>
      <vt:lpstr>Star Schema  Visual Representation</vt:lpstr>
      <vt:lpstr>Questions from Class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Decision Support</dc:title>
  <dc:creator>Stephen Blackwelder</dc:creator>
  <cp:lastModifiedBy>Stephen Blackwelder</cp:lastModifiedBy>
  <cp:revision>118</cp:revision>
  <cp:lastPrinted>2019-05-25T11:25:51Z</cp:lastPrinted>
  <dcterms:created xsi:type="dcterms:W3CDTF">2019-03-02T15:09:53Z</dcterms:created>
  <dcterms:modified xsi:type="dcterms:W3CDTF">2024-06-22T02:13:05Z</dcterms:modified>
</cp:coreProperties>
</file>