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1.xml" ContentType="application/vnd.openxmlformats-officedocument.presentationml.tags+xml"/>
  <Override PartName="/ppt/notesSlides/notesSlide6.xml" ContentType="application/vnd.openxmlformats-officedocument.presentationml.notesSlide+xml"/>
  <Override PartName="/ppt/tags/tag2.xml" ContentType="application/vnd.openxmlformats-officedocument.presentationml.tags+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tags/tag6.xml" ContentType="application/vnd.openxmlformats-officedocument.presentationml.tags+xml"/>
  <Override PartName="/ppt/notesSlides/notesSlide11.xml" ContentType="application/vnd.openxmlformats-officedocument.presentationml.notesSlide+xml"/>
  <Override PartName="/ppt/tags/tag7.xml" ContentType="application/vnd.openxmlformats-officedocument.presentationml.tags+xml"/>
  <Override PartName="/ppt/notesSlides/notesSlide12.xml" ContentType="application/vnd.openxmlformats-officedocument.presentationml.notesSlide+xml"/>
  <Override PartName="/ppt/charts/chart1.xml" ContentType="application/vnd.openxmlformats-officedocument.drawingml.chart+xml"/>
  <Override PartName="/ppt/tags/tag8.xml" ContentType="application/vnd.openxmlformats-officedocument.presentationml.tags+xml"/>
  <Override PartName="/ppt/notesSlides/notesSlide13.xml" ContentType="application/vnd.openxmlformats-officedocument.presentationml.notesSlide+xml"/>
  <Override PartName="/ppt/tags/tag9.xml" ContentType="application/vnd.openxmlformats-officedocument.presentationml.tags+xml"/>
  <Override PartName="/ppt/notesSlides/notesSlide14.xml" ContentType="application/vnd.openxmlformats-officedocument.presentationml.notesSlide+xml"/>
  <Override PartName="/ppt/tags/tag10.xml" ContentType="application/vnd.openxmlformats-officedocument.presentationml.tags+xml"/>
  <Override PartName="/ppt/notesSlides/notesSlide15.xml" ContentType="application/vnd.openxmlformats-officedocument.presentationml.notesSlide+xml"/>
  <Override PartName="/ppt/tags/tag11.xml" ContentType="application/vnd.openxmlformats-officedocument.presentationml.tags+xml"/>
  <Override PartName="/ppt/notesSlides/notesSlide16.xml" ContentType="application/vnd.openxmlformats-officedocument.presentationml.notesSlide+xml"/>
  <Override PartName="/ppt/tags/tag12.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tags/tag14.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tags/tag15.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1022" r:id="rId2"/>
    <p:sldId id="1079" r:id="rId3"/>
    <p:sldId id="1083" r:id="rId4"/>
    <p:sldId id="1166" r:id="rId5"/>
    <p:sldId id="1167" r:id="rId6"/>
    <p:sldId id="1084" r:id="rId7"/>
    <p:sldId id="1089" r:id="rId8"/>
    <p:sldId id="1090" r:id="rId9"/>
    <p:sldId id="1162" r:id="rId10"/>
    <p:sldId id="990" r:id="rId11"/>
    <p:sldId id="919" r:id="rId12"/>
    <p:sldId id="920" r:id="rId13"/>
    <p:sldId id="921" r:id="rId14"/>
    <p:sldId id="922" r:id="rId15"/>
    <p:sldId id="1161" r:id="rId16"/>
    <p:sldId id="1163" r:id="rId17"/>
    <p:sldId id="1080" r:id="rId18"/>
    <p:sldId id="924" r:id="rId19"/>
    <p:sldId id="925" r:id="rId20"/>
    <p:sldId id="926" r:id="rId21"/>
    <p:sldId id="927" r:id="rId22"/>
    <p:sldId id="1082" r:id="rId23"/>
    <p:sldId id="1164" r:id="rId24"/>
    <p:sldId id="1165" r:id="rId25"/>
    <p:sldId id="933" r:id="rId26"/>
    <p:sldId id="1168" r:id="rId27"/>
    <p:sldId id="1169" r:id="rId28"/>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8405"/>
    <a:srgbClr val="FF9300"/>
    <a:srgbClr val="003C64"/>
    <a:srgbClr val="3BABFD"/>
    <a:srgbClr val="E6E7E9"/>
    <a:srgbClr val="EBB434"/>
    <a:srgbClr val="10168C"/>
    <a:srgbClr val="191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045" autoAdjust="0"/>
    <p:restoredTop sz="94231" autoAdjust="0"/>
  </p:normalViewPr>
  <p:slideViewPr>
    <p:cSldViewPr>
      <p:cViewPr>
        <p:scale>
          <a:sx n="149" d="100"/>
          <a:sy n="149" d="100"/>
        </p:scale>
        <p:origin x="616" y="16"/>
      </p:cViewPr>
      <p:guideLst>
        <p:guide orient="horz" pos="2160"/>
        <p:guide pos="3840"/>
      </p:guideLst>
    </p:cSldViewPr>
  </p:slideViewPr>
  <p:notesTextViewPr>
    <p:cViewPr>
      <p:scale>
        <a:sx n="1" d="1"/>
        <a:sy n="1" d="1"/>
      </p:scale>
      <p:origin x="0" y="0"/>
    </p:cViewPr>
  </p:notesTextViewPr>
  <p:sorterViewPr>
    <p:cViewPr>
      <p:scale>
        <a:sx n="75" d="100"/>
        <a:sy n="75" d="100"/>
      </p:scale>
      <p:origin x="0" y="0"/>
    </p:cViewPr>
  </p:sorterViewPr>
  <p:notesViewPr>
    <p:cSldViewPr>
      <p:cViewPr varScale="1">
        <p:scale>
          <a:sx n="69" d="100"/>
          <a:sy n="69" d="100"/>
        </p:scale>
        <p:origin x="4680"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lineChart>
        <c:grouping val="standard"/>
        <c:varyColors val="0"/>
        <c:ser>
          <c:idx val="0"/>
          <c:order val="0"/>
          <c:tx>
            <c:strRef>
              <c:f>chart!$B$1</c:f>
              <c:strCache>
                <c:ptCount val="1"/>
                <c:pt idx="0">
                  <c:v>HMO (Health Part)</c:v>
                </c:pt>
              </c:strCache>
            </c:strRef>
          </c:tx>
          <c:spPr>
            <a:ln w="63500">
              <a:solidFill>
                <a:schemeClr val="accent2"/>
              </a:solidFill>
            </a:ln>
          </c:spPr>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chart!$B$2:$B$10</c:f>
              <c:numCache>
                <c:formatCode>0</c:formatCode>
                <c:ptCount val="9"/>
                <c:pt idx="0">
                  <c:v>-1752</c:v>
                </c:pt>
                <c:pt idx="1">
                  <c:v>-1762</c:v>
                </c:pt>
                <c:pt idx="2">
                  <c:v>-1762</c:v>
                </c:pt>
                <c:pt idx="3">
                  <c:v>-1762</c:v>
                </c:pt>
                <c:pt idx="4">
                  <c:v>-1762</c:v>
                </c:pt>
                <c:pt idx="5">
                  <c:v>-1762</c:v>
                </c:pt>
                <c:pt idx="6">
                  <c:v>-1762</c:v>
                </c:pt>
                <c:pt idx="7">
                  <c:v>-1762</c:v>
                </c:pt>
                <c:pt idx="8">
                  <c:v>-1762</c:v>
                </c:pt>
              </c:numCache>
            </c:numRef>
          </c:val>
          <c:smooth val="0"/>
          <c:extLst>
            <c:ext xmlns:c16="http://schemas.microsoft.com/office/drawing/2014/chart" uri="{C3380CC4-5D6E-409C-BE32-E72D297353CC}">
              <c16:uniqueId val="{00000000-BF2F-49B4-A0A1-5E506388393F}"/>
            </c:ext>
          </c:extLst>
        </c:ser>
        <c:ser>
          <c:idx val="1"/>
          <c:order val="1"/>
          <c:tx>
            <c:strRef>
              <c:f>chart!$C$1</c:f>
              <c:strCache>
                <c:ptCount val="1"/>
                <c:pt idx="0">
                  <c:v>PPO (Medica)</c:v>
                </c:pt>
              </c:strCache>
            </c:strRef>
          </c:tx>
          <c:spPr>
            <a:ln w="63500">
              <a:solidFill>
                <a:schemeClr val="tx2"/>
              </a:solidFill>
            </a:ln>
          </c:spPr>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chart!$C$2:$C$10</c:f>
              <c:numCache>
                <c:formatCode>0</c:formatCode>
                <c:ptCount val="9"/>
                <c:pt idx="0">
                  <c:v>-2913</c:v>
                </c:pt>
                <c:pt idx="1">
                  <c:v>-2953</c:v>
                </c:pt>
                <c:pt idx="2">
                  <c:v>-2953</c:v>
                </c:pt>
                <c:pt idx="3">
                  <c:v>-2953</c:v>
                </c:pt>
                <c:pt idx="4">
                  <c:v>-2953</c:v>
                </c:pt>
                <c:pt idx="5">
                  <c:v>-2953</c:v>
                </c:pt>
                <c:pt idx="6">
                  <c:v>-2953</c:v>
                </c:pt>
                <c:pt idx="7">
                  <c:v>-2953</c:v>
                </c:pt>
                <c:pt idx="8">
                  <c:v>-2953</c:v>
                </c:pt>
              </c:numCache>
            </c:numRef>
          </c:val>
          <c:smooth val="0"/>
          <c:extLst>
            <c:ext xmlns:c16="http://schemas.microsoft.com/office/drawing/2014/chart" uri="{C3380CC4-5D6E-409C-BE32-E72D297353CC}">
              <c16:uniqueId val="{00000001-BF2F-49B4-A0A1-5E506388393F}"/>
            </c:ext>
          </c:extLst>
        </c:ser>
        <c:ser>
          <c:idx val="2"/>
          <c:order val="2"/>
          <c:tx>
            <c:strRef>
              <c:f>chart!$D$1</c:f>
              <c:strCache>
                <c:ptCount val="1"/>
                <c:pt idx="0">
                  <c:v>Definity Low</c:v>
                </c:pt>
              </c:strCache>
            </c:strRef>
          </c:tx>
          <c:spPr>
            <a:ln w="63500" cmpd="sng">
              <a:solidFill>
                <a:srgbClr val="00B050"/>
              </a:solidFill>
              <a:prstDash val="sysDash"/>
            </a:ln>
          </c:spPr>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chart!$D$2:$D$10</c:f>
              <c:numCache>
                <c:formatCode>0</c:formatCode>
                <c:ptCount val="9"/>
                <c:pt idx="0">
                  <c:v>617.6</c:v>
                </c:pt>
                <c:pt idx="1">
                  <c:v>-382.40000000000009</c:v>
                </c:pt>
                <c:pt idx="2">
                  <c:v>-1382.4</c:v>
                </c:pt>
                <c:pt idx="3">
                  <c:v>-2382.4</c:v>
                </c:pt>
                <c:pt idx="4">
                  <c:v>-2382.4</c:v>
                </c:pt>
                <c:pt idx="5">
                  <c:v>-2382.4</c:v>
                </c:pt>
                <c:pt idx="6">
                  <c:v>-2382.4</c:v>
                </c:pt>
                <c:pt idx="7">
                  <c:v>-2382.4</c:v>
                </c:pt>
                <c:pt idx="8">
                  <c:v>-2382.4</c:v>
                </c:pt>
              </c:numCache>
            </c:numRef>
          </c:val>
          <c:smooth val="0"/>
          <c:extLst>
            <c:ext xmlns:c16="http://schemas.microsoft.com/office/drawing/2014/chart" uri="{C3380CC4-5D6E-409C-BE32-E72D297353CC}">
              <c16:uniqueId val="{00000002-BF2F-49B4-A0A1-5E506388393F}"/>
            </c:ext>
          </c:extLst>
        </c:ser>
        <c:ser>
          <c:idx val="3"/>
          <c:order val="3"/>
          <c:tx>
            <c:strRef>
              <c:f>chart!$E$1</c:f>
              <c:strCache>
                <c:ptCount val="1"/>
                <c:pt idx="0">
                  <c:v>Definity Medium</c:v>
                </c:pt>
              </c:strCache>
            </c:strRef>
          </c:tx>
          <c:spPr>
            <a:ln w="63500" cmpd="sng">
              <a:solidFill>
                <a:srgbClr val="00B050"/>
              </a:solidFill>
              <a:prstDash val="dash"/>
            </a:ln>
          </c:spPr>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chart!$E$2:$E$10</c:f>
              <c:numCache>
                <c:formatCode>0</c:formatCode>
                <c:ptCount val="9"/>
                <c:pt idx="0">
                  <c:v>1152.8</c:v>
                </c:pt>
                <c:pt idx="1">
                  <c:v>152.8000000000001</c:v>
                </c:pt>
                <c:pt idx="2">
                  <c:v>-847.2</c:v>
                </c:pt>
                <c:pt idx="3">
                  <c:v>-1847.2</c:v>
                </c:pt>
                <c:pt idx="4">
                  <c:v>-2847.2</c:v>
                </c:pt>
                <c:pt idx="5">
                  <c:v>-3847.2</c:v>
                </c:pt>
                <c:pt idx="6">
                  <c:v>-3847.2</c:v>
                </c:pt>
                <c:pt idx="7">
                  <c:v>-3847.2</c:v>
                </c:pt>
                <c:pt idx="8">
                  <c:v>-3847.2</c:v>
                </c:pt>
              </c:numCache>
            </c:numRef>
          </c:val>
          <c:smooth val="0"/>
          <c:extLst>
            <c:ext xmlns:c16="http://schemas.microsoft.com/office/drawing/2014/chart" uri="{C3380CC4-5D6E-409C-BE32-E72D297353CC}">
              <c16:uniqueId val="{00000003-BF2F-49B4-A0A1-5E506388393F}"/>
            </c:ext>
          </c:extLst>
        </c:ser>
        <c:ser>
          <c:idx val="4"/>
          <c:order val="4"/>
          <c:tx>
            <c:strRef>
              <c:f>chart!$F$1</c:f>
              <c:strCache>
                <c:ptCount val="1"/>
                <c:pt idx="0">
                  <c:v>Definity High</c:v>
                </c:pt>
              </c:strCache>
            </c:strRef>
          </c:tx>
          <c:spPr>
            <a:ln w="63500" cmpd="sng">
              <a:solidFill>
                <a:srgbClr val="00B050"/>
              </a:solidFill>
              <a:prstDash val="solid"/>
            </a:ln>
          </c:spPr>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chart!$F$2:$F$10</c:f>
              <c:numCache>
                <c:formatCode>0</c:formatCode>
                <c:ptCount val="9"/>
                <c:pt idx="0">
                  <c:v>1601.6</c:v>
                </c:pt>
                <c:pt idx="1">
                  <c:v>601.6</c:v>
                </c:pt>
                <c:pt idx="2">
                  <c:v>-398.4</c:v>
                </c:pt>
                <c:pt idx="3">
                  <c:v>-1398.4</c:v>
                </c:pt>
                <c:pt idx="4">
                  <c:v>-2398.4</c:v>
                </c:pt>
                <c:pt idx="5">
                  <c:v>-3398.4</c:v>
                </c:pt>
                <c:pt idx="6">
                  <c:v>-4398.4000000000005</c:v>
                </c:pt>
                <c:pt idx="7">
                  <c:v>-5398.4</c:v>
                </c:pt>
                <c:pt idx="8">
                  <c:v>-5398.4</c:v>
                </c:pt>
              </c:numCache>
            </c:numRef>
          </c:val>
          <c:smooth val="0"/>
          <c:extLst>
            <c:ext xmlns:c16="http://schemas.microsoft.com/office/drawing/2014/chart" uri="{C3380CC4-5D6E-409C-BE32-E72D297353CC}">
              <c16:uniqueId val="{00000004-BF2F-49B4-A0A1-5E506388393F}"/>
            </c:ext>
          </c:extLst>
        </c:ser>
        <c:ser>
          <c:idx val="5"/>
          <c:order val="5"/>
          <c:tx>
            <c:strRef>
              <c:f>chart!$G$1</c:f>
              <c:strCache>
                <c:ptCount val="1"/>
                <c:pt idx="0">
                  <c:v>HMO Out of Network</c:v>
                </c:pt>
              </c:strCache>
            </c:strRef>
          </c:tx>
          <c:marker>
            <c:symbol val="none"/>
          </c:marker>
          <c:cat>
            <c:numRef>
              <c:f>chart!$A$2:$A$10</c:f>
              <c:numCache>
                <c:formatCode>0</c:formatCode>
                <c:ptCount val="9"/>
                <c:pt idx="0">
                  <c:v>0</c:v>
                </c:pt>
                <c:pt idx="1">
                  <c:v>-1000</c:v>
                </c:pt>
                <c:pt idx="2">
                  <c:v>-2000</c:v>
                </c:pt>
                <c:pt idx="3">
                  <c:v>-3000</c:v>
                </c:pt>
                <c:pt idx="4">
                  <c:v>-4000</c:v>
                </c:pt>
                <c:pt idx="5">
                  <c:v>-5000</c:v>
                </c:pt>
                <c:pt idx="6">
                  <c:v>-6000</c:v>
                </c:pt>
                <c:pt idx="7">
                  <c:v>-7000</c:v>
                </c:pt>
                <c:pt idx="8">
                  <c:v>-8000</c:v>
                </c:pt>
              </c:numCache>
            </c:numRef>
          </c:cat>
          <c:val>
            <c:numRef>
              <c:f>chart!$G$2:$G$10</c:f>
              <c:numCache>
                <c:formatCode>0</c:formatCode>
                <c:ptCount val="9"/>
                <c:pt idx="0">
                  <c:v>-1752</c:v>
                </c:pt>
                <c:pt idx="1">
                  <c:v>-1762</c:v>
                </c:pt>
                <c:pt idx="2">
                  <c:v>-1762</c:v>
                </c:pt>
                <c:pt idx="3">
                  <c:v>-1762</c:v>
                </c:pt>
                <c:pt idx="4">
                  <c:v>-1762</c:v>
                </c:pt>
                <c:pt idx="5">
                  <c:v>-1762</c:v>
                </c:pt>
                <c:pt idx="6">
                  <c:v>-1762</c:v>
                </c:pt>
                <c:pt idx="7">
                  <c:v>-1762</c:v>
                </c:pt>
                <c:pt idx="8">
                  <c:v>-1762</c:v>
                </c:pt>
              </c:numCache>
            </c:numRef>
          </c:val>
          <c:smooth val="0"/>
          <c:extLst>
            <c:ext xmlns:c16="http://schemas.microsoft.com/office/drawing/2014/chart" uri="{C3380CC4-5D6E-409C-BE32-E72D297353CC}">
              <c16:uniqueId val="{00000005-BF2F-49B4-A0A1-5E506388393F}"/>
            </c:ext>
          </c:extLst>
        </c:ser>
        <c:dLbls>
          <c:showLegendKey val="0"/>
          <c:showVal val="0"/>
          <c:showCatName val="0"/>
          <c:showSerName val="0"/>
          <c:showPercent val="0"/>
          <c:showBubbleSize val="0"/>
        </c:dLbls>
        <c:smooth val="0"/>
        <c:axId val="-1201361456"/>
        <c:axId val="-1201358608"/>
      </c:lineChart>
      <c:catAx>
        <c:axId val="-1201361456"/>
        <c:scaling>
          <c:orientation val="minMax"/>
        </c:scaling>
        <c:delete val="0"/>
        <c:axPos val="b"/>
        <c:title>
          <c:tx>
            <c:rich>
              <a:bodyPr/>
              <a:lstStyle/>
              <a:p>
                <a:pPr>
                  <a:defRPr/>
                </a:pPr>
                <a:r>
                  <a:rPr lang="en-US" dirty="0"/>
                  <a:t>Total cost</a:t>
                </a:r>
              </a:p>
            </c:rich>
          </c:tx>
          <c:overlay val="0"/>
        </c:title>
        <c:numFmt formatCode="0" sourceLinked="1"/>
        <c:majorTickMark val="out"/>
        <c:minorTickMark val="none"/>
        <c:tickLblPos val="nextTo"/>
        <c:crossAx val="-1201358608"/>
        <c:crosses val="autoZero"/>
        <c:auto val="1"/>
        <c:lblAlgn val="ctr"/>
        <c:lblOffset val="100"/>
        <c:noMultiLvlLbl val="0"/>
      </c:catAx>
      <c:valAx>
        <c:axId val="-1201358608"/>
        <c:scaling>
          <c:orientation val="minMax"/>
        </c:scaling>
        <c:delete val="0"/>
        <c:axPos val="l"/>
        <c:majorGridlines/>
        <c:title>
          <c:tx>
            <c:rich>
              <a:bodyPr/>
              <a:lstStyle/>
              <a:p>
                <a:pPr>
                  <a:defRPr/>
                </a:pPr>
                <a:r>
                  <a:rPr lang="en-US" dirty="0"/>
                  <a:t>Your money</a:t>
                </a:r>
              </a:p>
            </c:rich>
          </c:tx>
          <c:overlay val="0"/>
        </c:title>
        <c:numFmt formatCode="0" sourceLinked="1"/>
        <c:majorTickMark val="out"/>
        <c:minorTickMark val="none"/>
        <c:tickLblPos val="nextTo"/>
        <c:crossAx val="-1201361456"/>
        <c:crosses val="autoZero"/>
        <c:crossBetween val="between"/>
      </c:valAx>
    </c:plotArea>
    <c:plotVisOnly val="1"/>
    <c:dispBlanksAs val="gap"/>
    <c:showDLblsOverMax val="0"/>
  </c:chart>
  <c:txPr>
    <a:bodyPr/>
    <a:lstStyle/>
    <a:p>
      <a:pPr>
        <a:defRPr sz="1800"/>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stacked"/>
        <c:varyColors val="0"/>
        <c:ser>
          <c:idx val="0"/>
          <c:order val="0"/>
          <c:tx>
            <c:strRef>
              <c:f>Sheet1!$B$1</c:f>
              <c:strCache>
                <c:ptCount val="1"/>
                <c:pt idx="0">
                  <c:v>Worker</c:v>
                </c:pt>
              </c:strCache>
            </c:strRef>
          </c:tx>
          <c:spPr>
            <a:solidFill>
              <a:schemeClr val="accent1"/>
            </a:solidFill>
            <a:ln>
              <a:noFill/>
            </a:ln>
            <a:effectLst/>
          </c:spPr>
          <c:invertIfNegative val="0"/>
          <c:dLbls>
            <c:dLbl>
              <c:idx val="0"/>
              <c:layout>
                <c:manualLayout>
                  <c:x val="1.0416666666666666E-2"/>
                  <c:y val="2.8060326608944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6283-9E4E-B283-B5B1A19FFCBE}"/>
                </c:ext>
              </c:extLst>
            </c:dLbl>
            <c:spPr>
              <a:noFill/>
              <a:ln>
                <a:noFill/>
              </a:ln>
              <a:effectLst/>
            </c:spPr>
            <c:txPr>
              <a:bodyPr rot="0" spcFirstLastPara="1" vertOverflow="ellipsis" vert="horz" wrap="square" anchor="ctr" anchorCtr="1"/>
              <a:lstStyle/>
              <a:p>
                <a:pPr>
                  <a:defRPr sz="1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All Plans Single</c:v>
                </c:pt>
                <c:pt idx="1">
                  <c:v>All Plans Family</c:v>
                </c:pt>
              </c:strCache>
            </c:strRef>
          </c:cat>
          <c:val>
            <c:numRef>
              <c:f>Sheet1!$B$2:$B$3</c:f>
              <c:numCache>
                <c:formatCode>_("$"* #,##0_);_("$"* \(#,##0\);_("$"* "-"??_);_(@_)</c:formatCode>
                <c:ptCount val="2"/>
                <c:pt idx="0">
                  <c:v>1243</c:v>
                </c:pt>
                <c:pt idx="1">
                  <c:v>5588</c:v>
                </c:pt>
              </c:numCache>
            </c:numRef>
          </c:val>
          <c:extLst>
            <c:ext xmlns:c16="http://schemas.microsoft.com/office/drawing/2014/chart" uri="{C3380CC4-5D6E-409C-BE32-E72D297353CC}">
              <c16:uniqueId val="{00000000-AE48-4731-8161-4EE4D71C5D60}"/>
            </c:ext>
          </c:extLst>
        </c:ser>
        <c:ser>
          <c:idx val="1"/>
          <c:order val="1"/>
          <c:tx>
            <c:strRef>
              <c:f>Sheet1!$C$1</c:f>
              <c:strCache>
                <c:ptCount val="1"/>
                <c:pt idx="0">
                  <c:v>Employer</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All Plans Single</c:v>
                </c:pt>
                <c:pt idx="1">
                  <c:v>All Plans Family</c:v>
                </c:pt>
              </c:strCache>
            </c:strRef>
          </c:cat>
          <c:val>
            <c:numRef>
              <c:f>Sheet1!$C$2:$C$3</c:f>
              <c:numCache>
                <c:formatCode>_("$"* #,##0_);_("$"* \(#,##0\);_("$"* "-"??_);_(@_)</c:formatCode>
                <c:ptCount val="2"/>
                <c:pt idx="0">
                  <c:v>6227</c:v>
                </c:pt>
                <c:pt idx="1">
                  <c:v>15754</c:v>
                </c:pt>
              </c:numCache>
            </c:numRef>
          </c:val>
          <c:extLst>
            <c:ext xmlns:c16="http://schemas.microsoft.com/office/drawing/2014/chart" uri="{C3380CC4-5D6E-409C-BE32-E72D297353CC}">
              <c16:uniqueId val="{00000001-AE48-4731-8161-4EE4D71C5D60}"/>
            </c:ext>
          </c:extLst>
        </c:ser>
        <c:dLbls>
          <c:showLegendKey val="0"/>
          <c:showVal val="0"/>
          <c:showCatName val="0"/>
          <c:showSerName val="0"/>
          <c:showPercent val="0"/>
          <c:showBubbleSize val="0"/>
        </c:dLbls>
        <c:gapWidth val="150"/>
        <c:overlap val="100"/>
        <c:axId val="-1201268848"/>
        <c:axId val="-1201266368"/>
      </c:barChart>
      <c:catAx>
        <c:axId val="-1201268848"/>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1266368"/>
        <c:crosses val="autoZero"/>
        <c:auto val="1"/>
        <c:lblAlgn val="ctr"/>
        <c:lblOffset val="100"/>
        <c:noMultiLvlLbl val="0"/>
      </c:catAx>
      <c:valAx>
        <c:axId val="-1201266368"/>
        <c:scaling>
          <c:orientation val="minMax"/>
        </c:scaling>
        <c:delete val="0"/>
        <c:axPos val="b"/>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201268848"/>
        <c:crosses val="autoZero"/>
        <c:crossBetween val="between"/>
        <c:majorUnit val="4000"/>
      </c:valAx>
      <c:spPr>
        <a:noFill/>
        <a:ln>
          <a:noFill/>
        </a:ln>
        <a:effectLst/>
      </c:spPr>
    </c:plotArea>
    <c:legend>
      <c:legendPos val="b"/>
      <c:overlay val="0"/>
      <c:spPr>
        <a:noFill/>
        <a:ln>
          <a:noFill/>
        </a:ln>
        <a:effectLst/>
      </c:spPr>
      <c:txPr>
        <a:bodyPr rot="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sz="1800"/>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587BAA2E-E04D-42DF-BD72-2140672DD877}" type="slidenum">
              <a:rPr lang="en-US" smtClean="0"/>
              <a:t>‹#›</a:t>
            </a:fld>
            <a:endParaRPr lang="en-US"/>
          </a:p>
        </p:txBody>
      </p:sp>
    </p:spTree>
    <p:extLst>
      <p:ext uri="{BB962C8B-B14F-4D97-AF65-F5344CB8AC3E}">
        <p14:creationId xmlns:p14="http://schemas.microsoft.com/office/powerpoint/2010/main" val="3526582939"/>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5F9C4D31-174B-4F5F-8CA5-A569D34218B4}" type="slidenum">
              <a:rPr lang="en-US" smtClean="0"/>
              <a:t>‹#›</a:t>
            </a:fld>
            <a:endParaRPr lang="en-US"/>
          </a:p>
        </p:txBody>
      </p:sp>
    </p:spTree>
    <p:extLst>
      <p:ext uri="{BB962C8B-B14F-4D97-AF65-F5344CB8AC3E}">
        <p14:creationId xmlns:p14="http://schemas.microsoft.com/office/powerpoint/2010/main" val="330092795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9.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slide" Target="../slides/slide18.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9.xml.rels><?xml version="1.0" encoding="UTF-8" standalone="yes"?>
<Relationships xmlns="http://schemas.openxmlformats.org/package/2006/relationships"><Relationship Id="rId3" Type="http://schemas.openxmlformats.org/officeDocument/2006/relationships/slide" Target="../slides/slide19.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F9C4D31-174B-4F5F-8CA5-A569D34218B4}" type="slidenum">
              <a:rPr lang="en-US" smtClean="0"/>
              <a:t>1</a:t>
            </a:fld>
            <a:endParaRPr lang="en-US"/>
          </a:p>
        </p:txBody>
      </p:sp>
    </p:spTree>
    <p:extLst>
      <p:ext uri="{BB962C8B-B14F-4D97-AF65-F5344CB8AC3E}">
        <p14:creationId xmlns:p14="http://schemas.microsoft.com/office/powerpoint/2010/main" val="22834899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10</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6417207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11</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4581882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492CE4-C2C3-4AA5-9490-0FEFC0FF64A4}" type="slidenum">
              <a:rPr lang="en-US" smtClean="0"/>
              <a:t>12</a:t>
            </a:fld>
            <a:endParaRPr lang="en-US"/>
          </a:p>
        </p:txBody>
      </p:sp>
      <p:sp>
        <p:nvSpPr>
          <p:cNvPr id="5" name="Date Placeholder 4"/>
          <p:cNvSpPr>
            <a:spLocks noGrp="1"/>
          </p:cNvSpPr>
          <p:nvPr>
            <p:ph type="dt" idx="11"/>
          </p:nvPr>
        </p:nvSpPr>
        <p:spPr/>
        <p:txBody>
          <a:bodyPr/>
          <a:lstStyle/>
          <a:p>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21266268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8492CE4-C2C3-4AA5-9490-0FEFC0FF64A4}" type="slidenum">
              <a:rPr lang="en-US" smtClean="0"/>
              <a:t>13</a:t>
            </a:fld>
            <a:endParaRPr lang="en-US"/>
          </a:p>
        </p:txBody>
      </p:sp>
      <p:sp>
        <p:nvSpPr>
          <p:cNvPr id="5" name="Date Placeholder 4"/>
          <p:cNvSpPr>
            <a:spLocks noGrp="1"/>
          </p:cNvSpPr>
          <p:nvPr>
            <p:ph type="dt" idx="11"/>
          </p:nvPr>
        </p:nvSpPr>
        <p:spPr/>
        <p:txBody>
          <a:bodyPr/>
          <a:lstStyle/>
          <a:p>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22142335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D8492CE4-C2C3-4AA5-9490-0FEFC0FF64A4}" type="slidenum">
              <a:rPr lang="en-US" smtClean="0"/>
              <a:t>14</a:t>
            </a:fld>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1642234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dirty="0">
              <a:effectLst/>
              <a:latin typeface="Calibri" panose="020F0502020204030204" pitchFamily="34" charset="0"/>
              <a:ea typeface="Times New Roman" panose="02020603050405020304" pitchFamily="18" charset="0"/>
              <a:cs typeface="Times New Roman" panose="02020603050405020304" pitchFamily="18" charset="0"/>
            </a:endParaRPr>
          </a:p>
          <a:p>
            <a:pPr marL="742950" lvl="1" indent="-285750">
              <a:buFont typeface="Courier New" panose="02070309020205020404" pitchFamily="49" charset="0"/>
              <a:buChar char="o"/>
            </a:pPr>
            <a:r>
              <a:rPr lang="en-US" sz="1200" dirty="0">
                <a:latin typeface="Calibri" panose="020F0502020204030204" pitchFamily="34" charset="0"/>
                <a:ea typeface="Times New Roman" panose="02020603050405020304" pitchFamily="18" charset="0"/>
                <a:cs typeface="Times New Roman" panose="02020603050405020304" pitchFamily="18" charset="0"/>
              </a:rPr>
              <a:t>Providers, All models – information, autonomy</a:t>
            </a:r>
          </a:p>
          <a:p>
            <a:pPr marL="742950" lvl="1" indent="-285750">
              <a:buFont typeface="Courier New" panose="02070309020205020404" pitchFamily="49" charset="0"/>
              <a:buChar char="o"/>
            </a:pPr>
            <a:r>
              <a:rPr lang="en-US" sz="1200" dirty="0">
                <a:latin typeface="Calibri" panose="020F0502020204030204" pitchFamily="34" charset="0"/>
                <a:ea typeface="Times New Roman" panose="02020603050405020304" pitchFamily="18" charset="0"/>
                <a:cs typeface="Times New Roman" panose="02020603050405020304" pitchFamily="18" charset="0"/>
              </a:rPr>
              <a:t>Providers fee-for-service – incentives to go high cost</a:t>
            </a:r>
          </a:p>
          <a:p>
            <a:pPr marL="742950" lvl="1" indent="-285750">
              <a:buFont typeface="Courier New" panose="02070309020205020404" pitchFamily="49" charset="0"/>
              <a:buChar char="o"/>
            </a:pPr>
            <a:r>
              <a:rPr lang="en-US" sz="1200" dirty="0">
                <a:latin typeface="Calibri" panose="020F0502020204030204" pitchFamily="34" charset="0"/>
                <a:ea typeface="Times New Roman" panose="02020603050405020304" pitchFamily="18" charset="0"/>
                <a:cs typeface="Times New Roman" panose="02020603050405020304" pitchFamily="18" charset="0"/>
              </a:rPr>
              <a:t>Providers fully capitated – incentives to go low cost and high quality (high prevention) to avoid downstream costs</a:t>
            </a:r>
          </a:p>
          <a:p>
            <a:pPr marL="742950" lvl="1" indent="-285750">
              <a:buFont typeface="Courier New" panose="02070309020205020404" pitchFamily="49" charset="0"/>
              <a:buChar char="o"/>
            </a:pPr>
            <a:r>
              <a:rPr lang="en-US" sz="1200" dirty="0">
                <a:latin typeface="Calibri" panose="020F0502020204030204" pitchFamily="34" charset="0"/>
                <a:ea typeface="Times New Roman" panose="02020603050405020304" pitchFamily="18" charset="0"/>
                <a:cs typeface="Times New Roman" panose="02020603050405020304" pitchFamily="18" charset="0"/>
              </a:rPr>
              <a:t>Providers per-member per-month primary care – incentives to go low cost and not necessarily high quality (high prevention) to avoid downstream costs, but some incentives to do this to justify expense—substantially different than fee-for-service? Unclear – so looks like an innovative model but isn’t set up in a way for that model to really work – (maybe from the patient perspective there is more incentive to get primary care because copays aren’t involved, and maybe that reduces downstream costs)</a:t>
            </a:r>
          </a:p>
          <a:p>
            <a:endParaRPr lang="en-US" dirty="0"/>
          </a:p>
        </p:txBody>
      </p:sp>
      <p:sp>
        <p:nvSpPr>
          <p:cNvPr id="4" name="Slide Number Placeholder 3"/>
          <p:cNvSpPr>
            <a:spLocks noGrp="1"/>
          </p:cNvSpPr>
          <p:nvPr>
            <p:ph type="sldNum" sz="quarter" idx="10"/>
          </p:nvPr>
        </p:nvSpPr>
        <p:spPr/>
        <p:txBody>
          <a:bodyPr/>
          <a:lstStyle/>
          <a:p>
            <a:fld id="{D8492CE4-C2C3-4AA5-9490-0FEFC0FF64A4}" type="slidenum">
              <a:rPr lang="en-US" smtClean="0"/>
              <a:t>15</a:t>
            </a:fld>
            <a:endParaRPr lang="en-US"/>
          </a:p>
        </p:txBody>
      </p:sp>
      <p:sp>
        <p:nvSpPr>
          <p:cNvPr id="5" name="Date Placeholder 4"/>
          <p:cNvSpPr>
            <a:spLocks noGrp="1"/>
          </p:cNvSpPr>
          <p:nvPr>
            <p:ph type="dt" idx="11"/>
          </p:nvPr>
        </p:nvSpPr>
        <p:spPr/>
        <p:txBody>
          <a:bodyPr/>
          <a:lstStyle/>
          <a:p>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6578925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16</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0135024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17</a:t>
            </a:fld>
            <a:endParaRPr lang="en-US"/>
          </a:p>
        </p:txBody>
      </p:sp>
    </p:spTree>
    <p:extLst>
      <p:ext uri="{BB962C8B-B14F-4D97-AF65-F5344CB8AC3E}">
        <p14:creationId xmlns:p14="http://schemas.microsoft.com/office/powerpoint/2010/main" val="15716784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B648F62B-5D03-4E4D-9213-9B84A686AB16}" type="slidenum">
              <a:rPr lang="en-US" smtClean="0"/>
              <a:pPr>
                <a:defRPr/>
              </a:pPr>
              <a:t>18</a:t>
            </a:fld>
            <a:endParaRPr lang="en-US"/>
          </a:p>
        </p:txBody>
      </p:sp>
      <p:sp>
        <p:nvSpPr>
          <p:cNvPr id="5" name="Date Placeholder 4"/>
          <p:cNvSpPr>
            <a:spLocks noGrp="1"/>
          </p:cNvSpPr>
          <p:nvPr>
            <p:ph type="dt" idx="11"/>
          </p:nvPr>
        </p:nvSpPr>
        <p:spPr/>
        <p:txBody>
          <a:bodyPr/>
          <a:lstStyle/>
          <a:p>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457582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r>
              <a:rPr lang="en-US" dirty="0"/>
              <a:t>Figures 6.6</a:t>
            </a:r>
          </a:p>
          <a:p>
            <a:endParaRPr lang="en-US" dirty="0"/>
          </a:p>
          <a:p>
            <a:r>
              <a:rPr lang="en-US" dirty="0"/>
              <a:t>Worker paid nearly all premium indirectly (in wages foregone)</a:t>
            </a:r>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D8492CE4-C2C3-4AA5-9490-0FEFC0FF64A4}" type="slidenum">
              <a:rPr lang="en-US" smtClean="0"/>
              <a:t>19</a:t>
            </a:fld>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41606274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2</a:t>
            </a:fld>
            <a:endParaRPr lang="en-US"/>
          </a:p>
        </p:txBody>
      </p:sp>
    </p:spTree>
    <p:extLst>
      <p:ext uri="{BB962C8B-B14F-4D97-AF65-F5344CB8AC3E}">
        <p14:creationId xmlns:p14="http://schemas.microsoft.com/office/powerpoint/2010/main" val="32051904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20</a:t>
            </a:fld>
            <a:endParaRPr lang="en-US"/>
          </a:p>
        </p:txBody>
      </p:sp>
    </p:spTree>
    <p:extLst>
      <p:ext uri="{BB962C8B-B14F-4D97-AF65-F5344CB8AC3E}">
        <p14:creationId xmlns:p14="http://schemas.microsoft.com/office/powerpoint/2010/main" val="11551822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0"/>
          </p:nvPr>
        </p:nvSpPr>
        <p:spPr/>
        <p:txBody>
          <a:bodyPr/>
          <a:lstStyle/>
          <a:p>
            <a:endParaRPr lang="en-US"/>
          </a:p>
        </p:txBody>
      </p:sp>
      <p:sp>
        <p:nvSpPr>
          <p:cNvPr id="5" name="Slide Number Placeholder 4"/>
          <p:cNvSpPr>
            <a:spLocks noGrp="1"/>
          </p:cNvSpPr>
          <p:nvPr>
            <p:ph type="sldNum" sz="quarter" idx="11"/>
          </p:nvPr>
        </p:nvSpPr>
        <p:spPr/>
        <p:txBody>
          <a:bodyPr/>
          <a:lstStyle/>
          <a:p>
            <a:fld id="{D8492CE4-C2C3-4AA5-9490-0FEFC0FF64A4}" type="slidenum">
              <a:rPr lang="en-US" smtClean="0"/>
              <a:t>21</a:t>
            </a:fld>
            <a:endParaRPr lang="en-US"/>
          </a:p>
        </p:txBody>
      </p:sp>
      <p:sp>
        <p:nvSpPr>
          <p:cNvPr id="6" name="TextBox 5"/>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24728266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22</a:t>
            </a:fld>
            <a:endParaRPr lang="en-US"/>
          </a:p>
        </p:txBody>
      </p:sp>
    </p:spTree>
    <p:extLst>
      <p:ext uri="{BB962C8B-B14F-4D97-AF65-F5344CB8AC3E}">
        <p14:creationId xmlns:p14="http://schemas.microsoft.com/office/powerpoint/2010/main" val="13147920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76586-F008-4DD2-9CAC-B9C1AA31F76A}" type="slidenum">
              <a:rPr lang="en-US" smtClean="0"/>
              <a:pPr/>
              <a:t>23</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12742122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76586-F008-4DD2-9CAC-B9C1AA31F76A}" type="slidenum">
              <a:rPr lang="en-US" smtClean="0"/>
              <a:pPr/>
              <a:t>24</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8597683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76586-F008-4DD2-9CAC-B9C1AA31F76A}" type="slidenum">
              <a:rPr lang="en-US" smtClean="0"/>
              <a:pPr/>
              <a:t>25</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235528052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76586-F008-4DD2-9CAC-B9C1AA31F76A}" type="slidenum">
              <a:rPr lang="en-US" smtClean="0"/>
              <a:pPr/>
              <a:t>26</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396377188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976586-F008-4DD2-9CAC-B9C1AA31F76A}" type="slidenum">
              <a:rPr lang="en-US" smtClean="0"/>
              <a:pPr/>
              <a:t>27</a:t>
            </a:fld>
            <a:endParaRPr lang="en-US"/>
          </a:p>
        </p:txBody>
      </p:sp>
      <p:sp>
        <p:nvSpPr>
          <p:cNvPr id="5" name="Date Placeholder 4"/>
          <p:cNvSpPr>
            <a:spLocks noGrp="1"/>
          </p:cNvSpPr>
          <p:nvPr>
            <p:ph type="dt" idx="11"/>
          </p:nvPr>
        </p:nvSpPr>
        <p:spPr/>
        <p:txBody>
          <a:bodyPr/>
          <a:lstStyle/>
          <a:p>
            <a:endParaRPr lang="en-US"/>
          </a:p>
        </p:txBody>
      </p:sp>
    </p:spTree>
    <p:extLst>
      <p:ext uri="{BB962C8B-B14F-4D97-AF65-F5344CB8AC3E}">
        <p14:creationId xmlns:p14="http://schemas.microsoft.com/office/powerpoint/2010/main" val="7723742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3</a:t>
            </a:fld>
            <a:endParaRPr lang="en-US"/>
          </a:p>
        </p:txBody>
      </p:sp>
    </p:spTree>
    <p:extLst>
      <p:ext uri="{BB962C8B-B14F-4D97-AF65-F5344CB8AC3E}">
        <p14:creationId xmlns:p14="http://schemas.microsoft.com/office/powerpoint/2010/main" val="35347568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Date Placeholder 3"/>
          <p:cNvSpPr>
            <a:spLocks noGrp="1"/>
          </p:cNvSpPr>
          <p:nvPr>
            <p:ph type="dt" idx="1"/>
          </p:nvPr>
        </p:nvSpPr>
        <p:spPr/>
        <p:txBody>
          <a:bodyPr/>
          <a:lstStyle/>
          <a:p>
            <a:endParaRPr lang="en-US"/>
          </a:p>
        </p:txBody>
      </p:sp>
      <p:sp>
        <p:nvSpPr>
          <p:cNvPr id="5" name="Slide Number Placeholder 4"/>
          <p:cNvSpPr>
            <a:spLocks noGrp="1"/>
          </p:cNvSpPr>
          <p:nvPr>
            <p:ph type="sldNum" sz="quarter" idx="5"/>
          </p:nvPr>
        </p:nvSpPr>
        <p:spPr/>
        <p:txBody>
          <a:bodyPr/>
          <a:lstStyle/>
          <a:p>
            <a:fld id="{5F9C4D31-174B-4F5F-8CA5-A569D34218B4}" type="slidenum">
              <a:rPr lang="en-US" smtClean="0"/>
              <a:t>4</a:t>
            </a:fld>
            <a:endParaRPr lang="en-US"/>
          </a:p>
        </p:txBody>
      </p:sp>
    </p:spTree>
    <p:extLst>
      <p:ext uri="{BB962C8B-B14F-4D97-AF65-F5344CB8AC3E}">
        <p14:creationId xmlns:p14="http://schemas.microsoft.com/office/powerpoint/2010/main" val="3806472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5</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3779339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6</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7809362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7</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14349790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8</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14732688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p:spPr>
        <p:txBody>
          <a:bodyPr/>
          <a:lstStyle/>
          <a:p>
            <a:fld id="{4E79F49E-6E03-4451-9DB4-B624ADF79FC8}" type="slidenum">
              <a:rPr lang="en-US" smtClean="0"/>
              <a:pPr/>
              <a:t>9</a:t>
            </a:fld>
            <a:endParaRPr lang="en-US"/>
          </a:p>
        </p:txBody>
      </p:sp>
      <p:sp>
        <p:nvSpPr>
          <p:cNvPr id="61443" name="Rectangle 2"/>
          <p:cNvSpPr>
            <a:spLocks noGrp="1" noRot="1" noChangeAspect="1" noChangeArrowheads="1" noTextEdit="1"/>
          </p:cNvSpPr>
          <p:nvPr>
            <p:ph type="sldImg"/>
          </p:nvPr>
        </p:nvSpPr>
        <p:spPr>
          <a:xfrm>
            <a:off x="457200" y="719138"/>
            <a:ext cx="6400800" cy="3600450"/>
          </a:xfrm>
          <a:ln/>
        </p:spPr>
      </p:sp>
      <p:sp>
        <p:nvSpPr>
          <p:cNvPr id="61444" name="Rectangle 3"/>
          <p:cNvSpPr>
            <a:spLocks noGrp="1" noChangeArrowheads="1"/>
          </p:cNvSpPr>
          <p:nvPr>
            <p:ph type="body" idx="1"/>
          </p:nvPr>
        </p:nvSpPr>
        <p:spPr>
          <a:noFill/>
          <a:ln/>
        </p:spPr>
        <p:txBody>
          <a:bodyPr/>
          <a:lstStyle/>
          <a:p>
            <a:pPr eaLnBrk="1" hangingPunct="1"/>
            <a:endParaRPr lang="en-US" dirty="0">
              <a:latin typeface="Arial" charset="0"/>
            </a:endParaRPr>
          </a:p>
        </p:txBody>
      </p:sp>
      <p:sp>
        <p:nvSpPr>
          <p:cNvPr id="2" name="Date Placeholder 1"/>
          <p:cNvSpPr>
            <a:spLocks noGrp="1"/>
          </p:cNvSpPr>
          <p:nvPr>
            <p:ph type="dt" idx="10"/>
          </p:nvPr>
        </p:nvSpPr>
        <p:spPr/>
        <p:txBody>
          <a:bodyPr/>
          <a:lstStyle/>
          <a:p>
            <a:endParaRPr lang="en-US"/>
          </a:p>
        </p:txBody>
      </p:sp>
      <p:sp>
        <p:nvSpPr>
          <p:cNvPr id="3" name="TextBox 2"/>
          <p:cNvSpPr txBox="1"/>
          <p:nvPr>
            <p:custDataLst>
              <p:tags r:id="rId1"/>
            </p:custDataLst>
          </p:nvPr>
        </p:nvSpPr>
        <p:spPr>
          <a:xfrm>
            <a:off x="2" y="1"/>
            <a:ext cx="3810000" cy="382555"/>
          </a:xfrm>
          <a:prstGeom prst="rect">
            <a:avLst/>
          </a:prstGeom>
          <a:noFill/>
        </p:spPr>
        <p:txBody>
          <a:bodyPr vert="horz" lIns="91424" tIns="45712" rIns="91424" bIns="45712" rtlCol="0">
            <a:spAutoFit/>
          </a:bodyPr>
          <a:lstStyle/>
          <a:p>
            <a:endParaRPr lang="en-US"/>
          </a:p>
        </p:txBody>
      </p:sp>
    </p:spTree>
    <p:extLst>
      <p:ext uri="{BB962C8B-B14F-4D97-AF65-F5344CB8AC3E}">
        <p14:creationId xmlns:p14="http://schemas.microsoft.com/office/powerpoint/2010/main" val="22502405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52" y="282"/>
            <a:ext cx="12185402" cy="6857717"/>
          </a:xfrm>
          <a:prstGeom prst="rect">
            <a:avLst/>
          </a:prstGeom>
        </p:spPr>
      </p:pic>
      <p:sp>
        <p:nvSpPr>
          <p:cNvPr id="2" name="Title 1"/>
          <p:cNvSpPr>
            <a:spLocks noGrp="1"/>
          </p:cNvSpPr>
          <p:nvPr>
            <p:ph type="ctrTitle" hasCustomPrompt="1"/>
          </p:nvPr>
        </p:nvSpPr>
        <p:spPr>
          <a:xfrm>
            <a:off x="609600" y="1981200"/>
            <a:ext cx="8128000" cy="2312401"/>
          </a:xfrm>
          <a:noFill/>
        </p:spPr>
        <p:txBody>
          <a:bodyPr rIns="0" anchor="b">
            <a:noAutofit/>
          </a:bodyPr>
          <a:lstStyle>
            <a:lvl1pPr algn="r">
              <a:defRPr sz="6600">
                <a:solidFill>
                  <a:schemeClr val="tx2"/>
                </a:solidFill>
              </a:defRPr>
            </a:lvl1pPr>
          </a:lstStyle>
          <a:p>
            <a:r>
              <a:rPr lang="en-US" dirty="0"/>
              <a:t>Title</a:t>
            </a:r>
          </a:p>
        </p:txBody>
      </p:sp>
      <p:sp>
        <p:nvSpPr>
          <p:cNvPr id="3" name="Subtitle 2"/>
          <p:cNvSpPr>
            <a:spLocks noGrp="1"/>
          </p:cNvSpPr>
          <p:nvPr>
            <p:ph type="subTitle" idx="1" hasCustomPrompt="1"/>
          </p:nvPr>
        </p:nvSpPr>
        <p:spPr>
          <a:xfrm>
            <a:off x="609600" y="4343400"/>
            <a:ext cx="8128000" cy="914400"/>
          </a:xfrm>
        </p:spPr>
        <p:txBody>
          <a:bodyPr rIns="0">
            <a:normAutofit/>
          </a:bodyPr>
          <a:lstStyle>
            <a:lvl1pPr marL="0" indent="0" algn="r">
              <a:buNone/>
              <a:defRPr sz="4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Name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pic>
        <p:nvPicPr>
          <p:cNvPr id="13" name="Picture 12">
            <a:extLst>
              <a:ext uri="{FF2B5EF4-FFF2-40B4-BE49-F238E27FC236}">
                <a16:creationId xmlns:a16="http://schemas.microsoft.com/office/drawing/2014/main" id="{697A40ED-2DBB-584E-A2C0-4B30B5C045FB}"/>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0487310" y="5227320"/>
            <a:ext cx="1095090" cy="1097280"/>
          </a:xfrm>
          <a:prstGeom prst="rect">
            <a:avLst/>
          </a:prstGeom>
        </p:spPr>
      </p:pic>
    </p:spTree>
    <p:extLst>
      <p:ext uri="{BB962C8B-B14F-4D97-AF65-F5344CB8AC3E}">
        <p14:creationId xmlns:p14="http://schemas.microsoft.com/office/powerpoint/2010/main" val="3995342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34808363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400"/>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32049967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743886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4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24153234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551" y="282"/>
            <a:ext cx="12320801" cy="6933917"/>
          </a:xfrm>
          <a:prstGeom prst="rect">
            <a:avLst/>
          </a:prstGeom>
        </p:spPr>
      </p:pic>
      <p:sp>
        <p:nvSpPr>
          <p:cNvPr id="2" name="Title 1"/>
          <p:cNvSpPr>
            <a:spLocks noGrp="1"/>
          </p:cNvSpPr>
          <p:nvPr>
            <p:ph type="title"/>
          </p:nvPr>
        </p:nvSpPr>
        <p:spPr>
          <a:xfrm>
            <a:off x="990600" y="1646236"/>
            <a:ext cx="3810000" cy="1141412"/>
          </a:xfrm>
        </p:spPr>
        <p:txBody>
          <a:bodyPr>
            <a:normAutofit/>
          </a:bodyPr>
          <a:lstStyle>
            <a:lvl1pPr algn="l">
              <a:defRPr sz="5400"/>
            </a:lvl1pPr>
          </a:lstStyle>
          <a:p>
            <a:r>
              <a:rPr lang="en-US"/>
              <a:t>Click to edit Master title style</a:t>
            </a:r>
            <a:endParaRPr lang="en-US" dirty="0"/>
          </a:p>
        </p:txBody>
      </p:sp>
      <p:sp>
        <p:nvSpPr>
          <p:cNvPr id="3" name="Content Placeholder 2"/>
          <p:cNvSpPr>
            <a:spLocks noGrp="1"/>
          </p:cNvSpPr>
          <p:nvPr>
            <p:ph idx="1"/>
          </p:nvPr>
        </p:nvSpPr>
        <p:spPr>
          <a:xfrm>
            <a:off x="990600" y="3017836"/>
            <a:ext cx="8229600" cy="3201991"/>
          </a:xfrm>
        </p:spPr>
        <p:txBody>
          <a:bodyPr>
            <a:normAutofit/>
          </a:bodyPr>
          <a:lstStyle>
            <a:lvl1pPr>
              <a:defRPr sz="4000"/>
            </a:lvl1pPr>
            <a:lvl2pPr>
              <a:defRPr sz="3600"/>
            </a:lvl2pPr>
            <a:lvl3pPr>
              <a:defRPr sz="3200"/>
            </a:lvl3pPr>
            <a:lvl4pPr>
              <a:defRPr sz="2800"/>
            </a:lvl4pPr>
            <a:lvl5pPr>
              <a:defRPr sz="2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pic>
        <p:nvPicPr>
          <p:cNvPr id="8" name="Picture 7">
            <a:extLst>
              <a:ext uri="{FF2B5EF4-FFF2-40B4-BE49-F238E27FC236}">
                <a16:creationId xmlns:a16="http://schemas.microsoft.com/office/drawing/2014/main" id="{D51368FB-585B-C844-A13D-A2A6CF36E1BF}"/>
              </a:ext>
            </a:extLst>
          </p:cNvPr>
          <p:cNvPicPr>
            <a:picLocks noChangeAspect="1"/>
          </p:cNvPicPr>
          <p:nvPr userDrawn="1"/>
        </p:nvPicPr>
        <p:blipFill>
          <a:blip r:embed="rId3" cstate="print">
            <a:extLst>
              <a:ext uri="{BEBA8EAE-BF5A-486C-A8C5-ECC9F3942E4B}">
                <a14:imgProps xmlns:a14="http://schemas.microsoft.com/office/drawing/2010/main">
                  <a14:imgLayer r:embed="rId4">
                    <a14:imgEffect>
                      <a14:saturation sat="66000"/>
                    </a14:imgEffect>
                  </a14:imgLayer>
                </a14:imgProps>
              </a:ext>
              <a:ext uri="{28A0092B-C50C-407E-A947-70E740481C1C}">
                <a14:useLocalDpi xmlns:a14="http://schemas.microsoft.com/office/drawing/2010/main" val="0"/>
              </a:ext>
            </a:extLst>
          </a:blip>
          <a:stretch>
            <a:fillRect/>
          </a:stretch>
        </p:blipFill>
        <p:spPr>
          <a:xfrm>
            <a:off x="10487310" y="5257800"/>
            <a:ext cx="1095090" cy="1097280"/>
          </a:xfrm>
          <a:prstGeom prst="rect">
            <a:avLst/>
          </a:prstGeom>
        </p:spPr>
      </p:pic>
    </p:spTree>
    <p:extLst>
      <p:ext uri="{BB962C8B-B14F-4D97-AF65-F5344CB8AC3E}">
        <p14:creationId xmlns:p14="http://schemas.microsoft.com/office/powerpoint/2010/main" val="30497657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2438400"/>
            <a:ext cx="10363200" cy="1362075"/>
          </a:xfrm>
        </p:spPr>
        <p:txBody>
          <a:bodyPr anchor="t">
            <a:normAutofit/>
          </a:bodyPr>
          <a:lstStyle>
            <a:lvl1pPr algn="ctr">
              <a:defRPr sz="5400" b="1" cap="none"/>
            </a:lvl1pPr>
          </a:lstStyle>
          <a:p>
            <a:r>
              <a:rPr lang="en-US" dirty="0"/>
              <a:t>Click to edit master 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104980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400"/>
            </a:lvl1pPr>
          </a:lstStyle>
          <a:p>
            <a:r>
              <a:rPr lang="en-US"/>
              <a:t>Click to edit Master title style</a:t>
            </a:r>
            <a:endParaRPr lang="en-US" dirty="0"/>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35501802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8" name="Footer Placeholder 7"/>
          <p:cNvSpPr>
            <a:spLocks noGrp="1"/>
          </p:cNvSpPr>
          <p:nvPr>
            <p:ph type="ftr" sz="quarter" idx="11"/>
          </p:nvPr>
        </p:nvSpPr>
        <p:spPr>
          <a:xfrm>
            <a:off x="4165600" y="6356351"/>
            <a:ext cx="3860800"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1948405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l">
              <a:defRPr sz="5400"/>
            </a:lvl1pPr>
          </a:lstStyle>
          <a:p>
            <a:r>
              <a:rPr lang="en-US"/>
              <a:t>Click to edit Master title style</a:t>
            </a:r>
            <a:endParaRPr lang="en-US" dirty="0"/>
          </a:p>
        </p:txBody>
      </p:sp>
      <p:sp>
        <p:nvSpPr>
          <p:cNvPr id="3" name="Date Placeholder 2"/>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4" name="Footer Placeholder 3"/>
          <p:cNvSpPr>
            <a:spLocks noGrp="1"/>
          </p:cNvSpPr>
          <p:nvPr>
            <p:ph type="ftr" sz="quarter" idx="11"/>
          </p:nvPr>
        </p:nvSpPr>
        <p:spPr>
          <a:xfrm>
            <a:off x="4165600" y="6356351"/>
            <a:ext cx="3860800"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3357744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3" name="Footer Placeholder 2"/>
          <p:cNvSpPr>
            <a:spLocks noGrp="1"/>
          </p:cNvSpPr>
          <p:nvPr>
            <p:ph type="ftr" sz="quarter" idx="11"/>
          </p:nvPr>
        </p:nvSpPr>
        <p:spPr>
          <a:xfrm>
            <a:off x="4165600" y="6356351"/>
            <a:ext cx="3860800" cy="365125"/>
          </a:xfrm>
          <a:prstGeom prst="rect">
            <a:avLst/>
          </a:prstGeom>
        </p:spPr>
        <p:txBody>
          <a:bodyPr/>
          <a:lstStyle/>
          <a:p>
            <a:endParaRPr lang="en-US"/>
          </a:p>
        </p:txBody>
      </p:sp>
      <p:sp>
        <p:nvSpPr>
          <p:cNvPr id="4" name="Slide Number Placeholder 3"/>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80786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09600" y="6356351"/>
            <a:ext cx="2844800" cy="365125"/>
          </a:xfrm>
          <a:prstGeom prst="rect">
            <a:avLst/>
          </a:prstGeom>
        </p:spPr>
        <p:txBody>
          <a:bodyPr/>
          <a:lstStyle/>
          <a:p>
            <a:fld id="{31CA4218-CC47-4D44-AC16-CEDD65459FA2}" type="datetimeFigureOut">
              <a:rPr lang="en-US" smtClean="0"/>
              <a:t>1/13/24</a:t>
            </a:fld>
            <a:endParaRPr lang="en-US"/>
          </a:p>
        </p:txBody>
      </p:sp>
      <p:sp>
        <p:nvSpPr>
          <p:cNvPr id="6" name="Footer Placeholder 5"/>
          <p:cNvSpPr>
            <a:spLocks noGrp="1"/>
          </p:cNvSpPr>
          <p:nvPr>
            <p:ph type="ftr" sz="quarter" idx="11"/>
          </p:nvPr>
        </p:nvSpPr>
        <p:spPr>
          <a:xfrm>
            <a:off x="4165600" y="6356351"/>
            <a:ext cx="3860800"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7600" y="6356351"/>
            <a:ext cx="2844800" cy="365125"/>
          </a:xfrm>
          <a:prstGeom prst="rect">
            <a:avLst/>
          </a:prstGeom>
        </p:spPr>
        <p:txBody>
          <a:bodyPr/>
          <a:lstStyle/>
          <a:p>
            <a:fld id="{3AC3DBC3-A524-4CCD-AE3E-7429FC7A5024}" type="slidenum">
              <a:rPr lang="en-US" smtClean="0"/>
              <a:t>‹#›</a:t>
            </a:fld>
            <a:endParaRPr lang="en-US"/>
          </a:p>
        </p:txBody>
      </p:sp>
    </p:spTree>
    <p:extLst>
      <p:ext uri="{BB962C8B-B14F-4D97-AF65-F5344CB8AC3E}">
        <p14:creationId xmlns:p14="http://schemas.microsoft.com/office/powerpoint/2010/main" val="490603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9510727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7"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l" defTabSz="914400" rtl="0" eaLnBrk="1" latinLnBrk="0" hangingPunct="1">
        <a:spcBef>
          <a:spcPct val="0"/>
        </a:spcBef>
        <a:buNone/>
        <a:defRPr sz="5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8.emf"/><Relationship Id="rId4" Type="http://schemas.openxmlformats.org/officeDocument/2006/relationships/image" Target="../media/image7.e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Health Insurance</a:t>
            </a:r>
          </a:p>
        </p:txBody>
      </p:sp>
    </p:spTree>
    <p:extLst>
      <p:ext uri="{BB962C8B-B14F-4D97-AF65-F5344CB8AC3E}">
        <p14:creationId xmlns:p14="http://schemas.microsoft.com/office/powerpoint/2010/main" val="12769340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a:t>Which plan? Why?</a:t>
            </a:r>
            <a:endParaRPr lang="en-US" dirty="0"/>
          </a:p>
        </p:txBody>
      </p:sp>
      <p:graphicFrame>
        <p:nvGraphicFramePr>
          <p:cNvPr id="4" name="Content Placeholder 4"/>
          <p:cNvGraphicFramePr>
            <a:graphicFrameLocks noGrp="1"/>
          </p:cNvGraphicFramePr>
          <p:nvPr>
            <p:ph idx="1"/>
            <p:extLst>
              <p:ext uri="{D42A27DB-BD31-4B8C-83A1-F6EECF244321}">
                <p14:modId xmlns:p14="http://schemas.microsoft.com/office/powerpoint/2010/main" val="67195343"/>
              </p:ext>
            </p:extLst>
          </p:nvPr>
        </p:nvGraphicFramePr>
        <p:xfrm>
          <a:off x="609600" y="1600200"/>
          <a:ext cx="10820400" cy="4863358"/>
        </p:xfrm>
        <a:graphic>
          <a:graphicData uri="http://schemas.openxmlformats.org/drawingml/2006/table">
            <a:tbl>
              <a:tblPr firstRow="1">
                <a:tableStyleId>{BC89EF96-8CEA-46FF-86C4-4CE0E7609802}</a:tableStyleId>
              </a:tblPr>
              <a:tblGrid>
                <a:gridCol w="3048000">
                  <a:extLst>
                    <a:ext uri="{9D8B030D-6E8A-4147-A177-3AD203B41FA5}">
                      <a16:colId xmlns:a16="http://schemas.microsoft.com/office/drawing/2014/main" val="1060981521"/>
                    </a:ext>
                  </a:extLst>
                </a:gridCol>
                <a:gridCol w="7772400">
                  <a:extLst>
                    <a:ext uri="{9D8B030D-6E8A-4147-A177-3AD203B41FA5}">
                      <a16:colId xmlns:a16="http://schemas.microsoft.com/office/drawing/2014/main" val="1645591743"/>
                    </a:ext>
                  </a:extLst>
                </a:gridCol>
              </a:tblGrid>
              <a:tr h="474238">
                <a:tc>
                  <a:txBody>
                    <a:bodyPr/>
                    <a:lstStyle/>
                    <a:p>
                      <a:pPr algn="ctr"/>
                      <a:r>
                        <a:rPr lang="en-US" sz="2000" dirty="0"/>
                        <a:t>Plan</a:t>
                      </a:r>
                    </a:p>
                  </a:txBody>
                  <a:tcPr/>
                </a:tc>
                <a:tc>
                  <a:txBody>
                    <a:bodyPr/>
                    <a:lstStyle/>
                    <a:p>
                      <a:pPr algn="ctr"/>
                      <a:r>
                        <a:rPr lang="en-US" sz="2000" dirty="0"/>
                        <a:t>Why</a:t>
                      </a:r>
                    </a:p>
                  </a:txBody>
                  <a:tcPr/>
                </a:tc>
                <a:extLst>
                  <a:ext uri="{0D108BD9-81ED-4DB2-BD59-A6C34878D82A}">
                    <a16:rowId xmlns:a16="http://schemas.microsoft.com/office/drawing/2014/main" val="3495880881"/>
                  </a:ext>
                </a:extLst>
              </a:tr>
              <a:tr h="1463040">
                <a:tc>
                  <a:txBody>
                    <a:bodyPr/>
                    <a:lstStyle/>
                    <a:p>
                      <a:r>
                        <a:rPr lang="en-US" sz="2000" dirty="0"/>
                        <a:t>Health</a:t>
                      </a:r>
                      <a:r>
                        <a:rPr lang="en-US" sz="2000" baseline="0" dirty="0"/>
                        <a:t> Maintenance Org.</a:t>
                      </a:r>
                      <a:endParaRPr lang="en-US" sz="2000" dirty="0"/>
                    </a:p>
                  </a:txBody>
                  <a:tcPr/>
                </a:tc>
                <a:tc>
                  <a:txBody>
                    <a:bodyPr/>
                    <a:lstStyle/>
                    <a:p>
                      <a:endParaRPr lang="en-US" sz="2000" dirty="0"/>
                    </a:p>
                  </a:txBody>
                  <a:tcPr/>
                </a:tc>
                <a:extLst>
                  <a:ext uri="{0D108BD9-81ED-4DB2-BD59-A6C34878D82A}">
                    <a16:rowId xmlns:a16="http://schemas.microsoft.com/office/drawing/2014/main" val="2051448617"/>
                  </a:ext>
                </a:extLst>
              </a:tr>
              <a:tr h="1463040">
                <a:tc>
                  <a:txBody>
                    <a:bodyPr/>
                    <a:lstStyle/>
                    <a:p>
                      <a:r>
                        <a:rPr lang="en-US" sz="2000" dirty="0"/>
                        <a:t>Preferred</a:t>
                      </a:r>
                      <a:r>
                        <a:rPr lang="en-US" sz="2000" baseline="0" dirty="0"/>
                        <a:t> Provider Org.</a:t>
                      </a:r>
                      <a:endParaRPr lang="en-US" sz="2000" dirty="0"/>
                    </a:p>
                  </a:txBody>
                  <a:tcPr/>
                </a:tc>
                <a:tc>
                  <a:txBody>
                    <a:bodyPr/>
                    <a:lstStyle/>
                    <a:p>
                      <a:r>
                        <a:rPr lang="en-US" sz="2000" dirty="0"/>
                        <a:t>- given that PPO comes with options, and that certain levels of the Definity plan have a deductible that would mean paying more than the PPO if surgery is above $6k, go with PPO to minimize cost</a:t>
                      </a:r>
                    </a:p>
                  </a:txBody>
                  <a:tcPr/>
                </a:tc>
                <a:extLst>
                  <a:ext uri="{0D108BD9-81ED-4DB2-BD59-A6C34878D82A}">
                    <a16:rowId xmlns:a16="http://schemas.microsoft.com/office/drawing/2014/main" val="1715090003"/>
                  </a:ext>
                </a:extLst>
              </a:tr>
              <a:tr h="1463040">
                <a:tc>
                  <a:txBody>
                    <a:bodyPr/>
                    <a:lstStyle/>
                    <a:p>
                      <a:r>
                        <a:rPr lang="en-US" sz="2000" dirty="0"/>
                        <a:t>High</a:t>
                      </a:r>
                      <a:r>
                        <a:rPr lang="en-US" sz="2000" baseline="0" dirty="0"/>
                        <a:t> D</a:t>
                      </a:r>
                      <a:r>
                        <a:rPr lang="en-US" sz="2000" dirty="0"/>
                        <a:t>eductible</a:t>
                      </a:r>
                    </a:p>
                  </a:txBody>
                  <a:tcPr/>
                </a:tc>
                <a:tc>
                  <a:txBody>
                    <a:bodyPr/>
                    <a:lstStyle/>
                    <a:p>
                      <a:r>
                        <a:rPr lang="en-US" sz="2000" dirty="0"/>
                        <a:t>- family; husband is planning to get surgery-will hit deductible quickly; better options in terms of where to get surgery</a:t>
                      </a:r>
                    </a:p>
                  </a:txBody>
                  <a:tcPr/>
                </a:tc>
                <a:extLst>
                  <a:ext uri="{0D108BD9-81ED-4DB2-BD59-A6C34878D82A}">
                    <a16:rowId xmlns:a16="http://schemas.microsoft.com/office/drawing/2014/main" val="1401741612"/>
                  </a:ext>
                </a:extLst>
              </a:tr>
            </a:tbl>
          </a:graphicData>
        </a:graphic>
      </p:graphicFrame>
    </p:spTree>
    <p:extLst>
      <p:ext uri="{BB962C8B-B14F-4D97-AF65-F5344CB8AC3E}">
        <p14:creationId xmlns:p14="http://schemas.microsoft.com/office/powerpoint/2010/main" val="17872730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Is high-deductible health insurance good for employers? For society?</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785688548"/>
              </p:ext>
            </p:extLst>
          </p:nvPr>
        </p:nvGraphicFramePr>
        <p:xfrm>
          <a:off x="609600" y="1600200"/>
          <a:ext cx="10972800" cy="4846320"/>
        </p:xfrm>
        <a:graphic>
          <a:graphicData uri="http://schemas.openxmlformats.org/drawingml/2006/table">
            <a:tbl>
              <a:tblPr firstRow="1">
                <a:tableStyleId>{BC89EF96-8CEA-46FF-86C4-4CE0E7609802}</a:tableStyleId>
              </a:tblPr>
              <a:tblGrid>
                <a:gridCol w="5486400">
                  <a:extLst>
                    <a:ext uri="{9D8B030D-6E8A-4147-A177-3AD203B41FA5}">
                      <a16:colId xmlns:a16="http://schemas.microsoft.com/office/drawing/2014/main" val="1060981521"/>
                    </a:ext>
                  </a:extLst>
                </a:gridCol>
                <a:gridCol w="5486400">
                  <a:extLst>
                    <a:ext uri="{9D8B030D-6E8A-4147-A177-3AD203B41FA5}">
                      <a16:colId xmlns:a16="http://schemas.microsoft.com/office/drawing/2014/main" val="1645591743"/>
                    </a:ext>
                  </a:extLst>
                </a:gridCol>
              </a:tblGrid>
              <a:tr h="457200">
                <a:tc>
                  <a:txBody>
                    <a:bodyPr/>
                    <a:lstStyle/>
                    <a:p>
                      <a:pPr algn="ctr"/>
                      <a:r>
                        <a:rPr lang="en-US" sz="2400" dirty="0"/>
                        <a:t>Yes</a:t>
                      </a:r>
                    </a:p>
                  </a:txBody>
                  <a:tcPr/>
                </a:tc>
                <a:tc>
                  <a:txBody>
                    <a:bodyPr/>
                    <a:lstStyle/>
                    <a:p>
                      <a:pPr algn="ctr"/>
                      <a:r>
                        <a:rPr lang="en-US" sz="2400" dirty="0"/>
                        <a:t>No</a:t>
                      </a:r>
                    </a:p>
                  </a:txBody>
                  <a:tcPr/>
                </a:tc>
                <a:extLst>
                  <a:ext uri="{0D108BD9-81ED-4DB2-BD59-A6C34878D82A}">
                    <a16:rowId xmlns:a16="http://schemas.microsoft.com/office/drawing/2014/main" val="3495880881"/>
                  </a:ext>
                </a:extLst>
              </a:tr>
              <a:tr h="4389120">
                <a:tc>
                  <a:txBody>
                    <a:bodyPr/>
                    <a:lstStyle/>
                    <a:p>
                      <a:r>
                        <a:rPr lang="en-US" sz="2400" dirty="0"/>
                        <a:t>- good for younger patients?</a:t>
                      </a:r>
                    </a:p>
                    <a:p>
                      <a:r>
                        <a:rPr lang="en-US" sz="2400" dirty="0"/>
                        <a:t>- but what about for employers and society? – depends on the income of the employees (high-deductible may be too big a burden for low-income employees)</a:t>
                      </a:r>
                    </a:p>
                    <a:p>
                      <a:r>
                        <a:rPr lang="en-US" sz="2400" dirty="0"/>
                        <a:t>- good to have as an option to meet different preferences</a:t>
                      </a:r>
                    </a:p>
                  </a:txBody>
                  <a:tcPr/>
                </a:tc>
                <a:tc>
                  <a:txBody>
                    <a:bodyPr/>
                    <a:lstStyle/>
                    <a:p>
                      <a:r>
                        <a:rPr lang="en-US" sz="2400" dirty="0"/>
                        <a:t>- not good for elderly patients?</a:t>
                      </a:r>
                    </a:p>
                  </a:txBody>
                  <a:tcPr/>
                </a:tc>
                <a:extLst>
                  <a:ext uri="{0D108BD9-81ED-4DB2-BD59-A6C34878D82A}">
                    <a16:rowId xmlns:a16="http://schemas.microsoft.com/office/drawing/2014/main" val="2051448617"/>
                  </a:ext>
                </a:extLst>
              </a:tr>
            </a:tbl>
          </a:graphicData>
        </a:graphic>
      </p:graphicFrame>
    </p:spTree>
    <p:extLst>
      <p:ext uri="{BB962C8B-B14F-4D97-AF65-F5344CB8AC3E}">
        <p14:creationId xmlns:p14="http://schemas.microsoft.com/office/powerpoint/2010/main" val="1409356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0B08-578A-474C-8B70-1B1BE46110E8}"/>
              </a:ext>
            </a:extLst>
          </p:cNvPr>
          <p:cNvSpPr>
            <a:spLocks noGrp="1"/>
          </p:cNvSpPr>
          <p:nvPr>
            <p:ph type="title"/>
          </p:nvPr>
        </p:nvSpPr>
        <p:spPr/>
        <p:txBody>
          <a:bodyPr>
            <a:normAutofit fontScale="90000"/>
          </a:bodyPr>
          <a:lstStyle/>
          <a:p>
            <a:r>
              <a:rPr lang="en-US" dirty="0"/>
              <a:t>How much of your money (vertical axis)?</a:t>
            </a:r>
          </a:p>
        </p:txBody>
      </p:sp>
      <p:graphicFrame>
        <p:nvGraphicFramePr>
          <p:cNvPr id="4" name="Content Placeholder 3"/>
          <p:cNvGraphicFramePr>
            <a:graphicFrameLocks noGrp="1"/>
          </p:cNvGraphicFramePr>
          <p:nvPr>
            <p:ph idx="1"/>
          </p:nvPr>
        </p:nvGraphicFramePr>
        <p:xfrm>
          <a:off x="609600" y="1600200"/>
          <a:ext cx="109728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5"/>
          <p:cNvSpPr txBox="1"/>
          <p:nvPr/>
        </p:nvSpPr>
        <p:spPr>
          <a:xfrm>
            <a:off x="990600" y="3381653"/>
            <a:ext cx="1353620" cy="369332"/>
          </a:xfrm>
          <a:prstGeom prst="rect">
            <a:avLst/>
          </a:prstGeom>
          <a:noFill/>
        </p:spPr>
        <p:txBody>
          <a:bodyPr wrap="square" rtlCol="0">
            <a:spAutoFit/>
          </a:bodyPr>
          <a:lstStyle/>
          <a:p>
            <a:pPr algn="r"/>
            <a:r>
              <a:rPr lang="en-US" dirty="0">
                <a:solidFill>
                  <a:schemeClr val="accent2"/>
                </a:solidFill>
              </a:rPr>
              <a:t>-premium</a:t>
            </a:r>
          </a:p>
        </p:txBody>
      </p:sp>
      <p:sp>
        <p:nvSpPr>
          <p:cNvPr id="7" name="TextBox 6"/>
          <p:cNvSpPr txBox="1"/>
          <p:nvPr/>
        </p:nvSpPr>
        <p:spPr>
          <a:xfrm>
            <a:off x="10950489" y="4015939"/>
            <a:ext cx="762000" cy="369332"/>
          </a:xfrm>
          <a:prstGeom prst="rect">
            <a:avLst/>
          </a:prstGeom>
          <a:noFill/>
        </p:spPr>
        <p:txBody>
          <a:bodyPr wrap="square" rtlCol="0">
            <a:spAutoFit/>
          </a:bodyPr>
          <a:lstStyle/>
          <a:p>
            <a:r>
              <a:rPr lang="en-US" dirty="0">
                <a:solidFill>
                  <a:schemeClr val="tx2"/>
                </a:solidFill>
              </a:rPr>
              <a:t>PPO</a:t>
            </a:r>
          </a:p>
        </p:txBody>
      </p:sp>
      <p:sp>
        <p:nvSpPr>
          <p:cNvPr id="8" name="TextBox 7"/>
          <p:cNvSpPr txBox="1"/>
          <p:nvPr/>
        </p:nvSpPr>
        <p:spPr>
          <a:xfrm>
            <a:off x="10950489" y="5185258"/>
            <a:ext cx="762000" cy="369332"/>
          </a:xfrm>
          <a:prstGeom prst="rect">
            <a:avLst/>
          </a:prstGeom>
          <a:noFill/>
        </p:spPr>
        <p:txBody>
          <a:bodyPr wrap="square" rtlCol="0">
            <a:spAutoFit/>
          </a:bodyPr>
          <a:lstStyle/>
          <a:p>
            <a:r>
              <a:rPr lang="en-US" dirty="0">
                <a:solidFill>
                  <a:srgbClr val="00B050"/>
                </a:solidFill>
              </a:rPr>
              <a:t>High</a:t>
            </a:r>
          </a:p>
        </p:txBody>
      </p:sp>
      <p:sp>
        <p:nvSpPr>
          <p:cNvPr id="9" name="TextBox 8"/>
          <p:cNvSpPr txBox="1"/>
          <p:nvPr/>
        </p:nvSpPr>
        <p:spPr>
          <a:xfrm>
            <a:off x="10950489" y="3705819"/>
            <a:ext cx="762000" cy="369332"/>
          </a:xfrm>
          <a:prstGeom prst="rect">
            <a:avLst/>
          </a:prstGeom>
          <a:noFill/>
        </p:spPr>
        <p:txBody>
          <a:bodyPr wrap="square" rtlCol="0">
            <a:spAutoFit/>
          </a:bodyPr>
          <a:lstStyle/>
          <a:p>
            <a:r>
              <a:rPr lang="en-US" dirty="0">
                <a:solidFill>
                  <a:srgbClr val="00B050"/>
                </a:solidFill>
              </a:rPr>
              <a:t>Low</a:t>
            </a:r>
          </a:p>
        </p:txBody>
      </p:sp>
      <p:sp>
        <p:nvSpPr>
          <p:cNvPr id="10" name="TextBox 9"/>
          <p:cNvSpPr txBox="1"/>
          <p:nvPr/>
        </p:nvSpPr>
        <p:spPr>
          <a:xfrm>
            <a:off x="10950489" y="4465559"/>
            <a:ext cx="762000" cy="369332"/>
          </a:xfrm>
          <a:prstGeom prst="rect">
            <a:avLst/>
          </a:prstGeom>
          <a:noFill/>
        </p:spPr>
        <p:txBody>
          <a:bodyPr wrap="square" rtlCol="0">
            <a:spAutoFit/>
          </a:bodyPr>
          <a:lstStyle/>
          <a:p>
            <a:r>
              <a:rPr lang="en-US" dirty="0">
                <a:solidFill>
                  <a:srgbClr val="00B050"/>
                </a:solidFill>
              </a:rPr>
              <a:t>Med</a:t>
            </a:r>
          </a:p>
        </p:txBody>
      </p:sp>
      <p:sp>
        <p:nvSpPr>
          <p:cNvPr id="11" name="TextBox 10"/>
          <p:cNvSpPr txBox="1"/>
          <p:nvPr/>
        </p:nvSpPr>
        <p:spPr>
          <a:xfrm>
            <a:off x="10950489" y="3381653"/>
            <a:ext cx="762000" cy="369332"/>
          </a:xfrm>
          <a:prstGeom prst="rect">
            <a:avLst/>
          </a:prstGeom>
          <a:noFill/>
        </p:spPr>
        <p:txBody>
          <a:bodyPr wrap="square" rtlCol="0">
            <a:spAutoFit/>
          </a:bodyPr>
          <a:lstStyle/>
          <a:p>
            <a:r>
              <a:rPr lang="en-US" dirty="0">
                <a:solidFill>
                  <a:schemeClr val="accent2"/>
                </a:solidFill>
              </a:rPr>
              <a:t>HMO</a:t>
            </a:r>
          </a:p>
        </p:txBody>
      </p:sp>
      <p:sp>
        <p:nvSpPr>
          <p:cNvPr id="12" name="TextBox 11"/>
          <p:cNvSpPr txBox="1"/>
          <p:nvPr/>
        </p:nvSpPr>
        <p:spPr>
          <a:xfrm>
            <a:off x="990600" y="3882414"/>
            <a:ext cx="1353620" cy="369332"/>
          </a:xfrm>
          <a:prstGeom prst="rect">
            <a:avLst/>
          </a:prstGeom>
          <a:noFill/>
        </p:spPr>
        <p:txBody>
          <a:bodyPr wrap="square" rtlCol="0">
            <a:spAutoFit/>
          </a:bodyPr>
          <a:lstStyle/>
          <a:p>
            <a:pPr algn="r"/>
            <a:r>
              <a:rPr lang="en-US" dirty="0">
                <a:solidFill>
                  <a:schemeClr val="tx2"/>
                </a:solidFill>
              </a:rPr>
              <a:t>-premium</a:t>
            </a:r>
          </a:p>
        </p:txBody>
      </p:sp>
      <p:sp>
        <p:nvSpPr>
          <p:cNvPr id="13" name="TextBox 12"/>
          <p:cNvSpPr txBox="1"/>
          <p:nvPr/>
        </p:nvSpPr>
        <p:spPr>
          <a:xfrm>
            <a:off x="370741" y="1823331"/>
            <a:ext cx="1335683" cy="369332"/>
          </a:xfrm>
          <a:prstGeom prst="rect">
            <a:avLst/>
          </a:prstGeom>
          <a:noFill/>
        </p:spPr>
        <p:txBody>
          <a:bodyPr wrap="square" rtlCol="0">
            <a:spAutoFit/>
          </a:bodyPr>
          <a:lstStyle/>
          <a:p>
            <a:pPr algn="r"/>
            <a:r>
              <a:rPr lang="en-US" dirty="0">
                <a:solidFill>
                  <a:schemeClr val="accent3"/>
                </a:solidFill>
              </a:rPr>
              <a:t>PCA - </a:t>
            </a:r>
            <a:r>
              <a:rPr lang="en-US" dirty="0" err="1">
                <a:solidFill>
                  <a:schemeClr val="accent3"/>
                </a:solidFill>
              </a:rPr>
              <a:t>prem</a:t>
            </a:r>
            <a:endParaRPr lang="en-US" dirty="0">
              <a:solidFill>
                <a:schemeClr val="accent3"/>
              </a:solidFill>
            </a:endParaRPr>
          </a:p>
        </p:txBody>
      </p:sp>
      <p:sp>
        <p:nvSpPr>
          <p:cNvPr id="14" name="TextBox 13"/>
          <p:cNvSpPr txBox="1"/>
          <p:nvPr/>
        </p:nvSpPr>
        <p:spPr>
          <a:xfrm>
            <a:off x="512128" y="5181394"/>
            <a:ext cx="1335683" cy="369332"/>
          </a:xfrm>
          <a:prstGeom prst="rect">
            <a:avLst/>
          </a:prstGeom>
          <a:noFill/>
        </p:spPr>
        <p:txBody>
          <a:bodyPr wrap="square" rtlCol="0">
            <a:spAutoFit/>
          </a:bodyPr>
          <a:lstStyle/>
          <a:p>
            <a:pPr algn="r"/>
            <a:r>
              <a:rPr lang="en-US" dirty="0">
                <a:solidFill>
                  <a:schemeClr val="accent3"/>
                </a:solidFill>
              </a:rPr>
              <a:t>-</a:t>
            </a:r>
            <a:r>
              <a:rPr lang="en-US" dirty="0" err="1">
                <a:solidFill>
                  <a:schemeClr val="accent3"/>
                </a:solidFill>
              </a:rPr>
              <a:t>oop</a:t>
            </a:r>
            <a:r>
              <a:rPr lang="en-US" dirty="0">
                <a:solidFill>
                  <a:schemeClr val="accent3"/>
                </a:solidFill>
              </a:rPr>
              <a:t> - </a:t>
            </a:r>
            <a:r>
              <a:rPr lang="en-US" dirty="0" err="1">
                <a:solidFill>
                  <a:schemeClr val="accent3"/>
                </a:solidFill>
              </a:rPr>
              <a:t>prem</a:t>
            </a:r>
            <a:endParaRPr lang="en-US" dirty="0">
              <a:solidFill>
                <a:schemeClr val="accent3"/>
              </a:solidFill>
            </a:endParaRPr>
          </a:p>
        </p:txBody>
      </p:sp>
    </p:spTree>
    <p:extLst>
      <p:ext uri="{BB962C8B-B14F-4D97-AF65-F5344CB8AC3E}">
        <p14:creationId xmlns:p14="http://schemas.microsoft.com/office/powerpoint/2010/main" val="27186648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How much of your money?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167866392"/>
              </p:ext>
            </p:extLst>
          </p:nvPr>
        </p:nvGraphicFramePr>
        <p:xfrm>
          <a:off x="838200" y="1600200"/>
          <a:ext cx="10363199" cy="2969496"/>
        </p:xfrm>
        <a:graphic>
          <a:graphicData uri="http://schemas.openxmlformats.org/drawingml/2006/table">
            <a:tbl>
              <a:tblPr firstRow="1">
                <a:tableStyleId>{9D7B26C5-4107-4FEC-AEDC-1716B250A1EF}</a:tableStyleId>
              </a:tblPr>
              <a:tblGrid>
                <a:gridCol w="2427409">
                  <a:extLst>
                    <a:ext uri="{9D8B030D-6E8A-4147-A177-3AD203B41FA5}">
                      <a16:colId xmlns:a16="http://schemas.microsoft.com/office/drawing/2014/main" val="20000"/>
                    </a:ext>
                  </a:extLst>
                </a:gridCol>
                <a:gridCol w="1587158">
                  <a:extLst>
                    <a:ext uri="{9D8B030D-6E8A-4147-A177-3AD203B41FA5}">
                      <a16:colId xmlns:a16="http://schemas.microsoft.com/office/drawing/2014/main" val="20001"/>
                    </a:ext>
                  </a:extLst>
                </a:gridCol>
                <a:gridCol w="1587158">
                  <a:extLst>
                    <a:ext uri="{9D8B030D-6E8A-4147-A177-3AD203B41FA5}">
                      <a16:colId xmlns:a16="http://schemas.microsoft.com/office/drawing/2014/main" val="20002"/>
                    </a:ext>
                  </a:extLst>
                </a:gridCol>
                <a:gridCol w="1587158">
                  <a:extLst>
                    <a:ext uri="{9D8B030D-6E8A-4147-A177-3AD203B41FA5}">
                      <a16:colId xmlns:a16="http://schemas.microsoft.com/office/drawing/2014/main" val="20003"/>
                    </a:ext>
                  </a:extLst>
                </a:gridCol>
                <a:gridCol w="1587158">
                  <a:extLst>
                    <a:ext uri="{9D8B030D-6E8A-4147-A177-3AD203B41FA5}">
                      <a16:colId xmlns:a16="http://schemas.microsoft.com/office/drawing/2014/main" val="20004"/>
                    </a:ext>
                  </a:extLst>
                </a:gridCol>
                <a:gridCol w="1587158">
                  <a:extLst>
                    <a:ext uri="{9D8B030D-6E8A-4147-A177-3AD203B41FA5}">
                      <a16:colId xmlns:a16="http://schemas.microsoft.com/office/drawing/2014/main" val="20005"/>
                    </a:ext>
                  </a:extLst>
                </a:gridCol>
              </a:tblGrid>
              <a:tr h="151953">
                <a:tc>
                  <a:txBody>
                    <a:bodyPr/>
                    <a:lstStyle/>
                    <a:p>
                      <a:pPr algn="l" fontAlgn="ctr"/>
                      <a:r>
                        <a:rPr lang="en-US" sz="2400" u="none" strike="noStrike" dirty="0">
                          <a:effectLst/>
                          <a:latin typeface="+mn-lt"/>
                        </a:rPr>
                        <a:t> </a:t>
                      </a:r>
                      <a:endParaRPr lang="en-US" sz="2400" b="1" i="0" u="none" strike="noStrike" dirty="0">
                        <a:solidFill>
                          <a:srgbClr val="000000"/>
                        </a:solidFill>
                        <a:effectLst/>
                        <a:latin typeface="+mn-lt"/>
                      </a:endParaRPr>
                    </a:p>
                  </a:txBody>
                  <a:tcPr marL="7236" marR="7236" marT="7236" marB="0" anchor="ctr"/>
                </a:tc>
                <a:tc>
                  <a:txBody>
                    <a:bodyPr/>
                    <a:lstStyle/>
                    <a:p>
                      <a:pPr algn="ctr" fontAlgn="ctr"/>
                      <a:r>
                        <a:rPr lang="en-US" sz="2400" u="none" strike="noStrike" dirty="0">
                          <a:effectLst/>
                          <a:latin typeface="+mn-lt"/>
                        </a:rPr>
                        <a:t>HMO </a:t>
                      </a:r>
                    </a:p>
                    <a:p>
                      <a:pPr algn="ctr" fontAlgn="ctr"/>
                      <a:r>
                        <a:rPr lang="en-US" sz="2400" u="none" strike="noStrike" dirty="0">
                          <a:effectLst/>
                          <a:latin typeface="+mn-lt"/>
                        </a:rPr>
                        <a:t>(Health Part)</a:t>
                      </a:r>
                      <a:endParaRPr lang="en-US" sz="2400" b="1" i="0" u="none" strike="noStrike" dirty="0">
                        <a:solidFill>
                          <a:srgbClr val="000000"/>
                        </a:solidFill>
                        <a:effectLst/>
                        <a:latin typeface="+mn-lt"/>
                      </a:endParaRPr>
                    </a:p>
                  </a:txBody>
                  <a:tcPr marL="7236" marR="7236" marT="7236" marB="0" anchor="ctr">
                    <a:solidFill>
                      <a:schemeClr val="accent2"/>
                    </a:solidFill>
                  </a:tcPr>
                </a:tc>
                <a:tc>
                  <a:txBody>
                    <a:bodyPr/>
                    <a:lstStyle/>
                    <a:p>
                      <a:pPr algn="ctr" fontAlgn="ctr"/>
                      <a:r>
                        <a:rPr lang="en-US" sz="2400" u="none" strike="noStrike" dirty="0">
                          <a:solidFill>
                            <a:schemeClr val="bg1"/>
                          </a:solidFill>
                          <a:effectLst/>
                          <a:latin typeface="+mn-lt"/>
                        </a:rPr>
                        <a:t>PPO </a:t>
                      </a:r>
                    </a:p>
                    <a:p>
                      <a:pPr algn="ctr" fontAlgn="ctr"/>
                      <a:r>
                        <a:rPr lang="en-US" sz="2400" u="none" strike="noStrike" dirty="0">
                          <a:solidFill>
                            <a:schemeClr val="bg1"/>
                          </a:solidFill>
                          <a:effectLst/>
                          <a:latin typeface="+mn-lt"/>
                        </a:rPr>
                        <a:t>(</a:t>
                      </a:r>
                      <a:r>
                        <a:rPr lang="en-US" sz="2400" u="none" strike="noStrike" dirty="0" err="1">
                          <a:solidFill>
                            <a:schemeClr val="bg1"/>
                          </a:solidFill>
                          <a:effectLst/>
                          <a:latin typeface="+mn-lt"/>
                        </a:rPr>
                        <a:t>Medica</a:t>
                      </a:r>
                      <a:r>
                        <a:rPr lang="en-US" sz="2400" u="none" strike="noStrike" dirty="0">
                          <a:solidFill>
                            <a:schemeClr val="bg1"/>
                          </a:solidFill>
                          <a:effectLst/>
                          <a:latin typeface="+mn-lt"/>
                        </a:rPr>
                        <a:t>)</a:t>
                      </a:r>
                      <a:endParaRPr lang="en-US" sz="2400" b="1" i="0" u="none" strike="noStrike" dirty="0">
                        <a:solidFill>
                          <a:schemeClr val="bg1"/>
                        </a:solidFill>
                        <a:effectLst/>
                        <a:latin typeface="+mn-lt"/>
                      </a:endParaRPr>
                    </a:p>
                  </a:txBody>
                  <a:tcPr marL="7236" marR="7236" marT="7236" marB="0" anchor="ctr">
                    <a:solidFill>
                      <a:schemeClr val="tx2"/>
                    </a:solidFill>
                  </a:tcPr>
                </a:tc>
                <a:tc>
                  <a:txBody>
                    <a:bodyPr/>
                    <a:lstStyle/>
                    <a:p>
                      <a:pPr algn="ctr" fontAlgn="ctr"/>
                      <a:r>
                        <a:rPr lang="en-US" sz="2400" u="none" strike="noStrike" dirty="0" err="1">
                          <a:effectLst/>
                          <a:latin typeface="+mn-lt"/>
                        </a:rPr>
                        <a:t>Definity</a:t>
                      </a:r>
                      <a:endParaRPr lang="en-US" sz="2400" u="none" strike="noStrike" dirty="0">
                        <a:effectLst/>
                        <a:latin typeface="+mn-lt"/>
                      </a:endParaRPr>
                    </a:p>
                    <a:p>
                      <a:pPr algn="ctr" fontAlgn="ctr"/>
                      <a:r>
                        <a:rPr lang="en-US" sz="2400" u="none" strike="noStrike" dirty="0">
                          <a:effectLst/>
                          <a:latin typeface="+mn-lt"/>
                        </a:rPr>
                        <a:t>Low</a:t>
                      </a:r>
                      <a:endParaRPr lang="en-US" sz="2400" b="1" i="0" u="none" strike="noStrike" dirty="0">
                        <a:solidFill>
                          <a:srgbClr val="000000"/>
                        </a:solidFill>
                        <a:effectLst/>
                        <a:latin typeface="+mn-lt"/>
                      </a:endParaRPr>
                    </a:p>
                  </a:txBody>
                  <a:tcPr marL="7236" marR="7236" marT="7236" marB="0" anchor="ctr">
                    <a:solidFill>
                      <a:srgbClr val="00B050"/>
                    </a:solidFill>
                  </a:tcPr>
                </a:tc>
                <a:tc>
                  <a:txBody>
                    <a:bodyPr/>
                    <a:lstStyle/>
                    <a:p>
                      <a:pPr algn="ctr" fontAlgn="ctr"/>
                      <a:r>
                        <a:rPr lang="en-US" sz="2400" u="none" strike="noStrike" dirty="0" err="1">
                          <a:effectLst/>
                          <a:latin typeface="+mn-lt"/>
                        </a:rPr>
                        <a:t>Definity</a:t>
                      </a:r>
                      <a:endParaRPr lang="en-US" sz="2400" u="none" strike="noStrike" dirty="0">
                        <a:effectLst/>
                        <a:latin typeface="+mn-lt"/>
                      </a:endParaRPr>
                    </a:p>
                    <a:p>
                      <a:pPr algn="ctr" fontAlgn="ctr"/>
                      <a:r>
                        <a:rPr lang="en-US" sz="2400" u="none" strike="noStrike" dirty="0">
                          <a:effectLst/>
                          <a:latin typeface="+mn-lt"/>
                        </a:rPr>
                        <a:t>Medium</a:t>
                      </a:r>
                      <a:endParaRPr lang="en-US" sz="2400" b="1" i="0" u="none" strike="noStrike" dirty="0">
                        <a:solidFill>
                          <a:srgbClr val="000000"/>
                        </a:solidFill>
                        <a:effectLst/>
                        <a:latin typeface="+mn-lt"/>
                      </a:endParaRPr>
                    </a:p>
                  </a:txBody>
                  <a:tcPr marL="7236" marR="7236" marT="7236" marB="0" anchor="ctr">
                    <a:solidFill>
                      <a:srgbClr val="00B050"/>
                    </a:solidFill>
                  </a:tcPr>
                </a:tc>
                <a:tc>
                  <a:txBody>
                    <a:bodyPr/>
                    <a:lstStyle/>
                    <a:p>
                      <a:pPr algn="ctr" fontAlgn="ctr"/>
                      <a:r>
                        <a:rPr lang="en-US" sz="2400" u="none" strike="noStrike" dirty="0" err="1">
                          <a:effectLst/>
                          <a:latin typeface="+mn-lt"/>
                        </a:rPr>
                        <a:t>Definity</a:t>
                      </a:r>
                      <a:endParaRPr lang="en-US" sz="2400" u="none" strike="noStrike" dirty="0">
                        <a:effectLst/>
                        <a:latin typeface="+mn-lt"/>
                      </a:endParaRPr>
                    </a:p>
                    <a:p>
                      <a:pPr algn="ctr" fontAlgn="ctr"/>
                      <a:r>
                        <a:rPr lang="en-US" sz="2400" u="none" strike="noStrike" dirty="0">
                          <a:effectLst/>
                          <a:latin typeface="+mn-lt"/>
                        </a:rPr>
                        <a:t>High</a:t>
                      </a:r>
                      <a:endParaRPr lang="en-US" sz="2400" b="1" i="0" u="none" strike="noStrike" dirty="0">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0"/>
                  </a:ext>
                </a:extLst>
              </a:tr>
              <a:tr h="151953">
                <a:tc>
                  <a:txBody>
                    <a:bodyPr/>
                    <a:lstStyle/>
                    <a:p>
                      <a:pPr algn="l" fontAlgn="ctr"/>
                      <a:r>
                        <a:rPr lang="en-US" sz="2400" u="none" strike="noStrike">
                          <a:effectLst/>
                          <a:latin typeface="+mn-lt"/>
                        </a:rPr>
                        <a:t>Monthly premium</a:t>
                      </a:r>
                      <a:endParaRPr lang="en-US" sz="2400" b="0" i="0" u="none" strike="noStrike">
                        <a:solidFill>
                          <a:srgbClr val="000000"/>
                        </a:solidFill>
                        <a:effectLst/>
                        <a:latin typeface="+mn-lt"/>
                      </a:endParaRPr>
                    </a:p>
                  </a:txBody>
                  <a:tcPr marL="7236" marR="7236" marT="7236" marB="0" anchor="ctr"/>
                </a:tc>
                <a:tc>
                  <a:txBody>
                    <a:bodyPr/>
                    <a:lstStyle/>
                    <a:p>
                      <a:pPr algn="r" fontAlgn="ctr"/>
                      <a:r>
                        <a:rPr lang="en-US" sz="2400" u="none" strike="noStrike" dirty="0">
                          <a:effectLst/>
                          <a:latin typeface="+mn-lt"/>
                        </a:rPr>
                        <a:t>-146</a:t>
                      </a:r>
                      <a:endParaRPr lang="en-US" sz="2400" b="0" i="0" u="none" strike="noStrike" dirty="0">
                        <a:solidFill>
                          <a:srgbClr val="000000"/>
                        </a:solidFill>
                        <a:effectLst/>
                        <a:latin typeface="+mn-lt"/>
                      </a:endParaRPr>
                    </a:p>
                  </a:txBody>
                  <a:tcPr marL="7236" marR="7236" marT="7236" marB="0" anchor="ctr">
                    <a:solidFill>
                      <a:schemeClr val="accent2"/>
                    </a:solidFill>
                  </a:tcPr>
                </a:tc>
                <a:tc>
                  <a:txBody>
                    <a:bodyPr/>
                    <a:lstStyle/>
                    <a:p>
                      <a:pPr algn="r" fontAlgn="ctr"/>
                      <a:r>
                        <a:rPr lang="en-US" sz="2400" u="none" strike="noStrike" dirty="0">
                          <a:solidFill>
                            <a:schemeClr val="bg1"/>
                          </a:solidFill>
                          <a:effectLst/>
                          <a:latin typeface="+mn-lt"/>
                        </a:rPr>
                        <a:t>-243</a:t>
                      </a:r>
                      <a:endParaRPr lang="en-US" sz="2400" b="0" i="0" u="none" strike="noStrike" dirty="0">
                        <a:solidFill>
                          <a:schemeClr val="bg1"/>
                        </a:solidFill>
                        <a:effectLst/>
                        <a:latin typeface="+mn-lt"/>
                      </a:endParaRPr>
                    </a:p>
                  </a:txBody>
                  <a:tcPr marL="7236" marR="7236" marT="7236" marB="0" anchor="ctr">
                    <a:solidFill>
                      <a:schemeClr val="tx2"/>
                    </a:solidFill>
                  </a:tcPr>
                </a:tc>
                <a:tc>
                  <a:txBody>
                    <a:bodyPr/>
                    <a:lstStyle/>
                    <a:p>
                      <a:pPr algn="r" fontAlgn="ctr"/>
                      <a:r>
                        <a:rPr lang="en-US" sz="2400" u="none" strike="noStrike" dirty="0">
                          <a:effectLst/>
                          <a:latin typeface="+mn-lt"/>
                        </a:rPr>
                        <a:t>-115</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-71</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a:effectLst/>
                          <a:latin typeface="+mn-lt"/>
                        </a:rPr>
                        <a:t>-33</a:t>
                      </a:r>
                      <a:endParaRPr lang="en-US" sz="2400" b="0" i="0" u="none" strike="noStrike">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1"/>
                  </a:ext>
                </a:extLst>
              </a:tr>
              <a:tr h="151953">
                <a:tc>
                  <a:txBody>
                    <a:bodyPr/>
                    <a:lstStyle/>
                    <a:p>
                      <a:pPr algn="l" fontAlgn="ctr"/>
                      <a:r>
                        <a:rPr lang="en-US" sz="2400" u="none" strike="noStrike">
                          <a:effectLst/>
                          <a:latin typeface="+mn-lt"/>
                        </a:rPr>
                        <a:t>Annual premium</a:t>
                      </a:r>
                      <a:endParaRPr lang="en-US" sz="2400" b="0" i="0" u="none" strike="noStrike">
                        <a:solidFill>
                          <a:srgbClr val="000000"/>
                        </a:solidFill>
                        <a:effectLst/>
                        <a:latin typeface="+mn-lt"/>
                      </a:endParaRPr>
                    </a:p>
                  </a:txBody>
                  <a:tcPr marL="7236" marR="7236" marT="7236" marB="0" anchor="ctr"/>
                </a:tc>
                <a:tc>
                  <a:txBody>
                    <a:bodyPr/>
                    <a:lstStyle/>
                    <a:p>
                      <a:pPr algn="r" fontAlgn="ctr"/>
                      <a:r>
                        <a:rPr lang="en-US" sz="2400" u="none" strike="noStrike" dirty="0">
                          <a:effectLst/>
                          <a:latin typeface="+mn-lt"/>
                        </a:rPr>
                        <a:t>-1,752</a:t>
                      </a:r>
                      <a:endParaRPr lang="en-US" sz="2400" b="0" i="0" u="none" strike="noStrike" dirty="0">
                        <a:solidFill>
                          <a:srgbClr val="000000"/>
                        </a:solidFill>
                        <a:effectLst/>
                        <a:latin typeface="+mn-lt"/>
                      </a:endParaRPr>
                    </a:p>
                  </a:txBody>
                  <a:tcPr marL="7236" marR="7236" marT="7236" marB="0" anchor="ctr">
                    <a:solidFill>
                      <a:schemeClr val="accent2"/>
                    </a:solidFill>
                  </a:tcPr>
                </a:tc>
                <a:tc>
                  <a:txBody>
                    <a:bodyPr/>
                    <a:lstStyle/>
                    <a:p>
                      <a:pPr algn="r" fontAlgn="ctr"/>
                      <a:r>
                        <a:rPr lang="en-US" sz="2400" u="none" strike="noStrike" dirty="0">
                          <a:solidFill>
                            <a:schemeClr val="bg1"/>
                          </a:solidFill>
                          <a:effectLst/>
                          <a:latin typeface="+mn-lt"/>
                        </a:rPr>
                        <a:t>-2,913</a:t>
                      </a:r>
                      <a:endParaRPr lang="en-US" sz="2400" b="0" i="0" u="none" strike="noStrike" dirty="0">
                        <a:solidFill>
                          <a:schemeClr val="bg1"/>
                        </a:solidFill>
                        <a:effectLst/>
                        <a:latin typeface="+mn-lt"/>
                      </a:endParaRPr>
                    </a:p>
                  </a:txBody>
                  <a:tcPr marL="7236" marR="7236" marT="7236" marB="0" anchor="ctr">
                    <a:solidFill>
                      <a:schemeClr val="tx2"/>
                    </a:solidFill>
                  </a:tcPr>
                </a:tc>
                <a:tc>
                  <a:txBody>
                    <a:bodyPr/>
                    <a:lstStyle/>
                    <a:p>
                      <a:pPr algn="r" fontAlgn="ctr"/>
                      <a:r>
                        <a:rPr lang="en-US" sz="2400" u="none" strike="noStrike" dirty="0">
                          <a:effectLst/>
                          <a:latin typeface="+mn-lt"/>
                        </a:rPr>
                        <a:t>-1,382</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-847</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-398</a:t>
                      </a:r>
                      <a:endParaRPr lang="en-US" sz="2400" b="0" i="0" u="none" strike="noStrike" dirty="0">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2"/>
                  </a:ext>
                </a:extLst>
              </a:tr>
              <a:tr h="151953">
                <a:tc>
                  <a:txBody>
                    <a:bodyPr/>
                    <a:lstStyle/>
                    <a:p>
                      <a:pPr algn="l" fontAlgn="ctr"/>
                      <a:r>
                        <a:rPr lang="en-US" sz="2400" u="none" strike="noStrike" dirty="0">
                          <a:effectLst/>
                          <a:latin typeface="+mn-lt"/>
                        </a:rPr>
                        <a:t>PCA (=HRA)</a:t>
                      </a:r>
                      <a:endParaRPr lang="en-US" sz="2400" b="0" i="0" u="none" strike="noStrike" dirty="0">
                        <a:solidFill>
                          <a:srgbClr val="000000"/>
                        </a:solidFill>
                        <a:effectLst/>
                        <a:latin typeface="+mn-lt"/>
                      </a:endParaRPr>
                    </a:p>
                  </a:txBody>
                  <a:tcPr marL="7236" marR="7236" marT="7236" marB="0" anchor="ctr"/>
                </a:tc>
                <a:tc>
                  <a:txBody>
                    <a:bodyPr/>
                    <a:lstStyle/>
                    <a:p>
                      <a:pPr algn="r" fontAlgn="ctr"/>
                      <a:endParaRPr lang="en-US" sz="2400" b="0" i="0" u="none" strike="noStrike" dirty="0">
                        <a:solidFill>
                          <a:srgbClr val="000000"/>
                        </a:solidFill>
                        <a:effectLst/>
                        <a:latin typeface="+mn-lt"/>
                      </a:endParaRPr>
                    </a:p>
                  </a:txBody>
                  <a:tcPr marL="7236" marR="7236" marT="7236" marB="0" anchor="ctr">
                    <a:solidFill>
                      <a:schemeClr val="accent2"/>
                    </a:solidFill>
                  </a:tcPr>
                </a:tc>
                <a:tc>
                  <a:txBody>
                    <a:bodyPr/>
                    <a:lstStyle/>
                    <a:p>
                      <a:pPr algn="r" fontAlgn="ctr"/>
                      <a:endParaRPr lang="en-US" sz="2400" b="0" i="0" u="none" strike="noStrike" dirty="0">
                        <a:solidFill>
                          <a:schemeClr val="bg1"/>
                        </a:solidFill>
                        <a:effectLst/>
                        <a:latin typeface="+mn-lt"/>
                      </a:endParaRPr>
                    </a:p>
                  </a:txBody>
                  <a:tcPr marL="7236" marR="7236" marT="7236" marB="0" anchor="ctr">
                    <a:solidFill>
                      <a:schemeClr val="tx2"/>
                    </a:solidFill>
                  </a:tcPr>
                </a:tc>
                <a:tc>
                  <a:txBody>
                    <a:bodyPr/>
                    <a:lstStyle/>
                    <a:p>
                      <a:pPr algn="r" fontAlgn="ctr"/>
                      <a:r>
                        <a:rPr lang="en-US" sz="2400" u="none" strike="noStrike">
                          <a:effectLst/>
                          <a:latin typeface="+mn-lt"/>
                        </a:rPr>
                        <a:t>2,000</a:t>
                      </a:r>
                      <a:endParaRPr lang="en-US" sz="2400" b="0" i="0" u="none" strike="noStrike">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2,000</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2,000</a:t>
                      </a:r>
                      <a:endParaRPr lang="en-US" sz="2400" b="0" i="0" u="none" strike="noStrike" dirty="0">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3"/>
                  </a:ext>
                </a:extLst>
              </a:tr>
              <a:tr h="151953">
                <a:tc>
                  <a:txBody>
                    <a:bodyPr/>
                    <a:lstStyle/>
                    <a:p>
                      <a:pPr algn="l" fontAlgn="ctr"/>
                      <a:r>
                        <a:rPr lang="en-US" sz="2400" u="none" strike="noStrike" dirty="0">
                          <a:effectLst/>
                          <a:latin typeface="+mn-lt"/>
                        </a:rPr>
                        <a:t>Out-of-Pocket Max</a:t>
                      </a:r>
                      <a:endParaRPr lang="en-US" sz="2400" b="0" i="0" u="none" strike="noStrike" dirty="0">
                        <a:solidFill>
                          <a:srgbClr val="000000"/>
                        </a:solidFill>
                        <a:effectLst/>
                        <a:latin typeface="+mn-lt"/>
                      </a:endParaRPr>
                    </a:p>
                  </a:txBody>
                  <a:tcPr marL="7236" marR="7236" marT="7236" marB="0" anchor="ctr"/>
                </a:tc>
                <a:tc>
                  <a:txBody>
                    <a:bodyPr/>
                    <a:lstStyle/>
                    <a:p>
                      <a:pPr algn="r" fontAlgn="ctr"/>
                      <a:r>
                        <a:rPr lang="en-US" sz="2400" u="none" strike="noStrike" dirty="0">
                          <a:effectLst/>
                          <a:latin typeface="+mn-lt"/>
                        </a:rPr>
                        <a:t>-3,000</a:t>
                      </a:r>
                      <a:endParaRPr lang="en-US" sz="2400" b="0" i="0" u="none" strike="noStrike" dirty="0">
                        <a:solidFill>
                          <a:srgbClr val="000000"/>
                        </a:solidFill>
                        <a:effectLst/>
                        <a:latin typeface="+mn-lt"/>
                      </a:endParaRPr>
                    </a:p>
                  </a:txBody>
                  <a:tcPr marL="7236" marR="7236" marT="7236" marB="0" anchor="ctr">
                    <a:solidFill>
                      <a:schemeClr val="accent2"/>
                    </a:solidFill>
                  </a:tcPr>
                </a:tc>
                <a:tc>
                  <a:txBody>
                    <a:bodyPr/>
                    <a:lstStyle/>
                    <a:p>
                      <a:pPr algn="r" fontAlgn="ctr"/>
                      <a:r>
                        <a:rPr lang="en-US" sz="2400" u="none" strike="noStrike" dirty="0">
                          <a:solidFill>
                            <a:schemeClr val="bg1"/>
                          </a:solidFill>
                          <a:effectLst/>
                          <a:latin typeface="+mn-lt"/>
                        </a:rPr>
                        <a:t> </a:t>
                      </a:r>
                      <a:endParaRPr lang="en-US" sz="2400" b="0" i="0" u="none" strike="noStrike" dirty="0">
                        <a:solidFill>
                          <a:schemeClr val="bg1"/>
                        </a:solidFill>
                        <a:effectLst/>
                        <a:latin typeface="+mn-lt"/>
                      </a:endParaRPr>
                    </a:p>
                  </a:txBody>
                  <a:tcPr marL="7236" marR="7236" marT="7236" marB="0" anchor="ctr">
                    <a:solidFill>
                      <a:schemeClr val="tx2"/>
                    </a:solidFill>
                  </a:tcPr>
                </a:tc>
                <a:tc>
                  <a:txBody>
                    <a:bodyPr/>
                    <a:lstStyle/>
                    <a:p>
                      <a:pPr algn="r" fontAlgn="ctr"/>
                      <a:r>
                        <a:rPr lang="en-US" sz="2400" u="none" strike="noStrike">
                          <a:effectLst/>
                          <a:latin typeface="+mn-lt"/>
                        </a:rPr>
                        <a:t>-1,000</a:t>
                      </a:r>
                      <a:endParaRPr lang="en-US" sz="2400" b="0" i="0" u="none" strike="noStrike">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a:effectLst/>
                          <a:latin typeface="+mn-lt"/>
                        </a:rPr>
                        <a:t>-3,000</a:t>
                      </a:r>
                      <a:endParaRPr lang="en-US" sz="2400" b="0" i="0" u="none" strike="noStrike">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-5,000</a:t>
                      </a:r>
                      <a:endParaRPr lang="en-US" sz="2400" b="0" i="0" u="none" strike="noStrike" dirty="0">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4"/>
                  </a:ext>
                </a:extLst>
              </a:tr>
              <a:tr h="151953">
                <a:tc>
                  <a:txBody>
                    <a:bodyPr/>
                    <a:lstStyle/>
                    <a:p>
                      <a:pPr algn="l" fontAlgn="ctr"/>
                      <a:r>
                        <a:rPr lang="en-US" sz="2400" u="none" strike="noStrike" dirty="0">
                          <a:effectLst/>
                          <a:latin typeface="+mn-lt"/>
                        </a:rPr>
                        <a:t>Example</a:t>
                      </a:r>
                      <a:r>
                        <a:rPr lang="en-US" sz="2400" u="none" strike="noStrike" baseline="0" dirty="0">
                          <a:effectLst/>
                          <a:latin typeface="+mn-lt"/>
                        </a:rPr>
                        <a:t> </a:t>
                      </a:r>
                      <a:r>
                        <a:rPr lang="en-US" sz="2400" u="none" strike="noStrike" dirty="0">
                          <a:effectLst/>
                          <a:latin typeface="+mn-lt"/>
                        </a:rPr>
                        <a:t>-7,000</a:t>
                      </a:r>
                      <a:endParaRPr lang="en-US" sz="2400" b="0" i="0" u="none" strike="noStrike" dirty="0">
                        <a:solidFill>
                          <a:srgbClr val="000000"/>
                        </a:solidFill>
                        <a:effectLst/>
                        <a:latin typeface="+mn-lt"/>
                      </a:endParaRPr>
                    </a:p>
                  </a:txBody>
                  <a:tcPr marL="7236" marR="7236" marT="7236" marB="0" anchor="ctr"/>
                </a:tc>
                <a:tc>
                  <a:txBody>
                    <a:bodyPr/>
                    <a:lstStyle/>
                    <a:p>
                      <a:pPr algn="r" fontAlgn="ctr"/>
                      <a:r>
                        <a:rPr lang="en-US" sz="2400" u="none" strike="noStrike" dirty="0">
                          <a:effectLst/>
                          <a:latin typeface="+mn-lt"/>
                        </a:rPr>
                        <a:t>-1,762</a:t>
                      </a:r>
                      <a:endParaRPr lang="en-US" sz="2400" b="0" i="0" u="none" strike="noStrike" dirty="0">
                        <a:solidFill>
                          <a:srgbClr val="000000"/>
                        </a:solidFill>
                        <a:effectLst/>
                        <a:latin typeface="+mn-lt"/>
                      </a:endParaRPr>
                    </a:p>
                  </a:txBody>
                  <a:tcPr marL="7236" marR="7236" marT="7236" marB="0" anchor="ctr">
                    <a:solidFill>
                      <a:schemeClr val="accent2"/>
                    </a:solidFill>
                  </a:tcPr>
                </a:tc>
                <a:tc>
                  <a:txBody>
                    <a:bodyPr/>
                    <a:lstStyle/>
                    <a:p>
                      <a:pPr algn="r" fontAlgn="ctr"/>
                      <a:r>
                        <a:rPr lang="en-US" sz="2400" u="none" strike="noStrike" dirty="0">
                          <a:solidFill>
                            <a:schemeClr val="bg1"/>
                          </a:solidFill>
                          <a:effectLst/>
                          <a:latin typeface="+mn-lt"/>
                        </a:rPr>
                        <a:t>-2,953</a:t>
                      </a:r>
                      <a:endParaRPr lang="en-US" sz="2400" b="0" i="0" u="none" strike="noStrike" dirty="0">
                        <a:solidFill>
                          <a:schemeClr val="bg1"/>
                        </a:solidFill>
                        <a:effectLst/>
                        <a:latin typeface="+mn-lt"/>
                      </a:endParaRPr>
                    </a:p>
                  </a:txBody>
                  <a:tcPr marL="7236" marR="7236" marT="7236" marB="0" anchor="ctr">
                    <a:solidFill>
                      <a:schemeClr val="tx2"/>
                    </a:solidFill>
                  </a:tcPr>
                </a:tc>
                <a:tc>
                  <a:txBody>
                    <a:bodyPr/>
                    <a:lstStyle/>
                    <a:p>
                      <a:pPr algn="r" fontAlgn="ctr"/>
                      <a:r>
                        <a:rPr lang="en-US" sz="2400" u="none" strike="noStrike" dirty="0">
                          <a:effectLst/>
                          <a:latin typeface="+mn-lt"/>
                        </a:rPr>
                        <a:t>-2,382</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-3,847</a:t>
                      </a:r>
                      <a:endParaRPr lang="en-US" sz="2400" b="0" i="0" u="none" strike="noStrike" dirty="0">
                        <a:solidFill>
                          <a:srgbClr val="000000"/>
                        </a:solidFill>
                        <a:effectLst/>
                        <a:latin typeface="+mn-lt"/>
                      </a:endParaRPr>
                    </a:p>
                  </a:txBody>
                  <a:tcPr marL="7236" marR="7236" marT="7236" marB="0" anchor="ctr">
                    <a:solidFill>
                      <a:srgbClr val="00B050"/>
                    </a:solidFill>
                  </a:tcPr>
                </a:tc>
                <a:tc>
                  <a:txBody>
                    <a:bodyPr/>
                    <a:lstStyle/>
                    <a:p>
                      <a:pPr algn="r" fontAlgn="ctr"/>
                      <a:r>
                        <a:rPr lang="en-US" sz="2400" u="none" strike="noStrike" dirty="0">
                          <a:effectLst/>
                          <a:latin typeface="+mn-lt"/>
                        </a:rPr>
                        <a:t>-5,398</a:t>
                      </a:r>
                      <a:endParaRPr lang="en-US" sz="2400" b="0" i="0" u="none" strike="noStrike" dirty="0">
                        <a:solidFill>
                          <a:srgbClr val="000000"/>
                        </a:solidFill>
                        <a:effectLst/>
                        <a:latin typeface="+mn-lt"/>
                      </a:endParaRPr>
                    </a:p>
                  </a:txBody>
                  <a:tcPr marL="7236" marR="7236" marT="7236" marB="0" anchor="ctr">
                    <a:solidFill>
                      <a:srgbClr val="00B050"/>
                    </a:solidFill>
                  </a:tcPr>
                </a:tc>
                <a:extLst>
                  <a:ext uri="{0D108BD9-81ED-4DB2-BD59-A6C34878D82A}">
                    <a16:rowId xmlns:a16="http://schemas.microsoft.com/office/drawing/2014/main" val="10005"/>
                  </a:ext>
                </a:extLst>
              </a:tr>
            </a:tbl>
          </a:graphicData>
        </a:graphic>
      </p:graphicFrame>
      <p:sp>
        <p:nvSpPr>
          <p:cNvPr id="12" name="TextBox 11"/>
          <p:cNvSpPr txBox="1"/>
          <p:nvPr/>
        </p:nvSpPr>
        <p:spPr>
          <a:xfrm>
            <a:off x="1975164" y="5334000"/>
            <a:ext cx="8692836" cy="1323439"/>
          </a:xfrm>
          <a:prstGeom prst="rect">
            <a:avLst/>
          </a:prstGeom>
          <a:noFill/>
        </p:spPr>
        <p:txBody>
          <a:bodyPr wrap="square" rtlCol="0">
            <a:spAutoFit/>
          </a:bodyPr>
          <a:lstStyle/>
          <a:p>
            <a:r>
              <a:rPr lang="en-US" sz="2000" u="sng" dirty="0"/>
              <a:t>In-Network, Annual Financial Impact on Patient:</a:t>
            </a:r>
          </a:p>
          <a:p>
            <a:r>
              <a:rPr lang="en-US" sz="2000" dirty="0">
                <a:solidFill>
                  <a:schemeClr val="accent2"/>
                </a:solidFill>
              </a:rPr>
              <a:t>HMO     </a:t>
            </a:r>
            <a:r>
              <a:rPr lang="en-US" sz="2000" dirty="0"/>
              <a:t>= -$10 copay - $1752 premium</a:t>
            </a:r>
          </a:p>
          <a:p>
            <a:r>
              <a:rPr lang="en-US" sz="2000" dirty="0">
                <a:solidFill>
                  <a:schemeClr val="tx2"/>
                </a:solidFill>
              </a:rPr>
              <a:t>PPO       </a:t>
            </a:r>
            <a:r>
              <a:rPr lang="en-US" sz="2000" dirty="0"/>
              <a:t>= -$40 copay - $2913 premium</a:t>
            </a:r>
          </a:p>
          <a:p>
            <a:r>
              <a:rPr lang="en-US" sz="2000" dirty="0">
                <a:solidFill>
                  <a:srgbClr val="00B050"/>
                </a:solidFill>
              </a:rPr>
              <a:t>Definity</a:t>
            </a:r>
            <a:r>
              <a:rPr lang="en-US" sz="2000" dirty="0">
                <a:solidFill>
                  <a:schemeClr val="accent3"/>
                </a:solidFill>
              </a:rPr>
              <a:t> </a:t>
            </a:r>
            <a:r>
              <a:rPr lang="en-US" sz="2000" dirty="0"/>
              <a:t>= Max of [(PCA + visit costs), Out-of-Pocket Max] + premium</a:t>
            </a:r>
          </a:p>
        </p:txBody>
      </p:sp>
    </p:spTree>
    <p:extLst>
      <p:ext uri="{BB962C8B-B14F-4D97-AF65-F5344CB8AC3E}">
        <p14:creationId xmlns:p14="http://schemas.microsoft.com/office/powerpoint/2010/main" val="15513969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Health insurance plans—attractiveness as a patient</a:t>
            </a:r>
          </a:p>
        </p:txBody>
      </p:sp>
      <p:sp>
        <p:nvSpPr>
          <p:cNvPr id="3" name="Content Placeholder 2"/>
          <p:cNvSpPr>
            <a:spLocks noGrp="1"/>
          </p:cNvSpPr>
          <p:nvPr>
            <p:ph idx="1"/>
          </p:nvPr>
        </p:nvSpPr>
        <p:spPr/>
        <p:txBody>
          <a:bodyPr>
            <a:normAutofit/>
          </a:bodyPr>
          <a:lstStyle/>
          <a:p>
            <a:r>
              <a:rPr lang="en-US" dirty="0"/>
              <a:t>In general...</a:t>
            </a:r>
          </a:p>
          <a:p>
            <a:pPr lvl="1"/>
            <a:endParaRPr lang="en-US" dirty="0"/>
          </a:p>
          <a:p>
            <a:pPr lvl="1"/>
            <a:r>
              <a:rPr lang="en-US" dirty="0"/>
              <a:t>HMOs good if patient is happy with in-network care    </a:t>
            </a:r>
          </a:p>
          <a:p>
            <a:pPr lvl="1"/>
            <a:endParaRPr lang="en-US" dirty="0"/>
          </a:p>
          <a:p>
            <a:pPr lvl="1"/>
            <a:r>
              <a:rPr lang="en-US" dirty="0"/>
              <a:t>PPOs good for out-of-network care   </a:t>
            </a:r>
          </a:p>
          <a:p>
            <a:pPr lvl="1"/>
            <a:endParaRPr lang="en-US" dirty="0"/>
          </a:p>
          <a:p>
            <a:pPr lvl="1"/>
            <a:r>
              <a:rPr lang="en-US" dirty="0"/>
              <a:t>Consumer directed care good if the patient is healthy and unlikely to need care</a:t>
            </a:r>
          </a:p>
        </p:txBody>
      </p:sp>
    </p:spTree>
    <p:extLst>
      <p:ext uri="{BB962C8B-B14F-4D97-AF65-F5344CB8AC3E}">
        <p14:creationId xmlns:p14="http://schemas.microsoft.com/office/powerpoint/2010/main" val="22236385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30B08-578A-474C-8B70-1B1BE46110E8}"/>
              </a:ext>
            </a:extLst>
          </p:cNvPr>
          <p:cNvSpPr>
            <a:spLocks noGrp="1"/>
          </p:cNvSpPr>
          <p:nvPr>
            <p:ph type="title"/>
          </p:nvPr>
        </p:nvSpPr>
        <p:spPr>
          <a:xfrm>
            <a:off x="609600" y="-103682"/>
            <a:ext cx="11374999" cy="1143000"/>
          </a:xfrm>
        </p:spPr>
        <p:txBody>
          <a:bodyPr>
            <a:noAutofit/>
          </a:bodyPr>
          <a:lstStyle/>
          <a:p>
            <a:r>
              <a:rPr lang="en-US" sz="3200" dirty="0"/>
              <a:t>Do HMO, PPO, and High Deductible Plans Enable Value?</a:t>
            </a:r>
          </a:p>
        </p:txBody>
      </p:sp>
      <p:cxnSp>
        <p:nvCxnSpPr>
          <p:cNvPr id="24" name="Straight Connector 23">
            <a:extLst>
              <a:ext uri="{FF2B5EF4-FFF2-40B4-BE49-F238E27FC236}">
                <a16:creationId xmlns:a16="http://schemas.microsoft.com/office/drawing/2014/main" id="{A8D46979-F917-E123-BE93-6318E0E64500}"/>
              </a:ext>
            </a:extLst>
          </p:cNvPr>
          <p:cNvCxnSpPr>
            <a:cxnSpLocks/>
          </p:cNvCxnSpPr>
          <p:nvPr/>
        </p:nvCxnSpPr>
        <p:spPr>
          <a:xfrm>
            <a:off x="5029200" y="1885298"/>
            <a:ext cx="0" cy="43016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6E3F7C24-CCA6-E0FB-5EC1-84123E829F57}"/>
              </a:ext>
            </a:extLst>
          </p:cNvPr>
          <p:cNvCxnSpPr>
            <a:cxnSpLocks/>
          </p:cNvCxnSpPr>
          <p:nvPr/>
        </p:nvCxnSpPr>
        <p:spPr>
          <a:xfrm>
            <a:off x="8763000" y="1906547"/>
            <a:ext cx="0" cy="4301633"/>
          </a:xfrm>
          <a:prstGeom prst="line">
            <a:avLst/>
          </a:prstGeom>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EF0BB832-1C96-16DA-BC2C-8277CC3858D9}"/>
              </a:ext>
            </a:extLst>
          </p:cNvPr>
          <p:cNvSpPr txBox="1"/>
          <p:nvPr/>
        </p:nvSpPr>
        <p:spPr>
          <a:xfrm>
            <a:off x="1150777" y="3390568"/>
            <a:ext cx="3477837" cy="2554545"/>
          </a:xfrm>
          <a:prstGeom prst="rect">
            <a:avLst/>
          </a:prstGeom>
          <a:noFill/>
        </p:spPr>
        <p:txBody>
          <a:bodyPr wrap="square">
            <a:spAutoFit/>
          </a:bodyPr>
          <a:lstStyle/>
          <a:p>
            <a:pPr lvl="1"/>
            <a:r>
              <a:rPr lang="en-US" sz="1600" dirty="0">
                <a:latin typeface="Calibri" panose="020F0502020204030204" pitchFamily="34" charset="0"/>
                <a:ea typeface="Times New Roman" panose="02020603050405020304" pitchFamily="18" charset="0"/>
                <a:cs typeface="Times New Roman" panose="02020603050405020304" pitchFamily="18" charset="0"/>
              </a:rPr>
              <a:t>    </a:t>
            </a: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Autonomy</a:t>
            </a:r>
            <a:r>
              <a:rPr lang="en-US" sz="1600" dirty="0">
                <a:latin typeface="Calibri" panose="020F0502020204030204" pitchFamily="34" charset="0"/>
                <a:ea typeface="Times New Roman" panose="02020603050405020304" pitchFamily="18" charset="0"/>
                <a:cs typeface="Times New Roman" panose="02020603050405020304" pitchFamily="18" charset="0"/>
              </a:rPr>
              <a:t>: PCP gets to dictate care</a:t>
            </a: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Information</a:t>
            </a:r>
            <a:r>
              <a:rPr lang="en-US" sz="1600" dirty="0">
                <a:latin typeface="Calibri" panose="020F0502020204030204" pitchFamily="34" charset="0"/>
                <a:ea typeface="Times New Roman" panose="02020603050405020304" pitchFamily="18" charset="0"/>
                <a:cs typeface="Times New Roman" panose="02020603050405020304" pitchFamily="18" charset="0"/>
              </a:rPr>
              <a:t>: similar to PPO, not much for shopping around with (but PCP interaction can produce info)</a:t>
            </a: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Incentives</a:t>
            </a:r>
            <a:r>
              <a:rPr lang="en-US" sz="1600" dirty="0">
                <a:latin typeface="Calibri" panose="020F0502020204030204" pitchFamily="34" charset="0"/>
                <a:ea typeface="Times New Roman" panose="02020603050405020304" pitchFamily="18" charset="0"/>
                <a:cs typeface="Times New Roman" panose="02020603050405020304" pitchFamily="18" charset="0"/>
              </a:rPr>
              <a:t>: weak in terms of cost saving    </a:t>
            </a:r>
          </a:p>
        </p:txBody>
      </p:sp>
      <p:pic>
        <p:nvPicPr>
          <p:cNvPr id="53" name="Picture 52">
            <a:extLst>
              <a:ext uri="{FF2B5EF4-FFF2-40B4-BE49-F238E27FC236}">
                <a16:creationId xmlns:a16="http://schemas.microsoft.com/office/drawing/2014/main" id="{1D3E1728-48CE-A7EB-C7FD-A1EC9C7C788B}"/>
              </a:ext>
            </a:extLst>
          </p:cNvPr>
          <p:cNvPicPr>
            <a:picLocks noChangeAspect="1"/>
          </p:cNvPicPr>
          <p:nvPr/>
        </p:nvPicPr>
        <p:blipFill>
          <a:blip r:embed="rId3"/>
          <a:stretch>
            <a:fillRect/>
          </a:stretch>
        </p:blipFill>
        <p:spPr>
          <a:xfrm>
            <a:off x="1855753" y="1874864"/>
            <a:ext cx="2695578" cy="1712328"/>
          </a:xfrm>
          <a:prstGeom prst="rect">
            <a:avLst/>
          </a:prstGeom>
        </p:spPr>
      </p:pic>
      <p:pic>
        <p:nvPicPr>
          <p:cNvPr id="21" name="Picture 20">
            <a:extLst>
              <a:ext uri="{FF2B5EF4-FFF2-40B4-BE49-F238E27FC236}">
                <a16:creationId xmlns:a16="http://schemas.microsoft.com/office/drawing/2014/main" id="{709C42B1-BEDA-D985-1512-CC1F88885493}"/>
              </a:ext>
            </a:extLst>
          </p:cNvPr>
          <p:cNvPicPr>
            <a:picLocks noChangeAspect="1"/>
          </p:cNvPicPr>
          <p:nvPr/>
        </p:nvPicPr>
        <p:blipFill>
          <a:blip r:embed="rId4"/>
          <a:stretch>
            <a:fillRect/>
          </a:stretch>
        </p:blipFill>
        <p:spPr>
          <a:xfrm>
            <a:off x="5412861" y="1874864"/>
            <a:ext cx="2695578" cy="1712328"/>
          </a:xfrm>
          <a:prstGeom prst="rect">
            <a:avLst/>
          </a:prstGeom>
        </p:spPr>
      </p:pic>
      <p:pic>
        <p:nvPicPr>
          <p:cNvPr id="54" name="Picture 53">
            <a:extLst>
              <a:ext uri="{FF2B5EF4-FFF2-40B4-BE49-F238E27FC236}">
                <a16:creationId xmlns:a16="http://schemas.microsoft.com/office/drawing/2014/main" id="{CEF24BD8-588E-39CC-EDDE-5731BD8C7BA7}"/>
              </a:ext>
            </a:extLst>
          </p:cNvPr>
          <p:cNvPicPr>
            <a:picLocks noChangeAspect="1"/>
          </p:cNvPicPr>
          <p:nvPr/>
        </p:nvPicPr>
        <p:blipFill>
          <a:blip r:embed="rId5"/>
          <a:stretch>
            <a:fillRect/>
          </a:stretch>
        </p:blipFill>
        <p:spPr>
          <a:xfrm>
            <a:off x="9097540" y="1874864"/>
            <a:ext cx="2695578" cy="1712328"/>
          </a:xfrm>
          <a:prstGeom prst="rect">
            <a:avLst/>
          </a:prstGeom>
        </p:spPr>
      </p:pic>
      <p:graphicFrame>
        <p:nvGraphicFramePr>
          <p:cNvPr id="3" name="Table 15">
            <a:extLst>
              <a:ext uri="{FF2B5EF4-FFF2-40B4-BE49-F238E27FC236}">
                <a16:creationId xmlns:a16="http://schemas.microsoft.com/office/drawing/2014/main" id="{8F604544-7892-8FC7-1258-001C8F9CB039}"/>
              </a:ext>
            </a:extLst>
          </p:cNvPr>
          <p:cNvGraphicFramePr>
            <a:graphicFrameLocks noGrp="1"/>
          </p:cNvGraphicFramePr>
          <p:nvPr>
            <p:extLst>
              <p:ext uri="{D42A27DB-BD31-4B8C-83A1-F6EECF244321}">
                <p14:modId xmlns:p14="http://schemas.microsoft.com/office/powerpoint/2010/main" val="3865068083"/>
              </p:ext>
            </p:extLst>
          </p:nvPr>
        </p:nvGraphicFramePr>
        <p:xfrm>
          <a:off x="179858" y="1033072"/>
          <a:ext cx="11962149" cy="741680"/>
        </p:xfrm>
        <a:graphic>
          <a:graphicData uri="http://schemas.openxmlformats.org/drawingml/2006/table">
            <a:tbl>
              <a:tblPr firstRow="1" bandRow="1">
                <a:tableStyleId>{5C22544A-7EE6-4342-B048-85BDC9FD1C3A}</a:tableStyleId>
              </a:tblPr>
              <a:tblGrid>
                <a:gridCol w="1580317">
                  <a:extLst>
                    <a:ext uri="{9D8B030D-6E8A-4147-A177-3AD203B41FA5}">
                      <a16:colId xmlns:a16="http://schemas.microsoft.com/office/drawing/2014/main" val="2087730999"/>
                    </a:ext>
                  </a:extLst>
                </a:gridCol>
                <a:gridCol w="3316494">
                  <a:extLst>
                    <a:ext uri="{9D8B030D-6E8A-4147-A177-3AD203B41FA5}">
                      <a16:colId xmlns:a16="http://schemas.microsoft.com/office/drawing/2014/main" val="135763644"/>
                    </a:ext>
                  </a:extLst>
                </a:gridCol>
                <a:gridCol w="3693106">
                  <a:extLst>
                    <a:ext uri="{9D8B030D-6E8A-4147-A177-3AD203B41FA5}">
                      <a16:colId xmlns:a16="http://schemas.microsoft.com/office/drawing/2014/main" val="2066530485"/>
                    </a:ext>
                  </a:extLst>
                </a:gridCol>
                <a:gridCol w="3372232">
                  <a:extLst>
                    <a:ext uri="{9D8B030D-6E8A-4147-A177-3AD203B41FA5}">
                      <a16:colId xmlns:a16="http://schemas.microsoft.com/office/drawing/2014/main" val="1647044035"/>
                    </a:ext>
                  </a:extLst>
                </a:gridCol>
              </a:tblGrid>
              <a:tr h="370840">
                <a:tc>
                  <a:txBody>
                    <a:bodyPr/>
                    <a:lstStyle/>
                    <a:p>
                      <a:r>
                        <a:rPr lang="en-US" sz="1600" dirty="0"/>
                        <a:t>Delivery Model</a:t>
                      </a:r>
                    </a:p>
                  </a:txBody>
                  <a:tcPr/>
                </a:tc>
                <a:tc>
                  <a:txBody>
                    <a:bodyPr/>
                    <a:lstStyle/>
                    <a:p>
                      <a:pPr algn="ctr"/>
                      <a:r>
                        <a:rPr lang="en-US" dirty="0"/>
                        <a:t>HMO</a:t>
                      </a:r>
                    </a:p>
                  </a:txBody>
                  <a:tcPr/>
                </a:tc>
                <a:tc>
                  <a:txBody>
                    <a:bodyPr/>
                    <a:lstStyle/>
                    <a:p>
                      <a:pPr algn="ctr"/>
                      <a:r>
                        <a:rPr lang="en-US" dirty="0"/>
                        <a:t>PPO</a:t>
                      </a:r>
                    </a:p>
                  </a:txBody>
                  <a:tcPr/>
                </a:tc>
                <a:tc>
                  <a:txBody>
                    <a:bodyPr/>
                    <a:lstStyle/>
                    <a:p>
                      <a:pPr algn="ctr"/>
                      <a:r>
                        <a:rPr lang="en-US" dirty="0"/>
                        <a:t>High Deductible</a:t>
                      </a:r>
                    </a:p>
                  </a:txBody>
                  <a:tcPr/>
                </a:tc>
                <a:extLst>
                  <a:ext uri="{0D108BD9-81ED-4DB2-BD59-A6C34878D82A}">
                    <a16:rowId xmlns:a16="http://schemas.microsoft.com/office/drawing/2014/main" val="4150693281"/>
                  </a:ext>
                </a:extLst>
              </a:tr>
              <a:tr h="370840">
                <a:tc>
                  <a:txBody>
                    <a:bodyPr/>
                    <a:lstStyle/>
                    <a:p>
                      <a:r>
                        <a:rPr lang="en-US" sz="1600" dirty="0"/>
                        <a:t>Stakeholder</a:t>
                      </a:r>
                    </a:p>
                  </a:txBody>
                  <a:tcPr/>
                </a:tc>
                <a:tc>
                  <a:txBody>
                    <a:bodyPr/>
                    <a:lstStyle/>
                    <a:p>
                      <a:pPr algn="ctr"/>
                      <a:r>
                        <a:rPr lang="en-US" dirty="0"/>
                        <a:t>Patient/Provider</a:t>
                      </a:r>
                    </a:p>
                  </a:txBody>
                  <a:tcPr/>
                </a:tc>
                <a:tc>
                  <a:txBody>
                    <a:bodyPr/>
                    <a:lstStyle/>
                    <a:p>
                      <a:pPr algn="ctr"/>
                      <a:r>
                        <a:rPr lang="en-US" dirty="0"/>
                        <a:t>Patient</a:t>
                      </a:r>
                    </a:p>
                  </a:txBody>
                  <a:tcPr/>
                </a:tc>
                <a:tc>
                  <a:txBody>
                    <a:bodyPr/>
                    <a:lstStyle/>
                    <a:p>
                      <a:pPr algn="ctr"/>
                      <a:r>
                        <a:rPr lang="en-US" dirty="0"/>
                        <a:t>Patient</a:t>
                      </a:r>
                    </a:p>
                  </a:txBody>
                  <a:tcPr/>
                </a:tc>
                <a:extLst>
                  <a:ext uri="{0D108BD9-81ED-4DB2-BD59-A6C34878D82A}">
                    <a16:rowId xmlns:a16="http://schemas.microsoft.com/office/drawing/2014/main" val="3409118707"/>
                  </a:ext>
                </a:extLst>
              </a:tr>
            </a:tbl>
          </a:graphicData>
        </a:graphic>
      </p:graphicFrame>
      <p:sp>
        <p:nvSpPr>
          <p:cNvPr id="10" name="TextBox 9">
            <a:extLst>
              <a:ext uri="{FF2B5EF4-FFF2-40B4-BE49-F238E27FC236}">
                <a16:creationId xmlns:a16="http://schemas.microsoft.com/office/drawing/2014/main" id="{DCF19683-4383-E2E0-F889-1E6C73D59329}"/>
              </a:ext>
            </a:extLst>
          </p:cNvPr>
          <p:cNvSpPr txBox="1"/>
          <p:nvPr/>
        </p:nvSpPr>
        <p:spPr>
          <a:xfrm>
            <a:off x="4772536" y="3390568"/>
            <a:ext cx="3477837" cy="2308324"/>
          </a:xfrm>
          <a:prstGeom prst="rect">
            <a:avLst/>
          </a:prstGeom>
          <a:noFill/>
        </p:spPr>
        <p:txBody>
          <a:bodyPr wrap="square">
            <a:spAutoFit/>
          </a:bodyPr>
          <a:lstStyle/>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Autonomy</a:t>
            </a:r>
            <a:r>
              <a:rPr lang="en-US" sz="1600" dirty="0">
                <a:latin typeface="Calibri" panose="020F0502020204030204" pitchFamily="34" charset="0"/>
                <a:ea typeface="Times New Roman" panose="02020603050405020304" pitchFamily="18" charset="0"/>
                <a:cs typeface="Times New Roman" panose="02020603050405020304" pitchFamily="18" charset="0"/>
              </a:rPr>
              <a:t>: Patient gets to dictate care</a:t>
            </a: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Information</a:t>
            </a:r>
            <a:r>
              <a:rPr lang="en-US" sz="1600" dirty="0">
                <a:latin typeface="Calibri" panose="020F0502020204030204" pitchFamily="34" charset="0"/>
                <a:ea typeface="Times New Roman" panose="02020603050405020304" pitchFamily="18" charset="0"/>
                <a:cs typeface="Times New Roman" panose="02020603050405020304" pitchFamily="18" charset="0"/>
              </a:rPr>
              <a:t>: similar to HMO</a:t>
            </a: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Incentives</a:t>
            </a:r>
            <a:r>
              <a:rPr lang="en-US" sz="1600" dirty="0">
                <a:latin typeface="Calibri" panose="020F0502020204030204" pitchFamily="34" charset="0"/>
                <a:ea typeface="Times New Roman" panose="02020603050405020304" pitchFamily="18" charset="0"/>
                <a:cs typeface="Times New Roman" panose="02020603050405020304" pitchFamily="18" charset="0"/>
              </a:rPr>
              <a:t>: weak, like HMO</a:t>
            </a:r>
          </a:p>
        </p:txBody>
      </p:sp>
      <p:sp>
        <p:nvSpPr>
          <p:cNvPr id="11" name="TextBox 10">
            <a:extLst>
              <a:ext uri="{FF2B5EF4-FFF2-40B4-BE49-F238E27FC236}">
                <a16:creationId xmlns:a16="http://schemas.microsoft.com/office/drawing/2014/main" id="{607DCFF4-E65D-38DF-D111-88D12E764605}"/>
              </a:ext>
            </a:extLst>
          </p:cNvPr>
          <p:cNvSpPr txBox="1"/>
          <p:nvPr/>
        </p:nvSpPr>
        <p:spPr>
          <a:xfrm>
            <a:off x="8506762" y="3390569"/>
            <a:ext cx="3477837" cy="2308324"/>
          </a:xfrm>
          <a:prstGeom prst="rect">
            <a:avLst/>
          </a:prstGeom>
          <a:noFill/>
        </p:spPr>
        <p:txBody>
          <a:bodyPr wrap="square">
            <a:spAutoFit/>
          </a:bodyPr>
          <a:lstStyle/>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Autonomy</a:t>
            </a:r>
            <a:r>
              <a:rPr lang="en-US" sz="1600" dirty="0">
                <a:latin typeface="Calibri" panose="020F0502020204030204" pitchFamily="34" charset="0"/>
                <a:ea typeface="Times New Roman" panose="02020603050405020304" pitchFamily="18" charset="0"/>
                <a:cs typeface="Times New Roman" panose="02020603050405020304" pitchFamily="18" charset="0"/>
              </a:rPr>
              <a:t>: Patient gets to dictate care</a:t>
            </a: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Information</a:t>
            </a:r>
            <a:r>
              <a:rPr lang="en-US" sz="1600" dirty="0">
                <a:latin typeface="Calibri" panose="020F0502020204030204" pitchFamily="34" charset="0"/>
                <a:ea typeface="Times New Roman" panose="02020603050405020304" pitchFamily="18" charset="0"/>
                <a:cs typeface="Times New Roman" panose="02020603050405020304" pitchFamily="18" charset="0"/>
              </a:rPr>
              <a:t>: - </a:t>
            </a:r>
            <a:r>
              <a:rPr lang="en-US" sz="1600" dirty="0" err="1">
                <a:latin typeface="Calibri" panose="020F0502020204030204" pitchFamily="34" charset="0"/>
                <a:ea typeface="Times New Roman" panose="02020603050405020304" pitchFamily="18" charset="0"/>
                <a:cs typeface="Times New Roman" panose="02020603050405020304" pitchFamily="18" charset="0"/>
              </a:rPr>
              <a:t>definity</a:t>
            </a:r>
            <a:r>
              <a:rPr lang="en-US" sz="1600" dirty="0">
                <a:latin typeface="Calibri" panose="020F0502020204030204" pitchFamily="34" charset="0"/>
                <a:ea typeface="Times New Roman" panose="02020603050405020304" pitchFamily="18" charset="0"/>
                <a:cs typeface="Times New Roman" panose="02020603050405020304" pitchFamily="18" charset="0"/>
              </a:rPr>
              <a:t> gives info to shop around</a:t>
            </a:r>
          </a:p>
          <a:p>
            <a:pPr lvl="1"/>
            <a:endParaRPr lang="en-US" sz="1600" dirty="0">
              <a:latin typeface="Calibri" panose="020F0502020204030204" pitchFamily="34" charset="0"/>
              <a:ea typeface="Times New Roman" panose="02020603050405020304" pitchFamily="18" charset="0"/>
              <a:cs typeface="Times New Roman" panose="02020603050405020304" pitchFamily="18" charset="0"/>
            </a:endParaRPr>
          </a:p>
          <a:p>
            <a:pPr lvl="1"/>
            <a:r>
              <a:rPr lang="en-US" sz="1600" u="sng" dirty="0">
                <a:latin typeface="Calibri" panose="020F0502020204030204" pitchFamily="34" charset="0"/>
                <a:ea typeface="Times New Roman" panose="02020603050405020304" pitchFamily="18" charset="0"/>
                <a:cs typeface="Times New Roman" panose="02020603050405020304" pitchFamily="18" charset="0"/>
              </a:rPr>
              <a:t>Incentives</a:t>
            </a:r>
            <a:r>
              <a:rPr lang="en-US" sz="1600" dirty="0">
                <a:latin typeface="Calibri" panose="020F0502020204030204" pitchFamily="34" charset="0"/>
                <a:ea typeface="Times New Roman" panose="02020603050405020304" pitchFamily="18" charset="0"/>
                <a:cs typeface="Times New Roman" panose="02020603050405020304" pitchFamily="18" charset="0"/>
              </a:rPr>
              <a:t>: patient has incentives to manage cost of care</a:t>
            </a:r>
          </a:p>
        </p:txBody>
      </p:sp>
      <p:graphicFrame>
        <p:nvGraphicFramePr>
          <p:cNvPr id="12" name="Table 15">
            <a:extLst>
              <a:ext uri="{FF2B5EF4-FFF2-40B4-BE49-F238E27FC236}">
                <a16:creationId xmlns:a16="http://schemas.microsoft.com/office/drawing/2014/main" id="{8DAC3B55-EF4B-1A61-0149-4E07D1D27CFB}"/>
              </a:ext>
            </a:extLst>
          </p:cNvPr>
          <p:cNvGraphicFramePr>
            <a:graphicFrameLocks noGrp="1"/>
          </p:cNvGraphicFramePr>
          <p:nvPr>
            <p:extLst>
              <p:ext uri="{D42A27DB-BD31-4B8C-83A1-F6EECF244321}">
                <p14:modId xmlns:p14="http://schemas.microsoft.com/office/powerpoint/2010/main" val="3904147248"/>
              </p:ext>
            </p:extLst>
          </p:nvPr>
        </p:nvGraphicFramePr>
        <p:xfrm>
          <a:off x="68394" y="5867400"/>
          <a:ext cx="12073613" cy="914400"/>
        </p:xfrm>
        <a:graphic>
          <a:graphicData uri="http://schemas.openxmlformats.org/drawingml/2006/table">
            <a:tbl>
              <a:tblPr firstRow="1" bandRow="1">
                <a:tableStyleId>{5C22544A-7EE6-4342-B048-85BDC9FD1C3A}</a:tableStyleId>
              </a:tblPr>
              <a:tblGrid>
                <a:gridCol w="1912806">
                  <a:extLst>
                    <a:ext uri="{9D8B030D-6E8A-4147-A177-3AD203B41FA5}">
                      <a16:colId xmlns:a16="http://schemas.microsoft.com/office/drawing/2014/main" val="2087730999"/>
                    </a:ext>
                  </a:extLst>
                </a:gridCol>
                <a:gridCol w="3048000">
                  <a:extLst>
                    <a:ext uri="{9D8B030D-6E8A-4147-A177-3AD203B41FA5}">
                      <a16:colId xmlns:a16="http://schemas.microsoft.com/office/drawing/2014/main" val="135763644"/>
                    </a:ext>
                  </a:extLst>
                </a:gridCol>
                <a:gridCol w="3733800">
                  <a:extLst>
                    <a:ext uri="{9D8B030D-6E8A-4147-A177-3AD203B41FA5}">
                      <a16:colId xmlns:a16="http://schemas.microsoft.com/office/drawing/2014/main" val="2066530485"/>
                    </a:ext>
                  </a:extLst>
                </a:gridCol>
                <a:gridCol w="3379007">
                  <a:extLst>
                    <a:ext uri="{9D8B030D-6E8A-4147-A177-3AD203B41FA5}">
                      <a16:colId xmlns:a16="http://schemas.microsoft.com/office/drawing/2014/main" val="1647044035"/>
                    </a:ext>
                  </a:extLst>
                </a:gridCol>
              </a:tblGrid>
              <a:tr h="370840">
                <a:tc>
                  <a:txBody>
                    <a:bodyPr/>
                    <a:lstStyle/>
                    <a:p>
                      <a:r>
                        <a:rPr lang="en-US" sz="1600" dirty="0"/>
                        <a:t>V-Rank: Autonomy</a:t>
                      </a:r>
                    </a:p>
                    <a:p>
                      <a:r>
                        <a:rPr lang="en-US" sz="1600" dirty="0"/>
                        <a:t>V-Rank: Information</a:t>
                      </a:r>
                    </a:p>
                    <a:p>
                      <a:r>
                        <a:rPr lang="en-US" sz="1600" dirty="0"/>
                        <a:t>V-Rank: Incentives</a:t>
                      </a:r>
                    </a:p>
                  </a:txBody>
                  <a:tcPr/>
                </a:tc>
                <a:tc>
                  <a:txBody>
                    <a:bodyPr/>
                    <a:lstStyle/>
                    <a:p>
                      <a:pPr algn="ctr"/>
                      <a:r>
                        <a:rPr lang="en-US" dirty="0"/>
                        <a:t>__2_</a:t>
                      </a:r>
                    </a:p>
                    <a:p>
                      <a:pPr algn="ctr"/>
                      <a:r>
                        <a:rPr lang="en-US" dirty="0"/>
                        <a:t>__2_</a:t>
                      </a:r>
                    </a:p>
                    <a:p>
                      <a:pPr algn="ctr"/>
                      <a:r>
                        <a:rPr lang="en-US" dirty="0"/>
                        <a:t>_2__</a:t>
                      </a:r>
                    </a:p>
                  </a:txBody>
                  <a:tcPr/>
                </a:tc>
                <a:tc>
                  <a:txBody>
                    <a:bodyPr/>
                    <a:lstStyle/>
                    <a:p>
                      <a:pPr algn="ctr"/>
                      <a:r>
                        <a:rPr lang="en-US" dirty="0"/>
                        <a:t>_3__</a:t>
                      </a:r>
                    </a:p>
                    <a:p>
                      <a:pPr algn="ctr"/>
                      <a:r>
                        <a:rPr lang="en-US" dirty="0"/>
                        <a:t>_3__</a:t>
                      </a:r>
                    </a:p>
                    <a:p>
                      <a:pPr algn="ctr"/>
                      <a:r>
                        <a:rPr lang="en-US" dirty="0"/>
                        <a:t>__2_</a:t>
                      </a:r>
                    </a:p>
                  </a:txBody>
                  <a:tcPr/>
                </a:tc>
                <a:tc>
                  <a:txBody>
                    <a:bodyPr/>
                    <a:lstStyle/>
                    <a:p>
                      <a:pPr algn="ctr"/>
                      <a:r>
                        <a:rPr lang="en-US" dirty="0"/>
                        <a:t>_1__</a:t>
                      </a:r>
                    </a:p>
                    <a:p>
                      <a:pPr algn="ctr"/>
                      <a:r>
                        <a:rPr lang="en-US" dirty="0"/>
                        <a:t>_1__</a:t>
                      </a:r>
                    </a:p>
                    <a:p>
                      <a:pPr algn="ctr"/>
                      <a:r>
                        <a:rPr lang="en-US" dirty="0"/>
                        <a:t>_1__</a:t>
                      </a:r>
                    </a:p>
                  </a:txBody>
                  <a:tcPr/>
                </a:tc>
                <a:extLst>
                  <a:ext uri="{0D108BD9-81ED-4DB2-BD59-A6C34878D82A}">
                    <a16:rowId xmlns:a16="http://schemas.microsoft.com/office/drawing/2014/main" val="3409118707"/>
                  </a:ext>
                </a:extLst>
              </a:tr>
            </a:tbl>
          </a:graphicData>
        </a:graphic>
      </p:graphicFrame>
    </p:spTree>
    <p:extLst>
      <p:ext uri="{BB962C8B-B14F-4D97-AF65-F5344CB8AC3E}">
        <p14:creationId xmlns:p14="http://schemas.microsoft.com/office/powerpoint/2010/main" val="90617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How Can Medtronic Improve its Health Insurance Offering Strategy?</a:t>
            </a:r>
          </a:p>
        </p:txBody>
      </p:sp>
      <p:sp>
        <p:nvSpPr>
          <p:cNvPr id="4" name="Content Placeholder 3">
            <a:extLst>
              <a:ext uri="{FF2B5EF4-FFF2-40B4-BE49-F238E27FC236}">
                <a16:creationId xmlns:a16="http://schemas.microsoft.com/office/drawing/2014/main" id="{355D6C08-41BD-F04A-CE5D-586AB66299E3}"/>
              </a:ext>
            </a:extLst>
          </p:cNvPr>
          <p:cNvSpPr>
            <a:spLocks noGrp="1"/>
          </p:cNvSpPr>
          <p:nvPr>
            <p:ph idx="1"/>
          </p:nvPr>
        </p:nvSpPr>
        <p:spPr>
          <a:xfrm>
            <a:off x="609600" y="1951037"/>
            <a:ext cx="10972800" cy="4525963"/>
          </a:xfrm>
        </p:spPr>
        <p:txBody>
          <a:bodyPr/>
          <a:lstStyle/>
          <a:p>
            <a:r>
              <a:rPr lang="en-US" dirty="0"/>
              <a:t>Employee satisfaction?</a:t>
            </a:r>
          </a:p>
          <a:p>
            <a:pPr lvl="1"/>
            <a:r>
              <a:rPr lang="en-US" dirty="0"/>
              <a:t>Options are good</a:t>
            </a:r>
          </a:p>
          <a:p>
            <a:pPr lvl="1"/>
            <a:r>
              <a:rPr lang="en-US" dirty="0"/>
              <a:t>Consumer support because Definity is more complex</a:t>
            </a:r>
          </a:p>
          <a:p>
            <a:pPr marL="0" indent="0">
              <a:buNone/>
            </a:pPr>
            <a:endParaRPr lang="en-US" dirty="0"/>
          </a:p>
          <a:p>
            <a:r>
              <a:rPr lang="en-US" dirty="0"/>
              <a:t>Value? (it’s self-insured, paying 75% to 80% of care costs)</a:t>
            </a:r>
          </a:p>
          <a:p>
            <a:pPr lvl="1"/>
            <a:r>
              <a:rPr lang="en-US" dirty="0"/>
              <a:t>Give more incentives to get high quality, low cost care</a:t>
            </a:r>
          </a:p>
          <a:p>
            <a:pPr lvl="1"/>
            <a:r>
              <a:rPr lang="en-US" dirty="0"/>
              <a:t>Incentives for wellness and preventative care</a:t>
            </a:r>
          </a:p>
        </p:txBody>
      </p:sp>
    </p:spTree>
    <p:extLst>
      <p:ext uri="{BB962C8B-B14F-4D97-AF65-F5344CB8AC3E}">
        <p14:creationId xmlns:p14="http://schemas.microsoft.com/office/powerpoint/2010/main" val="17334041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44B07-831A-FA4F-8FC4-5D03B3EC2780}"/>
              </a:ext>
            </a:extLst>
          </p:cNvPr>
          <p:cNvSpPr>
            <a:spLocks noGrp="1"/>
          </p:cNvSpPr>
          <p:nvPr>
            <p:ph type="title"/>
          </p:nvPr>
        </p:nvSpPr>
        <p:spPr/>
        <p:txBody>
          <a:bodyPr>
            <a:normAutofit fontScale="90000"/>
          </a:bodyPr>
          <a:lstStyle/>
          <a:p>
            <a:r>
              <a:rPr lang="en-US"/>
              <a:t>Agenda</a:t>
            </a:r>
            <a:endParaRPr lang="en-US" dirty="0"/>
          </a:p>
        </p:txBody>
      </p:sp>
      <p:sp>
        <p:nvSpPr>
          <p:cNvPr id="4" name="Content Placeholder 3">
            <a:extLst>
              <a:ext uri="{FF2B5EF4-FFF2-40B4-BE49-F238E27FC236}">
                <a16:creationId xmlns:a16="http://schemas.microsoft.com/office/drawing/2014/main" id="{B8333114-684F-BD4E-818C-B9CFEC23F4DF}"/>
              </a:ext>
            </a:extLst>
          </p:cNvPr>
          <p:cNvSpPr>
            <a:spLocks noGrp="1"/>
          </p:cNvSpPr>
          <p:nvPr>
            <p:ph idx="1"/>
          </p:nvPr>
        </p:nvSpPr>
        <p:spPr>
          <a:xfrm>
            <a:off x="990600" y="2743200"/>
            <a:ext cx="10439400" cy="3276600"/>
          </a:xfrm>
        </p:spPr>
        <p:txBody>
          <a:bodyPr>
            <a:normAutofit/>
          </a:bodyPr>
          <a:lstStyle/>
          <a:p>
            <a:r>
              <a:rPr lang="en-US" dirty="0"/>
              <a:t>Is high-deductible insurance good?</a:t>
            </a:r>
          </a:p>
          <a:p>
            <a:r>
              <a:rPr lang="en-US" b="1" dirty="0"/>
              <a:t>What is the tax treatment of insurance?</a:t>
            </a:r>
          </a:p>
          <a:p>
            <a:r>
              <a:rPr lang="en-US" dirty="0"/>
              <a:t>Economic view of health insurance</a:t>
            </a:r>
          </a:p>
          <a:p>
            <a:endParaRPr lang="en-US" dirty="0"/>
          </a:p>
        </p:txBody>
      </p:sp>
    </p:spTree>
    <p:extLst>
      <p:ext uri="{BB962C8B-B14F-4D97-AF65-F5344CB8AC3E}">
        <p14:creationId xmlns:p14="http://schemas.microsoft.com/office/powerpoint/2010/main" val="14149860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Tax Treatment and Opportunity Cost</a:t>
            </a:r>
          </a:p>
        </p:txBody>
      </p:sp>
      <p:sp>
        <p:nvSpPr>
          <p:cNvPr id="3" name="Content Placeholder 2"/>
          <p:cNvSpPr>
            <a:spLocks noGrp="1"/>
          </p:cNvSpPr>
          <p:nvPr>
            <p:ph idx="1"/>
          </p:nvPr>
        </p:nvSpPr>
        <p:spPr/>
        <p:txBody>
          <a:bodyPr/>
          <a:lstStyle/>
          <a:p>
            <a:r>
              <a:rPr lang="en-US" dirty="0"/>
              <a:t>$10,000 contributed by employer for health insurance</a:t>
            </a:r>
          </a:p>
          <a:p>
            <a:pPr lvl="1"/>
            <a:r>
              <a:rPr lang="en-US" dirty="0"/>
              <a:t>What is the opportunity cost?</a:t>
            </a:r>
          </a:p>
          <a:p>
            <a:pPr lvl="1"/>
            <a:r>
              <a:rPr lang="en-US" dirty="0"/>
              <a:t>What are the implications?</a:t>
            </a:r>
          </a:p>
          <a:p>
            <a:endParaRPr lang="en-US" dirty="0"/>
          </a:p>
        </p:txBody>
      </p:sp>
    </p:spTree>
    <p:extLst>
      <p:ext uri="{BB962C8B-B14F-4D97-AF65-F5344CB8AC3E}">
        <p14:creationId xmlns:p14="http://schemas.microsoft.com/office/powerpoint/2010/main" val="5132786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Average Employer and Individual Payment for Premiums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867135273"/>
              </p:ext>
            </p:extLst>
          </p:nvPr>
        </p:nvGraphicFramePr>
        <p:xfrm>
          <a:off x="609600" y="1600200"/>
          <a:ext cx="10972800" cy="4525963"/>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Box 5"/>
          <p:cNvSpPr txBox="1">
            <a:spLocks noChangeArrowheads="1"/>
          </p:cNvSpPr>
          <p:nvPr/>
        </p:nvSpPr>
        <p:spPr bwMode="auto">
          <a:xfrm>
            <a:off x="1905000" y="6400800"/>
            <a:ext cx="8382000" cy="369332"/>
          </a:xfrm>
          <a:prstGeom prst="rect">
            <a:avLst/>
          </a:prstGeom>
          <a:noFill/>
          <a:ln w="9525">
            <a:noFill/>
            <a:miter lim="800000"/>
            <a:headEnd/>
            <a:tailEnd/>
          </a:ln>
        </p:spPr>
        <p:txBody>
          <a:bodyPr>
            <a:spAutoFit/>
          </a:bodyPr>
          <a:lstStyle/>
          <a:p>
            <a:pPr algn="ctr">
              <a:spcBef>
                <a:spcPct val="50000"/>
              </a:spcBef>
            </a:pPr>
            <a:r>
              <a:rPr lang="en-US" dirty="0">
                <a:solidFill>
                  <a:schemeClr val="bg1">
                    <a:lumMod val="50000"/>
                  </a:schemeClr>
                </a:solidFill>
              </a:rPr>
              <a:t>Source: Kaiser Family Foundation Employer Health Benefits 2022 Annual Survey </a:t>
            </a:r>
          </a:p>
        </p:txBody>
      </p:sp>
    </p:spTree>
    <p:extLst>
      <p:ext uri="{BB962C8B-B14F-4D97-AF65-F5344CB8AC3E}">
        <p14:creationId xmlns:p14="http://schemas.microsoft.com/office/powerpoint/2010/main" val="2055584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44B07-831A-FA4F-8FC4-5D03B3EC2780}"/>
              </a:ext>
            </a:extLst>
          </p:cNvPr>
          <p:cNvSpPr>
            <a:spLocks noGrp="1"/>
          </p:cNvSpPr>
          <p:nvPr>
            <p:ph type="title"/>
          </p:nvPr>
        </p:nvSpPr>
        <p:spPr/>
        <p:txBody>
          <a:bodyPr>
            <a:normAutofit fontScale="90000"/>
          </a:bodyPr>
          <a:lstStyle/>
          <a:p>
            <a:r>
              <a:rPr lang="en-US"/>
              <a:t>Agenda</a:t>
            </a:r>
            <a:endParaRPr lang="en-US" dirty="0"/>
          </a:p>
        </p:txBody>
      </p:sp>
      <p:sp>
        <p:nvSpPr>
          <p:cNvPr id="4" name="Content Placeholder 3">
            <a:extLst>
              <a:ext uri="{FF2B5EF4-FFF2-40B4-BE49-F238E27FC236}">
                <a16:creationId xmlns:a16="http://schemas.microsoft.com/office/drawing/2014/main" id="{B8333114-684F-BD4E-818C-B9CFEC23F4DF}"/>
              </a:ext>
            </a:extLst>
          </p:cNvPr>
          <p:cNvSpPr>
            <a:spLocks noGrp="1"/>
          </p:cNvSpPr>
          <p:nvPr>
            <p:ph idx="1"/>
          </p:nvPr>
        </p:nvSpPr>
        <p:spPr>
          <a:xfrm>
            <a:off x="990600" y="2743200"/>
            <a:ext cx="10439400" cy="3276600"/>
          </a:xfrm>
        </p:spPr>
        <p:txBody>
          <a:bodyPr>
            <a:normAutofit/>
          </a:bodyPr>
          <a:lstStyle/>
          <a:p>
            <a:r>
              <a:rPr lang="en-US" b="1" dirty="0"/>
              <a:t>Is high-deductible insurance good?</a:t>
            </a:r>
          </a:p>
          <a:p>
            <a:r>
              <a:rPr lang="en-US" dirty="0"/>
              <a:t>What is the tax treatment of insurance?</a:t>
            </a:r>
          </a:p>
          <a:p>
            <a:r>
              <a:rPr lang="en-US" dirty="0"/>
              <a:t>Economic view of health insurance</a:t>
            </a:r>
          </a:p>
          <a:p>
            <a:endParaRPr lang="en-US" dirty="0"/>
          </a:p>
        </p:txBody>
      </p:sp>
    </p:spTree>
    <p:extLst>
      <p:ext uri="{BB962C8B-B14F-4D97-AF65-F5344CB8AC3E}">
        <p14:creationId xmlns:p14="http://schemas.microsoft.com/office/powerpoint/2010/main" val="12287835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5D8B3-B15C-974A-988B-70B38EAD66E2}"/>
              </a:ext>
            </a:extLst>
          </p:cNvPr>
          <p:cNvSpPr>
            <a:spLocks noGrp="1"/>
          </p:cNvSpPr>
          <p:nvPr>
            <p:ph type="title"/>
          </p:nvPr>
        </p:nvSpPr>
        <p:spPr/>
        <p:txBody>
          <a:bodyPr>
            <a:normAutofit fontScale="90000"/>
          </a:bodyPr>
          <a:lstStyle/>
          <a:p>
            <a:r>
              <a:rPr lang="en-US" dirty="0"/>
              <a:t>$10,000 in Health Insurance or Taxes</a:t>
            </a:r>
          </a:p>
        </p:txBody>
      </p:sp>
      <p:sp>
        <p:nvSpPr>
          <p:cNvPr id="6" name="TextBox 5">
            <a:extLst>
              <a:ext uri="{FF2B5EF4-FFF2-40B4-BE49-F238E27FC236}">
                <a16:creationId xmlns:a16="http://schemas.microsoft.com/office/drawing/2014/main" id="{ABDA0FA5-0E96-9044-8541-FC4C3222B5E6}"/>
              </a:ext>
            </a:extLst>
          </p:cNvPr>
          <p:cNvSpPr txBox="1"/>
          <p:nvPr/>
        </p:nvSpPr>
        <p:spPr>
          <a:xfrm>
            <a:off x="1828800" y="1638013"/>
            <a:ext cx="3657600" cy="4572000"/>
          </a:xfrm>
          <a:prstGeom prst="rect">
            <a:avLst/>
          </a:prstGeom>
          <a:solidFill>
            <a:schemeClr val="tx2">
              <a:lumMod val="20000"/>
              <a:lumOff val="80000"/>
            </a:schemeClr>
          </a:solidFill>
          <a:ln>
            <a:solidFill>
              <a:schemeClr val="accent1"/>
            </a:solidFill>
          </a:ln>
        </p:spPr>
        <p:txBody>
          <a:bodyPr wrap="square" rtlCol="0" anchor="ctr">
            <a:spAutoFit/>
          </a:bodyPr>
          <a:lstStyle/>
          <a:p>
            <a:pPr algn="ctr"/>
            <a:r>
              <a:rPr lang="en-US" sz="3200" dirty="0"/>
              <a:t>Health insurance</a:t>
            </a:r>
          </a:p>
        </p:txBody>
      </p:sp>
      <p:sp>
        <p:nvSpPr>
          <p:cNvPr id="8" name="TextBox 7">
            <a:extLst>
              <a:ext uri="{FF2B5EF4-FFF2-40B4-BE49-F238E27FC236}">
                <a16:creationId xmlns:a16="http://schemas.microsoft.com/office/drawing/2014/main" id="{73C70506-35C1-DB47-88CA-3C8B1C7AD456}"/>
              </a:ext>
            </a:extLst>
          </p:cNvPr>
          <p:cNvSpPr txBox="1"/>
          <p:nvPr/>
        </p:nvSpPr>
        <p:spPr>
          <a:xfrm>
            <a:off x="6324600" y="3428999"/>
            <a:ext cx="3657600" cy="2743200"/>
          </a:xfrm>
          <a:prstGeom prst="rect">
            <a:avLst/>
          </a:prstGeom>
          <a:solidFill>
            <a:srgbClr val="92D050"/>
          </a:solidFill>
          <a:ln>
            <a:solidFill>
              <a:schemeClr val="accent1"/>
            </a:solidFill>
          </a:ln>
        </p:spPr>
        <p:txBody>
          <a:bodyPr wrap="square" rtlCol="0" anchor="ctr">
            <a:spAutoFit/>
          </a:bodyPr>
          <a:lstStyle/>
          <a:p>
            <a:pPr algn="ctr"/>
            <a:r>
              <a:rPr lang="en-US" sz="3200" dirty="0"/>
              <a:t>Income after taxes</a:t>
            </a:r>
          </a:p>
        </p:txBody>
      </p:sp>
      <p:sp>
        <p:nvSpPr>
          <p:cNvPr id="9" name="TextBox 8">
            <a:extLst>
              <a:ext uri="{FF2B5EF4-FFF2-40B4-BE49-F238E27FC236}">
                <a16:creationId xmlns:a16="http://schemas.microsoft.com/office/drawing/2014/main" id="{2570677D-21DB-5E47-B3EC-3604E45E1945}"/>
              </a:ext>
            </a:extLst>
          </p:cNvPr>
          <p:cNvSpPr txBox="1"/>
          <p:nvPr/>
        </p:nvSpPr>
        <p:spPr>
          <a:xfrm>
            <a:off x="6324600" y="1600199"/>
            <a:ext cx="3657600" cy="1828800"/>
          </a:xfrm>
          <a:prstGeom prst="rect">
            <a:avLst/>
          </a:prstGeom>
          <a:solidFill>
            <a:srgbClr val="FF0000">
              <a:alpha val="50196"/>
            </a:srgbClr>
          </a:solidFill>
          <a:ln>
            <a:solidFill>
              <a:schemeClr val="accent1"/>
            </a:solidFill>
          </a:ln>
        </p:spPr>
        <p:txBody>
          <a:bodyPr wrap="square" rtlCol="0" anchor="ctr">
            <a:spAutoFit/>
          </a:bodyPr>
          <a:lstStyle/>
          <a:p>
            <a:pPr algn="ctr"/>
            <a:r>
              <a:rPr lang="en-US" sz="3200" dirty="0"/>
              <a:t>Taxes</a:t>
            </a:r>
          </a:p>
        </p:txBody>
      </p:sp>
    </p:spTree>
    <p:extLst>
      <p:ext uri="{BB962C8B-B14F-4D97-AF65-F5344CB8AC3E}">
        <p14:creationId xmlns:p14="http://schemas.microsoft.com/office/powerpoint/2010/main" val="34958399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sz="4000" dirty="0"/>
              <a:t>Tax treatment of insurance is inefficient and unfair</a:t>
            </a:r>
          </a:p>
        </p:txBody>
      </p:sp>
      <p:sp>
        <p:nvSpPr>
          <p:cNvPr id="37892" name="Rectangle 3"/>
          <p:cNvSpPr>
            <a:spLocks noGrp="1" noChangeArrowheads="1"/>
          </p:cNvSpPr>
          <p:nvPr>
            <p:ph idx="1"/>
          </p:nvPr>
        </p:nvSpPr>
        <p:spPr/>
        <p:txBody>
          <a:bodyPr>
            <a:normAutofit fontScale="92500" lnSpcReduction="20000"/>
          </a:bodyPr>
          <a:lstStyle/>
          <a:p>
            <a:r>
              <a:rPr lang="en-US" dirty="0"/>
              <a:t>Tax deductibility of insurance premiums</a:t>
            </a:r>
          </a:p>
          <a:p>
            <a:pPr lvl="1"/>
            <a:r>
              <a:rPr lang="en-US" sz="2600" dirty="0"/>
              <a:t>unfair (disproportionately benefits those who work full time at firms with more than 50 people)</a:t>
            </a:r>
          </a:p>
          <a:p>
            <a:pPr lvl="1"/>
            <a:r>
              <a:rPr lang="en-US" sz="2600" dirty="0"/>
              <a:t>inefficient (increases demand for health care)</a:t>
            </a:r>
          </a:p>
          <a:p>
            <a:pPr lvl="1"/>
            <a:r>
              <a:rPr lang="en-US" sz="2600" dirty="0"/>
              <a:t>2014: Affordable Care Act included “Cadillac Tax” – 40% excise tax on high-cost employer health plans</a:t>
            </a:r>
          </a:p>
          <a:p>
            <a:endParaRPr lang="en-US" dirty="0"/>
          </a:p>
          <a:p>
            <a:r>
              <a:rPr lang="en-US" dirty="0"/>
              <a:t>Barrier to choice: pre-tax employer money pays </a:t>
            </a:r>
            <a:r>
              <a:rPr lang="en-US" b="1" dirty="0"/>
              <a:t>premiums</a:t>
            </a:r>
            <a:r>
              <a:rPr lang="en-US" dirty="0"/>
              <a:t> for </a:t>
            </a:r>
            <a:r>
              <a:rPr lang="en-US" b="1" dirty="0"/>
              <a:t>employer sponsored </a:t>
            </a:r>
            <a:r>
              <a:rPr lang="en-US" dirty="0"/>
              <a:t>plans</a:t>
            </a:r>
          </a:p>
          <a:p>
            <a:pPr lvl="1"/>
            <a:r>
              <a:rPr lang="en-US" sz="2600" dirty="0"/>
              <a:t>2019: DHHS final rule allows employers to provide a Health Reimbursement Arrangement (HRA) so that employers can get market-place insurance that they choose and get </a:t>
            </a:r>
            <a:r>
              <a:rPr lang="en-US" sz="2600" b="1" dirty="0"/>
              <a:t>premiums</a:t>
            </a:r>
            <a:r>
              <a:rPr lang="en-US" sz="2600" dirty="0"/>
              <a:t> reimbursed for with pre-tax employer money</a:t>
            </a:r>
          </a:p>
        </p:txBody>
      </p:sp>
    </p:spTree>
    <p:extLst>
      <p:ext uri="{BB962C8B-B14F-4D97-AF65-F5344CB8AC3E}">
        <p14:creationId xmlns:p14="http://schemas.microsoft.com/office/powerpoint/2010/main" val="25509872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4F44B07-831A-FA4F-8FC4-5D03B3EC2780}"/>
              </a:ext>
            </a:extLst>
          </p:cNvPr>
          <p:cNvSpPr>
            <a:spLocks noGrp="1"/>
          </p:cNvSpPr>
          <p:nvPr>
            <p:ph type="title"/>
          </p:nvPr>
        </p:nvSpPr>
        <p:spPr/>
        <p:txBody>
          <a:bodyPr>
            <a:normAutofit fontScale="90000"/>
          </a:bodyPr>
          <a:lstStyle/>
          <a:p>
            <a:r>
              <a:rPr lang="en-US"/>
              <a:t>Agenda</a:t>
            </a:r>
            <a:endParaRPr lang="en-US" dirty="0"/>
          </a:p>
        </p:txBody>
      </p:sp>
      <p:sp>
        <p:nvSpPr>
          <p:cNvPr id="4" name="Content Placeholder 3">
            <a:extLst>
              <a:ext uri="{FF2B5EF4-FFF2-40B4-BE49-F238E27FC236}">
                <a16:creationId xmlns:a16="http://schemas.microsoft.com/office/drawing/2014/main" id="{B8333114-684F-BD4E-818C-B9CFEC23F4DF}"/>
              </a:ext>
            </a:extLst>
          </p:cNvPr>
          <p:cNvSpPr>
            <a:spLocks noGrp="1"/>
          </p:cNvSpPr>
          <p:nvPr>
            <p:ph idx="1"/>
          </p:nvPr>
        </p:nvSpPr>
        <p:spPr>
          <a:xfrm>
            <a:off x="990600" y="2743200"/>
            <a:ext cx="10439400" cy="3276600"/>
          </a:xfrm>
        </p:spPr>
        <p:txBody>
          <a:bodyPr>
            <a:normAutofit/>
          </a:bodyPr>
          <a:lstStyle/>
          <a:p>
            <a:r>
              <a:rPr lang="en-US" dirty="0"/>
              <a:t>Is high-deductible insurance good?</a:t>
            </a:r>
          </a:p>
          <a:p>
            <a:r>
              <a:rPr lang="en-US" dirty="0"/>
              <a:t>What is the tax treatment of insurance?</a:t>
            </a:r>
          </a:p>
          <a:p>
            <a:r>
              <a:rPr lang="en-US" b="1" dirty="0"/>
              <a:t>Economic view of health insurance</a:t>
            </a:r>
          </a:p>
          <a:p>
            <a:endParaRPr lang="en-US" dirty="0"/>
          </a:p>
        </p:txBody>
      </p:sp>
    </p:spTree>
    <p:extLst>
      <p:ext uri="{BB962C8B-B14F-4D97-AF65-F5344CB8AC3E}">
        <p14:creationId xmlns:p14="http://schemas.microsoft.com/office/powerpoint/2010/main" val="9642536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2"/>
          <p:cNvSpPr>
            <a:spLocks noGrp="1" noChangeArrowheads="1"/>
          </p:cNvSpPr>
          <p:nvPr>
            <p:ph type="title"/>
          </p:nvPr>
        </p:nvSpPr>
        <p:spPr>
          <a:xfrm>
            <a:off x="609600" y="274638"/>
            <a:ext cx="11049000" cy="1143000"/>
          </a:xfrm>
        </p:spPr>
        <p:txBody>
          <a:bodyPr>
            <a:noAutofit/>
          </a:bodyPr>
          <a:lstStyle/>
          <a:p>
            <a:r>
              <a:rPr lang="en-US" sz="4400" dirty="0"/>
              <a:t>Why does the US have Employer-Sponsored Health Insurance?</a:t>
            </a:r>
          </a:p>
        </p:txBody>
      </p:sp>
      <p:sp>
        <p:nvSpPr>
          <p:cNvPr id="2" name="Content Placeholder 1"/>
          <p:cNvSpPr>
            <a:spLocks noGrp="1"/>
          </p:cNvSpPr>
          <p:nvPr>
            <p:ph idx="1"/>
          </p:nvPr>
        </p:nvSpPr>
        <p:spPr/>
        <p:txBody>
          <a:bodyPr>
            <a:normAutofit fontScale="92500" lnSpcReduction="20000"/>
          </a:bodyPr>
          <a:lstStyle/>
          <a:p>
            <a:endParaRPr lang="en-US" sz="3600" dirty="0"/>
          </a:p>
          <a:p>
            <a:r>
              <a:rPr lang="en-US" sz="3600" dirty="0"/>
              <a:t>WW2 and Wage Freezes: </a:t>
            </a:r>
          </a:p>
          <a:p>
            <a:pPr lvl="1"/>
            <a:r>
              <a:rPr lang="en-US" sz="2000" dirty="0"/>
              <a:t>US workers diverted into military service</a:t>
            </a:r>
          </a:p>
          <a:p>
            <a:pPr lvl="1"/>
            <a:r>
              <a:rPr lang="en-US" sz="2000" dirty="0"/>
              <a:t>Labor shortage caused a spike in wages as companies competed</a:t>
            </a:r>
          </a:p>
          <a:p>
            <a:pPr lvl="1"/>
            <a:r>
              <a:rPr lang="en-US" sz="2000" dirty="0"/>
              <a:t>Pres. Roosevelt worried this would cause inflation and so froze wages</a:t>
            </a:r>
          </a:p>
          <a:p>
            <a:pPr lvl="1"/>
            <a:r>
              <a:rPr lang="en-US" sz="2000" dirty="0"/>
              <a:t>Companies offered benefits instead</a:t>
            </a:r>
          </a:p>
          <a:p>
            <a:pPr marL="0" indent="0">
              <a:buNone/>
            </a:pPr>
            <a:endParaRPr lang="en-US" sz="3600" dirty="0"/>
          </a:p>
          <a:p>
            <a:r>
              <a:rPr lang="en-US" sz="3600" dirty="0"/>
              <a:t>IRS Rule:</a:t>
            </a:r>
          </a:p>
          <a:p>
            <a:pPr lvl="1"/>
            <a:r>
              <a:rPr lang="en-US" sz="2000" dirty="0"/>
              <a:t>In 1943, the IRS made employer-based health insurance exempt from taxation</a:t>
            </a:r>
          </a:p>
          <a:p>
            <a:endParaRPr lang="en-US" sz="2400" dirty="0"/>
          </a:p>
          <a:p>
            <a:r>
              <a:rPr lang="en-US" sz="3600" dirty="0"/>
              <a:t>Does this make sense anymore? </a:t>
            </a:r>
          </a:p>
        </p:txBody>
      </p:sp>
      <p:pic>
        <p:nvPicPr>
          <p:cNvPr id="3" name="Picture 2" descr="At a community enrollment drive in the 1950s for Blue Cross and Blue Shield in Oklahoma, Ralph Rhoades, left, a manager who later became president of the plan, greeted a new member.">
            <a:extLst>
              <a:ext uri="{FF2B5EF4-FFF2-40B4-BE49-F238E27FC236}">
                <a16:creationId xmlns:a16="http://schemas.microsoft.com/office/drawing/2014/main" id="{9C09B4CD-B6A9-8176-6DBA-C8C8C3E6D2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45600" y="1395515"/>
            <a:ext cx="2413000" cy="2400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5513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2"/>
          <p:cNvSpPr>
            <a:spLocks noGrp="1" noChangeArrowheads="1"/>
          </p:cNvSpPr>
          <p:nvPr>
            <p:ph type="title"/>
          </p:nvPr>
        </p:nvSpPr>
        <p:spPr>
          <a:xfrm>
            <a:off x="609600" y="274638"/>
            <a:ext cx="11049000" cy="1143000"/>
          </a:xfrm>
        </p:spPr>
        <p:txBody>
          <a:bodyPr>
            <a:noAutofit/>
          </a:bodyPr>
          <a:lstStyle/>
          <a:p>
            <a:r>
              <a:rPr lang="en-US" sz="4400" dirty="0"/>
              <a:t>How does tying health insurance to an employer affect health care? </a:t>
            </a:r>
          </a:p>
        </p:txBody>
      </p:sp>
      <p:sp>
        <p:nvSpPr>
          <p:cNvPr id="2" name="Content Placeholder 1"/>
          <p:cNvSpPr>
            <a:spLocks noGrp="1"/>
          </p:cNvSpPr>
          <p:nvPr>
            <p:ph idx="1"/>
          </p:nvPr>
        </p:nvSpPr>
        <p:spPr/>
        <p:txBody>
          <a:bodyPr>
            <a:normAutofit/>
          </a:bodyPr>
          <a:lstStyle/>
          <a:p>
            <a:endParaRPr lang="en-US" dirty="0"/>
          </a:p>
          <a:p>
            <a:r>
              <a:rPr lang="en-US" dirty="0"/>
              <a:t>Market efficiency?</a:t>
            </a:r>
          </a:p>
          <a:p>
            <a:pPr lvl="1"/>
            <a:r>
              <a:rPr lang="en-US" sz="2000" dirty="0"/>
              <a:t>Restricts choices</a:t>
            </a:r>
          </a:p>
          <a:p>
            <a:pPr marL="0" indent="0">
              <a:buNone/>
            </a:pPr>
            <a:endParaRPr lang="en-US" dirty="0"/>
          </a:p>
          <a:p>
            <a:r>
              <a:rPr lang="en-US" dirty="0"/>
              <a:t>Health?</a:t>
            </a:r>
          </a:p>
          <a:p>
            <a:pPr lvl="1"/>
            <a:r>
              <a:rPr lang="en-US" sz="2000" dirty="0"/>
              <a:t>Subsidizes care, but that could be done outside of an employer</a:t>
            </a:r>
          </a:p>
        </p:txBody>
      </p:sp>
    </p:spTree>
    <p:extLst>
      <p:ext uri="{BB962C8B-B14F-4D97-AF65-F5344CB8AC3E}">
        <p14:creationId xmlns:p14="http://schemas.microsoft.com/office/powerpoint/2010/main" val="36257009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2"/>
          <p:cNvSpPr>
            <a:spLocks noGrp="1" noChangeArrowheads="1"/>
          </p:cNvSpPr>
          <p:nvPr>
            <p:ph type="title"/>
          </p:nvPr>
        </p:nvSpPr>
        <p:spPr/>
        <p:txBody>
          <a:bodyPr>
            <a:noAutofit/>
          </a:bodyPr>
          <a:lstStyle/>
          <a:p>
            <a:r>
              <a:rPr lang="en-US" sz="4800" dirty="0"/>
              <a:t>An economist’s view of US insurance</a:t>
            </a:r>
          </a:p>
        </p:txBody>
      </p:sp>
      <p:sp>
        <p:nvSpPr>
          <p:cNvPr id="2" name="Content Placeholder 1"/>
          <p:cNvSpPr>
            <a:spLocks noGrp="1"/>
          </p:cNvSpPr>
          <p:nvPr>
            <p:ph idx="1"/>
          </p:nvPr>
        </p:nvSpPr>
        <p:spPr/>
        <p:txBody>
          <a:bodyPr>
            <a:normAutofit/>
          </a:bodyPr>
          <a:lstStyle/>
          <a:p>
            <a:r>
              <a:rPr lang="en-US" dirty="0"/>
              <a:t>Consumer-driven care</a:t>
            </a:r>
          </a:p>
          <a:p>
            <a:pPr lvl="1"/>
            <a:r>
              <a:rPr lang="en-US" dirty="0"/>
              <a:t>Is efficient. Who knows you best? </a:t>
            </a:r>
          </a:p>
          <a:p>
            <a:pPr lvl="1"/>
            <a:r>
              <a:rPr lang="en-US" dirty="0"/>
              <a:t>Requires information</a:t>
            </a:r>
          </a:p>
          <a:p>
            <a:pPr lvl="1"/>
            <a:r>
              <a:rPr lang="en-US" dirty="0"/>
              <a:t>Is not a panacea for uninsured or controlling costs for outliers</a:t>
            </a:r>
          </a:p>
          <a:p>
            <a:r>
              <a:rPr lang="en-US" dirty="0"/>
              <a:t>Taxes and insurance</a:t>
            </a:r>
          </a:p>
          <a:p>
            <a:pPr lvl="1"/>
            <a:r>
              <a:rPr lang="en-US" dirty="0"/>
              <a:t>Tax treatment of insurance encourages insurance</a:t>
            </a:r>
          </a:p>
          <a:p>
            <a:pPr lvl="1"/>
            <a:r>
              <a:rPr lang="en-US" dirty="0"/>
              <a:t>Which encourages health care</a:t>
            </a:r>
          </a:p>
          <a:p>
            <a:pPr lvl="1"/>
            <a:r>
              <a:rPr lang="en-US" dirty="0"/>
              <a:t>Which increases spending</a:t>
            </a:r>
          </a:p>
        </p:txBody>
      </p:sp>
    </p:spTree>
    <p:extLst>
      <p:ext uri="{BB962C8B-B14F-4D97-AF65-F5344CB8AC3E}">
        <p14:creationId xmlns:p14="http://schemas.microsoft.com/office/powerpoint/2010/main" val="3206321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2"/>
          <p:cNvSpPr>
            <a:spLocks noGrp="1" noChangeArrowheads="1"/>
          </p:cNvSpPr>
          <p:nvPr>
            <p:ph type="title"/>
          </p:nvPr>
        </p:nvSpPr>
        <p:spPr>
          <a:xfrm>
            <a:off x="-152400" y="0"/>
            <a:ext cx="10972800" cy="1143000"/>
          </a:xfrm>
        </p:spPr>
        <p:txBody>
          <a:bodyPr>
            <a:noAutofit/>
          </a:bodyPr>
          <a:lstStyle/>
          <a:p>
            <a:r>
              <a:rPr lang="en-US" sz="4800" dirty="0"/>
              <a:t>“</a:t>
            </a:r>
            <a:r>
              <a:rPr lang="en-US" sz="4800" dirty="0" err="1"/>
              <a:t>Payvider</a:t>
            </a:r>
            <a:r>
              <a:rPr lang="en-US" sz="4800" dirty="0"/>
              <a:t>” – From Humana, April 3 2023  </a:t>
            </a:r>
          </a:p>
        </p:txBody>
      </p:sp>
      <p:sp>
        <p:nvSpPr>
          <p:cNvPr id="5" name="Rectangle 1">
            <a:extLst>
              <a:ext uri="{FF2B5EF4-FFF2-40B4-BE49-F238E27FC236}">
                <a16:creationId xmlns:a16="http://schemas.microsoft.com/office/drawing/2014/main" id="{6B30AAFA-B760-642C-3D88-8B0A08934454}"/>
              </a:ext>
            </a:extLst>
          </p:cNvPr>
          <p:cNvSpPr>
            <a:spLocks noChangeArrowheads="1"/>
          </p:cNvSpPr>
          <p:nvPr/>
        </p:nvSpPr>
        <p:spPr bwMode="auto">
          <a:xfrm>
            <a:off x="209550" y="1143000"/>
            <a:ext cx="11772900" cy="5806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0000"/>
                </a:solidFill>
                <a:effectLst/>
                <a:latin typeface="Roboto" panose="02000000000000000000" pitchFamily="2" charset="0"/>
              </a:rPr>
              <a:t>Humana's Dr. Vishal Agrawal sheds light on insurer investment trend </a:t>
            </a:r>
            <a:endParaRPr lang="en-US" altLang="en-US" b="1" dirty="0">
              <a:solidFill>
                <a:srgbClr val="000000"/>
              </a:solidFill>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Roboto" panose="02000000000000000000" pitchFamily="2" charset="0"/>
              </a:rPr>
              <a:t>Dr. Vishal Agrawal,</a:t>
            </a:r>
            <a:r>
              <a:rPr kumimoji="0" lang="en-US" altLang="en-US" sz="1400" b="0" i="0" u="none" strike="noStrike" cap="none" normalizeH="0" baseline="0" dirty="0">
                <a:ln>
                  <a:noFill/>
                </a:ln>
                <a:solidFill>
                  <a:srgbClr val="000000"/>
                </a:solidFill>
                <a:effectLst/>
                <a:latin typeface="Roboto" panose="02000000000000000000" pitchFamily="2" charset="0"/>
              </a:rPr>
              <a:t> chief strategy and corporate development officer at Humana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7030A0"/>
                </a:solidFill>
                <a:effectLst/>
                <a:latin typeface="Roboto" panose="02000000000000000000" pitchFamily="2" charset="0"/>
              </a:rPr>
              <a:t>Insurance companies </a:t>
            </a:r>
            <a:r>
              <a:rPr kumimoji="0" lang="en-US" altLang="en-US" sz="1400" b="0" i="0" u="none" strike="noStrike" cap="none" normalizeH="0" baseline="0" dirty="0">
                <a:ln>
                  <a:noFill/>
                </a:ln>
                <a:solidFill>
                  <a:srgbClr val="000000"/>
                </a:solidFill>
                <a:effectLst/>
                <a:latin typeface="Roboto" panose="02000000000000000000" pitchFamily="2" charset="0"/>
              </a:rPr>
              <a:t>have been increasingly </a:t>
            </a:r>
            <a:r>
              <a:rPr kumimoji="0" lang="en-US" altLang="en-US" sz="1400" b="1" i="0" u="none" strike="noStrike" cap="none" normalizeH="0" baseline="0" dirty="0">
                <a:ln>
                  <a:noFill/>
                </a:ln>
                <a:solidFill>
                  <a:srgbClr val="7030A0"/>
                </a:solidFill>
                <a:effectLst/>
                <a:latin typeface="Roboto" panose="02000000000000000000" pitchFamily="2" charset="0"/>
              </a:rPr>
              <a:t>investing in clinician operations</a:t>
            </a:r>
            <a:r>
              <a:rPr kumimoji="0" lang="en-US" altLang="en-US" sz="1400" b="0" i="0" u="none" strike="noStrike" cap="none" normalizeH="0" baseline="0" dirty="0">
                <a:ln>
                  <a:noFill/>
                </a:ln>
                <a:solidFill>
                  <a:srgbClr val="000000"/>
                </a:solidFill>
                <a:effectLst/>
                <a:latin typeface="Roboto" panose="02000000000000000000" pitchFamily="2" charset="0"/>
              </a:rPr>
              <a:t>, particularly </a:t>
            </a:r>
            <a:r>
              <a:rPr kumimoji="0" lang="en-US" altLang="en-US" sz="1400" b="1" i="0" u="none" strike="noStrike" cap="none" normalizeH="0" baseline="0" dirty="0">
                <a:ln>
                  <a:noFill/>
                </a:ln>
                <a:solidFill>
                  <a:srgbClr val="7030A0"/>
                </a:solidFill>
                <a:effectLst/>
                <a:latin typeface="Roboto" panose="02000000000000000000" pitchFamily="2" charset="0"/>
              </a:rPr>
              <a:t>primary care </a:t>
            </a:r>
            <a:r>
              <a:rPr kumimoji="0" lang="en-US" altLang="en-US" sz="1400" b="0" i="0" u="none" strike="noStrike" cap="none" normalizeH="0" baseline="0" dirty="0">
                <a:ln>
                  <a:noFill/>
                </a:ln>
                <a:solidFill>
                  <a:srgbClr val="000000"/>
                </a:solidFill>
                <a:effectLst/>
                <a:latin typeface="Roboto" panose="02000000000000000000" pitchFamily="2" charset="0"/>
              </a:rPr>
              <a:t>and </a:t>
            </a:r>
            <a:r>
              <a:rPr kumimoji="0" lang="en-US" altLang="en-US" sz="1400" b="1" i="0" u="none" strike="noStrike" cap="none" normalizeH="0" baseline="0" dirty="0">
                <a:ln>
                  <a:noFill/>
                </a:ln>
                <a:solidFill>
                  <a:srgbClr val="7030A0"/>
                </a:solidFill>
                <a:effectLst/>
                <a:latin typeface="Roboto" panose="02000000000000000000" pitchFamily="2" charset="0"/>
              </a:rPr>
              <a:t>home health providers </a:t>
            </a:r>
            <a:r>
              <a:rPr kumimoji="0" lang="en-US" altLang="en-US" sz="1400" b="0" i="0" u="none" strike="noStrike" cap="none" normalizeH="0" baseline="0" dirty="0">
                <a:ln>
                  <a:noFill/>
                </a:ln>
                <a:solidFill>
                  <a:srgbClr val="000000"/>
                </a:solidFill>
                <a:effectLst/>
                <a:latin typeface="Roboto" panose="02000000000000000000" pitchFamily="2" charset="0"/>
              </a:rPr>
              <a:t>who service Medicare enrollees.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rgbClr val="000000"/>
              </a:solidFill>
              <a:effectLst/>
              <a:latin typeface="Roboto" panose="02000000000000000000" pitchFamily="2"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Roboto" panose="02000000000000000000" pitchFamily="2" charset="0"/>
              </a:rPr>
              <a:t>Over the past few years, we’ve seen so much insurer investment in provider assets. What’s behind this increase in funding?</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400" b="1" dirty="0">
              <a:solidFill>
                <a:srgbClr val="000000"/>
              </a:solidFill>
              <a:latin typeface="Roboto" panose="02000000000000000000" pitchFamily="2" charset="0"/>
            </a:endParaRPr>
          </a:p>
          <a:p>
            <a:pPr marL="0" marR="0" algn="l">
              <a:spcAft>
                <a:spcPts val="1350"/>
              </a:spcAft>
            </a:pPr>
            <a:r>
              <a:rPr lang="en-GB" sz="1600" dirty="0">
                <a:solidFill>
                  <a:srgbClr val="000000"/>
                </a:solidFill>
                <a:latin typeface="Roboto" panose="02000000000000000000" pitchFamily="2" charset="0"/>
              </a:rPr>
              <a:t>“We believe the broader construct behind the “</a:t>
            </a:r>
            <a:r>
              <a:rPr lang="en-GB" sz="1600" dirty="0" err="1">
                <a:solidFill>
                  <a:srgbClr val="000000"/>
                </a:solidFill>
                <a:latin typeface="Roboto" panose="02000000000000000000" pitchFamily="2" charset="0"/>
              </a:rPr>
              <a:t>payvider</a:t>
            </a:r>
            <a:r>
              <a:rPr lang="en-GB" sz="1600" dirty="0">
                <a:solidFill>
                  <a:srgbClr val="000000"/>
                </a:solidFill>
                <a:latin typeface="Roboto" panose="02000000000000000000" pitchFamily="2" charset="0"/>
              </a:rPr>
              <a:t>” phenomenon is the realization that the provider’s patient and the payer’s member [are] really the same customer. If [providers and payers] are both looking after the customer’s best interests, we actually want the same thing, and so our intention is to start acting like that.</a:t>
            </a:r>
          </a:p>
          <a:p>
            <a:pPr marL="0" marR="0" algn="l">
              <a:spcAft>
                <a:spcPts val="1350"/>
              </a:spcAft>
            </a:pPr>
            <a:r>
              <a:rPr lang="en-GB" sz="1600" dirty="0">
                <a:solidFill>
                  <a:srgbClr val="000000"/>
                </a:solidFill>
                <a:latin typeface="Roboto" panose="02000000000000000000" pitchFamily="2" charset="0"/>
              </a:rPr>
              <a:t>Integration helps us evolve what sometimes can be an adversarial relationship into a highly collaborative one by designing workflows that simplify the experience for all the stakeholders, as well as better aligning incentives and building tools that reduce waste in the system. Both of those lead to better health outcomes for our patients and members.</a:t>
            </a:r>
            <a:endParaRPr kumimoji="0" lang="en-US" altLang="en-US" sz="9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lang="en-GB" sz="1600" b="0" i="0" u="none" strike="noStrike" dirty="0">
                <a:solidFill>
                  <a:srgbClr val="000000"/>
                </a:solidFill>
                <a:effectLst/>
                <a:latin typeface="Roboto" panose="02000000000000000000" pitchFamily="2" charset="0"/>
              </a:rPr>
              <a:t>...why we are buying and building assets like primary care and home health: Ultimately, [the strategy is] driven by the underlying health risk of [members in] our core lines of business, like Medicare Advantage, Medicaid and dual-</a:t>
            </a:r>
            <a:r>
              <a:rPr lang="en-GB" sz="1600" b="0" i="0" u="none" strike="noStrike" dirty="0" err="1">
                <a:solidFill>
                  <a:srgbClr val="000000"/>
                </a:solidFill>
                <a:effectLst/>
                <a:latin typeface="Roboto" panose="02000000000000000000" pitchFamily="2" charset="0"/>
              </a:rPr>
              <a:t>eligibles</a:t>
            </a:r>
            <a:r>
              <a:rPr lang="en-GB" sz="1600" b="0" i="0" u="none" strike="noStrike" dirty="0">
                <a:solidFill>
                  <a:srgbClr val="000000"/>
                </a:solidFill>
                <a:effectLst/>
                <a:latin typeface="Roboto" panose="02000000000000000000" pitchFamily="2" charset="0"/>
              </a:rPr>
              <a:t>. About 70% of our Medicare Advantage book has two or more chronic conditions. Those same members are largely served today by a health system that’s oriented toward acute-care services. In some markets, patients are still using the emergency room for their primary care needs. So we started to build out what we’re calling our value-based care ecosystem, which is effectively a chronic care management platform specifically oriented toward managing chronic care needs both upstream and downstream from our acute-care delivery partners. The components of that ecosystem are primary care, home health, pharmacy, social determinants of health and </a:t>
            </a:r>
            <a:r>
              <a:rPr lang="en-GB" sz="1600" b="0" i="0" u="none" strike="noStrike" dirty="0" err="1">
                <a:solidFill>
                  <a:srgbClr val="000000"/>
                </a:solidFill>
                <a:effectLst/>
                <a:latin typeface="Roboto" panose="02000000000000000000" pitchFamily="2" charset="0"/>
              </a:rPr>
              <a:t>behavioral</a:t>
            </a:r>
            <a:r>
              <a:rPr lang="en-GB" sz="1600" b="0" i="0" u="none" strike="noStrike" dirty="0">
                <a:solidFill>
                  <a:srgbClr val="000000"/>
                </a:solidFill>
                <a:effectLst/>
                <a:latin typeface="Roboto" panose="02000000000000000000" pitchFamily="2" charset="0"/>
              </a:rPr>
              <a:t> health services. When you bring those together, you can have a more holistic view of managing chronic healt</a:t>
            </a:r>
            <a:r>
              <a:rPr lang="en-GB" sz="1600" dirty="0">
                <a:solidFill>
                  <a:srgbClr val="000000"/>
                </a:solidFill>
                <a:latin typeface="Roboto" panose="02000000000000000000" pitchFamily="2" charset="0"/>
              </a:rPr>
              <a:t>h.”</a:t>
            </a:r>
            <a:endParaRPr lang="en-US" altLang="en-US" sz="1400" dirty="0">
              <a:solidFill>
                <a:srgbClr val="000000"/>
              </a:solidFill>
              <a:latin typeface="Roboto" panose="02000000000000000000" pitchFamily="2" charset="0"/>
            </a:endParaRPr>
          </a:p>
        </p:txBody>
      </p:sp>
    </p:spTree>
    <p:extLst>
      <p:ext uri="{BB962C8B-B14F-4D97-AF65-F5344CB8AC3E}">
        <p14:creationId xmlns:p14="http://schemas.microsoft.com/office/powerpoint/2010/main" val="37286576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AutoShape 2"/>
          <p:cNvSpPr>
            <a:spLocks noGrp="1" noChangeArrowheads="1"/>
          </p:cNvSpPr>
          <p:nvPr>
            <p:ph type="title"/>
          </p:nvPr>
        </p:nvSpPr>
        <p:spPr>
          <a:xfrm>
            <a:off x="-152400" y="0"/>
            <a:ext cx="10972800" cy="1143000"/>
          </a:xfrm>
        </p:spPr>
        <p:txBody>
          <a:bodyPr>
            <a:noAutofit/>
          </a:bodyPr>
          <a:lstStyle/>
          <a:p>
            <a:r>
              <a:rPr lang="en-US" sz="4800" dirty="0"/>
              <a:t>“</a:t>
            </a:r>
            <a:r>
              <a:rPr lang="en-US" sz="4800" dirty="0" err="1"/>
              <a:t>Payvider</a:t>
            </a:r>
            <a:r>
              <a:rPr lang="en-US" sz="4800" dirty="0"/>
              <a:t>” – From Humana, April 3 2023  </a:t>
            </a:r>
          </a:p>
        </p:txBody>
      </p:sp>
      <p:sp>
        <p:nvSpPr>
          <p:cNvPr id="5" name="Rectangle 1">
            <a:extLst>
              <a:ext uri="{FF2B5EF4-FFF2-40B4-BE49-F238E27FC236}">
                <a16:creationId xmlns:a16="http://schemas.microsoft.com/office/drawing/2014/main" id="{6B30AAFA-B760-642C-3D88-8B0A08934454}"/>
              </a:ext>
            </a:extLst>
          </p:cNvPr>
          <p:cNvSpPr>
            <a:spLocks noChangeArrowheads="1"/>
          </p:cNvSpPr>
          <p:nvPr/>
        </p:nvSpPr>
        <p:spPr bwMode="auto">
          <a:xfrm>
            <a:off x="209550" y="1858581"/>
            <a:ext cx="11772900" cy="43755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152352"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algn="l">
              <a:spcAft>
                <a:spcPts val="1350"/>
              </a:spcAft>
            </a:pPr>
            <a:r>
              <a:rPr lang="en-GB" sz="1800" b="1" i="0" u="none" strike="noStrike" dirty="0">
                <a:solidFill>
                  <a:srgbClr val="000000"/>
                </a:solidFill>
                <a:effectLst/>
                <a:latin typeface="Roboto" panose="02000000000000000000" pitchFamily="2" charset="0"/>
              </a:rPr>
              <a:t>What excites you about health care?</a:t>
            </a:r>
          </a:p>
          <a:p>
            <a:pPr marL="0" marR="0" algn="l">
              <a:spcAft>
                <a:spcPts val="1350"/>
              </a:spcAft>
            </a:pPr>
            <a:r>
              <a:rPr lang="en-GB" sz="1800" b="0" i="0" u="none" strike="noStrike" dirty="0">
                <a:solidFill>
                  <a:srgbClr val="000000"/>
                </a:solidFill>
                <a:effectLst/>
                <a:latin typeface="Roboto" panose="02000000000000000000" pitchFamily="2" charset="0"/>
              </a:rPr>
              <a:t>“Many comment about how the U.S. healthcare system is not a healthcare system, but a sick care system. Well, I’m really hopeful that sentiment changes as we continue to build out </a:t>
            </a:r>
            <a:r>
              <a:rPr lang="en-GB" sz="1800" b="0" i="0" u="none" strike="noStrike" dirty="0" err="1">
                <a:solidFill>
                  <a:srgbClr val="000000"/>
                </a:solidFill>
                <a:effectLst/>
                <a:latin typeface="Roboto" panose="02000000000000000000" pitchFamily="2" charset="0"/>
              </a:rPr>
              <a:t>CenterWell</a:t>
            </a:r>
            <a:r>
              <a:rPr lang="en-GB" sz="1800" b="0" i="0" u="none" strike="noStrike" dirty="0">
                <a:solidFill>
                  <a:srgbClr val="000000"/>
                </a:solidFill>
                <a:effectLst/>
                <a:latin typeface="Roboto" panose="02000000000000000000" pitchFamily="2" charset="0"/>
              </a:rPr>
              <a:t>, and as, frankly, several of the other innovators that are out there are merging.</a:t>
            </a:r>
            <a:endParaRPr lang="en-GB" sz="900" b="0" i="0" u="none" strike="noStrike" dirty="0">
              <a:solidFill>
                <a:srgbClr val="000000"/>
              </a:solidFill>
              <a:effectLst/>
              <a:latin typeface="Calibri" panose="020F0502020204030204" pitchFamily="34" charset="0"/>
            </a:endParaRPr>
          </a:p>
          <a:p>
            <a:pPr marL="0" marR="0" algn="l">
              <a:spcAft>
                <a:spcPts val="1350"/>
              </a:spcAft>
            </a:pPr>
            <a:r>
              <a:rPr lang="en-GB" sz="1800" b="0" i="0" u="none" strike="noStrike" dirty="0">
                <a:solidFill>
                  <a:srgbClr val="000000"/>
                </a:solidFill>
                <a:effectLst/>
                <a:latin typeface="Roboto" panose="02000000000000000000" pitchFamily="2" charset="0"/>
              </a:rPr>
              <a:t>I’m hopeful that the care from a customer perspective is more personalized; it’s more simple; it’s more coordinated. [I’m hopeful] it’s more omnichannel, so customers can access services however they want. I’m hopeful from a provider perspective that care delivery becomes more team-based; that we enable providers to work at the top of their licenses; that we have technology that supports actual care delivery versus simply billing.</a:t>
            </a:r>
            <a:endParaRPr lang="en-GB" sz="900" b="0" i="0" u="none" strike="noStrike" dirty="0">
              <a:solidFill>
                <a:srgbClr val="000000"/>
              </a:solidFill>
              <a:effectLst/>
              <a:latin typeface="Calibri" panose="020F0502020204030204" pitchFamily="34" charset="0"/>
            </a:endParaRPr>
          </a:p>
          <a:p>
            <a:pPr marL="0" marR="0" algn="l">
              <a:spcAft>
                <a:spcPts val="1350"/>
              </a:spcAft>
            </a:pPr>
            <a:r>
              <a:rPr lang="en-GB" sz="1800" b="0" i="0" u="none" strike="noStrike" dirty="0">
                <a:solidFill>
                  <a:srgbClr val="000000"/>
                </a:solidFill>
                <a:effectLst/>
                <a:latin typeface="Roboto" panose="02000000000000000000" pitchFamily="2" charset="0"/>
              </a:rPr>
              <a:t>Ultimately, I’m hopeful from a system perspective that all of this leads to reduction in morbidity and mortality of our nation’s chronic disease burden.</a:t>
            </a:r>
            <a:endParaRPr lang="en-GB" sz="900" b="0" i="0" u="none" strike="noStrike" dirty="0">
              <a:solidFill>
                <a:srgbClr val="000000"/>
              </a:solidFill>
              <a:effectLst/>
              <a:latin typeface="Calibri" panose="020F0502020204030204" pitchFamily="34" charset="0"/>
            </a:endParaRPr>
          </a:p>
          <a:p>
            <a:pPr marL="0" marR="0" algn="l">
              <a:spcAft>
                <a:spcPts val="1350"/>
              </a:spcAft>
            </a:pPr>
            <a:r>
              <a:rPr lang="en-GB" sz="1800" b="0" i="0" u="none" strike="noStrike" dirty="0">
                <a:solidFill>
                  <a:srgbClr val="000000"/>
                </a:solidFill>
                <a:effectLst/>
                <a:latin typeface="Roboto" panose="02000000000000000000" pitchFamily="2" charset="0"/>
              </a:rPr>
              <a:t>There’s a lot to be hopeful for, and we’re certainly excited to continue our journey and be part of the solution."</a:t>
            </a:r>
            <a:endParaRPr lang="en-GB" sz="900" b="0" i="0" u="none" strike="noStrike" dirty="0">
              <a:solidFill>
                <a:srgbClr val="000000"/>
              </a:solidFill>
              <a:effectLst/>
              <a:latin typeface="Calibri" panose="020F0502020204030204" pitchFamily="34" charset="0"/>
            </a:endParaRPr>
          </a:p>
          <a:p>
            <a:br>
              <a:rPr lang="en-GB" sz="900" dirty="0"/>
            </a:br>
            <a:endParaRPr kumimoji="0" lang="en-US" altLang="en-US" sz="9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574624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Out-of-Pocket Max vs Deductible</a:t>
            </a:r>
          </a:p>
        </p:txBody>
      </p:sp>
      <p:sp>
        <p:nvSpPr>
          <p:cNvPr id="5" name="Content Placeholder 4"/>
          <p:cNvSpPr>
            <a:spLocks noGrp="1"/>
          </p:cNvSpPr>
          <p:nvPr>
            <p:ph idx="1"/>
          </p:nvPr>
        </p:nvSpPr>
        <p:spPr>
          <a:xfrm>
            <a:off x="4349496" y="5410200"/>
            <a:ext cx="7391400" cy="4525963"/>
          </a:xfrm>
        </p:spPr>
        <p:txBody>
          <a:bodyPr>
            <a:normAutofit/>
          </a:bodyPr>
          <a:lstStyle/>
          <a:p>
            <a:pPr marL="0" indent="0">
              <a:buNone/>
            </a:pPr>
            <a:r>
              <a:rPr lang="en-US" sz="2400" dirty="0"/>
              <a:t>Patient hasn’t met </a:t>
            </a:r>
            <a:r>
              <a:rPr lang="en-US" sz="2400" b="1" dirty="0"/>
              <a:t>deductible</a:t>
            </a:r>
            <a:r>
              <a:rPr lang="en-US" sz="2400" dirty="0"/>
              <a:t> = the amount a patient pays in a given year before insurance pays any part of bills</a:t>
            </a:r>
          </a:p>
          <a:p>
            <a:pPr marL="0" indent="0">
              <a:buNone/>
            </a:pPr>
            <a:endParaRPr lang="en-US" sz="2400" dirty="0"/>
          </a:p>
        </p:txBody>
      </p:sp>
      <p:sp>
        <p:nvSpPr>
          <p:cNvPr id="2" name="Rectangle 1">
            <a:extLst>
              <a:ext uri="{FF2B5EF4-FFF2-40B4-BE49-F238E27FC236}">
                <a16:creationId xmlns:a16="http://schemas.microsoft.com/office/drawing/2014/main" id="{92FC59D9-B2A1-7840-C755-BB277087D407}"/>
              </a:ext>
            </a:extLst>
          </p:cNvPr>
          <p:cNvSpPr/>
          <p:nvPr/>
        </p:nvSpPr>
        <p:spPr>
          <a:xfrm>
            <a:off x="2901696" y="5020691"/>
            <a:ext cx="1371600" cy="1600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5302012-1152-ABF9-7C00-B5CD87447A1B}"/>
              </a:ext>
            </a:extLst>
          </p:cNvPr>
          <p:cNvSpPr/>
          <p:nvPr/>
        </p:nvSpPr>
        <p:spPr>
          <a:xfrm>
            <a:off x="2901696" y="1828800"/>
            <a:ext cx="1371600" cy="1600200"/>
          </a:xfrm>
          <a:prstGeom prst="rect">
            <a:avLst/>
          </a:prstGeom>
          <a:solidFill>
            <a:schemeClr val="accent3">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E46E872-E4CB-E030-EB7D-A18E36694A2B}"/>
              </a:ext>
            </a:extLst>
          </p:cNvPr>
          <p:cNvSpPr/>
          <p:nvPr/>
        </p:nvSpPr>
        <p:spPr>
          <a:xfrm>
            <a:off x="2901696" y="3420491"/>
            <a:ext cx="1371600" cy="1600200"/>
          </a:xfrm>
          <a:prstGeom prst="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4">
            <a:extLst>
              <a:ext uri="{FF2B5EF4-FFF2-40B4-BE49-F238E27FC236}">
                <a16:creationId xmlns:a16="http://schemas.microsoft.com/office/drawing/2014/main" id="{691351B4-3060-EC32-F4B9-1BD5692130DD}"/>
              </a:ext>
            </a:extLst>
          </p:cNvPr>
          <p:cNvSpPr txBox="1">
            <a:spLocks/>
          </p:cNvSpPr>
          <p:nvPr/>
        </p:nvSpPr>
        <p:spPr>
          <a:xfrm>
            <a:off x="345989" y="5379680"/>
            <a:ext cx="2606040" cy="17742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dirty="0"/>
              <a:t>Patient pays full bill</a:t>
            </a:r>
          </a:p>
        </p:txBody>
      </p:sp>
      <p:sp>
        <p:nvSpPr>
          <p:cNvPr id="14" name="Content Placeholder 4">
            <a:extLst>
              <a:ext uri="{FF2B5EF4-FFF2-40B4-BE49-F238E27FC236}">
                <a16:creationId xmlns:a16="http://schemas.microsoft.com/office/drawing/2014/main" id="{2C96719C-820E-EB4F-3591-35518263AD25}"/>
              </a:ext>
            </a:extLst>
          </p:cNvPr>
          <p:cNvSpPr txBox="1">
            <a:spLocks/>
          </p:cNvSpPr>
          <p:nvPr/>
        </p:nvSpPr>
        <p:spPr>
          <a:xfrm>
            <a:off x="298704" y="3647622"/>
            <a:ext cx="2606040" cy="16002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dirty="0"/>
              <a:t>Patient and insurance split bill</a:t>
            </a:r>
          </a:p>
        </p:txBody>
      </p:sp>
      <p:sp>
        <p:nvSpPr>
          <p:cNvPr id="15" name="Content Placeholder 4">
            <a:extLst>
              <a:ext uri="{FF2B5EF4-FFF2-40B4-BE49-F238E27FC236}">
                <a16:creationId xmlns:a16="http://schemas.microsoft.com/office/drawing/2014/main" id="{DE0EB00C-7816-042C-D68A-0C5FEB173D6E}"/>
              </a:ext>
            </a:extLst>
          </p:cNvPr>
          <p:cNvSpPr txBox="1">
            <a:spLocks/>
          </p:cNvSpPr>
          <p:nvPr/>
        </p:nvSpPr>
        <p:spPr>
          <a:xfrm>
            <a:off x="379476" y="2105017"/>
            <a:ext cx="2529840" cy="1774254"/>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600" dirty="0"/>
              <a:t>Insurance pays full bill</a:t>
            </a:r>
          </a:p>
        </p:txBody>
      </p:sp>
      <p:sp>
        <p:nvSpPr>
          <p:cNvPr id="16" name="Content Placeholder 4">
            <a:extLst>
              <a:ext uri="{FF2B5EF4-FFF2-40B4-BE49-F238E27FC236}">
                <a16:creationId xmlns:a16="http://schemas.microsoft.com/office/drawing/2014/main" id="{A6691475-2B7C-F61B-52DE-756F3EE2D422}"/>
              </a:ext>
            </a:extLst>
          </p:cNvPr>
          <p:cNvSpPr txBox="1">
            <a:spLocks/>
          </p:cNvSpPr>
          <p:nvPr/>
        </p:nvSpPr>
        <p:spPr>
          <a:xfrm>
            <a:off x="4358558" y="3819617"/>
            <a:ext cx="7595616"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Patient has met deductible but not </a:t>
            </a:r>
            <a:r>
              <a:rPr lang="en-US" sz="2400" b="1" dirty="0"/>
              <a:t>out-of-pocket max </a:t>
            </a:r>
            <a:r>
              <a:rPr lang="en-US" sz="2400" dirty="0"/>
              <a:t>= max amount on bills the patient is liable for in a given year</a:t>
            </a:r>
          </a:p>
        </p:txBody>
      </p:sp>
      <p:sp>
        <p:nvSpPr>
          <p:cNvPr id="17" name="Content Placeholder 4">
            <a:extLst>
              <a:ext uri="{FF2B5EF4-FFF2-40B4-BE49-F238E27FC236}">
                <a16:creationId xmlns:a16="http://schemas.microsoft.com/office/drawing/2014/main" id="{61FC89A5-EDF8-F680-72B6-01038E3A3D61}"/>
              </a:ext>
            </a:extLst>
          </p:cNvPr>
          <p:cNvSpPr txBox="1">
            <a:spLocks/>
          </p:cNvSpPr>
          <p:nvPr/>
        </p:nvSpPr>
        <p:spPr>
          <a:xfrm>
            <a:off x="4358558" y="2412134"/>
            <a:ext cx="6687312"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sz="2400" dirty="0"/>
              <a:t>Patient has met </a:t>
            </a:r>
            <a:r>
              <a:rPr lang="en-US" sz="2400" b="1" dirty="0"/>
              <a:t>out-of-pocket max</a:t>
            </a:r>
            <a:endParaRPr lang="en-US" sz="2400" dirty="0"/>
          </a:p>
        </p:txBody>
      </p:sp>
      <p:cxnSp>
        <p:nvCxnSpPr>
          <p:cNvPr id="32" name="Straight Connector 31">
            <a:extLst>
              <a:ext uri="{FF2B5EF4-FFF2-40B4-BE49-F238E27FC236}">
                <a16:creationId xmlns:a16="http://schemas.microsoft.com/office/drawing/2014/main" id="{ED2D4BB1-99DA-2F56-2709-A209C4BF076F}"/>
              </a:ext>
            </a:extLst>
          </p:cNvPr>
          <p:cNvCxnSpPr>
            <a:cxnSpLocks/>
          </p:cNvCxnSpPr>
          <p:nvPr/>
        </p:nvCxnSpPr>
        <p:spPr>
          <a:xfrm flipH="1" flipV="1">
            <a:off x="345989" y="3420491"/>
            <a:ext cx="2546563" cy="0"/>
          </a:xfrm>
          <a:prstGeom prst="line">
            <a:avLst/>
          </a:prstGeom>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0E2B49FB-CB71-94BC-5AEE-F58C7963BACC}"/>
              </a:ext>
            </a:extLst>
          </p:cNvPr>
          <p:cNvSpPr txBox="1"/>
          <p:nvPr/>
        </p:nvSpPr>
        <p:spPr>
          <a:xfrm>
            <a:off x="362712" y="4675116"/>
            <a:ext cx="3581400" cy="369332"/>
          </a:xfrm>
          <a:prstGeom prst="rect">
            <a:avLst/>
          </a:prstGeom>
          <a:noFill/>
          <a:ln>
            <a:noFill/>
          </a:ln>
        </p:spPr>
        <p:txBody>
          <a:bodyPr wrap="square" rtlCol="0">
            <a:spAutoFit/>
          </a:bodyPr>
          <a:lstStyle/>
          <a:p>
            <a:r>
              <a:rPr lang="en-US" b="1" dirty="0">
                <a:solidFill>
                  <a:schemeClr val="accent1"/>
                </a:solidFill>
              </a:rPr>
              <a:t>Deductible</a:t>
            </a:r>
          </a:p>
        </p:txBody>
      </p:sp>
      <p:sp>
        <p:nvSpPr>
          <p:cNvPr id="36" name="TextBox 35">
            <a:extLst>
              <a:ext uri="{FF2B5EF4-FFF2-40B4-BE49-F238E27FC236}">
                <a16:creationId xmlns:a16="http://schemas.microsoft.com/office/drawing/2014/main" id="{6083C00F-5A79-0D7B-B035-1E79A5631431}"/>
              </a:ext>
            </a:extLst>
          </p:cNvPr>
          <p:cNvSpPr txBox="1"/>
          <p:nvPr/>
        </p:nvSpPr>
        <p:spPr>
          <a:xfrm>
            <a:off x="345989" y="3095530"/>
            <a:ext cx="3581400" cy="369332"/>
          </a:xfrm>
          <a:prstGeom prst="rect">
            <a:avLst/>
          </a:prstGeom>
          <a:noFill/>
          <a:ln>
            <a:noFill/>
          </a:ln>
        </p:spPr>
        <p:txBody>
          <a:bodyPr wrap="square" rtlCol="0">
            <a:spAutoFit/>
          </a:bodyPr>
          <a:lstStyle/>
          <a:p>
            <a:r>
              <a:rPr lang="en-US" b="1" dirty="0">
                <a:solidFill>
                  <a:schemeClr val="accent1"/>
                </a:solidFill>
              </a:rPr>
              <a:t>Out-of-Pocket Max</a:t>
            </a:r>
          </a:p>
        </p:txBody>
      </p:sp>
      <p:cxnSp>
        <p:nvCxnSpPr>
          <p:cNvPr id="38" name="Straight Connector 37">
            <a:extLst>
              <a:ext uri="{FF2B5EF4-FFF2-40B4-BE49-F238E27FC236}">
                <a16:creationId xmlns:a16="http://schemas.microsoft.com/office/drawing/2014/main" id="{58F1A669-8913-5BC1-1CD6-22F3E3DE9BEB}"/>
              </a:ext>
            </a:extLst>
          </p:cNvPr>
          <p:cNvCxnSpPr>
            <a:cxnSpLocks/>
          </p:cNvCxnSpPr>
          <p:nvPr/>
        </p:nvCxnSpPr>
        <p:spPr>
          <a:xfrm flipH="1" flipV="1">
            <a:off x="374904" y="5020691"/>
            <a:ext cx="2546563"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7067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a:t>What Counts Towards Out-of-Pocket Max?</a:t>
            </a:r>
          </a:p>
        </p:txBody>
      </p:sp>
      <p:sp>
        <p:nvSpPr>
          <p:cNvPr id="5" name="Content Placeholder 4"/>
          <p:cNvSpPr>
            <a:spLocks noGrp="1"/>
          </p:cNvSpPr>
          <p:nvPr>
            <p:ph idx="1"/>
          </p:nvPr>
        </p:nvSpPr>
        <p:spPr/>
        <p:txBody>
          <a:bodyPr>
            <a:normAutofit lnSpcReduction="10000"/>
          </a:bodyPr>
          <a:lstStyle/>
          <a:p>
            <a:pPr marL="0" indent="0">
              <a:buNone/>
            </a:pPr>
            <a:endParaRPr lang="en-US" dirty="0"/>
          </a:p>
          <a:p>
            <a:pPr marL="0" indent="0">
              <a:buNone/>
            </a:pPr>
            <a:r>
              <a:rPr lang="en-US" dirty="0"/>
              <a:t>Out-of-pocket max = </a:t>
            </a:r>
            <a:r>
              <a:rPr lang="en-US" sz="3200" dirty="0"/>
              <a:t>max amount on bills the patient is liable for in a given year </a:t>
            </a:r>
          </a:p>
          <a:p>
            <a:pPr marL="0" indent="0">
              <a:buNone/>
            </a:pPr>
            <a:endParaRPr lang="en-US" sz="3200" dirty="0"/>
          </a:p>
          <a:p>
            <a:pPr lvl="1">
              <a:buFont typeface="Arial" panose="020B0604020202020204" pitchFamily="34" charset="0"/>
              <a:buChar char="•"/>
            </a:pPr>
            <a:r>
              <a:rPr lang="en-US" dirty="0"/>
              <a:t>premiums (monthly fees for insurance) do not count toward out-of-pocket max</a:t>
            </a:r>
          </a:p>
          <a:p>
            <a:pPr lvl="1">
              <a:buFont typeface="Arial" panose="020B0604020202020204" pitchFamily="34" charset="0"/>
              <a:buChar char="•"/>
            </a:pPr>
            <a:r>
              <a:rPr lang="en-US" dirty="0"/>
              <a:t>deductible + coinsurance (percent of each bill that the patient pays for) + copay (flat rate for each service) count toward out-of-pocket max</a:t>
            </a:r>
          </a:p>
          <a:p>
            <a:pPr>
              <a:buFontTx/>
              <a:buChar char="-"/>
            </a:pPr>
            <a:endParaRPr lang="en-US" dirty="0"/>
          </a:p>
        </p:txBody>
      </p:sp>
    </p:spTree>
    <p:extLst>
      <p:ext uri="{BB962C8B-B14F-4D97-AF65-F5344CB8AC3E}">
        <p14:creationId xmlns:p14="http://schemas.microsoft.com/office/powerpoint/2010/main" val="26007891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a:xfrm>
            <a:off x="304800" y="152400"/>
            <a:ext cx="11277600" cy="1143000"/>
          </a:xfrm>
        </p:spPr>
        <p:txBody>
          <a:bodyPr>
            <a:noAutofit/>
          </a:bodyPr>
          <a:lstStyle/>
          <a:p>
            <a:r>
              <a:rPr lang="en-US" sz="3200" dirty="0"/>
              <a:t>Design a Health Insurance Offering to Reduce Health Care Costs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972482494"/>
              </p:ext>
            </p:extLst>
          </p:nvPr>
        </p:nvGraphicFramePr>
        <p:xfrm>
          <a:off x="609600" y="2895600"/>
          <a:ext cx="10972800" cy="4937760"/>
        </p:xfrm>
        <a:graphic>
          <a:graphicData uri="http://schemas.openxmlformats.org/drawingml/2006/table">
            <a:tbl>
              <a:tblPr firstRow="1">
                <a:tableStyleId>{BC89EF96-8CEA-46FF-86C4-4CE0E7609802}</a:tableStyleId>
              </a:tblPr>
              <a:tblGrid>
                <a:gridCol w="5486400">
                  <a:extLst>
                    <a:ext uri="{9D8B030D-6E8A-4147-A177-3AD203B41FA5}">
                      <a16:colId xmlns:a16="http://schemas.microsoft.com/office/drawing/2014/main" val="1060981521"/>
                    </a:ext>
                  </a:extLst>
                </a:gridCol>
                <a:gridCol w="5486400">
                  <a:extLst>
                    <a:ext uri="{9D8B030D-6E8A-4147-A177-3AD203B41FA5}">
                      <a16:colId xmlns:a16="http://schemas.microsoft.com/office/drawing/2014/main" val="1645591743"/>
                    </a:ext>
                  </a:extLst>
                </a:gridCol>
              </a:tblGrid>
              <a:tr h="398524">
                <a:tc>
                  <a:txBody>
                    <a:bodyPr/>
                    <a:lstStyle/>
                    <a:p>
                      <a:pPr algn="ctr"/>
                      <a:r>
                        <a:rPr lang="en-US" sz="2400" dirty="0"/>
                        <a:t>What should be High?</a:t>
                      </a:r>
                    </a:p>
                  </a:txBody>
                  <a:tcPr/>
                </a:tc>
                <a:tc>
                  <a:txBody>
                    <a:bodyPr/>
                    <a:lstStyle/>
                    <a:p>
                      <a:pPr algn="ctr"/>
                      <a:r>
                        <a:rPr lang="en-US" sz="2400" dirty="0"/>
                        <a:t>What should be Low?</a:t>
                      </a:r>
                    </a:p>
                  </a:txBody>
                  <a:tcPr/>
                </a:tc>
                <a:extLst>
                  <a:ext uri="{0D108BD9-81ED-4DB2-BD59-A6C34878D82A}">
                    <a16:rowId xmlns:a16="http://schemas.microsoft.com/office/drawing/2014/main" val="3495880881"/>
                  </a:ext>
                </a:extLst>
              </a:tr>
              <a:tr h="3224283">
                <a:tc>
                  <a:txBody>
                    <a:bodyPr/>
                    <a:lstStyle/>
                    <a:p>
                      <a:r>
                        <a:rPr lang="en-US" sz="2400" dirty="0"/>
                        <a:t>- deductible – create patient sensitivity to cost; but no deductible for preventative care; deductible creates a non-linearity where health care becomes “free” after a certain month of the year</a:t>
                      </a:r>
                    </a:p>
                    <a:p>
                      <a:r>
                        <a:rPr lang="en-US" sz="2400" dirty="0"/>
                        <a:t>- coinsurance high, instead of deductible, to avoid a kink in incentives</a:t>
                      </a:r>
                    </a:p>
                    <a:p>
                      <a:r>
                        <a:rPr lang="en-US" sz="2400" dirty="0"/>
                        <a:t>- copay high</a:t>
                      </a:r>
                    </a:p>
                    <a:p>
                      <a:r>
                        <a:rPr lang="en-US" sz="2400" dirty="0"/>
                        <a:t>- maybe have an income specific level (what is “high” for one person is “low” for another)</a:t>
                      </a:r>
                    </a:p>
                    <a:p>
                      <a:endParaRPr lang="en-US" sz="2400" dirty="0"/>
                    </a:p>
                  </a:txBody>
                  <a:tcPr/>
                </a:tc>
                <a:tc>
                  <a:txBody>
                    <a:bodyPr/>
                    <a:lstStyle/>
                    <a:p>
                      <a:r>
                        <a:rPr lang="en-US" sz="2400" dirty="0"/>
                        <a:t>- need a max out of pocket because we need to pool </a:t>
                      </a:r>
                    </a:p>
                  </a:txBody>
                  <a:tcPr/>
                </a:tc>
                <a:extLst>
                  <a:ext uri="{0D108BD9-81ED-4DB2-BD59-A6C34878D82A}">
                    <a16:rowId xmlns:a16="http://schemas.microsoft.com/office/drawing/2014/main" val="2051448617"/>
                  </a:ext>
                </a:extLst>
              </a:tr>
            </a:tbl>
          </a:graphicData>
        </a:graphic>
      </p:graphicFrame>
      <p:sp>
        <p:nvSpPr>
          <p:cNvPr id="2" name="Content Placeholder 4">
            <a:extLst>
              <a:ext uri="{FF2B5EF4-FFF2-40B4-BE49-F238E27FC236}">
                <a16:creationId xmlns:a16="http://schemas.microsoft.com/office/drawing/2014/main" id="{19EBA7A5-07CF-0F60-B316-ED31B7AFA71E}"/>
              </a:ext>
            </a:extLst>
          </p:cNvPr>
          <p:cNvSpPr txBox="1">
            <a:spLocks/>
          </p:cNvSpPr>
          <p:nvPr/>
        </p:nvSpPr>
        <p:spPr>
          <a:xfrm>
            <a:off x="1828800" y="914400"/>
            <a:ext cx="109728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endParaRPr lang="en-US" sz="1800" dirty="0">
              <a:solidFill>
                <a:schemeClr val="accent1">
                  <a:lumMod val="75000"/>
                </a:schemeClr>
              </a:solidFill>
            </a:endParaRPr>
          </a:p>
          <a:p>
            <a:pPr>
              <a:buFontTx/>
              <a:buChar char="-"/>
            </a:pPr>
            <a:r>
              <a:rPr lang="en-US" sz="1800" dirty="0">
                <a:solidFill>
                  <a:schemeClr val="accent1">
                    <a:lumMod val="75000"/>
                  </a:schemeClr>
                </a:solidFill>
              </a:rPr>
              <a:t>Deductible = amount patient pays in a year before any insurance pays for any bills</a:t>
            </a:r>
          </a:p>
          <a:p>
            <a:pPr>
              <a:buFontTx/>
              <a:buChar char="-"/>
            </a:pPr>
            <a:r>
              <a:rPr lang="en-US" sz="1800" dirty="0">
                <a:solidFill>
                  <a:schemeClr val="accent1">
                    <a:lumMod val="75000"/>
                  </a:schemeClr>
                </a:solidFill>
              </a:rPr>
              <a:t>Copay = flat rate patient pays for each service</a:t>
            </a:r>
          </a:p>
          <a:p>
            <a:pPr>
              <a:buFontTx/>
              <a:buChar char="-"/>
            </a:pPr>
            <a:r>
              <a:rPr lang="en-US" sz="1800" dirty="0">
                <a:solidFill>
                  <a:schemeClr val="accent1">
                    <a:lumMod val="75000"/>
                  </a:schemeClr>
                </a:solidFill>
              </a:rPr>
              <a:t>Coinsurance = percent of each bill that patient pays for</a:t>
            </a:r>
          </a:p>
          <a:p>
            <a:pPr>
              <a:buFontTx/>
              <a:buChar char="-"/>
            </a:pPr>
            <a:r>
              <a:rPr lang="en-US" sz="1800" dirty="0">
                <a:solidFill>
                  <a:schemeClr val="accent1">
                    <a:lumMod val="75000"/>
                  </a:schemeClr>
                </a:solidFill>
              </a:rPr>
              <a:t>Out-of-pocket max = max amount of provider bills patient pays in a year</a:t>
            </a:r>
          </a:p>
          <a:p>
            <a:pPr>
              <a:buFontTx/>
              <a:buChar char="-"/>
            </a:pPr>
            <a:endParaRPr lang="en-US" sz="1800" dirty="0">
              <a:solidFill>
                <a:schemeClr val="accent1">
                  <a:lumMod val="75000"/>
                </a:schemeClr>
              </a:solidFill>
            </a:endParaRPr>
          </a:p>
        </p:txBody>
      </p:sp>
    </p:spTree>
    <p:extLst>
      <p:ext uri="{BB962C8B-B14F-4D97-AF65-F5344CB8AC3E}">
        <p14:creationId xmlns:p14="http://schemas.microsoft.com/office/powerpoint/2010/main" val="1197266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Health Maintenance Organization (HMO)</a:t>
            </a:r>
          </a:p>
        </p:txBody>
      </p:sp>
      <p:pic>
        <p:nvPicPr>
          <p:cNvPr id="7" name="Picture 6" descr="Graphical user interface, application&#10;&#10;Description automatically generated">
            <a:extLst>
              <a:ext uri="{FF2B5EF4-FFF2-40B4-BE49-F238E27FC236}">
                <a16:creationId xmlns:a16="http://schemas.microsoft.com/office/drawing/2014/main" id="{4919938D-7BE0-84C9-8B3C-B1985AC02CFF}"/>
              </a:ext>
            </a:extLst>
          </p:cNvPr>
          <p:cNvPicPr>
            <a:picLocks noChangeAspect="1"/>
          </p:cNvPicPr>
          <p:nvPr/>
        </p:nvPicPr>
        <p:blipFill rotWithShape="1">
          <a:blip r:embed="rId3">
            <a:extLst>
              <a:ext uri="{28A0092B-C50C-407E-A947-70E740481C1C}">
                <a14:useLocalDpi xmlns:a14="http://schemas.microsoft.com/office/drawing/2010/main" val="0"/>
              </a:ext>
            </a:extLst>
          </a:blip>
          <a:srcRect l="4644" t="30173" r="54824" b="8193"/>
          <a:stretch/>
        </p:blipFill>
        <p:spPr>
          <a:xfrm>
            <a:off x="2209800" y="1752600"/>
            <a:ext cx="8263122" cy="4419600"/>
          </a:xfrm>
          <a:prstGeom prst="rect">
            <a:avLst/>
          </a:prstGeom>
        </p:spPr>
      </p:pic>
      <p:sp>
        <p:nvSpPr>
          <p:cNvPr id="10" name="Text Box 5">
            <a:extLst>
              <a:ext uri="{FF2B5EF4-FFF2-40B4-BE49-F238E27FC236}">
                <a16:creationId xmlns:a16="http://schemas.microsoft.com/office/drawing/2014/main" id="{F29159C0-87C9-AED2-B780-F948F72A75FF}"/>
              </a:ext>
            </a:extLst>
          </p:cNvPr>
          <p:cNvSpPr txBox="1">
            <a:spLocks noChangeArrowheads="1"/>
          </p:cNvSpPr>
          <p:nvPr/>
        </p:nvSpPr>
        <p:spPr bwMode="auto">
          <a:xfrm>
            <a:off x="1905000" y="6400800"/>
            <a:ext cx="8382000" cy="369332"/>
          </a:xfrm>
          <a:prstGeom prst="rect">
            <a:avLst/>
          </a:prstGeom>
          <a:noFill/>
          <a:ln w="9525">
            <a:noFill/>
            <a:miter lim="800000"/>
            <a:headEnd/>
            <a:tailEnd/>
          </a:ln>
        </p:spPr>
        <p:txBody>
          <a:bodyPr>
            <a:spAutoFit/>
          </a:bodyPr>
          <a:lstStyle/>
          <a:p>
            <a:pPr algn="ctr">
              <a:spcBef>
                <a:spcPct val="50000"/>
              </a:spcBef>
            </a:pPr>
            <a:r>
              <a:rPr lang="en-US" dirty="0">
                <a:solidFill>
                  <a:schemeClr val="bg1">
                    <a:lumMod val="50000"/>
                  </a:schemeClr>
                </a:solidFill>
              </a:rPr>
              <a:t>Source: Medical Mutual</a:t>
            </a:r>
          </a:p>
        </p:txBody>
      </p:sp>
      <p:sp>
        <p:nvSpPr>
          <p:cNvPr id="11" name="Rectangle 10">
            <a:extLst>
              <a:ext uri="{FF2B5EF4-FFF2-40B4-BE49-F238E27FC236}">
                <a16:creationId xmlns:a16="http://schemas.microsoft.com/office/drawing/2014/main" id="{6ACC8D0D-D739-D4CF-EA86-C14D70EFABAB}"/>
              </a:ext>
            </a:extLst>
          </p:cNvPr>
          <p:cNvSpPr/>
          <p:nvPr/>
        </p:nvSpPr>
        <p:spPr>
          <a:xfrm>
            <a:off x="2209800" y="16462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Financial Costs of a Health Maintenance Organization (HMO)</a:t>
            </a:r>
          </a:p>
        </p:txBody>
      </p:sp>
      <p:sp>
        <p:nvSpPr>
          <p:cNvPr id="12" name="Rectangle 11">
            <a:extLst>
              <a:ext uri="{FF2B5EF4-FFF2-40B4-BE49-F238E27FC236}">
                <a16:creationId xmlns:a16="http://schemas.microsoft.com/office/drawing/2014/main" id="{F722AA7F-9E1D-ED89-5670-4193836F55F2}"/>
              </a:ext>
            </a:extLst>
          </p:cNvPr>
          <p:cNvSpPr/>
          <p:nvPr/>
        </p:nvSpPr>
        <p:spPr>
          <a:xfrm>
            <a:off x="2209800" y="38560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Service in a Health Maintenance Organization (HMO)</a:t>
            </a:r>
          </a:p>
        </p:txBody>
      </p:sp>
      <p:sp>
        <p:nvSpPr>
          <p:cNvPr id="13" name="Rectangle 12">
            <a:extLst>
              <a:ext uri="{FF2B5EF4-FFF2-40B4-BE49-F238E27FC236}">
                <a16:creationId xmlns:a16="http://schemas.microsoft.com/office/drawing/2014/main" id="{783B47E9-29CA-4560-D82E-23656BA2B2CA}"/>
              </a:ext>
            </a:extLst>
          </p:cNvPr>
          <p:cNvSpPr/>
          <p:nvPr/>
        </p:nvSpPr>
        <p:spPr>
          <a:xfrm>
            <a:off x="3583259" y="2613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200" dirty="0">
                <a:solidFill>
                  <a:schemeClr val="tx1"/>
                </a:solidFill>
              </a:rPr>
              <a:t>Relatively low premiums (monthly payments)</a:t>
            </a:r>
          </a:p>
          <a:p>
            <a:pPr marL="285750" indent="-285750">
              <a:buFontTx/>
              <a:buChar char="-"/>
            </a:pPr>
            <a:r>
              <a:rPr lang="en-US" sz="2200" dirty="0">
                <a:solidFill>
                  <a:schemeClr val="tx1"/>
                </a:solidFill>
              </a:rPr>
              <a:t>Low deductible or no deductible</a:t>
            </a:r>
          </a:p>
          <a:p>
            <a:pPr marL="285750" indent="-285750" algn="ctr">
              <a:buFontTx/>
              <a:buChar char="-"/>
            </a:pPr>
            <a:endParaRPr lang="en-US" sz="2200" dirty="0">
              <a:solidFill>
                <a:schemeClr val="tx1"/>
              </a:solidFill>
            </a:endParaRPr>
          </a:p>
        </p:txBody>
      </p:sp>
      <p:sp>
        <p:nvSpPr>
          <p:cNvPr id="15" name="Rectangle 14">
            <a:extLst>
              <a:ext uri="{FF2B5EF4-FFF2-40B4-BE49-F238E27FC236}">
                <a16:creationId xmlns:a16="http://schemas.microsoft.com/office/drawing/2014/main" id="{6FB98336-5EF9-0EA2-C6D9-F251368DA1E1}"/>
              </a:ext>
            </a:extLst>
          </p:cNvPr>
          <p:cNvSpPr/>
          <p:nvPr/>
        </p:nvSpPr>
        <p:spPr>
          <a:xfrm>
            <a:off x="3581400" y="4899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200" dirty="0">
                <a:solidFill>
                  <a:schemeClr val="tx1"/>
                </a:solidFill>
              </a:rPr>
              <a:t>Usually required to select a Primary Care Physician (PCP)</a:t>
            </a:r>
          </a:p>
          <a:p>
            <a:pPr marL="285750" indent="-285750">
              <a:buFontTx/>
              <a:buChar char="-"/>
            </a:pPr>
            <a:r>
              <a:rPr lang="en-US" sz="2200" dirty="0">
                <a:solidFill>
                  <a:schemeClr val="tx1"/>
                </a:solidFill>
              </a:rPr>
              <a:t>PCP referral typically required for care from a specialist</a:t>
            </a:r>
          </a:p>
          <a:p>
            <a:pPr marL="285750" indent="-285750">
              <a:buFontTx/>
              <a:buChar char="-"/>
            </a:pPr>
            <a:r>
              <a:rPr lang="en-US" sz="2200" dirty="0">
                <a:solidFill>
                  <a:schemeClr val="tx1"/>
                </a:solidFill>
              </a:rPr>
              <a:t>Only emergency coverage outside of network (usually)</a:t>
            </a:r>
          </a:p>
          <a:p>
            <a:pPr marL="285750" indent="-285750" algn="ctr">
              <a:buFontTx/>
              <a:buChar char="-"/>
            </a:pPr>
            <a:endParaRPr lang="en-US" sz="2200" dirty="0">
              <a:solidFill>
                <a:schemeClr val="tx1"/>
              </a:solidFill>
            </a:endParaRPr>
          </a:p>
        </p:txBody>
      </p:sp>
    </p:spTree>
    <p:extLst>
      <p:ext uri="{BB962C8B-B14F-4D97-AF65-F5344CB8AC3E}">
        <p14:creationId xmlns:p14="http://schemas.microsoft.com/office/powerpoint/2010/main" val="3655838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Preferred Provider Organization (PPO)</a:t>
            </a:r>
          </a:p>
        </p:txBody>
      </p:sp>
      <p:pic>
        <p:nvPicPr>
          <p:cNvPr id="7" name="Picture 6" descr="Graphical user interface, application&#10;&#10;Description automatically generated">
            <a:extLst>
              <a:ext uri="{FF2B5EF4-FFF2-40B4-BE49-F238E27FC236}">
                <a16:creationId xmlns:a16="http://schemas.microsoft.com/office/drawing/2014/main" id="{4919938D-7BE0-84C9-8B3C-B1985AC02CFF}"/>
              </a:ext>
            </a:extLst>
          </p:cNvPr>
          <p:cNvPicPr>
            <a:picLocks noChangeAspect="1"/>
          </p:cNvPicPr>
          <p:nvPr/>
        </p:nvPicPr>
        <p:blipFill rotWithShape="1">
          <a:blip r:embed="rId3">
            <a:extLst>
              <a:ext uri="{28A0092B-C50C-407E-A947-70E740481C1C}">
                <a14:useLocalDpi xmlns:a14="http://schemas.microsoft.com/office/drawing/2010/main" val="0"/>
              </a:ext>
            </a:extLst>
          </a:blip>
          <a:srcRect l="4644" t="30173" r="54824" b="8193"/>
          <a:stretch/>
        </p:blipFill>
        <p:spPr>
          <a:xfrm>
            <a:off x="2209800" y="1752600"/>
            <a:ext cx="8263122" cy="4419600"/>
          </a:xfrm>
          <a:prstGeom prst="rect">
            <a:avLst/>
          </a:prstGeom>
        </p:spPr>
      </p:pic>
      <p:sp>
        <p:nvSpPr>
          <p:cNvPr id="10" name="Text Box 5">
            <a:extLst>
              <a:ext uri="{FF2B5EF4-FFF2-40B4-BE49-F238E27FC236}">
                <a16:creationId xmlns:a16="http://schemas.microsoft.com/office/drawing/2014/main" id="{F29159C0-87C9-AED2-B780-F948F72A75FF}"/>
              </a:ext>
            </a:extLst>
          </p:cNvPr>
          <p:cNvSpPr txBox="1">
            <a:spLocks noChangeArrowheads="1"/>
          </p:cNvSpPr>
          <p:nvPr/>
        </p:nvSpPr>
        <p:spPr bwMode="auto">
          <a:xfrm>
            <a:off x="1905000" y="6400800"/>
            <a:ext cx="8382000" cy="369332"/>
          </a:xfrm>
          <a:prstGeom prst="rect">
            <a:avLst/>
          </a:prstGeom>
          <a:noFill/>
          <a:ln w="9525">
            <a:noFill/>
            <a:miter lim="800000"/>
            <a:headEnd/>
            <a:tailEnd/>
          </a:ln>
        </p:spPr>
        <p:txBody>
          <a:bodyPr>
            <a:spAutoFit/>
          </a:bodyPr>
          <a:lstStyle/>
          <a:p>
            <a:pPr algn="ctr">
              <a:spcBef>
                <a:spcPct val="50000"/>
              </a:spcBef>
            </a:pPr>
            <a:r>
              <a:rPr lang="en-US" dirty="0">
                <a:solidFill>
                  <a:schemeClr val="bg1">
                    <a:lumMod val="50000"/>
                  </a:schemeClr>
                </a:solidFill>
              </a:rPr>
              <a:t>Source: Medical Mutual</a:t>
            </a:r>
          </a:p>
        </p:txBody>
      </p:sp>
      <p:sp>
        <p:nvSpPr>
          <p:cNvPr id="11" name="Rectangle 10">
            <a:extLst>
              <a:ext uri="{FF2B5EF4-FFF2-40B4-BE49-F238E27FC236}">
                <a16:creationId xmlns:a16="http://schemas.microsoft.com/office/drawing/2014/main" id="{6ACC8D0D-D739-D4CF-EA86-C14D70EFABAB}"/>
              </a:ext>
            </a:extLst>
          </p:cNvPr>
          <p:cNvSpPr/>
          <p:nvPr/>
        </p:nvSpPr>
        <p:spPr>
          <a:xfrm>
            <a:off x="2209800" y="16462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Financial Costs of a Preferred Provider Organization (PPO)</a:t>
            </a:r>
          </a:p>
        </p:txBody>
      </p:sp>
      <p:sp>
        <p:nvSpPr>
          <p:cNvPr id="12" name="Rectangle 11">
            <a:extLst>
              <a:ext uri="{FF2B5EF4-FFF2-40B4-BE49-F238E27FC236}">
                <a16:creationId xmlns:a16="http://schemas.microsoft.com/office/drawing/2014/main" id="{F722AA7F-9E1D-ED89-5670-4193836F55F2}"/>
              </a:ext>
            </a:extLst>
          </p:cNvPr>
          <p:cNvSpPr/>
          <p:nvPr/>
        </p:nvSpPr>
        <p:spPr>
          <a:xfrm>
            <a:off x="2209800" y="38560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Service in a Preferred Provider Organization (PPO)</a:t>
            </a:r>
          </a:p>
        </p:txBody>
      </p:sp>
      <p:sp>
        <p:nvSpPr>
          <p:cNvPr id="13" name="Rectangle 12">
            <a:extLst>
              <a:ext uri="{FF2B5EF4-FFF2-40B4-BE49-F238E27FC236}">
                <a16:creationId xmlns:a16="http://schemas.microsoft.com/office/drawing/2014/main" id="{783B47E9-29CA-4560-D82E-23656BA2B2CA}"/>
              </a:ext>
            </a:extLst>
          </p:cNvPr>
          <p:cNvSpPr/>
          <p:nvPr/>
        </p:nvSpPr>
        <p:spPr>
          <a:xfrm>
            <a:off x="3583259" y="2613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200" dirty="0">
                <a:solidFill>
                  <a:schemeClr val="tx1"/>
                </a:solidFill>
              </a:rPr>
              <a:t>Higher premiums (monthly payments)</a:t>
            </a:r>
          </a:p>
          <a:p>
            <a:pPr marL="285750" indent="-285750">
              <a:buFontTx/>
              <a:buChar char="-"/>
            </a:pPr>
            <a:r>
              <a:rPr lang="en-US" sz="2200" dirty="0">
                <a:solidFill>
                  <a:schemeClr val="tx1"/>
                </a:solidFill>
              </a:rPr>
              <a:t>Usually have a deductible</a:t>
            </a:r>
          </a:p>
          <a:p>
            <a:pPr marL="285750" indent="-285750" algn="ctr">
              <a:buFontTx/>
              <a:buChar char="-"/>
            </a:pPr>
            <a:endParaRPr lang="en-US" sz="2200" dirty="0">
              <a:solidFill>
                <a:schemeClr val="tx1"/>
              </a:solidFill>
            </a:endParaRPr>
          </a:p>
        </p:txBody>
      </p:sp>
      <p:sp>
        <p:nvSpPr>
          <p:cNvPr id="15" name="Rectangle 14">
            <a:extLst>
              <a:ext uri="{FF2B5EF4-FFF2-40B4-BE49-F238E27FC236}">
                <a16:creationId xmlns:a16="http://schemas.microsoft.com/office/drawing/2014/main" id="{6FB98336-5EF9-0EA2-C6D9-F251368DA1E1}"/>
              </a:ext>
            </a:extLst>
          </p:cNvPr>
          <p:cNvSpPr/>
          <p:nvPr/>
        </p:nvSpPr>
        <p:spPr>
          <a:xfrm>
            <a:off x="3581400" y="4899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r>
              <a:rPr lang="en-US" sz="2200" dirty="0">
                <a:solidFill>
                  <a:schemeClr val="tx1"/>
                </a:solidFill>
              </a:rPr>
              <a:t>No need to select a Primary Care Physician (PCP)</a:t>
            </a:r>
          </a:p>
          <a:p>
            <a:pPr marL="285750" indent="-285750">
              <a:buFontTx/>
              <a:buChar char="-"/>
            </a:pPr>
            <a:r>
              <a:rPr lang="en-US" sz="2200" dirty="0">
                <a:solidFill>
                  <a:schemeClr val="tx1"/>
                </a:solidFill>
              </a:rPr>
              <a:t>No referral needed to see a specialist</a:t>
            </a:r>
          </a:p>
          <a:p>
            <a:pPr marL="285750" indent="-285750">
              <a:buFontTx/>
              <a:buChar char="-"/>
            </a:pPr>
            <a:r>
              <a:rPr lang="en-US" sz="2200" dirty="0">
                <a:solidFill>
                  <a:schemeClr val="tx1"/>
                </a:solidFill>
              </a:rPr>
              <a:t>Coverage outside of network</a:t>
            </a:r>
          </a:p>
          <a:p>
            <a:pPr marL="285750" indent="-285750" algn="ctr">
              <a:buFontTx/>
              <a:buChar char="-"/>
            </a:pPr>
            <a:endParaRPr lang="en-US" sz="2200" dirty="0">
              <a:solidFill>
                <a:schemeClr val="tx1"/>
              </a:solidFill>
            </a:endParaRPr>
          </a:p>
        </p:txBody>
      </p:sp>
    </p:spTree>
    <p:extLst>
      <p:ext uri="{BB962C8B-B14F-4D97-AF65-F5344CB8AC3E}">
        <p14:creationId xmlns:p14="http://schemas.microsoft.com/office/powerpoint/2010/main" val="18397906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High Deductible Health Plan</a:t>
            </a:r>
          </a:p>
        </p:txBody>
      </p:sp>
      <p:pic>
        <p:nvPicPr>
          <p:cNvPr id="7" name="Picture 6" descr="Graphical user interface, application&#10;&#10;Description automatically generated">
            <a:extLst>
              <a:ext uri="{FF2B5EF4-FFF2-40B4-BE49-F238E27FC236}">
                <a16:creationId xmlns:a16="http://schemas.microsoft.com/office/drawing/2014/main" id="{4919938D-7BE0-84C9-8B3C-B1985AC02CFF}"/>
              </a:ext>
            </a:extLst>
          </p:cNvPr>
          <p:cNvPicPr>
            <a:picLocks noChangeAspect="1"/>
          </p:cNvPicPr>
          <p:nvPr/>
        </p:nvPicPr>
        <p:blipFill rotWithShape="1">
          <a:blip r:embed="rId3">
            <a:extLst>
              <a:ext uri="{28A0092B-C50C-407E-A947-70E740481C1C}">
                <a14:useLocalDpi xmlns:a14="http://schemas.microsoft.com/office/drawing/2010/main" val="0"/>
              </a:ext>
            </a:extLst>
          </a:blip>
          <a:srcRect l="4644" t="30173" r="54824" b="8193"/>
          <a:stretch/>
        </p:blipFill>
        <p:spPr>
          <a:xfrm>
            <a:off x="2209800" y="1752600"/>
            <a:ext cx="8263122" cy="4419600"/>
          </a:xfrm>
          <a:prstGeom prst="rect">
            <a:avLst/>
          </a:prstGeom>
        </p:spPr>
      </p:pic>
      <p:sp>
        <p:nvSpPr>
          <p:cNvPr id="11" name="Rectangle 10">
            <a:extLst>
              <a:ext uri="{FF2B5EF4-FFF2-40B4-BE49-F238E27FC236}">
                <a16:creationId xmlns:a16="http://schemas.microsoft.com/office/drawing/2014/main" id="{6ACC8D0D-D739-D4CF-EA86-C14D70EFABAB}"/>
              </a:ext>
            </a:extLst>
          </p:cNvPr>
          <p:cNvSpPr/>
          <p:nvPr/>
        </p:nvSpPr>
        <p:spPr>
          <a:xfrm>
            <a:off x="2209800" y="16462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Financial Costs of a High Deductible Health Plan</a:t>
            </a:r>
          </a:p>
        </p:txBody>
      </p:sp>
      <p:sp>
        <p:nvSpPr>
          <p:cNvPr id="12" name="Rectangle 11">
            <a:extLst>
              <a:ext uri="{FF2B5EF4-FFF2-40B4-BE49-F238E27FC236}">
                <a16:creationId xmlns:a16="http://schemas.microsoft.com/office/drawing/2014/main" id="{F722AA7F-9E1D-ED89-5670-4193836F55F2}"/>
              </a:ext>
            </a:extLst>
          </p:cNvPr>
          <p:cNvSpPr/>
          <p:nvPr/>
        </p:nvSpPr>
        <p:spPr>
          <a:xfrm>
            <a:off x="2209800" y="3856038"/>
            <a:ext cx="8305800" cy="7921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Service in a High Deductible Health Plan</a:t>
            </a:r>
          </a:p>
        </p:txBody>
      </p:sp>
      <p:sp>
        <p:nvSpPr>
          <p:cNvPr id="13" name="Rectangle 12">
            <a:extLst>
              <a:ext uri="{FF2B5EF4-FFF2-40B4-BE49-F238E27FC236}">
                <a16:creationId xmlns:a16="http://schemas.microsoft.com/office/drawing/2014/main" id="{783B47E9-29CA-4560-D82E-23656BA2B2CA}"/>
              </a:ext>
            </a:extLst>
          </p:cNvPr>
          <p:cNvSpPr/>
          <p:nvPr/>
        </p:nvSpPr>
        <p:spPr>
          <a:xfrm>
            <a:off x="3583259" y="2613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en-US" sz="2200" dirty="0">
              <a:solidFill>
                <a:schemeClr val="tx1"/>
              </a:solidFill>
            </a:endParaRPr>
          </a:p>
          <a:p>
            <a:pPr marL="285750" indent="-285750">
              <a:buFontTx/>
              <a:buChar char="-"/>
            </a:pPr>
            <a:r>
              <a:rPr lang="en-US" sz="2200" dirty="0">
                <a:solidFill>
                  <a:schemeClr val="tx1"/>
                </a:solidFill>
              </a:rPr>
              <a:t>Relatively low premiums (monthly payments)</a:t>
            </a:r>
          </a:p>
          <a:p>
            <a:pPr marL="285750" indent="-285750">
              <a:buFontTx/>
              <a:buChar char="-"/>
            </a:pPr>
            <a:r>
              <a:rPr lang="en-US" sz="2200" dirty="0">
                <a:solidFill>
                  <a:schemeClr val="tx1"/>
                </a:solidFill>
              </a:rPr>
              <a:t>High deductible</a:t>
            </a:r>
          </a:p>
          <a:p>
            <a:pPr marL="285750" indent="-285750">
              <a:buFontTx/>
              <a:buChar char="-"/>
            </a:pPr>
            <a:endParaRPr lang="en-US" sz="2200" dirty="0">
              <a:solidFill>
                <a:schemeClr val="tx1"/>
              </a:solidFill>
            </a:endParaRPr>
          </a:p>
          <a:p>
            <a:pPr marL="285750" indent="-285750" algn="ctr">
              <a:buFontTx/>
              <a:buChar char="-"/>
            </a:pPr>
            <a:endParaRPr lang="en-US" sz="2200" dirty="0">
              <a:solidFill>
                <a:schemeClr val="tx1"/>
              </a:solidFill>
            </a:endParaRPr>
          </a:p>
        </p:txBody>
      </p:sp>
      <p:sp>
        <p:nvSpPr>
          <p:cNvPr id="15" name="Rectangle 14">
            <a:extLst>
              <a:ext uri="{FF2B5EF4-FFF2-40B4-BE49-F238E27FC236}">
                <a16:creationId xmlns:a16="http://schemas.microsoft.com/office/drawing/2014/main" id="{6FB98336-5EF9-0EA2-C6D9-F251368DA1E1}"/>
              </a:ext>
            </a:extLst>
          </p:cNvPr>
          <p:cNvSpPr/>
          <p:nvPr/>
        </p:nvSpPr>
        <p:spPr>
          <a:xfrm>
            <a:off x="3581400" y="4899819"/>
            <a:ext cx="6891522" cy="1066800"/>
          </a:xfrm>
          <a:prstGeom prst="rect">
            <a:avLst/>
          </a:prstGeom>
          <a:solidFill>
            <a:srgbClr val="E6E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Tx/>
              <a:buChar char="-"/>
            </a:pPr>
            <a:endParaRPr lang="en-US" dirty="0">
              <a:solidFill>
                <a:schemeClr val="tx1"/>
              </a:solidFill>
            </a:endParaRPr>
          </a:p>
          <a:p>
            <a:pPr marL="285750" indent="-285750">
              <a:buFontTx/>
              <a:buChar char="-"/>
            </a:pPr>
            <a:r>
              <a:rPr lang="en-US" dirty="0">
                <a:solidFill>
                  <a:schemeClr val="tx1"/>
                </a:solidFill>
              </a:rPr>
              <a:t>Can be within a PPO or HMO plan and have related service features</a:t>
            </a:r>
          </a:p>
          <a:p>
            <a:pPr marL="285750" indent="-285750">
              <a:buFontTx/>
              <a:buChar char="-"/>
            </a:pPr>
            <a:r>
              <a:rPr lang="en-US" dirty="0">
                <a:solidFill>
                  <a:schemeClr val="tx1"/>
                </a:solidFill>
              </a:rPr>
              <a:t>Usually has a broader network of providers than a traditional HMO </a:t>
            </a:r>
          </a:p>
          <a:p>
            <a:pPr marL="285750" indent="-285750">
              <a:buFontTx/>
              <a:buChar char="-"/>
            </a:pPr>
            <a:r>
              <a:rPr lang="en-US" dirty="0">
                <a:solidFill>
                  <a:schemeClr val="tx1"/>
                </a:solidFill>
              </a:rPr>
              <a:t>Eligible for an HSA – a health savings account that is pretax money you can put aside to cover medical expenses; this money can be withdrawn after age 65 with no penalty</a:t>
            </a:r>
          </a:p>
          <a:p>
            <a:pPr marL="285750" indent="-285750" algn="ctr">
              <a:buFontTx/>
              <a:buChar char="-"/>
            </a:pPr>
            <a:endParaRPr lang="en-US" dirty="0">
              <a:solidFill>
                <a:schemeClr val="tx1"/>
              </a:solidFill>
            </a:endParaRPr>
          </a:p>
        </p:txBody>
      </p:sp>
    </p:spTree>
    <p:extLst>
      <p:ext uri="{BB962C8B-B14F-4D97-AF65-F5344CB8AC3E}">
        <p14:creationId xmlns:p14="http://schemas.microsoft.com/office/powerpoint/2010/main" val="24423872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298B011-32F2-884C-937F-83EFD9021FD4}"/>
              </a:ext>
            </a:extLst>
          </p:cNvPr>
          <p:cNvSpPr>
            <a:spLocks noGrp="1"/>
          </p:cNvSpPr>
          <p:nvPr>
            <p:ph type="title"/>
          </p:nvPr>
        </p:nvSpPr>
        <p:spPr/>
        <p:txBody>
          <a:bodyPr>
            <a:normAutofit fontScale="90000"/>
          </a:bodyPr>
          <a:lstStyle/>
          <a:p>
            <a:r>
              <a:rPr lang="en-US" dirty="0"/>
              <a:t>High Deductible Health Plan Growth</a:t>
            </a:r>
          </a:p>
        </p:txBody>
      </p:sp>
      <p:sp>
        <p:nvSpPr>
          <p:cNvPr id="5" name="Content Placeholder 2">
            <a:extLst>
              <a:ext uri="{FF2B5EF4-FFF2-40B4-BE49-F238E27FC236}">
                <a16:creationId xmlns:a16="http://schemas.microsoft.com/office/drawing/2014/main" id="{9931E2F8-C38B-3A36-483C-8A4D9DEDA639}"/>
              </a:ext>
            </a:extLst>
          </p:cNvPr>
          <p:cNvSpPr>
            <a:spLocks noGrp="1"/>
          </p:cNvSpPr>
          <p:nvPr>
            <p:ph idx="1"/>
          </p:nvPr>
        </p:nvSpPr>
        <p:spPr>
          <a:xfrm>
            <a:off x="2133600" y="1420096"/>
            <a:ext cx="8763000" cy="1828799"/>
          </a:xfrm>
        </p:spPr>
        <p:txBody>
          <a:bodyPr>
            <a:normAutofit/>
          </a:bodyPr>
          <a:lstStyle/>
          <a:p>
            <a:pPr marL="0" indent="0">
              <a:buNone/>
            </a:pPr>
            <a:r>
              <a:rPr lang="en-US" sz="2400" dirty="0"/>
              <a:t>Employees Covered by High-Deductible Health Plan </a:t>
            </a:r>
          </a:p>
        </p:txBody>
      </p:sp>
      <p:sp>
        <p:nvSpPr>
          <p:cNvPr id="6" name="Text Box 5">
            <a:extLst>
              <a:ext uri="{FF2B5EF4-FFF2-40B4-BE49-F238E27FC236}">
                <a16:creationId xmlns:a16="http://schemas.microsoft.com/office/drawing/2014/main" id="{60AF9773-9574-0EF4-23E2-DF21B01DFCB0}"/>
              </a:ext>
            </a:extLst>
          </p:cNvPr>
          <p:cNvSpPr txBox="1">
            <a:spLocks noChangeArrowheads="1"/>
          </p:cNvSpPr>
          <p:nvPr/>
        </p:nvSpPr>
        <p:spPr bwMode="auto">
          <a:xfrm>
            <a:off x="1905000" y="6400800"/>
            <a:ext cx="8382000" cy="369332"/>
          </a:xfrm>
          <a:prstGeom prst="rect">
            <a:avLst/>
          </a:prstGeom>
          <a:noFill/>
          <a:ln w="9525">
            <a:noFill/>
            <a:miter lim="800000"/>
            <a:headEnd/>
            <a:tailEnd/>
          </a:ln>
        </p:spPr>
        <p:txBody>
          <a:bodyPr>
            <a:spAutoFit/>
          </a:bodyPr>
          <a:lstStyle/>
          <a:p>
            <a:pPr algn="ctr">
              <a:spcBef>
                <a:spcPct val="50000"/>
              </a:spcBef>
            </a:pPr>
            <a:r>
              <a:rPr lang="en-US" dirty="0">
                <a:solidFill>
                  <a:schemeClr val="bg1">
                    <a:lumMod val="50000"/>
                  </a:schemeClr>
                </a:solidFill>
              </a:rPr>
              <a:t>Source: KFF 2021 Survey</a:t>
            </a:r>
          </a:p>
        </p:txBody>
      </p:sp>
      <p:pic>
        <p:nvPicPr>
          <p:cNvPr id="17" name="Picture 16" descr="Chart, line chart&#10;&#10;Description automatically generated">
            <a:extLst>
              <a:ext uri="{FF2B5EF4-FFF2-40B4-BE49-F238E27FC236}">
                <a16:creationId xmlns:a16="http://schemas.microsoft.com/office/drawing/2014/main" id="{70ACFB1B-A15B-6689-19C8-FB0404491A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47800" y="2209800"/>
            <a:ext cx="8666137" cy="4191000"/>
          </a:xfrm>
          <a:prstGeom prst="rect">
            <a:avLst/>
          </a:prstGeom>
        </p:spPr>
      </p:pic>
      <p:pic>
        <p:nvPicPr>
          <p:cNvPr id="19" name="Picture 18">
            <a:extLst>
              <a:ext uri="{FF2B5EF4-FFF2-40B4-BE49-F238E27FC236}">
                <a16:creationId xmlns:a16="http://schemas.microsoft.com/office/drawing/2014/main" id="{61FCEBA4-C274-39D8-60E6-676AA6DA124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59267" y="1841500"/>
            <a:ext cx="2997200" cy="368300"/>
          </a:xfrm>
          <a:prstGeom prst="rect">
            <a:avLst/>
          </a:prstGeom>
        </p:spPr>
      </p:pic>
    </p:spTree>
    <p:extLst>
      <p:ext uri="{BB962C8B-B14F-4D97-AF65-F5344CB8AC3E}">
        <p14:creationId xmlns:p14="http://schemas.microsoft.com/office/powerpoint/2010/main" val="314795784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5" id="{EC7F2EFE-685F-454E-8E45-DDFAB71B8EF5}" vid="{AD038625-E84A-4706-BDCD-3439F4F508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36575</TotalTime>
  <Words>2148</Words>
  <Application>Microsoft Macintosh PowerPoint</Application>
  <PresentationFormat>Widescreen</PresentationFormat>
  <Paragraphs>300</Paragraphs>
  <Slides>27</Slides>
  <Notes>27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Arial</vt:lpstr>
      <vt:lpstr>Calibri</vt:lpstr>
      <vt:lpstr>Courier New</vt:lpstr>
      <vt:lpstr>Roboto</vt:lpstr>
      <vt:lpstr>Office Theme</vt:lpstr>
      <vt:lpstr>Health Insurance</vt:lpstr>
      <vt:lpstr>Agenda</vt:lpstr>
      <vt:lpstr>Out-of-Pocket Max vs Deductible</vt:lpstr>
      <vt:lpstr>What Counts Towards Out-of-Pocket Max?</vt:lpstr>
      <vt:lpstr>Design a Health Insurance Offering to Reduce Health Care Costs</vt:lpstr>
      <vt:lpstr>Health Maintenance Organization (HMO)</vt:lpstr>
      <vt:lpstr>Preferred Provider Organization (PPO)</vt:lpstr>
      <vt:lpstr>High Deductible Health Plan</vt:lpstr>
      <vt:lpstr>High Deductible Health Plan Growth</vt:lpstr>
      <vt:lpstr>Which plan? Why?</vt:lpstr>
      <vt:lpstr>Is high-deductible health insurance good for employers? For society?</vt:lpstr>
      <vt:lpstr>How much of your money (vertical axis)?</vt:lpstr>
      <vt:lpstr>How much of your money?</vt:lpstr>
      <vt:lpstr>Health insurance plans—attractiveness as a patient</vt:lpstr>
      <vt:lpstr>Do HMO, PPO, and High Deductible Plans Enable Value?</vt:lpstr>
      <vt:lpstr>How Can Medtronic Improve its Health Insurance Offering Strategy?</vt:lpstr>
      <vt:lpstr>Agenda</vt:lpstr>
      <vt:lpstr>Tax Treatment and Opportunity Cost</vt:lpstr>
      <vt:lpstr>Average Employer and Individual Payment for Premiums</vt:lpstr>
      <vt:lpstr>$10,000 in Health Insurance or Taxes</vt:lpstr>
      <vt:lpstr>Tax treatment of insurance is inefficient and unfair</vt:lpstr>
      <vt:lpstr>Agenda</vt:lpstr>
      <vt:lpstr>Why does the US have Employer-Sponsored Health Insurance?</vt:lpstr>
      <vt:lpstr>How does tying health insurance to an employer affect health care? </vt:lpstr>
      <vt:lpstr>An economist’s view of US insurance</vt:lpstr>
      <vt:lpstr>“Payvider” – From Humana, April 3 2023  </vt:lpstr>
      <vt:lpstr>“Payvider” – From Humana, April 3 2023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Health</dc:title>
  <dc:subject/>
  <dc:creator>David Ridley</dc:creator>
  <cp:keywords/>
  <dc:description/>
  <cp:lastModifiedBy>Henry Eyring</cp:lastModifiedBy>
  <cp:revision>73</cp:revision>
  <cp:lastPrinted>2017-09-19T17:38:42Z</cp:lastPrinted>
  <dcterms:created xsi:type="dcterms:W3CDTF">2022-01-03T00:38:51Z</dcterms:created>
  <dcterms:modified xsi:type="dcterms:W3CDTF">2024-01-13T17:36:15Z</dcterms:modified>
  <cp:category/>
</cp:coreProperties>
</file>