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8" d="100"/>
          <a:sy n="98" d="100"/>
        </p:scale>
        <p:origin x="55" y="8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CFA35-D633-48CA-B517-B50D87CFD252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00D64-824E-4151-B8CD-78DFC7E0C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938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CFA35-D633-48CA-B517-B50D87CFD252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00D64-824E-4151-B8CD-78DFC7E0C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952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CFA35-D633-48CA-B517-B50D87CFD252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00D64-824E-4151-B8CD-78DFC7E0C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889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CFA35-D633-48CA-B517-B50D87CFD252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00D64-824E-4151-B8CD-78DFC7E0C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250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CFA35-D633-48CA-B517-B50D87CFD252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00D64-824E-4151-B8CD-78DFC7E0C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964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CFA35-D633-48CA-B517-B50D87CFD252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00D64-824E-4151-B8CD-78DFC7E0C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968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CFA35-D633-48CA-B517-B50D87CFD252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00D64-824E-4151-B8CD-78DFC7E0C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319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CFA35-D633-48CA-B517-B50D87CFD252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00D64-824E-4151-B8CD-78DFC7E0C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027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CFA35-D633-48CA-B517-B50D87CFD252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00D64-824E-4151-B8CD-78DFC7E0C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850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CFA35-D633-48CA-B517-B50D87CFD252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00D64-824E-4151-B8CD-78DFC7E0C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870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CFA35-D633-48CA-B517-B50D87CFD252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00D64-824E-4151-B8CD-78DFC7E0C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303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ECFA35-D633-48CA-B517-B50D87CFD252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B00D64-824E-4151-B8CD-78DFC7E0C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079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Boston Beer Environmental Analysis Template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2006811"/>
              </p:ext>
            </p:extLst>
          </p:nvPr>
        </p:nvGraphicFramePr>
        <p:xfrm>
          <a:off x="1465108" y="1271848"/>
          <a:ext cx="9261784" cy="493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30892">
                  <a:extLst>
                    <a:ext uri="{9D8B030D-6E8A-4147-A177-3AD203B41FA5}">
                      <a16:colId xmlns:a16="http://schemas.microsoft.com/office/drawing/2014/main" val="26849193"/>
                    </a:ext>
                  </a:extLst>
                </a:gridCol>
                <a:gridCol w="4630892">
                  <a:extLst>
                    <a:ext uri="{9D8B030D-6E8A-4147-A177-3AD203B41FA5}">
                      <a16:colId xmlns:a16="http://schemas.microsoft.com/office/drawing/2014/main" val="3193812473"/>
                    </a:ext>
                  </a:extLst>
                </a:gridCol>
              </a:tblGrid>
              <a:tr h="915067">
                <a:tc>
                  <a:txBody>
                    <a:bodyPr/>
                    <a:lstStyle/>
                    <a:p>
                      <a:r>
                        <a:rPr lang="en-US" b="0" dirty="0">
                          <a:ln cmpd="sng">
                            <a:solidFill>
                              <a:schemeClr val="accent1"/>
                            </a:solidFill>
                          </a:ln>
                          <a:solidFill>
                            <a:schemeClr val="tx1"/>
                          </a:solidFill>
                        </a:rPr>
                        <a:t>Demographic Trends</a:t>
                      </a:r>
                    </a:p>
                    <a:p>
                      <a:pPr marL="342900" indent="-342900">
                        <a:buAutoNum type="arabicParenR"/>
                      </a:pPr>
                      <a:r>
                        <a:rPr lang="en-US" b="0" dirty="0">
                          <a:ln cmpd="sng">
                            <a:solidFill>
                              <a:schemeClr val="accent1"/>
                            </a:solidFill>
                          </a:ln>
                          <a:solidFill>
                            <a:schemeClr val="tx1"/>
                          </a:solidFill>
                        </a:rPr>
                        <a:t>Aging population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lang="en-US" sz="1800" b="0" kern="1200" dirty="0">
                          <a:ln cmpd="sng">
                            <a:solidFill>
                              <a:schemeClr val="accent1"/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 increase in the drinking age of many states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n cmpd="sng">
                            <a:solidFill>
                              <a:schemeClr val="accent1"/>
                            </a:solidFill>
                          </a:ln>
                          <a:solidFill>
                            <a:schemeClr val="tx1"/>
                          </a:solidFill>
                        </a:rPr>
                        <a:t>Macroeconomic Impacts</a:t>
                      </a:r>
                    </a:p>
                    <a:p>
                      <a:pPr marL="342900" indent="-342900">
                        <a:buAutoNum type="arabicParenR"/>
                      </a:pPr>
                      <a:r>
                        <a:rPr lang="en-US" b="0" dirty="0">
                          <a:ln cmpd="sng">
                            <a:solidFill>
                              <a:schemeClr val="accent1"/>
                            </a:solidFill>
                          </a:ln>
                          <a:solidFill>
                            <a:schemeClr val="tx1"/>
                          </a:solidFill>
                        </a:rPr>
                        <a:t>Changes in growth rate</a:t>
                      </a:r>
                    </a:p>
                    <a:p>
                      <a:pPr marL="342900" indent="-342900">
                        <a:buAutoNum type="arabicParenR"/>
                      </a:pPr>
                      <a:r>
                        <a:rPr lang="en-US" b="0" dirty="0">
                          <a:ln cmpd="sng">
                            <a:solidFill>
                              <a:schemeClr val="accent1"/>
                            </a:solidFill>
                          </a:ln>
                          <a:solidFill>
                            <a:schemeClr val="tx1"/>
                          </a:solidFill>
                        </a:rPr>
                        <a:t>Inflation, income, wealth</a:t>
                      </a:r>
                    </a:p>
                    <a:p>
                      <a:endParaRPr lang="en-US" b="0" dirty="0">
                        <a:ln cmpd="sng"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4659282"/>
                  </a:ext>
                </a:extLst>
              </a:tr>
              <a:tr h="1970914"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buNone/>
                      </a:pPr>
                      <a:r>
                        <a:rPr lang="en-US" sz="1800" b="0" kern="1200" dirty="0">
                          <a:ln cmpd="sng">
                            <a:solidFill>
                              <a:schemeClr val="accent1"/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Socio-Cultural Influences</a:t>
                      </a:r>
                    </a:p>
                    <a:p>
                      <a:pPr marL="342900" indent="-342900" algn="l" defTabSz="914400" rtl="0" eaLnBrk="1" latinLnBrk="0" hangingPunct="1">
                        <a:buAutoNum type="arabicParenR"/>
                      </a:pPr>
                      <a:r>
                        <a:rPr lang="en-US" sz="1800" b="0" kern="1200" dirty="0">
                          <a:ln cmpd="sng">
                            <a:solidFill>
                              <a:schemeClr val="accent1"/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 emphasis on healthier diets (p)</a:t>
                      </a:r>
                    </a:p>
                    <a:p>
                      <a:pPr marL="342900" indent="-342900" algn="l" defTabSz="914400" rtl="0" eaLnBrk="1" latinLnBrk="0" hangingPunct="1">
                        <a:buAutoNum type="arabicParenR"/>
                      </a:pPr>
                      <a:r>
                        <a:rPr lang="en-US" sz="1800" b="0" kern="1200" dirty="0">
                          <a:ln cmpd="sng">
                            <a:solidFill>
                              <a:schemeClr val="accent1"/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social pressures on drinking and driving</a:t>
                      </a:r>
                    </a:p>
                    <a:p>
                      <a:pPr marL="342900" indent="-342900" algn="l" defTabSz="914400" rtl="0" eaLnBrk="1" latinLnBrk="0" hangingPunct="1">
                        <a:buAutoNum type="arabicParenR"/>
                      </a:pPr>
                      <a:r>
                        <a:rPr lang="en-US" sz="1800" b="0" kern="1200" dirty="0">
                          <a:ln cmpd="sng">
                            <a:solidFill>
                              <a:schemeClr val="accent1"/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 increase in the drinking age of many states</a:t>
                      </a:r>
                    </a:p>
                    <a:p>
                      <a:pPr marL="342900" indent="-342900" algn="l" defTabSz="914400" rtl="0" eaLnBrk="1" latinLnBrk="0" hangingPunct="1">
                        <a:buAutoNum type="arabicParenR"/>
                      </a:pPr>
                      <a:r>
                        <a:rPr lang="en-US" sz="1800" b="0" kern="1200" dirty="0">
                          <a:ln cmpd="sng">
                            <a:solidFill>
                              <a:schemeClr val="accent1"/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feelings of national and local pride.</a:t>
                      </a:r>
                    </a:p>
                    <a:p>
                      <a:pPr marL="342900" indent="-342900" algn="l" defTabSz="914400" rtl="0" eaLnBrk="1" latinLnBrk="0" hangingPunct="1">
                        <a:buAutoNum type="arabicParenR"/>
                      </a:pPr>
                      <a:endParaRPr lang="en-US" sz="1800" b="0" kern="1200" dirty="0">
                        <a:ln cmpd="sng"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n cmpd="sng">
                            <a:solidFill>
                              <a:schemeClr val="accent1"/>
                            </a:solidFill>
                          </a:ln>
                          <a:solidFill>
                            <a:schemeClr val="tx1"/>
                          </a:solidFill>
                        </a:rPr>
                        <a:t>Political-Legal Pressures</a:t>
                      </a:r>
                    </a:p>
                    <a:p>
                      <a:pPr marL="342900" indent="-342900">
                        <a:buAutoNum type="arabicParenR"/>
                      </a:pPr>
                      <a:r>
                        <a:rPr lang="en-US" b="0" dirty="0">
                          <a:ln cmpd="sng">
                            <a:solidFill>
                              <a:schemeClr val="accent1"/>
                            </a:solidFill>
                          </a:ln>
                          <a:solidFill>
                            <a:schemeClr val="tx1"/>
                          </a:solidFill>
                        </a:rPr>
                        <a:t>Laws to enable/limit </a:t>
                      </a:r>
                      <a:r>
                        <a:rPr lang="en-US" b="0">
                          <a:ln cmpd="sng">
                            <a:solidFill>
                              <a:schemeClr val="accent1"/>
                            </a:solidFill>
                          </a:ln>
                          <a:solidFill>
                            <a:schemeClr val="tx1"/>
                          </a:solidFill>
                        </a:rPr>
                        <a:t>transactions or system </a:t>
                      </a:r>
                      <a:r>
                        <a:rPr lang="en-US" b="0" dirty="0">
                          <a:ln cmpd="sng">
                            <a:solidFill>
                              <a:schemeClr val="accent1"/>
                            </a:solidFill>
                          </a:ln>
                          <a:solidFill>
                            <a:schemeClr val="tx1"/>
                          </a:solidFill>
                        </a:rPr>
                        <a:t>functions</a:t>
                      </a:r>
                    </a:p>
                    <a:p>
                      <a:endParaRPr lang="en-US" b="0" dirty="0">
                        <a:ln cmpd="sng"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9129636"/>
                  </a:ext>
                </a:extLst>
              </a:tr>
              <a:tr h="1126236"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buNone/>
                      </a:pPr>
                      <a:r>
                        <a:rPr lang="en-US" sz="1800" b="0" kern="1200" dirty="0">
                          <a:ln cmpd="sng">
                            <a:solidFill>
                              <a:schemeClr val="accent1"/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Technological Developments</a:t>
                      </a:r>
                    </a:p>
                    <a:p>
                      <a:pPr marL="342900" indent="-342900" algn="l" defTabSz="914400" rtl="0" eaLnBrk="1" latinLnBrk="0" hangingPunct="1">
                        <a:buAutoNum type="arabicParenR"/>
                      </a:pPr>
                      <a:r>
                        <a:rPr lang="en-US" sz="1800" b="0" kern="1200" dirty="0">
                          <a:ln cmpd="sng">
                            <a:solidFill>
                              <a:schemeClr val="accent1"/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Quality Control: 125 tests, stamp each bottle with a product freshness date.</a:t>
                      </a:r>
                    </a:p>
                    <a:p>
                      <a:pPr marL="342900" indent="-342900" algn="l" defTabSz="914400" rtl="0" eaLnBrk="1" latinLnBrk="0" hangingPunct="1">
                        <a:buAutoNum type="arabicParenR"/>
                      </a:pPr>
                      <a:r>
                        <a:rPr lang="en-US" sz="1800" b="0" kern="1200" dirty="0">
                          <a:ln cmpd="sng">
                            <a:solidFill>
                              <a:schemeClr val="accent1"/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Product Line Innovation</a:t>
                      </a:r>
                    </a:p>
                    <a:p>
                      <a:pPr marL="342900" indent="-342900" algn="l" defTabSz="914400" rtl="0" eaLnBrk="1" latinLnBrk="0" hangingPunct="1">
                        <a:buAutoNum type="arabicParenR"/>
                      </a:pPr>
                      <a:endParaRPr lang="en-US" sz="1800" b="0" kern="1200" dirty="0">
                        <a:ln cmpd="sng"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n cmpd="sng">
                            <a:solidFill>
                              <a:schemeClr val="accent1"/>
                            </a:solidFill>
                          </a:ln>
                          <a:solidFill>
                            <a:schemeClr val="tx1"/>
                          </a:solidFill>
                        </a:rPr>
                        <a:t>Global Trade Issues</a:t>
                      </a:r>
                    </a:p>
                    <a:p>
                      <a:pPr marL="342900" indent="-342900">
                        <a:buAutoNum type="arabicParenR"/>
                      </a:pPr>
                      <a:r>
                        <a:rPr lang="en-US" b="0" dirty="0">
                          <a:ln cmpd="sng">
                            <a:solidFill>
                              <a:schemeClr val="accent1"/>
                            </a:solidFill>
                          </a:ln>
                          <a:solidFill>
                            <a:schemeClr val="tx1"/>
                          </a:solidFill>
                        </a:rPr>
                        <a:t>Factors to impact Flow of good and services</a:t>
                      </a:r>
                    </a:p>
                    <a:p>
                      <a:pPr marL="342900" indent="-342900">
                        <a:buAutoNum type="arabicParenR"/>
                      </a:pPr>
                      <a:r>
                        <a:rPr lang="en-US" b="0" dirty="0">
                          <a:ln cmpd="sng">
                            <a:solidFill>
                              <a:schemeClr val="accent1"/>
                            </a:solidFill>
                          </a:ln>
                          <a:solidFill>
                            <a:schemeClr val="tx1"/>
                          </a:solidFill>
                        </a:rPr>
                        <a:t>tariffs, trade agreements, supply chains, and international regulation</a:t>
                      </a:r>
                    </a:p>
                    <a:p>
                      <a:endParaRPr lang="en-US" b="0" dirty="0">
                        <a:ln cmpd="sng"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  <a:p>
                      <a:endParaRPr lang="en-US" b="0" dirty="0">
                        <a:ln cmpd="sng"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9572419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CCC30506-FA8F-4E9F-94A5-46FECD1FFD90}"/>
              </a:ext>
            </a:extLst>
          </p:cNvPr>
          <p:cNvSpPr txBox="1"/>
          <p:nvPr/>
        </p:nvSpPr>
        <p:spPr>
          <a:xfrm>
            <a:off x="505025" y="5821514"/>
            <a:ext cx="110172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Based on your environmental analysis, please answer the following question:</a:t>
            </a:r>
          </a:p>
          <a:p>
            <a:r>
              <a:rPr lang="en-US" dirty="0"/>
              <a:t>"If we divide the beer industry into two segments - 'mass beer' with firms like Anheuser Busch and 'craft beer' with firms like Boston Beer - in which segment would you prefer to </a:t>
            </a:r>
            <a:r>
              <a:rPr lang="en-US" dirty="0" err="1"/>
              <a:t>operate?”_</a:t>
            </a:r>
            <a:r>
              <a:rPr lang="en-US" u="sng" dirty="0" err="1"/>
              <a:t>craft</a:t>
            </a:r>
            <a:r>
              <a:rPr lang="en-US" u="sng" dirty="0"/>
              <a:t> beers</a:t>
            </a:r>
            <a:r>
              <a:rPr lang="en-US" dirty="0"/>
              <a:t>________</a:t>
            </a:r>
          </a:p>
        </p:txBody>
      </p:sp>
    </p:spTree>
    <p:extLst>
      <p:ext uri="{BB962C8B-B14F-4D97-AF65-F5344CB8AC3E}">
        <p14:creationId xmlns:p14="http://schemas.microsoft.com/office/powerpoint/2010/main" val="22002608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785</TotalTime>
  <Words>167</Words>
  <Application>Microsoft Office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Boston Beer Environmental Analysis Template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Google SWOT Template</dc:title>
  <dc:creator>Scott Rockart</dc:creator>
  <cp:lastModifiedBy>Qi Tan</cp:lastModifiedBy>
  <cp:revision>16</cp:revision>
  <dcterms:created xsi:type="dcterms:W3CDTF">2017-01-17T02:04:10Z</dcterms:created>
  <dcterms:modified xsi:type="dcterms:W3CDTF">2024-01-26T00:08:20Z</dcterms:modified>
</cp:coreProperties>
</file>