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207"/>
    <p:restoredTop sz="74745"/>
  </p:normalViewPr>
  <p:slideViewPr>
    <p:cSldViewPr snapToGrid="0">
      <p:cViewPr varScale="1">
        <p:scale>
          <a:sx n="87" d="100"/>
          <a:sy n="87" d="100"/>
        </p:scale>
        <p:origin x="2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09905-BC06-1845-A44B-5D63B2D38B83}" type="datetimeFigureOut">
              <a:rPr lang="en-US" smtClean="0"/>
              <a:t>2/22/24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75F19-76FA-F942-9B32-5719CA45E213}" type="slidenum">
              <a:rPr lang="en-US" smtClean="0"/>
              <a:t>‹#›</a:t>
            </a:fld>
            <a:endParaRPr lang="en-US"/>
          </a:p>
        </p:txBody>
      </p:sp>
    </p:spTree>
    <p:extLst>
      <p:ext uri="{BB962C8B-B14F-4D97-AF65-F5344CB8AC3E}">
        <p14:creationId xmlns:p14="http://schemas.microsoft.com/office/powerpoint/2010/main" val="90391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2D3B45"/>
                </a:solidFill>
                <a:effectLst/>
                <a:latin typeface="Lato Extended"/>
              </a:rPr>
            </a:br>
            <a:r>
              <a:rPr lang="en-US" b="0" i="0" dirty="0">
                <a:solidFill>
                  <a:srgbClr val="2D3B45"/>
                </a:solidFill>
                <a:effectLst/>
                <a:latin typeface="Lato Extended"/>
              </a:rPr>
              <a:t>Please choose one of the kinds of players in the healthcare industry (e.g., providers, payors...) that you think is most subject to disruption over the next decade. In one PowerPoint slide: identify who they are (define their role, give key examples); show why are they at risk (draw on any kind of evidence), and provide three recommendations about how they (one specific company, or all players) should respond.</a:t>
            </a:r>
            <a:endParaRPr lang="en-US" dirty="0"/>
          </a:p>
        </p:txBody>
      </p:sp>
      <p:sp>
        <p:nvSpPr>
          <p:cNvPr id="4" name="Slide Number Placeholder 3"/>
          <p:cNvSpPr>
            <a:spLocks noGrp="1"/>
          </p:cNvSpPr>
          <p:nvPr>
            <p:ph type="sldNum" sz="quarter" idx="5"/>
          </p:nvPr>
        </p:nvSpPr>
        <p:spPr/>
        <p:txBody>
          <a:bodyPr/>
          <a:lstStyle/>
          <a:p>
            <a:fld id="{ACA75F19-76FA-F942-9B32-5719CA45E213}" type="slidenum">
              <a:rPr lang="en-US" smtClean="0"/>
              <a:t>1</a:t>
            </a:fld>
            <a:endParaRPr lang="en-US"/>
          </a:p>
        </p:txBody>
      </p:sp>
    </p:spTree>
    <p:extLst>
      <p:ext uri="{BB962C8B-B14F-4D97-AF65-F5344CB8AC3E}">
        <p14:creationId xmlns:p14="http://schemas.microsoft.com/office/powerpoint/2010/main" val="253078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0623-67E8-6185-C6CC-C837B3637B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DD48A-1D16-A4C7-900B-BBC494FF2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ACC34E-60E4-2907-B42B-0EF406919B85}"/>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5" name="Footer Placeholder 4">
            <a:extLst>
              <a:ext uri="{FF2B5EF4-FFF2-40B4-BE49-F238E27FC236}">
                <a16:creationId xmlns:a16="http://schemas.microsoft.com/office/drawing/2014/main" id="{2AD9FB68-6F98-6248-A189-57258B9A5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BB7A0-64CB-6ABD-1C61-AD44B99FA322}"/>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259808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354F-CA57-6B06-75C1-730206657A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EBE64B-4E2B-BECB-B0B0-F92202C4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0C934-AE32-BA37-CCA6-BB71BED1694A}"/>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5" name="Footer Placeholder 4">
            <a:extLst>
              <a:ext uri="{FF2B5EF4-FFF2-40B4-BE49-F238E27FC236}">
                <a16:creationId xmlns:a16="http://schemas.microsoft.com/office/drawing/2014/main" id="{57E7B1B0-1B48-CA40-BD8C-EEF923E63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E2EE4-AB82-C3BD-9194-D7C6AAFA113C}"/>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378968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5A0D1-CD84-0DF4-8E82-EECC1A403B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D10E3E-4D9E-81E5-4440-9905A6E98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DF0DC-BB21-D93E-C6A1-0F439CC37AC2}"/>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5" name="Footer Placeholder 4">
            <a:extLst>
              <a:ext uri="{FF2B5EF4-FFF2-40B4-BE49-F238E27FC236}">
                <a16:creationId xmlns:a16="http://schemas.microsoft.com/office/drawing/2014/main" id="{C2C2C9F7-C785-7633-1C9B-AB819C231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1D779-56C2-C286-BBA9-18F292F657BB}"/>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263437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A105-9B00-9587-3A8F-5A3B193A5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B4B29-8305-5A02-D892-3D68CFEC7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A4E75-DB1A-4056-8BEB-23EAA526D5D5}"/>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5" name="Footer Placeholder 4">
            <a:extLst>
              <a:ext uri="{FF2B5EF4-FFF2-40B4-BE49-F238E27FC236}">
                <a16:creationId xmlns:a16="http://schemas.microsoft.com/office/drawing/2014/main" id="{7A03CE9C-A4BF-2547-A1B0-01D383916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521BF-2863-F7F2-35E5-18D800615855}"/>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196885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6284-BA21-EAF7-C02D-B79D68F0B5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219931-81D7-30B9-8F6B-924036DE4C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6A83E0-953B-94ED-3C15-BEBE4DB68C13}"/>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5" name="Footer Placeholder 4">
            <a:extLst>
              <a:ext uri="{FF2B5EF4-FFF2-40B4-BE49-F238E27FC236}">
                <a16:creationId xmlns:a16="http://schemas.microsoft.com/office/drawing/2014/main" id="{D2F19FB9-2014-E920-E9E2-43F307435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BD46B-17C8-040A-5BC5-255069CA6DC0}"/>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150016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F4A6-A1CA-0BAF-AAA6-DC7BC2A9C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6E886-268E-5AB6-0457-DCEC01320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9A8863-ECA0-2AF0-ED79-D3AC978709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CF8D11-B3A4-3AF6-6C22-61FB9BB940A5}"/>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6" name="Footer Placeholder 5">
            <a:extLst>
              <a:ext uri="{FF2B5EF4-FFF2-40B4-BE49-F238E27FC236}">
                <a16:creationId xmlns:a16="http://schemas.microsoft.com/office/drawing/2014/main" id="{46B444C0-0D3A-A592-0E69-8867A3E93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10A31-5310-C2C1-80CE-9888C40F4F1B}"/>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377616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17E9-E4A4-EA0C-202D-30BB0082A0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40294-7A8A-8EDC-763E-9D1457189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2D1923-BCFA-7E91-311B-EB28FD3C13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6B752A-2B9A-79A3-3D28-1580C27BA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E6997-EE30-21BD-F559-2A5288398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0EAFB7-A5EF-466D-B77B-AA509CAA7E1A}"/>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8" name="Footer Placeholder 7">
            <a:extLst>
              <a:ext uri="{FF2B5EF4-FFF2-40B4-BE49-F238E27FC236}">
                <a16:creationId xmlns:a16="http://schemas.microsoft.com/office/drawing/2014/main" id="{3B1C7A31-518F-1202-E34C-D776C4ACC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F2032-598B-A32F-3FC5-920E4D5F8696}"/>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16276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9820-F8B9-BDC1-A9B9-99E142B1D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8CB0E-5F1C-0203-AAF3-8B6123F1A1B5}"/>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4" name="Footer Placeholder 3">
            <a:extLst>
              <a:ext uri="{FF2B5EF4-FFF2-40B4-BE49-F238E27FC236}">
                <a16:creationId xmlns:a16="http://schemas.microsoft.com/office/drawing/2014/main" id="{80533A12-0BB3-DEA6-6FC4-EFF50A196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044FAE-B6FE-BBEF-7F9A-3D577E14E5C0}"/>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267876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C8578-615F-289D-9F99-E306D4863F3C}"/>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3" name="Footer Placeholder 2">
            <a:extLst>
              <a:ext uri="{FF2B5EF4-FFF2-40B4-BE49-F238E27FC236}">
                <a16:creationId xmlns:a16="http://schemas.microsoft.com/office/drawing/2014/main" id="{BA1DA000-AB75-3796-136F-DA9AD3087B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EF8891-29B7-FE9D-E8BD-CE4CFC8D3232}"/>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343574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6C32-A010-1C4B-5D4E-592A16AB4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7AD2A4-48A7-99E4-51E3-06F709102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FFCFA1-183B-9F55-7DB3-9B49F8556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9341C-7990-D8AC-4506-64E85701C521}"/>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6" name="Footer Placeholder 5">
            <a:extLst>
              <a:ext uri="{FF2B5EF4-FFF2-40B4-BE49-F238E27FC236}">
                <a16:creationId xmlns:a16="http://schemas.microsoft.com/office/drawing/2014/main" id="{182BB9B6-2A80-C68C-5027-4260B7DC9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9A849-AB98-6114-ECCB-33EAB3ECAA9F}"/>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180515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EE5D-3D9F-E5A1-0E12-D54612BB4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6E133D-9E18-4347-4BE8-CBDDC5E08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7CB8D6-19C1-80CA-F00B-EDC5CA2AF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62438-FB9F-038B-5B1C-0EE78FB43FF3}"/>
              </a:ext>
            </a:extLst>
          </p:cNvPr>
          <p:cNvSpPr>
            <a:spLocks noGrp="1"/>
          </p:cNvSpPr>
          <p:nvPr>
            <p:ph type="dt" sz="half" idx="10"/>
          </p:nvPr>
        </p:nvSpPr>
        <p:spPr/>
        <p:txBody>
          <a:bodyPr/>
          <a:lstStyle/>
          <a:p>
            <a:fld id="{A905D5D8-21A5-C242-A80A-AF3F0F78CC1D}" type="datetimeFigureOut">
              <a:rPr lang="en-US" smtClean="0"/>
              <a:t>2/22/24</a:t>
            </a:fld>
            <a:endParaRPr lang="en-US"/>
          </a:p>
        </p:txBody>
      </p:sp>
      <p:sp>
        <p:nvSpPr>
          <p:cNvPr id="6" name="Footer Placeholder 5">
            <a:extLst>
              <a:ext uri="{FF2B5EF4-FFF2-40B4-BE49-F238E27FC236}">
                <a16:creationId xmlns:a16="http://schemas.microsoft.com/office/drawing/2014/main" id="{83C0A410-66A9-A42C-521A-6DA42DF58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C59B6-F577-4D61-EF46-87C5C24CAD62}"/>
              </a:ext>
            </a:extLst>
          </p:cNvPr>
          <p:cNvSpPr>
            <a:spLocks noGrp="1"/>
          </p:cNvSpPr>
          <p:nvPr>
            <p:ph type="sldNum" sz="quarter" idx="12"/>
          </p:nvPr>
        </p:nvSpPr>
        <p:spPr/>
        <p:txBody>
          <a:bodyPr/>
          <a:lstStyle/>
          <a:p>
            <a:fld id="{6E9202E3-08F5-3446-8401-BA480AA5F448}" type="slidenum">
              <a:rPr lang="en-US" smtClean="0"/>
              <a:t>‹#›</a:t>
            </a:fld>
            <a:endParaRPr lang="en-US"/>
          </a:p>
        </p:txBody>
      </p:sp>
    </p:spTree>
    <p:extLst>
      <p:ext uri="{BB962C8B-B14F-4D97-AF65-F5344CB8AC3E}">
        <p14:creationId xmlns:p14="http://schemas.microsoft.com/office/powerpoint/2010/main" val="117286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3DD99-E0EC-54EB-A847-59031B053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7E52C4-5319-8C63-63D7-C0EFBD3B5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CF2A5-1CEA-4C68-30CE-18BFF8FD9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05D5D8-21A5-C242-A80A-AF3F0F78CC1D}" type="datetimeFigureOut">
              <a:rPr lang="en-US" smtClean="0"/>
              <a:t>2/22/24</a:t>
            </a:fld>
            <a:endParaRPr lang="en-US"/>
          </a:p>
        </p:txBody>
      </p:sp>
      <p:sp>
        <p:nvSpPr>
          <p:cNvPr id="5" name="Footer Placeholder 4">
            <a:extLst>
              <a:ext uri="{FF2B5EF4-FFF2-40B4-BE49-F238E27FC236}">
                <a16:creationId xmlns:a16="http://schemas.microsoft.com/office/drawing/2014/main" id="{F6E0DA6A-4120-E040-64FF-8E4BFDF9B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767C7E3-A94E-E275-B5BE-7F98823EC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9202E3-08F5-3446-8401-BA480AA5F448}" type="slidenum">
              <a:rPr lang="en-US" smtClean="0"/>
              <a:t>‹#›</a:t>
            </a:fld>
            <a:endParaRPr lang="en-US"/>
          </a:p>
        </p:txBody>
      </p:sp>
    </p:spTree>
    <p:extLst>
      <p:ext uri="{BB962C8B-B14F-4D97-AF65-F5344CB8AC3E}">
        <p14:creationId xmlns:p14="http://schemas.microsoft.com/office/powerpoint/2010/main" val="145996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2499B8-E1F5-0D20-E5D7-0A303A8EA21D}"/>
              </a:ext>
            </a:extLst>
          </p:cNvPr>
          <p:cNvSpPr>
            <a:spLocks noGrp="1"/>
          </p:cNvSpPr>
          <p:nvPr>
            <p:ph type="title"/>
          </p:nvPr>
        </p:nvSpPr>
        <p:spPr>
          <a:xfrm>
            <a:off x="3020686" y="179797"/>
            <a:ext cx="6444915" cy="990892"/>
          </a:xfrm>
        </p:spPr>
        <p:txBody>
          <a:bodyPr>
            <a:normAutofit/>
          </a:bodyPr>
          <a:lstStyle/>
          <a:p>
            <a:pPr algn="ctr"/>
            <a:r>
              <a:rPr lang="en-US" b="1" dirty="0"/>
              <a:t>Disruption Analysis </a:t>
            </a:r>
            <a:br>
              <a:rPr lang="en-US" dirty="0"/>
            </a:br>
            <a:r>
              <a:rPr lang="en-US" sz="1800" dirty="0">
                <a:latin typeface="+mn-lt"/>
              </a:rPr>
              <a:t>Team 1: Ashley Dickson, Simran Singh, Qi Tan, Jason Theiling</a:t>
            </a:r>
            <a:endParaRPr lang="en-US" dirty="0">
              <a:latin typeface="+mn-lt"/>
            </a:endParaRPr>
          </a:p>
        </p:txBody>
      </p:sp>
      <p:sp>
        <p:nvSpPr>
          <p:cNvPr id="5" name="Content Placeholder 4">
            <a:extLst>
              <a:ext uri="{FF2B5EF4-FFF2-40B4-BE49-F238E27FC236}">
                <a16:creationId xmlns:a16="http://schemas.microsoft.com/office/drawing/2014/main" id="{FC816C70-79DB-971C-1394-00C665584B6C}"/>
              </a:ext>
            </a:extLst>
          </p:cNvPr>
          <p:cNvSpPr>
            <a:spLocks noGrp="1"/>
          </p:cNvSpPr>
          <p:nvPr>
            <p:ph sz="half" idx="1"/>
          </p:nvPr>
        </p:nvSpPr>
        <p:spPr>
          <a:xfrm>
            <a:off x="205504" y="3682482"/>
            <a:ext cx="6037639" cy="2777431"/>
          </a:xfrm>
          <a:ln>
            <a:solidFill>
              <a:schemeClr val="tx1"/>
            </a:solidFill>
          </a:ln>
        </p:spPr>
        <p:txBody>
          <a:bodyPr>
            <a:normAutofit fontScale="92500" lnSpcReduction="20000"/>
          </a:bodyPr>
          <a:lstStyle/>
          <a:p>
            <a:pPr marL="0" indent="0" algn="ctr">
              <a:buNone/>
            </a:pPr>
            <a:r>
              <a:rPr lang="en-US" sz="1600" b="1" u="sng" dirty="0"/>
              <a:t>Top Three Recommendations:</a:t>
            </a:r>
          </a:p>
          <a:p>
            <a:pPr marL="342900" indent="-342900">
              <a:buAutoNum type="arabicPeriod"/>
            </a:pPr>
            <a:r>
              <a:rPr lang="en-US" sz="1600" b="1" dirty="0"/>
              <a:t>Create Partnerships: </a:t>
            </a:r>
            <a:r>
              <a:rPr lang="en-US" sz="1600" dirty="0"/>
              <a:t>Partner with Big Tech Companies like Amazon, Uber, academic institutions, and/or technology companies to access technology, expand research capabilities, and support drug manufacturing and distribution.</a:t>
            </a:r>
          </a:p>
          <a:p>
            <a:pPr marL="342900" indent="-342900">
              <a:buAutoNum type="arabicPeriod"/>
            </a:pPr>
            <a:r>
              <a:rPr lang="en-US" sz="1600" b="1" dirty="0"/>
              <a:t>Adopt New Pricing Models: </a:t>
            </a:r>
            <a:r>
              <a:rPr lang="en-US" sz="1600" dirty="0"/>
              <a:t>Pharmaceutical companies will need to adopt and optimize new pricing models to address affordability concerns and enhance their market competitiveness. </a:t>
            </a:r>
          </a:p>
          <a:p>
            <a:pPr marL="342900" indent="-342900">
              <a:buAutoNum type="arabicPeriod"/>
            </a:pPr>
            <a:r>
              <a:rPr lang="en-US" sz="1600" b="1" dirty="0"/>
              <a:t>Invest in Emerging Technologies</a:t>
            </a:r>
            <a:r>
              <a:rPr lang="en-US" sz="1600" dirty="0"/>
              <a:t>: To focus on innovation, pharmaceutical companies needs to invest more funding into new technologies to become more efficient. Also, they can expand their model to shift from development and production to also include product distribution and delivery(i.e. same-day delivery and telehealth kiosks). </a:t>
            </a:r>
          </a:p>
        </p:txBody>
      </p:sp>
      <p:sp>
        <p:nvSpPr>
          <p:cNvPr id="2" name="Content Placeholder 1">
            <a:extLst>
              <a:ext uri="{FF2B5EF4-FFF2-40B4-BE49-F238E27FC236}">
                <a16:creationId xmlns:a16="http://schemas.microsoft.com/office/drawing/2014/main" id="{EF78EB64-65AE-7772-C83F-5FC1DE447E7A}"/>
              </a:ext>
            </a:extLst>
          </p:cNvPr>
          <p:cNvSpPr>
            <a:spLocks noGrp="1"/>
          </p:cNvSpPr>
          <p:nvPr>
            <p:ph sz="half" idx="2"/>
          </p:nvPr>
        </p:nvSpPr>
        <p:spPr>
          <a:xfrm>
            <a:off x="181250" y="1275109"/>
            <a:ext cx="6061894" cy="2264504"/>
          </a:xfrm>
          <a:ln>
            <a:solidFill>
              <a:schemeClr val="tx1"/>
            </a:solidFill>
          </a:ln>
        </p:spPr>
        <p:txBody>
          <a:bodyPr>
            <a:noAutofit/>
          </a:bodyPr>
          <a:lstStyle/>
          <a:p>
            <a:pPr marL="0" indent="0" algn="ctr">
              <a:buNone/>
            </a:pPr>
            <a:r>
              <a:rPr lang="en-US" sz="1500" b="1" u="sng" dirty="0"/>
              <a:t>Pharmaceutical Companies (Most at Risk Healthcare Player):</a:t>
            </a:r>
          </a:p>
          <a:p>
            <a:pPr marL="0" indent="0" algn="just">
              <a:spcBef>
                <a:spcPts val="820"/>
              </a:spcBef>
              <a:buNone/>
            </a:pPr>
            <a:r>
              <a:rPr lang="en-US" sz="1500" dirty="0"/>
              <a:t>Pharmaceutical companies are vital players in the healthcare industry responsible for researching, developing, manufacturing and distribution, and marketing drugs and medications. They can encompass both research-based pharmaceutical firms and generic drug manufacturers.</a:t>
            </a:r>
          </a:p>
          <a:p>
            <a:pPr>
              <a:spcBef>
                <a:spcPts val="820"/>
              </a:spcBef>
            </a:pPr>
            <a:endParaRPr lang="en-US" sz="1500" dirty="0"/>
          </a:p>
          <a:p>
            <a:pPr marL="0" indent="0">
              <a:spcBef>
                <a:spcPts val="820"/>
              </a:spcBef>
              <a:buNone/>
            </a:pPr>
            <a:r>
              <a:rPr lang="en-US" sz="1500" b="1" i="1" dirty="0"/>
              <a:t>Examples of top pharmaceutical companies</a:t>
            </a:r>
            <a:r>
              <a:rPr lang="en-US" sz="1500" dirty="0"/>
              <a:t>: Pfizer, AbbVie, Johnson &amp; Johnson, Merck &amp; Co, and Novartis, etc.</a:t>
            </a:r>
            <a:endParaRPr lang="en-US" sz="1500" b="1" dirty="0"/>
          </a:p>
        </p:txBody>
      </p:sp>
      <p:sp>
        <p:nvSpPr>
          <p:cNvPr id="6" name="TextBox 5">
            <a:extLst>
              <a:ext uri="{FF2B5EF4-FFF2-40B4-BE49-F238E27FC236}">
                <a16:creationId xmlns:a16="http://schemas.microsoft.com/office/drawing/2014/main" id="{2B5C74B2-0A19-F142-4218-A1CBE1200304}"/>
              </a:ext>
            </a:extLst>
          </p:cNvPr>
          <p:cNvSpPr txBox="1"/>
          <p:nvPr/>
        </p:nvSpPr>
        <p:spPr>
          <a:xfrm>
            <a:off x="6476611" y="1327991"/>
            <a:ext cx="5336071" cy="4708981"/>
          </a:xfrm>
          <a:prstGeom prst="rect">
            <a:avLst/>
          </a:prstGeom>
          <a:noFill/>
          <a:ln>
            <a:solidFill>
              <a:schemeClr val="tx1"/>
            </a:solidFill>
          </a:ln>
        </p:spPr>
        <p:txBody>
          <a:bodyPr wrap="square" rtlCol="0">
            <a:spAutoFit/>
          </a:bodyPr>
          <a:lstStyle/>
          <a:p>
            <a:pPr marL="0" indent="0" algn="ctr">
              <a:buNone/>
            </a:pPr>
            <a:r>
              <a:rPr lang="en-US" sz="1500" b="1" u="sng" dirty="0"/>
              <a:t>Why are they at risk?</a:t>
            </a:r>
          </a:p>
          <a:p>
            <a:pPr marL="285750" indent="-285750">
              <a:buFont typeface="Arial" panose="020B0604020202020204" pitchFamily="34" charset="0"/>
              <a:buChar char="•"/>
            </a:pPr>
            <a:r>
              <a:rPr lang="en-US" sz="1500" b="1" dirty="0"/>
              <a:t>Entry of Big Tech Companies:  </a:t>
            </a:r>
            <a:r>
              <a:rPr lang="en-US" sz="1500" dirty="0"/>
              <a:t>Companies like Amazon, Uber, Google, and Apple are exploring opportunities in healthcare, potentially entering the pharmaceutical space through innovative initiatives such as direct-to-consumer services, telemedicine platforms, and aggressive pricing models. Their entry could  disrupt traditional distribution channels which challenges the traditional business model of pharmaceutical companies. </a:t>
            </a:r>
          </a:p>
          <a:p>
            <a:pPr marL="285750" indent="-285750">
              <a:buFont typeface="Arial" panose="020B0604020202020204" pitchFamily="34" charset="0"/>
              <a:buChar char="•"/>
            </a:pPr>
            <a:r>
              <a:rPr lang="en-US" sz="1500" b="1" dirty="0"/>
              <a:t>Pricing Pressures</a:t>
            </a:r>
            <a:r>
              <a:rPr lang="en-US" sz="1500" dirty="0"/>
              <a:t>: It is easier to undercut pharmaceutical companies due to their large margins. Pharmacy Benefit Managers (PBMs) control up to 85% of the US market so any competition in this industry would significantly decrease profit margins and market power. </a:t>
            </a:r>
          </a:p>
          <a:p>
            <a:pPr marL="285750" indent="-285750">
              <a:buFont typeface="Arial" panose="020B0604020202020204" pitchFamily="34" charset="0"/>
              <a:buChar char="•"/>
            </a:pPr>
            <a:r>
              <a:rPr lang="en-US" sz="1500" b="1" dirty="0"/>
              <a:t>Emerging Technologies</a:t>
            </a:r>
            <a:r>
              <a:rPr lang="en-US" sz="1500" dirty="0"/>
              <a:t>: Advances in automation, 3D printing, telehealth kiosks, same-day delivery, and AI could disrupt traditional development processes and supply chain. Also, automation and AI could enhance pharmacists’ responsibilities allowing them to become recognized as care providers.</a:t>
            </a:r>
          </a:p>
        </p:txBody>
      </p:sp>
    </p:spTree>
    <p:extLst>
      <p:ext uri="{BB962C8B-B14F-4D97-AF65-F5344CB8AC3E}">
        <p14:creationId xmlns:p14="http://schemas.microsoft.com/office/powerpoint/2010/main" val="1523572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453</Words>
  <Application>Microsoft Macintosh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Lato Extended</vt:lpstr>
      <vt:lpstr>Office Theme</vt:lpstr>
      <vt:lpstr>Disruption Analysis  Team 1: Ashley Dickson, Simran Singh, Qi Tan, Jason Theiling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Disruption Analysis  Ashley Dickson, Simran Singh, Qi Tan, Jason Theiling</dc:title>
  <dc:creator>Ashley Dickson</dc:creator>
  <cp:lastModifiedBy>Ashley Dickson</cp:lastModifiedBy>
  <cp:revision>2</cp:revision>
  <dcterms:created xsi:type="dcterms:W3CDTF">2024-02-22T17:07:10Z</dcterms:created>
  <dcterms:modified xsi:type="dcterms:W3CDTF">2024-02-23T01:30:56Z</dcterms:modified>
</cp:coreProperties>
</file>