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346" r:id="rId2"/>
    <p:sldId id="263" r:id="rId3"/>
    <p:sldId id="299" r:id="rId4"/>
    <p:sldId id="269" r:id="rId5"/>
    <p:sldId id="353" r:id="rId6"/>
    <p:sldId id="271" r:id="rId7"/>
    <p:sldId id="354" r:id="rId8"/>
    <p:sldId id="1219" r:id="rId9"/>
    <p:sldId id="272" r:id="rId10"/>
    <p:sldId id="273" r:id="rId11"/>
    <p:sldId id="274" r:id="rId12"/>
    <p:sldId id="275" r:id="rId13"/>
    <p:sldId id="352" r:id="rId14"/>
    <p:sldId id="300" r:id="rId15"/>
    <p:sldId id="277" r:id="rId16"/>
    <p:sldId id="278" r:id="rId17"/>
    <p:sldId id="349" r:id="rId18"/>
    <p:sldId id="293" r:id="rId19"/>
  </p:sldIdLst>
  <p:sldSz cx="9144000" cy="6858000" type="screen4x3"/>
  <p:notesSz cx="9051925" cy="7077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3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03" autoAdjust="0"/>
    <p:restoredTop sz="94690" autoAdjust="0"/>
  </p:normalViewPr>
  <p:slideViewPr>
    <p:cSldViewPr>
      <p:cViewPr>
        <p:scale>
          <a:sx n="80" d="100"/>
          <a:sy n="80" d="100"/>
        </p:scale>
        <p:origin x="4096" y="1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74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22501" cy="3538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27331" y="0"/>
            <a:ext cx="3922501" cy="3538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220AE-7881-4A22-AF54-1C99A2B9868B}" type="datetimeFigureOut">
              <a:rPr lang="en-US" smtClean="0"/>
              <a:pPr/>
              <a:t>5/2/24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21993"/>
            <a:ext cx="3922501" cy="3538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27331" y="6721993"/>
            <a:ext cx="3922501" cy="3538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FE9BE-8E2B-4FEC-A618-FE641219F4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3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922501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27331" y="0"/>
            <a:ext cx="3922501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7488" y="531813"/>
            <a:ext cx="3536950" cy="26527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193" y="3361611"/>
            <a:ext cx="7241540" cy="3184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721993"/>
            <a:ext cx="3922501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27331" y="6721993"/>
            <a:ext cx="3922501" cy="35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fld id="{E402C4DD-7FD5-48A8-864A-8D107D67D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975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960607-1540-4EA3-BB3F-B4B46A96F1C1}" type="slidenum">
              <a:rPr lang="en-US" smtClean="0">
                <a:ea typeface="ＭＳ Ｐゴシック" pitchFamily="-107" charset="-128"/>
              </a:rPr>
              <a:pPr/>
              <a:t>1</a:t>
            </a:fld>
            <a:endParaRPr lang="en-US">
              <a:ea typeface="ＭＳ Ｐゴシック" pitchFamily="-107" charset="-128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46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22B33DB-0F8A-447D-82D2-263E22BAB57C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289" y="3364069"/>
            <a:ext cx="7237350" cy="3182226"/>
          </a:xfrm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84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3EAEB79-0078-4084-8242-FA2F840353E5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60663" y="531813"/>
            <a:ext cx="3533775" cy="2651125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421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9F965EE-EDC9-47A0-A52B-1BEE16FECDE5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1813"/>
            <a:ext cx="3538537" cy="2652712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099" y="3361611"/>
            <a:ext cx="7245730" cy="3184684"/>
          </a:xfrm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1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0AE578-F203-4774-93D7-0FF0F027703B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1813"/>
            <a:ext cx="3538537" cy="2652712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099" y="3361611"/>
            <a:ext cx="7245730" cy="3184684"/>
          </a:xfrm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197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BD55FB-8E00-47F0-B111-3E80A66BA0A5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1813"/>
            <a:ext cx="3538537" cy="2652712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099" y="3361611"/>
            <a:ext cx="7245730" cy="3184684"/>
          </a:xfrm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716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3A60490-9406-4259-A567-D4E602D5A54E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54313" y="531813"/>
            <a:ext cx="3538537" cy="2652712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099" y="3361611"/>
            <a:ext cx="7245730" cy="3184684"/>
          </a:xfrm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014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507B8B-F6A0-45C4-8C3C-11BAE2E0BA9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60663" y="531813"/>
            <a:ext cx="3533775" cy="2651125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16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D8AC48-8081-4CB6-B10E-9B0051A2A728}" type="slidenum">
              <a:rPr lang="en-US" smtClean="0">
                <a:latin typeface="Arial" pitchFamily="34" charset="0"/>
                <a:ea typeface="ＭＳ Ｐゴシック"/>
                <a:cs typeface="ＭＳ Ｐゴシック"/>
              </a:rPr>
              <a:pPr/>
              <a:t>14</a:t>
            </a:fld>
            <a:endParaRPr lang="en-US">
              <a:latin typeface="Arial" pitchFamily="34" charset="0"/>
              <a:ea typeface="ＭＳ Ｐゴシック"/>
              <a:cs typeface="ＭＳ Ｐゴシック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47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032CC90-83F5-4C4C-90F6-A06418CF126F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60663" y="531813"/>
            <a:ext cx="3533775" cy="2651125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buClr>
                <a:srgbClr val="FFFF00"/>
              </a:buClr>
            </a:pPr>
            <a:endParaRPr lang="en-US" u="sng">
              <a:latin typeface="Arial" pitchFamily="34" charset="0"/>
            </a:endParaRPr>
          </a:p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16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5D0628-F488-45E2-B956-A58E236FB1C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49550" y="531813"/>
            <a:ext cx="3551238" cy="2662237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6924" y="3370212"/>
            <a:ext cx="6638078" cy="3195741"/>
          </a:xfrm>
          <a:noFill/>
          <a:ln/>
        </p:spPr>
        <p:txBody>
          <a:bodyPr/>
          <a:lstStyle/>
          <a:p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2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overnew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810000"/>
            <a:ext cx="4573588" cy="1295400"/>
          </a:xfrm>
        </p:spPr>
        <p:txBody>
          <a:bodyPr/>
          <a:lstStyle>
            <a:lvl1pPr marL="0" indent="5080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7975" y="2511425"/>
            <a:ext cx="4570413" cy="1143000"/>
          </a:xfrm>
        </p:spPr>
        <p:txBody>
          <a:bodyPr anchor="b"/>
          <a:lstStyle>
            <a:lvl1pPr algn="r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054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8200" y="6400800"/>
            <a:ext cx="381000" cy="3206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49A25A6D-99F2-4B70-ACDD-FA1206F259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0" y="152400"/>
            <a:ext cx="21907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4198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054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8200" y="6400800"/>
            <a:ext cx="381000" cy="3206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2C342698-BC4D-40F1-8CAD-4024D5BD9E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78422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 txBox="1">
            <a:spLocks/>
          </p:cNvSpPr>
          <p:nvPr userDrawn="1"/>
        </p:nvSpPr>
        <p:spPr bwMode="auto">
          <a:xfrm>
            <a:off x="2895600" y="6613525"/>
            <a:ext cx="3581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sz="1200" b="1" dirty="0">
                <a:solidFill>
                  <a:schemeClr val="bg1"/>
                </a:solidFill>
                <a:latin typeface="Arial" charset="0"/>
                <a:ea typeface="ＭＳ Ｐゴシック" pitchFamily="-107" charset="-128"/>
                <a:cs typeface="+mn-cs"/>
              </a:rPr>
              <a:t>©2003,  2009  </a:t>
            </a:r>
            <a:r>
              <a:rPr lang="en-US" sz="1200" b="1" dirty="0" err="1">
                <a:solidFill>
                  <a:schemeClr val="bg1"/>
                </a:solidFill>
                <a:latin typeface="Arial" charset="0"/>
                <a:ea typeface="ＭＳ Ｐゴシック" pitchFamily="-107" charset="-128"/>
                <a:cs typeface="+mn-cs"/>
              </a:rPr>
              <a:t>Sim</a:t>
            </a:r>
            <a:r>
              <a:rPr lang="en-US" sz="1200" b="1" dirty="0">
                <a:solidFill>
                  <a:schemeClr val="bg1"/>
                </a:solidFill>
                <a:latin typeface="Arial" charset="0"/>
                <a:ea typeface="ＭＳ Ｐゴシック" pitchFamily="-107" charset="-128"/>
                <a:cs typeface="+mn-cs"/>
              </a:rPr>
              <a:t> </a:t>
            </a:r>
            <a:r>
              <a:rPr lang="en-US" sz="1200" b="1" dirty="0" err="1">
                <a:solidFill>
                  <a:schemeClr val="bg1"/>
                </a:solidFill>
                <a:latin typeface="Arial" charset="0"/>
                <a:ea typeface="ＭＳ Ｐゴシック" pitchFamily="-107" charset="-128"/>
                <a:cs typeface="+mn-cs"/>
              </a:rPr>
              <a:t>Sitkin</a:t>
            </a:r>
            <a:r>
              <a:rPr lang="en-US" sz="1200" b="1" dirty="0">
                <a:solidFill>
                  <a:schemeClr val="bg1"/>
                </a:solidFill>
                <a:latin typeface="Arial" charset="0"/>
                <a:ea typeface="ＭＳ Ｐゴシック" pitchFamily="-107" charset="-128"/>
                <a:cs typeface="+mn-cs"/>
              </a:rPr>
              <a:t> and Allan Lind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143000"/>
            <a:ext cx="43053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054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8200" y="6400800"/>
            <a:ext cx="381000" cy="3206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B3544072-6EF5-4EA4-90F0-BFD9CA2D2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054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8200" y="6400800"/>
            <a:ext cx="381000" cy="3206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2C6F31BA-D55A-4329-8FBE-0475EBD7B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054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8200" y="6400800"/>
            <a:ext cx="381000" cy="3206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1E19E1BD-AD17-4DAC-9CDA-10BD405EAD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28600" y="6248400"/>
            <a:ext cx="5105400" cy="2444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458200" y="6400800"/>
            <a:ext cx="381000" cy="32067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ea typeface="ＭＳ Ｐゴシック" pitchFamily="-107" charset="-128"/>
                <a:cs typeface="+mn-cs"/>
              </a:defRPr>
            </a:lvl1pPr>
          </a:lstStyle>
          <a:p>
            <a:pPr>
              <a:defRPr/>
            </a:pPr>
            <a:fld id="{79A48F0A-A3D9-426D-8DB7-8EAC69D7D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layerbent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 rot="21599744" flipH="1"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1430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78486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pic>
        <p:nvPicPr>
          <p:cNvPr id="1029" name="Picture 6"/>
          <p:cNvPicPr>
            <a:picLocks noChangeAspect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28600" y="5943600"/>
            <a:ext cx="7397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0" r:id="rId4"/>
    <p:sldLayoutId id="2147483835" r:id="rId5"/>
    <p:sldLayoutId id="2147483831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  <a:ea typeface="ＭＳ Ｐゴシック" pitchFamily="-107" charset="-128"/>
          <a:cs typeface="ＭＳ Ｐゴシック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113C9B"/>
          </a:solidFill>
          <a:latin typeface="Arial" charset="0"/>
          <a:ea typeface="ＭＳ Ｐゴシック" pitchFamily="-107" charset="-128"/>
        </a:defRPr>
      </a:lvl9pPr>
    </p:titleStyle>
    <p:bodyStyle>
      <a:lvl1pPr marL="234950" indent="-1841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6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68325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24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914400" indent="-2317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chemeClr val="tx1"/>
          </a:solidFill>
          <a:latin typeface="+mn-lt"/>
          <a:ea typeface="+mn-ea"/>
          <a:cs typeface="ＭＳ Ｐゴシック"/>
        </a:defRPr>
      </a:lvl3pPr>
      <a:lvl4pPr marL="1262063" indent="-2317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Arial" pitchFamily="34" charset="0"/>
        <a:buChar char="–"/>
        <a:defRPr sz="16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7975" y="3200400"/>
            <a:ext cx="4570413" cy="1143000"/>
          </a:xfrm>
        </p:spPr>
        <p:txBody>
          <a:bodyPr/>
          <a:lstStyle/>
          <a:p>
            <a:pPr algn="ctr" eaLnBrk="1" hangingPunct="1"/>
            <a:r>
              <a:rPr lang="en-US" dirty="0"/>
              <a:t>CO-LEADERSHIP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CLOSING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E34727-65FE-9593-2109-FB9F2BE60275}"/>
              </a:ext>
            </a:extLst>
          </p:cNvPr>
          <p:cNvSpPr txBox="1"/>
          <p:nvPr/>
        </p:nvSpPr>
        <p:spPr>
          <a:xfrm>
            <a:off x="321113" y="6477000"/>
            <a:ext cx="3758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/>
              <a:t>©2024</a:t>
            </a:r>
            <a:r>
              <a:rPr lang="en-US" sz="1100" b="1" baseline="0" dirty="0"/>
              <a:t>  </a:t>
            </a:r>
            <a:r>
              <a:rPr lang="en-US" sz="1100" b="1" dirty="0"/>
              <a:t>Sim Sitkin and Allan Lind.  All rights reserved.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1450"/>
            <a:ext cx="9144000" cy="914400"/>
          </a:xfrm>
        </p:spPr>
        <p:txBody>
          <a:bodyPr/>
          <a:lstStyle/>
          <a:p>
            <a:r>
              <a:rPr lang="en-US"/>
              <a:t>Leader 2</a:t>
            </a:r>
          </a:p>
        </p:txBody>
      </p:sp>
      <p:grpSp>
        <p:nvGrpSpPr>
          <p:cNvPr id="24579" name="Group 3"/>
          <p:cNvGrpSpPr>
            <a:grpSpLocks/>
          </p:cNvGrpSpPr>
          <p:nvPr/>
        </p:nvGrpSpPr>
        <p:grpSpPr bwMode="auto">
          <a:xfrm>
            <a:off x="3470275" y="1020763"/>
            <a:ext cx="2236788" cy="1536700"/>
            <a:chOff x="2186" y="643"/>
            <a:chExt cx="1409" cy="968"/>
          </a:xfrm>
        </p:grpSpPr>
        <p:sp>
          <p:nvSpPr>
            <p:cNvPr id="24607" name="Freeform 4"/>
            <p:cNvSpPr>
              <a:spLocks/>
            </p:cNvSpPr>
            <p:nvPr/>
          </p:nvSpPr>
          <p:spPr bwMode="auto">
            <a:xfrm>
              <a:off x="2186" y="643"/>
              <a:ext cx="1409" cy="968"/>
            </a:xfrm>
            <a:custGeom>
              <a:avLst/>
              <a:gdLst>
                <a:gd name="T0" fmla="*/ 500 w 1536"/>
                <a:gd name="T1" fmla="*/ 0 h 1056"/>
                <a:gd name="T2" fmla="*/ 0 w 1536"/>
                <a:gd name="T3" fmla="*/ 683 h 1056"/>
                <a:gd name="T4" fmla="*/ 998 w 1536"/>
                <a:gd name="T5" fmla="*/ 683 h 1056"/>
                <a:gd name="T6" fmla="*/ 50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5F5F5F">
                <a:alpha val="70979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Freeform 5"/>
            <p:cNvSpPr>
              <a:spLocks noChangeAspect="1"/>
            </p:cNvSpPr>
            <p:nvPr/>
          </p:nvSpPr>
          <p:spPr bwMode="auto">
            <a:xfrm>
              <a:off x="2290" y="723"/>
              <a:ext cx="1205" cy="828"/>
            </a:xfrm>
            <a:custGeom>
              <a:avLst/>
              <a:gdLst>
                <a:gd name="T0" fmla="*/ 228 w 1536"/>
                <a:gd name="T1" fmla="*/ 0 h 1056"/>
                <a:gd name="T2" fmla="*/ 0 w 1536"/>
                <a:gd name="T3" fmla="*/ 313 h 1056"/>
                <a:gd name="T4" fmla="*/ 456 w 1536"/>
                <a:gd name="T5" fmla="*/ 313 h 1056"/>
                <a:gd name="T6" fmla="*/ 228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5F5F5F">
                <a:alpha val="70979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0" name="Freeform 6"/>
          <p:cNvSpPr>
            <a:spLocks/>
          </p:cNvSpPr>
          <p:nvPr/>
        </p:nvSpPr>
        <p:spPr bwMode="auto">
          <a:xfrm>
            <a:off x="3698875" y="2147888"/>
            <a:ext cx="1782763" cy="215900"/>
          </a:xfrm>
          <a:custGeom>
            <a:avLst/>
            <a:gdLst>
              <a:gd name="T0" fmla="*/ 2147483647 w 1192"/>
              <a:gd name="T1" fmla="*/ 0 h 160"/>
              <a:gd name="T2" fmla="*/ 0 w 1192"/>
              <a:gd name="T3" fmla="*/ 2147483647 h 160"/>
              <a:gd name="T4" fmla="*/ 2147483647 w 1192"/>
              <a:gd name="T5" fmla="*/ 2147483647 h 160"/>
              <a:gd name="T6" fmla="*/ 2147483647 w 1192"/>
              <a:gd name="T7" fmla="*/ 0 h 160"/>
              <a:gd name="T8" fmla="*/ 2147483647 w 1192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160"/>
              <a:gd name="T17" fmla="*/ 1192 w 1192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160">
                <a:moveTo>
                  <a:pt x="120" y="0"/>
                </a:moveTo>
                <a:lnTo>
                  <a:pt x="0" y="160"/>
                </a:lnTo>
                <a:lnTo>
                  <a:pt x="1192" y="160"/>
                </a:lnTo>
                <a:lnTo>
                  <a:pt x="1072" y="0"/>
                </a:lnTo>
                <a:lnTo>
                  <a:pt x="120" y="0"/>
                </a:lnTo>
                <a:close/>
              </a:path>
            </a:pathLst>
          </a:custGeom>
          <a:solidFill>
            <a:srgbClr val="5F5F5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581" name="Group 7"/>
          <p:cNvGrpSpPr>
            <a:grpSpLocks/>
          </p:cNvGrpSpPr>
          <p:nvPr/>
        </p:nvGrpSpPr>
        <p:grpSpPr bwMode="auto">
          <a:xfrm>
            <a:off x="4625975" y="2647950"/>
            <a:ext cx="2259013" cy="1536700"/>
            <a:chOff x="2914" y="1668"/>
            <a:chExt cx="1423" cy="968"/>
          </a:xfrm>
        </p:grpSpPr>
        <p:sp>
          <p:nvSpPr>
            <p:cNvPr id="24605" name="Freeform 8"/>
            <p:cNvSpPr>
              <a:spLocks/>
            </p:cNvSpPr>
            <p:nvPr/>
          </p:nvSpPr>
          <p:spPr bwMode="auto">
            <a:xfrm>
              <a:off x="2914" y="1668"/>
              <a:ext cx="1423" cy="968"/>
            </a:xfrm>
            <a:custGeom>
              <a:avLst/>
              <a:gdLst>
                <a:gd name="T0" fmla="*/ 508 w 1552"/>
                <a:gd name="T1" fmla="*/ 0 h 1056"/>
                <a:gd name="T2" fmla="*/ 0 w 1552"/>
                <a:gd name="T3" fmla="*/ 0 h 1056"/>
                <a:gd name="T4" fmla="*/ 0 w 1552"/>
                <a:gd name="T5" fmla="*/ 683 h 1056"/>
                <a:gd name="T6" fmla="*/ 1007 w 1552"/>
                <a:gd name="T7" fmla="*/ 683 h 1056"/>
                <a:gd name="T8" fmla="*/ 508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gradFill rotWithShape="0">
              <a:gsLst>
                <a:gs pos="0">
                  <a:srgbClr val="48B471"/>
                </a:gs>
                <a:gs pos="100000">
                  <a:srgbClr val="265F3C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Freeform 9"/>
            <p:cNvSpPr>
              <a:spLocks noChangeAspect="1"/>
            </p:cNvSpPr>
            <p:nvPr/>
          </p:nvSpPr>
          <p:spPr bwMode="auto">
            <a:xfrm>
              <a:off x="2954" y="1708"/>
              <a:ext cx="1281" cy="872"/>
            </a:xfrm>
            <a:custGeom>
              <a:avLst/>
              <a:gdLst>
                <a:gd name="T0" fmla="*/ 300 w 1552"/>
                <a:gd name="T1" fmla="*/ 0 h 1056"/>
                <a:gd name="T2" fmla="*/ 0 w 1552"/>
                <a:gd name="T3" fmla="*/ 0 h 1056"/>
                <a:gd name="T4" fmla="*/ 0 w 1552"/>
                <a:gd name="T5" fmla="*/ 405 h 1056"/>
                <a:gd name="T6" fmla="*/ 594 w 1552"/>
                <a:gd name="T7" fmla="*/ 405 h 1056"/>
                <a:gd name="T8" fmla="*/ 300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gradFill rotWithShape="0">
              <a:gsLst>
                <a:gs pos="0">
                  <a:srgbClr val="317C4E"/>
                </a:gs>
                <a:gs pos="100000">
                  <a:srgbClr val="48B471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2" name="Freeform 10"/>
          <p:cNvSpPr>
            <a:spLocks/>
          </p:cNvSpPr>
          <p:nvPr/>
        </p:nvSpPr>
        <p:spPr bwMode="auto">
          <a:xfrm>
            <a:off x="4686300" y="3727450"/>
            <a:ext cx="1941513" cy="254000"/>
          </a:xfrm>
          <a:custGeom>
            <a:avLst/>
            <a:gdLst>
              <a:gd name="T0" fmla="*/ 0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0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0" y="0"/>
                </a:moveTo>
                <a:lnTo>
                  <a:pt x="0" y="168"/>
                </a:lnTo>
                <a:lnTo>
                  <a:pt x="1328" y="168"/>
                </a:lnTo>
                <a:lnTo>
                  <a:pt x="1208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296640"/>
              </a:gs>
              <a:gs pos="50000">
                <a:srgbClr val="48B471"/>
              </a:gs>
              <a:gs pos="100000">
                <a:srgbClr val="296640"/>
              </a:gs>
            </a:gsLst>
            <a:lin ang="5400000" scaled="1"/>
          </a:gra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583" name="Group 11"/>
          <p:cNvGrpSpPr>
            <a:grpSpLocks/>
          </p:cNvGrpSpPr>
          <p:nvPr/>
        </p:nvGrpSpPr>
        <p:grpSpPr bwMode="auto">
          <a:xfrm>
            <a:off x="2303463" y="2647950"/>
            <a:ext cx="2259012" cy="1536700"/>
            <a:chOff x="1451" y="1668"/>
            <a:chExt cx="1423" cy="968"/>
          </a:xfrm>
        </p:grpSpPr>
        <p:sp>
          <p:nvSpPr>
            <p:cNvPr id="24603" name="Freeform 12"/>
            <p:cNvSpPr>
              <a:spLocks/>
            </p:cNvSpPr>
            <p:nvPr/>
          </p:nvSpPr>
          <p:spPr bwMode="auto">
            <a:xfrm>
              <a:off x="1451" y="1668"/>
              <a:ext cx="1423" cy="968"/>
            </a:xfrm>
            <a:custGeom>
              <a:avLst/>
              <a:gdLst>
                <a:gd name="T0" fmla="*/ 0 w 1552"/>
                <a:gd name="T1" fmla="*/ 683 h 1056"/>
                <a:gd name="T2" fmla="*/ 1007 w 1552"/>
                <a:gd name="T3" fmla="*/ 683 h 1056"/>
                <a:gd name="T4" fmla="*/ 1007 w 1552"/>
                <a:gd name="T5" fmla="*/ 0 h 1056"/>
                <a:gd name="T6" fmla="*/ 492 w 1552"/>
                <a:gd name="T7" fmla="*/ 0 h 1056"/>
                <a:gd name="T8" fmla="*/ 0 w 1552"/>
                <a:gd name="T9" fmla="*/ 683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solidFill>
              <a:srgbClr val="5F5F5F">
                <a:alpha val="70979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Freeform 13"/>
            <p:cNvSpPr>
              <a:spLocks noChangeAspect="1"/>
            </p:cNvSpPr>
            <p:nvPr/>
          </p:nvSpPr>
          <p:spPr bwMode="auto">
            <a:xfrm>
              <a:off x="1547" y="1708"/>
              <a:ext cx="1281" cy="872"/>
            </a:xfrm>
            <a:custGeom>
              <a:avLst/>
              <a:gdLst>
                <a:gd name="T0" fmla="*/ 0 w 1552"/>
                <a:gd name="T1" fmla="*/ 405 h 1056"/>
                <a:gd name="T2" fmla="*/ 594 w 1552"/>
                <a:gd name="T3" fmla="*/ 405 h 1056"/>
                <a:gd name="T4" fmla="*/ 594 w 1552"/>
                <a:gd name="T5" fmla="*/ 0 h 1056"/>
                <a:gd name="T6" fmla="*/ 291 w 1552"/>
                <a:gd name="T7" fmla="*/ 0 h 1056"/>
                <a:gd name="T8" fmla="*/ 0 w 1552"/>
                <a:gd name="T9" fmla="*/ 405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solidFill>
              <a:srgbClr val="5F5F5F">
                <a:alpha val="70979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4" name="Freeform 14"/>
          <p:cNvSpPr>
            <a:spLocks noChangeAspect="1"/>
          </p:cNvSpPr>
          <p:nvPr/>
        </p:nvSpPr>
        <p:spPr bwMode="auto">
          <a:xfrm>
            <a:off x="2517775" y="3735388"/>
            <a:ext cx="1943100" cy="246062"/>
          </a:xfrm>
          <a:custGeom>
            <a:avLst/>
            <a:gdLst>
              <a:gd name="T0" fmla="*/ 2147483647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2147483647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120" y="0"/>
                </a:moveTo>
                <a:lnTo>
                  <a:pt x="0" y="168"/>
                </a:lnTo>
                <a:lnTo>
                  <a:pt x="1328" y="168"/>
                </a:lnTo>
                <a:lnTo>
                  <a:pt x="1328" y="0"/>
                </a:lnTo>
                <a:lnTo>
                  <a:pt x="120" y="0"/>
                </a:lnTo>
                <a:close/>
              </a:path>
            </a:pathLst>
          </a:custGeom>
          <a:solidFill>
            <a:srgbClr val="5F5F5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585" name="Group 15"/>
          <p:cNvGrpSpPr>
            <a:grpSpLocks/>
          </p:cNvGrpSpPr>
          <p:nvPr/>
        </p:nvGrpSpPr>
        <p:grpSpPr bwMode="auto">
          <a:xfrm>
            <a:off x="3487738" y="4259263"/>
            <a:ext cx="2270125" cy="1536700"/>
            <a:chOff x="2197" y="2683"/>
            <a:chExt cx="1430" cy="968"/>
          </a:xfrm>
        </p:grpSpPr>
        <p:sp>
          <p:nvSpPr>
            <p:cNvPr id="24601" name="Rectangle 16"/>
            <p:cNvSpPr>
              <a:spLocks noChangeArrowheads="1"/>
            </p:cNvSpPr>
            <p:nvPr/>
          </p:nvSpPr>
          <p:spPr bwMode="auto">
            <a:xfrm>
              <a:off x="2197" y="2683"/>
              <a:ext cx="1430" cy="968"/>
            </a:xfrm>
            <a:prstGeom prst="rect">
              <a:avLst/>
            </a:prstGeom>
            <a:solidFill>
              <a:srgbClr val="5F5F5F">
                <a:alpha val="70979"/>
              </a:srgbClr>
            </a:soli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Rectangle 17"/>
            <p:cNvSpPr>
              <a:spLocks noChangeAspect="1" noChangeArrowheads="1"/>
            </p:cNvSpPr>
            <p:nvPr/>
          </p:nvSpPr>
          <p:spPr bwMode="auto">
            <a:xfrm>
              <a:off x="2260" y="2723"/>
              <a:ext cx="1303" cy="871"/>
            </a:xfrm>
            <a:prstGeom prst="rect">
              <a:avLst/>
            </a:prstGeom>
            <a:solidFill>
              <a:srgbClr val="5F5F5F">
                <a:alpha val="70979"/>
              </a:srgbClr>
            </a:soli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6" name="Rectangle 18"/>
          <p:cNvSpPr>
            <a:spLocks noChangeArrowheads="1"/>
          </p:cNvSpPr>
          <p:nvPr/>
        </p:nvSpPr>
        <p:spPr bwMode="auto">
          <a:xfrm>
            <a:off x="3582988" y="5334000"/>
            <a:ext cx="2063750" cy="241300"/>
          </a:xfrm>
          <a:prstGeom prst="rect">
            <a:avLst/>
          </a:prstGeom>
          <a:solidFill>
            <a:srgbClr val="5F5F5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4587" name="Group 22"/>
          <p:cNvGrpSpPr>
            <a:grpSpLocks/>
          </p:cNvGrpSpPr>
          <p:nvPr/>
        </p:nvGrpSpPr>
        <p:grpSpPr bwMode="auto">
          <a:xfrm>
            <a:off x="1171575" y="4230688"/>
            <a:ext cx="2270125" cy="1536700"/>
            <a:chOff x="720" y="2683"/>
            <a:chExt cx="1430" cy="968"/>
          </a:xfrm>
        </p:grpSpPr>
        <p:sp>
          <p:nvSpPr>
            <p:cNvPr id="24599" name="Freeform 23"/>
            <p:cNvSpPr>
              <a:spLocks/>
            </p:cNvSpPr>
            <p:nvPr/>
          </p:nvSpPr>
          <p:spPr bwMode="auto">
            <a:xfrm>
              <a:off x="720" y="2683"/>
              <a:ext cx="1430" cy="968"/>
            </a:xfrm>
            <a:custGeom>
              <a:avLst/>
              <a:gdLst>
                <a:gd name="T0" fmla="*/ 0 w 1560"/>
                <a:gd name="T1" fmla="*/ 679 h 1056"/>
                <a:gd name="T2" fmla="*/ 0 w 1560"/>
                <a:gd name="T3" fmla="*/ 683 h 1056"/>
                <a:gd name="T4" fmla="*/ 1010 w 1560"/>
                <a:gd name="T5" fmla="*/ 683 h 1056"/>
                <a:gd name="T6" fmla="*/ 1010 w 1560"/>
                <a:gd name="T7" fmla="*/ 0 h 1056"/>
                <a:gd name="T8" fmla="*/ 497 w 1560"/>
                <a:gd name="T9" fmla="*/ 0 h 1056"/>
                <a:gd name="T10" fmla="*/ 0 w 1560"/>
                <a:gd name="T11" fmla="*/ 679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solidFill>
              <a:srgbClr val="5F5F5F">
                <a:alpha val="70979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0" name="Freeform 24"/>
            <p:cNvSpPr>
              <a:spLocks noChangeAspect="1"/>
            </p:cNvSpPr>
            <p:nvPr/>
          </p:nvSpPr>
          <p:spPr bwMode="auto">
            <a:xfrm>
              <a:off x="824" y="2723"/>
              <a:ext cx="1287" cy="871"/>
            </a:xfrm>
            <a:custGeom>
              <a:avLst/>
              <a:gdLst>
                <a:gd name="T0" fmla="*/ 0 w 1560"/>
                <a:gd name="T1" fmla="*/ 400 h 1056"/>
                <a:gd name="T2" fmla="*/ 0 w 1560"/>
                <a:gd name="T3" fmla="*/ 403 h 1056"/>
                <a:gd name="T4" fmla="*/ 596 w 1560"/>
                <a:gd name="T5" fmla="*/ 403 h 1056"/>
                <a:gd name="T6" fmla="*/ 596 w 1560"/>
                <a:gd name="T7" fmla="*/ 0 h 1056"/>
                <a:gd name="T8" fmla="*/ 294 w 1560"/>
                <a:gd name="T9" fmla="*/ 0 h 1056"/>
                <a:gd name="T10" fmla="*/ 0 w 1560"/>
                <a:gd name="T11" fmla="*/ 40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solidFill>
              <a:srgbClr val="5F5F5F">
                <a:alpha val="70979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588" name="Freeform 25"/>
          <p:cNvSpPr>
            <a:spLocks/>
          </p:cNvSpPr>
          <p:nvPr/>
        </p:nvSpPr>
        <p:spPr bwMode="auto">
          <a:xfrm>
            <a:off x="1371600" y="5349875"/>
            <a:ext cx="1973263" cy="238125"/>
          </a:xfrm>
          <a:custGeom>
            <a:avLst/>
            <a:gdLst>
              <a:gd name="T0" fmla="*/ 2147483647 w 1328"/>
              <a:gd name="T1" fmla="*/ 0 h 160"/>
              <a:gd name="T2" fmla="*/ 0 w 1328"/>
              <a:gd name="T3" fmla="*/ 2147483647 h 160"/>
              <a:gd name="T4" fmla="*/ 2147483647 w 1328"/>
              <a:gd name="T5" fmla="*/ 2147483647 h 160"/>
              <a:gd name="T6" fmla="*/ 2147483647 w 1328"/>
              <a:gd name="T7" fmla="*/ 0 h 160"/>
              <a:gd name="T8" fmla="*/ 2147483647 w 1328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0"/>
              <a:gd name="T17" fmla="*/ 1328 w 1328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0">
                <a:moveTo>
                  <a:pt x="120" y="0"/>
                </a:moveTo>
                <a:lnTo>
                  <a:pt x="0" y="160"/>
                </a:lnTo>
                <a:lnTo>
                  <a:pt x="1328" y="160"/>
                </a:lnTo>
                <a:lnTo>
                  <a:pt x="1328" y="0"/>
                </a:lnTo>
                <a:lnTo>
                  <a:pt x="120" y="0"/>
                </a:lnTo>
                <a:close/>
              </a:path>
            </a:pathLst>
          </a:custGeom>
          <a:solidFill>
            <a:srgbClr val="5F5F5F"/>
          </a:solidFill>
          <a:ln w="19050" cmpd="sng">
            <a:solidFill>
              <a:srgbClr val="050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5514" name="Text Box 26"/>
          <p:cNvSpPr txBox="1">
            <a:spLocks noChangeArrowheads="1"/>
          </p:cNvSpPr>
          <p:nvPr/>
        </p:nvSpPr>
        <p:spPr bwMode="auto">
          <a:xfrm>
            <a:off x="3740150" y="2092325"/>
            <a:ext cx="16970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RESPONSIBLE</a:t>
            </a:r>
            <a:endParaRPr lang="en-US" sz="1500">
              <a:solidFill>
                <a:srgbClr val="969696"/>
              </a:solidFill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215515" name="Text Box 27"/>
          <p:cNvSpPr txBox="1">
            <a:spLocks noChangeArrowheads="1"/>
          </p:cNvSpPr>
          <p:nvPr/>
        </p:nvSpPr>
        <p:spPr bwMode="auto">
          <a:xfrm>
            <a:off x="2582863" y="3683000"/>
            <a:ext cx="19510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INSPIRATIONAL</a:t>
            </a:r>
          </a:p>
        </p:txBody>
      </p:sp>
      <p:sp>
        <p:nvSpPr>
          <p:cNvPr id="1215516" name="Text Box 28"/>
          <p:cNvSpPr txBox="1">
            <a:spLocks noChangeArrowheads="1"/>
          </p:cNvSpPr>
          <p:nvPr/>
        </p:nvSpPr>
        <p:spPr bwMode="auto">
          <a:xfrm>
            <a:off x="4892675" y="3687763"/>
            <a:ext cx="1573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SUPPORTIVE</a:t>
            </a:r>
            <a:endParaRPr lang="en-US" sz="1500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215517" name="Text Box 29"/>
          <p:cNvSpPr txBox="1">
            <a:spLocks noChangeArrowheads="1"/>
          </p:cNvSpPr>
          <p:nvPr/>
        </p:nvSpPr>
        <p:spPr bwMode="auto">
          <a:xfrm>
            <a:off x="1828800" y="5319713"/>
            <a:ext cx="13303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PERSONAL</a:t>
            </a:r>
          </a:p>
        </p:txBody>
      </p:sp>
      <p:sp>
        <p:nvSpPr>
          <p:cNvPr id="1215518" name="Text Box 30"/>
          <p:cNvSpPr txBox="1">
            <a:spLocks noChangeArrowheads="1"/>
          </p:cNvSpPr>
          <p:nvPr/>
        </p:nvSpPr>
        <p:spPr bwMode="auto">
          <a:xfrm>
            <a:off x="3886200" y="5307013"/>
            <a:ext cx="15589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RELATIONAL</a:t>
            </a:r>
          </a:p>
        </p:txBody>
      </p:sp>
      <p:grpSp>
        <p:nvGrpSpPr>
          <p:cNvPr id="24594" name="Group 38"/>
          <p:cNvGrpSpPr>
            <a:grpSpLocks/>
          </p:cNvGrpSpPr>
          <p:nvPr/>
        </p:nvGrpSpPr>
        <p:grpSpPr bwMode="auto">
          <a:xfrm>
            <a:off x="5791200" y="4254500"/>
            <a:ext cx="2282825" cy="1536700"/>
            <a:chOff x="5951538" y="4210050"/>
            <a:chExt cx="2282825" cy="1536701"/>
          </a:xfrm>
        </p:grpSpPr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5951538" y="4210050"/>
              <a:ext cx="2282825" cy="1536701"/>
              <a:chOff x="3671" y="2683"/>
              <a:chExt cx="1438" cy="968"/>
            </a:xfrm>
            <a:gradFill>
              <a:gsLst>
                <a:gs pos="31000">
                  <a:srgbClr val="E29700"/>
                </a:gs>
                <a:gs pos="100000">
                  <a:schemeClr val="bg1">
                    <a:gamma/>
                    <a:tint val="82353"/>
                    <a:invGamma/>
                  </a:schemeClr>
                </a:gs>
              </a:gsLst>
              <a:lin ang="2700000" scaled="1"/>
            </a:gradFill>
          </p:grpSpPr>
          <p:sp>
            <p:nvSpPr>
              <p:cNvPr id="43" name="Freeform 45"/>
              <p:cNvSpPr>
                <a:spLocks/>
              </p:cNvSpPr>
              <p:nvPr/>
            </p:nvSpPr>
            <p:spPr bwMode="auto">
              <a:xfrm>
                <a:off x="3671" y="2683"/>
                <a:ext cx="1438" cy="968"/>
              </a:xfrm>
              <a:custGeom>
                <a:avLst/>
                <a:gdLst/>
                <a:ahLst/>
                <a:cxnLst>
                  <a:cxn ang="0">
                    <a:pos x="800" y="0"/>
                  </a:cxn>
                  <a:cxn ang="0">
                    <a:pos x="0" y="0"/>
                  </a:cxn>
                  <a:cxn ang="0">
                    <a:pos x="0" y="1056"/>
                  </a:cxn>
                  <a:cxn ang="0">
                    <a:pos x="1568" y="1056"/>
                  </a:cxn>
                  <a:cxn ang="0">
                    <a:pos x="1568" y="1048"/>
                  </a:cxn>
                  <a:cxn ang="0">
                    <a:pos x="800" y="0"/>
                  </a:cxn>
                </a:cxnLst>
                <a:rect l="0" t="0" r="r" b="b"/>
                <a:pathLst>
                  <a:path w="1568" h="1056">
                    <a:moveTo>
                      <a:pt x="800" y="0"/>
                    </a:moveTo>
                    <a:lnTo>
                      <a:pt x="0" y="0"/>
                    </a:lnTo>
                    <a:lnTo>
                      <a:pt x="0" y="1056"/>
                    </a:lnTo>
                    <a:lnTo>
                      <a:pt x="1568" y="1056"/>
                    </a:lnTo>
                    <a:lnTo>
                      <a:pt x="1568" y="1048"/>
                    </a:lnTo>
                    <a:lnTo>
                      <a:pt x="80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-107" charset="-128"/>
                  <a:cs typeface="+mn-cs"/>
                </a:endParaRPr>
              </a:p>
            </p:txBody>
          </p:sp>
          <p:sp>
            <p:nvSpPr>
              <p:cNvPr id="44" name="Freeform 46"/>
              <p:cNvSpPr>
                <a:spLocks noChangeAspect="1"/>
              </p:cNvSpPr>
              <p:nvPr/>
            </p:nvSpPr>
            <p:spPr bwMode="auto">
              <a:xfrm>
                <a:off x="3719" y="2731"/>
                <a:ext cx="1294" cy="871"/>
              </a:xfrm>
              <a:custGeom>
                <a:avLst/>
                <a:gdLst/>
                <a:ahLst/>
                <a:cxnLst>
                  <a:cxn ang="0">
                    <a:pos x="800" y="0"/>
                  </a:cxn>
                  <a:cxn ang="0">
                    <a:pos x="0" y="0"/>
                  </a:cxn>
                  <a:cxn ang="0">
                    <a:pos x="0" y="1056"/>
                  </a:cxn>
                  <a:cxn ang="0">
                    <a:pos x="1568" y="1056"/>
                  </a:cxn>
                  <a:cxn ang="0">
                    <a:pos x="1568" y="1048"/>
                  </a:cxn>
                  <a:cxn ang="0">
                    <a:pos x="800" y="0"/>
                  </a:cxn>
                </a:cxnLst>
                <a:rect l="0" t="0" r="r" b="b"/>
                <a:pathLst>
                  <a:path w="1568" h="1056">
                    <a:moveTo>
                      <a:pt x="800" y="0"/>
                    </a:moveTo>
                    <a:lnTo>
                      <a:pt x="0" y="0"/>
                    </a:lnTo>
                    <a:lnTo>
                      <a:pt x="0" y="1056"/>
                    </a:lnTo>
                    <a:lnTo>
                      <a:pt x="1568" y="1056"/>
                    </a:lnTo>
                    <a:lnTo>
                      <a:pt x="1568" y="1048"/>
                    </a:lnTo>
                    <a:lnTo>
                      <a:pt x="80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-107" charset="-128"/>
                  <a:cs typeface="+mn-cs"/>
                </a:endParaRPr>
              </a:p>
            </p:txBody>
          </p:sp>
        </p:grpSp>
        <p:sp>
          <p:nvSpPr>
            <p:cNvPr id="24597" name="Freeform 31"/>
            <p:cNvSpPr>
              <a:spLocks noChangeAspect="1"/>
            </p:cNvSpPr>
            <p:nvPr/>
          </p:nvSpPr>
          <p:spPr bwMode="auto">
            <a:xfrm>
              <a:off x="6024563" y="5308600"/>
              <a:ext cx="1976437" cy="236538"/>
            </a:xfrm>
            <a:custGeom>
              <a:avLst/>
              <a:gdLst>
                <a:gd name="T0" fmla="*/ 0 w 1336"/>
                <a:gd name="T1" fmla="*/ 0 h 160"/>
                <a:gd name="T2" fmla="*/ 0 w 1336"/>
                <a:gd name="T3" fmla="*/ 2147483647 h 160"/>
                <a:gd name="T4" fmla="*/ 2147483647 w 1336"/>
                <a:gd name="T5" fmla="*/ 2147483647 h 160"/>
                <a:gd name="T6" fmla="*/ 2147483647 w 1336"/>
                <a:gd name="T7" fmla="*/ 0 h 160"/>
                <a:gd name="T8" fmla="*/ 0 w 1336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60"/>
                <a:gd name="T17" fmla="*/ 1336 w 1336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60">
                  <a:moveTo>
                    <a:pt x="0" y="0"/>
                  </a:moveTo>
                  <a:lnTo>
                    <a:pt x="0" y="160"/>
                  </a:lnTo>
                  <a:lnTo>
                    <a:pt x="1336" y="160"/>
                  </a:lnTo>
                  <a:lnTo>
                    <a:pt x="121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50000">
                  <a:srgbClr val="FEB543"/>
                </a:gs>
                <a:gs pos="100000">
                  <a:srgbClr val="E49328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Text Box 32"/>
            <p:cNvSpPr txBox="1">
              <a:spLocks noChangeArrowheads="1"/>
            </p:cNvSpPr>
            <p:nvPr/>
          </p:nvSpPr>
          <p:spPr bwMode="auto">
            <a:xfrm>
              <a:off x="6162676" y="5257801"/>
              <a:ext cx="1604962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5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ＭＳ Ｐゴシック" pitchFamily="-107" charset="-128"/>
                  <a:cs typeface="+mn-cs"/>
                </a:rPr>
                <a:t>CONTEXTUAL</a:t>
              </a:r>
              <a:endParaRPr lang="en-US" sz="1500" b="1">
                <a:solidFill>
                  <a:srgbClr val="FFFF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endParaRPr>
            </a:p>
          </p:txBody>
        </p:sp>
      </p:grpSp>
      <p:sp>
        <p:nvSpPr>
          <p:cNvPr id="24595" name="TextBox 44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14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1450"/>
            <a:ext cx="9144000" cy="914400"/>
          </a:xfrm>
        </p:spPr>
        <p:txBody>
          <a:bodyPr/>
          <a:lstStyle/>
          <a:p>
            <a:r>
              <a:rPr lang="en-US"/>
              <a:t>Both leaders</a:t>
            </a:r>
          </a:p>
        </p:txBody>
      </p:sp>
      <p:grpSp>
        <p:nvGrpSpPr>
          <p:cNvPr id="25603" name="Group 3"/>
          <p:cNvGrpSpPr>
            <a:grpSpLocks/>
          </p:cNvGrpSpPr>
          <p:nvPr/>
        </p:nvGrpSpPr>
        <p:grpSpPr bwMode="auto">
          <a:xfrm>
            <a:off x="3470275" y="1020763"/>
            <a:ext cx="2236788" cy="1536700"/>
            <a:chOff x="2186" y="643"/>
            <a:chExt cx="1409" cy="968"/>
          </a:xfrm>
        </p:grpSpPr>
        <p:sp>
          <p:nvSpPr>
            <p:cNvPr id="25632" name="Freeform 4"/>
            <p:cNvSpPr>
              <a:spLocks/>
            </p:cNvSpPr>
            <p:nvPr/>
          </p:nvSpPr>
          <p:spPr bwMode="auto">
            <a:xfrm>
              <a:off x="2186" y="643"/>
              <a:ext cx="1409" cy="968"/>
            </a:xfrm>
            <a:custGeom>
              <a:avLst/>
              <a:gdLst>
                <a:gd name="T0" fmla="*/ 500 w 1536"/>
                <a:gd name="T1" fmla="*/ 0 h 1056"/>
                <a:gd name="T2" fmla="*/ 0 w 1536"/>
                <a:gd name="T3" fmla="*/ 683 h 1056"/>
                <a:gd name="T4" fmla="*/ 998 w 1536"/>
                <a:gd name="T5" fmla="*/ 683 h 1056"/>
                <a:gd name="T6" fmla="*/ 50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798C95"/>
                </a:gs>
                <a:gs pos="100000">
                  <a:srgbClr val="617178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3" name="Freeform 5"/>
            <p:cNvSpPr>
              <a:spLocks noChangeAspect="1"/>
            </p:cNvSpPr>
            <p:nvPr/>
          </p:nvSpPr>
          <p:spPr bwMode="auto">
            <a:xfrm>
              <a:off x="2290" y="723"/>
              <a:ext cx="1205" cy="828"/>
            </a:xfrm>
            <a:custGeom>
              <a:avLst/>
              <a:gdLst>
                <a:gd name="T0" fmla="*/ 228 w 1536"/>
                <a:gd name="T1" fmla="*/ 0 h 1056"/>
                <a:gd name="T2" fmla="*/ 0 w 1536"/>
                <a:gd name="T3" fmla="*/ 313 h 1056"/>
                <a:gd name="T4" fmla="*/ 456 w 1536"/>
                <a:gd name="T5" fmla="*/ 313 h 1056"/>
                <a:gd name="T6" fmla="*/ 228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455055"/>
                </a:gs>
                <a:gs pos="100000">
                  <a:srgbClr val="798C95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4" name="Freeform 6"/>
          <p:cNvSpPr>
            <a:spLocks/>
          </p:cNvSpPr>
          <p:nvPr/>
        </p:nvSpPr>
        <p:spPr bwMode="auto">
          <a:xfrm>
            <a:off x="3706813" y="2147888"/>
            <a:ext cx="1782762" cy="215900"/>
          </a:xfrm>
          <a:custGeom>
            <a:avLst/>
            <a:gdLst>
              <a:gd name="T0" fmla="*/ 2147483647 w 1192"/>
              <a:gd name="T1" fmla="*/ 0 h 160"/>
              <a:gd name="T2" fmla="*/ 0 w 1192"/>
              <a:gd name="T3" fmla="*/ 2147483647 h 160"/>
              <a:gd name="T4" fmla="*/ 2147483647 w 1192"/>
              <a:gd name="T5" fmla="*/ 2147483647 h 160"/>
              <a:gd name="T6" fmla="*/ 2147483647 w 1192"/>
              <a:gd name="T7" fmla="*/ 0 h 160"/>
              <a:gd name="T8" fmla="*/ 2147483647 w 1192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160"/>
              <a:gd name="T17" fmla="*/ 1192 w 1192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160">
                <a:moveTo>
                  <a:pt x="120" y="0"/>
                </a:moveTo>
                <a:lnTo>
                  <a:pt x="0" y="160"/>
                </a:lnTo>
                <a:lnTo>
                  <a:pt x="1192" y="160"/>
                </a:lnTo>
                <a:lnTo>
                  <a:pt x="1072" y="0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rgbClr val="4A555B"/>
              </a:gs>
              <a:gs pos="50000">
                <a:srgbClr val="798C95"/>
              </a:gs>
              <a:gs pos="100000">
                <a:srgbClr val="4A555B"/>
              </a:gs>
            </a:gsLst>
            <a:lin ang="5400000" scaled="1"/>
          </a:gra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05" name="Group 7"/>
          <p:cNvGrpSpPr>
            <a:grpSpLocks/>
          </p:cNvGrpSpPr>
          <p:nvPr/>
        </p:nvGrpSpPr>
        <p:grpSpPr bwMode="auto">
          <a:xfrm>
            <a:off x="4625975" y="2647950"/>
            <a:ext cx="2259013" cy="1536700"/>
            <a:chOff x="2914" y="1668"/>
            <a:chExt cx="1423" cy="968"/>
          </a:xfrm>
        </p:grpSpPr>
        <p:sp>
          <p:nvSpPr>
            <p:cNvPr id="25630" name="Freeform 8"/>
            <p:cNvSpPr>
              <a:spLocks/>
            </p:cNvSpPr>
            <p:nvPr/>
          </p:nvSpPr>
          <p:spPr bwMode="auto">
            <a:xfrm>
              <a:off x="2914" y="1668"/>
              <a:ext cx="1423" cy="968"/>
            </a:xfrm>
            <a:custGeom>
              <a:avLst/>
              <a:gdLst>
                <a:gd name="T0" fmla="*/ 508 w 1552"/>
                <a:gd name="T1" fmla="*/ 0 h 1056"/>
                <a:gd name="T2" fmla="*/ 0 w 1552"/>
                <a:gd name="T3" fmla="*/ 0 h 1056"/>
                <a:gd name="T4" fmla="*/ 0 w 1552"/>
                <a:gd name="T5" fmla="*/ 683 h 1056"/>
                <a:gd name="T6" fmla="*/ 1007 w 1552"/>
                <a:gd name="T7" fmla="*/ 683 h 1056"/>
                <a:gd name="T8" fmla="*/ 508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31" name="Freeform 9"/>
            <p:cNvSpPr>
              <a:spLocks noChangeAspect="1"/>
            </p:cNvSpPr>
            <p:nvPr/>
          </p:nvSpPr>
          <p:spPr bwMode="auto">
            <a:xfrm>
              <a:off x="2954" y="1708"/>
              <a:ext cx="1281" cy="872"/>
            </a:xfrm>
            <a:custGeom>
              <a:avLst/>
              <a:gdLst>
                <a:gd name="T0" fmla="*/ 300 w 1552"/>
                <a:gd name="T1" fmla="*/ 0 h 1056"/>
                <a:gd name="T2" fmla="*/ 0 w 1552"/>
                <a:gd name="T3" fmla="*/ 0 h 1056"/>
                <a:gd name="T4" fmla="*/ 0 w 1552"/>
                <a:gd name="T5" fmla="*/ 405 h 1056"/>
                <a:gd name="T6" fmla="*/ 594 w 1552"/>
                <a:gd name="T7" fmla="*/ 405 h 1056"/>
                <a:gd name="T8" fmla="*/ 300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6" name="Freeform 10"/>
          <p:cNvSpPr>
            <a:spLocks/>
          </p:cNvSpPr>
          <p:nvPr/>
        </p:nvSpPr>
        <p:spPr bwMode="auto">
          <a:xfrm>
            <a:off x="4686300" y="3727450"/>
            <a:ext cx="1941513" cy="254000"/>
          </a:xfrm>
          <a:custGeom>
            <a:avLst/>
            <a:gdLst>
              <a:gd name="T0" fmla="*/ 0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0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0" y="0"/>
                </a:moveTo>
                <a:lnTo>
                  <a:pt x="0" y="168"/>
                </a:lnTo>
                <a:lnTo>
                  <a:pt x="1328" y="168"/>
                </a:lnTo>
                <a:lnTo>
                  <a:pt x="1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07" name="Group 11"/>
          <p:cNvGrpSpPr>
            <a:grpSpLocks/>
          </p:cNvGrpSpPr>
          <p:nvPr/>
        </p:nvGrpSpPr>
        <p:grpSpPr bwMode="auto">
          <a:xfrm>
            <a:off x="2303463" y="2647950"/>
            <a:ext cx="2259012" cy="1536700"/>
            <a:chOff x="1451" y="1668"/>
            <a:chExt cx="1423" cy="968"/>
          </a:xfrm>
        </p:grpSpPr>
        <p:sp>
          <p:nvSpPr>
            <p:cNvPr id="25628" name="Freeform 12"/>
            <p:cNvSpPr>
              <a:spLocks/>
            </p:cNvSpPr>
            <p:nvPr/>
          </p:nvSpPr>
          <p:spPr bwMode="auto">
            <a:xfrm>
              <a:off x="1451" y="1668"/>
              <a:ext cx="1423" cy="968"/>
            </a:xfrm>
            <a:custGeom>
              <a:avLst/>
              <a:gdLst>
                <a:gd name="T0" fmla="*/ 0 w 1552"/>
                <a:gd name="T1" fmla="*/ 683 h 1056"/>
                <a:gd name="T2" fmla="*/ 1007 w 1552"/>
                <a:gd name="T3" fmla="*/ 683 h 1056"/>
                <a:gd name="T4" fmla="*/ 1007 w 1552"/>
                <a:gd name="T5" fmla="*/ 0 h 1056"/>
                <a:gd name="T6" fmla="*/ 492 w 1552"/>
                <a:gd name="T7" fmla="*/ 0 h 1056"/>
                <a:gd name="T8" fmla="*/ 0 w 1552"/>
                <a:gd name="T9" fmla="*/ 683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9" name="Freeform 13"/>
            <p:cNvSpPr>
              <a:spLocks noChangeAspect="1"/>
            </p:cNvSpPr>
            <p:nvPr/>
          </p:nvSpPr>
          <p:spPr bwMode="auto">
            <a:xfrm>
              <a:off x="1547" y="1708"/>
              <a:ext cx="1281" cy="872"/>
            </a:xfrm>
            <a:custGeom>
              <a:avLst/>
              <a:gdLst>
                <a:gd name="T0" fmla="*/ 0 w 1552"/>
                <a:gd name="T1" fmla="*/ 405 h 1056"/>
                <a:gd name="T2" fmla="*/ 594 w 1552"/>
                <a:gd name="T3" fmla="*/ 405 h 1056"/>
                <a:gd name="T4" fmla="*/ 594 w 1552"/>
                <a:gd name="T5" fmla="*/ 0 h 1056"/>
                <a:gd name="T6" fmla="*/ 291 w 1552"/>
                <a:gd name="T7" fmla="*/ 0 h 1056"/>
                <a:gd name="T8" fmla="*/ 0 w 1552"/>
                <a:gd name="T9" fmla="*/ 405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08" name="Freeform 14"/>
          <p:cNvSpPr>
            <a:spLocks noChangeAspect="1"/>
          </p:cNvSpPr>
          <p:nvPr/>
        </p:nvSpPr>
        <p:spPr bwMode="auto">
          <a:xfrm>
            <a:off x="2536825" y="3735388"/>
            <a:ext cx="1943100" cy="246062"/>
          </a:xfrm>
          <a:custGeom>
            <a:avLst/>
            <a:gdLst>
              <a:gd name="T0" fmla="*/ 2147483647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2147483647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120" y="0"/>
                </a:moveTo>
                <a:lnTo>
                  <a:pt x="0" y="168"/>
                </a:lnTo>
                <a:lnTo>
                  <a:pt x="1328" y="168"/>
                </a:lnTo>
                <a:lnTo>
                  <a:pt x="1328" y="0"/>
                </a:lnTo>
                <a:lnTo>
                  <a:pt x="120" y="0"/>
                </a:lnTo>
                <a:close/>
              </a:path>
            </a:pathLst>
          </a:custGeom>
          <a:solidFill>
            <a:srgbClr val="5F5F5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09" name="Group 15"/>
          <p:cNvGrpSpPr>
            <a:grpSpLocks/>
          </p:cNvGrpSpPr>
          <p:nvPr/>
        </p:nvGrpSpPr>
        <p:grpSpPr bwMode="auto">
          <a:xfrm>
            <a:off x="3487738" y="4259263"/>
            <a:ext cx="2270125" cy="1536700"/>
            <a:chOff x="2197" y="2683"/>
            <a:chExt cx="1430" cy="968"/>
          </a:xfrm>
        </p:grpSpPr>
        <p:sp>
          <p:nvSpPr>
            <p:cNvPr id="25626" name="Rectangle 16"/>
            <p:cNvSpPr>
              <a:spLocks noChangeArrowheads="1"/>
            </p:cNvSpPr>
            <p:nvPr/>
          </p:nvSpPr>
          <p:spPr bwMode="auto">
            <a:xfrm>
              <a:off x="2197" y="2683"/>
              <a:ext cx="1430" cy="968"/>
            </a:xfrm>
            <a:prstGeom prst="rect">
              <a:avLst/>
            </a:prstGeom>
            <a:gradFill rotWithShape="0">
              <a:gsLst>
                <a:gs pos="0">
                  <a:srgbClr val="197CB4"/>
                </a:gs>
                <a:gs pos="100000">
                  <a:srgbClr val="092E43"/>
                </a:gs>
              </a:gsLst>
              <a:lin ang="5400000" scaled="1"/>
            </a:gra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7" name="Rectangle 17"/>
            <p:cNvSpPr>
              <a:spLocks noChangeAspect="1" noChangeArrowheads="1"/>
            </p:cNvSpPr>
            <p:nvPr/>
          </p:nvSpPr>
          <p:spPr bwMode="auto">
            <a:xfrm>
              <a:off x="2260" y="2723"/>
              <a:ext cx="1303" cy="871"/>
            </a:xfrm>
            <a:prstGeom prst="rect">
              <a:avLst/>
            </a:prstGeom>
            <a:gradFill rotWithShape="0">
              <a:gsLst>
                <a:gs pos="0">
                  <a:srgbClr val="11557C"/>
                </a:gs>
                <a:gs pos="100000">
                  <a:srgbClr val="197CB4"/>
                </a:gs>
              </a:gsLst>
              <a:lin ang="5400000" scaled="1"/>
            </a:gra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0" name="Rectangle 18"/>
          <p:cNvSpPr>
            <a:spLocks noChangeArrowheads="1"/>
          </p:cNvSpPr>
          <p:nvPr/>
        </p:nvSpPr>
        <p:spPr bwMode="auto">
          <a:xfrm>
            <a:off x="3590925" y="5334000"/>
            <a:ext cx="2063750" cy="241300"/>
          </a:xfrm>
          <a:prstGeom prst="rect">
            <a:avLst/>
          </a:prstGeom>
          <a:gradFill rotWithShape="0">
            <a:gsLst>
              <a:gs pos="0">
                <a:srgbClr val="0E4869"/>
              </a:gs>
              <a:gs pos="50000">
                <a:srgbClr val="1777AC"/>
              </a:gs>
              <a:gs pos="100000">
                <a:srgbClr val="0E4869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5611" name="Group 19"/>
          <p:cNvGrpSpPr>
            <a:grpSpLocks/>
          </p:cNvGrpSpPr>
          <p:nvPr/>
        </p:nvGrpSpPr>
        <p:grpSpPr bwMode="auto">
          <a:xfrm>
            <a:off x="5827713" y="4259263"/>
            <a:ext cx="2282825" cy="1536700"/>
            <a:chOff x="3671" y="2683"/>
            <a:chExt cx="1438" cy="968"/>
          </a:xfrm>
        </p:grpSpPr>
        <p:sp>
          <p:nvSpPr>
            <p:cNvPr id="25624" name="Freeform 20"/>
            <p:cNvSpPr>
              <a:spLocks/>
            </p:cNvSpPr>
            <p:nvPr/>
          </p:nvSpPr>
          <p:spPr bwMode="auto">
            <a:xfrm>
              <a:off x="3671" y="2683"/>
              <a:ext cx="1438" cy="968"/>
            </a:xfrm>
            <a:custGeom>
              <a:avLst/>
              <a:gdLst>
                <a:gd name="T0" fmla="*/ 519 w 1568"/>
                <a:gd name="T1" fmla="*/ 0 h 1056"/>
                <a:gd name="T2" fmla="*/ 0 w 1568"/>
                <a:gd name="T3" fmla="*/ 0 h 1056"/>
                <a:gd name="T4" fmla="*/ 0 w 1568"/>
                <a:gd name="T5" fmla="*/ 683 h 1056"/>
                <a:gd name="T6" fmla="*/ 1018 w 1568"/>
                <a:gd name="T7" fmla="*/ 683 h 1056"/>
                <a:gd name="T8" fmla="*/ 1018 w 1568"/>
                <a:gd name="T9" fmla="*/ 679 h 1056"/>
                <a:gd name="T10" fmla="*/ 519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5" name="Freeform 21"/>
            <p:cNvSpPr>
              <a:spLocks noChangeAspect="1"/>
            </p:cNvSpPr>
            <p:nvPr/>
          </p:nvSpPr>
          <p:spPr bwMode="auto">
            <a:xfrm>
              <a:off x="3719" y="2731"/>
              <a:ext cx="1294" cy="871"/>
            </a:xfrm>
            <a:custGeom>
              <a:avLst/>
              <a:gdLst>
                <a:gd name="T0" fmla="*/ 306 w 1568"/>
                <a:gd name="T1" fmla="*/ 0 h 1056"/>
                <a:gd name="T2" fmla="*/ 0 w 1568"/>
                <a:gd name="T3" fmla="*/ 0 h 1056"/>
                <a:gd name="T4" fmla="*/ 0 w 1568"/>
                <a:gd name="T5" fmla="*/ 403 h 1056"/>
                <a:gd name="T6" fmla="*/ 600 w 1568"/>
                <a:gd name="T7" fmla="*/ 403 h 1056"/>
                <a:gd name="T8" fmla="*/ 600 w 1568"/>
                <a:gd name="T9" fmla="*/ 400 h 1056"/>
                <a:gd name="T10" fmla="*/ 306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2" name="Group 22"/>
          <p:cNvGrpSpPr>
            <a:grpSpLocks/>
          </p:cNvGrpSpPr>
          <p:nvPr/>
        </p:nvGrpSpPr>
        <p:grpSpPr bwMode="auto">
          <a:xfrm>
            <a:off x="1171575" y="4230688"/>
            <a:ext cx="2270125" cy="1536700"/>
            <a:chOff x="720" y="2683"/>
            <a:chExt cx="1430" cy="968"/>
          </a:xfrm>
        </p:grpSpPr>
        <p:sp>
          <p:nvSpPr>
            <p:cNvPr id="25622" name="Freeform 23"/>
            <p:cNvSpPr>
              <a:spLocks/>
            </p:cNvSpPr>
            <p:nvPr/>
          </p:nvSpPr>
          <p:spPr bwMode="auto">
            <a:xfrm>
              <a:off x="720" y="2683"/>
              <a:ext cx="1430" cy="968"/>
            </a:xfrm>
            <a:custGeom>
              <a:avLst/>
              <a:gdLst>
                <a:gd name="T0" fmla="*/ 0 w 1560"/>
                <a:gd name="T1" fmla="*/ 679 h 1056"/>
                <a:gd name="T2" fmla="*/ 0 w 1560"/>
                <a:gd name="T3" fmla="*/ 683 h 1056"/>
                <a:gd name="T4" fmla="*/ 1010 w 1560"/>
                <a:gd name="T5" fmla="*/ 683 h 1056"/>
                <a:gd name="T6" fmla="*/ 1010 w 1560"/>
                <a:gd name="T7" fmla="*/ 0 h 1056"/>
                <a:gd name="T8" fmla="*/ 497 w 1560"/>
                <a:gd name="T9" fmla="*/ 0 h 1056"/>
                <a:gd name="T10" fmla="*/ 0 w 1560"/>
                <a:gd name="T11" fmla="*/ 679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23" name="Freeform 24"/>
            <p:cNvSpPr>
              <a:spLocks noChangeAspect="1"/>
            </p:cNvSpPr>
            <p:nvPr/>
          </p:nvSpPr>
          <p:spPr bwMode="auto">
            <a:xfrm>
              <a:off x="824" y="2723"/>
              <a:ext cx="1287" cy="871"/>
            </a:xfrm>
            <a:custGeom>
              <a:avLst/>
              <a:gdLst>
                <a:gd name="T0" fmla="*/ 0 w 1560"/>
                <a:gd name="T1" fmla="*/ 400 h 1056"/>
                <a:gd name="T2" fmla="*/ 0 w 1560"/>
                <a:gd name="T3" fmla="*/ 403 h 1056"/>
                <a:gd name="T4" fmla="*/ 596 w 1560"/>
                <a:gd name="T5" fmla="*/ 403 h 1056"/>
                <a:gd name="T6" fmla="*/ 596 w 1560"/>
                <a:gd name="T7" fmla="*/ 0 h 1056"/>
                <a:gd name="T8" fmla="*/ 294 w 1560"/>
                <a:gd name="T9" fmla="*/ 0 h 1056"/>
                <a:gd name="T10" fmla="*/ 0 w 1560"/>
                <a:gd name="T11" fmla="*/ 40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3" name="Freeform 25"/>
          <p:cNvSpPr>
            <a:spLocks/>
          </p:cNvSpPr>
          <p:nvPr/>
        </p:nvSpPr>
        <p:spPr bwMode="auto">
          <a:xfrm>
            <a:off x="1379538" y="5349875"/>
            <a:ext cx="1973262" cy="238125"/>
          </a:xfrm>
          <a:custGeom>
            <a:avLst/>
            <a:gdLst>
              <a:gd name="T0" fmla="*/ 2147483647 w 1328"/>
              <a:gd name="T1" fmla="*/ 0 h 160"/>
              <a:gd name="T2" fmla="*/ 0 w 1328"/>
              <a:gd name="T3" fmla="*/ 2147483647 h 160"/>
              <a:gd name="T4" fmla="*/ 2147483647 w 1328"/>
              <a:gd name="T5" fmla="*/ 2147483647 h 160"/>
              <a:gd name="T6" fmla="*/ 2147483647 w 1328"/>
              <a:gd name="T7" fmla="*/ 0 h 160"/>
              <a:gd name="T8" fmla="*/ 2147483647 w 1328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0"/>
              <a:gd name="T17" fmla="*/ 1328 w 1328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0">
                <a:moveTo>
                  <a:pt x="120" y="0"/>
                </a:moveTo>
                <a:lnTo>
                  <a:pt x="0" y="160"/>
                </a:lnTo>
                <a:lnTo>
                  <a:pt x="1328" y="160"/>
                </a:lnTo>
                <a:lnTo>
                  <a:pt x="1328" y="0"/>
                </a:lnTo>
                <a:lnTo>
                  <a:pt x="120" y="0"/>
                </a:lnTo>
                <a:close/>
              </a:path>
            </a:pathLst>
          </a:custGeom>
          <a:solidFill>
            <a:srgbClr val="5F5F5F"/>
          </a:solidFill>
          <a:ln w="19050" cmpd="sng">
            <a:solidFill>
              <a:srgbClr val="050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7562" name="Text Box 26"/>
          <p:cNvSpPr txBox="1">
            <a:spLocks noChangeArrowheads="1"/>
          </p:cNvSpPr>
          <p:nvPr/>
        </p:nvSpPr>
        <p:spPr bwMode="auto">
          <a:xfrm>
            <a:off x="3740150" y="2092325"/>
            <a:ext cx="16970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RESPONSIBLE</a:t>
            </a:r>
            <a:endParaRPr lang="en-US" sz="1500">
              <a:solidFill>
                <a:srgbClr val="FFFFB9"/>
              </a:solidFill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217563" name="Text Box 27"/>
          <p:cNvSpPr txBox="1">
            <a:spLocks noChangeArrowheads="1"/>
          </p:cNvSpPr>
          <p:nvPr/>
        </p:nvSpPr>
        <p:spPr bwMode="auto">
          <a:xfrm>
            <a:off x="2571750" y="3702050"/>
            <a:ext cx="19510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INSPIRATIONAL</a:t>
            </a:r>
          </a:p>
        </p:txBody>
      </p:sp>
      <p:sp>
        <p:nvSpPr>
          <p:cNvPr id="1217564" name="Text Box 28"/>
          <p:cNvSpPr txBox="1">
            <a:spLocks noChangeArrowheads="1"/>
          </p:cNvSpPr>
          <p:nvPr/>
        </p:nvSpPr>
        <p:spPr bwMode="auto">
          <a:xfrm>
            <a:off x="4797425" y="3687763"/>
            <a:ext cx="1573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SUPPORTIVE</a:t>
            </a:r>
          </a:p>
        </p:txBody>
      </p:sp>
      <p:sp>
        <p:nvSpPr>
          <p:cNvPr id="1217565" name="Text Box 29"/>
          <p:cNvSpPr txBox="1">
            <a:spLocks noChangeArrowheads="1"/>
          </p:cNvSpPr>
          <p:nvPr/>
        </p:nvSpPr>
        <p:spPr bwMode="auto">
          <a:xfrm>
            <a:off x="1828800" y="5319713"/>
            <a:ext cx="13303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PERSONAL</a:t>
            </a:r>
          </a:p>
        </p:txBody>
      </p:sp>
      <p:sp>
        <p:nvSpPr>
          <p:cNvPr id="1217566" name="Text Box 30"/>
          <p:cNvSpPr txBox="1">
            <a:spLocks noChangeArrowheads="1"/>
          </p:cNvSpPr>
          <p:nvPr/>
        </p:nvSpPr>
        <p:spPr bwMode="auto">
          <a:xfrm>
            <a:off x="3886200" y="5307013"/>
            <a:ext cx="15589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RELATIONAL</a:t>
            </a:r>
            <a:endParaRPr lang="en-US" sz="1500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25619" name="Freeform 31"/>
          <p:cNvSpPr>
            <a:spLocks noChangeAspect="1"/>
          </p:cNvSpPr>
          <p:nvPr/>
        </p:nvSpPr>
        <p:spPr bwMode="auto">
          <a:xfrm>
            <a:off x="5900738" y="5338763"/>
            <a:ext cx="1976437" cy="236537"/>
          </a:xfrm>
          <a:custGeom>
            <a:avLst/>
            <a:gdLst>
              <a:gd name="T0" fmla="*/ 0 w 1336"/>
              <a:gd name="T1" fmla="*/ 0 h 160"/>
              <a:gd name="T2" fmla="*/ 0 w 1336"/>
              <a:gd name="T3" fmla="*/ 2147483647 h 160"/>
              <a:gd name="T4" fmla="*/ 2147483647 w 1336"/>
              <a:gd name="T5" fmla="*/ 2147483647 h 160"/>
              <a:gd name="T6" fmla="*/ 2147483647 w 1336"/>
              <a:gd name="T7" fmla="*/ 0 h 160"/>
              <a:gd name="T8" fmla="*/ 0 w 1336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6"/>
              <a:gd name="T16" fmla="*/ 0 h 160"/>
              <a:gd name="T17" fmla="*/ 1336 w 1336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6" h="160">
                <a:moveTo>
                  <a:pt x="0" y="0"/>
                </a:moveTo>
                <a:lnTo>
                  <a:pt x="0" y="160"/>
                </a:lnTo>
                <a:lnTo>
                  <a:pt x="1336" y="160"/>
                </a:lnTo>
                <a:lnTo>
                  <a:pt x="1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7568" name="Text Box 32"/>
          <p:cNvSpPr txBox="1">
            <a:spLocks noChangeArrowheads="1"/>
          </p:cNvSpPr>
          <p:nvPr/>
        </p:nvSpPr>
        <p:spPr bwMode="auto">
          <a:xfrm>
            <a:off x="6038850" y="5307013"/>
            <a:ext cx="16049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CONTEXTUAL</a:t>
            </a:r>
          </a:p>
        </p:txBody>
      </p:sp>
      <p:sp>
        <p:nvSpPr>
          <p:cNvPr id="25621" name="TextBox 35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15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1450"/>
            <a:ext cx="9144000" cy="914400"/>
          </a:xfrm>
        </p:spPr>
        <p:txBody>
          <a:bodyPr/>
          <a:lstStyle/>
          <a:p>
            <a:r>
              <a:rPr lang="en-US"/>
              <a:t>Leadership team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70275" y="1020763"/>
            <a:ext cx="2236788" cy="1536700"/>
            <a:chOff x="2186" y="643"/>
            <a:chExt cx="1409" cy="968"/>
          </a:xfrm>
        </p:grpSpPr>
        <p:sp>
          <p:nvSpPr>
            <p:cNvPr id="26655" name="Freeform 4"/>
            <p:cNvSpPr>
              <a:spLocks/>
            </p:cNvSpPr>
            <p:nvPr/>
          </p:nvSpPr>
          <p:spPr bwMode="auto">
            <a:xfrm>
              <a:off x="2186" y="643"/>
              <a:ext cx="1409" cy="968"/>
            </a:xfrm>
            <a:custGeom>
              <a:avLst/>
              <a:gdLst>
                <a:gd name="T0" fmla="*/ 500 w 1536"/>
                <a:gd name="T1" fmla="*/ 0 h 1056"/>
                <a:gd name="T2" fmla="*/ 0 w 1536"/>
                <a:gd name="T3" fmla="*/ 683 h 1056"/>
                <a:gd name="T4" fmla="*/ 998 w 1536"/>
                <a:gd name="T5" fmla="*/ 683 h 1056"/>
                <a:gd name="T6" fmla="*/ 50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798C95"/>
                </a:gs>
                <a:gs pos="100000">
                  <a:srgbClr val="617178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Freeform 5"/>
            <p:cNvSpPr>
              <a:spLocks noChangeAspect="1"/>
            </p:cNvSpPr>
            <p:nvPr/>
          </p:nvSpPr>
          <p:spPr bwMode="auto">
            <a:xfrm>
              <a:off x="2290" y="723"/>
              <a:ext cx="1205" cy="828"/>
            </a:xfrm>
            <a:custGeom>
              <a:avLst/>
              <a:gdLst>
                <a:gd name="T0" fmla="*/ 228 w 1536"/>
                <a:gd name="T1" fmla="*/ 0 h 1056"/>
                <a:gd name="T2" fmla="*/ 0 w 1536"/>
                <a:gd name="T3" fmla="*/ 313 h 1056"/>
                <a:gd name="T4" fmla="*/ 456 w 1536"/>
                <a:gd name="T5" fmla="*/ 313 h 1056"/>
                <a:gd name="T6" fmla="*/ 228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455055"/>
                </a:gs>
                <a:gs pos="100000">
                  <a:srgbClr val="798C95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9590" name="Freeform 6"/>
          <p:cNvSpPr>
            <a:spLocks/>
          </p:cNvSpPr>
          <p:nvPr/>
        </p:nvSpPr>
        <p:spPr bwMode="auto">
          <a:xfrm>
            <a:off x="3706813" y="2147888"/>
            <a:ext cx="1782762" cy="215900"/>
          </a:xfrm>
          <a:custGeom>
            <a:avLst/>
            <a:gdLst>
              <a:gd name="T0" fmla="*/ 2147483647 w 1192"/>
              <a:gd name="T1" fmla="*/ 0 h 160"/>
              <a:gd name="T2" fmla="*/ 0 w 1192"/>
              <a:gd name="T3" fmla="*/ 2147483647 h 160"/>
              <a:gd name="T4" fmla="*/ 2147483647 w 1192"/>
              <a:gd name="T5" fmla="*/ 2147483647 h 160"/>
              <a:gd name="T6" fmla="*/ 2147483647 w 1192"/>
              <a:gd name="T7" fmla="*/ 0 h 160"/>
              <a:gd name="T8" fmla="*/ 2147483647 w 1192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160"/>
              <a:gd name="T17" fmla="*/ 1192 w 1192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160">
                <a:moveTo>
                  <a:pt x="120" y="0"/>
                </a:moveTo>
                <a:lnTo>
                  <a:pt x="0" y="160"/>
                </a:lnTo>
                <a:lnTo>
                  <a:pt x="1192" y="160"/>
                </a:lnTo>
                <a:lnTo>
                  <a:pt x="1072" y="0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rgbClr val="4A555B"/>
              </a:gs>
              <a:gs pos="50000">
                <a:srgbClr val="798C95"/>
              </a:gs>
              <a:gs pos="100000">
                <a:srgbClr val="4A555B"/>
              </a:gs>
            </a:gsLst>
            <a:lin ang="5400000" scaled="1"/>
          </a:gra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625975" y="2647950"/>
            <a:ext cx="2259013" cy="1536700"/>
            <a:chOff x="2914" y="1668"/>
            <a:chExt cx="1423" cy="968"/>
          </a:xfrm>
        </p:grpSpPr>
        <p:sp>
          <p:nvSpPr>
            <p:cNvPr id="26653" name="Freeform 8"/>
            <p:cNvSpPr>
              <a:spLocks/>
            </p:cNvSpPr>
            <p:nvPr/>
          </p:nvSpPr>
          <p:spPr bwMode="auto">
            <a:xfrm>
              <a:off x="2914" y="1668"/>
              <a:ext cx="1423" cy="968"/>
            </a:xfrm>
            <a:custGeom>
              <a:avLst/>
              <a:gdLst>
                <a:gd name="T0" fmla="*/ 508 w 1552"/>
                <a:gd name="T1" fmla="*/ 0 h 1056"/>
                <a:gd name="T2" fmla="*/ 0 w 1552"/>
                <a:gd name="T3" fmla="*/ 0 h 1056"/>
                <a:gd name="T4" fmla="*/ 0 w 1552"/>
                <a:gd name="T5" fmla="*/ 683 h 1056"/>
                <a:gd name="T6" fmla="*/ 1007 w 1552"/>
                <a:gd name="T7" fmla="*/ 683 h 1056"/>
                <a:gd name="T8" fmla="*/ 508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gradFill rotWithShape="0">
              <a:gsLst>
                <a:gs pos="0">
                  <a:srgbClr val="48B471"/>
                </a:gs>
                <a:gs pos="100000">
                  <a:srgbClr val="265F3C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Freeform 9"/>
            <p:cNvSpPr>
              <a:spLocks noChangeAspect="1"/>
            </p:cNvSpPr>
            <p:nvPr/>
          </p:nvSpPr>
          <p:spPr bwMode="auto">
            <a:xfrm>
              <a:off x="2954" y="1708"/>
              <a:ext cx="1281" cy="872"/>
            </a:xfrm>
            <a:custGeom>
              <a:avLst/>
              <a:gdLst>
                <a:gd name="T0" fmla="*/ 300 w 1552"/>
                <a:gd name="T1" fmla="*/ 0 h 1056"/>
                <a:gd name="T2" fmla="*/ 0 w 1552"/>
                <a:gd name="T3" fmla="*/ 0 h 1056"/>
                <a:gd name="T4" fmla="*/ 0 w 1552"/>
                <a:gd name="T5" fmla="*/ 405 h 1056"/>
                <a:gd name="T6" fmla="*/ 594 w 1552"/>
                <a:gd name="T7" fmla="*/ 405 h 1056"/>
                <a:gd name="T8" fmla="*/ 300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gradFill rotWithShape="0">
              <a:gsLst>
                <a:gs pos="0">
                  <a:srgbClr val="317C4E"/>
                </a:gs>
                <a:gs pos="100000">
                  <a:srgbClr val="48B471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9594" name="Freeform 10"/>
          <p:cNvSpPr>
            <a:spLocks/>
          </p:cNvSpPr>
          <p:nvPr/>
        </p:nvSpPr>
        <p:spPr bwMode="auto">
          <a:xfrm>
            <a:off x="4686300" y="3727450"/>
            <a:ext cx="1941513" cy="254000"/>
          </a:xfrm>
          <a:custGeom>
            <a:avLst/>
            <a:gdLst>
              <a:gd name="T0" fmla="*/ 0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0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0" y="0"/>
                </a:moveTo>
                <a:lnTo>
                  <a:pt x="0" y="168"/>
                </a:lnTo>
                <a:lnTo>
                  <a:pt x="1328" y="168"/>
                </a:lnTo>
                <a:lnTo>
                  <a:pt x="1208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296640"/>
              </a:gs>
              <a:gs pos="50000">
                <a:srgbClr val="48B471"/>
              </a:gs>
              <a:gs pos="100000">
                <a:srgbClr val="296640"/>
              </a:gs>
            </a:gsLst>
            <a:lin ang="5400000" scaled="1"/>
          </a:gra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303463" y="2647950"/>
            <a:ext cx="2259012" cy="1536700"/>
            <a:chOff x="1451" y="1668"/>
            <a:chExt cx="1423" cy="968"/>
          </a:xfrm>
        </p:grpSpPr>
        <p:sp>
          <p:nvSpPr>
            <p:cNvPr id="26651" name="Freeform 12"/>
            <p:cNvSpPr>
              <a:spLocks/>
            </p:cNvSpPr>
            <p:nvPr/>
          </p:nvSpPr>
          <p:spPr bwMode="auto">
            <a:xfrm>
              <a:off x="1451" y="1668"/>
              <a:ext cx="1423" cy="968"/>
            </a:xfrm>
            <a:custGeom>
              <a:avLst/>
              <a:gdLst>
                <a:gd name="T0" fmla="*/ 0 w 1552"/>
                <a:gd name="T1" fmla="*/ 683 h 1056"/>
                <a:gd name="T2" fmla="*/ 1007 w 1552"/>
                <a:gd name="T3" fmla="*/ 683 h 1056"/>
                <a:gd name="T4" fmla="*/ 1007 w 1552"/>
                <a:gd name="T5" fmla="*/ 0 h 1056"/>
                <a:gd name="T6" fmla="*/ 492 w 1552"/>
                <a:gd name="T7" fmla="*/ 0 h 1056"/>
                <a:gd name="T8" fmla="*/ 0 w 1552"/>
                <a:gd name="T9" fmla="*/ 683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gradFill rotWithShape="0">
              <a:gsLst>
                <a:gs pos="0">
                  <a:srgbClr val="C267AA"/>
                </a:gs>
                <a:gs pos="100000">
                  <a:srgbClr val="723D64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Freeform 13"/>
            <p:cNvSpPr>
              <a:spLocks noChangeAspect="1"/>
            </p:cNvSpPr>
            <p:nvPr/>
          </p:nvSpPr>
          <p:spPr bwMode="auto">
            <a:xfrm>
              <a:off x="1547" y="1708"/>
              <a:ext cx="1281" cy="872"/>
            </a:xfrm>
            <a:custGeom>
              <a:avLst/>
              <a:gdLst>
                <a:gd name="T0" fmla="*/ 0 w 1552"/>
                <a:gd name="T1" fmla="*/ 405 h 1056"/>
                <a:gd name="T2" fmla="*/ 594 w 1552"/>
                <a:gd name="T3" fmla="*/ 405 h 1056"/>
                <a:gd name="T4" fmla="*/ 594 w 1552"/>
                <a:gd name="T5" fmla="*/ 0 h 1056"/>
                <a:gd name="T6" fmla="*/ 291 w 1552"/>
                <a:gd name="T7" fmla="*/ 0 h 1056"/>
                <a:gd name="T8" fmla="*/ 0 w 1552"/>
                <a:gd name="T9" fmla="*/ 405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gradFill rotWithShape="0">
              <a:gsLst>
                <a:gs pos="0">
                  <a:srgbClr val="944F82"/>
                </a:gs>
                <a:gs pos="100000">
                  <a:srgbClr val="C267AA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9598" name="Freeform 14"/>
          <p:cNvSpPr>
            <a:spLocks noChangeAspect="1"/>
          </p:cNvSpPr>
          <p:nvPr/>
        </p:nvSpPr>
        <p:spPr bwMode="auto">
          <a:xfrm>
            <a:off x="2536825" y="3735388"/>
            <a:ext cx="1943100" cy="246062"/>
          </a:xfrm>
          <a:custGeom>
            <a:avLst/>
            <a:gdLst>
              <a:gd name="T0" fmla="*/ 2147483647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2147483647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120" y="0"/>
                </a:moveTo>
                <a:lnTo>
                  <a:pt x="0" y="168"/>
                </a:lnTo>
                <a:lnTo>
                  <a:pt x="1328" y="168"/>
                </a:lnTo>
                <a:lnTo>
                  <a:pt x="1328" y="0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rgbClr val="6E3B61"/>
              </a:gs>
              <a:gs pos="50000">
                <a:srgbClr val="C267AA"/>
              </a:gs>
              <a:gs pos="100000">
                <a:srgbClr val="6E3B61"/>
              </a:gs>
            </a:gsLst>
            <a:lin ang="5400000" scaled="1"/>
          </a:gra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487738" y="4259263"/>
            <a:ext cx="2270125" cy="1536700"/>
            <a:chOff x="2197" y="2683"/>
            <a:chExt cx="1430" cy="968"/>
          </a:xfrm>
        </p:grpSpPr>
        <p:sp>
          <p:nvSpPr>
            <p:cNvPr id="26649" name="Rectangle 16"/>
            <p:cNvSpPr>
              <a:spLocks noChangeArrowheads="1"/>
            </p:cNvSpPr>
            <p:nvPr/>
          </p:nvSpPr>
          <p:spPr bwMode="auto">
            <a:xfrm>
              <a:off x="2197" y="2683"/>
              <a:ext cx="1430" cy="968"/>
            </a:xfrm>
            <a:prstGeom prst="rect">
              <a:avLst/>
            </a:prstGeom>
            <a:gradFill rotWithShape="0">
              <a:gsLst>
                <a:gs pos="0">
                  <a:srgbClr val="197CB4"/>
                </a:gs>
                <a:gs pos="100000">
                  <a:srgbClr val="092E43"/>
                </a:gs>
              </a:gsLst>
              <a:lin ang="5400000" scaled="1"/>
            </a:gra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0" name="Rectangle 17"/>
            <p:cNvSpPr>
              <a:spLocks noChangeAspect="1" noChangeArrowheads="1"/>
            </p:cNvSpPr>
            <p:nvPr/>
          </p:nvSpPr>
          <p:spPr bwMode="auto">
            <a:xfrm>
              <a:off x="2260" y="2723"/>
              <a:ext cx="1303" cy="871"/>
            </a:xfrm>
            <a:prstGeom prst="rect">
              <a:avLst/>
            </a:prstGeom>
            <a:gradFill rotWithShape="0">
              <a:gsLst>
                <a:gs pos="0">
                  <a:srgbClr val="11557C"/>
                </a:gs>
                <a:gs pos="100000">
                  <a:srgbClr val="197CB4"/>
                </a:gs>
              </a:gsLst>
              <a:lin ang="5400000" scaled="1"/>
            </a:gra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9602" name="Rectangle 18"/>
          <p:cNvSpPr>
            <a:spLocks noChangeArrowheads="1"/>
          </p:cNvSpPr>
          <p:nvPr/>
        </p:nvSpPr>
        <p:spPr bwMode="auto">
          <a:xfrm>
            <a:off x="3590925" y="5334000"/>
            <a:ext cx="2063750" cy="241300"/>
          </a:xfrm>
          <a:prstGeom prst="rect">
            <a:avLst/>
          </a:prstGeom>
          <a:gradFill rotWithShape="0">
            <a:gsLst>
              <a:gs pos="0">
                <a:srgbClr val="0E4869"/>
              </a:gs>
              <a:gs pos="50000">
                <a:srgbClr val="1777AC"/>
              </a:gs>
              <a:gs pos="100000">
                <a:srgbClr val="0E4869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171575" y="4230688"/>
            <a:ext cx="2270125" cy="1536700"/>
            <a:chOff x="720" y="2683"/>
            <a:chExt cx="1430" cy="968"/>
          </a:xfrm>
        </p:grpSpPr>
        <p:sp>
          <p:nvSpPr>
            <p:cNvPr id="26647" name="Freeform 23"/>
            <p:cNvSpPr>
              <a:spLocks/>
            </p:cNvSpPr>
            <p:nvPr/>
          </p:nvSpPr>
          <p:spPr bwMode="auto">
            <a:xfrm>
              <a:off x="720" y="2683"/>
              <a:ext cx="1430" cy="968"/>
            </a:xfrm>
            <a:custGeom>
              <a:avLst/>
              <a:gdLst>
                <a:gd name="T0" fmla="*/ 0 w 1560"/>
                <a:gd name="T1" fmla="*/ 679 h 1056"/>
                <a:gd name="T2" fmla="*/ 0 w 1560"/>
                <a:gd name="T3" fmla="*/ 683 h 1056"/>
                <a:gd name="T4" fmla="*/ 1010 w 1560"/>
                <a:gd name="T5" fmla="*/ 683 h 1056"/>
                <a:gd name="T6" fmla="*/ 1010 w 1560"/>
                <a:gd name="T7" fmla="*/ 0 h 1056"/>
                <a:gd name="T8" fmla="*/ 497 w 1560"/>
                <a:gd name="T9" fmla="*/ 0 h 1056"/>
                <a:gd name="T10" fmla="*/ 0 w 1560"/>
                <a:gd name="T11" fmla="*/ 679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gradFill rotWithShape="0">
              <a:gsLst>
                <a:gs pos="0">
                  <a:srgbClr val="E9394A"/>
                </a:gs>
                <a:gs pos="100000">
                  <a:srgbClr val="6C1A22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8" name="Freeform 24"/>
            <p:cNvSpPr>
              <a:spLocks noChangeAspect="1"/>
            </p:cNvSpPr>
            <p:nvPr/>
          </p:nvSpPr>
          <p:spPr bwMode="auto">
            <a:xfrm>
              <a:off x="824" y="2723"/>
              <a:ext cx="1287" cy="871"/>
            </a:xfrm>
            <a:custGeom>
              <a:avLst/>
              <a:gdLst>
                <a:gd name="T0" fmla="*/ 0 w 1560"/>
                <a:gd name="T1" fmla="*/ 400 h 1056"/>
                <a:gd name="T2" fmla="*/ 0 w 1560"/>
                <a:gd name="T3" fmla="*/ 403 h 1056"/>
                <a:gd name="T4" fmla="*/ 596 w 1560"/>
                <a:gd name="T5" fmla="*/ 403 h 1056"/>
                <a:gd name="T6" fmla="*/ 596 w 1560"/>
                <a:gd name="T7" fmla="*/ 0 h 1056"/>
                <a:gd name="T8" fmla="*/ 294 w 1560"/>
                <a:gd name="T9" fmla="*/ 0 h 1056"/>
                <a:gd name="T10" fmla="*/ 0 w 1560"/>
                <a:gd name="T11" fmla="*/ 40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gradFill rotWithShape="0">
              <a:gsLst>
                <a:gs pos="0">
                  <a:srgbClr val="9B2631"/>
                </a:gs>
                <a:gs pos="100000">
                  <a:srgbClr val="E9394A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9609" name="Freeform 25"/>
          <p:cNvSpPr>
            <a:spLocks/>
          </p:cNvSpPr>
          <p:nvPr/>
        </p:nvSpPr>
        <p:spPr bwMode="auto">
          <a:xfrm>
            <a:off x="1379538" y="5349875"/>
            <a:ext cx="1973262" cy="238125"/>
          </a:xfrm>
          <a:custGeom>
            <a:avLst/>
            <a:gdLst>
              <a:gd name="T0" fmla="*/ 2147483647 w 1328"/>
              <a:gd name="T1" fmla="*/ 0 h 160"/>
              <a:gd name="T2" fmla="*/ 0 w 1328"/>
              <a:gd name="T3" fmla="*/ 2147483647 h 160"/>
              <a:gd name="T4" fmla="*/ 2147483647 w 1328"/>
              <a:gd name="T5" fmla="*/ 2147483647 h 160"/>
              <a:gd name="T6" fmla="*/ 2147483647 w 1328"/>
              <a:gd name="T7" fmla="*/ 0 h 160"/>
              <a:gd name="T8" fmla="*/ 2147483647 w 1328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0"/>
              <a:gd name="T17" fmla="*/ 1328 w 1328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0">
                <a:moveTo>
                  <a:pt x="120" y="0"/>
                </a:moveTo>
                <a:lnTo>
                  <a:pt x="0" y="160"/>
                </a:lnTo>
                <a:lnTo>
                  <a:pt x="1328" y="160"/>
                </a:lnTo>
                <a:lnTo>
                  <a:pt x="1328" y="0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rgbClr val="972530"/>
              </a:gs>
              <a:gs pos="50000">
                <a:srgbClr val="E9394A"/>
              </a:gs>
              <a:gs pos="100000">
                <a:srgbClr val="972530"/>
              </a:gs>
            </a:gsLst>
            <a:lin ang="5400000" scaled="1"/>
          </a:gradFill>
          <a:ln w="19050" cmpd="sng">
            <a:solidFill>
              <a:srgbClr val="050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9610" name="Text Box 26"/>
          <p:cNvSpPr txBox="1">
            <a:spLocks noChangeArrowheads="1"/>
          </p:cNvSpPr>
          <p:nvPr/>
        </p:nvSpPr>
        <p:spPr bwMode="auto">
          <a:xfrm>
            <a:off x="3740150" y="2092325"/>
            <a:ext cx="16970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RESPONSIBLE</a:t>
            </a:r>
            <a:endParaRPr lang="en-US" sz="1500">
              <a:solidFill>
                <a:srgbClr val="FFFFB9"/>
              </a:solidFill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219611" name="Text Box 27"/>
          <p:cNvSpPr txBox="1">
            <a:spLocks noChangeArrowheads="1"/>
          </p:cNvSpPr>
          <p:nvPr/>
        </p:nvSpPr>
        <p:spPr bwMode="auto">
          <a:xfrm>
            <a:off x="2590800" y="3702050"/>
            <a:ext cx="19510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INSPIRATIONAL</a:t>
            </a:r>
            <a:endParaRPr lang="en-US" sz="1500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219612" name="Text Box 28"/>
          <p:cNvSpPr txBox="1">
            <a:spLocks noChangeArrowheads="1"/>
          </p:cNvSpPr>
          <p:nvPr/>
        </p:nvSpPr>
        <p:spPr bwMode="auto">
          <a:xfrm>
            <a:off x="4797425" y="3687763"/>
            <a:ext cx="1573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SUPPORTIVE</a:t>
            </a:r>
            <a:endParaRPr lang="en-US" sz="1500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219613" name="Text Box 29"/>
          <p:cNvSpPr txBox="1">
            <a:spLocks noChangeArrowheads="1"/>
          </p:cNvSpPr>
          <p:nvPr/>
        </p:nvSpPr>
        <p:spPr bwMode="auto">
          <a:xfrm>
            <a:off x="1828800" y="5319713"/>
            <a:ext cx="13303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PERSONAL</a:t>
            </a:r>
            <a:endParaRPr lang="en-US" sz="1500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219614" name="Text Box 30"/>
          <p:cNvSpPr txBox="1">
            <a:spLocks noChangeArrowheads="1"/>
          </p:cNvSpPr>
          <p:nvPr/>
        </p:nvSpPr>
        <p:spPr bwMode="auto">
          <a:xfrm>
            <a:off x="3886200" y="5307013"/>
            <a:ext cx="15589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RELATIONAL</a:t>
            </a:r>
            <a:endParaRPr lang="en-US" sz="1500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5791200" y="4254500"/>
            <a:ext cx="2282825" cy="1536700"/>
            <a:chOff x="5951538" y="4210050"/>
            <a:chExt cx="2282825" cy="1536701"/>
          </a:xfrm>
        </p:grpSpPr>
        <p:grpSp>
          <p:nvGrpSpPr>
            <p:cNvPr id="8" name="Group 44"/>
            <p:cNvGrpSpPr>
              <a:grpSpLocks/>
            </p:cNvGrpSpPr>
            <p:nvPr/>
          </p:nvGrpSpPr>
          <p:grpSpPr bwMode="auto">
            <a:xfrm>
              <a:off x="5951538" y="4210050"/>
              <a:ext cx="2282825" cy="1536701"/>
              <a:chOff x="3671" y="2683"/>
              <a:chExt cx="1438" cy="968"/>
            </a:xfrm>
            <a:gradFill>
              <a:gsLst>
                <a:gs pos="31000">
                  <a:srgbClr val="E29700"/>
                </a:gs>
                <a:gs pos="100000">
                  <a:schemeClr val="bg1">
                    <a:gamma/>
                    <a:tint val="82353"/>
                    <a:invGamma/>
                  </a:schemeClr>
                </a:gs>
              </a:gsLst>
              <a:lin ang="2700000" scaled="1"/>
            </a:gradFill>
          </p:grpSpPr>
          <p:sp>
            <p:nvSpPr>
              <p:cNvPr id="40" name="Freeform 45"/>
              <p:cNvSpPr>
                <a:spLocks/>
              </p:cNvSpPr>
              <p:nvPr/>
            </p:nvSpPr>
            <p:spPr bwMode="auto">
              <a:xfrm>
                <a:off x="3671" y="2683"/>
                <a:ext cx="1438" cy="968"/>
              </a:xfrm>
              <a:custGeom>
                <a:avLst/>
                <a:gdLst/>
                <a:ahLst/>
                <a:cxnLst>
                  <a:cxn ang="0">
                    <a:pos x="800" y="0"/>
                  </a:cxn>
                  <a:cxn ang="0">
                    <a:pos x="0" y="0"/>
                  </a:cxn>
                  <a:cxn ang="0">
                    <a:pos x="0" y="1056"/>
                  </a:cxn>
                  <a:cxn ang="0">
                    <a:pos x="1568" y="1056"/>
                  </a:cxn>
                  <a:cxn ang="0">
                    <a:pos x="1568" y="1048"/>
                  </a:cxn>
                  <a:cxn ang="0">
                    <a:pos x="800" y="0"/>
                  </a:cxn>
                </a:cxnLst>
                <a:rect l="0" t="0" r="r" b="b"/>
                <a:pathLst>
                  <a:path w="1568" h="1056">
                    <a:moveTo>
                      <a:pt x="800" y="0"/>
                    </a:moveTo>
                    <a:lnTo>
                      <a:pt x="0" y="0"/>
                    </a:lnTo>
                    <a:lnTo>
                      <a:pt x="0" y="1056"/>
                    </a:lnTo>
                    <a:lnTo>
                      <a:pt x="1568" y="1056"/>
                    </a:lnTo>
                    <a:lnTo>
                      <a:pt x="1568" y="1048"/>
                    </a:lnTo>
                    <a:lnTo>
                      <a:pt x="80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-107" charset="-128"/>
                  <a:cs typeface="+mn-cs"/>
                </a:endParaRPr>
              </a:p>
            </p:txBody>
          </p:sp>
          <p:sp>
            <p:nvSpPr>
              <p:cNvPr id="41" name="Freeform 46"/>
              <p:cNvSpPr>
                <a:spLocks noChangeAspect="1"/>
              </p:cNvSpPr>
              <p:nvPr/>
            </p:nvSpPr>
            <p:spPr bwMode="auto">
              <a:xfrm>
                <a:off x="3719" y="2731"/>
                <a:ext cx="1294" cy="871"/>
              </a:xfrm>
              <a:custGeom>
                <a:avLst/>
                <a:gdLst/>
                <a:ahLst/>
                <a:cxnLst>
                  <a:cxn ang="0">
                    <a:pos x="800" y="0"/>
                  </a:cxn>
                  <a:cxn ang="0">
                    <a:pos x="0" y="0"/>
                  </a:cxn>
                  <a:cxn ang="0">
                    <a:pos x="0" y="1056"/>
                  </a:cxn>
                  <a:cxn ang="0">
                    <a:pos x="1568" y="1056"/>
                  </a:cxn>
                  <a:cxn ang="0">
                    <a:pos x="1568" y="1048"/>
                  </a:cxn>
                  <a:cxn ang="0">
                    <a:pos x="800" y="0"/>
                  </a:cxn>
                </a:cxnLst>
                <a:rect l="0" t="0" r="r" b="b"/>
                <a:pathLst>
                  <a:path w="1568" h="1056">
                    <a:moveTo>
                      <a:pt x="800" y="0"/>
                    </a:moveTo>
                    <a:lnTo>
                      <a:pt x="0" y="0"/>
                    </a:lnTo>
                    <a:lnTo>
                      <a:pt x="0" y="1056"/>
                    </a:lnTo>
                    <a:lnTo>
                      <a:pt x="1568" y="1056"/>
                    </a:lnTo>
                    <a:lnTo>
                      <a:pt x="1568" y="1048"/>
                    </a:lnTo>
                    <a:lnTo>
                      <a:pt x="80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-107" charset="-128"/>
                  <a:cs typeface="+mn-cs"/>
                </a:endParaRPr>
              </a:p>
            </p:txBody>
          </p:sp>
        </p:grpSp>
        <p:sp>
          <p:nvSpPr>
            <p:cNvPr id="26645" name="Freeform 31"/>
            <p:cNvSpPr>
              <a:spLocks noChangeAspect="1"/>
            </p:cNvSpPr>
            <p:nvPr/>
          </p:nvSpPr>
          <p:spPr bwMode="auto">
            <a:xfrm>
              <a:off x="6024563" y="5308600"/>
              <a:ext cx="1976437" cy="236538"/>
            </a:xfrm>
            <a:custGeom>
              <a:avLst/>
              <a:gdLst>
                <a:gd name="T0" fmla="*/ 0 w 1336"/>
                <a:gd name="T1" fmla="*/ 0 h 160"/>
                <a:gd name="T2" fmla="*/ 0 w 1336"/>
                <a:gd name="T3" fmla="*/ 2147483647 h 160"/>
                <a:gd name="T4" fmla="*/ 2147483647 w 1336"/>
                <a:gd name="T5" fmla="*/ 2147483647 h 160"/>
                <a:gd name="T6" fmla="*/ 2147483647 w 1336"/>
                <a:gd name="T7" fmla="*/ 0 h 160"/>
                <a:gd name="T8" fmla="*/ 0 w 1336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60"/>
                <a:gd name="T17" fmla="*/ 1336 w 1336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60">
                  <a:moveTo>
                    <a:pt x="0" y="0"/>
                  </a:moveTo>
                  <a:lnTo>
                    <a:pt x="0" y="160"/>
                  </a:lnTo>
                  <a:lnTo>
                    <a:pt x="1336" y="160"/>
                  </a:lnTo>
                  <a:lnTo>
                    <a:pt x="121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50000">
                  <a:srgbClr val="FEB543"/>
                </a:gs>
                <a:gs pos="100000">
                  <a:srgbClr val="E49328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32"/>
            <p:cNvSpPr txBox="1">
              <a:spLocks noChangeArrowheads="1"/>
            </p:cNvSpPr>
            <p:nvPr/>
          </p:nvSpPr>
          <p:spPr bwMode="auto">
            <a:xfrm>
              <a:off x="6162676" y="5257801"/>
              <a:ext cx="1604962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5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ＭＳ Ｐゴシック" pitchFamily="-107" charset="-128"/>
                  <a:cs typeface="+mn-cs"/>
                </a:rPr>
                <a:t>CONTEXTUAL</a:t>
              </a:r>
              <a:endParaRPr lang="en-US" sz="1500" b="1">
                <a:solidFill>
                  <a:srgbClr val="FFFF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endParaRPr>
            </a:p>
          </p:txBody>
        </p:sp>
      </p:grpSp>
      <p:sp>
        <p:nvSpPr>
          <p:cNvPr id="26643" name="TextBox 41"/>
          <p:cNvSpPr txBox="1">
            <a:spLocks noChangeArrowheads="1"/>
          </p:cNvSpPr>
          <p:nvPr/>
        </p:nvSpPr>
        <p:spPr bwMode="auto">
          <a:xfrm>
            <a:off x="8382000" y="6629400"/>
            <a:ext cx="381000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16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1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1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1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19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1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1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1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19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21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1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590" grpId="0" animBg="1"/>
      <p:bldP spid="1219594" grpId="0" animBg="1"/>
      <p:bldP spid="1219598" grpId="0" animBg="1"/>
      <p:bldP spid="1219602" grpId="0" animBg="1"/>
      <p:bldP spid="1219609" grpId="0" animBg="1"/>
      <p:bldP spid="1219610" grpId="0"/>
      <p:bldP spid="1219611" grpId="0"/>
      <p:bldP spid="1219612" grpId="0"/>
      <p:bldP spid="1219613" grpId="0"/>
      <p:bldP spid="12196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762000"/>
          </a:xfrm>
        </p:spPr>
        <p:txBody>
          <a:bodyPr/>
          <a:lstStyle/>
          <a:p>
            <a:r>
              <a:rPr lang="en-US" dirty="0"/>
              <a:t>Co-leadership Application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143000"/>
            <a:ext cx="8799512" cy="4800600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SzPct val="95000"/>
            </a:pPr>
            <a:r>
              <a:rPr lang="en-US" sz="2400" dirty="0">
                <a:cs typeface="Times New Roman" pitchFamily="18" charset="0"/>
              </a:rPr>
              <a:t>Identify a co-leadership team or opportunity in your current work situation (two </a:t>
            </a:r>
            <a:r>
              <a:rPr lang="en-US" sz="2400" u="sng" dirty="0">
                <a:cs typeface="Times New Roman" pitchFamily="18" charset="0"/>
              </a:rPr>
              <a:t>or more </a:t>
            </a:r>
            <a:r>
              <a:rPr lang="en-US" sz="2400" dirty="0">
                <a:cs typeface="Times New Roman" pitchFamily="18" charset="0"/>
              </a:rPr>
              <a:t>people). </a:t>
            </a:r>
          </a:p>
          <a:p>
            <a:pPr marL="676275" lvl="1" indent="-342900">
              <a:lnSpc>
                <a:spcPct val="90000"/>
              </a:lnSpc>
              <a:buSzPct val="95000"/>
            </a:pPr>
            <a:r>
              <a:rPr lang="en-US" sz="2000" dirty="0">
                <a:cs typeface="Times New Roman" pitchFamily="18" charset="0"/>
              </a:rPr>
              <a:t>What are your reasons for being involved in such a co-leadership arrangement?  If it </a:t>
            </a:r>
            <a:r>
              <a:rPr lang="en-US" sz="2000" dirty="0" err="1">
                <a:cs typeface="Times New Roman" pitchFamily="18" charset="0"/>
              </a:rPr>
              <a:t>doesn</a:t>
            </a:r>
            <a:r>
              <a:rPr lang="fr-FR" sz="2000" dirty="0">
                <a:cs typeface="Times New Roman" pitchFamily="18" charset="0"/>
              </a:rPr>
              <a:t>’</a:t>
            </a:r>
            <a:r>
              <a:rPr lang="en-US" sz="2000" dirty="0">
                <a:cs typeface="Times New Roman" pitchFamily="18" charset="0"/>
              </a:rPr>
              <a:t>t involve you, but you could help, what is their goal and how you could you help?</a:t>
            </a:r>
          </a:p>
          <a:p>
            <a:pPr marL="676275" lvl="1" indent="-342900">
              <a:lnSpc>
                <a:spcPct val="90000"/>
              </a:lnSpc>
              <a:buSzPct val="95000"/>
            </a:pPr>
            <a:r>
              <a:rPr lang="en-US" sz="2000" dirty="0">
                <a:cs typeface="Times New Roman" pitchFamily="18" charset="0"/>
              </a:rPr>
              <a:t>What are your biggest concerns?</a:t>
            </a:r>
          </a:p>
          <a:p>
            <a:pPr marL="342900" indent="-342900">
              <a:lnSpc>
                <a:spcPct val="90000"/>
              </a:lnSpc>
              <a:buSzPct val="95000"/>
            </a:pPr>
            <a:r>
              <a:rPr lang="en-US" sz="2400" dirty="0">
                <a:cs typeface="Times New Roman" pitchFamily="18" charset="0"/>
              </a:rPr>
              <a:t>Assess the compatibility of the leadership team</a:t>
            </a:r>
          </a:p>
          <a:p>
            <a:pPr marL="676275" lvl="1" indent="-342900">
              <a:lnSpc>
                <a:spcPct val="90000"/>
              </a:lnSpc>
              <a:buSzPct val="95000"/>
            </a:pPr>
            <a:r>
              <a:rPr lang="en-US" sz="2000" dirty="0">
                <a:cs typeface="Times New Roman" pitchFamily="18" charset="0"/>
              </a:rPr>
              <a:t>How do the strengths/weaknesses of the team’s members complement each other (consider the Six Domains Pyramid)?</a:t>
            </a:r>
          </a:p>
          <a:p>
            <a:pPr marL="676275" lvl="1" indent="-342900">
              <a:lnSpc>
                <a:spcPct val="90000"/>
              </a:lnSpc>
              <a:buSzPct val="95000"/>
            </a:pPr>
            <a:r>
              <a:rPr lang="en-US" sz="2000" dirty="0">
                <a:cs typeface="Times New Roman" pitchFamily="18" charset="0"/>
              </a:rPr>
              <a:t>Do they work effectively together – how?  </a:t>
            </a:r>
          </a:p>
          <a:p>
            <a:pPr marL="676275" lvl="1" indent="-342900">
              <a:lnSpc>
                <a:spcPct val="90000"/>
              </a:lnSpc>
              <a:buSzPct val="95000"/>
            </a:pPr>
            <a:r>
              <a:rPr lang="en-US" sz="2000" dirty="0">
                <a:cs typeface="Times New Roman" pitchFamily="18" charset="0"/>
              </a:rPr>
              <a:t>How can their similarities/differences better enhance their effectiveness?</a:t>
            </a:r>
            <a:r>
              <a:rPr lang="en-US" sz="2000" dirty="0"/>
              <a:t> </a:t>
            </a:r>
          </a:p>
          <a:p>
            <a:pPr marL="342900" indent="-342900">
              <a:lnSpc>
                <a:spcPct val="90000"/>
              </a:lnSpc>
              <a:buSzPct val="95000"/>
            </a:pPr>
            <a:r>
              <a:rPr lang="en-US" sz="2200" dirty="0"/>
              <a:t>What can you do to help?  Identify some specific actions.</a:t>
            </a:r>
          </a:p>
        </p:txBody>
      </p:sp>
      <p:sp>
        <p:nvSpPr>
          <p:cNvPr id="12292" name="TextBox 6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573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7975" y="2593975"/>
            <a:ext cx="4570413" cy="1292225"/>
          </a:xfrm>
        </p:spPr>
        <p:txBody>
          <a:bodyPr/>
          <a:lstStyle/>
          <a:p>
            <a:pPr eaLnBrk="1" hangingPunct="1"/>
            <a:r>
              <a:rPr lang="en-US"/>
              <a:t>THE LEADERSHIP PYRAMID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898525"/>
          </a:xfrm>
        </p:spPr>
        <p:txBody>
          <a:bodyPr/>
          <a:lstStyle/>
          <a:p>
            <a:r>
              <a:rPr lang="en-US"/>
              <a:t>Leadership and management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65275"/>
            <a:ext cx="8305800" cy="4225925"/>
          </a:xfrm>
        </p:spPr>
        <p:txBody>
          <a:bodyPr/>
          <a:lstStyle/>
          <a:p>
            <a:pPr marL="342900" indent="-342900"/>
            <a:r>
              <a:rPr lang="en-US"/>
              <a:t>Both good leadership </a:t>
            </a:r>
            <a:r>
              <a:rPr lang="en-US" u="sng"/>
              <a:t>and</a:t>
            </a:r>
            <a:r>
              <a:rPr lang="en-US"/>
              <a:t> good management are necessary for optimal organization performance, even in routine times.</a:t>
            </a:r>
          </a:p>
          <a:p>
            <a:pPr marL="342900" indent="-342900"/>
            <a:r>
              <a:rPr lang="en-US"/>
              <a:t>Most individual roles involve elements of both leadership and management</a:t>
            </a:r>
          </a:p>
        </p:txBody>
      </p:sp>
      <p:sp>
        <p:nvSpPr>
          <p:cNvPr id="28676" name="TextBox 6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18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5750"/>
            <a:ext cx="9144000" cy="552450"/>
          </a:xfrm>
        </p:spPr>
        <p:txBody>
          <a:bodyPr/>
          <a:lstStyle/>
          <a:p>
            <a:r>
              <a:rPr lang="en-US"/>
              <a:t>A distinctive approach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0050" y="1333500"/>
            <a:ext cx="8343900" cy="4838700"/>
          </a:xfrm>
        </p:spPr>
        <p:txBody>
          <a:bodyPr/>
          <a:lstStyle/>
          <a:p>
            <a:pPr marL="342900" indent="-342900"/>
            <a:r>
              <a:rPr lang="en-US" b="1" u="sng"/>
              <a:t>Behavioral</a:t>
            </a:r>
            <a:r>
              <a:rPr lang="en-US" b="1"/>
              <a:t>:  </a:t>
            </a:r>
            <a:r>
              <a:rPr lang="en-US"/>
              <a:t>Leadership is what you do, not just who you are.  Change what you do and you can change your leadership style. Thus, our approach is actionable.</a:t>
            </a:r>
          </a:p>
          <a:p>
            <a:pPr marL="342900" indent="-342900"/>
            <a:r>
              <a:rPr lang="en-US" b="1" u="sng"/>
              <a:t>Focus on Effects</a:t>
            </a:r>
            <a:r>
              <a:rPr lang="en-US" b="1"/>
              <a:t>:</a:t>
            </a:r>
            <a:r>
              <a:rPr lang="en-US"/>
              <a:t>  Each dimension is keyed to specific desired leadership effects.</a:t>
            </a:r>
          </a:p>
          <a:p>
            <a:pPr marL="342900" indent="-342900"/>
            <a:r>
              <a:rPr lang="en-US" b="1" u="sng"/>
              <a:t>Integrative:</a:t>
            </a:r>
            <a:r>
              <a:rPr lang="en-US" b="1"/>
              <a:t>  </a:t>
            </a:r>
            <a:r>
              <a:rPr lang="en-US"/>
              <a:t>Most leadership approaches focus on just a few aspects of leadership – ours integrates the many aspects of leadership.</a:t>
            </a:r>
          </a:p>
        </p:txBody>
      </p:sp>
      <p:sp>
        <p:nvSpPr>
          <p:cNvPr id="29700" name="TextBox 6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19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4"/>
          <p:cNvGrpSpPr>
            <a:grpSpLocks/>
          </p:cNvGrpSpPr>
          <p:nvPr/>
        </p:nvGrpSpPr>
        <p:grpSpPr bwMode="auto">
          <a:xfrm>
            <a:off x="5861050" y="5822950"/>
            <a:ext cx="2144713" cy="1416050"/>
            <a:chOff x="5861050" y="5703888"/>
            <a:chExt cx="2144713" cy="1416050"/>
          </a:xfrm>
        </p:grpSpPr>
        <p:sp>
          <p:nvSpPr>
            <p:cNvPr id="56" name="Rectangle 4"/>
            <p:cNvSpPr>
              <a:spLocks noChangeArrowheads="1"/>
            </p:cNvSpPr>
            <p:nvPr/>
          </p:nvSpPr>
          <p:spPr bwMode="auto">
            <a:xfrm>
              <a:off x="5861050" y="5703888"/>
              <a:ext cx="2144713" cy="1416050"/>
            </a:xfrm>
            <a:prstGeom prst="rect">
              <a:avLst/>
            </a:prstGeom>
            <a:gradFill rotWithShape="1">
              <a:gsLst>
                <a:gs pos="0">
                  <a:srgbClr val="FFCC66"/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ＭＳ Ｐゴシック" pitchFamily="-107" charset="-128"/>
                <a:cs typeface="+mn-cs"/>
              </a:endParaRPr>
            </a:p>
          </p:txBody>
        </p:sp>
        <p:sp>
          <p:nvSpPr>
            <p:cNvPr id="57" name="Rectangle 43"/>
            <p:cNvSpPr>
              <a:spLocks noChangeArrowheads="1"/>
            </p:cNvSpPr>
            <p:nvPr/>
          </p:nvSpPr>
          <p:spPr bwMode="auto">
            <a:xfrm>
              <a:off x="6151563" y="5848351"/>
              <a:ext cx="125253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  <a:ea typeface="ＭＳ Ｐゴシック" pitchFamily="-107" charset="-128"/>
                  <a:cs typeface="+mn-cs"/>
                </a:rPr>
                <a:t>COMMUNITY</a:t>
              </a:r>
            </a:p>
          </p:txBody>
        </p:sp>
      </p:grp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0" y="71438"/>
            <a:ext cx="9144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b="1">
                <a:solidFill>
                  <a:schemeClr val="tx2"/>
                </a:solidFill>
              </a:rPr>
              <a:t>Leadership domains and effects</a:t>
            </a:r>
          </a:p>
        </p:txBody>
      </p:sp>
      <p:sp>
        <p:nvSpPr>
          <p:cNvPr id="44036" name="Rectangle 3"/>
          <p:cNvSpPr>
            <a:spLocks noChangeArrowheads="1"/>
          </p:cNvSpPr>
          <p:nvPr/>
        </p:nvSpPr>
        <p:spPr bwMode="auto">
          <a:xfrm>
            <a:off x="4622800" y="2705100"/>
            <a:ext cx="4279900" cy="1524000"/>
          </a:xfrm>
          <a:prstGeom prst="rect">
            <a:avLst/>
          </a:prstGeom>
          <a:gradFill rotWithShape="0">
            <a:gsLst>
              <a:gs pos="0">
                <a:srgbClr val="73C692"/>
              </a:gs>
              <a:gs pos="100000">
                <a:srgbClr val="48B471">
                  <a:alpha val="0"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1208088" y="5740400"/>
            <a:ext cx="2170112" cy="1593850"/>
          </a:xfrm>
          <a:prstGeom prst="rect">
            <a:avLst/>
          </a:prstGeom>
          <a:gradFill rotWithShape="0">
            <a:gsLst>
              <a:gs pos="0">
                <a:srgbClr val="E85E6A">
                  <a:alpha val="81000"/>
                </a:srgbClr>
              </a:gs>
              <a:gs pos="100000">
                <a:srgbClr val="E33B4A">
                  <a:alpha val="0"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3581400" y="990600"/>
            <a:ext cx="1993900" cy="1625600"/>
          </a:xfrm>
          <a:prstGeom prst="rect">
            <a:avLst/>
          </a:prstGeom>
          <a:gradFill rotWithShape="0">
            <a:gsLst>
              <a:gs pos="0">
                <a:srgbClr val="798C95">
                  <a:alpha val="0"/>
                </a:srgbClr>
              </a:gs>
              <a:gs pos="100000">
                <a:srgbClr val="B3BEC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787400" y="2705100"/>
            <a:ext cx="3733800" cy="1536700"/>
          </a:xfrm>
          <a:prstGeom prst="rect">
            <a:avLst/>
          </a:prstGeom>
          <a:gradFill rotWithShape="0">
            <a:gsLst>
              <a:gs pos="0">
                <a:srgbClr val="9E5B9A">
                  <a:alpha val="0"/>
                </a:srgbClr>
              </a:gs>
              <a:gs pos="100000">
                <a:srgbClr val="A668A2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3475038" y="5175250"/>
            <a:ext cx="2270125" cy="2203450"/>
          </a:xfrm>
          <a:prstGeom prst="rect">
            <a:avLst/>
          </a:prstGeom>
          <a:gradFill rotWithShape="0">
            <a:gsLst>
              <a:gs pos="0">
                <a:srgbClr val="135C86"/>
              </a:gs>
              <a:gs pos="100000">
                <a:srgbClr val="197CB4">
                  <a:alpha val="0"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143000" y="1084263"/>
            <a:ext cx="5741988" cy="4775200"/>
            <a:chOff x="720" y="643"/>
            <a:chExt cx="3617" cy="3008"/>
          </a:xfrm>
        </p:grpSpPr>
        <p:sp>
          <p:nvSpPr>
            <p:cNvPr id="44058" name="Freeform 10"/>
            <p:cNvSpPr>
              <a:spLocks/>
            </p:cNvSpPr>
            <p:nvPr/>
          </p:nvSpPr>
          <p:spPr bwMode="auto">
            <a:xfrm>
              <a:off x="2186" y="643"/>
              <a:ext cx="1409" cy="968"/>
            </a:xfrm>
            <a:custGeom>
              <a:avLst/>
              <a:gdLst>
                <a:gd name="T0" fmla="*/ 500 w 1536"/>
                <a:gd name="T1" fmla="*/ 0 h 1056"/>
                <a:gd name="T2" fmla="*/ 0 w 1536"/>
                <a:gd name="T3" fmla="*/ 683 h 1056"/>
                <a:gd name="T4" fmla="*/ 998 w 1536"/>
                <a:gd name="T5" fmla="*/ 683 h 1056"/>
                <a:gd name="T6" fmla="*/ 50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798C95"/>
                </a:gs>
                <a:gs pos="100000">
                  <a:srgbClr val="617178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9" name="Freeform 11"/>
            <p:cNvSpPr>
              <a:spLocks noChangeAspect="1"/>
            </p:cNvSpPr>
            <p:nvPr/>
          </p:nvSpPr>
          <p:spPr bwMode="auto">
            <a:xfrm>
              <a:off x="2290" y="723"/>
              <a:ext cx="1205" cy="828"/>
            </a:xfrm>
            <a:custGeom>
              <a:avLst/>
              <a:gdLst>
                <a:gd name="T0" fmla="*/ 228 w 1536"/>
                <a:gd name="T1" fmla="*/ 0 h 1056"/>
                <a:gd name="T2" fmla="*/ 0 w 1536"/>
                <a:gd name="T3" fmla="*/ 313 h 1056"/>
                <a:gd name="T4" fmla="*/ 456 w 1536"/>
                <a:gd name="T5" fmla="*/ 313 h 1056"/>
                <a:gd name="T6" fmla="*/ 228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gradFill rotWithShape="0">
              <a:gsLst>
                <a:gs pos="0">
                  <a:srgbClr val="455055"/>
                </a:gs>
                <a:gs pos="100000">
                  <a:srgbClr val="798C95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Freeform 12"/>
            <p:cNvSpPr>
              <a:spLocks/>
            </p:cNvSpPr>
            <p:nvPr/>
          </p:nvSpPr>
          <p:spPr bwMode="auto">
            <a:xfrm>
              <a:off x="2335" y="1353"/>
              <a:ext cx="1123" cy="136"/>
            </a:xfrm>
            <a:custGeom>
              <a:avLst/>
              <a:gdLst>
                <a:gd name="T0" fmla="*/ 89 w 1192"/>
                <a:gd name="T1" fmla="*/ 0 h 160"/>
                <a:gd name="T2" fmla="*/ 0 w 1192"/>
                <a:gd name="T3" fmla="*/ 71 h 160"/>
                <a:gd name="T4" fmla="*/ 885 w 1192"/>
                <a:gd name="T5" fmla="*/ 71 h 160"/>
                <a:gd name="T6" fmla="*/ 796 w 1192"/>
                <a:gd name="T7" fmla="*/ 0 h 160"/>
                <a:gd name="T8" fmla="*/ 89 w 1192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2"/>
                <a:gd name="T16" fmla="*/ 0 h 160"/>
                <a:gd name="T17" fmla="*/ 1192 w 1192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2" h="160">
                  <a:moveTo>
                    <a:pt x="120" y="0"/>
                  </a:moveTo>
                  <a:lnTo>
                    <a:pt x="0" y="160"/>
                  </a:lnTo>
                  <a:lnTo>
                    <a:pt x="1192" y="160"/>
                  </a:lnTo>
                  <a:lnTo>
                    <a:pt x="1072" y="0"/>
                  </a:lnTo>
                  <a:lnTo>
                    <a:pt x="120" y="0"/>
                  </a:lnTo>
                  <a:close/>
                </a:path>
              </a:pathLst>
            </a:custGeom>
            <a:gradFill rotWithShape="0">
              <a:gsLst>
                <a:gs pos="0">
                  <a:srgbClr val="4A555B"/>
                </a:gs>
                <a:gs pos="50000">
                  <a:srgbClr val="798C95"/>
                </a:gs>
                <a:gs pos="100000">
                  <a:srgbClr val="4A555B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1" name="Freeform 13"/>
            <p:cNvSpPr>
              <a:spLocks/>
            </p:cNvSpPr>
            <p:nvPr/>
          </p:nvSpPr>
          <p:spPr bwMode="auto">
            <a:xfrm>
              <a:off x="2914" y="1668"/>
              <a:ext cx="1423" cy="968"/>
            </a:xfrm>
            <a:custGeom>
              <a:avLst/>
              <a:gdLst>
                <a:gd name="T0" fmla="*/ 508 w 1552"/>
                <a:gd name="T1" fmla="*/ 0 h 1056"/>
                <a:gd name="T2" fmla="*/ 0 w 1552"/>
                <a:gd name="T3" fmla="*/ 0 h 1056"/>
                <a:gd name="T4" fmla="*/ 0 w 1552"/>
                <a:gd name="T5" fmla="*/ 683 h 1056"/>
                <a:gd name="T6" fmla="*/ 1007 w 1552"/>
                <a:gd name="T7" fmla="*/ 683 h 1056"/>
                <a:gd name="T8" fmla="*/ 508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gradFill rotWithShape="0">
              <a:gsLst>
                <a:gs pos="0">
                  <a:srgbClr val="48B471"/>
                </a:gs>
                <a:gs pos="100000">
                  <a:srgbClr val="265F3C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2" name="Freeform 14"/>
            <p:cNvSpPr>
              <a:spLocks noChangeAspect="1"/>
            </p:cNvSpPr>
            <p:nvPr/>
          </p:nvSpPr>
          <p:spPr bwMode="auto">
            <a:xfrm>
              <a:off x="2954" y="1708"/>
              <a:ext cx="1281" cy="872"/>
            </a:xfrm>
            <a:custGeom>
              <a:avLst/>
              <a:gdLst>
                <a:gd name="T0" fmla="*/ 300 w 1552"/>
                <a:gd name="T1" fmla="*/ 0 h 1056"/>
                <a:gd name="T2" fmla="*/ 0 w 1552"/>
                <a:gd name="T3" fmla="*/ 0 h 1056"/>
                <a:gd name="T4" fmla="*/ 0 w 1552"/>
                <a:gd name="T5" fmla="*/ 405 h 1056"/>
                <a:gd name="T6" fmla="*/ 594 w 1552"/>
                <a:gd name="T7" fmla="*/ 405 h 1056"/>
                <a:gd name="T8" fmla="*/ 300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gradFill rotWithShape="0">
              <a:gsLst>
                <a:gs pos="0">
                  <a:srgbClr val="317C4E"/>
                </a:gs>
                <a:gs pos="100000">
                  <a:srgbClr val="48B471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3" name="Freeform 15"/>
            <p:cNvSpPr>
              <a:spLocks/>
            </p:cNvSpPr>
            <p:nvPr/>
          </p:nvSpPr>
          <p:spPr bwMode="auto">
            <a:xfrm>
              <a:off x="2952" y="2348"/>
              <a:ext cx="1223" cy="160"/>
            </a:xfrm>
            <a:custGeom>
              <a:avLst/>
              <a:gdLst>
                <a:gd name="T0" fmla="*/ 0 w 1328"/>
                <a:gd name="T1" fmla="*/ 0 h 168"/>
                <a:gd name="T2" fmla="*/ 0 w 1328"/>
                <a:gd name="T3" fmla="*/ 131 h 168"/>
                <a:gd name="T4" fmla="*/ 879 w 1328"/>
                <a:gd name="T5" fmla="*/ 131 h 168"/>
                <a:gd name="T6" fmla="*/ 799 w 1328"/>
                <a:gd name="T7" fmla="*/ 0 h 168"/>
                <a:gd name="T8" fmla="*/ 0 w 1328"/>
                <a:gd name="T9" fmla="*/ 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8"/>
                <a:gd name="T16" fmla="*/ 0 h 168"/>
                <a:gd name="T17" fmla="*/ 1328 w 1328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8" h="168">
                  <a:moveTo>
                    <a:pt x="0" y="0"/>
                  </a:moveTo>
                  <a:lnTo>
                    <a:pt x="0" y="168"/>
                  </a:lnTo>
                  <a:lnTo>
                    <a:pt x="1328" y="168"/>
                  </a:lnTo>
                  <a:lnTo>
                    <a:pt x="1208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296640"/>
                </a:gs>
                <a:gs pos="50000">
                  <a:srgbClr val="48B471"/>
                </a:gs>
                <a:gs pos="100000">
                  <a:srgbClr val="296640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4" name="Freeform 16"/>
            <p:cNvSpPr>
              <a:spLocks/>
            </p:cNvSpPr>
            <p:nvPr/>
          </p:nvSpPr>
          <p:spPr bwMode="auto">
            <a:xfrm>
              <a:off x="1451" y="1668"/>
              <a:ext cx="1423" cy="968"/>
            </a:xfrm>
            <a:custGeom>
              <a:avLst/>
              <a:gdLst>
                <a:gd name="T0" fmla="*/ 0 w 1552"/>
                <a:gd name="T1" fmla="*/ 683 h 1056"/>
                <a:gd name="T2" fmla="*/ 1007 w 1552"/>
                <a:gd name="T3" fmla="*/ 683 h 1056"/>
                <a:gd name="T4" fmla="*/ 1007 w 1552"/>
                <a:gd name="T5" fmla="*/ 0 h 1056"/>
                <a:gd name="T6" fmla="*/ 492 w 1552"/>
                <a:gd name="T7" fmla="*/ 0 h 1056"/>
                <a:gd name="T8" fmla="*/ 0 w 1552"/>
                <a:gd name="T9" fmla="*/ 683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gradFill rotWithShape="0">
              <a:gsLst>
                <a:gs pos="0">
                  <a:srgbClr val="C267AA"/>
                </a:gs>
                <a:gs pos="100000">
                  <a:srgbClr val="723D64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5" name="Freeform 17"/>
            <p:cNvSpPr>
              <a:spLocks noChangeAspect="1"/>
            </p:cNvSpPr>
            <p:nvPr/>
          </p:nvSpPr>
          <p:spPr bwMode="auto">
            <a:xfrm>
              <a:off x="1547" y="1708"/>
              <a:ext cx="1281" cy="872"/>
            </a:xfrm>
            <a:custGeom>
              <a:avLst/>
              <a:gdLst>
                <a:gd name="T0" fmla="*/ 0 w 1552"/>
                <a:gd name="T1" fmla="*/ 405 h 1056"/>
                <a:gd name="T2" fmla="*/ 594 w 1552"/>
                <a:gd name="T3" fmla="*/ 405 h 1056"/>
                <a:gd name="T4" fmla="*/ 594 w 1552"/>
                <a:gd name="T5" fmla="*/ 0 h 1056"/>
                <a:gd name="T6" fmla="*/ 291 w 1552"/>
                <a:gd name="T7" fmla="*/ 0 h 1056"/>
                <a:gd name="T8" fmla="*/ 0 w 1552"/>
                <a:gd name="T9" fmla="*/ 405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gradFill rotWithShape="0">
              <a:gsLst>
                <a:gs pos="0">
                  <a:srgbClr val="944F82"/>
                </a:gs>
                <a:gs pos="100000">
                  <a:srgbClr val="C267AA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Freeform 18"/>
            <p:cNvSpPr>
              <a:spLocks noChangeAspect="1"/>
            </p:cNvSpPr>
            <p:nvPr/>
          </p:nvSpPr>
          <p:spPr bwMode="auto">
            <a:xfrm>
              <a:off x="1598" y="2353"/>
              <a:ext cx="1224" cy="155"/>
            </a:xfrm>
            <a:custGeom>
              <a:avLst/>
              <a:gdLst>
                <a:gd name="T0" fmla="*/ 80 w 1328"/>
                <a:gd name="T1" fmla="*/ 0 h 168"/>
                <a:gd name="T2" fmla="*/ 0 w 1328"/>
                <a:gd name="T3" fmla="*/ 113 h 168"/>
                <a:gd name="T4" fmla="*/ 884 w 1328"/>
                <a:gd name="T5" fmla="*/ 113 h 168"/>
                <a:gd name="T6" fmla="*/ 884 w 1328"/>
                <a:gd name="T7" fmla="*/ 0 h 168"/>
                <a:gd name="T8" fmla="*/ 80 w 1328"/>
                <a:gd name="T9" fmla="*/ 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8"/>
                <a:gd name="T16" fmla="*/ 0 h 168"/>
                <a:gd name="T17" fmla="*/ 1328 w 1328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8" h="168">
                  <a:moveTo>
                    <a:pt x="120" y="0"/>
                  </a:moveTo>
                  <a:lnTo>
                    <a:pt x="0" y="168"/>
                  </a:lnTo>
                  <a:lnTo>
                    <a:pt x="1328" y="168"/>
                  </a:lnTo>
                  <a:lnTo>
                    <a:pt x="1328" y="0"/>
                  </a:lnTo>
                  <a:lnTo>
                    <a:pt x="120" y="0"/>
                  </a:lnTo>
                  <a:close/>
                </a:path>
              </a:pathLst>
            </a:custGeom>
            <a:gradFill rotWithShape="0">
              <a:gsLst>
                <a:gs pos="0">
                  <a:srgbClr val="6E3B61"/>
                </a:gs>
                <a:gs pos="50000">
                  <a:srgbClr val="C267AA"/>
                </a:gs>
                <a:gs pos="100000">
                  <a:srgbClr val="6E3B61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7" name="Rectangle 19"/>
            <p:cNvSpPr>
              <a:spLocks noChangeArrowheads="1"/>
            </p:cNvSpPr>
            <p:nvPr/>
          </p:nvSpPr>
          <p:spPr bwMode="auto">
            <a:xfrm>
              <a:off x="2197" y="2683"/>
              <a:ext cx="1430" cy="968"/>
            </a:xfrm>
            <a:prstGeom prst="rect">
              <a:avLst/>
            </a:prstGeom>
            <a:gradFill rotWithShape="0">
              <a:gsLst>
                <a:gs pos="0">
                  <a:srgbClr val="197CB4"/>
                </a:gs>
                <a:gs pos="100000">
                  <a:srgbClr val="092E43"/>
                </a:gs>
              </a:gsLst>
              <a:lin ang="5400000" scaled="1"/>
            </a:gra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8" name="Rectangle 20"/>
            <p:cNvSpPr>
              <a:spLocks noChangeAspect="1" noChangeArrowheads="1"/>
            </p:cNvSpPr>
            <p:nvPr/>
          </p:nvSpPr>
          <p:spPr bwMode="auto">
            <a:xfrm>
              <a:off x="2260" y="2723"/>
              <a:ext cx="1303" cy="871"/>
            </a:xfrm>
            <a:prstGeom prst="rect">
              <a:avLst/>
            </a:prstGeom>
            <a:gradFill rotWithShape="0">
              <a:gsLst>
                <a:gs pos="0">
                  <a:srgbClr val="11557C"/>
                </a:gs>
                <a:gs pos="100000">
                  <a:srgbClr val="197CB4"/>
                </a:gs>
              </a:gsLst>
              <a:lin ang="5400000" scaled="1"/>
            </a:gra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69" name="Rectangle 21"/>
            <p:cNvSpPr>
              <a:spLocks noChangeArrowheads="1"/>
            </p:cNvSpPr>
            <p:nvPr/>
          </p:nvSpPr>
          <p:spPr bwMode="auto">
            <a:xfrm>
              <a:off x="2262" y="3360"/>
              <a:ext cx="1300" cy="152"/>
            </a:xfrm>
            <a:prstGeom prst="rect">
              <a:avLst/>
            </a:prstGeom>
            <a:gradFill rotWithShape="0">
              <a:gsLst>
                <a:gs pos="0">
                  <a:srgbClr val="0E4869"/>
                </a:gs>
                <a:gs pos="50000">
                  <a:srgbClr val="1777AC"/>
                </a:gs>
                <a:gs pos="100000">
                  <a:srgbClr val="0E4869"/>
                </a:gs>
              </a:gsLst>
              <a:lin ang="5400000" scaled="1"/>
            </a:gra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0" name="Freeform 24"/>
            <p:cNvSpPr>
              <a:spLocks/>
            </p:cNvSpPr>
            <p:nvPr/>
          </p:nvSpPr>
          <p:spPr bwMode="auto">
            <a:xfrm>
              <a:off x="720" y="2683"/>
              <a:ext cx="1430" cy="968"/>
            </a:xfrm>
            <a:custGeom>
              <a:avLst/>
              <a:gdLst>
                <a:gd name="T0" fmla="*/ 0 w 1560"/>
                <a:gd name="T1" fmla="*/ 679 h 1056"/>
                <a:gd name="T2" fmla="*/ 0 w 1560"/>
                <a:gd name="T3" fmla="*/ 683 h 1056"/>
                <a:gd name="T4" fmla="*/ 1010 w 1560"/>
                <a:gd name="T5" fmla="*/ 683 h 1056"/>
                <a:gd name="T6" fmla="*/ 1010 w 1560"/>
                <a:gd name="T7" fmla="*/ 0 h 1056"/>
                <a:gd name="T8" fmla="*/ 497 w 1560"/>
                <a:gd name="T9" fmla="*/ 0 h 1056"/>
                <a:gd name="T10" fmla="*/ 0 w 1560"/>
                <a:gd name="T11" fmla="*/ 679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gradFill rotWithShape="0">
              <a:gsLst>
                <a:gs pos="0">
                  <a:srgbClr val="E9394A"/>
                </a:gs>
                <a:gs pos="100000">
                  <a:srgbClr val="6C1A22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1" name="Freeform 25"/>
            <p:cNvSpPr>
              <a:spLocks noChangeAspect="1"/>
            </p:cNvSpPr>
            <p:nvPr/>
          </p:nvSpPr>
          <p:spPr bwMode="auto">
            <a:xfrm>
              <a:off x="824" y="2723"/>
              <a:ext cx="1287" cy="871"/>
            </a:xfrm>
            <a:custGeom>
              <a:avLst/>
              <a:gdLst>
                <a:gd name="T0" fmla="*/ 0 w 1560"/>
                <a:gd name="T1" fmla="*/ 400 h 1056"/>
                <a:gd name="T2" fmla="*/ 0 w 1560"/>
                <a:gd name="T3" fmla="*/ 403 h 1056"/>
                <a:gd name="T4" fmla="*/ 596 w 1560"/>
                <a:gd name="T5" fmla="*/ 403 h 1056"/>
                <a:gd name="T6" fmla="*/ 596 w 1560"/>
                <a:gd name="T7" fmla="*/ 0 h 1056"/>
                <a:gd name="T8" fmla="*/ 294 w 1560"/>
                <a:gd name="T9" fmla="*/ 0 h 1056"/>
                <a:gd name="T10" fmla="*/ 0 w 1560"/>
                <a:gd name="T11" fmla="*/ 40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gradFill rotWithShape="0">
              <a:gsLst>
                <a:gs pos="0">
                  <a:srgbClr val="9B2631"/>
                </a:gs>
                <a:gs pos="100000">
                  <a:srgbClr val="E9394A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2" name="Freeform 26"/>
            <p:cNvSpPr>
              <a:spLocks/>
            </p:cNvSpPr>
            <p:nvPr/>
          </p:nvSpPr>
          <p:spPr bwMode="auto">
            <a:xfrm>
              <a:off x="878" y="3370"/>
              <a:ext cx="1243" cy="150"/>
            </a:xfrm>
            <a:custGeom>
              <a:avLst/>
              <a:gdLst>
                <a:gd name="T0" fmla="*/ 86 w 1328"/>
                <a:gd name="T1" fmla="*/ 0 h 160"/>
                <a:gd name="T2" fmla="*/ 0 w 1328"/>
                <a:gd name="T3" fmla="*/ 116 h 160"/>
                <a:gd name="T4" fmla="*/ 954 w 1328"/>
                <a:gd name="T5" fmla="*/ 116 h 160"/>
                <a:gd name="T6" fmla="*/ 954 w 1328"/>
                <a:gd name="T7" fmla="*/ 0 h 160"/>
                <a:gd name="T8" fmla="*/ 86 w 1328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8"/>
                <a:gd name="T16" fmla="*/ 0 h 160"/>
                <a:gd name="T17" fmla="*/ 1328 w 1328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8" h="160">
                  <a:moveTo>
                    <a:pt x="120" y="0"/>
                  </a:moveTo>
                  <a:lnTo>
                    <a:pt x="0" y="160"/>
                  </a:lnTo>
                  <a:lnTo>
                    <a:pt x="1328" y="160"/>
                  </a:lnTo>
                  <a:lnTo>
                    <a:pt x="1328" y="0"/>
                  </a:lnTo>
                  <a:lnTo>
                    <a:pt x="120" y="0"/>
                  </a:lnTo>
                  <a:close/>
                </a:path>
              </a:pathLst>
            </a:custGeom>
            <a:gradFill rotWithShape="0">
              <a:gsLst>
                <a:gs pos="0">
                  <a:srgbClr val="972530"/>
                </a:gs>
                <a:gs pos="50000">
                  <a:srgbClr val="E9394A"/>
                </a:gs>
                <a:gs pos="100000">
                  <a:srgbClr val="972530"/>
                </a:gs>
              </a:gsLst>
              <a:lin ang="5400000" scaled="1"/>
            </a:gradFill>
            <a:ln w="19050" cmpd="sng">
              <a:solidFill>
                <a:srgbClr val="0506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1659" name="Text Box 27"/>
            <p:cNvSpPr txBox="1">
              <a:spLocks noChangeArrowheads="1"/>
            </p:cNvSpPr>
            <p:nvPr/>
          </p:nvSpPr>
          <p:spPr bwMode="auto">
            <a:xfrm>
              <a:off x="2356" y="1318"/>
              <a:ext cx="106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ＭＳ Ｐゴシック" pitchFamily="-107" charset="-128"/>
                  <a:cs typeface="+mn-cs"/>
                </a:rPr>
                <a:t>RESPONSIBLE</a:t>
              </a:r>
              <a:endParaRPr lang="en-US" sz="1500">
                <a:solidFill>
                  <a:srgbClr val="FFFFB9"/>
                </a:solidFill>
                <a:latin typeface="Verdana" pitchFamily="34" charset="0"/>
                <a:ea typeface="ＭＳ Ｐゴシック" pitchFamily="-107" charset="-128"/>
                <a:cs typeface="+mn-cs"/>
              </a:endParaRPr>
            </a:p>
          </p:txBody>
        </p:sp>
        <p:sp>
          <p:nvSpPr>
            <p:cNvPr id="1221660" name="Text Box 28"/>
            <p:cNvSpPr txBox="1">
              <a:spLocks noChangeArrowheads="1"/>
            </p:cNvSpPr>
            <p:nvPr/>
          </p:nvSpPr>
          <p:spPr bwMode="auto">
            <a:xfrm>
              <a:off x="1632" y="2332"/>
              <a:ext cx="1229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ＭＳ Ｐゴシック" pitchFamily="-107" charset="-128"/>
                  <a:cs typeface="+mn-cs"/>
                </a:rPr>
                <a:t>INSPIRATIONAL</a:t>
              </a:r>
              <a:endParaRPr lang="en-US" sz="1500">
                <a:solidFill>
                  <a:srgbClr val="FFFF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endParaRPr>
            </a:p>
          </p:txBody>
        </p:sp>
        <p:sp>
          <p:nvSpPr>
            <p:cNvPr id="1221661" name="Text Box 29"/>
            <p:cNvSpPr txBox="1">
              <a:spLocks noChangeArrowheads="1"/>
            </p:cNvSpPr>
            <p:nvPr/>
          </p:nvSpPr>
          <p:spPr bwMode="auto">
            <a:xfrm>
              <a:off x="3022" y="2323"/>
              <a:ext cx="99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ＭＳ Ｐゴシック" pitchFamily="-107" charset="-128"/>
                  <a:cs typeface="+mn-cs"/>
                </a:rPr>
                <a:t>SUPPORTIVE</a:t>
              </a:r>
              <a:endParaRPr lang="en-US" sz="1500">
                <a:solidFill>
                  <a:srgbClr val="FFFF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endParaRPr>
            </a:p>
          </p:txBody>
        </p:sp>
        <p:sp>
          <p:nvSpPr>
            <p:cNvPr id="1221662" name="Text Box 30"/>
            <p:cNvSpPr txBox="1">
              <a:spLocks noChangeArrowheads="1"/>
            </p:cNvSpPr>
            <p:nvPr/>
          </p:nvSpPr>
          <p:spPr bwMode="auto">
            <a:xfrm>
              <a:off x="1152" y="3351"/>
              <a:ext cx="838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ＭＳ Ｐゴシック" pitchFamily="-107" charset="-128"/>
                  <a:cs typeface="+mn-cs"/>
                </a:rPr>
                <a:t>PERSONAL</a:t>
              </a:r>
              <a:endParaRPr lang="en-US" sz="1500">
                <a:solidFill>
                  <a:srgbClr val="FFFF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endParaRPr>
            </a:p>
          </p:txBody>
        </p:sp>
        <p:sp>
          <p:nvSpPr>
            <p:cNvPr id="1221663" name="Text Box 31"/>
            <p:cNvSpPr txBox="1">
              <a:spLocks noChangeArrowheads="1"/>
            </p:cNvSpPr>
            <p:nvPr/>
          </p:nvSpPr>
          <p:spPr bwMode="auto">
            <a:xfrm>
              <a:off x="2448" y="3343"/>
              <a:ext cx="982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500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ＭＳ Ｐゴシック" pitchFamily="-107" charset="-128"/>
                  <a:cs typeface="+mn-cs"/>
                </a:rPr>
                <a:t>RELATIONAL</a:t>
              </a:r>
              <a:endParaRPr lang="en-US" sz="1500">
                <a:solidFill>
                  <a:srgbClr val="FFFF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endParaRPr>
            </a:p>
          </p:txBody>
        </p:sp>
      </p:grpSp>
      <p:sp>
        <p:nvSpPr>
          <p:cNvPr id="44042" name="Text Box 34"/>
          <p:cNvSpPr txBox="1">
            <a:spLocks noChangeAspect="1" noChangeArrowheads="1"/>
          </p:cNvSpPr>
          <p:nvPr/>
        </p:nvSpPr>
        <p:spPr bwMode="auto">
          <a:xfrm>
            <a:off x="1676400" y="5076825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>
              <a:latin typeface="Verdana" pitchFamily="34" charset="0"/>
            </a:endParaRPr>
          </a:p>
        </p:txBody>
      </p:sp>
      <p:sp>
        <p:nvSpPr>
          <p:cNvPr id="44043" name="Text Box 35"/>
          <p:cNvSpPr txBox="1">
            <a:spLocks noChangeAspect="1" noChangeArrowheads="1"/>
          </p:cNvSpPr>
          <p:nvPr/>
        </p:nvSpPr>
        <p:spPr bwMode="auto">
          <a:xfrm>
            <a:off x="4494213" y="5076825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Verdana" pitchFamily="34" charset="0"/>
            </a:endParaRPr>
          </a:p>
        </p:txBody>
      </p:sp>
      <p:sp>
        <p:nvSpPr>
          <p:cNvPr id="44044" name="Text Box 36"/>
          <p:cNvSpPr txBox="1">
            <a:spLocks noChangeAspect="1" noChangeArrowheads="1"/>
          </p:cNvSpPr>
          <p:nvPr/>
        </p:nvSpPr>
        <p:spPr bwMode="auto">
          <a:xfrm>
            <a:off x="6110288" y="5076825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600">
              <a:latin typeface="Verdana" pitchFamily="34" charset="0"/>
            </a:endParaRPr>
          </a:p>
        </p:txBody>
      </p:sp>
      <p:cxnSp>
        <p:nvCxnSpPr>
          <p:cNvPr id="44045" name="AutoShape 37"/>
          <p:cNvCxnSpPr>
            <a:cxnSpLocks noChangeAspect="1" noChangeShapeType="1"/>
          </p:cNvCxnSpPr>
          <p:nvPr/>
        </p:nvCxnSpPr>
        <p:spPr bwMode="auto">
          <a:xfrm>
            <a:off x="4484688" y="1966913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046" name="Text Box 38"/>
          <p:cNvSpPr txBox="1">
            <a:spLocks noChangeAspect="1" noChangeArrowheads="1"/>
          </p:cNvSpPr>
          <p:nvPr/>
        </p:nvSpPr>
        <p:spPr bwMode="auto">
          <a:xfrm>
            <a:off x="3302000" y="33131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Verdana" pitchFamily="34" charset="0"/>
            </a:endParaRPr>
          </a:p>
        </p:txBody>
      </p:sp>
      <p:sp>
        <p:nvSpPr>
          <p:cNvPr id="44047" name="Text Box 40"/>
          <p:cNvSpPr txBox="1">
            <a:spLocks noChangeAspect="1" noChangeArrowheads="1"/>
          </p:cNvSpPr>
          <p:nvPr/>
        </p:nvSpPr>
        <p:spPr bwMode="auto">
          <a:xfrm>
            <a:off x="5692775" y="3313113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endParaRPr lang="en-US" sz="1600">
              <a:latin typeface="Verdana" pitchFamily="34" charset="0"/>
            </a:endParaRPr>
          </a:p>
        </p:txBody>
      </p:sp>
      <p:sp>
        <p:nvSpPr>
          <p:cNvPr id="1221673" name="Rectangle 41"/>
          <p:cNvSpPr>
            <a:spLocks noChangeArrowheads="1"/>
          </p:cNvSpPr>
          <p:nvPr/>
        </p:nvSpPr>
        <p:spPr bwMode="auto">
          <a:xfrm>
            <a:off x="1638300" y="5953125"/>
            <a:ext cx="12858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pitchFamily="-107" charset="-128"/>
                <a:cs typeface="+mn-cs"/>
              </a:rPr>
              <a:t>CREDIBILITY</a:t>
            </a:r>
          </a:p>
        </p:txBody>
      </p:sp>
      <p:sp>
        <p:nvSpPr>
          <p:cNvPr id="1221674" name="Rectangle 42"/>
          <p:cNvSpPr>
            <a:spLocks noChangeArrowheads="1"/>
          </p:cNvSpPr>
          <p:nvPr/>
        </p:nvSpPr>
        <p:spPr bwMode="auto">
          <a:xfrm>
            <a:off x="3994150" y="5981700"/>
            <a:ext cx="11588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-107" charset="-128"/>
                <a:cs typeface="+mn-cs"/>
              </a:rPr>
              <a:t>TRUST</a:t>
            </a:r>
          </a:p>
        </p:txBody>
      </p:sp>
      <p:sp>
        <p:nvSpPr>
          <p:cNvPr id="1221676" name="Rectangle 44"/>
          <p:cNvSpPr>
            <a:spLocks noChangeArrowheads="1"/>
          </p:cNvSpPr>
          <p:nvPr/>
        </p:nvSpPr>
        <p:spPr bwMode="auto">
          <a:xfrm>
            <a:off x="6985000" y="3386138"/>
            <a:ext cx="1033463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pitchFamily="-107" charset="-128"/>
                <a:cs typeface="+mn-cs"/>
              </a:rPr>
              <a:t>INITIATIVE</a:t>
            </a:r>
          </a:p>
        </p:txBody>
      </p:sp>
      <p:sp>
        <p:nvSpPr>
          <p:cNvPr id="1221677" name="Rectangle 45"/>
          <p:cNvSpPr>
            <a:spLocks noChangeArrowheads="1"/>
          </p:cNvSpPr>
          <p:nvPr/>
        </p:nvSpPr>
        <p:spPr bwMode="auto">
          <a:xfrm>
            <a:off x="1103313" y="3370263"/>
            <a:ext cx="1247775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-107" charset="-128"/>
                <a:cs typeface="+mn-cs"/>
              </a:rPr>
              <a:t>HIGH</a:t>
            </a:r>
          </a:p>
          <a:p>
            <a:pPr algn="ctr"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ＭＳ Ｐゴシック" pitchFamily="-107" charset="-128"/>
                <a:cs typeface="+mn-cs"/>
              </a:rPr>
              <a:t>ASPIRATION</a:t>
            </a:r>
          </a:p>
        </p:txBody>
      </p:sp>
      <p:sp>
        <p:nvSpPr>
          <p:cNvPr id="1221678" name="Rectangle 46"/>
          <p:cNvSpPr>
            <a:spLocks noChangeArrowheads="1"/>
          </p:cNvSpPr>
          <p:nvPr/>
        </p:nvSpPr>
        <p:spPr bwMode="auto">
          <a:xfrm>
            <a:off x="3756025" y="769938"/>
            <a:ext cx="1500188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ＭＳ Ｐゴシック" pitchFamily="-107" charset="-128"/>
                <a:cs typeface="+mn-cs"/>
              </a:rPr>
              <a:t>STEWARDSHIP</a:t>
            </a:r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791200" y="4330700"/>
            <a:ext cx="2282825" cy="1536700"/>
            <a:chOff x="5951538" y="4210050"/>
            <a:chExt cx="2282825" cy="1536701"/>
          </a:xfrm>
        </p:grpSpPr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5951538" y="4210050"/>
              <a:ext cx="2282825" cy="1536701"/>
              <a:chOff x="3671" y="2683"/>
              <a:chExt cx="1438" cy="968"/>
            </a:xfrm>
            <a:gradFill>
              <a:gsLst>
                <a:gs pos="31000">
                  <a:srgbClr val="E29700"/>
                </a:gs>
                <a:gs pos="100000">
                  <a:schemeClr val="bg1">
                    <a:gamma/>
                    <a:tint val="82353"/>
                    <a:invGamma/>
                  </a:schemeClr>
                </a:gs>
              </a:gsLst>
              <a:lin ang="2700000" scaled="1"/>
            </a:gradFill>
          </p:grpSpPr>
          <p:sp>
            <p:nvSpPr>
              <p:cNvPr id="53" name="Freeform 45"/>
              <p:cNvSpPr>
                <a:spLocks/>
              </p:cNvSpPr>
              <p:nvPr/>
            </p:nvSpPr>
            <p:spPr bwMode="auto">
              <a:xfrm>
                <a:off x="3671" y="2683"/>
                <a:ext cx="1438" cy="968"/>
              </a:xfrm>
              <a:custGeom>
                <a:avLst/>
                <a:gdLst/>
                <a:ahLst/>
                <a:cxnLst>
                  <a:cxn ang="0">
                    <a:pos x="800" y="0"/>
                  </a:cxn>
                  <a:cxn ang="0">
                    <a:pos x="0" y="0"/>
                  </a:cxn>
                  <a:cxn ang="0">
                    <a:pos x="0" y="1056"/>
                  </a:cxn>
                  <a:cxn ang="0">
                    <a:pos x="1568" y="1056"/>
                  </a:cxn>
                  <a:cxn ang="0">
                    <a:pos x="1568" y="1048"/>
                  </a:cxn>
                  <a:cxn ang="0">
                    <a:pos x="800" y="0"/>
                  </a:cxn>
                </a:cxnLst>
                <a:rect l="0" t="0" r="r" b="b"/>
                <a:pathLst>
                  <a:path w="1568" h="1056">
                    <a:moveTo>
                      <a:pt x="800" y="0"/>
                    </a:moveTo>
                    <a:lnTo>
                      <a:pt x="0" y="0"/>
                    </a:lnTo>
                    <a:lnTo>
                      <a:pt x="0" y="1056"/>
                    </a:lnTo>
                    <a:lnTo>
                      <a:pt x="1568" y="1056"/>
                    </a:lnTo>
                    <a:lnTo>
                      <a:pt x="1568" y="1048"/>
                    </a:lnTo>
                    <a:lnTo>
                      <a:pt x="80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-107" charset="-128"/>
                  <a:cs typeface="+mn-cs"/>
                </a:endParaRPr>
              </a:p>
            </p:txBody>
          </p:sp>
          <p:sp>
            <p:nvSpPr>
              <p:cNvPr id="54" name="Freeform 46"/>
              <p:cNvSpPr>
                <a:spLocks noChangeAspect="1"/>
              </p:cNvSpPr>
              <p:nvPr/>
            </p:nvSpPr>
            <p:spPr bwMode="auto">
              <a:xfrm>
                <a:off x="3719" y="2731"/>
                <a:ext cx="1294" cy="871"/>
              </a:xfrm>
              <a:custGeom>
                <a:avLst/>
                <a:gdLst/>
                <a:ahLst/>
                <a:cxnLst>
                  <a:cxn ang="0">
                    <a:pos x="800" y="0"/>
                  </a:cxn>
                  <a:cxn ang="0">
                    <a:pos x="0" y="0"/>
                  </a:cxn>
                  <a:cxn ang="0">
                    <a:pos x="0" y="1056"/>
                  </a:cxn>
                  <a:cxn ang="0">
                    <a:pos x="1568" y="1056"/>
                  </a:cxn>
                  <a:cxn ang="0">
                    <a:pos x="1568" y="1048"/>
                  </a:cxn>
                  <a:cxn ang="0">
                    <a:pos x="800" y="0"/>
                  </a:cxn>
                </a:cxnLst>
                <a:rect l="0" t="0" r="r" b="b"/>
                <a:pathLst>
                  <a:path w="1568" h="1056">
                    <a:moveTo>
                      <a:pt x="800" y="0"/>
                    </a:moveTo>
                    <a:lnTo>
                      <a:pt x="0" y="0"/>
                    </a:lnTo>
                    <a:lnTo>
                      <a:pt x="0" y="1056"/>
                    </a:lnTo>
                    <a:lnTo>
                      <a:pt x="1568" y="1056"/>
                    </a:lnTo>
                    <a:lnTo>
                      <a:pt x="1568" y="1048"/>
                    </a:lnTo>
                    <a:lnTo>
                      <a:pt x="800" y="0"/>
                    </a:lnTo>
                    <a:close/>
                  </a:path>
                </a:pathLst>
              </a:custGeom>
              <a:grp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eaLnBrk="0" hangingPunct="0">
                  <a:defRPr/>
                </a:pPr>
                <a:endParaRPr lang="en-US" sz="2000">
                  <a:solidFill>
                    <a:srgbClr val="000000"/>
                  </a:solidFill>
                  <a:latin typeface="Arial" charset="0"/>
                  <a:ea typeface="ＭＳ Ｐゴシック" pitchFamily="-107" charset="-128"/>
                  <a:cs typeface="+mn-cs"/>
                </a:endParaRPr>
              </a:p>
            </p:txBody>
          </p:sp>
        </p:grpSp>
        <p:sp>
          <p:nvSpPr>
            <p:cNvPr id="44056" name="Freeform 31"/>
            <p:cNvSpPr>
              <a:spLocks noChangeAspect="1"/>
            </p:cNvSpPr>
            <p:nvPr/>
          </p:nvSpPr>
          <p:spPr bwMode="auto">
            <a:xfrm>
              <a:off x="6024563" y="5308600"/>
              <a:ext cx="1976437" cy="236538"/>
            </a:xfrm>
            <a:custGeom>
              <a:avLst/>
              <a:gdLst>
                <a:gd name="T0" fmla="*/ 0 w 1336"/>
                <a:gd name="T1" fmla="*/ 0 h 160"/>
                <a:gd name="T2" fmla="*/ 0 w 1336"/>
                <a:gd name="T3" fmla="*/ 2147483647 h 160"/>
                <a:gd name="T4" fmla="*/ 2147483647 w 1336"/>
                <a:gd name="T5" fmla="*/ 2147483647 h 160"/>
                <a:gd name="T6" fmla="*/ 2147483647 w 1336"/>
                <a:gd name="T7" fmla="*/ 0 h 160"/>
                <a:gd name="T8" fmla="*/ 0 w 1336"/>
                <a:gd name="T9" fmla="*/ 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6"/>
                <a:gd name="T16" fmla="*/ 0 h 160"/>
                <a:gd name="T17" fmla="*/ 1336 w 1336"/>
                <a:gd name="T18" fmla="*/ 160 h 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6" h="160">
                  <a:moveTo>
                    <a:pt x="0" y="0"/>
                  </a:moveTo>
                  <a:lnTo>
                    <a:pt x="0" y="160"/>
                  </a:lnTo>
                  <a:lnTo>
                    <a:pt x="1336" y="160"/>
                  </a:lnTo>
                  <a:lnTo>
                    <a:pt x="1216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E49328"/>
                </a:gs>
                <a:gs pos="50000">
                  <a:srgbClr val="FEB543"/>
                </a:gs>
                <a:gs pos="100000">
                  <a:srgbClr val="E49328"/>
                </a:gs>
              </a:gsLst>
              <a:lin ang="540000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Text Box 32"/>
            <p:cNvSpPr txBox="1">
              <a:spLocks noChangeArrowheads="1"/>
            </p:cNvSpPr>
            <p:nvPr/>
          </p:nvSpPr>
          <p:spPr bwMode="auto">
            <a:xfrm>
              <a:off x="6162676" y="5257801"/>
              <a:ext cx="1604962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US" sz="15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Verdana" pitchFamily="34" charset="0"/>
                  <a:ea typeface="ＭＳ Ｐゴシック" pitchFamily="-107" charset="-128"/>
                  <a:cs typeface="+mn-cs"/>
                </a:rPr>
                <a:t>CONTEXTUAL</a:t>
              </a:r>
              <a:endParaRPr lang="en-US" sz="1500" b="1">
                <a:solidFill>
                  <a:srgbClr val="FFFFB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endParaRPr>
            </a:p>
          </p:txBody>
        </p:sp>
      </p:grpSp>
      <p:sp>
        <p:nvSpPr>
          <p:cNvPr id="44054" name="TextBox 57"/>
          <p:cNvSpPr txBox="1">
            <a:spLocks noChangeArrowheads="1"/>
          </p:cNvSpPr>
          <p:nvPr/>
        </p:nvSpPr>
        <p:spPr bwMode="auto">
          <a:xfrm>
            <a:off x="8458200" y="65039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4100735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260350"/>
            <a:ext cx="8215312" cy="611188"/>
          </a:xfrm>
        </p:spPr>
        <p:txBody>
          <a:bodyPr/>
          <a:lstStyle/>
          <a:p>
            <a:r>
              <a:rPr lang="en-US"/>
              <a:t>Key themes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963" y="1219200"/>
            <a:ext cx="8809037" cy="5368925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100"/>
              <a:t>Who you are matters -- but only if you can convey it to others.</a:t>
            </a:r>
          </a:p>
          <a:p>
            <a:pPr marL="342900" indent="-342900">
              <a:lnSpc>
                <a:spcPct val="90000"/>
              </a:lnSpc>
            </a:pPr>
            <a:r>
              <a:rPr lang="en-US" sz="2100"/>
              <a:t>Leadership is not about tasks, it’s about </a:t>
            </a:r>
            <a:r>
              <a:rPr lang="en-US" sz="2100" u="sng"/>
              <a:t>felt</a:t>
            </a:r>
            <a:r>
              <a:rPr lang="en-US" sz="2100"/>
              <a:t> relationships and understanding the other person.</a:t>
            </a:r>
          </a:p>
          <a:p>
            <a:pPr marL="342900" indent="-342900">
              <a:lnSpc>
                <a:spcPct val="90000"/>
              </a:lnSpc>
            </a:pPr>
            <a:r>
              <a:rPr lang="en-US" sz="2100"/>
              <a:t>If you haven’t created a context in which things can happen without your personal intervention, then you aren’t leading.</a:t>
            </a:r>
          </a:p>
          <a:p>
            <a:pPr marL="342900" indent="-342900">
              <a:lnSpc>
                <a:spcPct val="90000"/>
              </a:lnSpc>
            </a:pPr>
            <a:r>
              <a:rPr lang="en-US" sz="2100"/>
              <a:t>Accepting the status quo is not an option if you want energize and engender high aspirations and accomplishments.</a:t>
            </a:r>
          </a:p>
          <a:p>
            <a:pPr marL="342900" indent="-342900">
              <a:lnSpc>
                <a:spcPct val="90000"/>
              </a:lnSpc>
            </a:pPr>
            <a:r>
              <a:rPr lang="en-US" sz="2100"/>
              <a:t>Successful “raising the bar” must be accompanied by supporting those trying to reach it.</a:t>
            </a:r>
          </a:p>
          <a:p>
            <a:pPr marL="342900" indent="-342900">
              <a:lnSpc>
                <a:spcPct val="90000"/>
              </a:lnSpc>
            </a:pPr>
            <a:r>
              <a:rPr lang="en-US" sz="2100"/>
              <a:t>If you feel responsible, you will do the right thing.  Thus, leadership ultimately involves accepting and inculcating in others and deep sense of responsibility for the organization as an institution.  </a:t>
            </a:r>
          </a:p>
          <a:p>
            <a:pPr marL="342900" indent="-342900">
              <a:lnSpc>
                <a:spcPct val="90000"/>
              </a:lnSpc>
            </a:pPr>
            <a:endParaRPr lang="en-US" sz="2100"/>
          </a:p>
          <a:p>
            <a:pPr marL="342900" indent="-342900">
              <a:lnSpc>
                <a:spcPct val="90000"/>
              </a:lnSpc>
            </a:pPr>
            <a:endParaRPr lang="en-US" sz="2100"/>
          </a:p>
          <a:p>
            <a:pPr marL="342900" indent="-342900">
              <a:lnSpc>
                <a:spcPct val="90000"/>
              </a:lnSpc>
            </a:pPr>
            <a:endParaRPr lang="en-US" sz="1800"/>
          </a:p>
        </p:txBody>
      </p:sp>
      <p:sp>
        <p:nvSpPr>
          <p:cNvPr id="45060" name="TextBox 6"/>
          <p:cNvSpPr txBox="1">
            <a:spLocks noChangeArrowheads="1"/>
          </p:cNvSpPr>
          <p:nvPr/>
        </p:nvSpPr>
        <p:spPr bwMode="auto">
          <a:xfrm>
            <a:off x="8458200" y="65039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34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96888" y="331788"/>
            <a:ext cx="8247062" cy="1101725"/>
          </a:xfrm>
        </p:spPr>
        <p:txBody>
          <a:bodyPr/>
          <a:lstStyle/>
          <a:p>
            <a:r>
              <a:rPr lang="en-US"/>
              <a:t>“Nervewire”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19200"/>
            <a:ext cx="8305800" cy="4225925"/>
          </a:xfrm>
        </p:spPr>
        <p:txBody>
          <a:bodyPr/>
          <a:lstStyle/>
          <a:p>
            <a:pPr marL="742950" lvl="1" indent="-285750">
              <a:lnSpc>
                <a:spcPct val="90000"/>
              </a:lnSpc>
            </a:pPr>
            <a:endParaRPr lang="en-US" sz="28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What is your assessment of Kirk and Malcolm as leaders?  Do you think they make a good leadership team?  Why or why not?</a:t>
            </a:r>
            <a:endParaRPr lang="en-US" sz="26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dirty="0">
                <a:cs typeface="Times New Roman" pitchFamily="18" charset="0"/>
              </a:rPr>
              <a:t>Is it their similarities, their differences, or both that affect their effectiveness?</a:t>
            </a:r>
            <a:r>
              <a:rPr lang="en-US" dirty="0"/>
              <a:t> 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Can you have two strong leaders?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Can one strong and one weak really co-lead?</a:t>
            </a:r>
          </a:p>
          <a:p>
            <a:pPr marL="342900" indent="-342900">
              <a:lnSpc>
                <a:spcPct val="90000"/>
              </a:lnSpc>
            </a:pPr>
            <a:r>
              <a:rPr lang="en-US" dirty="0"/>
              <a:t>Do some of these attributes vary by cultural context?</a:t>
            </a:r>
          </a:p>
          <a:p>
            <a:pPr marL="342900" indent="-342900">
              <a:lnSpc>
                <a:spcPct val="90000"/>
              </a:lnSpc>
            </a:pPr>
            <a:endParaRPr lang="en-US" dirty="0"/>
          </a:p>
        </p:txBody>
      </p:sp>
      <p:sp>
        <p:nvSpPr>
          <p:cNvPr id="14340" name="TextBox 6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763000" cy="28194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sz="3200">
                <a:latin typeface="Verdana" pitchFamily="34" charset="0"/>
              </a:rPr>
              <a:t>What were the keys to the </a:t>
            </a:r>
          </a:p>
          <a:p>
            <a:pPr algn="ctr">
              <a:buFontTx/>
              <a:buNone/>
            </a:pPr>
            <a:r>
              <a:rPr lang="en-US" sz="3200">
                <a:latin typeface="Verdana" pitchFamily="34" charset="0"/>
              </a:rPr>
              <a:t>co-leadership arrangement that Malcolm and Kirk have at Nervewire?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292100"/>
            <a:ext cx="8277225" cy="704850"/>
          </a:xfrm>
        </p:spPr>
        <p:txBody>
          <a:bodyPr/>
          <a:lstStyle/>
          <a:p>
            <a:r>
              <a:rPr lang="en-US" dirty="0"/>
              <a:t>Structural Clarity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05800" cy="4724400"/>
          </a:xfrm>
        </p:spPr>
        <p:txBody>
          <a:bodyPr/>
          <a:lstStyle/>
          <a:p>
            <a:pPr marL="349250" lvl="1" indent="0">
              <a:buNone/>
            </a:pPr>
            <a:r>
              <a:rPr lang="en-US" sz="3200" b="1" u="sng" dirty="0"/>
              <a:t> Clarity of direction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Multiple individuals, one office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 inconsistency on key issues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Settle key differences privately</a:t>
            </a:r>
          </a:p>
          <a:p>
            <a:pPr marL="349250" lvl="1" indent="0">
              <a:buNone/>
            </a:pPr>
            <a:endParaRPr lang="en-US" sz="2200" dirty="0"/>
          </a:p>
          <a:p>
            <a:pPr marL="349250" lvl="1" indent="0">
              <a:buNone/>
            </a:pPr>
            <a:r>
              <a:rPr lang="en-US" sz="3200" b="1" u="sng" dirty="0"/>
              <a:t>Clarity about who has final say</a:t>
            </a:r>
            <a:endParaRPr lang="en-US" sz="3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Option 1: One boss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Option 2: Veto power, unanimous only</a:t>
            </a:r>
            <a:endParaRPr lang="en-US" sz="2000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</p:txBody>
      </p:sp>
      <p:sp>
        <p:nvSpPr>
          <p:cNvPr id="20484" name="TextBox 6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81503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" y="355600"/>
            <a:ext cx="8215312" cy="415925"/>
          </a:xfrm>
        </p:spPr>
        <p:txBody>
          <a:bodyPr/>
          <a:lstStyle/>
          <a:p>
            <a:r>
              <a:rPr lang="en-US" dirty="0"/>
              <a:t>Status &amp; Orientation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038" y="1146175"/>
            <a:ext cx="7615237" cy="4225925"/>
          </a:xfrm>
        </p:spPr>
        <p:txBody>
          <a:bodyPr/>
          <a:lstStyle/>
          <a:p>
            <a:pPr marL="349250" lvl="1" indent="0">
              <a:buNone/>
            </a:pPr>
            <a:r>
              <a:rPr lang="en-US" sz="3200" b="1" u="sng" dirty="0"/>
              <a:t>Feeling valued and respected  </a:t>
            </a:r>
            <a:endParaRPr lang="en-US" sz="3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“Look up to” (</a:t>
            </a:r>
            <a:r>
              <a:rPr lang="en-US" u="sng" dirty="0"/>
              <a:t>referent power)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“Look to” (</a:t>
            </a:r>
            <a:r>
              <a:rPr lang="en-US" u="sng" dirty="0"/>
              <a:t>expert power)</a:t>
            </a:r>
          </a:p>
          <a:p>
            <a:pPr marL="682625" lvl="2" indent="0">
              <a:buNone/>
            </a:pPr>
            <a:endParaRPr lang="en-US" sz="1600" dirty="0"/>
          </a:p>
          <a:p>
            <a:pPr marL="349250" lvl="1" indent="0">
              <a:buNone/>
            </a:pPr>
            <a:r>
              <a:rPr lang="en-US" sz="3200" b="1" u="sng" dirty="0"/>
              <a:t>Service focus</a:t>
            </a:r>
            <a:endParaRPr lang="en-US" sz="3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Humility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 the greater good; not for glory or self</a:t>
            </a: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55187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r>
              <a:rPr lang="en-US" dirty="0"/>
              <a:t>Alignment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24000"/>
            <a:ext cx="7970838" cy="4191001"/>
          </a:xfrm>
        </p:spPr>
        <p:txBody>
          <a:bodyPr/>
          <a:lstStyle/>
          <a:p>
            <a:pPr marL="15875" indent="0">
              <a:buNone/>
            </a:pPr>
            <a:r>
              <a:rPr lang="en-US" sz="3200" b="1" u="sng" dirty="0"/>
              <a:t>Congruence  </a:t>
            </a:r>
            <a:endParaRPr lang="en-US" sz="3200" b="1" dirty="0"/>
          </a:p>
          <a:p>
            <a:r>
              <a:rPr lang="en-US" sz="2400" dirty="0"/>
              <a:t>Shared vision &amp; strategy </a:t>
            </a:r>
          </a:p>
          <a:p>
            <a:r>
              <a:rPr lang="en-US" sz="2400" dirty="0"/>
              <a:t>Common culture &amp; operating values</a:t>
            </a:r>
          </a:p>
          <a:p>
            <a:pPr marL="15875" indent="0">
              <a:buNone/>
            </a:pPr>
            <a:r>
              <a:rPr lang="en-US" sz="3200" b="1" u="sng" dirty="0"/>
              <a:t>Complementarity </a:t>
            </a:r>
            <a:r>
              <a:rPr lang="en-US" sz="2400" u="sng" dirty="0"/>
              <a:t> </a:t>
            </a:r>
            <a:endParaRPr lang="en-US" sz="2400" dirty="0"/>
          </a:p>
          <a:p>
            <a:pPr lvl="0"/>
            <a:r>
              <a:rPr lang="en-US" sz="2400" dirty="0"/>
              <a:t>Vision &amp; inspiration/operational nuts &amp; bolts</a:t>
            </a:r>
          </a:p>
          <a:p>
            <a:pPr lvl="0"/>
            <a:r>
              <a:rPr lang="en-US" sz="2400" dirty="0"/>
              <a:t>Inside/outside</a:t>
            </a:r>
          </a:p>
          <a:p>
            <a:pPr lvl="0"/>
            <a:r>
              <a:rPr lang="en-US" sz="2400" dirty="0"/>
              <a:t>Warm/tough</a:t>
            </a:r>
          </a:p>
          <a:p>
            <a:pPr marL="342900" indent="-342900"/>
            <a:endParaRPr lang="en-US" dirty="0"/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065719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685800"/>
          </a:xfrm>
        </p:spPr>
        <p:txBody>
          <a:bodyPr/>
          <a:lstStyle/>
          <a:p>
            <a:r>
              <a:rPr lang="en-US" dirty="0"/>
              <a:t>Interpersonal Relations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399"/>
            <a:ext cx="7970838" cy="4419601"/>
          </a:xfrm>
        </p:spPr>
        <p:txBody>
          <a:bodyPr/>
          <a:lstStyle/>
          <a:p>
            <a:pPr marL="50800" lvl="0" indent="0">
              <a:buNone/>
            </a:pPr>
            <a:r>
              <a:rPr lang="en-US" sz="3200" b="1" u="sng" dirty="0"/>
              <a:t>Mutual respect</a:t>
            </a:r>
            <a:endParaRPr lang="en-US" sz="3200" b="1" dirty="0"/>
          </a:p>
          <a:p>
            <a:pPr marL="50800" lvl="0" indent="0">
              <a:buNone/>
            </a:pPr>
            <a:r>
              <a:rPr lang="en-US" sz="3200" b="1" u="sng" dirty="0"/>
              <a:t>Trust</a:t>
            </a:r>
            <a:endParaRPr lang="en-US" sz="3200" b="1" dirty="0"/>
          </a:p>
          <a:p>
            <a:pPr lvl="0"/>
            <a:r>
              <a:rPr lang="en-US" sz="2400" dirty="0"/>
              <a:t>No hidden, personal agendas</a:t>
            </a:r>
          </a:p>
          <a:p>
            <a:pPr lvl="0"/>
            <a:r>
              <a:rPr lang="en-US" sz="2400" dirty="0"/>
              <a:t>Comfort in giving up control</a:t>
            </a:r>
          </a:p>
          <a:p>
            <a:pPr marL="50800" lvl="0" indent="0">
              <a:buNone/>
            </a:pPr>
            <a:r>
              <a:rPr lang="en-US" sz="3200" b="1" u="sng" dirty="0"/>
              <a:t>Open communication</a:t>
            </a:r>
            <a:endParaRPr lang="en-US" sz="3200" b="1" dirty="0"/>
          </a:p>
          <a:p>
            <a:pPr lvl="0"/>
            <a:r>
              <a:rPr lang="en-US" sz="2400" dirty="0"/>
              <a:t>Handling conflict</a:t>
            </a:r>
          </a:p>
          <a:p>
            <a:pPr lvl="0"/>
            <a:r>
              <a:rPr lang="en-US" sz="2400" dirty="0"/>
              <a:t>Candidness</a:t>
            </a:r>
          </a:p>
          <a:p>
            <a:pPr marL="342900" indent="-342900"/>
            <a:endParaRPr lang="en-US" dirty="0"/>
          </a:p>
        </p:txBody>
      </p:sp>
      <p:sp>
        <p:nvSpPr>
          <p:cNvPr id="22532" name="TextBox 6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10425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A393-EBCB-7A45-9708-67092EE9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2400"/>
            <a:ext cx="7886700" cy="683412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Co-Leadership Checklist</a:t>
            </a:r>
            <a:endParaRPr lang="en-US" sz="3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DCE52E-4200-1F4E-B87F-DE9478945BA1}"/>
              </a:ext>
            </a:extLst>
          </p:cNvPr>
          <p:cNvSpPr/>
          <p:nvPr/>
        </p:nvSpPr>
        <p:spPr>
          <a:xfrm>
            <a:off x="0" y="867896"/>
            <a:ext cx="8915400" cy="538609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428625" algn="ctr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Structural Clarity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7213" lvl="1" indent="-214313"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Clarity of direction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individuals, one office</a:t>
            </a:r>
          </a:p>
          <a:p>
            <a:pPr marL="857250" lvl="2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inconsistency on key issues</a:t>
            </a:r>
          </a:p>
          <a:p>
            <a:pPr marL="857250" lvl="2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Settle key differences privately</a:t>
            </a:r>
          </a:p>
          <a:p>
            <a:pPr marL="557213" lvl="1" indent="-214313"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Clarity about who has final say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71525" lvl="1" indent="-17145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Option 1: One boss</a:t>
            </a:r>
          </a:p>
          <a:p>
            <a:pPr marL="771525" lvl="1" indent="-171450"/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Option 2: Veto power, unanimous only</a:t>
            </a:r>
          </a:p>
          <a:p>
            <a:pPr marL="428625" algn="ctr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8625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Interpersonal Orient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ation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7213" lvl="1" indent="-214313"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Feeling valued and respected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“Look up to” (</a:t>
            </a: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referent power)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“Look to” (</a:t>
            </a: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expert power)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7213" lvl="1" indent="-214313"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 focus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Humility</a:t>
            </a:r>
          </a:p>
          <a:p>
            <a:pPr marL="857250" lvl="2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the greater good; not for glory or self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8625" algn="ctr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8625" algn="ctr">
              <a:spcBef>
                <a:spcPts val="0"/>
              </a:spcBef>
              <a:spcAft>
                <a:spcPts val="0"/>
              </a:spcAft>
            </a:pP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28625" algn="ctr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Interpersonal Relations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57213" lvl="1" indent="-214313"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Congruence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2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Shared vision &amp; strategy </a:t>
            </a:r>
          </a:p>
          <a:p>
            <a:pPr marL="857250" lvl="2" indent="-17145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culture &amp; operating values</a:t>
            </a:r>
          </a:p>
          <a:p>
            <a:pPr marL="557213" lvl="1" indent="-214313"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Complementarity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42975" lvl="2" indent="-257175"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Vision &amp; inspiration/operational nuts &amp; bolts</a:t>
            </a:r>
          </a:p>
          <a:p>
            <a:pPr marL="942975" lvl="2" indent="-257175"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Inside/outside</a:t>
            </a:r>
          </a:p>
          <a:p>
            <a:pPr marL="942975" lvl="2" indent="-257175"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Warm/tough</a:t>
            </a:r>
          </a:p>
          <a:p>
            <a:pPr marL="557213" lvl="1" indent="-214313">
              <a:spcBef>
                <a:spcPts val="0"/>
              </a:spcBef>
              <a:spcAft>
                <a:spcPts val="0"/>
              </a:spcAft>
              <a:buSzPts val="2400"/>
              <a:buFont typeface="Courier New" panose="02070309020205020404" pitchFamily="49" charset="0"/>
              <a:buChar char="o"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Mutual respect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00075" lvl="1" indent="-257175">
              <a:buSzPts val="2400"/>
              <a:buFont typeface="Courier New" panose="02070309020205020404" pitchFamily="49" charset="0"/>
              <a:buChar char="o"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Trust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42975" lvl="2" indent="-257175"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hidden, personal agendas</a:t>
            </a:r>
          </a:p>
          <a:p>
            <a:pPr marL="942975" lvl="2" indent="-257175"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Comfort in giving up control</a:t>
            </a:r>
          </a:p>
          <a:p>
            <a:pPr marL="600075" lvl="1" indent="-257175">
              <a:buSzPts val="2400"/>
              <a:buFont typeface="Courier New" panose="02070309020205020404" pitchFamily="49" charset="0"/>
              <a:buChar char="o"/>
            </a:pPr>
            <a:r>
              <a:rPr lang="en-US" sz="24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 communication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42975" lvl="2" indent="-257175"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conflict</a:t>
            </a:r>
          </a:p>
          <a:p>
            <a:pPr marL="942975" lvl="2" indent="-257175">
              <a:buFont typeface="Wingdings" pitchFamily="2" charset="2"/>
              <a:buChar char="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Candidness</a:t>
            </a:r>
          </a:p>
        </p:txBody>
      </p:sp>
    </p:spTree>
    <p:extLst>
      <p:ext uri="{BB962C8B-B14F-4D97-AF65-F5344CB8AC3E}">
        <p14:creationId xmlns:p14="http://schemas.microsoft.com/office/powerpoint/2010/main" val="170401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1450"/>
            <a:ext cx="9144000" cy="914400"/>
          </a:xfrm>
        </p:spPr>
        <p:txBody>
          <a:bodyPr/>
          <a:lstStyle/>
          <a:p>
            <a:r>
              <a:rPr lang="en-US"/>
              <a:t>Leader 1</a:t>
            </a:r>
          </a:p>
        </p:txBody>
      </p:sp>
      <p:grpSp>
        <p:nvGrpSpPr>
          <p:cNvPr id="23555" name="Group 3"/>
          <p:cNvGrpSpPr>
            <a:grpSpLocks/>
          </p:cNvGrpSpPr>
          <p:nvPr/>
        </p:nvGrpSpPr>
        <p:grpSpPr bwMode="auto">
          <a:xfrm>
            <a:off x="3470275" y="1020763"/>
            <a:ext cx="2236788" cy="1536700"/>
            <a:chOff x="2186" y="643"/>
            <a:chExt cx="1409" cy="968"/>
          </a:xfrm>
        </p:grpSpPr>
        <p:sp>
          <p:nvSpPr>
            <p:cNvPr id="23584" name="Freeform 4"/>
            <p:cNvSpPr>
              <a:spLocks/>
            </p:cNvSpPr>
            <p:nvPr/>
          </p:nvSpPr>
          <p:spPr bwMode="auto">
            <a:xfrm>
              <a:off x="2186" y="643"/>
              <a:ext cx="1409" cy="968"/>
            </a:xfrm>
            <a:custGeom>
              <a:avLst/>
              <a:gdLst>
                <a:gd name="T0" fmla="*/ 500 w 1536"/>
                <a:gd name="T1" fmla="*/ 0 h 1056"/>
                <a:gd name="T2" fmla="*/ 0 w 1536"/>
                <a:gd name="T3" fmla="*/ 683 h 1056"/>
                <a:gd name="T4" fmla="*/ 998 w 1536"/>
                <a:gd name="T5" fmla="*/ 683 h 1056"/>
                <a:gd name="T6" fmla="*/ 500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Freeform 5"/>
            <p:cNvSpPr>
              <a:spLocks noChangeAspect="1"/>
            </p:cNvSpPr>
            <p:nvPr/>
          </p:nvSpPr>
          <p:spPr bwMode="auto">
            <a:xfrm>
              <a:off x="2290" y="723"/>
              <a:ext cx="1205" cy="828"/>
            </a:xfrm>
            <a:custGeom>
              <a:avLst/>
              <a:gdLst>
                <a:gd name="T0" fmla="*/ 228 w 1536"/>
                <a:gd name="T1" fmla="*/ 0 h 1056"/>
                <a:gd name="T2" fmla="*/ 0 w 1536"/>
                <a:gd name="T3" fmla="*/ 313 h 1056"/>
                <a:gd name="T4" fmla="*/ 456 w 1536"/>
                <a:gd name="T5" fmla="*/ 313 h 1056"/>
                <a:gd name="T6" fmla="*/ 228 w 1536"/>
                <a:gd name="T7" fmla="*/ 0 h 10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36"/>
                <a:gd name="T13" fmla="*/ 0 h 1056"/>
                <a:gd name="T14" fmla="*/ 1536 w 1536"/>
                <a:gd name="T15" fmla="*/ 1056 h 10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36" h="1056">
                  <a:moveTo>
                    <a:pt x="768" y="0"/>
                  </a:moveTo>
                  <a:lnTo>
                    <a:pt x="0" y="1056"/>
                  </a:lnTo>
                  <a:lnTo>
                    <a:pt x="1536" y="1056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6" name="Freeform 6"/>
          <p:cNvSpPr>
            <a:spLocks/>
          </p:cNvSpPr>
          <p:nvPr/>
        </p:nvSpPr>
        <p:spPr bwMode="auto">
          <a:xfrm>
            <a:off x="3706813" y="2147888"/>
            <a:ext cx="1782762" cy="215900"/>
          </a:xfrm>
          <a:custGeom>
            <a:avLst/>
            <a:gdLst>
              <a:gd name="T0" fmla="*/ 2147483647 w 1192"/>
              <a:gd name="T1" fmla="*/ 0 h 160"/>
              <a:gd name="T2" fmla="*/ 0 w 1192"/>
              <a:gd name="T3" fmla="*/ 2147483647 h 160"/>
              <a:gd name="T4" fmla="*/ 2147483647 w 1192"/>
              <a:gd name="T5" fmla="*/ 2147483647 h 160"/>
              <a:gd name="T6" fmla="*/ 2147483647 w 1192"/>
              <a:gd name="T7" fmla="*/ 0 h 160"/>
              <a:gd name="T8" fmla="*/ 2147483647 w 1192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92"/>
              <a:gd name="T16" fmla="*/ 0 h 160"/>
              <a:gd name="T17" fmla="*/ 1192 w 1192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92" h="160">
                <a:moveTo>
                  <a:pt x="120" y="0"/>
                </a:moveTo>
                <a:lnTo>
                  <a:pt x="0" y="160"/>
                </a:lnTo>
                <a:lnTo>
                  <a:pt x="1192" y="160"/>
                </a:lnTo>
                <a:lnTo>
                  <a:pt x="1072" y="0"/>
                </a:lnTo>
                <a:lnTo>
                  <a:pt x="120" y="0"/>
                </a:lnTo>
                <a:close/>
              </a:path>
            </a:pathLst>
          </a:custGeom>
          <a:solidFill>
            <a:srgbClr val="5F5F5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557" name="Group 7"/>
          <p:cNvGrpSpPr>
            <a:grpSpLocks/>
          </p:cNvGrpSpPr>
          <p:nvPr/>
        </p:nvGrpSpPr>
        <p:grpSpPr bwMode="auto">
          <a:xfrm>
            <a:off x="4625975" y="2647950"/>
            <a:ext cx="2259013" cy="1536700"/>
            <a:chOff x="2914" y="1668"/>
            <a:chExt cx="1423" cy="968"/>
          </a:xfrm>
        </p:grpSpPr>
        <p:sp>
          <p:nvSpPr>
            <p:cNvPr id="23582" name="Freeform 8"/>
            <p:cNvSpPr>
              <a:spLocks/>
            </p:cNvSpPr>
            <p:nvPr/>
          </p:nvSpPr>
          <p:spPr bwMode="auto">
            <a:xfrm>
              <a:off x="2914" y="1668"/>
              <a:ext cx="1423" cy="968"/>
            </a:xfrm>
            <a:custGeom>
              <a:avLst/>
              <a:gdLst>
                <a:gd name="T0" fmla="*/ 508 w 1552"/>
                <a:gd name="T1" fmla="*/ 0 h 1056"/>
                <a:gd name="T2" fmla="*/ 0 w 1552"/>
                <a:gd name="T3" fmla="*/ 0 h 1056"/>
                <a:gd name="T4" fmla="*/ 0 w 1552"/>
                <a:gd name="T5" fmla="*/ 683 h 1056"/>
                <a:gd name="T6" fmla="*/ 1007 w 1552"/>
                <a:gd name="T7" fmla="*/ 683 h 1056"/>
                <a:gd name="T8" fmla="*/ 508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Freeform 9"/>
            <p:cNvSpPr>
              <a:spLocks noChangeAspect="1"/>
            </p:cNvSpPr>
            <p:nvPr/>
          </p:nvSpPr>
          <p:spPr bwMode="auto">
            <a:xfrm>
              <a:off x="2954" y="1708"/>
              <a:ext cx="1281" cy="872"/>
            </a:xfrm>
            <a:custGeom>
              <a:avLst/>
              <a:gdLst>
                <a:gd name="T0" fmla="*/ 300 w 1552"/>
                <a:gd name="T1" fmla="*/ 0 h 1056"/>
                <a:gd name="T2" fmla="*/ 0 w 1552"/>
                <a:gd name="T3" fmla="*/ 0 h 1056"/>
                <a:gd name="T4" fmla="*/ 0 w 1552"/>
                <a:gd name="T5" fmla="*/ 405 h 1056"/>
                <a:gd name="T6" fmla="*/ 594 w 1552"/>
                <a:gd name="T7" fmla="*/ 405 h 1056"/>
                <a:gd name="T8" fmla="*/ 300 w 1552"/>
                <a:gd name="T9" fmla="*/ 0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784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52" y="1056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58" name="Freeform 10"/>
          <p:cNvSpPr>
            <a:spLocks/>
          </p:cNvSpPr>
          <p:nvPr/>
        </p:nvSpPr>
        <p:spPr bwMode="auto">
          <a:xfrm>
            <a:off x="4686300" y="3727450"/>
            <a:ext cx="1941513" cy="254000"/>
          </a:xfrm>
          <a:custGeom>
            <a:avLst/>
            <a:gdLst>
              <a:gd name="T0" fmla="*/ 0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0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0" y="0"/>
                </a:moveTo>
                <a:lnTo>
                  <a:pt x="0" y="168"/>
                </a:lnTo>
                <a:lnTo>
                  <a:pt x="1328" y="168"/>
                </a:lnTo>
                <a:lnTo>
                  <a:pt x="1208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559" name="Group 11"/>
          <p:cNvGrpSpPr>
            <a:grpSpLocks/>
          </p:cNvGrpSpPr>
          <p:nvPr/>
        </p:nvGrpSpPr>
        <p:grpSpPr bwMode="auto">
          <a:xfrm>
            <a:off x="2303463" y="2647950"/>
            <a:ext cx="2259012" cy="1536700"/>
            <a:chOff x="1451" y="1668"/>
            <a:chExt cx="1423" cy="968"/>
          </a:xfrm>
        </p:grpSpPr>
        <p:sp>
          <p:nvSpPr>
            <p:cNvPr id="23580" name="Freeform 12"/>
            <p:cNvSpPr>
              <a:spLocks/>
            </p:cNvSpPr>
            <p:nvPr/>
          </p:nvSpPr>
          <p:spPr bwMode="auto">
            <a:xfrm>
              <a:off x="1451" y="1668"/>
              <a:ext cx="1423" cy="968"/>
            </a:xfrm>
            <a:custGeom>
              <a:avLst/>
              <a:gdLst>
                <a:gd name="T0" fmla="*/ 0 w 1552"/>
                <a:gd name="T1" fmla="*/ 683 h 1056"/>
                <a:gd name="T2" fmla="*/ 1007 w 1552"/>
                <a:gd name="T3" fmla="*/ 683 h 1056"/>
                <a:gd name="T4" fmla="*/ 1007 w 1552"/>
                <a:gd name="T5" fmla="*/ 0 h 1056"/>
                <a:gd name="T6" fmla="*/ 492 w 1552"/>
                <a:gd name="T7" fmla="*/ 0 h 1056"/>
                <a:gd name="T8" fmla="*/ 0 w 1552"/>
                <a:gd name="T9" fmla="*/ 683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gradFill rotWithShape="0">
              <a:gsLst>
                <a:gs pos="0">
                  <a:srgbClr val="C267AA"/>
                </a:gs>
                <a:gs pos="100000">
                  <a:srgbClr val="723D64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Freeform 13"/>
            <p:cNvSpPr>
              <a:spLocks noChangeAspect="1"/>
            </p:cNvSpPr>
            <p:nvPr/>
          </p:nvSpPr>
          <p:spPr bwMode="auto">
            <a:xfrm>
              <a:off x="1547" y="1708"/>
              <a:ext cx="1281" cy="872"/>
            </a:xfrm>
            <a:custGeom>
              <a:avLst/>
              <a:gdLst>
                <a:gd name="T0" fmla="*/ 0 w 1552"/>
                <a:gd name="T1" fmla="*/ 405 h 1056"/>
                <a:gd name="T2" fmla="*/ 594 w 1552"/>
                <a:gd name="T3" fmla="*/ 405 h 1056"/>
                <a:gd name="T4" fmla="*/ 594 w 1552"/>
                <a:gd name="T5" fmla="*/ 0 h 1056"/>
                <a:gd name="T6" fmla="*/ 291 w 1552"/>
                <a:gd name="T7" fmla="*/ 0 h 1056"/>
                <a:gd name="T8" fmla="*/ 0 w 1552"/>
                <a:gd name="T9" fmla="*/ 405 h 10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52"/>
                <a:gd name="T16" fmla="*/ 0 h 1056"/>
                <a:gd name="T17" fmla="*/ 1552 w 1552"/>
                <a:gd name="T18" fmla="*/ 1056 h 10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52" h="1056">
                  <a:moveTo>
                    <a:pt x="0" y="1056"/>
                  </a:moveTo>
                  <a:lnTo>
                    <a:pt x="1552" y="1056"/>
                  </a:lnTo>
                  <a:lnTo>
                    <a:pt x="1552" y="0"/>
                  </a:lnTo>
                  <a:lnTo>
                    <a:pt x="760" y="0"/>
                  </a:lnTo>
                  <a:lnTo>
                    <a:pt x="0" y="1056"/>
                  </a:lnTo>
                  <a:close/>
                </a:path>
              </a:pathLst>
            </a:custGeom>
            <a:gradFill rotWithShape="0">
              <a:gsLst>
                <a:gs pos="0">
                  <a:srgbClr val="944F82"/>
                </a:gs>
                <a:gs pos="100000">
                  <a:srgbClr val="C267AA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0" name="Freeform 14"/>
          <p:cNvSpPr>
            <a:spLocks noChangeAspect="1"/>
          </p:cNvSpPr>
          <p:nvPr/>
        </p:nvSpPr>
        <p:spPr bwMode="auto">
          <a:xfrm>
            <a:off x="2536825" y="3735388"/>
            <a:ext cx="1943100" cy="246062"/>
          </a:xfrm>
          <a:custGeom>
            <a:avLst/>
            <a:gdLst>
              <a:gd name="T0" fmla="*/ 2147483647 w 1328"/>
              <a:gd name="T1" fmla="*/ 0 h 168"/>
              <a:gd name="T2" fmla="*/ 0 w 1328"/>
              <a:gd name="T3" fmla="*/ 2147483647 h 168"/>
              <a:gd name="T4" fmla="*/ 2147483647 w 1328"/>
              <a:gd name="T5" fmla="*/ 2147483647 h 168"/>
              <a:gd name="T6" fmla="*/ 2147483647 w 1328"/>
              <a:gd name="T7" fmla="*/ 0 h 168"/>
              <a:gd name="T8" fmla="*/ 2147483647 w 1328"/>
              <a:gd name="T9" fmla="*/ 0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8"/>
              <a:gd name="T17" fmla="*/ 1328 w 132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8">
                <a:moveTo>
                  <a:pt x="120" y="0"/>
                </a:moveTo>
                <a:lnTo>
                  <a:pt x="0" y="168"/>
                </a:lnTo>
                <a:lnTo>
                  <a:pt x="1328" y="168"/>
                </a:lnTo>
                <a:lnTo>
                  <a:pt x="1328" y="0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rgbClr val="6E3B61"/>
              </a:gs>
              <a:gs pos="50000">
                <a:srgbClr val="C267AA"/>
              </a:gs>
              <a:gs pos="100000">
                <a:srgbClr val="6E3B61"/>
              </a:gs>
            </a:gsLst>
            <a:lin ang="5400000" scaled="1"/>
          </a:gra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561" name="Group 15"/>
          <p:cNvGrpSpPr>
            <a:grpSpLocks/>
          </p:cNvGrpSpPr>
          <p:nvPr/>
        </p:nvGrpSpPr>
        <p:grpSpPr bwMode="auto">
          <a:xfrm>
            <a:off x="3487738" y="4259263"/>
            <a:ext cx="2270125" cy="1536700"/>
            <a:chOff x="2197" y="2683"/>
            <a:chExt cx="1430" cy="968"/>
          </a:xfrm>
        </p:grpSpPr>
        <p:sp>
          <p:nvSpPr>
            <p:cNvPr id="23578" name="Rectangle 16"/>
            <p:cNvSpPr>
              <a:spLocks noChangeArrowheads="1"/>
            </p:cNvSpPr>
            <p:nvPr/>
          </p:nvSpPr>
          <p:spPr bwMode="auto">
            <a:xfrm>
              <a:off x="2197" y="2683"/>
              <a:ext cx="1430" cy="968"/>
            </a:xfrm>
            <a:prstGeom prst="rect">
              <a:avLst/>
            </a:prstGeom>
            <a:solidFill>
              <a:srgbClr val="5F5F5F">
                <a:alpha val="70195"/>
              </a:srgbClr>
            </a:soli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Rectangle 17"/>
            <p:cNvSpPr>
              <a:spLocks noChangeAspect="1" noChangeArrowheads="1"/>
            </p:cNvSpPr>
            <p:nvPr/>
          </p:nvSpPr>
          <p:spPr bwMode="auto">
            <a:xfrm>
              <a:off x="2260" y="2723"/>
              <a:ext cx="1303" cy="871"/>
            </a:xfrm>
            <a:prstGeom prst="rect">
              <a:avLst/>
            </a:prstGeom>
            <a:solidFill>
              <a:srgbClr val="5F5F5F">
                <a:alpha val="70195"/>
              </a:srgbClr>
            </a:solidFill>
            <a:ln w="12700">
              <a:solidFill>
                <a:srgbClr val="0506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2" name="Rectangle 18"/>
          <p:cNvSpPr>
            <a:spLocks noChangeArrowheads="1"/>
          </p:cNvSpPr>
          <p:nvPr/>
        </p:nvSpPr>
        <p:spPr bwMode="auto">
          <a:xfrm>
            <a:off x="3590925" y="5334000"/>
            <a:ext cx="2063750" cy="241300"/>
          </a:xfrm>
          <a:prstGeom prst="rect">
            <a:avLst/>
          </a:prstGeom>
          <a:solidFill>
            <a:srgbClr val="5F5F5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3563" name="Group 19"/>
          <p:cNvGrpSpPr>
            <a:grpSpLocks/>
          </p:cNvGrpSpPr>
          <p:nvPr/>
        </p:nvGrpSpPr>
        <p:grpSpPr bwMode="auto">
          <a:xfrm>
            <a:off x="5827713" y="4259263"/>
            <a:ext cx="2282825" cy="1536700"/>
            <a:chOff x="3671" y="2683"/>
            <a:chExt cx="1438" cy="968"/>
          </a:xfrm>
        </p:grpSpPr>
        <p:sp>
          <p:nvSpPr>
            <p:cNvPr id="23576" name="Freeform 20"/>
            <p:cNvSpPr>
              <a:spLocks/>
            </p:cNvSpPr>
            <p:nvPr/>
          </p:nvSpPr>
          <p:spPr bwMode="auto">
            <a:xfrm>
              <a:off x="3671" y="2683"/>
              <a:ext cx="1438" cy="968"/>
            </a:xfrm>
            <a:custGeom>
              <a:avLst/>
              <a:gdLst>
                <a:gd name="T0" fmla="*/ 519 w 1568"/>
                <a:gd name="T1" fmla="*/ 0 h 1056"/>
                <a:gd name="T2" fmla="*/ 0 w 1568"/>
                <a:gd name="T3" fmla="*/ 0 h 1056"/>
                <a:gd name="T4" fmla="*/ 0 w 1568"/>
                <a:gd name="T5" fmla="*/ 683 h 1056"/>
                <a:gd name="T6" fmla="*/ 1018 w 1568"/>
                <a:gd name="T7" fmla="*/ 683 h 1056"/>
                <a:gd name="T8" fmla="*/ 1018 w 1568"/>
                <a:gd name="T9" fmla="*/ 679 h 1056"/>
                <a:gd name="T10" fmla="*/ 519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Freeform 21"/>
            <p:cNvSpPr>
              <a:spLocks noChangeAspect="1"/>
            </p:cNvSpPr>
            <p:nvPr/>
          </p:nvSpPr>
          <p:spPr bwMode="auto">
            <a:xfrm>
              <a:off x="3719" y="2731"/>
              <a:ext cx="1294" cy="871"/>
            </a:xfrm>
            <a:custGeom>
              <a:avLst/>
              <a:gdLst>
                <a:gd name="T0" fmla="*/ 306 w 1568"/>
                <a:gd name="T1" fmla="*/ 0 h 1056"/>
                <a:gd name="T2" fmla="*/ 0 w 1568"/>
                <a:gd name="T3" fmla="*/ 0 h 1056"/>
                <a:gd name="T4" fmla="*/ 0 w 1568"/>
                <a:gd name="T5" fmla="*/ 403 h 1056"/>
                <a:gd name="T6" fmla="*/ 600 w 1568"/>
                <a:gd name="T7" fmla="*/ 403 h 1056"/>
                <a:gd name="T8" fmla="*/ 600 w 1568"/>
                <a:gd name="T9" fmla="*/ 400 h 1056"/>
                <a:gd name="T10" fmla="*/ 306 w 1568"/>
                <a:gd name="T11" fmla="*/ 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8"/>
                <a:gd name="T19" fmla="*/ 0 h 1056"/>
                <a:gd name="T20" fmla="*/ 1568 w 1568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8" h="1056">
                  <a:moveTo>
                    <a:pt x="800" y="0"/>
                  </a:moveTo>
                  <a:lnTo>
                    <a:pt x="0" y="0"/>
                  </a:lnTo>
                  <a:lnTo>
                    <a:pt x="0" y="1056"/>
                  </a:lnTo>
                  <a:lnTo>
                    <a:pt x="1568" y="1056"/>
                  </a:lnTo>
                  <a:lnTo>
                    <a:pt x="1568" y="1048"/>
                  </a:lnTo>
                  <a:lnTo>
                    <a:pt x="800" y="0"/>
                  </a:lnTo>
                  <a:close/>
                </a:path>
              </a:pathLst>
            </a:custGeom>
            <a:solidFill>
              <a:srgbClr val="5F5F5F">
                <a:alpha val="70195"/>
              </a:srgbClr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564" name="Group 22"/>
          <p:cNvGrpSpPr>
            <a:grpSpLocks/>
          </p:cNvGrpSpPr>
          <p:nvPr/>
        </p:nvGrpSpPr>
        <p:grpSpPr bwMode="auto">
          <a:xfrm>
            <a:off x="1171575" y="4230688"/>
            <a:ext cx="2270125" cy="1536700"/>
            <a:chOff x="720" y="2683"/>
            <a:chExt cx="1430" cy="968"/>
          </a:xfrm>
        </p:grpSpPr>
        <p:sp>
          <p:nvSpPr>
            <p:cNvPr id="23574" name="Freeform 23"/>
            <p:cNvSpPr>
              <a:spLocks/>
            </p:cNvSpPr>
            <p:nvPr/>
          </p:nvSpPr>
          <p:spPr bwMode="auto">
            <a:xfrm>
              <a:off x="720" y="2683"/>
              <a:ext cx="1430" cy="968"/>
            </a:xfrm>
            <a:custGeom>
              <a:avLst/>
              <a:gdLst>
                <a:gd name="T0" fmla="*/ 0 w 1560"/>
                <a:gd name="T1" fmla="*/ 679 h 1056"/>
                <a:gd name="T2" fmla="*/ 0 w 1560"/>
                <a:gd name="T3" fmla="*/ 683 h 1056"/>
                <a:gd name="T4" fmla="*/ 1010 w 1560"/>
                <a:gd name="T5" fmla="*/ 683 h 1056"/>
                <a:gd name="T6" fmla="*/ 1010 w 1560"/>
                <a:gd name="T7" fmla="*/ 0 h 1056"/>
                <a:gd name="T8" fmla="*/ 497 w 1560"/>
                <a:gd name="T9" fmla="*/ 0 h 1056"/>
                <a:gd name="T10" fmla="*/ 0 w 1560"/>
                <a:gd name="T11" fmla="*/ 679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gradFill rotWithShape="0">
              <a:gsLst>
                <a:gs pos="0">
                  <a:srgbClr val="E9394A"/>
                </a:gs>
                <a:gs pos="100000">
                  <a:srgbClr val="6C1A22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Freeform 24"/>
            <p:cNvSpPr>
              <a:spLocks noChangeAspect="1"/>
            </p:cNvSpPr>
            <p:nvPr/>
          </p:nvSpPr>
          <p:spPr bwMode="auto">
            <a:xfrm>
              <a:off x="824" y="2723"/>
              <a:ext cx="1287" cy="871"/>
            </a:xfrm>
            <a:custGeom>
              <a:avLst/>
              <a:gdLst>
                <a:gd name="T0" fmla="*/ 0 w 1560"/>
                <a:gd name="T1" fmla="*/ 400 h 1056"/>
                <a:gd name="T2" fmla="*/ 0 w 1560"/>
                <a:gd name="T3" fmla="*/ 403 h 1056"/>
                <a:gd name="T4" fmla="*/ 596 w 1560"/>
                <a:gd name="T5" fmla="*/ 403 h 1056"/>
                <a:gd name="T6" fmla="*/ 596 w 1560"/>
                <a:gd name="T7" fmla="*/ 0 h 1056"/>
                <a:gd name="T8" fmla="*/ 294 w 1560"/>
                <a:gd name="T9" fmla="*/ 0 h 1056"/>
                <a:gd name="T10" fmla="*/ 0 w 1560"/>
                <a:gd name="T11" fmla="*/ 400 h 10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60"/>
                <a:gd name="T19" fmla="*/ 0 h 1056"/>
                <a:gd name="T20" fmla="*/ 1560 w 1560"/>
                <a:gd name="T21" fmla="*/ 1056 h 10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60" h="1056">
                  <a:moveTo>
                    <a:pt x="0" y="1048"/>
                  </a:moveTo>
                  <a:lnTo>
                    <a:pt x="0" y="1056"/>
                  </a:lnTo>
                  <a:lnTo>
                    <a:pt x="1560" y="1056"/>
                  </a:lnTo>
                  <a:lnTo>
                    <a:pt x="1560" y="0"/>
                  </a:lnTo>
                  <a:lnTo>
                    <a:pt x="768" y="0"/>
                  </a:lnTo>
                  <a:lnTo>
                    <a:pt x="0" y="1048"/>
                  </a:lnTo>
                  <a:close/>
                </a:path>
              </a:pathLst>
            </a:custGeom>
            <a:gradFill rotWithShape="0">
              <a:gsLst>
                <a:gs pos="0">
                  <a:srgbClr val="9B2631"/>
                </a:gs>
                <a:gs pos="100000">
                  <a:srgbClr val="E9394A"/>
                </a:gs>
              </a:gsLst>
              <a:lin ang="5400000" scaled="1"/>
            </a:gra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565" name="Freeform 25"/>
          <p:cNvSpPr>
            <a:spLocks/>
          </p:cNvSpPr>
          <p:nvPr/>
        </p:nvSpPr>
        <p:spPr bwMode="auto">
          <a:xfrm>
            <a:off x="1379538" y="5349875"/>
            <a:ext cx="1973262" cy="238125"/>
          </a:xfrm>
          <a:custGeom>
            <a:avLst/>
            <a:gdLst>
              <a:gd name="T0" fmla="*/ 2147483647 w 1328"/>
              <a:gd name="T1" fmla="*/ 0 h 160"/>
              <a:gd name="T2" fmla="*/ 0 w 1328"/>
              <a:gd name="T3" fmla="*/ 2147483647 h 160"/>
              <a:gd name="T4" fmla="*/ 2147483647 w 1328"/>
              <a:gd name="T5" fmla="*/ 2147483647 h 160"/>
              <a:gd name="T6" fmla="*/ 2147483647 w 1328"/>
              <a:gd name="T7" fmla="*/ 0 h 160"/>
              <a:gd name="T8" fmla="*/ 2147483647 w 1328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28"/>
              <a:gd name="T16" fmla="*/ 0 h 160"/>
              <a:gd name="T17" fmla="*/ 1328 w 1328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28" h="160">
                <a:moveTo>
                  <a:pt x="120" y="0"/>
                </a:moveTo>
                <a:lnTo>
                  <a:pt x="0" y="160"/>
                </a:lnTo>
                <a:lnTo>
                  <a:pt x="1328" y="160"/>
                </a:lnTo>
                <a:lnTo>
                  <a:pt x="1328" y="0"/>
                </a:lnTo>
                <a:lnTo>
                  <a:pt x="120" y="0"/>
                </a:lnTo>
                <a:close/>
              </a:path>
            </a:pathLst>
          </a:custGeom>
          <a:gradFill rotWithShape="0">
            <a:gsLst>
              <a:gs pos="0">
                <a:srgbClr val="972530"/>
              </a:gs>
              <a:gs pos="50000">
                <a:srgbClr val="E9394A"/>
              </a:gs>
              <a:gs pos="100000">
                <a:srgbClr val="972530"/>
              </a:gs>
            </a:gsLst>
            <a:lin ang="5400000" scaled="1"/>
          </a:gradFill>
          <a:ln w="19050" cmpd="sng">
            <a:solidFill>
              <a:srgbClr val="0506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3466" name="Text Box 26"/>
          <p:cNvSpPr txBox="1">
            <a:spLocks noChangeArrowheads="1"/>
          </p:cNvSpPr>
          <p:nvPr/>
        </p:nvSpPr>
        <p:spPr bwMode="auto">
          <a:xfrm>
            <a:off x="3740150" y="2092325"/>
            <a:ext cx="16970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RESPONSIBLE</a:t>
            </a:r>
            <a:endParaRPr lang="en-US" sz="1500">
              <a:solidFill>
                <a:srgbClr val="969696"/>
              </a:solidFill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213467" name="Text Box 27"/>
          <p:cNvSpPr txBox="1">
            <a:spLocks noChangeArrowheads="1"/>
          </p:cNvSpPr>
          <p:nvPr/>
        </p:nvSpPr>
        <p:spPr bwMode="auto">
          <a:xfrm>
            <a:off x="2590800" y="3702050"/>
            <a:ext cx="19510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INSPIRATIONAL</a:t>
            </a:r>
            <a:endParaRPr lang="en-US" sz="1500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213468" name="Text Box 28"/>
          <p:cNvSpPr txBox="1">
            <a:spLocks noChangeArrowheads="1"/>
          </p:cNvSpPr>
          <p:nvPr/>
        </p:nvSpPr>
        <p:spPr bwMode="auto">
          <a:xfrm>
            <a:off x="4797425" y="3687763"/>
            <a:ext cx="157321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SUPPORTIVE</a:t>
            </a:r>
          </a:p>
        </p:txBody>
      </p:sp>
      <p:sp>
        <p:nvSpPr>
          <p:cNvPr id="1213469" name="Text Box 29"/>
          <p:cNvSpPr txBox="1">
            <a:spLocks noChangeArrowheads="1"/>
          </p:cNvSpPr>
          <p:nvPr/>
        </p:nvSpPr>
        <p:spPr bwMode="auto">
          <a:xfrm>
            <a:off x="1828800" y="5319713"/>
            <a:ext cx="13303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PERSONAL</a:t>
            </a:r>
            <a:endParaRPr lang="en-US" sz="1500">
              <a:solidFill>
                <a:srgbClr val="FFFFB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Verdana" pitchFamily="34" charset="0"/>
              <a:ea typeface="ＭＳ Ｐゴシック" pitchFamily="-107" charset="-128"/>
              <a:cs typeface="+mn-cs"/>
            </a:endParaRPr>
          </a:p>
        </p:txBody>
      </p:sp>
      <p:sp>
        <p:nvSpPr>
          <p:cNvPr id="1213470" name="Text Box 30"/>
          <p:cNvSpPr txBox="1">
            <a:spLocks noChangeArrowheads="1"/>
          </p:cNvSpPr>
          <p:nvPr/>
        </p:nvSpPr>
        <p:spPr bwMode="auto">
          <a:xfrm>
            <a:off x="3886200" y="5307013"/>
            <a:ext cx="1558925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RELATIONAL</a:t>
            </a:r>
          </a:p>
        </p:txBody>
      </p:sp>
      <p:sp>
        <p:nvSpPr>
          <p:cNvPr id="23571" name="Freeform 31"/>
          <p:cNvSpPr>
            <a:spLocks noChangeAspect="1"/>
          </p:cNvSpPr>
          <p:nvPr/>
        </p:nvSpPr>
        <p:spPr bwMode="auto">
          <a:xfrm>
            <a:off x="5900738" y="5338763"/>
            <a:ext cx="1976437" cy="236537"/>
          </a:xfrm>
          <a:custGeom>
            <a:avLst/>
            <a:gdLst>
              <a:gd name="T0" fmla="*/ 0 w 1336"/>
              <a:gd name="T1" fmla="*/ 0 h 160"/>
              <a:gd name="T2" fmla="*/ 0 w 1336"/>
              <a:gd name="T3" fmla="*/ 2147483647 h 160"/>
              <a:gd name="T4" fmla="*/ 2147483647 w 1336"/>
              <a:gd name="T5" fmla="*/ 2147483647 h 160"/>
              <a:gd name="T6" fmla="*/ 2147483647 w 1336"/>
              <a:gd name="T7" fmla="*/ 0 h 160"/>
              <a:gd name="T8" fmla="*/ 0 w 1336"/>
              <a:gd name="T9" fmla="*/ 0 h 1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36"/>
              <a:gd name="T16" fmla="*/ 0 h 160"/>
              <a:gd name="T17" fmla="*/ 1336 w 1336"/>
              <a:gd name="T18" fmla="*/ 160 h 1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36" h="160">
                <a:moveTo>
                  <a:pt x="0" y="0"/>
                </a:moveTo>
                <a:lnTo>
                  <a:pt x="0" y="160"/>
                </a:lnTo>
                <a:lnTo>
                  <a:pt x="1336" y="160"/>
                </a:lnTo>
                <a:lnTo>
                  <a:pt x="1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5F5F5F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3472" name="Text Box 32"/>
          <p:cNvSpPr txBox="1">
            <a:spLocks noChangeArrowheads="1"/>
          </p:cNvSpPr>
          <p:nvPr/>
        </p:nvSpPr>
        <p:spPr bwMode="auto">
          <a:xfrm>
            <a:off x="6038850" y="5307013"/>
            <a:ext cx="1604963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500">
                <a:solidFill>
                  <a:srgbClr val="96969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pitchFamily="34" charset="0"/>
                <a:ea typeface="ＭＳ Ｐゴシック" pitchFamily="-107" charset="-128"/>
                <a:cs typeface="+mn-cs"/>
              </a:rPr>
              <a:t>CONTEXTUAL</a:t>
            </a:r>
          </a:p>
        </p:txBody>
      </p:sp>
      <p:sp>
        <p:nvSpPr>
          <p:cNvPr id="23573" name="TextBox 35"/>
          <p:cNvSpPr txBox="1">
            <a:spLocks noChangeArrowheads="1"/>
          </p:cNvSpPr>
          <p:nvPr/>
        </p:nvSpPr>
        <p:spPr bwMode="auto">
          <a:xfrm>
            <a:off x="8458200" y="6580188"/>
            <a:ext cx="381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chemeClr val="bg1"/>
                </a:solidFill>
              </a:rPr>
              <a:t>13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uke MBA - Rethinking Boundaries">
  <a:themeElements>
    <a:clrScheme name="Duke MBA - Rethinking Boundaries 14">
      <a:dk1>
        <a:srgbClr val="000000"/>
      </a:dk1>
      <a:lt1>
        <a:srgbClr val="FFFFFF"/>
      </a:lt1>
      <a:dk2>
        <a:srgbClr val="000099"/>
      </a:dk2>
      <a:lt2>
        <a:srgbClr val="666666"/>
      </a:lt2>
      <a:accent1>
        <a:srgbClr val="CCCCCC"/>
      </a:accent1>
      <a:accent2>
        <a:srgbClr val="FFFF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E700"/>
      </a:accent6>
      <a:hlink>
        <a:srgbClr val="3A4AA0"/>
      </a:hlink>
      <a:folHlink>
        <a:srgbClr val="929BC5"/>
      </a:folHlink>
    </a:clrScheme>
    <a:fontScheme name="Duke MBA - Rethinking Boundari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uke MBA - Rethinking Boundari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 MBA - Rethinking Boundaries 13">
        <a:dk1>
          <a:srgbClr val="000000"/>
        </a:dk1>
        <a:lt1>
          <a:srgbClr val="FFFFFF"/>
        </a:lt1>
        <a:dk2>
          <a:srgbClr val="000099"/>
        </a:dk2>
        <a:lt2>
          <a:srgbClr val="999999"/>
        </a:lt2>
        <a:accent1>
          <a:srgbClr val="6979B9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B9BED9"/>
        </a:accent5>
        <a:accent6>
          <a:srgbClr val="E7E700"/>
        </a:accent6>
        <a:hlink>
          <a:srgbClr val="000099"/>
        </a:hlink>
        <a:folHlink>
          <a:srgbClr val="00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 MBA - Rethinking Boundaries 14">
        <a:dk1>
          <a:srgbClr val="000000"/>
        </a:dk1>
        <a:lt1>
          <a:srgbClr val="FFFFFF"/>
        </a:lt1>
        <a:dk2>
          <a:srgbClr val="000099"/>
        </a:dk2>
        <a:lt2>
          <a:srgbClr val="666666"/>
        </a:lt2>
        <a:accent1>
          <a:srgbClr val="CCCCCC"/>
        </a:accent1>
        <a:accent2>
          <a:srgbClr val="FFFF0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E7E700"/>
        </a:accent6>
        <a:hlink>
          <a:srgbClr val="3A4AA0"/>
        </a:hlink>
        <a:folHlink>
          <a:srgbClr val="929B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775</Words>
  <Application>Microsoft Macintosh PowerPoint</Application>
  <PresentationFormat>On-screen Show (4:3)</PresentationFormat>
  <Paragraphs>171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ＭＳ Ｐゴシック</vt:lpstr>
      <vt:lpstr>Arial</vt:lpstr>
      <vt:lpstr>Calibri</vt:lpstr>
      <vt:lpstr>Courier New</vt:lpstr>
      <vt:lpstr>Times New Roman</vt:lpstr>
      <vt:lpstr>Verdana</vt:lpstr>
      <vt:lpstr>Wingdings</vt:lpstr>
      <vt:lpstr>Duke MBA - Rethinking Boundaries</vt:lpstr>
      <vt:lpstr>CO-LEADERSHIP AND  CLOSING</vt:lpstr>
      <vt:lpstr>“Nervewire”</vt:lpstr>
      <vt:lpstr>PowerPoint Presentation</vt:lpstr>
      <vt:lpstr>Structural Clarity</vt:lpstr>
      <vt:lpstr>Status &amp; Orientation</vt:lpstr>
      <vt:lpstr>Alignment</vt:lpstr>
      <vt:lpstr>Interpersonal Relations</vt:lpstr>
      <vt:lpstr>Co-Leadership Checklist</vt:lpstr>
      <vt:lpstr>Leader 1</vt:lpstr>
      <vt:lpstr>Leader 2</vt:lpstr>
      <vt:lpstr>Both leaders</vt:lpstr>
      <vt:lpstr>Leadership team</vt:lpstr>
      <vt:lpstr>Co-leadership Application</vt:lpstr>
      <vt:lpstr>THE LEADERSHIP PYRAMID</vt:lpstr>
      <vt:lpstr>Leadership and management</vt:lpstr>
      <vt:lpstr>A distinctive approach</vt:lpstr>
      <vt:lpstr>PowerPoint Presentation</vt:lpstr>
      <vt:lpstr>Key themes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Andrea Mohamed</dc:creator>
  <cp:lastModifiedBy>Sim Sitkin</cp:lastModifiedBy>
  <cp:revision>58</cp:revision>
  <cp:lastPrinted>2023-05-09T17:30:32Z</cp:lastPrinted>
  <dcterms:created xsi:type="dcterms:W3CDTF">2009-02-09T20:53:38Z</dcterms:created>
  <dcterms:modified xsi:type="dcterms:W3CDTF">2024-05-02T18:41:34Z</dcterms:modified>
</cp:coreProperties>
</file>