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325" r:id="rId13"/>
    <p:sldId id="324" r:id="rId14"/>
    <p:sldId id="272" r:id="rId15"/>
    <p:sldId id="32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4" r:id="rId24"/>
    <p:sldId id="319" r:id="rId25"/>
    <p:sldId id="320" r:id="rId26"/>
    <p:sldId id="321" r:id="rId27"/>
    <p:sldId id="322" r:id="rId28"/>
    <p:sldId id="295" r:id="rId29"/>
    <p:sldId id="296" r:id="rId30"/>
    <p:sldId id="297" r:id="rId31"/>
    <p:sldId id="298" r:id="rId32"/>
    <p:sldId id="299" r:id="rId33"/>
    <p:sldId id="300" r:id="rId34"/>
  </p:sldIdLst>
  <p:sldSz cx="9144000" cy="6858000" type="screen4x3"/>
  <p:notesSz cx="9144000" cy="6858000"/>
  <p:custShowLst>
    <p:custShow name="Negot corp chng p1" id="0">
      <p:sldLst/>
    </p:custShow>
    <p:custShow name="Negot corp chng p2" id="1">
      <p:sldLst/>
    </p:custShow>
    <p:custShow name="Ideal left tackle" id="2">
      <p:sldLst/>
    </p:custShow>
    <p:custShow name="Protect the family" id="3">
      <p:sldLst/>
    </p:custShow>
    <p:custShow name="Got your back" id="4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/>
    <p:restoredTop sz="95374" autoAdjust="0"/>
  </p:normalViewPr>
  <p:slideViewPr>
    <p:cSldViewPr>
      <p:cViewPr varScale="1">
        <p:scale>
          <a:sx n="122" d="100"/>
          <a:sy n="122" d="100"/>
        </p:scale>
        <p:origin x="1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BC819C7-E5D6-4B6A-B357-6C19BBEC5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3922B-A3CA-439A-9C49-C8AB99D56CEF}" type="slidenum">
              <a:rPr lang="en-US" smtClean="0">
                <a:ea typeface="ＭＳ Ｐゴシック" pitchFamily="-107" charset="-128"/>
              </a:rPr>
              <a:pPr/>
              <a:t>1</a:t>
            </a:fld>
            <a:endParaRPr lang="en-US">
              <a:ea typeface="ＭＳ Ｐゴシック" pitchFamily="-107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5906205-6D22-4CD2-B377-B55DB6180479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9FFDB-182C-4EE1-BE97-A8E02AB7DB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3573462-3555-484D-A50D-8AEF84CB30B3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865FECF-5E56-4658-A0DE-C5E1EA63394D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891E35-C7CE-4C22-83D3-DE2A22CBA6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144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7BF7DFD-1379-462C-9224-C24FFF9DCBB5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5938"/>
            <a:ext cx="3438525" cy="2579687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65885"/>
            <a:ext cx="6705600" cy="3096815"/>
          </a:xfrm>
          <a:noFill/>
          <a:ln/>
        </p:spPr>
        <p:txBody>
          <a:bodyPr lIns="89268" tIns="44634" rIns="89268" bIns="44634"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7997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07101B4-F00F-4039-A682-088B904531AF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718A1-9433-449B-80D5-519147398F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8E83803-10CB-4670-B046-003B08EB3308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07101B4-F00F-4039-A682-088B904531AF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718A1-9433-449B-80D5-519147398F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8E83803-10CB-4670-B046-003B08EB3308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7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07101B4-F00F-4039-A682-088B904531AF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718A1-9433-449B-80D5-519147398F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8E83803-10CB-4670-B046-003B08EB3308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90A57F-D372-4689-B902-48D7AD62211A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5FE80-F26E-4F61-B5A5-7CDE24F382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451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0979762-FC30-4E4F-8F46-FE71213B678C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62EA8AB-C3A5-4888-B246-5A4DF1DB2057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90A2DF-D0CA-4457-8A3E-1801708F9CB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554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26AED173-F805-4805-8A0E-6C7CF7843287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5938"/>
            <a:ext cx="3438525" cy="2579687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65885"/>
            <a:ext cx="6705600" cy="3096815"/>
          </a:xfrm>
          <a:noFill/>
          <a:ln/>
        </p:spPr>
        <p:txBody>
          <a:bodyPr lIns="89268" tIns="44634" rIns="89268" bIns="44634"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179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86C66DC-E94C-4EFF-8A9D-EE2C7CC59332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4CFAF-5CA9-4CCE-84EE-A1CD21A5D4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CBF9BC1A-10AE-4608-8D34-A0A056DDB68C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5938"/>
            <a:ext cx="3438525" cy="2579687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65885"/>
            <a:ext cx="6705600" cy="3096815"/>
          </a:xfrm>
          <a:noFill/>
          <a:ln/>
        </p:spPr>
        <p:txBody>
          <a:bodyPr lIns="89268" tIns="44634" rIns="89268" bIns="44634"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18234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54EBF0F-10FE-4FFB-8E65-46F9D4A39FA6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5B5DC-AEBF-4FD5-A0F1-29ABF5EAA2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090D9AF7-096F-499D-8C75-43CD7083FF1C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1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428E74A-C7E1-4C2F-8B0B-49D3E1837E53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D569C-75E0-4123-B51D-5B7B8B781AA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8612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FBF1FD3A-73FF-4CED-A49A-50AA234B8E24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5938"/>
            <a:ext cx="3438525" cy="2579687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65885"/>
            <a:ext cx="6705600" cy="3096815"/>
          </a:xfrm>
          <a:noFill/>
          <a:ln/>
        </p:spPr>
        <p:txBody>
          <a:bodyPr lIns="89268" tIns="44634" rIns="89268" bIns="44634"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9553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CA17EED-3BA1-4025-A8CB-ED08B1981C2C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9122E6-D2E1-4B2F-A3C3-6B1571336CB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A1307628-BD1D-4BFC-9E37-30956CC329E3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8741"/>
            <a:ext cx="7315200" cy="3083719"/>
          </a:xfrm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2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DE968E9-EA0B-41C4-9668-46F1F14FD3FC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89825-34B1-4000-B9D6-235A968D05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168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0F3A0C5E-132E-4A5C-B1B9-7C2B211259B4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5938"/>
            <a:ext cx="3438525" cy="2579687"/>
          </a:xfrm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65885"/>
            <a:ext cx="6705600" cy="3096815"/>
          </a:xfrm>
          <a:noFill/>
          <a:ln/>
        </p:spPr>
        <p:txBody>
          <a:bodyPr lIns="89268" tIns="44634" rIns="89268" bIns="44634"/>
          <a:lstStyle/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88997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9F7AEA3-5302-49BC-80DD-6038D2E0ECE2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E2EA4-178F-4B14-984F-8FA867C99A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270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780718E-914C-49C5-A71D-9B3E14E51CA5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2263" y="512763"/>
            <a:ext cx="3430587" cy="2573337"/>
          </a:xfrm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ln/>
        </p:spPr>
        <p:txBody>
          <a:bodyPr lIns="89268" tIns="44634" rIns="89268" bIns="446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80B60DC-F5A5-42F8-8A0A-B90B91C8DF3A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3ED3E-3F11-44D6-96BF-FCA5241652D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475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F80CCE80-36C3-420A-A228-80705EC75600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3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E3028-C258-914F-8743-E7F97B9B56AF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4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B30BF1-6B5E-8143-AF84-CB6E08727403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668414-E6DC-4D96-A8FD-A375EF7F1A7E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113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F6412-69F4-4CF8-810F-06C3D7469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602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E4D9FA89-A408-486F-B3C5-A0E53B9EA520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5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A8089F6-60CC-44AA-AEFE-BCD80AF3CA9C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842F4-3736-4AA1-A50A-7414308889C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704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9B95B4E-A300-450C-A259-B4DAA5418539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8B4BFC6-10E8-40AC-A973-73802238655C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31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4C83B-F35A-42C8-853B-F252A3B66E6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806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C3A724C-4C0D-41ED-8AAB-9DF69B544C8E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6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2158C02-F931-488B-8F2F-2F62E8F900F3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B42C83-332E-468E-9D65-4E0D8D6138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9092" name="Rectangle 7"/>
          <p:cNvSpPr txBox="1">
            <a:spLocks noGrp="1" noChangeArrowheads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2" rIns="91344" bIns="45672" anchor="b"/>
          <a:lstStyle/>
          <a:p>
            <a:pPr algn="r"/>
            <a:fld id="{C70E910A-8679-4E15-BCD9-46B9BAF55C62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3257550"/>
            <a:ext cx="7319433" cy="3086100"/>
          </a:xfrm>
          <a:noFill/>
          <a:ln/>
        </p:spPr>
        <p:txBody>
          <a:bodyPr lIns="91344" tIns="45672" rIns="91344" bIns="4567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7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73C42A7-D4EF-4AD9-B8A0-6E7AE810E4B8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2E2C6-0BA8-4667-BAF7-6481EDBB994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011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539A8B9A-CEC9-4755-BC1E-160435B15048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A32832F-FD1C-4CFE-A30F-31FEBBFA3572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871C2-8C64-4475-B12A-F54B68A21F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222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E4A30F72-DE0E-4D7C-BD03-1029FCB4A324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0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4E5CFB3-EBA5-47D4-839A-77EAC7187916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C1DD1-FEA8-48D9-9F17-7976E608CD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114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3A5B462-C7A9-4FCE-92DA-65D8A8A3AC34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BF6C220-E7E8-45C0-BDEA-41B6CA4335C5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02/05/2024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D703FD-05AE-4523-866E-7F2962862CF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2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3B447FE2-D19A-462C-9D05-55F7916321C9}" type="slidenum">
              <a:rPr lang="en-US" sz="1200">
                <a:solidFill>
                  <a:srgbClr val="000000"/>
                </a:solidFill>
              </a:rPr>
              <a:pPr algn="r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1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65E2F68-8894-459E-82C8-5F8E28B4BBBA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2F6B4-FAF4-4E2A-8EE2-4907B17110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530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EBA5D1A-0D01-4245-9545-4A4DDF5D149D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E5A46EB-AD09-4884-B9B9-A4E6E9BF3748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1A8C66-C762-47C5-9E60-C406D9C008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427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1FF11661-0487-4ADC-A747-07A6B500CA6F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DA4491F-F72E-400B-B8A0-4E2D0BE0204C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4E6DF-AF8F-4DA5-91FB-15505FC995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632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AEBC2CB4-9F30-4A17-A97E-A52D6ED85D34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32F3D4B-74C9-407C-A6EC-2A93BFBCAC96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77081A-BC0A-4721-A97D-5B06D892B7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7348" name="Rectangle 7"/>
          <p:cNvSpPr txBox="1">
            <a:spLocks noGrp="1" noChangeArrowheads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2" rIns="91344" bIns="45672" anchor="b"/>
          <a:lstStyle/>
          <a:p>
            <a:pPr algn="r"/>
            <a:fld id="{CBEDDD69-58FA-4B1F-9881-B6D240B7E5DA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3257550"/>
            <a:ext cx="7319433" cy="3086100"/>
          </a:xfrm>
          <a:noFill/>
          <a:ln/>
        </p:spPr>
        <p:txBody>
          <a:bodyPr lIns="91344" tIns="45672" rIns="91344" bIns="4567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2E95752-AF1D-4B3B-A1F9-C89185B756F3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B8A3EB-1EF4-4BE8-910C-63AC2C616F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B38DFBE2-E040-4156-9EE9-E8D5CB282B6A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10000"/>
            <a:ext cx="4573588" cy="1295400"/>
          </a:xfrm>
        </p:spPr>
        <p:txBody>
          <a:bodyPr/>
          <a:lstStyle>
            <a:lvl1pPr marL="0" indent="5080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7975" y="2511425"/>
            <a:ext cx="4570413" cy="1143000"/>
          </a:xfrm>
        </p:spPr>
        <p:txBody>
          <a:bodyPr anchor="b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84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A2C99-7873-4B84-9FCA-1FFE5EA85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AC659-A048-4B09-9707-85635F413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55600"/>
            <a:ext cx="8215312" cy="831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9313" y="1333500"/>
            <a:ext cx="7778750" cy="49831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7175"/>
            <a:ext cx="1428750" cy="3000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1688" y="6621463"/>
            <a:ext cx="4584700" cy="290512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/>
              <a:t>©2003, 2004, 2006 Sim Sitkin and Allan Lind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607175"/>
            <a:ext cx="2244725" cy="300038"/>
          </a:xfrm>
        </p:spPr>
        <p:txBody>
          <a:bodyPr/>
          <a:lstStyle>
            <a:lvl1pPr>
              <a:defRPr/>
            </a:lvl1pPr>
          </a:lstStyle>
          <a:p>
            <a:fld id="{C7A9518E-F5B5-F54C-988D-AFAF07D18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5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842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AAFB8-8EDF-4782-BAC2-0BEDF8F4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6BF4-003D-4FE7-8931-E3A658A3A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E463-1C53-47E7-ACF9-59900DF03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F1CE6-1F18-44B8-A953-D9C301689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842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0636-A660-42D4-B2D9-9854187A2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5E687-9DBD-4C1D-AAEF-E26255CF5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8733-9F2D-453F-A3A2-17AEE3857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636BF-4D91-468D-9F9C-B3FE6EC6F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layerb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21599744" flipH="1"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8486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510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37325"/>
            <a:ext cx="381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7427145F-C9C6-4C63-825C-BC185ACB9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5943600"/>
            <a:ext cx="739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9pPr>
    </p:titleStyle>
    <p:bodyStyle>
      <a:lvl1pPr marL="234950" indent="-1841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262063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CONTEXTUAL LEADERSHIP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BA38F-4BE1-4A58-783E-CB43DC8B7E7B}"/>
              </a:ext>
            </a:extLst>
          </p:cNvPr>
          <p:cNvSpPr txBox="1"/>
          <p:nvPr/>
        </p:nvSpPr>
        <p:spPr>
          <a:xfrm>
            <a:off x="321113" y="6477000"/>
            <a:ext cx="3758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©2024</a:t>
            </a:r>
            <a:r>
              <a:rPr lang="en-US" sz="1100" b="1" baseline="0" dirty="0"/>
              <a:t>  </a:t>
            </a:r>
            <a:r>
              <a:rPr lang="en-US" sz="1100" b="1" dirty="0"/>
              <a:t>Sim Sitkin and Allan Lind.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371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68F4A5-A518-45C8-88A9-B67025C3A8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314" name="Title 12"/>
          <p:cNvSpPr>
            <a:spLocks noGrp="1"/>
          </p:cNvSpPr>
          <p:nvPr>
            <p:ph type="title" idx="4294967295"/>
          </p:nvPr>
        </p:nvSpPr>
        <p:spPr>
          <a:xfrm>
            <a:off x="1828800" y="179388"/>
            <a:ext cx="7315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Contextual Leadership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35150"/>
            <a:ext cx="6888163" cy="3790950"/>
          </a:xfrm>
        </p:spPr>
        <p:txBody>
          <a:bodyPr/>
          <a:lstStyle/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b="1" dirty="0"/>
              <a:t>Focus and simplify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Build a sense of coherence to enhance clarity of roles and functions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Create a sense of identity </a:t>
            </a:r>
          </a:p>
          <a:p>
            <a:pPr marL="347663" indent="-347663" eaLnBrk="1" hangingPunct="1"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endParaRPr lang="en-US" dirty="0"/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endParaRPr lang="en-US" dirty="0"/>
          </a:p>
        </p:txBody>
      </p:sp>
      <p:grpSp>
        <p:nvGrpSpPr>
          <p:cNvPr id="13316" name="Group 15"/>
          <p:cNvGrpSpPr>
            <a:grpSpLocks/>
          </p:cNvGrpSpPr>
          <p:nvPr/>
        </p:nvGrpSpPr>
        <p:grpSpPr bwMode="auto">
          <a:xfrm>
            <a:off x="484188" y="412750"/>
            <a:ext cx="1238250" cy="884238"/>
            <a:chOff x="3539" y="2776"/>
            <a:chExt cx="1438" cy="968"/>
          </a:xfrm>
        </p:grpSpPr>
        <p:sp>
          <p:nvSpPr>
            <p:cNvPr id="13318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6806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C46EFD-4A89-422E-9100-E43434EFCD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5600"/>
            <a:ext cx="8686800" cy="765175"/>
          </a:xfrm>
        </p:spPr>
        <p:txBody>
          <a:bodyPr/>
          <a:lstStyle/>
          <a:p>
            <a:pPr eaLnBrk="1" hangingPunct="1"/>
            <a:r>
              <a:rPr lang="en-US" sz="4000" dirty="0"/>
              <a:t>Focus &amp; Simplify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7772400" cy="48006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Make sure people develop a shared understanding of business requirements.</a:t>
            </a:r>
          </a:p>
          <a:p>
            <a:pPr marL="342900" indent="-342900" eaLnBrk="1" hangingPunct="1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Don’t deny the complexity of problems or tough situations– but channel it.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/>
              <a:t>Focus their attention on what is most critical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/>
              <a:t>Channel their energy on what matters most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/>
              <a:t>Simplify the potentially overwhelming complexity and change –without becoming simplistic</a:t>
            </a:r>
          </a:p>
        </p:txBody>
      </p:sp>
    </p:spTree>
    <p:extLst>
      <p:ext uri="{BB962C8B-B14F-4D97-AF65-F5344CB8AC3E}">
        <p14:creationId xmlns:p14="http://schemas.microsoft.com/office/powerpoint/2010/main" val="21458014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F442A-5DA5-F841-8926-B292B519988C}"/>
              </a:ext>
            </a:extLst>
          </p:cNvPr>
          <p:cNvSpPr txBox="1"/>
          <p:nvPr/>
        </p:nvSpPr>
        <p:spPr>
          <a:xfrm>
            <a:off x="914400" y="1371600"/>
            <a:ext cx="6934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Don’t look ahead!!!</a:t>
            </a:r>
          </a:p>
          <a:p>
            <a:endParaRPr lang="en-US" sz="2400" dirty="0"/>
          </a:p>
          <a:p>
            <a:endParaRPr lang="en-US" sz="2800" b="1" u="sng" dirty="0"/>
          </a:p>
          <a:p>
            <a:r>
              <a:rPr lang="en-US" sz="2800" b="1" u="sng" dirty="0"/>
              <a:t>If you are in this situation . .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are you asking them to focus 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did you choose that?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Is anything else important? What?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do you decide what to have them focus on </a:t>
            </a:r>
          </a:p>
          <a:p>
            <a:r>
              <a:rPr lang="en-US" sz="2400" dirty="0"/>
              <a:t>       and how many things to have them focus on?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1450CD-375D-476D-BF82-F5E3C2AB5CEF}" type="slidenum">
              <a:rPr lang="en-US" sz="1600" smtClean="0"/>
              <a:pPr>
                <a:defRPr/>
              </a:pPr>
              <a:t>12</a:t>
            </a:fld>
            <a:endParaRPr lang="en-US" sz="16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391400" cy="784225"/>
          </a:xfrm>
        </p:spPr>
        <p:txBody>
          <a:bodyPr/>
          <a:lstStyle/>
          <a:p>
            <a:pPr eaLnBrk="1" hangingPunct="1"/>
            <a:r>
              <a:rPr lang="en-US" sz="4800" dirty="0"/>
              <a:t>“Castaway”</a:t>
            </a:r>
          </a:p>
        </p:txBody>
      </p:sp>
    </p:spTree>
    <p:extLst>
      <p:ext uri="{BB962C8B-B14F-4D97-AF65-F5344CB8AC3E}">
        <p14:creationId xmlns:p14="http://schemas.microsoft.com/office/powerpoint/2010/main" val="22063948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F442A-5DA5-F841-8926-B292B519988C}"/>
              </a:ext>
            </a:extLst>
          </p:cNvPr>
          <p:cNvSpPr txBox="1"/>
          <p:nvPr/>
        </p:nvSpPr>
        <p:spPr>
          <a:xfrm>
            <a:off x="914400" y="1371600"/>
            <a:ext cx="693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/>
          </a:p>
          <a:p>
            <a:r>
              <a:rPr lang="en-US" sz="2800" b="1" u="sng" dirty="0"/>
              <a:t>If you are in this situation . .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are you asking them to focus 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did you choose that?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Is anything else important? What?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do you decide what to have them focus on </a:t>
            </a:r>
          </a:p>
          <a:p>
            <a:r>
              <a:rPr lang="en-US" sz="2400" dirty="0"/>
              <a:t>       and how many things to have them focus on?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1450CD-375D-476D-BF82-F5E3C2AB5CEF}" type="slidenum">
              <a:rPr lang="en-US" sz="1600" smtClean="0"/>
              <a:pPr>
                <a:defRPr/>
              </a:pPr>
              <a:t>13</a:t>
            </a:fld>
            <a:endParaRPr lang="en-US" sz="16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391400" cy="784225"/>
          </a:xfrm>
        </p:spPr>
        <p:txBody>
          <a:bodyPr/>
          <a:lstStyle/>
          <a:p>
            <a:pPr eaLnBrk="1" hangingPunct="1"/>
            <a:r>
              <a:rPr lang="en-US" sz="4800" dirty="0"/>
              <a:t>“Castaway”</a:t>
            </a:r>
          </a:p>
        </p:txBody>
      </p:sp>
    </p:spTree>
    <p:extLst>
      <p:ext uri="{BB962C8B-B14F-4D97-AF65-F5344CB8AC3E}">
        <p14:creationId xmlns:p14="http://schemas.microsoft.com/office/powerpoint/2010/main" val="18216713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7362"/>
            <a:ext cx="9086850" cy="588169"/>
          </a:xfrm>
        </p:spPr>
        <p:txBody>
          <a:bodyPr/>
          <a:lstStyle/>
          <a:p>
            <a:pPr algn="ctr" eaLnBrk="1" hangingPunct="1"/>
            <a:r>
              <a:rPr lang="en-US" sz="2700" dirty="0">
                <a:solidFill>
                  <a:schemeClr val="tx1"/>
                </a:solidFill>
                <a:latin typeface="+mn-lt"/>
              </a:rPr>
              <a:t>Castaway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084-A32D-A44D-BC44-7701D8016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19496" y="5791857"/>
            <a:ext cx="2924504" cy="94593"/>
          </a:xfrm>
        </p:spPr>
        <p:txBody>
          <a:bodyPr/>
          <a:lstStyle/>
          <a:p>
            <a:pPr>
              <a:defRPr/>
            </a:pPr>
            <a:r>
              <a:rPr lang="en-US" sz="825" dirty="0"/>
              <a:t>©2021 Sim Sitkin and Allan Lind.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502BD-67A0-DD47-97A4-57C166D9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7376"/>
            <a:ext cx="4063212" cy="5374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34002-DA15-024E-AE6A-62E15C27557A}"/>
              </a:ext>
            </a:extLst>
          </p:cNvPr>
          <p:cNvSpPr txBox="1"/>
          <p:nvPr/>
        </p:nvSpPr>
        <p:spPr>
          <a:xfrm>
            <a:off x="15240" y="990600"/>
            <a:ext cx="4800600" cy="4336697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rm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Focal issue?</a:t>
            </a:r>
            <a:endParaRPr lang="en-US" sz="20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Importance to FedEx -- and why? </a:t>
            </a:r>
            <a:endParaRPr lang="en-US" sz="20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did he do to convey it? </a:t>
            </a:r>
            <a:endParaRPr lang="en-US" sz="20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Other important issues for </a:t>
            </a:r>
          </a:p>
          <a:p>
            <a:pPr lvl="0"/>
            <a:r>
              <a:rPr lang="en-US" sz="2000" b="1" dirty="0"/>
              <a:t>	Federal Express</a:t>
            </a:r>
            <a:endParaRPr lang="en-US" sz="20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Choosing one or more focal issues</a:t>
            </a:r>
            <a:endParaRPr lang="en-US" sz="2000" dirty="0"/>
          </a:p>
          <a:p>
            <a:pPr algn="r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9850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11A24-BC0E-324F-9EF0-9F825686288E}"/>
              </a:ext>
            </a:extLst>
          </p:cNvPr>
          <p:cNvSpPr txBox="1"/>
          <p:nvPr/>
        </p:nvSpPr>
        <p:spPr>
          <a:xfrm>
            <a:off x="800100" y="609600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u="sng" dirty="0"/>
              <a:t>Criteria for choosing what to focus on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Biggest problem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Most important issue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Core of our business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Most prevalent problem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Smallest problem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Easiest to address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Small wins build confidence &amp; momentum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Success shows leadership actually can help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Biggest impact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What do they have control over?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What can their culture best understand?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Do we have metrics?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To gauge progress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To provide feedback</a:t>
            </a:r>
          </a:p>
          <a:p>
            <a:r>
              <a:rPr lang="en-US" sz="1600" dirty="0"/>
              <a:t> </a:t>
            </a:r>
          </a:p>
          <a:p>
            <a:r>
              <a:rPr lang="en-US" b="1" u="sng" dirty="0"/>
              <a:t>Criteria for how many to choose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How many can they handle?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Are some interdependent (if I do A, B comes along)?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Can they be sequenced?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67362-C7B2-4940-8349-11B7702CFFED}"/>
              </a:ext>
            </a:extLst>
          </p:cNvPr>
          <p:cNvSpPr txBox="1"/>
          <p:nvPr/>
        </p:nvSpPr>
        <p:spPr>
          <a:xfrm>
            <a:off x="2130829" y="152400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Simplify and Focus Checklist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77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5E188-11C6-43BC-A1AB-5496345807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434" name="Title 12"/>
          <p:cNvSpPr>
            <a:spLocks noGrp="1"/>
          </p:cNvSpPr>
          <p:nvPr>
            <p:ph type="title" idx="4294967295"/>
          </p:nvPr>
        </p:nvSpPr>
        <p:spPr>
          <a:xfrm>
            <a:off x="1828800" y="228600"/>
            <a:ext cx="7315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Contextual Leadership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35150"/>
            <a:ext cx="6811963" cy="3790950"/>
          </a:xfrm>
        </p:spPr>
        <p:txBody>
          <a:bodyPr/>
          <a:lstStyle/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Focus and simplify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b="1" dirty="0"/>
              <a:t>Build a sense of coherence to enhance clarity of roles and functions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Create a sense of identity </a:t>
            </a:r>
          </a:p>
          <a:p>
            <a:pPr marL="347663" indent="-347663" eaLnBrk="1" hangingPunct="1"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endParaRPr lang="en-US" dirty="0"/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endParaRPr lang="en-US" dirty="0"/>
          </a:p>
        </p:txBody>
      </p: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484188" y="412750"/>
            <a:ext cx="1238250" cy="884238"/>
            <a:chOff x="3539" y="2776"/>
            <a:chExt cx="1438" cy="968"/>
          </a:xfrm>
        </p:grpSpPr>
        <p:sp>
          <p:nvSpPr>
            <p:cNvPr id="18438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3474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2B4C69-2C0F-4C95-BD21-AF7636D330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8775"/>
            <a:ext cx="8686800" cy="784225"/>
          </a:xfrm>
        </p:spPr>
        <p:txBody>
          <a:bodyPr/>
          <a:lstStyle/>
          <a:p>
            <a:pPr eaLnBrk="1" hangingPunct="1"/>
            <a:r>
              <a:rPr lang="en-US" sz="4000" dirty="0"/>
              <a:t>Clarity and Fit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7772400" cy="3927475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dirty="0"/>
              <a:t>Do we understand how the organization helps or hampers job performance and coordination?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dirty="0"/>
              <a:t>How are conflicts anticipated and resolved?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dirty="0"/>
              <a:t>Does the context make general awareness and information access easier or harder?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dirty="0"/>
              <a:t>Do we all know what is our part of the job and why?  Do we know what others do and why?</a:t>
            </a:r>
          </a:p>
        </p:txBody>
      </p:sp>
    </p:spTree>
    <p:extLst>
      <p:ext uri="{BB962C8B-B14F-4D97-AF65-F5344CB8AC3E}">
        <p14:creationId xmlns:p14="http://schemas.microsoft.com/office/powerpoint/2010/main" val="26516622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9B00B-E442-449F-BA88-69873AE00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1" y="96838"/>
            <a:ext cx="8686800" cy="1412875"/>
          </a:xfrm>
        </p:spPr>
        <p:txBody>
          <a:bodyPr/>
          <a:lstStyle/>
          <a:p>
            <a:pPr eaLnBrk="1" hangingPunct="1"/>
            <a:r>
              <a:rPr lang="en-US" sz="4000"/>
              <a:t>Leadership as sense making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1" y="1371600"/>
            <a:ext cx="7696199" cy="41148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Aft>
                <a:spcPts val="25"/>
              </a:spcAft>
              <a:buFont typeface="Times" pitchFamily="18" charset="0"/>
              <a:buNone/>
            </a:pPr>
            <a:r>
              <a:rPr lang="en-US" sz="2400" dirty="0"/>
              <a:t>What to focus on in the “buzzing blooming confusion”? </a:t>
            </a:r>
          </a:p>
          <a:p>
            <a:pPr marL="742950" lvl="1" indent="-285750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sz="2200" dirty="0"/>
              <a:t>the leader as a guide for attention</a:t>
            </a:r>
          </a:p>
          <a:p>
            <a:pPr marL="342900" indent="-342900" eaLnBrk="1" hangingPunct="1">
              <a:lnSpc>
                <a:spcPct val="80000"/>
              </a:lnSpc>
              <a:spcAft>
                <a:spcPts val="25"/>
              </a:spcAft>
              <a:buFont typeface="Times" pitchFamily="18" charset="0"/>
              <a:buNone/>
            </a:pPr>
            <a:r>
              <a:rPr lang="en-US" sz="2400" dirty="0"/>
              <a:t>What does the unfamiliar mean? </a:t>
            </a:r>
          </a:p>
          <a:p>
            <a:pPr marL="742950" lvl="1" indent="-285750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sz="2200" dirty="0"/>
              <a:t>the leader as a guide to interpretation</a:t>
            </a:r>
          </a:p>
          <a:p>
            <a:pPr marL="342900" indent="-342900" eaLnBrk="1" hangingPunct="1">
              <a:lnSpc>
                <a:spcPct val="80000"/>
              </a:lnSpc>
              <a:spcAft>
                <a:spcPts val="25"/>
              </a:spcAft>
              <a:buFont typeface="Times" pitchFamily="18" charset="0"/>
              <a:buNone/>
            </a:pPr>
            <a:r>
              <a:rPr lang="en-US" sz="2400" dirty="0"/>
              <a:t>Where should my energies be directed and how should I adjust to new information?</a:t>
            </a:r>
          </a:p>
          <a:p>
            <a:pPr marL="742950" lvl="1" indent="-285750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sz="2200" dirty="0"/>
              <a:t>the leader as a guide for action</a:t>
            </a:r>
          </a:p>
          <a:p>
            <a:pPr marL="342900" indent="-342900" eaLnBrk="1" hangingPunct="1">
              <a:lnSpc>
                <a:spcPct val="80000"/>
              </a:lnSpc>
              <a:spcAft>
                <a:spcPts val="25"/>
              </a:spcAft>
              <a:buFont typeface="Times" pitchFamily="18" charset="0"/>
              <a:buNone/>
            </a:pPr>
            <a:r>
              <a:rPr lang="en-US" sz="2400" dirty="0"/>
              <a:t>How do I know what others will do and how I should work with them?</a:t>
            </a:r>
          </a:p>
          <a:p>
            <a:pPr marL="742950" lvl="1" indent="-285750"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sz="2200" dirty="0"/>
              <a:t>the leader as a guide to coordination</a:t>
            </a:r>
          </a:p>
        </p:txBody>
      </p:sp>
    </p:spTree>
    <p:extLst>
      <p:ext uri="{BB962C8B-B14F-4D97-AF65-F5344CB8AC3E}">
        <p14:creationId xmlns:p14="http://schemas.microsoft.com/office/powerpoint/2010/main" val="8141287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6C3BBC-BDD4-4112-943A-F6F207B70B2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1506" name="Title 12"/>
          <p:cNvSpPr>
            <a:spLocks noGrp="1"/>
          </p:cNvSpPr>
          <p:nvPr>
            <p:ph type="title" idx="4294967295"/>
          </p:nvPr>
        </p:nvSpPr>
        <p:spPr>
          <a:xfrm>
            <a:off x="1722438" y="228600"/>
            <a:ext cx="7421562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Contextual Leadership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35150"/>
            <a:ext cx="6811963" cy="3790950"/>
          </a:xfrm>
        </p:spPr>
        <p:txBody>
          <a:bodyPr/>
          <a:lstStyle/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Focus and simplify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Build a sense of coherence to enhance clarity of roles and functions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b="1" dirty="0"/>
              <a:t>Create a sense of identity </a:t>
            </a:r>
          </a:p>
          <a:p>
            <a:pPr marL="347663" indent="-347663" eaLnBrk="1" hangingPunct="1"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endParaRPr lang="en-US" dirty="0"/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endParaRPr lang="en-US" dirty="0"/>
          </a:p>
        </p:txBody>
      </p:sp>
      <p:grpSp>
        <p:nvGrpSpPr>
          <p:cNvPr id="21508" name="Group 15"/>
          <p:cNvGrpSpPr>
            <a:grpSpLocks/>
          </p:cNvGrpSpPr>
          <p:nvPr/>
        </p:nvGrpSpPr>
        <p:grpSpPr bwMode="auto">
          <a:xfrm>
            <a:off x="484188" y="412750"/>
            <a:ext cx="1238250" cy="884238"/>
            <a:chOff x="3539" y="2776"/>
            <a:chExt cx="1438" cy="968"/>
          </a:xfrm>
        </p:grpSpPr>
        <p:sp>
          <p:nvSpPr>
            <p:cNvPr id="21510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2712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755650" y="247650"/>
            <a:ext cx="7356475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400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36900" y="1168400"/>
            <a:ext cx="2236788" cy="1536700"/>
            <a:chOff x="2186" y="643"/>
            <a:chExt cx="1409" cy="968"/>
          </a:xfrm>
        </p:grpSpPr>
        <p:sp>
          <p:nvSpPr>
            <p:cNvPr id="5155" name="Freeform 5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162 w 1536"/>
                <a:gd name="T1" fmla="*/ 0 h 1056"/>
                <a:gd name="T2" fmla="*/ 0 w 1536"/>
                <a:gd name="T3" fmla="*/ 220 h 1056"/>
                <a:gd name="T4" fmla="*/ 325 w 1536"/>
                <a:gd name="T5" fmla="*/ 220 h 1056"/>
                <a:gd name="T6" fmla="*/ 162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6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10 w 1536"/>
                <a:gd name="T1" fmla="*/ 0 h 1056"/>
                <a:gd name="T2" fmla="*/ 0 w 1536"/>
                <a:gd name="T3" fmla="*/ 13 h 1056"/>
                <a:gd name="T4" fmla="*/ 20 w 1536"/>
                <a:gd name="T5" fmla="*/ 13 h 1056"/>
                <a:gd name="T6" fmla="*/ 1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4967" name="Freeform 7"/>
          <p:cNvSpPr>
            <a:spLocks/>
          </p:cNvSpPr>
          <p:nvPr/>
        </p:nvSpPr>
        <p:spPr bwMode="auto">
          <a:xfrm>
            <a:off x="3373438" y="2295525"/>
            <a:ext cx="1782762" cy="215900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4A555B"/>
              </a:gs>
              <a:gs pos="50000">
                <a:srgbClr val="798C95"/>
              </a:gs>
              <a:gs pos="100000">
                <a:srgbClr val="4A555B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92600" y="2795588"/>
            <a:ext cx="2259013" cy="1536700"/>
            <a:chOff x="2914" y="1668"/>
            <a:chExt cx="1423" cy="968"/>
          </a:xfrm>
        </p:grpSpPr>
        <p:sp>
          <p:nvSpPr>
            <p:cNvPr id="5153" name="Freeform 9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254 w 1552"/>
                <a:gd name="T1" fmla="*/ 0 h 1056"/>
                <a:gd name="T2" fmla="*/ 0 w 1552"/>
                <a:gd name="T3" fmla="*/ 0 h 1056"/>
                <a:gd name="T4" fmla="*/ 0 w 1552"/>
                <a:gd name="T5" fmla="*/ 340 h 1056"/>
                <a:gd name="T6" fmla="*/ 503 w 1552"/>
                <a:gd name="T7" fmla="*/ 340 h 1056"/>
                <a:gd name="T8" fmla="*/ 254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48B471"/>
                </a:gs>
                <a:gs pos="100000">
                  <a:srgbClr val="265F3C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54" name="Freeform 10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64 w 1552"/>
                <a:gd name="T1" fmla="*/ 0 h 1056"/>
                <a:gd name="T2" fmla="*/ 0 w 1552"/>
                <a:gd name="T3" fmla="*/ 0 h 1056"/>
                <a:gd name="T4" fmla="*/ 0 w 1552"/>
                <a:gd name="T5" fmla="*/ 88 h 1056"/>
                <a:gd name="T6" fmla="*/ 127 w 1552"/>
                <a:gd name="T7" fmla="*/ 88 h 1056"/>
                <a:gd name="T8" fmla="*/ 64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317C4E"/>
                </a:gs>
                <a:gs pos="100000">
                  <a:srgbClr val="48B471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4971" name="Freeform 11"/>
          <p:cNvSpPr>
            <a:spLocks/>
          </p:cNvSpPr>
          <p:nvPr/>
        </p:nvSpPr>
        <p:spPr bwMode="auto">
          <a:xfrm>
            <a:off x="4352925" y="3875088"/>
            <a:ext cx="1941513" cy="2540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296640"/>
              </a:gs>
              <a:gs pos="50000">
                <a:srgbClr val="48B471"/>
              </a:gs>
              <a:gs pos="100000">
                <a:srgbClr val="296640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70088" y="2795588"/>
            <a:ext cx="2259012" cy="1536700"/>
            <a:chOff x="1451" y="1668"/>
            <a:chExt cx="1423" cy="968"/>
          </a:xfrm>
        </p:grpSpPr>
        <p:sp>
          <p:nvSpPr>
            <p:cNvPr id="5151" name="Freeform 13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340 h 1056"/>
                <a:gd name="T2" fmla="*/ 503 w 1552"/>
                <a:gd name="T3" fmla="*/ 340 h 1056"/>
                <a:gd name="T4" fmla="*/ 503 w 1552"/>
                <a:gd name="T5" fmla="*/ 0 h 1056"/>
                <a:gd name="T6" fmla="*/ 246 w 1552"/>
                <a:gd name="T7" fmla="*/ 0 h 1056"/>
                <a:gd name="T8" fmla="*/ 0 w 1552"/>
                <a:gd name="T9" fmla="*/ 34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C267AA"/>
                </a:gs>
                <a:gs pos="100000">
                  <a:srgbClr val="723D64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52" name="Freeform 14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88 h 1056"/>
                <a:gd name="T2" fmla="*/ 127 w 1552"/>
                <a:gd name="T3" fmla="*/ 88 h 1056"/>
                <a:gd name="T4" fmla="*/ 127 w 1552"/>
                <a:gd name="T5" fmla="*/ 0 h 1056"/>
                <a:gd name="T6" fmla="*/ 63 w 1552"/>
                <a:gd name="T7" fmla="*/ 0 h 1056"/>
                <a:gd name="T8" fmla="*/ 0 w 1552"/>
                <a:gd name="T9" fmla="*/ 88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944F82"/>
                </a:gs>
                <a:gs pos="100000">
                  <a:srgbClr val="C267A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4975" name="Freeform 15"/>
          <p:cNvSpPr>
            <a:spLocks noChangeAspect="1"/>
          </p:cNvSpPr>
          <p:nvPr/>
        </p:nvSpPr>
        <p:spPr bwMode="auto">
          <a:xfrm>
            <a:off x="2203450" y="3883025"/>
            <a:ext cx="1943100" cy="246063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6E3B61"/>
              </a:gs>
              <a:gs pos="50000">
                <a:srgbClr val="C267AA"/>
              </a:gs>
              <a:gs pos="100000">
                <a:srgbClr val="6E3B61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154363" y="4406900"/>
            <a:ext cx="2270125" cy="1536700"/>
            <a:chOff x="2197" y="2683"/>
            <a:chExt cx="1430" cy="968"/>
          </a:xfrm>
        </p:grpSpPr>
        <p:sp>
          <p:nvSpPr>
            <p:cNvPr id="5149" name="Rectangle 17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gradFill rotWithShape="0">
              <a:gsLst>
                <a:gs pos="0">
                  <a:srgbClr val="197CB4"/>
                </a:gs>
                <a:gs pos="100000">
                  <a:srgbClr val="092E43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50" name="Rectangle 18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gradFill rotWithShape="0">
              <a:gsLst>
                <a:gs pos="0">
                  <a:srgbClr val="11557C"/>
                </a:gs>
                <a:gs pos="100000">
                  <a:srgbClr val="197CB4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4979" name="Rectangle 19"/>
          <p:cNvSpPr>
            <a:spLocks noChangeArrowheads="1"/>
          </p:cNvSpPr>
          <p:nvPr/>
        </p:nvSpPr>
        <p:spPr bwMode="auto">
          <a:xfrm>
            <a:off x="3257550" y="5481638"/>
            <a:ext cx="2063750" cy="241300"/>
          </a:xfrm>
          <a:prstGeom prst="rect">
            <a:avLst/>
          </a:prstGeom>
          <a:gradFill rotWithShape="0">
            <a:gsLst>
              <a:gs pos="0">
                <a:srgbClr val="0E4869"/>
              </a:gs>
              <a:gs pos="50000">
                <a:srgbClr val="1777AC"/>
              </a:gs>
              <a:gs pos="100000">
                <a:srgbClr val="0E486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38200" y="4378325"/>
            <a:ext cx="2270125" cy="1536700"/>
            <a:chOff x="882" y="2809"/>
            <a:chExt cx="1430" cy="968"/>
          </a:xfrm>
        </p:grpSpPr>
        <p:grpSp>
          <p:nvGrpSpPr>
            <p:cNvPr id="5145" name="Group 24"/>
            <p:cNvGrpSpPr>
              <a:grpSpLocks/>
            </p:cNvGrpSpPr>
            <p:nvPr/>
          </p:nvGrpSpPr>
          <p:grpSpPr bwMode="auto">
            <a:xfrm>
              <a:off x="882" y="2809"/>
              <a:ext cx="1430" cy="968"/>
              <a:chOff x="720" y="2683"/>
              <a:chExt cx="1430" cy="968"/>
            </a:xfrm>
          </p:grpSpPr>
          <p:sp>
            <p:nvSpPr>
              <p:cNvPr id="5147" name="Freeform 25"/>
              <p:cNvSpPr>
                <a:spLocks/>
              </p:cNvSpPr>
              <p:nvPr/>
            </p:nvSpPr>
            <p:spPr bwMode="auto">
              <a:xfrm>
                <a:off x="720" y="2683"/>
                <a:ext cx="1430" cy="968"/>
              </a:xfrm>
              <a:custGeom>
                <a:avLst/>
                <a:gdLst>
                  <a:gd name="T0" fmla="*/ 0 w 1560"/>
                  <a:gd name="T1" fmla="*/ 337 h 1056"/>
                  <a:gd name="T2" fmla="*/ 0 w 1560"/>
                  <a:gd name="T3" fmla="*/ 340 h 1056"/>
                  <a:gd name="T4" fmla="*/ 504 w 1560"/>
                  <a:gd name="T5" fmla="*/ 340 h 1056"/>
                  <a:gd name="T6" fmla="*/ 504 w 1560"/>
                  <a:gd name="T7" fmla="*/ 0 h 1056"/>
                  <a:gd name="T8" fmla="*/ 248 w 1560"/>
                  <a:gd name="T9" fmla="*/ 0 h 1056"/>
                  <a:gd name="T10" fmla="*/ 0 w 1560"/>
                  <a:gd name="T11" fmla="*/ 337 h 10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0"/>
                  <a:gd name="T19" fmla="*/ 0 h 1056"/>
                  <a:gd name="T20" fmla="*/ 1560 w 1560"/>
                  <a:gd name="T21" fmla="*/ 1056 h 10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0" h="1056">
                    <a:moveTo>
                      <a:pt x="0" y="1048"/>
                    </a:moveTo>
                    <a:lnTo>
                      <a:pt x="0" y="1056"/>
                    </a:lnTo>
                    <a:lnTo>
                      <a:pt x="1560" y="1056"/>
                    </a:lnTo>
                    <a:lnTo>
                      <a:pt x="1560" y="0"/>
                    </a:lnTo>
                    <a:lnTo>
                      <a:pt x="768" y="0"/>
                    </a:lnTo>
                    <a:lnTo>
                      <a:pt x="0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9394A"/>
                  </a:gs>
                  <a:gs pos="100000">
                    <a:srgbClr val="6C1A22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48" name="Freeform 26"/>
              <p:cNvSpPr>
                <a:spLocks noChangeAspect="1"/>
              </p:cNvSpPr>
              <p:nvPr/>
            </p:nvSpPr>
            <p:spPr bwMode="auto">
              <a:xfrm>
                <a:off x="824" y="2723"/>
                <a:ext cx="1287" cy="871"/>
              </a:xfrm>
              <a:custGeom>
                <a:avLst/>
                <a:gdLst>
                  <a:gd name="T0" fmla="*/ 0 w 1560"/>
                  <a:gd name="T1" fmla="*/ 86 h 1056"/>
                  <a:gd name="T2" fmla="*/ 0 w 1560"/>
                  <a:gd name="T3" fmla="*/ 86 h 1056"/>
                  <a:gd name="T4" fmla="*/ 128 w 1560"/>
                  <a:gd name="T5" fmla="*/ 86 h 1056"/>
                  <a:gd name="T6" fmla="*/ 128 w 1560"/>
                  <a:gd name="T7" fmla="*/ 0 h 1056"/>
                  <a:gd name="T8" fmla="*/ 63 w 1560"/>
                  <a:gd name="T9" fmla="*/ 0 h 1056"/>
                  <a:gd name="T10" fmla="*/ 0 w 1560"/>
                  <a:gd name="T11" fmla="*/ 86 h 10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0"/>
                  <a:gd name="T19" fmla="*/ 0 h 1056"/>
                  <a:gd name="T20" fmla="*/ 1560 w 1560"/>
                  <a:gd name="T21" fmla="*/ 1056 h 10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0" h="1056">
                    <a:moveTo>
                      <a:pt x="0" y="1048"/>
                    </a:moveTo>
                    <a:lnTo>
                      <a:pt x="0" y="1056"/>
                    </a:lnTo>
                    <a:lnTo>
                      <a:pt x="1560" y="1056"/>
                    </a:lnTo>
                    <a:lnTo>
                      <a:pt x="1560" y="0"/>
                    </a:lnTo>
                    <a:lnTo>
                      <a:pt x="768" y="0"/>
                    </a:lnTo>
                    <a:lnTo>
                      <a:pt x="0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B2631"/>
                  </a:gs>
                  <a:gs pos="100000">
                    <a:srgbClr val="E9394A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146" name="Freeform 27"/>
            <p:cNvSpPr>
              <a:spLocks/>
            </p:cNvSpPr>
            <p:nvPr/>
          </p:nvSpPr>
          <p:spPr bwMode="auto">
            <a:xfrm>
              <a:off x="1013" y="3514"/>
              <a:ext cx="1243" cy="150"/>
            </a:xfrm>
            <a:custGeom>
              <a:avLst/>
              <a:gdLst>
                <a:gd name="T0" fmla="*/ 51 w 1328"/>
                <a:gd name="T1" fmla="*/ 0 h 160"/>
                <a:gd name="T2" fmla="*/ 0 w 1328"/>
                <a:gd name="T3" fmla="*/ 69 h 160"/>
                <a:gd name="T4" fmla="*/ 562 w 1328"/>
                <a:gd name="T5" fmla="*/ 69 h 160"/>
                <a:gd name="T6" fmla="*/ 562 w 1328"/>
                <a:gd name="T7" fmla="*/ 0 h 160"/>
                <a:gd name="T8" fmla="*/ 51 w 1328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8"/>
                <a:gd name="T16" fmla="*/ 0 h 160"/>
                <a:gd name="T17" fmla="*/ 1328 w 1328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8" h="160">
                  <a:moveTo>
                    <a:pt x="120" y="0"/>
                  </a:moveTo>
                  <a:lnTo>
                    <a:pt x="0" y="160"/>
                  </a:lnTo>
                  <a:lnTo>
                    <a:pt x="1328" y="160"/>
                  </a:lnTo>
                  <a:lnTo>
                    <a:pt x="1328" y="0"/>
                  </a:lnTo>
                  <a:lnTo>
                    <a:pt x="120" y="0"/>
                  </a:lnTo>
                  <a:close/>
                </a:path>
              </a:pathLst>
            </a:custGeom>
            <a:gradFill rotWithShape="0">
              <a:gsLst>
                <a:gs pos="0">
                  <a:srgbClr val="972530"/>
                </a:gs>
                <a:gs pos="50000">
                  <a:srgbClr val="E9394A"/>
                </a:gs>
                <a:gs pos="100000">
                  <a:srgbClr val="972530"/>
                </a:gs>
              </a:gsLst>
              <a:lin ang="5400000" scaled="1"/>
            </a:gradFill>
            <a:ln w="19050">
              <a:solidFill>
                <a:srgbClr val="050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4988" name="Text Box 28"/>
          <p:cNvSpPr txBox="1">
            <a:spLocks noChangeArrowheads="1"/>
          </p:cNvSpPr>
          <p:nvPr/>
        </p:nvSpPr>
        <p:spPr bwMode="auto">
          <a:xfrm>
            <a:off x="3406775" y="2239963"/>
            <a:ext cx="1697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RESPONSIBLE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64989" name="Text Box 29"/>
          <p:cNvSpPr txBox="1">
            <a:spLocks noChangeArrowheads="1"/>
          </p:cNvSpPr>
          <p:nvPr/>
        </p:nvSpPr>
        <p:spPr bwMode="auto">
          <a:xfrm>
            <a:off x="2255838" y="3849688"/>
            <a:ext cx="19542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INSPIRATIONAL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64990" name="Text Box 30"/>
          <p:cNvSpPr txBox="1">
            <a:spLocks noChangeArrowheads="1"/>
          </p:cNvSpPr>
          <p:nvPr/>
        </p:nvSpPr>
        <p:spPr bwMode="auto">
          <a:xfrm>
            <a:off x="4462463" y="3835400"/>
            <a:ext cx="157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SUPPORTIVE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64991" name="Text Box 31"/>
          <p:cNvSpPr txBox="1">
            <a:spLocks noChangeArrowheads="1"/>
          </p:cNvSpPr>
          <p:nvPr/>
        </p:nvSpPr>
        <p:spPr bwMode="auto">
          <a:xfrm>
            <a:off x="1495425" y="5467350"/>
            <a:ext cx="13303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PERSONAL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64992" name="Text Box 32"/>
          <p:cNvSpPr txBox="1">
            <a:spLocks noChangeArrowheads="1"/>
          </p:cNvSpPr>
          <p:nvPr/>
        </p:nvSpPr>
        <p:spPr bwMode="auto">
          <a:xfrm>
            <a:off x="3552825" y="5454650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RELATIONAL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494338" y="4406900"/>
            <a:ext cx="2282825" cy="1536700"/>
            <a:chOff x="3815" y="2827"/>
            <a:chExt cx="1438" cy="968"/>
          </a:xfrm>
        </p:grpSpPr>
        <p:grpSp>
          <p:nvGrpSpPr>
            <p:cNvPr id="5141" name="Group 20"/>
            <p:cNvGrpSpPr>
              <a:grpSpLocks/>
            </p:cNvGrpSpPr>
            <p:nvPr/>
          </p:nvGrpSpPr>
          <p:grpSpPr bwMode="auto">
            <a:xfrm>
              <a:off x="3815" y="2827"/>
              <a:ext cx="1438" cy="968"/>
              <a:chOff x="3671" y="2683"/>
              <a:chExt cx="1438" cy="968"/>
            </a:xfrm>
          </p:grpSpPr>
          <p:sp>
            <p:nvSpPr>
              <p:cNvPr id="5143" name="Freeform 21"/>
              <p:cNvSpPr>
                <a:spLocks/>
              </p:cNvSpPr>
              <p:nvPr/>
            </p:nvSpPr>
            <p:spPr bwMode="auto">
              <a:xfrm>
                <a:off x="3671" y="2683"/>
                <a:ext cx="1438" cy="968"/>
              </a:xfrm>
              <a:custGeom>
                <a:avLst/>
                <a:gdLst>
                  <a:gd name="T0" fmla="*/ 260 w 1568"/>
                  <a:gd name="T1" fmla="*/ 0 h 1056"/>
                  <a:gd name="T2" fmla="*/ 0 w 1568"/>
                  <a:gd name="T3" fmla="*/ 0 h 1056"/>
                  <a:gd name="T4" fmla="*/ 0 w 1568"/>
                  <a:gd name="T5" fmla="*/ 340 h 1056"/>
                  <a:gd name="T6" fmla="*/ 510 w 1568"/>
                  <a:gd name="T7" fmla="*/ 340 h 1056"/>
                  <a:gd name="T8" fmla="*/ 510 w 1568"/>
                  <a:gd name="T9" fmla="*/ 337 h 1056"/>
                  <a:gd name="T10" fmla="*/ 260 w 1568"/>
                  <a:gd name="T11" fmla="*/ 0 h 10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8"/>
                  <a:gd name="T19" fmla="*/ 0 h 1056"/>
                  <a:gd name="T20" fmla="*/ 1568 w 1568"/>
                  <a:gd name="T21" fmla="*/ 1056 h 10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/>
                  </a:gs>
                  <a:gs pos="100000">
                    <a:srgbClr val="FFB53A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44" name="Freeform 22"/>
              <p:cNvSpPr>
                <a:spLocks noChangeAspect="1"/>
              </p:cNvSpPr>
              <p:nvPr/>
            </p:nvSpPr>
            <p:spPr bwMode="auto">
              <a:xfrm>
                <a:off x="3719" y="2731"/>
                <a:ext cx="1294" cy="871"/>
              </a:xfrm>
              <a:custGeom>
                <a:avLst/>
                <a:gdLst>
                  <a:gd name="T0" fmla="*/ 66 w 1568"/>
                  <a:gd name="T1" fmla="*/ 0 h 1056"/>
                  <a:gd name="T2" fmla="*/ 0 w 1568"/>
                  <a:gd name="T3" fmla="*/ 0 h 1056"/>
                  <a:gd name="T4" fmla="*/ 0 w 1568"/>
                  <a:gd name="T5" fmla="*/ 86 h 1056"/>
                  <a:gd name="T6" fmla="*/ 130 w 1568"/>
                  <a:gd name="T7" fmla="*/ 86 h 1056"/>
                  <a:gd name="T8" fmla="*/ 130 w 1568"/>
                  <a:gd name="T9" fmla="*/ 86 h 1056"/>
                  <a:gd name="T10" fmla="*/ 66 w 1568"/>
                  <a:gd name="T11" fmla="*/ 0 h 10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8"/>
                  <a:gd name="T19" fmla="*/ 0 h 1056"/>
                  <a:gd name="T20" fmla="*/ 1568 w 1568"/>
                  <a:gd name="T21" fmla="*/ 1056 h 10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49328"/>
                  </a:gs>
                  <a:gs pos="100000">
                    <a:srgbClr val="FF9900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142" name="Freeform 33"/>
            <p:cNvSpPr>
              <a:spLocks noChangeAspect="1"/>
            </p:cNvSpPr>
            <p:nvPr/>
          </p:nvSpPr>
          <p:spPr bwMode="auto">
            <a:xfrm>
              <a:off x="3861" y="3507"/>
              <a:ext cx="1245" cy="149"/>
            </a:xfrm>
            <a:custGeom>
              <a:avLst/>
              <a:gdLst>
                <a:gd name="T0" fmla="*/ 0 w 1336"/>
                <a:gd name="T1" fmla="*/ 0 h 160"/>
                <a:gd name="T2" fmla="*/ 0 w 1336"/>
                <a:gd name="T3" fmla="*/ 63 h 160"/>
                <a:gd name="T4" fmla="*/ 533 w 1336"/>
                <a:gd name="T5" fmla="*/ 63 h 160"/>
                <a:gd name="T6" fmla="*/ 486 w 1336"/>
                <a:gd name="T7" fmla="*/ 0 h 160"/>
                <a:gd name="T8" fmla="*/ 0 w 1336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60"/>
                <a:gd name="T17" fmla="*/ 1336 w 1336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60">
                  <a:moveTo>
                    <a:pt x="0" y="0"/>
                  </a:moveTo>
                  <a:lnTo>
                    <a:pt x="0" y="160"/>
                  </a:lnTo>
                  <a:lnTo>
                    <a:pt x="1336" y="160"/>
                  </a:lnTo>
                  <a:lnTo>
                    <a:pt x="12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50000">
                  <a:srgbClr val="FEB543"/>
                </a:gs>
                <a:gs pos="100000">
                  <a:srgbClr val="E4932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4994" name="Text Box 34"/>
          <p:cNvSpPr txBox="1">
            <a:spLocks noChangeArrowheads="1"/>
          </p:cNvSpPr>
          <p:nvPr/>
        </p:nvSpPr>
        <p:spPr bwMode="auto">
          <a:xfrm>
            <a:off x="5705475" y="5454650"/>
            <a:ext cx="16049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CONTEXTUAL</a:t>
            </a:r>
            <a:endParaRPr lang="en-US" sz="1500" b="1">
              <a:solidFill>
                <a:srgbClr val="FFFF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6" name="Title 12"/>
          <p:cNvSpPr txBox="1">
            <a:spLocks/>
          </p:cNvSpPr>
          <p:nvPr/>
        </p:nvSpPr>
        <p:spPr bwMode="auto">
          <a:xfrm>
            <a:off x="457200" y="76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Contextual Leadership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452A35-62FF-43D7-9392-B33B73EEDC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723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64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C -0.16719 -0.06968 -0.32326 -0.13125 -0.42101 -0.23611 C -0.51823 -0.34051 -0.55139 -0.54746 -0.58489 -0.62848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0" y="-314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064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06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064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064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64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64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64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64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064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9" grpId="0" animBg="1"/>
      <p:bldP spid="1064988" grpId="0"/>
      <p:bldP spid="1064989" grpId="0"/>
      <p:bldP spid="1064990" grpId="0"/>
      <p:bldP spid="1064991" grpId="0"/>
      <p:bldP spid="1064992" grpId="0"/>
      <p:bldP spid="10649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4A9876-EA62-4ED7-B481-473EB5483E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9250"/>
            <a:ext cx="8686800" cy="879475"/>
          </a:xfrm>
        </p:spPr>
        <p:txBody>
          <a:bodyPr/>
          <a:lstStyle/>
          <a:p>
            <a:pPr eaLnBrk="1" hangingPunct="1"/>
            <a:r>
              <a:rPr lang="en-US" sz="4000" dirty="0"/>
              <a:t>Forging a sense of identity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807325" cy="3468688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800" dirty="0"/>
              <a:t>Salience of group identity </a:t>
            </a:r>
          </a:p>
          <a:p>
            <a:pPr marL="784225" lvl="1" indent="-342900" eaLnBrk="1" hangingPunct="1">
              <a:spcBef>
                <a:spcPct val="0"/>
              </a:spcBef>
              <a:spcAft>
                <a:spcPct val="40000"/>
              </a:spcAft>
              <a:buFont typeface="Times" pitchFamily="18" charset="0"/>
              <a:buNone/>
            </a:pPr>
            <a:r>
              <a:rPr lang="en-US" dirty="0"/>
              <a:t>(group uniqueness, sense of belonging/pride)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sz="2800" dirty="0"/>
              <a:t>Leader as representative of the group (“</a:t>
            </a:r>
            <a:r>
              <a:rPr lang="en-US" sz="2800" dirty="0" err="1"/>
              <a:t>prototypicality</a:t>
            </a:r>
            <a:r>
              <a:rPr lang="en-US" sz="2800" dirty="0"/>
              <a:t>”)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sz="2800" dirty="0"/>
              <a:t>Strong group-oriented engagement (vs. self-interest)</a:t>
            </a:r>
          </a:p>
        </p:txBody>
      </p:sp>
    </p:spTree>
    <p:extLst>
      <p:ext uri="{BB962C8B-B14F-4D97-AF65-F5344CB8AC3E}">
        <p14:creationId xmlns:p14="http://schemas.microsoft.com/office/powerpoint/2010/main" val="25358987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973491-4ED6-4427-B4EF-447472354CE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1" y="96838"/>
            <a:ext cx="8686800" cy="1412875"/>
          </a:xfrm>
        </p:spPr>
        <p:txBody>
          <a:bodyPr/>
          <a:lstStyle/>
          <a:p>
            <a:pPr eaLnBrk="1" hangingPunct="1"/>
            <a:r>
              <a:rPr lang="en-US" sz="4000" dirty="0"/>
              <a:t>Identity Exercise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1" y="1371600"/>
            <a:ext cx="7772399" cy="4572000"/>
          </a:xfrm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Font typeface="Times" pitchFamily="18" charset="0"/>
              <a:buNone/>
            </a:pPr>
            <a:r>
              <a:rPr lang="en-US" dirty="0"/>
              <a:t>Identity signals what is really important, not just what is required.</a:t>
            </a:r>
          </a:p>
          <a:p>
            <a:pPr marL="342900" indent="-342900" eaLnBrk="1" hangingPunct="1">
              <a:spcBef>
                <a:spcPct val="0"/>
              </a:spcBef>
              <a:buClr>
                <a:srgbClr val="FFFF00"/>
              </a:buClr>
              <a:buFont typeface="Times" pitchFamily="18" charset="0"/>
              <a:buNone/>
            </a:pPr>
            <a:endParaRPr lang="en-US" sz="1000" dirty="0"/>
          </a:p>
          <a:p>
            <a:pPr marL="342900" indent="-342900" eaLnBrk="1" hangingPunct="1">
              <a:spcBef>
                <a:spcPct val="0"/>
              </a:spcBef>
              <a:buSzPct val="95000"/>
              <a:buFontTx/>
              <a:buAutoNum type="arabicPeriod"/>
            </a:pPr>
            <a:r>
              <a:rPr lang="en-US" sz="2400" dirty="0"/>
              <a:t>List six adjectives to describe what is special about your team or organization</a:t>
            </a:r>
          </a:p>
          <a:p>
            <a:pPr marL="342900" indent="-342900" eaLnBrk="1" hangingPunct="1">
              <a:spcBef>
                <a:spcPct val="0"/>
              </a:spcBef>
              <a:buSzPct val="95000"/>
              <a:buFontTx/>
              <a:buAutoNum type="arabicPeriod"/>
            </a:pPr>
            <a:r>
              <a:rPr lang="en-US" sz="2400" dirty="0"/>
              <a:t>Tell a story that captures what your team or organization is about and that really reflects what a member of the organization is like.</a:t>
            </a:r>
          </a:p>
          <a:p>
            <a:pPr marL="342900" indent="-342900" eaLnBrk="1" hangingPunct="1">
              <a:spcBef>
                <a:spcPct val="0"/>
              </a:spcBef>
              <a:buSzPct val="95000"/>
              <a:buFontTx/>
              <a:buAutoNum type="arabicPeriod"/>
            </a:pPr>
            <a:r>
              <a:rPr lang="en-US" sz="2400" dirty="0"/>
              <a:t>Complete the following metaphor to describe the group:  "If my team (or organization) were an animal it would be a ____________, because ___________."</a:t>
            </a:r>
          </a:p>
          <a:p>
            <a:pPr marL="342900" indent="-342900" eaLnBrk="1" hangingPunct="1">
              <a:buSzPct val="9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3098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6023C2-23C9-4F28-8540-0D5C033A89D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626" name="Title 6"/>
          <p:cNvSpPr>
            <a:spLocks noGrp="1"/>
          </p:cNvSpPr>
          <p:nvPr>
            <p:ph type="title" idx="4294967295"/>
          </p:nvPr>
        </p:nvSpPr>
        <p:spPr>
          <a:xfrm>
            <a:off x="457201" y="263525"/>
            <a:ext cx="7848599" cy="1412875"/>
          </a:xfrm>
        </p:spPr>
        <p:txBody>
          <a:bodyPr/>
          <a:lstStyle/>
          <a:p>
            <a:pPr eaLnBrk="1" hangingPunct="1"/>
            <a:r>
              <a:rPr lang="en-US" sz="4000" dirty="0"/>
              <a:t>ATE Tool: 3 contextual leadership roles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50888" y="1989138"/>
            <a:ext cx="7396162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3225">
              <a:lnSpc>
                <a:spcPct val="10000"/>
              </a:lnSpc>
              <a:spcBef>
                <a:spcPct val="50000"/>
              </a:spcBef>
            </a:pPr>
            <a:endParaRPr lang="en-US" sz="3600" dirty="0">
              <a:solidFill>
                <a:schemeClr val="hlink"/>
              </a:solidFill>
              <a:latin typeface="Verdana" pitchFamily="34" charset="0"/>
            </a:endParaRPr>
          </a:p>
          <a:p>
            <a:pPr marL="1262063" lvl="2" indent="-347663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Verdana" pitchFamily="34" charset="0"/>
              </a:rPr>
              <a:t>Architect</a:t>
            </a:r>
          </a:p>
          <a:p>
            <a:pPr marL="1262063" lvl="2" indent="-347663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Verdana" pitchFamily="34" charset="0"/>
              </a:rPr>
              <a:t>Translator</a:t>
            </a:r>
          </a:p>
          <a:p>
            <a:pPr marL="1262063" lvl="2" indent="-347663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Verdana" pitchFamily="34" charset="0"/>
              </a:rPr>
              <a:t>Entrepreneur</a:t>
            </a:r>
          </a:p>
          <a:p>
            <a:pPr marL="403225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endParaRPr lang="en-US" sz="3600" dirty="0">
              <a:solidFill>
                <a:schemeClr val="hlin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943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34925" y="228600"/>
          <a:ext cx="9453563" cy="672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363387" imgH="6665496" progId="Word.Document.8">
                  <p:embed/>
                </p:oleObj>
              </mc:Choice>
              <mc:Fallback>
                <p:oleObj name="Document" r:id="rId3" imgW="9363387" imgH="6665496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228600"/>
                        <a:ext cx="9453563" cy="672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A0E3DA-B96D-492F-93B0-50BF90712F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35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400800"/>
            <a:ext cx="2133600" cy="300038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722C7C-5ED3-A141-9C64-FE090D1EAEB4}" type="slidenum">
              <a:rPr lang="en-US">
                <a:solidFill>
                  <a:schemeClr val="bg1"/>
                </a:solidFill>
              </a:rPr>
              <a:pPr/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04800" y="6372225"/>
            <a:ext cx="2066925" cy="319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  <a:p>
            <a:endParaRPr lang="en-US" sz="18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00350"/>
            <a:ext cx="5105400" cy="2000250"/>
          </a:xfrm>
        </p:spPr>
        <p:txBody>
          <a:bodyPr/>
          <a:lstStyle/>
          <a:p>
            <a:pPr algn="ctr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Two Illustrations of How to Apply the ATE Contextual Leadership Roles</a:t>
            </a:r>
          </a:p>
        </p:txBody>
      </p:sp>
    </p:spTree>
    <p:extLst>
      <p:ext uri="{BB962C8B-B14F-4D97-AF65-F5344CB8AC3E}">
        <p14:creationId xmlns:p14="http://schemas.microsoft.com/office/powerpoint/2010/main" val="141390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1064FA-809D-E144-949A-E1120C97CA45}" type="slidenum">
              <a:rPr lang="en-US">
                <a:solidFill>
                  <a:schemeClr val="bg1"/>
                </a:solidFill>
              </a:rPr>
              <a:pPr/>
              <a:t>25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57794" name="Group 2"/>
          <p:cNvGraphicFramePr>
            <a:graphicFrameLocks noGrp="1"/>
          </p:cNvGraphicFramePr>
          <p:nvPr>
            <p:ph type="tbl" idx="1"/>
          </p:nvPr>
        </p:nvGraphicFramePr>
        <p:xfrm>
          <a:off x="76200" y="76200"/>
          <a:ext cx="8839200" cy="6365876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Role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Blockers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Enablers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Architect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CEO thinks he does Architect role, but doesn</a:t>
                      </a:r>
                      <a:r>
                        <a:rPr kumimoji="0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clear what a salesperson</a:t>
                      </a:r>
                      <a:r>
                        <a:rPr kumimoji="0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 job looks like in  the  new role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Design group too small for the need – nobody dedicated to contextual requirements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Not clear what support functions are needed for new customer service sales role &amp; not clear about how it would work concretely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There is an existing structure &amp; existing people – they are willing, but it is not clear that the capabilities match the needs  –  should we </a:t>
                      </a:r>
                      <a:r>
                        <a:rPr kumimoji="0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dumb down</a:t>
                      </a:r>
                      <a:r>
                        <a:rPr kumimoji="0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or do a more idealized design even though we lack current capabilities to make ideal work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Lack of  resources ($)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Lack of  products (core products are still vaporware) &amp; product support (e.g. no product sales sheets)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929FF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Strong corporate buy-in &amp; support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Staff like idea &amp; desperately need clearer architecture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Some product development has been done that supports new architecture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Translator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Absence of architectural meat to convey</a:t>
                      </a:r>
                    </a:p>
                    <a:p>
                      <a:pPr marL="0" marR="0" lvl="0" indent="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Unclear corporate support for diffusing idea to other regions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GM is comfortable &amp; practiced translator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Entrepreneur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CEO likes being the entrepreneur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Too much $ &amp; focus on vision that draws attention away from attention to architectural needs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CEO is such strong personality &amp; terrible listener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CEO gets into places he should be delegating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Norm of not challenging the CEO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Because Vaughn was the acquirer, Allied people (who could be allies of the new approach) are suspicious &amp; distrustful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Senior VPs from (Denver &amp; Chicago) who could run interference are not in central office (Minneapolis), so not in position to advocate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Company has entrepreneurial  culture &amp; roots (VHS innovator)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929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CEO likes new ideas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67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400800"/>
            <a:ext cx="644525" cy="5064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CA376C-AF6E-9446-BEA5-AA5B4E1E3208}" type="slidenum">
              <a:rPr lang="en-US">
                <a:solidFill>
                  <a:schemeClr val="bg1"/>
                </a:solidFill>
              </a:rPr>
              <a:pPr/>
              <a:t>26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0" y="190500"/>
            <a:ext cx="9144000" cy="79057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Communicating ATE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96900" y="1677988"/>
            <a:ext cx="1814513" cy="369887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Architect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729038" y="2540000"/>
            <a:ext cx="1814512" cy="369888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Translator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591300" y="3890963"/>
            <a:ext cx="1814513" cy="369887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Entrepreneur</a:t>
            </a: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 flipV="1">
            <a:off x="5734050" y="2862263"/>
            <a:ext cx="1131888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H="1" flipV="1">
            <a:off x="2592388" y="2011363"/>
            <a:ext cx="1020762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946150" y="1143000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4124325" y="2009775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</a:rPr>
              <a:t>Why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6978650" y="333375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FF0000"/>
                </a:solidFill>
              </a:rPr>
              <a:t>How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6786563" y="4448175"/>
            <a:ext cx="176688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Creativity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Innovation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Empowerment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Execution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3689350" y="3143250"/>
            <a:ext cx="2522538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Align activity w/Vision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Scope Definition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Define Boundaries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Enable Resources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650875" y="2290763"/>
            <a:ext cx="2068513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Vision</a:t>
            </a:r>
          </a:p>
          <a:p>
            <a:pPr>
              <a:spcBef>
                <a:spcPct val="50000"/>
              </a:spcBef>
              <a:buFont typeface="Wingdings" charset="0"/>
              <a:buChar char="§"/>
            </a:pPr>
            <a:r>
              <a:rPr lang="en-US" sz="1600">
                <a:solidFill>
                  <a:schemeClr val="hlink"/>
                </a:solidFill>
              </a:rPr>
              <a:t>Alignment w/Corp</a:t>
            </a:r>
          </a:p>
        </p:txBody>
      </p:sp>
    </p:spTree>
    <p:extLst>
      <p:ext uri="{BB962C8B-B14F-4D97-AF65-F5344CB8AC3E}">
        <p14:creationId xmlns:p14="http://schemas.microsoft.com/office/powerpoint/2010/main" val="180570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77000"/>
            <a:ext cx="568325" cy="4302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EA29C9-A258-F944-8747-791A756F2D01}" type="slidenum">
              <a:rPr lang="en-US">
                <a:solidFill>
                  <a:schemeClr val="bg1"/>
                </a:solidFill>
              </a:rPr>
              <a:pPr/>
              <a:t>27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gray">
          <a:xfrm>
            <a:off x="304800" y="2286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3500"/>
              <a:t>ATE: Architect, Translator, Entrepreneur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66725" y="2346325"/>
            <a:ext cx="1814513" cy="369888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Architect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687763" y="2808288"/>
            <a:ext cx="1814512" cy="428625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Translator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883275" y="4625975"/>
            <a:ext cx="1814513" cy="369888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Entrepreneur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2379663" y="2565400"/>
            <a:ext cx="1220787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 flipH="1" flipV="1">
            <a:off x="5446713" y="3541713"/>
            <a:ext cx="104298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038600" y="3422650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OEC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424363" y="3481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76263" y="2905125"/>
            <a:ext cx="1584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Steering</a:t>
            </a:r>
          </a:p>
          <a:p>
            <a:pPr algn="ctr"/>
            <a:r>
              <a:rPr lang="en-US" sz="1800">
                <a:solidFill>
                  <a:schemeClr val="hlink"/>
                </a:solidFill>
              </a:rPr>
              <a:t>Committees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296988" y="44846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6234113" y="5222875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Teams</a:t>
            </a:r>
          </a:p>
        </p:txBody>
      </p:sp>
      <p:sp>
        <p:nvSpPr>
          <p:cNvPr id="26638" name="Oval 13"/>
          <p:cNvSpPr>
            <a:spLocks noChangeArrowheads="1"/>
          </p:cNvSpPr>
          <p:nvPr/>
        </p:nvSpPr>
        <p:spPr bwMode="auto">
          <a:xfrm>
            <a:off x="3305175" y="2033588"/>
            <a:ext cx="2700338" cy="2133600"/>
          </a:xfrm>
          <a:prstGeom prst="ellipse">
            <a:avLst/>
          </a:prstGeom>
          <a:solidFill>
            <a:schemeClr val="hlink">
              <a:alpha val="14117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022" name="Text Box 14"/>
          <p:cNvSpPr txBox="1">
            <a:spLocks noChangeArrowheads="1"/>
          </p:cNvSpPr>
          <p:nvPr/>
        </p:nvSpPr>
        <p:spPr bwMode="auto">
          <a:xfrm>
            <a:off x="6573838" y="1517650"/>
            <a:ext cx="1878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Translator role is critical to  our success</a:t>
            </a:r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H="1">
            <a:off x="5838825" y="2128838"/>
            <a:ext cx="739775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301875" y="4675188"/>
            <a:ext cx="203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Interchangeable</a:t>
            </a:r>
          </a:p>
        </p:txBody>
      </p:sp>
      <p:sp>
        <p:nvSpPr>
          <p:cNvPr id="26642" name="Freeform 17"/>
          <p:cNvSpPr>
            <a:spLocks/>
          </p:cNvSpPr>
          <p:nvPr/>
        </p:nvSpPr>
        <p:spPr bwMode="auto">
          <a:xfrm rot="1479175">
            <a:off x="2044700" y="3333750"/>
            <a:ext cx="2093913" cy="1366838"/>
          </a:xfrm>
          <a:custGeom>
            <a:avLst/>
            <a:gdLst>
              <a:gd name="T0" fmla="*/ 2147483647 w 1128"/>
              <a:gd name="T1" fmla="*/ 0 h 729"/>
              <a:gd name="T2" fmla="*/ 2147483647 w 1128"/>
              <a:gd name="T3" fmla="*/ 2147483647 h 729"/>
              <a:gd name="T4" fmla="*/ 0 w 1128"/>
              <a:gd name="T5" fmla="*/ 1378050196 h 729"/>
              <a:gd name="T6" fmla="*/ 0 60000 65536"/>
              <a:gd name="T7" fmla="*/ 0 60000 65536"/>
              <a:gd name="T8" fmla="*/ 0 60000 65536"/>
              <a:gd name="T9" fmla="*/ 0 w 1128"/>
              <a:gd name="T10" fmla="*/ 0 h 729"/>
              <a:gd name="T11" fmla="*/ 1128 w 1128"/>
              <a:gd name="T12" fmla="*/ 729 h 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8" h="729">
                <a:moveTo>
                  <a:pt x="1128" y="0"/>
                </a:moveTo>
                <a:cubicBezTo>
                  <a:pt x="974" y="299"/>
                  <a:pt x="820" y="599"/>
                  <a:pt x="632" y="664"/>
                </a:cubicBezTo>
                <a:cubicBezTo>
                  <a:pt x="444" y="729"/>
                  <a:pt x="222" y="560"/>
                  <a:pt x="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384B0-B129-4DBF-B199-E3151B57F9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438400"/>
            <a:ext cx="7772400" cy="1362075"/>
          </a:xfrm>
        </p:spPr>
        <p:txBody>
          <a:bodyPr anchor="t"/>
          <a:lstStyle/>
          <a:p>
            <a:pPr eaLnBrk="1" hangingPunct="1"/>
            <a:r>
              <a:rPr lang="en-US" sz="4000" dirty="0"/>
              <a:t>CONCLUSION</a:t>
            </a: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0" y="6372225"/>
            <a:ext cx="206692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243041-EAA4-4C9A-964C-4FA1A1B1CB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9938" name="Title 12"/>
          <p:cNvSpPr>
            <a:spLocks noGrp="1"/>
          </p:cNvSpPr>
          <p:nvPr>
            <p:ph type="title" idx="4294967295"/>
          </p:nvPr>
        </p:nvSpPr>
        <p:spPr>
          <a:xfrm>
            <a:off x="1722438" y="179388"/>
            <a:ext cx="7421562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Contextual Leadership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35150"/>
            <a:ext cx="6811963" cy="3790950"/>
          </a:xfrm>
        </p:spPr>
        <p:txBody>
          <a:bodyPr/>
          <a:lstStyle/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Focus and simplify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Build a sense of coherence to enhance clarity of roles and functions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Create a sense of identity </a:t>
            </a:r>
          </a:p>
          <a:p>
            <a:pPr marL="347663" indent="-347663" eaLnBrk="1" hangingPunct="1"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endParaRPr lang="en-US" dirty="0"/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endParaRPr lang="en-US" dirty="0"/>
          </a:p>
        </p:txBody>
      </p:sp>
      <p:grpSp>
        <p:nvGrpSpPr>
          <p:cNvPr id="39940" name="Group 15"/>
          <p:cNvGrpSpPr>
            <a:grpSpLocks/>
          </p:cNvGrpSpPr>
          <p:nvPr/>
        </p:nvGrpSpPr>
        <p:grpSpPr bwMode="auto">
          <a:xfrm>
            <a:off x="484188" y="412750"/>
            <a:ext cx="1238250" cy="884238"/>
            <a:chOff x="3539" y="2776"/>
            <a:chExt cx="1438" cy="968"/>
          </a:xfrm>
        </p:grpSpPr>
        <p:sp>
          <p:nvSpPr>
            <p:cNvPr id="39942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4559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EFCEEB-3BE7-47F4-A997-9F8656F033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146" name="Title 12"/>
          <p:cNvSpPr>
            <a:spLocks noGrp="1"/>
          </p:cNvSpPr>
          <p:nvPr>
            <p:ph type="title" idx="4294967295"/>
          </p:nvPr>
        </p:nvSpPr>
        <p:spPr>
          <a:xfrm>
            <a:off x="2114550" y="152400"/>
            <a:ext cx="748665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Contextual Leadership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35150"/>
            <a:ext cx="7497763" cy="3790950"/>
          </a:xfrm>
        </p:spPr>
        <p:txBody>
          <a:bodyPr/>
          <a:lstStyle/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Focus and simplify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Build a sense of coherence to enhance clarity of roles and functions</a:t>
            </a:r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r>
              <a:rPr lang="en-US" dirty="0"/>
              <a:t>Create a sense of identity </a:t>
            </a:r>
          </a:p>
          <a:p>
            <a:pPr marL="347663" indent="-347663" eaLnBrk="1" hangingPunct="1"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endParaRPr lang="en-US" dirty="0"/>
          </a:p>
          <a:p>
            <a:pPr marL="347663" indent="-347663" eaLnBrk="1" hangingPunct="1">
              <a:spcAft>
                <a:spcPct val="40000"/>
              </a:spcAft>
              <a:tabLst>
                <a:tab pos="341313" algn="l"/>
              </a:tabLst>
            </a:pPr>
            <a:endParaRPr lang="en-US" dirty="0"/>
          </a:p>
        </p:txBody>
      </p: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827088" y="412750"/>
            <a:ext cx="1238250" cy="884238"/>
            <a:chOff x="3539" y="2776"/>
            <a:chExt cx="1438" cy="968"/>
          </a:xfrm>
        </p:grpSpPr>
        <p:sp>
          <p:nvSpPr>
            <p:cNvPr id="6150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804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630F9C-19BD-4DA8-A29D-572D3F2EC5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dirty="0"/>
              <a:t>Effective contextual leadership makes vision and values actionable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286000"/>
            <a:ext cx="7696200" cy="3795713"/>
          </a:xfrm>
        </p:spPr>
        <p:txBody>
          <a:bodyPr/>
          <a:lstStyle/>
          <a:p>
            <a:pPr marL="342900" indent="-342900" eaLnBrk="1" hangingPunct="1"/>
            <a:r>
              <a:rPr lang="en-US" dirty="0"/>
              <a:t>Convey an identity, procedures/structures, norms/practices to promote your leadership vision and forge a strong community.</a:t>
            </a:r>
          </a:p>
          <a:p>
            <a:pPr marL="342900" indent="-342900" eaLnBrk="1" hangingPunct="1">
              <a:spcBef>
                <a:spcPct val="65000"/>
              </a:spcBef>
            </a:pPr>
            <a:r>
              <a:rPr lang="en-US" dirty="0"/>
              <a:t>Give a clear indication of the scope of independent action.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dirty="0"/>
              <a:t>Help people understand the broader picture,  then give them the freedom to pursue it.</a:t>
            </a:r>
          </a:p>
        </p:txBody>
      </p:sp>
    </p:spTree>
    <p:extLst>
      <p:ext uri="{BB962C8B-B14F-4D97-AF65-F5344CB8AC3E}">
        <p14:creationId xmlns:p14="http://schemas.microsoft.com/office/powerpoint/2010/main" val="294606142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41" name="Text Box 9"/>
          <p:cNvSpPr txBox="1">
            <a:spLocks noChangeArrowheads="1"/>
          </p:cNvSpPr>
          <p:nvPr/>
        </p:nvSpPr>
        <p:spPr bwMode="auto">
          <a:xfrm>
            <a:off x="1946275" y="214313"/>
            <a:ext cx="7273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3800" b="1" i="1" dirty="0">
                <a:solidFill>
                  <a:schemeClr val="tx2"/>
                </a:solidFill>
              </a:rPr>
              <a:t>Effective contextual leadership yields a sense of </a:t>
            </a:r>
          </a:p>
        </p:txBody>
      </p:sp>
      <p:sp>
        <p:nvSpPr>
          <p:cNvPr id="1119247" name="AutoShape 15"/>
          <p:cNvSpPr>
            <a:spLocks noChangeArrowheads="1"/>
          </p:cNvSpPr>
          <p:nvPr/>
        </p:nvSpPr>
        <p:spPr bwMode="auto">
          <a:xfrm rot="8075291">
            <a:off x="2213769" y="-181769"/>
            <a:ext cx="2200275" cy="68310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CC66">
                  <a:alpha val="0"/>
                </a:srgbClr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79413" y="373063"/>
            <a:ext cx="1754187" cy="865187"/>
            <a:chOff x="3671" y="2683"/>
            <a:chExt cx="1438" cy="968"/>
          </a:xfrm>
          <a:gradFill>
            <a:gsLst>
              <a:gs pos="31000">
                <a:srgbClr val="E29700"/>
              </a:gs>
              <a:gs pos="100000">
                <a:schemeClr val="bg1">
                  <a:gamma/>
                  <a:tint val="82353"/>
                  <a:invGamma/>
                </a:schemeClr>
              </a:gs>
            </a:gsLst>
            <a:lin ang="2700000" scaled="1"/>
          </a:gradFill>
        </p:grpSpPr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3671" y="2683"/>
              <a:ext cx="1438" cy="968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7" name="Freeform 46"/>
            <p:cNvSpPr>
              <a:spLocks noChangeAspect="1"/>
            </p:cNvSpPr>
            <p:nvPr/>
          </p:nvSpPr>
          <p:spPr bwMode="auto">
            <a:xfrm>
              <a:off x="3719" y="2731"/>
              <a:ext cx="1294" cy="871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125829" name="Oval 5"/>
          <p:cNvSpPr>
            <a:spLocks noChangeArrowheads="1"/>
          </p:cNvSpPr>
          <p:nvPr/>
        </p:nvSpPr>
        <p:spPr bwMode="auto">
          <a:xfrm>
            <a:off x="1981200" y="1371600"/>
            <a:ext cx="5192713" cy="4887913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FFCC66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</a:pPr>
            <a:endParaRPr lang="en-US"/>
          </a:p>
        </p:txBody>
      </p:sp>
      <p:sp>
        <p:nvSpPr>
          <p:cNvPr id="1119246" name="Rectangle 14"/>
          <p:cNvSpPr>
            <a:spLocks noChangeArrowheads="1"/>
          </p:cNvSpPr>
          <p:nvPr/>
        </p:nvSpPr>
        <p:spPr bwMode="auto">
          <a:xfrm>
            <a:off x="3005138" y="3560763"/>
            <a:ext cx="3132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4000" b="1">
                <a:solidFill>
                  <a:srgbClr val="29588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COMMUNITY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0AB4F6-1F92-4B96-BD21-A0B768EB718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3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1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212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41" grpId="0"/>
      <p:bldP spid="1119247" grpId="0" animBg="1"/>
      <p:bldP spid="2125829" grpId="0" animBg="1"/>
      <p:bldP spid="11192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09EDA-F6D2-4B92-A2AC-B3A52E02C1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4975"/>
            <a:ext cx="8686800" cy="784225"/>
          </a:xfrm>
        </p:spPr>
        <p:txBody>
          <a:bodyPr/>
          <a:lstStyle/>
          <a:p>
            <a:pPr eaLnBrk="1" hangingPunct="1"/>
            <a:r>
              <a:rPr lang="en-US" sz="4000" dirty="0"/>
              <a:t>Creating community is the goal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1" y="1676400"/>
            <a:ext cx="7772399" cy="4114800"/>
          </a:xfrm>
        </p:spPr>
        <p:txBody>
          <a:bodyPr/>
          <a:lstStyle/>
          <a:p>
            <a:pPr marL="342900" indent="-342900" eaLnBrk="1" hangingPunct="1">
              <a:buFont typeface="Times" pitchFamily="18" charset="0"/>
              <a:buNone/>
            </a:pPr>
            <a:r>
              <a:rPr lang="en-US" dirty="0"/>
              <a:t>Effective contextual leadership creates community by fostering clarity about:</a:t>
            </a:r>
          </a:p>
          <a:p>
            <a:pPr marL="342900" indent="-342900" eaLnBrk="1" hangingPunct="1">
              <a:buFont typeface="Times" pitchFamily="18" charset="0"/>
              <a:buNone/>
            </a:pPr>
            <a:endParaRPr lang="en-US" sz="9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What our collective purpose is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What my personal and organizational identity is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Where do I fit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How others and I fit together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dirty="0"/>
              <a:t>Why procedures, roles, norms, etc. are appropriate</a:t>
            </a:r>
          </a:p>
        </p:txBody>
      </p:sp>
    </p:spTree>
    <p:extLst>
      <p:ext uri="{BB962C8B-B14F-4D97-AF65-F5344CB8AC3E}">
        <p14:creationId xmlns:p14="http://schemas.microsoft.com/office/powerpoint/2010/main" val="11347291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8C7173-9F18-45BB-9300-BDB50CDD31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3225"/>
            <a:ext cx="86868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Concluding thoughts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1219200"/>
            <a:ext cx="7769225" cy="4425950"/>
          </a:xfrm>
        </p:spPr>
        <p:txBody>
          <a:bodyPr/>
          <a:lstStyle/>
          <a:p>
            <a:pPr eaLnBrk="1" hangingPunct="1"/>
            <a:endParaRPr lang="en-US" sz="1100" dirty="0"/>
          </a:p>
          <a:p>
            <a:pPr marL="576263" lvl="2" indent="-295275" eaLnBrk="1" hangingPunct="1"/>
            <a:r>
              <a:rPr lang="en-US" sz="2400" dirty="0"/>
              <a:t>Contextual leadership is the most neglected aspect of leadership</a:t>
            </a:r>
          </a:p>
          <a:p>
            <a:pPr marL="576263" lvl="2" indent="-295275" eaLnBrk="1" hangingPunct="1"/>
            <a:r>
              <a:rPr lang="en-US" sz="2400" dirty="0"/>
              <a:t>People take inadequate contextual leadership personally, and they see it as a lack of understanding, trust and concern (thus it taints other leadership dimensions)</a:t>
            </a:r>
          </a:p>
          <a:p>
            <a:pPr marL="576263" lvl="2" indent="-295275" eaLnBrk="1" hangingPunct="1">
              <a:spcBef>
                <a:spcPct val="45000"/>
              </a:spcBef>
            </a:pPr>
            <a:r>
              <a:rPr lang="en-US" sz="2400" dirty="0"/>
              <a:t>Effective contextual leadership depends upon effective structure and culture – but that does not imply the leader must be the strategic architect</a:t>
            </a:r>
          </a:p>
          <a:p>
            <a:pPr marL="576263" lvl="2" indent="-295275" eaLnBrk="1" hangingPunct="1">
              <a:spcBef>
                <a:spcPct val="45000"/>
              </a:spcBef>
            </a:pPr>
            <a:r>
              <a:rPr lang="en-US" sz="2400" dirty="0"/>
              <a:t>Properly enacted, contextual leadership can enable rather than constrain innovation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9078854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"/>
          <p:cNvGrpSpPr>
            <a:grpSpLocks/>
          </p:cNvGrpSpPr>
          <p:nvPr/>
        </p:nvGrpSpPr>
        <p:grpSpPr bwMode="auto">
          <a:xfrm>
            <a:off x="827088" y="412750"/>
            <a:ext cx="1238250" cy="884238"/>
            <a:chOff x="3539" y="2776"/>
            <a:chExt cx="1438" cy="968"/>
          </a:xfrm>
        </p:grpSpPr>
        <p:sp>
          <p:nvSpPr>
            <p:cNvPr id="7175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1995488"/>
            <a:ext cx="80391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</a:rPr>
              <a:t>The job of a contextual leader is to help follower sense-making.</a:t>
            </a:r>
          </a:p>
          <a:p>
            <a:pPr marL="576263" lvl="1" indent="-333375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</a:rPr>
              <a:t>who we are</a:t>
            </a:r>
          </a:p>
          <a:p>
            <a:pPr marL="576263" lvl="1" indent="-333375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</a:rPr>
              <a:t>why we do things the way we do</a:t>
            </a:r>
          </a:p>
          <a:p>
            <a:pPr marL="576263" lvl="1" indent="-333375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</a:rPr>
              <a:t>how all the pieces fit together – including where I fit and where others fit</a:t>
            </a: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5181600"/>
            <a:ext cx="8188325" cy="400050"/>
          </a:xfrm>
          <a:prstGeom prst="rect">
            <a:avLst/>
          </a:prstGeom>
          <a:solidFill>
            <a:srgbClr val="CAD5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Contextual Leadership is the most neglected aspect of leadership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7D3FED-F673-43C2-9C6D-C69C70BE28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itle 12"/>
          <p:cNvSpPr txBox="1">
            <a:spLocks/>
          </p:cNvSpPr>
          <p:nvPr/>
        </p:nvSpPr>
        <p:spPr bwMode="auto">
          <a:xfrm>
            <a:off x="2038350" y="152400"/>
            <a:ext cx="7486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Contextual Leadership</a:t>
            </a:r>
          </a:p>
        </p:txBody>
      </p:sp>
    </p:spTree>
    <p:extLst>
      <p:ext uri="{BB962C8B-B14F-4D97-AF65-F5344CB8AC3E}">
        <p14:creationId xmlns:p14="http://schemas.microsoft.com/office/powerpoint/2010/main" val="6656277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711200" y="296863"/>
            <a:ext cx="1165225" cy="768350"/>
            <a:chOff x="3539" y="2776"/>
            <a:chExt cx="1438" cy="968"/>
          </a:xfrm>
        </p:grpSpPr>
        <p:sp>
          <p:nvSpPr>
            <p:cNvPr id="9222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10"/>
          <p:cNvSpPr>
            <a:spLocks noChangeArrowheads="1"/>
          </p:cNvSpPr>
          <p:nvPr/>
        </p:nvSpPr>
        <p:spPr bwMode="auto">
          <a:xfrm>
            <a:off x="1655763" y="336550"/>
            <a:ext cx="5910262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7997825" algn="r"/>
              </a:tabLst>
            </a:pPr>
            <a:r>
              <a:rPr lang="en-US" sz="4000" b="1" dirty="0">
                <a:solidFill>
                  <a:schemeClr val="tx2"/>
                </a:solidFill>
              </a:rPr>
              <a:t>Contextual Leadership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52400" y="1447800"/>
            <a:ext cx="8324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Clr>
                <a:schemeClr val="tx1"/>
              </a:buClr>
              <a:buFont typeface="Times" pitchFamily="18" charset="0"/>
              <a:buNone/>
              <a:tabLst>
                <a:tab pos="341313" algn="l"/>
              </a:tabLst>
              <a:defRPr/>
            </a:pPr>
            <a:r>
              <a:rPr lang="en-US" sz="2800" kern="0" dirty="0">
                <a:latin typeface="+mn-lt"/>
              </a:rPr>
              <a:t>Good contextual leaders…</a:t>
            </a:r>
          </a:p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400" b="1" kern="0" dirty="0">
                <a:latin typeface="+mn-lt"/>
              </a:rPr>
              <a:t>Focus and simplify </a:t>
            </a:r>
            <a:endParaRPr lang="en-US" sz="2400" b="1" kern="0" dirty="0"/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prioritize tradeoffs</a:t>
            </a:r>
          </a:p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Clr>
                <a:schemeClr val="tx1"/>
              </a:buClr>
              <a:buFont typeface="Times" pitchFamily="18" charset="0"/>
              <a:buNone/>
              <a:tabLst>
                <a:tab pos="341313" algn="l"/>
              </a:tabLst>
              <a:defRPr/>
            </a:pPr>
            <a:endParaRPr lang="en-US" sz="800" b="1" kern="0" dirty="0">
              <a:latin typeface="+mn-lt"/>
            </a:endParaRPr>
          </a:p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400" b="1" kern="0" dirty="0">
                <a:latin typeface="+mn-lt"/>
              </a:rPr>
              <a:t>Create a sense of clarity and coherence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interpret the organization’s environment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explain rules, procedures, norms and practices 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endParaRPr lang="en-US" sz="2200" kern="0" dirty="0">
              <a:latin typeface="+mn-lt"/>
            </a:endParaRPr>
          </a:p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400" b="1" kern="0" dirty="0">
                <a:latin typeface="+mn-lt"/>
              </a:rPr>
              <a:t>Highlight key elements of shared identity (who we are)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 shared purpose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 common feelings of “belonging”</a:t>
            </a:r>
          </a:p>
          <a:p>
            <a:pPr marL="461963" lvl="1" indent="-2190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r>
              <a:rPr lang="en-US" sz="2200" kern="0" dirty="0">
                <a:latin typeface="+mn-lt"/>
              </a:rPr>
              <a:t> interpersonal similarity and attraction</a:t>
            </a:r>
          </a:p>
          <a:p>
            <a:pPr marL="347663" indent="-347663">
              <a:lnSpc>
                <a:spcPct val="80000"/>
              </a:lnSpc>
              <a:spcBef>
                <a:spcPct val="20000"/>
              </a:spcBef>
              <a:spcAft>
                <a:spcPct val="40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341313" algn="l"/>
              </a:tabLst>
              <a:defRPr/>
            </a:pPr>
            <a:endParaRPr lang="en-US" sz="1600" kern="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F8296D-566C-4C2C-A314-BE41BD705B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98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68280-8D24-4719-AF3B-D0A4B35FA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194" name="Title 8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dirty="0"/>
              <a:t>Why is Contextual Leadership </a:t>
            </a:r>
            <a:br>
              <a:rPr lang="en-US" sz="3600" dirty="0"/>
            </a:br>
            <a:r>
              <a:rPr lang="en-US" sz="3600" dirty="0"/>
              <a:t>especially important today?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533400" y="1905000"/>
            <a:ext cx="7696200" cy="4267200"/>
          </a:xfrm>
        </p:spPr>
        <p:txBody>
          <a:bodyPr/>
          <a:lstStyle/>
          <a:p>
            <a:pPr marL="347663" indent="-347663" eaLnBrk="1" hangingPunct="1">
              <a:lnSpc>
                <a:spcPct val="80000"/>
              </a:lnSpc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r>
              <a:rPr lang="en-US" dirty="0"/>
              <a:t>Characteristics of today’s world: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more complex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more rapidly changing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more interdependent, with fuzzier lines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more need for a guiding force to help cut through the confusion</a:t>
            </a:r>
          </a:p>
        </p:txBody>
      </p:sp>
    </p:spTree>
    <p:extLst>
      <p:ext uri="{BB962C8B-B14F-4D97-AF65-F5344CB8AC3E}">
        <p14:creationId xmlns:p14="http://schemas.microsoft.com/office/powerpoint/2010/main" val="42413344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9"/>
          <p:cNvGrpSpPr>
            <a:grpSpLocks/>
          </p:cNvGrpSpPr>
          <p:nvPr/>
        </p:nvGrpSpPr>
        <p:grpSpPr bwMode="auto">
          <a:xfrm>
            <a:off x="711200" y="296863"/>
            <a:ext cx="1165225" cy="768350"/>
            <a:chOff x="3539" y="2776"/>
            <a:chExt cx="1438" cy="968"/>
          </a:xfrm>
        </p:grpSpPr>
        <p:sp>
          <p:nvSpPr>
            <p:cNvPr id="10246" name="Freeform 21"/>
            <p:cNvSpPr>
              <a:spLocks/>
            </p:cNvSpPr>
            <p:nvPr/>
          </p:nvSpPr>
          <p:spPr bwMode="auto">
            <a:xfrm>
              <a:off x="3539" y="2776"/>
              <a:ext cx="1438" cy="968"/>
            </a:xfrm>
            <a:custGeom>
              <a:avLst/>
              <a:gdLst>
                <a:gd name="T0" fmla="*/ 168 w 1568"/>
                <a:gd name="T1" fmla="*/ 0 h 1056"/>
                <a:gd name="T2" fmla="*/ 0 w 1568"/>
                <a:gd name="T3" fmla="*/ 0 h 1056"/>
                <a:gd name="T4" fmla="*/ 0 w 1568"/>
                <a:gd name="T5" fmla="*/ 220 h 1056"/>
                <a:gd name="T6" fmla="*/ 330 w 1568"/>
                <a:gd name="T7" fmla="*/ 220 h 1056"/>
                <a:gd name="T8" fmla="*/ 330 w 1568"/>
                <a:gd name="T9" fmla="*/ 217 h 1056"/>
                <a:gd name="T10" fmla="*/ 168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100000">
                  <a:srgbClr val="FFB53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Freeform 22"/>
            <p:cNvSpPr>
              <a:spLocks noChangeAspect="1"/>
            </p:cNvSpPr>
            <p:nvPr/>
          </p:nvSpPr>
          <p:spPr bwMode="auto">
            <a:xfrm>
              <a:off x="3587" y="2824"/>
              <a:ext cx="1294" cy="871"/>
            </a:xfrm>
            <a:custGeom>
              <a:avLst/>
              <a:gdLst>
                <a:gd name="T0" fmla="*/ 26 w 1568"/>
                <a:gd name="T1" fmla="*/ 0 h 1056"/>
                <a:gd name="T2" fmla="*/ 0 w 1568"/>
                <a:gd name="T3" fmla="*/ 0 h 1056"/>
                <a:gd name="T4" fmla="*/ 0 w 1568"/>
                <a:gd name="T5" fmla="*/ 33 h 1056"/>
                <a:gd name="T6" fmla="*/ 50 w 1568"/>
                <a:gd name="T7" fmla="*/ 33 h 1056"/>
                <a:gd name="T8" fmla="*/ 50 w 1568"/>
                <a:gd name="T9" fmla="*/ 33 h 1056"/>
                <a:gd name="T10" fmla="*/ 2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100000">
                  <a:srgbClr val="FF9900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1655763" y="336550"/>
            <a:ext cx="5910262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7997825" algn="r"/>
              </a:tabLst>
            </a:pPr>
            <a:r>
              <a:rPr lang="en-US" sz="4000" b="1" dirty="0">
                <a:solidFill>
                  <a:schemeClr val="tx2"/>
                </a:solidFill>
              </a:rPr>
              <a:t>Contextual Leadership</a:t>
            </a: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571500" y="1714500"/>
            <a:ext cx="7848600" cy="2628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7663" indent="-347663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3200" b="1"/>
              <a:t>Contextual leaders link the individual to the team and the organization</a:t>
            </a:r>
          </a:p>
          <a:p>
            <a:pPr marL="461963" lvl="1" indent="-219075">
              <a:lnSpc>
                <a:spcPct val="80000"/>
              </a:lnSpc>
              <a:spcAft>
                <a:spcPct val="40000"/>
              </a:spcAft>
              <a:buFont typeface="Arial" charset="0"/>
              <a:buChar char="•"/>
              <a:tabLst>
                <a:tab pos="341313" algn="l"/>
              </a:tabLst>
            </a:pPr>
            <a:r>
              <a:rPr lang="en-US" sz="2800"/>
              <a:t> </a:t>
            </a:r>
            <a:r>
              <a:rPr lang="en-US" sz="2400"/>
              <a:t>given who “we” are, where do I fit?</a:t>
            </a:r>
          </a:p>
          <a:p>
            <a:pPr marL="461963" lvl="1" indent="-219075">
              <a:lnSpc>
                <a:spcPct val="80000"/>
              </a:lnSpc>
              <a:spcAft>
                <a:spcPct val="40000"/>
              </a:spcAft>
              <a:buFont typeface="Arial" charset="0"/>
              <a:buChar char="•"/>
              <a:tabLst>
                <a:tab pos="341313" algn="l"/>
              </a:tabLst>
            </a:pPr>
            <a:r>
              <a:rPr lang="en-US" sz="2400"/>
              <a:t> given who “we” are, how do others in the group fit?</a:t>
            </a:r>
          </a:p>
          <a:p>
            <a:pPr marL="461963" lvl="1" indent="-219075">
              <a:lnSpc>
                <a:spcPct val="80000"/>
              </a:lnSpc>
              <a:spcAft>
                <a:spcPct val="40000"/>
              </a:spcAft>
              <a:buFont typeface="Arial" charset="0"/>
              <a:buChar char="•"/>
              <a:tabLst>
                <a:tab pos="341313" algn="l"/>
              </a:tabLst>
            </a:pPr>
            <a:r>
              <a:rPr lang="en-US" sz="2400"/>
              <a:t> shows how in-group members relate to out-group members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1CDB2B-DBB9-415D-99E6-A6B67D1102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64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41" name="Text Box 9"/>
          <p:cNvSpPr txBox="1">
            <a:spLocks noChangeArrowheads="1"/>
          </p:cNvSpPr>
          <p:nvPr/>
        </p:nvSpPr>
        <p:spPr bwMode="auto">
          <a:xfrm>
            <a:off x="2057400" y="103188"/>
            <a:ext cx="66929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3800" b="1" i="1" dirty="0">
                <a:solidFill>
                  <a:schemeClr val="tx2"/>
                </a:solidFill>
              </a:rPr>
              <a:t>Effective contextual 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3600" b="1" i="1" dirty="0">
                <a:solidFill>
                  <a:schemeClr val="tx2"/>
                </a:solidFill>
              </a:rPr>
              <a:t>leadership</a:t>
            </a:r>
            <a:r>
              <a:rPr lang="en-US" sz="3800" b="1" i="1" dirty="0">
                <a:solidFill>
                  <a:schemeClr val="tx2"/>
                </a:solidFill>
              </a:rPr>
              <a:t> yields a sense of </a:t>
            </a:r>
          </a:p>
        </p:txBody>
      </p:sp>
      <p:sp>
        <p:nvSpPr>
          <p:cNvPr id="1119247" name="AutoShape 15"/>
          <p:cNvSpPr>
            <a:spLocks noChangeArrowheads="1"/>
          </p:cNvSpPr>
          <p:nvPr/>
        </p:nvSpPr>
        <p:spPr bwMode="auto">
          <a:xfrm rot="8075291">
            <a:off x="2213769" y="-181769"/>
            <a:ext cx="2200275" cy="68310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CC66">
                  <a:alpha val="0"/>
                </a:srgbClr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79413" y="373063"/>
            <a:ext cx="1754187" cy="865187"/>
            <a:chOff x="3671" y="2683"/>
            <a:chExt cx="1438" cy="968"/>
          </a:xfrm>
          <a:gradFill>
            <a:gsLst>
              <a:gs pos="31000">
                <a:srgbClr val="E29700"/>
              </a:gs>
              <a:gs pos="100000">
                <a:schemeClr val="bg1">
                  <a:gamma/>
                  <a:tint val="82353"/>
                  <a:invGamma/>
                </a:schemeClr>
              </a:gs>
            </a:gsLst>
            <a:lin ang="2700000" scaled="1"/>
          </a:gradFill>
        </p:grpSpPr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3671" y="2683"/>
              <a:ext cx="1438" cy="968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7" name="Freeform 46"/>
            <p:cNvSpPr>
              <a:spLocks noChangeAspect="1"/>
            </p:cNvSpPr>
            <p:nvPr/>
          </p:nvSpPr>
          <p:spPr bwMode="auto">
            <a:xfrm>
              <a:off x="3719" y="2731"/>
              <a:ext cx="1294" cy="871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123781" name="Oval 5"/>
          <p:cNvSpPr>
            <a:spLocks noChangeArrowheads="1"/>
          </p:cNvSpPr>
          <p:nvPr/>
        </p:nvSpPr>
        <p:spPr bwMode="auto">
          <a:xfrm>
            <a:off x="1981200" y="1371600"/>
            <a:ext cx="5192713" cy="4887913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FFCC66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</a:pPr>
            <a:endParaRPr lang="en-US"/>
          </a:p>
        </p:txBody>
      </p:sp>
      <p:sp>
        <p:nvSpPr>
          <p:cNvPr id="1119246" name="Rectangle 14"/>
          <p:cNvSpPr>
            <a:spLocks noChangeArrowheads="1"/>
          </p:cNvSpPr>
          <p:nvPr/>
        </p:nvSpPr>
        <p:spPr bwMode="auto">
          <a:xfrm>
            <a:off x="3005138" y="3560763"/>
            <a:ext cx="3132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4000" b="1">
                <a:solidFill>
                  <a:srgbClr val="29588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COMMUNITY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79216D-A6C8-4C13-9360-5C540536AE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6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1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212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41" grpId="0"/>
      <p:bldP spid="1119247" grpId="0" animBg="1"/>
      <p:bldP spid="2123781" grpId="0" animBg="1"/>
      <p:bldP spid="11192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F0D289-D63E-4715-BBB2-A2514BB55C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0" name="Title 12"/>
          <p:cNvSpPr>
            <a:spLocks noGrp="1"/>
          </p:cNvSpPr>
          <p:nvPr>
            <p:ph type="title" idx="4294967295"/>
          </p:nvPr>
        </p:nvSpPr>
        <p:spPr>
          <a:xfrm>
            <a:off x="457200" y="153988"/>
            <a:ext cx="8686800" cy="1412875"/>
          </a:xfrm>
        </p:spPr>
        <p:txBody>
          <a:bodyPr/>
          <a:lstStyle/>
          <a:p>
            <a:pPr eaLnBrk="1" hangingPunct="1"/>
            <a:r>
              <a:rPr lang="en-US" dirty="0"/>
              <a:t>What constitutes a community?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533400" y="1944688"/>
            <a:ext cx="7391400" cy="3676650"/>
          </a:xfrm>
        </p:spPr>
        <p:txBody>
          <a:bodyPr/>
          <a:lstStyle/>
          <a:p>
            <a:pPr marL="347663" indent="-347663" eaLnBrk="1" hangingPunct="1">
              <a:lnSpc>
                <a:spcPct val="80000"/>
              </a:lnSpc>
              <a:spcAft>
                <a:spcPct val="40000"/>
              </a:spcAft>
              <a:buFont typeface="Times" pitchFamily="18" charset="0"/>
              <a:buNone/>
              <a:tabLst>
                <a:tab pos="341313" algn="l"/>
              </a:tabLst>
            </a:pPr>
            <a:r>
              <a:rPr lang="en-US" dirty="0"/>
              <a:t>Think of a true </a:t>
            </a:r>
            <a:r>
              <a:rPr lang="en-US" i="1" u="sng" dirty="0"/>
              <a:t>community</a:t>
            </a:r>
            <a:r>
              <a:rPr lang="en-US" dirty="0"/>
              <a:t> you may have belonged to . . .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we stand for something; we have a sense of “identity”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we know what our boundaries are – there is an “inside” and an “outside”</a:t>
            </a:r>
          </a:p>
          <a:p>
            <a:pPr marL="576263" lvl="1" indent="-333375" eaLnBrk="1" hangingPunct="1">
              <a:lnSpc>
                <a:spcPct val="80000"/>
              </a:lnSpc>
              <a:spcAft>
                <a:spcPct val="40000"/>
              </a:spcAft>
              <a:tabLst>
                <a:tab pos="341313" algn="l"/>
              </a:tabLst>
            </a:pPr>
            <a:r>
              <a:rPr lang="en-US" sz="2600" dirty="0"/>
              <a:t>everyone has a place and key aspects are known by all community members</a:t>
            </a:r>
          </a:p>
        </p:txBody>
      </p:sp>
    </p:spTree>
    <p:extLst>
      <p:ext uri="{BB962C8B-B14F-4D97-AF65-F5344CB8AC3E}">
        <p14:creationId xmlns:p14="http://schemas.microsoft.com/office/powerpoint/2010/main" val="31111680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uke MBA - Rethinking Boundaries">
  <a:themeElements>
    <a:clrScheme name="Duke MBA - Rethinking Boundaries 14">
      <a:dk1>
        <a:srgbClr val="000000"/>
      </a:dk1>
      <a:lt1>
        <a:srgbClr val="FFFFFF"/>
      </a:lt1>
      <a:dk2>
        <a:srgbClr val="000099"/>
      </a:dk2>
      <a:lt2>
        <a:srgbClr val="666666"/>
      </a:lt2>
      <a:accent1>
        <a:srgbClr val="CCCCCC"/>
      </a:accent1>
      <a:accent2>
        <a:srgbClr val="FFFF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E700"/>
      </a:accent6>
      <a:hlink>
        <a:srgbClr val="3A4AA0"/>
      </a:hlink>
      <a:folHlink>
        <a:srgbClr val="929BC5"/>
      </a:folHlink>
    </a:clrScheme>
    <a:fontScheme name="Duke MBA - Rethinking Boundari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uke MBA - Rethinking Boundar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3">
        <a:dk1>
          <a:srgbClr val="000000"/>
        </a:dk1>
        <a:lt1>
          <a:srgbClr val="FFFFFF"/>
        </a:lt1>
        <a:dk2>
          <a:srgbClr val="000099"/>
        </a:dk2>
        <a:lt2>
          <a:srgbClr val="999999"/>
        </a:lt2>
        <a:accent1>
          <a:srgbClr val="6979B9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B9BED9"/>
        </a:accent5>
        <a:accent6>
          <a:srgbClr val="E7E7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14">
        <a:dk1>
          <a:srgbClr val="000000"/>
        </a:dk1>
        <a:lt1>
          <a:srgbClr val="FFFFFF"/>
        </a:lt1>
        <a:dk2>
          <a:srgbClr val="000099"/>
        </a:dk2>
        <a:lt2>
          <a:srgbClr val="666666"/>
        </a:lt2>
        <a:accent1>
          <a:srgbClr val="CCCCCC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E700"/>
        </a:accent6>
        <a:hlink>
          <a:srgbClr val="3A4AA0"/>
        </a:hlink>
        <a:folHlink>
          <a:srgbClr val="929B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1626</Words>
  <Application>Microsoft Macintosh PowerPoint</Application>
  <PresentationFormat>On-screen Show (4:3)</PresentationFormat>
  <Paragraphs>341</Paragraphs>
  <Slides>33</Slides>
  <Notes>30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5</vt:i4>
      </vt:variant>
    </vt:vector>
  </HeadingPairs>
  <TitlesOfParts>
    <vt:vector size="45" baseType="lpstr">
      <vt:lpstr>ＭＳ Ｐゴシック</vt:lpstr>
      <vt:lpstr>Arial</vt:lpstr>
      <vt:lpstr>Times</vt:lpstr>
      <vt:lpstr>Verdana</vt:lpstr>
      <vt:lpstr>Wingdings</vt:lpstr>
      <vt:lpstr>Duke MBA - Rethinking Boundaries</vt:lpstr>
      <vt:lpstr>Document</vt:lpstr>
      <vt:lpstr>CONTEXTUAL LEADERSHIP</vt:lpstr>
      <vt:lpstr>PowerPoint Presentation</vt:lpstr>
      <vt:lpstr>Contextual Leadership</vt:lpstr>
      <vt:lpstr>PowerPoint Presentation</vt:lpstr>
      <vt:lpstr>PowerPoint Presentation</vt:lpstr>
      <vt:lpstr>Why is Contextual Leadership  especially important today? </vt:lpstr>
      <vt:lpstr>PowerPoint Presentation</vt:lpstr>
      <vt:lpstr>PowerPoint Presentation</vt:lpstr>
      <vt:lpstr>What constitutes a community?</vt:lpstr>
      <vt:lpstr>Contextual Leadership</vt:lpstr>
      <vt:lpstr>Focus &amp; Simplify</vt:lpstr>
      <vt:lpstr>“Castaway”</vt:lpstr>
      <vt:lpstr>“Castaway”</vt:lpstr>
      <vt:lpstr>Castaway</vt:lpstr>
      <vt:lpstr>PowerPoint Presentation</vt:lpstr>
      <vt:lpstr>Contextual Leadership</vt:lpstr>
      <vt:lpstr>Clarity and Fit</vt:lpstr>
      <vt:lpstr>Leadership as sense making</vt:lpstr>
      <vt:lpstr>Contextual Leadership</vt:lpstr>
      <vt:lpstr>Forging a sense of identity</vt:lpstr>
      <vt:lpstr>Identity Exercise</vt:lpstr>
      <vt:lpstr>ATE Tool: 3 contextual leadership roles</vt:lpstr>
      <vt:lpstr>PowerPoint Presentation</vt:lpstr>
      <vt:lpstr>Two Illustrations of How to Apply the ATE Contextual Leadership Roles</vt:lpstr>
      <vt:lpstr>PowerPoint Presentation</vt:lpstr>
      <vt:lpstr>Communicating ATE</vt:lpstr>
      <vt:lpstr>PowerPoint Presentation</vt:lpstr>
      <vt:lpstr>CONCLUSION</vt:lpstr>
      <vt:lpstr>Contextual Leadership</vt:lpstr>
      <vt:lpstr>Effective contextual leadership makes vision and values actionable</vt:lpstr>
      <vt:lpstr>PowerPoint Presentation</vt:lpstr>
      <vt:lpstr>Creating community is the goal</vt:lpstr>
      <vt:lpstr>Concluding thoughts</vt:lpstr>
      <vt:lpstr>Negot corp chng p1</vt:lpstr>
      <vt:lpstr>Negot corp chng p2</vt:lpstr>
      <vt:lpstr>Ideal left tackle</vt:lpstr>
      <vt:lpstr>Protect the family</vt:lpstr>
      <vt:lpstr>Got your back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Mohamed</dc:creator>
  <cp:lastModifiedBy>Sim Sitkin</cp:lastModifiedBy>
  <cp:revision>59</cp:revision>
  <cp:lastPrinted>2023-05-09T17:29:59Z</cp:lastPrinted>
  <dcterms:created xsi:type="dcterms:W3CDTF">2009-02-09T20:53:38Z</dcterms:created>
  <dcterms:modified xsi:type="dcterms:W3CDTF">2024-05-02T18:41:14Z</dcterms:modified>
</cp:coreProperties>
</file>