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sldIdLst>
    <p:sldId id="257" r:id="rId2"/>
    <p:sldId id="302" r:id="rId3"/>
    <p:sldId id="267" r:id="rId4"/>
    <p:sldId id="262" r:id="rId5"/>
    <p:sldId id="263" r:id="rId6"/>
    <p:sldId id="264" r:id="rId7"/>
    <p:sldId id="268" r:id="rId8"/>
    <p:sldId id="269" r:id="rId9"/>
    <p:sldId id="270" r:id="rId10"/>
    <p:sldId id="271" r:id="rId11"/>
    <p:sldId id="272"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2" r:id="rId28"/>
    <p:sldId id="303" r:id="rId29"/>
  </p:sldIdLst>
  <p:sldSz cx="9144000" cy="6858000" type="screen4x3"/>
  <p:notesSz cx="9144000" cy="6858000"/>
  <p:custShowLst>
    <p:custShow name="New Choir Director" id="0">
      <p:sldLst/>
    </p:custShow>
    <p:custShow name="Change in the Organization" id="1">
      <p:sldLst/>
    </p:custShow>
    <p:custShow name="Big Concert" id="2">
      <p:sldLst/>
    </p:custShow>
  </p:custShowLst>
  <p:defaultTextStyle>
    <a:defPPr>
      <a:defRPr lang="en-US"/>
    </a:defPPr>
    <a:lvl1pPr algn="l" rtl="0" fontAlgn="base">
      <a:spcBef>
        <a:spcPct val="0"/>
      </a:spcBef>
      <a:spcAft>
        <a:spcPct val="0"/>
      </a:spcAft>
      <a:defRPr kern="1200">
        <a:solidFill>
          <a:schemeClr val="tx1"/>
        </a:solidFill>
        <a:latin typeface="Arial"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7" charset="-128"/>
        <a:cs typeface="+mn-cs"/>
      </a:defRPr>
    </a:lvl5pPr>
    <a:lvl6pPr marL="2286000" algn="l" defTabSz="914400" rtl="0" eaLnBrk="1" latinLnBrk="0" hangingPunct="1">
      <a:defRPr kern="1200">
        <a:solidFill>
          <a:schemeClr val="tx1"/>
        </a:solidFill>
        <a:latin typeface="Arial" charset="0"/>
        <a:ea typeface="ＭＳ Ｐゴシック" pitchFamily="-107" charset="-128"/>
        <a:cs typeface="+mn-cs"/>
      </a:defRPr>
    </a:lvl6pPr>
    <a:lvl7pPr marL="2743200" algn="l" defTabSz="914400" rtl="0" eaLnBrk="1" latinLnBrk="0" hangingPunct="1">
      <a:defRPr kern="1200">
        <a:solidFill>
          <a:schemeClr val="tx1"/>
        </a:solidFill>
        <a:latin typeface="Arial" charset="0"/>
        <a:ea typeface="ＭＳ Ｐゴシック" pitchFamily="-107" charset="-128"/>
        <a:cs typeface="+mn-cs"/>
      </a:defRPr>
    </a:lvl7pPr>
    <a:lvl8pPr marL="3200400" algn="l" defTabSz="914400" rtl="0" eaLnBrk="1" latinLnBrk="0" hangingPunct="1">
      <a:defRPr kern="1200">
        <a:solidFill>
          <a:schemeClr val="tx1"/>
        </a:solidFill>
        <a:latin typeface="Arial" charset="0"/>
        <a:ea typeface="ＭＳ Ｐゴシック" pitchFamily="-107" charset="-128"/>
        <a:cs typeface="+mn-cs"/>
      </a:defRPr>
    </a:lvl8pPr>
    <a:lvl9pPr marL="3657600" algn="l" defTabSz="914400" rtl="0" eaLnBrk="1" latinLnBrk="0" hangingPunct="1">
      <a:defRPr kern="1200">
        <a:solidFill>
          <a:schemeClr val="tx1"/>
        </a:solidFill>
        <a:latin typeface="Arial" charset="0"/>
        <a:ea typeface="ＭＳ Ｐゴシック" pitchFamily="-107"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D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40"/>
    <p:restoredTop sz="93605"/>
  </p:normalViewPr>
  <p:slideViewPr>
    <p:cSldViewPr snapToGrid="0">
      <p:cViewPr varScale="1">
        <p:scale>
          <a:sx n="120" d="100"/>
          <a:sy n="120" d="100"/>
        </p:scale>
        <p:origin x="2376" y="176"/>
      </p:cViewPr>
      <p:guideLst>
        <p:guide orient="horz" pos="2160"/>
        <p:guide pos="2880"/>
      </p:guideLst>
    </p:cSldViewPr>
  </p:slideViewPr>
  <p:notesTextViewPr>
    <p:cViewPr>
      <p:scale>
        <a:sx n="100" d="100"/>
        <a:sy n="100" d="100"/>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endParaRPr lang="en-US"/>
          </a:p>
        </p:txBody>
      </p:sp>
      <p:sp>
        <p:nvSpPr>
          <p:cNvPr id="4099" name="Rectangle 3"/>
          <p:cNvSpPr>
            <a:spLocks noGrp="1" noChangeArrowheads="1"/>
          </p:cNvSpPr>
          <p:nvPr>
            <p:ph type="dt"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defRPr>
            </a:lvl1pPr>
          </a:lstStyle>
          <a:p>
            <a:pPr>
              <a:defRPr/>
            </a:pPr>
            <a:endParaRPr lang="en-US"/>
          </a:p>
        </p:txBody>
      </p:sp>
      <p:sp>
        <p:nvSpPr>
          <p:cNvPr id="46084"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defRPr>
            </a:lvl1pPr>
          </a:lstStyle>
          <a:p>
            <a:pPr>
              <a:defRPr/>
            </a:pPr>
            <a:endParaRPr lang="en-US"/>
          </a:p>
        </p:txBody>
      </p:sp>
      <p:sp>
        <p:nvSpPr>
          <p:cNvPr id="4103" name="Rectangle 7"/>
          <p:cNvSpPr>
            <a:spLocks noGrp="1" noChangeArrowheads="1"/>
          </p:cNvSpPr>
          <p:nvPr>
            <p:ph type="sldNum" sz="quarter" idx="5"/>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mn-ea"/>
              </a:defRPr>
            </a:lvl1pPr>
          </a:lstStyle>
          <a:p>
            <a:pPr>
              <a:defRPr/>
            </a:pPr>
            <a:fld id="{42F451ED-2A43-490A-9FC9-5A46309B545F}" type="slidenum">
              <a:rPr lang="en-US"/>
              <a:pPr>
                <a:defRPr/>
              </a:pPr>
              <a:t>‹#›</a:t>
            </a:fld>
            <a:endParaRPr lang="en-US"/>
          </a:p>
        </p:txBody>
      </p:sp>
    </p:spTree>
    <p:extLst>
      <p:ext uri="{BB962C8B-B14F-4D97-AF65-F5344CB8AC3E}">
        <p14:creationId xmlns:p14="http://schemas.microsoft.com/office/powerpoint/2010/main" val="34502290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BB1CE8E-60FB-4AF1-A1CF-83B408A74AC5}" type="slidenum">
              <a:rPr lang="en-US" smtClean="0">
                <a:ea typeface="ＭＳ Ｐゴシック" pitchFamily="-107" charset="-128"/>
              </a:rPr>
              <a:pPr/>
              <a:t>1</a:t>
            </a:fld>
            <a:endParaRPr lang="en-US">
              <a:ea typeface="ＭＳ Ｐゴシック" pitchFamily="-107" charset="-128"/>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9676A4EE-5896-4B03-AF17-094496831EA0}" type="slidenum">
              <a:rPr lang="en-US"/>
              <a:pPr>
                <a:defRPr/>
              </a:pPr>
              <a:t>10</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1217085" y="3257550"/>
            <a:ext cx="6709833" cy="3086100"/>
          </a:xfrm>
          <a:noFill/>
          <a:ln/>
        </p:spPr>
        <p:txBody>
          <a:bodyPr/>
          <a:lstStyle/>
          <a:p>
            <a:r>
              <a:rPr lang="en-US" b="1"/>
              <a:t>Changed animation to be automatic!</a:t>
            </a:r>
          </a:p>
          <a:p>
            <a:r>
              <a:rPr lang="en-US" b="1"/>
              <a:t>Let’s start by thinking a little about how change works in organizations, then we will think about leadership can guide and facilitate change.</a:t>
            </a:r>
          </a:p>
          <a:p>
            <a:r>
              <a:rPr lang="en-US" b="1"/>
              <a:t>This is the old Lewinian model of change.  </a:t>
            </a:r>
          </a:p>
          <a:p>
            <a:r>
              <a:rPr lang="en-US" b="1"/>
              <a:t>Will argue:</a:t>
            </a:r>
          </a:p>
          <a:p>
            <a:r>
              <a:rPr lang="en-US" b="1"/>
              <a:t>	Unfreezing : Personal Relational Contextual </a:t>
            </a:r>
          </a:p>
          <a:p>
            <a:r>
              <a:rPr lang="en-US" b="1"/>
              <a:t>	Moving: Relational, Inspirational, Supportive, relational</a:t>
            </a:r>
          </a:p>
          <a:p>
            <a:r>
              <a:rPr lang="en-US" b="1"/>
              <a:t>	Refreezing: Personal, Contextual, Ethical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2C40B1E1-CD2C-4BC9-B073-FB2240A58BAB}" type="slidenum">
              <a:rPr lang="en-US"/>
              <a:pPr>
                <a:defRPr/>
              </a:pPr>
              <a:t>11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1217085" y="3257550"/>
            <a:ext cx="6709833" cy="3086100"/>
          </a:xfrm>
          <a:noFill/>
          <a:ln/>
        </p:spPr>
        <p:txBody>
          <a:bodyPr/>
          <a:lstStyle/>
          <a:p>
            <a:endParaRPr lang="en-US"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A18E506F-A8E3-4F96-8FCC-F00BC014AEDF}" type="slidenum">
              <a:rPr lang="en-US"/>
              <a:pPr>
                <a:defRPr/>
              </a:pPr>
              <a:t>12</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1217085" y="3257550"/>
            <a:ext cx="6709833" cy="3086100"/>
          </a:xfrm>
          <a:noFill/>
          <a:ln/>
        </p:spPr>
        <p:txBody>
          <a:bodyPr/>
          <a:lstStyle/>
          <a:p>
            <a:endParaRPr lang="en-US"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33B0539E-EEF7-4FC1-8273-DF844E79451B}" type="slidenum">
              <a:rPr lang="en-US"/>
              <a:pPr>
                <a:defRPr/>
              </a:pPr>
              <a:t>13</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1217085" y="3257550"/>
            <a:ext cx="6709833" cy="3086100"/>
          </a:xfrm>
          <a:noFill/>
          <a:ln/>
        </p:spPr>
        <p:txBody>
          <a:bodyPr/>
          <a:lstStyle/>
          <a:p>
            <a:r>
              <a:rPr lang="en-US" b="1"/>
              <a:t>Changed arguments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AB897831-F79A-49EC-B1DD-FA0FB53AA364}" type="slidenum">
              <a:rPr lang="en-US"/>
              <a:pPr>
                <a:defRPr/>
              </a:pPr>
              <a:t>17</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1217085" y="3257550"/>
            <a:ext cx="6709833" cy="3086100"/>
          </a:xfrm>
          <a:noFill/>
          <a:ln/>
        </p:spPr>
        <p:txBody>
          <a:bodyPr/>
          <a:lstStyle/>
          <a:p>
            <a:endParaRPr lang="en-US" b="1"/>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95961D28-4A02-46AB-B671-2DFAB2FF12F1}" type="slidenum">
              <a:rPr lang="en-US"/>
              <a:pPr>
                <a:defRPr/>
              </a:pPr>
              <a:t>18</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1217085" y="3257550"/>
            <a:ext cx="6709833" cy="3086100"/>
          </a:xfrm>
          <a:noFill/>
          <a:ln/>
        </p:spPr>
        <p:txBody>
          <a:bodyPr/>
          <a:lstStyle/>
          <a:p>
            <a:endParaRPr lang="en-US" b="1"/>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FD0DA6E4-4D6A-4228-A66C-5AAA083D6766}" type="slidenum">
              <a:rPr lang="en-US"/>
              <a:pPr>
                <a:defRPr/>
              </a:pPr>
              <a:t>22</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1217085" y="3257550"/>
            <a:ext cx="6709833" cy="3086100"/>
          </a:xfrm>
          <a:noFill/>
          <a:ln/>
        </p:spPr>
        <p:txBody>
          <a:bodyPr/>
          <a:lstStyle/>
          <a:p>
            <a:endParaRPr lang="en-US" b="1"/>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6706392F-D32A-4EF4-946B-943E24100012}" type="slidenum">
              <a:rPr lang="en-US"/>
              <a:pPr>
                <a:defRPr/>
              </a:pPr>
              <a:t>23</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1217085" y="3257550"/>
            <a:ext cx="6709833" cy="3086100"/>
          </a:xfrm>
          <a:noFill/>
          <a:ln/>
        </p:spPr>
        <p:txBody>
          <a:bodyPr/>
          <a:lstStyle/>
          <a:p>
            <a:endParaRPr lang="en-US"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EA8BA4CC-CD85-4C16-9BA5-F4748B1BABAD}" type="slidenum">
              <a:rPr lang="en-US"/>
              <a:pPr>
                <a:defRPr/>
              </a:pPr>
              <a:t>28</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16518" y="3259932"/>
            <a:ext cx="7310967" cy="3083719"/>
          </a:xfrm>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p>
            <a:pPr>
              <a:defRPr/>
            </a:pPr>
            <a:fld id="{2B751C53-44C3-4F40-A632-5E06E51D8B68}" type="slidenum">
              <a:rPr lang="en-US" smtClean="0"/>
              <a:pPr>
                <a:defRPr/>
              </a:pPr>
              <a:t>2</a:t>
            </a:fld>
            <a:endParaRPr lang="en-US"/>
          </a:p>
        </p:txBody>
      </p:sp>
      <p:sp>
        <p:nvSpPr>
          <p:cNvPr id="53251" name="Rectangle 7"/>
          <p:cNvSpPr txBox="1">
            <a:spLocks noGrp="1" noChangeArrowheads="1"/>
          </p:cNvSpPr>
          <p:nvPr/>
        </p:nvSpPr>
        <p:spPr bwMode="auto">
          <a:xfrm>
            <a:off x="5177367" y="6513910"/>
            <a:ext cx="3964517" cy="342900"/>
          </a:xfrm>
          <a:prstGeom prst="rect">
            <a:avLst/>
          </a:prstGeom>
          <a:noFill/>
          <a:ln w="9525">
            <a:noFill/>
            <a:miter lim="800000"/>
            <a:headEnd/>
            <a:tailEnd/>
          </a:ln>
        </p:spPr>
        <p:txBody>
          <a:bodyPr lIns="91339" tIns="45670" rIns="91339" bIns="45670" anchor="b"/>
          <a:lstStyle/>
          <a:p>
            <a:pPr algn="r"/>
            <a:fld id="{7E968DAE-9CA2-4337-8A47-3A495BBBA816}" type="slidenum">
              <a:rPr lang="en-US" sz="1200"/>
              <a:pPr algn="r"/>
              <a:t>2</a:t>
            </a:fld>
            <a:endParaRPr lang="en-US" sz="1200"/>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xfrm>
            <a:off x="912285" y="3257550"/>
            <a:ext cx="7319433" cy="3086100"/>
          </a:xfrm>
          <a:noFill/>
          <a:ln/>
        </p:spPr>
        <p:txBody>
          <a:bodyPr lIns="91339" tIns="45670" rIns="91339" bIns="45670"/>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8DC0F514-911E-4E8A-9D6A-22379DEDBF74}" type="slidenum">
              <a:rPr lang="en-US"/>
              <a:pPr>
                <a:defRPr/>
              </a:pPr>
              <a:t>3</a:t>
            </a:fld>
            <a:endParaRPr lang="en-US"/>
          </a:p>
        </p:txBody>
      </p:sp>
      <p:sp>
        <p:nvSpPr>
          <p:cNvPr id="54275" name="Rectangle 2"/>
          <p:cNvSpPr>
            <a:spLocks noGrp="1" noRot="1" noChangeAspect="1" noChangeArrowheads="1" noTextEdit="1"/>
          </p:cNvSpPr>
          <p:nvPr>
            <p:ph type="sldImg"/>
          </p:nvPr>
        </p:nvSpPr>
        <p:spPr>
          <a:xfrm>
            <a:off x="2874963" y="520700"/>
            <a:ext cx="3398837" cy="2547938"/>
          </a:xfrm>
          <a:ln/>
        </p:spPr>
      </p:sp>
      <p:sp>
        <p:nvSpPr>
          <p:cNvPr id="54276" name="Rectangle 3"/>
          <p:cNvSpPr>
            <a:spLocks noGrp="1" noChangeArrowheads="1"/>
          </p:cNvSpPr>
          <p:nvPr>
            <p:ph type="body" idx="1"/>
          </p:nvPr>
        </p:nvSpPr>
        <p:spPr>
          <a:xfrm>
            <a:off x="1217085" y="3240882"/>
            <a:ext cx="6709833" cy="3126581"/>
          </a:xfrm>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189398FC-9557-4C0A-BE09-80ADB447B006}" type="slidenum">
              <a:rPr lang="en-US"/>
              <a:pPr>
                <a:defRPr/>
              </a:pPr>
              <a:t>4</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B3A6CEC5-0009-4193-AA83-E9C0AE58CFF3}" type="slidenum">
              <a:rPr lang="en-US"/>
              <a:pPr>
                <a:defRPr/>
              </a:pPr>
              <a:t>5</a:t>
            </a:fld>
            <a:endParaRPr lang="en-US"/>
          </a:p>
        </p:txBody>
      </p:sp>
      <p:sp>
        <p:nvSpPr>
          <p:cNvPr id="50179" name="Rectangle 2"/>
          <p:cNvSpPr>
            <a:spLocks noGrp="1" noRot="1" noChangeAspect="1" noChangeArrowheads="1" noTextEdit="1"/>
          </p:cNvSpPr>
          <p:nvPr>
            <p:ph type="sldImg"/>
          </p:nvPr>
        </p:nvSpPr>
        <p:spPr>
          <a:xfrm>
            <a:off x="2851150" y="515938"/>
            <a:ext cx="3444875" cy="2582862"/>
          </a:xfrm>
          <a:ln/>
        </p:spPr>
      </p:sp>
      <p:sp>
        <p:nvSpPr>
          <p:cNvPr id="50180" name="Rectangle 3"/>
          <p:cNvSpPr>
            <a:spLocks noGrp="1" noChangeArrowheads="1"/>
          </p:cNvSpPr>
          <p:nvPr>
            <p:ph type="body" idx="1"/>
          </p:nvPr>
        </p:nvSpPr>
        <p:spPr>
          <a:xfrm>
            <a:off x="1217085" y="3264694"/>
            <a:ext cx="6709833" cy="3098006"/>
          </a:xfrm>
          <a:noFill/>
          <a:ln/>
        </p:spPr>
        <p:txBody>
          <a:bodyPr/>
          <a:lstStyle/>
          <a:p>
            <a:r>
              <a:rPr lang="en-US" sz="1400" b="1"/>
              <a:t>Not all bullets apply to all types of change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D958733E-976D-4CB1-9F67-5421A6808FE1}" type="slidenum">
              <a:rPr lang="en-US"/>
              <a:pPr>
                <a:defRPr/>
              </a:pPr>
              <a:t>6</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D186F7D7-BF43-441F-A678-F7852FB4178A}" type="slidenum">
              <a:rPr lang="en-US"/>
              <a:pPr>
                <a:defRPr/>
              </a:pPr>
              <a:t>7</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16518" y="3259932"/>
            <a:ext cx="7310967" cy="3083719"/>
          </a:xfrm>
          <a:noFill/>
          <a:ln/>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0232F270-D655-478C-B263-3332CD2E6EE2}" type="slidenum">
              <a:rPr lang="en-US"/>
              <a:pPr>
                <a:defRPr/>
              </a:pPr>
              <a:t>8</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pPr>
              <a:defRPr/>
            </a:pPr>
            <a:fld id="{8B339CBD-5F33-46FE-A8E6-6833E0B21AEB}" type="slidenum">
              <a:rPr lang="en-US"/>
              <a:pPr>
                <a:defRPr/>
              </a:pPr>
              <a:t>9</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1217085" y="3257550"/>
            <a:ext cx="6709833" cy="3086100"/>
          </a:xfrm>
          <a:noFill/>
          <a:ln/>
        </p:spPr>
        <p:txBody>
          <a:bodyPr/>
          <a:lstStyle/>
          <a:p>
            <a:r>
              <a:rPr lang="en-US" b="1"/>
              <a:t>Let’s start by thinking a little about how change works in organizations, then we will think about leadership can guide and facilitate change.</a:t>
            </a:r>
          </a:p>
          <a:p>
            <a:r>
              <a:rPr lang="en-US" b="1"/>
              <a:t>This is the old Lewinian model of change.  </a:t>
            </a:r>
          </a:p>
          <a:p>
            <a:r>
              <a:rPr lang="en-US" b="1"/>
              <a:t>Will argue:</a:t>
            </a:r>
          </a:p>
          <a:p>
            <a:r>
              <a:rPr lang="en-US" b="1"/>
              <a:t>	Unfreezing : Personal (esp. direction), Relational, Contextual</a:t>
            </a:r>
          </a:p>
          <a:p>
            <a:r>
              <a:rPr lang="en-US" b="1"/>
              <a:t>	Moving: Personal, Inspirational,</a:t>
            </a:r>
          </a:p>
          <a:p>
            <a:r>
              <a:rPr lang="en-US" b="1"/>
              <a:t>	Refreezing: Contextual, Ethical</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overnew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9219" name="Rectangle 3"/>
          <p:cNvSpPr>
            <a:spLocks noGrp="1" noChangeArrowheads="1"/>
          </p:cNvSpPr>
          <p:nvPr>
            <p:ph type="subTitle" idx="1"/>
          </p:nvPr>
        </p:nvSpPr>
        <p:spPr>
          <a:xfrm>
            <a:off x="304800" y="3810000"/>
            <a:ext cx="4573588" cy="1295400"/>
          </a:xfrm>
        </p:spPr>
        <p:txBody>
          <a:bodyPr/>
          <a:lstStyle>
            <a:lvl1pPr marL="0" indent="50800" algn="r">
              <a:buFontTx/>
              <a:buNone/>
              <a:defRPr>
                <a:solidFill>
                  <a:schemeClr val="bg1"/>
                </a:solidFill>
              </a:defRPr>
            </a:lvl1pPr>
          </a:lstStyle>
          <a:p>
            <a:r>
              <a:rPr lang="en-US"/>
              <a:t>Click to edit Master subtitle style</a:t>
            </a:r>
          </a:p>
        </p:txBody>
      </p:sp>
      <p:sp>
        <p:nvSpPr>
          <p:cNvPr id="9220" name="Rectangle 4"/>
          <p:cNvSpPr>
            <a:spLocks noGrp="1" noChangeArrowheads="1"/>
          </p:cNvSpPr>
          <p:nvPr>
            <p:ph type="ctrTitle"/>
          </p:nvPr>
        </p:nvSpPr>
        <p:spPr>
          <a:xfrm>
            <a:off x="307975" y="2511425"/>
            <a:ext cx="4570413" cy="1143000"/>
          </a:xfrm>
        </p:spPr>
        <p:txBody>
          <a:bodyPr anchor="b"/>
          <a:lstStyle>
            <a:lvl1pPr algn="r">
              <a:defRPr sz="2800">
                <a:solidFill>
                  <a:schemeClr val="bg1"/>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228600" y="6248400"/>
            <a:ext cx="5105400" cy="244475"/>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63A8B1BD-E0F3-4E67-A9AE-F47A8A88FB33}"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52400"/>
            <a:ext cx="219075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152400"/>
            <a:ext cx="641985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228600" y="6248400"/>
            <a:ext cx="5105400" cy="244475"/>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8C060170-9F6B-4180-85E7-8BCAEC0EFEA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84225"/>
          </a:xfrm>
        </p:spPr>
        <p:txBody>
          <a:bodyPr/>
          <a:lstStyle>
            <a:lvl1pPr algn="ct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xfrm>
            <a:off x="228600" y="6248400"/>
            <a:ext cx="5105400" cy="244475"/>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6F3FCC97-54A8-43D3-9E80-CF96C898ACE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xfrm>
            <a:off x="228600" y="6248400"/>
            <a:ext cx="5105400" cy="244475"/>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1C347EB-2130-46C6-B379-288EF21A0161}"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28600" y="1143000"/>
            <a:ext cx="4305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0"/>
            <a:ext cx="4305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228600" y="6248400"/>
            <a:ext cx="5105400" cy="244475"/>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0EE0EFBE-227A-48A6-ACDA-EA778A13C671}"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xfrm>
            <a:off x="228600" y="6248400"/>
            <a:ext cx="5105400" cy="244475"/>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FF9CDA2B-D67D-48C4-B42E-81969D95DF9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Rectangle 6"/>
          <p:cNvSpPr>
            <a:spLocks noGrp="1" noChangeArrowheads="1"/>
          </p:cNvSpPr>
          <p:nvPr>
            <p:ph type="sldNum" sz="quarter" idx="11"/>
          </p:nvPr>
        </p:nvSpPr>
        <p:spPr>
          <a:ln/>
        </p:spPr>
        <p:txBody>
          <a:bodyPr/>
          <a:lstStyle>
            <a:lvl1pPr>
              <a:defRPr/>
            </a:lvl1pPr>
          </a:lstStyle>
          <a:p>
            <a:pPr>
              <a:defRPr/>
            </a:pPr>
            <a:fld id="{B79E62CF-5B03-4C38-8EA0-912DA89DB98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xfrm>
            <a:off x="228600" y="6248400"/>
            <a:ext cx="5105400" cy="244475"/>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8BC669B4-5C7B-44DF-BB4B-9F24AAAEEF12}"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xfrm>
            <a:off x="228600" y="6248400"/>
            <a:ext cx="5105400" cy="244475"/>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31A09D6A-A73F-4FB2-A009-D3C320EFB24D}"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xfrm>
            <a:off x="228600" y="6248400"/>
            <a:ext cx="5105400" cy="244475"/>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6FEF984A-9AFA-4BEF-B90A-EAC41EC26DD0}"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layerbent"/>
          <p:cNvPicPr>
            <a:picLocks noChangeAspect="1" noChangeArrowheads="1"/>
          </p:cNvPicPr>
          <p:nvPr userDrawn="1"/>
        </p:nvPicPr>
        <p:blipFill>
          <a:blip r:embed="rId13" cstate="print"/>
          <a:srcRect/>
          <a:stretch>
            <a:fillRect/>
          </a:stretch>
        </p:blipFill>
        <p:spPr bwMode="auto">
          <a:xfrm rot="21599744" flipH="1">
            <a:off x="0" y="0"/>
            <a:ext cx="9144000" cy="6858000"/>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228600" y="1143000"/>
            <a:ext cx="8763000" cy="5029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Text</a:t>
            </a:r>
          </a:p>
          <a:p>
            <a:pPr lvl="1"/>
            <a:r>
              <a:rPr lang="en-US"/>
              <a:t>Second level</a:t>
            </a:r>
          </a:p>
          <a:p>
            <a:pPr lvl="2"/>
            <a:r>
              <a:rPr lang="en-US"/>
              <a:t>Third level</a:t>
            </a:r>
          </a:p>
          <a:p>
            <a:pPr lvl="3"/>
            <a:r>
              <a:rPr lang="en-US"/>
              <a:t>Fourth level</a:t>
            </a:r>
          </a:p>
        </p:txBody>
      </p:sp>
      <p:sp>
        <p:nvSpPr>
          <p:cNvPr id="1028" name="Rectangle 4"/>
          <p:cNvSpPr>
            <a:spLocks noGrp="1" noChangeArrowheads="1"/>
          </p:cNvSpPr>
          <p:nvPr>
            <p:ph type="title"/>
          </p:nvPr>
        </p:nvSpPr>
        <p:spPr bwMode="auto">
          <a:xfrm>
            <a:off x="228600" y="152400"/>
            <a:ext cx="7848600" cy="7842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t>Slide Title</a:t>
            </a:r>
          </a:p>
        </p:txBody>
      </p:sp>
      <p:sp>
        <p:nvSpPr>
          <p:cNvPr id="8198" name="Rectangle 6"/>
          <p:cNvSpPr>
            <a:spLocks noGrp="1" noChangeArrowheads="1"/>
          </p:cNvSpPr>
          <p:nvPr>
            <p:ph type="sldNum" sz="quarter" idx="4"/>
          </p:nvPr>
        </p:nvSpPr>
        <p:spPr bwMode="auto">
          <a:xfrm>
            <a:off x="8458200" y="6451600"/>
            <a:ext cx="381000" cy="3206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1">
                <a:solidFill>
                  <a:schemeClr val="bg1"/>
                </a:solidFill>
                <a:ea typeface="+mn-ea"/>
              </a:defRPr>
            </a:lvl1pPr>
          </a:lstStyle>
          <a:p>
            <a:pPr>
              <a:defRPr/>
            </a:pPr>
            <a:fld id="{43857AEB-FA18-4997-B3A5-8DD719C4D77C}" type="slidenum">
              <a:rPr lang="en-US"/>
              <a:pPr>
                <a:defRPr/>
              </a:pPr>
              <a:t>‹#›</a:t>
            </a:fld>
            <a:endParaRPr lang="en-US" dirty="0"/>
          </a:p>
        </p:txBody>
      </p:sp>
      <p:pic>
        <p:nvPicPr>
          <p:cNvPr id="1031" name="Picture 6"/>
          <p:cNvPicPr>
            <a:picLocks noChangeAspect="1"/>
          </p:cNvPicPr>
          <p:nvPr userDrawn="1"/>
        </p:nvPicPr>
        <p:blipFill>
          <a:blip r:embed="rId14" cstate="print"/>
          <a:srcRect/>
          <a:stretch>
            <a:fillRect/>
          </a:stretch>
        </p:blipFill>
        <p:spPr bwMode="auto">
          <a:xfrm>
            <a:off x="228600" y="5943600"/>
            <a:ext cx="739775"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charset="0"/>
          <a:ea typeface="ＭＳ Ｐゴシック" pitchFamily="-107" charset="-128"/>
        </a:defRPr>
      </a:lvl2pPr>
      <a:lvl3pPr algn="ctr" rtl="0" eaLnBrk="0" fontAlgn="base" hangingPunct="0">
        <a:spcBef>
          <a:spcPct val="0"/>
        </a:spcBef>
        <a:spcAft>
          <a:spcPct val="0"/>
        </a:spcAft>
        <a:defRPr sz="4000" b="1">
          <a:solidFill>
            <a:schemeClr val="tx2"/>
          </a:solidFill>
          <a:latin typeface="Arial" charset="0"/>
          <a:ea typeface="ＭＳ Ｐゴシック" pitchFamily="-107" charset="-128"/>
        </a:defRPr>
      </a:lvl3pPr>
      <a:lvl4pPr algn="ctr" rtl="0" eaLnBrk="0" fontAlgn="base" hangingPunct="0">
        <a:spcBef>
          <a:spcPct val="0"/>
        </a:spcBef>
        <a:spcAft>
          <a:spcPct val="0"/>
        </a:spcAft>
        <a:defRPr sz="4000" b="1">
          <a:solidFill>
            <a:schemeClr val="tx2"/>
          </a:solidFill>
          <a:latin typeface="Arial" charset="0"/>
          <a:ea typeface="ＭＳ Ｐゴシック" pitchFamily="-107" charset="-128"/>
        </a:defRPr>
      </a:lvl4pPr>
      <a:lvl5pPr algn="ctr" rtl="0" eaLnBrk="0" fontAlgn="base" hangingPunct="0">
        <a:spcBef>
          <a:spcPct val="0"/>
        </a:spcBef>
        <a:spcAft>
          <a:spcPct val="0"/>
        </a:spcAft>
        <a:defRPr sz="4000" b="1">
          <a:solidFill>
            <a:schemeClr val="tx2"/>
          </a:solidFill>
          <a:latin typeface="Arial" charset="0"/>
          <a:ea typeface="ＭＳ Ｐゴシック" pitchFamily="-107" charset="-128"/>
        </a:defRPr>
      </a:lvl5pPr>
      <a:lvl6pPr marL="457200" algn="l" rtl="0" fontAlgn="base">
        <a:spcBef>
          <a:spcPct val="0"/>
        </a:spcBef>
        <a:spcAft>
          <a:spcPct val="0"/>
        </a:spcAft>
        <a:defRPr sz="3200" b="1">
          <a:solidFill>
            <a:srgbClr val="113C9B"/>
          </a:solidFill>
          <a:latin typeface="Arial" charset="0"/>
          <a:ea typeface="ＭＳ Ｐゴシック" pitchFamily="-107" charset="-128"/>
        </a:defRPr>
      </a:lvl6pPr>
      <a:lvl7pPr marL="914400" algn="l" rtl="0" fontAlgn="base">
        <a:spcBef>
          <a:spcPct val="0"/>
        </a:spcBef>
        <a:spcAft>
          <a:spcPct val="0"/>
        </a:spcAft>
        <a:defRPr sz="3200" b="1">
          <a:solidFill>
            <a:srgbClr val="113C9B"/>
          </a:solidFill>
          <a:latin typeface="Arial" charset="0"/>
          <a:ea typeface="ＭＳ Ｐゴシック" pitchFamily="-107" charset="-128"/>
        </a:defRPr>
      </a:lvl7pPr>
      <a:lvl8pPr marL="1371600" algn="l" rtl="0" fontAlgn="base">
        <a:spcBef>
          <a:spcPct val="0"/>
        </a:spcBef>
        <a:spcAft>
          <a:spcPct val="0"/>
        </a:spcAft>
        <a:defRPr sz="3200" b="1">
          <a:solidFill>
            <a:srgbClr val="113C9B"/>
          </a:solidFill>
          <a:latin typeface="Arial" charset="0"/>
          <a:ea typeface="ＭＳ Ｐゴシック" pitchFamily="-107" charset="-128"/>
        </a:defRPr>
      </a:lvl8pPr>
      <a:lvl9pPr marL="1828800" algn="l" rtl="0" fontAlgn="base">
        <a:spcBef>
          <a:spcPct val="0"/>
        </a:spcBef>
        <a:spcAft>
          <a:spcPct val="0"/>
        </a:spcAft>
        <a:defRPr sz="3200" b="1">
          <a:solidFill>
            <a:srgbClr val="113C9B"/>
          </a:solidFill>
          <a:latin typeface="Arial" charset="0"/>
          <a:ea typeface="ＭＳ Ｐゴシック" pitchFamily="-107" charset="-128"/>
        </a:defRPr>
      </a:lvl9pPr>
    </p:titleStyle>
    <p:bodyStyle>
      <a:lvl1pPr marL="234950" indent="-184150" algn="l" rtl="0" eaLnBrk="0" fontAlgn="base" hangingPunct="0">
        <a:spcBef>
          <a:spcPct val="20000"/>
        </a:spcBef>
        <a:spcAft>
          <a:spcPct val="0"/>
        </a:spcAft>
        <a:buClr>
          <a:schemeClr val="tx1"/>
        </a:buClr>
        <a:buChar char="•"/>
        <a:defRPr sz="2600">
          <a:solidFill>
            <a:schemeClr val="tx1"/>
          </a:solidFill>
          <a:latin typeface="+mn-lt"/>
          <a:ea typeface="+mn-ea"/>
          <a:cs typeface="+mn-cs"/>
        </a:defRPr>
      </a:lvl1pPr>
      <a:lvl2pPr marL="568325" indent="-219075" algn="l" rtl="0" eaLnBrk="0" fontAlgn="base" hangingPunct="0">
        <a:spcBef>
          <a:spcPct val="20000"/>
        </a:spcBef>
        <a:spcAft>
          <a:spcPct val="0"/>
        </a:spcAft>
        <a:buClr>
          <a:schemeClr val="tx1"/>
        </a:buClr>
        <a:buFont typeface="Arial" charset="0"/>
        <a:buChar char="–"/>
        <a:defRPr sz="2400">
          <a:solidFill>
            <a:schemeClr val="tx1"/>
          </a:solidFill>
          <a:latin typeface="+mn-lt"/>
          <a:ea typeface="+mn-ea"/>
        </a:defRPr>
      </a:lvl2pPr>
      <a:lvl3pPr marL="914400" indent="-231775" algn="l" rtl="0" eaLnBrk="0" fontAlgn="base" hangingPunct="0">
        <a:spcBef>
          <a:spcPct val="20000"/>
        </a:spcBef>
        <a:spcAft>
          <a:spcPct val="0"/>
        </a:spcAft>
        <a:buClr>
          <a:schemeClr val="tx1"/>
        </a:buClr>
        <a:buChar char="•"/>
        <a:defRPr>
          <a:solidFill>
            <a:schemeClr val="tx1"/>
          </a:solidFill>
          <a:latin typeface="+mn-lt"/>
          <a:ea typeface="+mn-ea"/>
        </a:defRPr>
      </a:lvl3pPr>
      <a:lvl4pPr marL="1262063" indent="-231775" algn="l" rtl="0" eaLnBrk="0" fontAlgn="base" hangingPunct="0">
        <a:spcBef>
          <a:spcPct val="20000"/>
        </a:spcBef>
        <a:spcAft>
          <a:spcPct val="0"/>
        </a:spcAft>
        <a:buClr>
          <a:schemeClr val="tx1"/>
        </a:buClr>
        <a:buFont typeface="Arial" charset="0"/>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dirty="0"/>
              <a:t>LEADING CHANGE</a:t>
            </a:r>
          </a:p>
        </p:txBody>
      </p:sp>
      <p:sp>
        <p:nvSpPr>
          <p:cNvPr id="2" name="TextBox 1">
            <a:extLst>
              <a:ext uri="{FF2B5EF4-FFF2-40B4-BE49-F238E27FC236}">
                <a16:creationId xmlns:a16="http://schemas.microsoft.com/office/drawing/2014/main" id="{3EE074B4-145E-EE31-255E-B7CEC81A0BC5}"/>
              </a:ext>
            </a:extLst>
          </p:cNvPr>
          <p:cNvSpPr txBox="1"/>
          <p:nvPr/>
        </p:nvSpPr>
        <p:spPr>
          <a:xfrm>
            <a:off x="321113" y="6477000"/>
            <a:ext cx="3758319" cy="261610"/>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100" b="1" dirty="0"/>
              <a:t>©2024</a:t>
            </a:r>
            <a:r>
              <a:rPr lang="en-US" sz="1100" b="1" baseline="0" dirty="0"/>
              <a:t>  </a:t>
            </a:r>
            <a:r>
              <a:rPr lang="en-US" sz="1100" b="1" dirty="0"/>
              <a:t>Sim Sitkin and Allan Lind.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1"/>
          </p:nvPr>
        </p:nvSpPr>
        <p:spPr>
          <a:xfrm>
            <a:off x="6705600" y="6607175"/>
            <a:ext cx="2244725" cy="300038"/>
          </a:xfrm>
        </p:spPr>
        <p:txBody>
          <a:bodyPr/>
          <a:lstStyle/>
          <a:p>
            <a:pPr>
              <a:defRPr/>
            </a:pPr>
            <a:fld id="{2C8A0972-328B-4710-B185-75AC5D77A2F9}" type="slidenum">
              <a:rPr lang="en-US"/>
              <a:pPr>
                <a:defRPr/>
              </a:pPr>
              <a:t>10</a:t>
            </a:fld>
            <a:endParaRPr lang="en-US"/>
          </a:p>
        </p:txBody>
      </p:sp>
      <p:sp>
        <p:nvSpPr>
          <p:cNvPr id="14340" name="Rectangle 2"/>
          <p:cNvSpPr>
            <a:spLocks noGrp="1" noChangeArrowheads="1"/>
          </p:cNvSpPr>
          <p:nvPr>
            <p:ph type="title"/>
          </p:nvPr>
        </p:nvSpPr>
        <p:spPr>
          <a:xfrm>
            <a:off x="528638" y="355600"/>
            <a:ext cx="8305800" cy="1106488"/>
          </a:xfrm>
        </p:spPr>
        <p:txBody>
          <a:bodyPr/>
          <a:lstStyle/>
          <a:p>
            <a:r>
              <a:rPr lang="en-US" sz="3600"/>
              <a:t>Updated View of the Change Process</a:t>
            </a:r>
          </a:p>
        </p:txBody>
      </p:sp>
      <p:sp>
        <p:nvSpPr>
          <p:cNvPr id="1132547" name="Oval 3"/>
          <p:cNvSpPr>
            <a:spLocks noChangeArrowheads="1"/>
          </p:cNvSpPr>
          <p:nvPr/>
        </p:nvSpPr>
        <p:spPr bwMode="grayWhite">
          <a:xfrm>
            <a:off x="247650" y="2095500"/>
            <a:ext cx="2133600" cy="2133600"/>
          </a:xfrm>
          <a:prstGeom prst="ellipse">
            <a:avLst/>
          </a:prstGeom>
          <a:solidFill>
            <a:srgbClr val="FF0000"/>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sz="2800" b="1">
                <a:solidFill>
                  <a:srgbClr val="FFFF00"/>
                </a:solidFill>
                <a:effectLst>
                  <a:outerShdw blurRad="38100" dist="38100" dir="2700000" algn="tl">
                    <a:srgbClr val="000000"/>
                  </a:outerShdw>
                </a:effectLst>
                <a:latin typeface="Tahoma" charset="0"/>
              </a:rPr>
              <a:t>Unfreezing</a:t>
            </a:r>
            <a:endParaRPr lang="en-US" sz="3200" b="1">
              <a:effectLst>
                <a:outerShdw blurRad="38100" dist="38100" dir="2700000" algn="tl">
                  <a:srgbClr val="000000"/>
                </a:outerShdw>
              </a:effectLst>
              <a:latin typeface="Times New Roman" pitchFamily="18" charset="0"/>
            </a:endParaRPr>
          </a:p>
        </p:txBody>
      </p:sp>
      <p:sp>
        <p:nvSpPr>
          <p:cNvPr id="1132548" name="Oval 4"/>
          <p:cNvSpPr>
            <a:spLocks noChangeArrowheads="1"/>
          </p:cNvSpPr>
          <p:nvPr/>
        </p:nvSpPr>
        <p:spPr bwMode="ltGray">
          <a:xfrm>
            <a:off x="3219450" y="2095500"/>
            <a:ext cx="2133600" cy="2133600"/>
          </a:xfrm>
          <a:prstGeom prst="ellipse">
            <a:avLst/>
          </a:prstGeom>
          <a:solidFill>
            <a:srgbClr val="008000"/>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sz="2800" b="1">
                <a:solidFill>
                  <a:srgbClr val="FFFF00"/>
                </a:solidFill>
                <a:effectLst>
                  <a:outerShdw blurRad="38100" dist="38100" dir="2700000" algn="tl">
                    <a:srgbClr val="000000"/>
                  </a:outerShdw>
                </a:effectLst>
                <a:latin typeface="Tahoma" charset="0"/>
              </a:rPr>
              <a:t>Moving</a:t>
            </a:r>
            <a:endParaRPr lang="en-US" sz="3200" b="1">
              <a:solidFill>
                <a:srgbClr val="FFCC99"/>
              </a:solidFill>
              <a:effectLst>
                <a:outerShdw blurRad="38100" dist="38100" dir="2700000" algn="tl">
                  <a:srgbClr val="000000"/>
                </a:outerShdw>
              </a:effectLst>
              <a:latin typeface="Times New Roman" pitchFamily="18" charset="0"/>
            </a:endParaRPr>
          </a:p>
        </p:txBody>
      </p:sp>
      <p:sp>
        <p:nvSpPr>
          <p:cNvPr id="1132549" name="Oval 5"/>
          <p:cNvSpPr>
            <a:spLocks noChangeArrowheads="1"/>
          </p:cNvSpPr>
          <p:nvPr/>
        </p:nvSpPr>
        <p:spPr bwMode="invGray">
          <a:xfrm>
            <a:off x="6038850" y="2095500"/>
            <a:ext cx="2133600" cy="2133600"/>
          </a:xfrm>
          <a:prstGeom prst="ellipse">
            <a:avLst/>
          </a:prstGeom>
          <a:solidFill>
            <a:srgbClr val="0000FF"/>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sz="2800" b="1">
                <a:solidFill>
                  <a:srgbClr val="FFFF00"/>
                </a:solidFill>
                <a:effectLst>
                  <a:outerShdw blurRad="38100" dist="38100" dir="2700000" algn="tl">
                    <a:srgbClr val="000000"/>
                  </a:outerShdw>
                </a:effectLst>
                <a:latin typeface="Tahoma" charset="0"/>
              </a:rPr>
              <a:t>Refreezing</a:t>
            </a:r>
            <a:endParaRPr lang="en-US" sz="3200" b="1">
              <a:effectLst>
                <a:outerShdw blurRad="38100" dist="38100" dir="2700000" algn="tl">
                  <a:srgbClr val="000000"/>
                </a:outerShdw>
              </a:effectLst>
              <a:latin typeface="Times New Roman" pitchFamily="18" charset="0"/>
            </a:endParaRPr>
          </a:p>
        </p:txBody>
      </p:sp>
      <p:cxnSp>
        <p:nvCxnSpPr>
          <p:cNvPr id="14344" name="AutoShape 6"/>
          <p:cNvCxnSpPr>
            <a:cxnSpLocks noChangeShapeType="1"/>
          </p:cNvCxnSpPr>
          <p:nvPr/>
        </p:nvCxnSpPr>
        <p:spPr bwMode="auto">
          <a:xfrm>
            <a:off x="2362200" y="3146425"/>
            <a:ext cx="838200" cy="0"/>
          </a:xfrm>
          <a:prstGeom prst="straightConnector1">
            <a:avLst/>
          </a:prstGeom>
          <a:noFill/>
          <a:ln w="57150">
            <a:solidFill>
              <a:schemeClr val="tx1"/>
            </a:solidFill>
            <a:round/>
            <a:headEnd/>
            <a:tailEnd type="triangle" w="med" len="med"/>
          </a:ln>
        </p:spPr>
      </p:cxnSp>
      <p:cxnSp>
        <p:nvCxnSpPr>
          <p:cNvPr id="14345" name="AutoShape 7"/>
          <p:cNvCxnSpPr>
            <a:cxnSpLocks noChangeShapeType="1"/>
          </p:cNvCxnSpPr>
          <p:nvPr/>
        </p:nvCxnSpPr>
        <p:spPr bwMode="auto">
          <a:xfrm>
            <a:off x="5334000" y="3162300"/>
            <a:ext cx="685800" cy="0"/>
          </a:xfrm>
          <a:prstGeom prst="straightConnector1">
            <a:avLst/>
          </a:prstGeom>
          <a:noFill/>
          <a:ln w="57150">
            <a:solidFill>
              <a:schemeClr val="tx1"/>
            </a:solidFill>
            <a:round/>
            <a:headEnd/>
            <a:tailEnd type="triangle" w="med" len="med"/>
          </a:ln>
        </p:spPr>
      </p:cxnSp>
      <p:sp>
        <p:nvSpPr>
          <p:cNvPr id="1132554" name="Line 10"/>
          <p:cNvSpPr>
            <a:spLocks noChangeShapeType="1"/>
          </p:cNvSpPr>
          <p:nvPr/>
        </p:nvSpPr>
        <p:spPr bwMode="auto">
          <a:xfrm>
            <a:off x="1295400" y="4876800"/>
            <a:ext cx="7505700" cy="0"/>
          </a:xfrm>
          <a:prstGeom prst="line">
            <a:avLst/>
          </a:prstGeom>
          <a:noFill/>
          <a:ln w="57150">
            <a:solidFill>
              <a:schemeClr val="tx1"/>
            </a:solidFill>
            <a:round/>
            <a:headEnd/>
            <a:tailEnd/>
          </a:ln>
        </p:spPr>
        <p:txBody>
          <a:bodyPr/>
          <a:lstStyle/>
          <a:p>
            <a:endParaRPr lang="en-US"/>
          </a:p>
        </p:txBody>
      </p:sp>
      <p:sp>
        <p:nvSpPr>
          <p:cNvPr id="1132555" name="Line 11"/>
          <p:cNvSpPr>
            <a:spLocks noChangeShapeType="1"/>
          </p:cNvSpPr>
          <p:nvPr/>
        </p:nvSpPr>
        <p:spPr bwMode="auto">
          <a:xfrm flipH="1">
            <a:off x="8801100" y="3143250"/>
            <a:ext cx="19050" cy="1733550"/>
          </a:xfrm>
          <a:prstGeom prst="line">
            <a:avLst/>
          </a:prstGeom>
          <a:noFill/>
          <a:ln w="57150">
            <a:solidFill>
              <a:schemeClr val="tx1"/>
            </a:solidFill>
            <a:round/>
            <a:headEnd/>
            <a:tailEnd/>
          </a:ln>
        </p:spPr>
        <p:txBody>
          <a:bodyPr/>
          <a:lstStyle/>
          <a:p>
            <a:endParaRPr lang="en-US"/>
          </a:p>
        </p:txBody>
      </p:sp>
      <p:sp>
        <p:nvSpPr>
          <p:cNvPr id="1132556" name="Line 12"/>
          <p:cNvSpPr>
            <a:spLocks noChangeShapeType="1"/>
          </p:cNvSpPr>
          <p:nvPr/>
        </p:nvSpPr>
        <p:spPr bwMode="auto">
          <a:xfrm>
            <a:off x="8229600" y="3143250"/>
            <a:ext cx="612775" cy="0"/>
          </a:xfrm>
          <a:prstGeom prst="line">
            <a:avLst/>
          </a:prstGeom>
          <a:noFill/>
          <a:ln w="57150">
            <a:solidFill>
              <a:schemeClr val="tx1"/>
            </a:solidFill>
            <a:round/>
            <a:headEnd/>
            <a:tailEnd/>
          </a:ln>
        </p:spPr>
        <p:txBody>
          <a:bodyPr/>
          <a:lstStyle/>
          <a:p>
            <a:endParaRPr lang="en-US"/>
          </a:p>
        </p:txBody>
      </p:sp>
      <p:sp>
        <p:nvSpPr>
          <p:cNvPr id="1132557" name="Line 13"/>
          <p:cNvSpPr>
            <a:spLocks noChangeShapeType="1"/>
          </p:cNvSpPr>
          <p:nvPr/>
        </p:nvSpPr>
        <p:spPr bwMode="auto">
          <a:xfrm flipV="1">
            <a:off x="1295400" y="4305300"/>
            <a:ext cx="0" cy="590550"/>
          </a:xfrm>
          <a:prstGeom prst="line">
            <a:avLst/>
          </a:prstGeom>
          <a:noFill/>
          <a:ln w="57150">
            <a:solidFill>
              <a:schemeClr val="tx1"/>
            </a:solidFill>
            <a:round/>
            <a:headEnd/>
            <a:tailEnd type="triangle" w="med" len="med"/>
          </a:ln>
        </p:spPr>
        <p:txBody>
          <a:bodyPr/>
          <a:lstStyle/>
          <a:p>
            <a:endParaRPr 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1500"/>
                                  </p:stCondLst>
                                  <p:childTnLst>
                                    <p:set>
                                      <p:cBhvr>
                                        <p:cTn id="6" dur="1" fill="hold">
                                          <p:stCondLst>
                                            <p:cond delay="0"/>
                                          </p:stCondLst>
                                        </p:cTn>
                                        <p:tgtEl>
                                          <p:spTgt spid="1132554"/>
                                        </p:tgtEl>
                                        <p:attrNameLst>
                                          <p:attrName>style.visibility</p:attrName>
                                        </p:attrNameLst>
                                      </p:cBhvr>
                                      <p:to>
                                        <p:strVal val="visible"/>
                                      </p:to>
                                    </p:set>
                                    <p:animEffect transition="in" filter="dissolve">
                                      <p:cBhvr>
                                        <p:cTn id="7" dur="500"/>
                                        <p:tgtEl>
                                          <p:spTgt spid="1132554"/>
                                        </p:tgtEl>
                                      </p:cBhvr>
                                    </p:animEffect>
                                  </p:childTnLst>
                                </p:cTn>
                              </p:par>
                              <p:par>
                                <p:cTn id="8" presetID="9" presetClass="entr" presetSubtype="0" fill="hold" grpId="0" nodeType="withEffect">
                                  <p:stCondLst>
                                    <p:cond delay="1500"/>
                                  </p:stCondLst>
                                  <p:childTnLst>
                                    <p:set>
                                      <p:cBhvr>
                                        <p:cTn id="9" dur="1" fill="hold">
                                          <p:stCondLst>
                                            <p:cond delay="0"/>
                                          </p:stCondLst>
                                        </p:cTn>
                                        <p:tgtEl>
                                          <p:spTgt spid="1132556"/>
                                        </p:tgtEl>
                                        <p:attrNameLst>
                                          <p:attrName>style.visibility</p:attrName>
                                        </p:attrNameLst>
                                      </p:cBhvr>
                                      <p:to>
                                        <p:strVal val="visible"/>
                                      </p:to>
                                    </p:set>
                                    <p:animEffect transition="in" filter="dissolve">
                                      <p:cBhvr>
                                        <p:cTn id="10" dur="500"/>
                                        <p:tgtEl>
                                          <p:spTgt spid="1132556"/>
                                        </p:tgtEl>
                                      </p:cBhvr>
                                    </p:animEffect>
                                  </p:childTnLst>
                                </p:cTn>
                              </p:par>
                              <p:par>
                                <p:cTn id="11" presetID="9" presetClass="entr" presetSubtype="0" fill="hold" grpId="0" nodeType="withEffect">
                                  <p:stCondLst>
                                    <p:cond delay="1500"/>
                                  </p:stCondLst>
                                  <p:childTnLst>
                                    <p:set>
                                      <p:cBhvr>
                                        <p:cTn id="12" dur="1" fill="hold">
                                          <p:stCondLst>
                                            <p:cond delay="0"/>
                                          </p:stCondLst>
                                        </p:cTn>
                                        <p:tgtEl>
                                          <p:spTgt spid="1132557"/>
                                        </p:tgtEl>
                                        <p:attrNameLst>
                                          <p:attrName>style.visibility</p:attrName>
                                        </p:attrNameLst>
                                      </p:cBhvr>
                                      <p:to>
                                        <p:strVal val="visible"/>
                                      </p:to>
                                    </p:set>
                                    <p:animEffect transition="in" filter="dissolve">
                                      <p:cBhvr>
                                        <p:cTn id="13" dur="500"/>
                                        <p:tgtEl>
                                          <p:spTgt spid="1132557"/>
                                        </p:tgtEl>
                                      </p:cBhvr>
                                    </p:animEffect>
                                  </p:childTnLst>
                                </p:cTn>
                              </p:par>
                              <p:par>
                                <p:cTn id="14" presetID="9" presetClass="entr" presetSubtype="0" fill="hold" grpId="0" nodeType="withEffect">
                                  <p:stCondLst>
                                    <p:cond delay="1500"/>
                                  </p:stCondLst>
                                  <p:childTnLst>
                                    <p:set>
                                      <p:cBhvr>
                                        <p:cTn id="15" dur="1" fill="hold">
                                          <p:stCondLst>
                                            <p:cond delay="0"/>
                                          </p:stCondLst>
                                        </p:cTn>
                                        <p:tgtEl>
                                          <p:spTgt spid="1132555"/>
                                        </p:tgtEl>
                                        <p:attrNameLst>
                                          <p:attrName>style.visibility</p:attrName>
                                        </p:attrNameLst>
                                      </p:cBhvr>
                                      <p:to>
                                        <p:strVal val="visible"/>
                                      </p:to>
                                    </p:set>
                                    <p:animEffect transition="in" filter="dissolve">
                                      <p:cBhvr>
                                        <p:cTn id="16" dur="500"/>
                                        <p:tgtEl>
                                          <p:spTgt spid="1132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54" grpId="0" animBg="1"/>
      <p:bldP spid="1132555" grpId="0" animBg="1"/>
      <p:bldP spid="1132556" grpId="0" animBg="1"/>
      <p:bldP spid="113255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a:xfrm>
            <a:off x="6705600" y="6607175"/>
            <a:ext cx="2244725" cy="300038"/>
          </a:xfrm>
        </p:spPr>
        <p:txBody>
          <a:bodyPr/>
          <a:lstStyle/>
          <a:p>
            <a:pPr>
              <a:defRPr/>
            </a:pPr>
            <a:fld id="{CD4F9285-6848-47C9-8527-012B18EDD099}" type="slidenum">
              <a:rPr lang="en-US"/>
              <a:pPr>
                <a:defRPr/>
              </a:pPr>
              <a:t>11</a:t>
            </a:fld>
            <a:endParaRPr lang="en-US"/>
          </a:p>
        </p:txBody>
      </p:sp>
      <p:sp>
        <p:nvSpPr>
          <p:cNvPr id="15364" name="Rectangle 2"/>
          <p:cNvSpPr>
            <a:spLocks noGrp="1" noChangeArrowheads="1"/>
          </p:cNvSpPr>
          <p:nvPr>
            <p:ph type="title"/>
          </p:nvPr>
        </p:nvSpPr>
        <p:spPr>
          <a:xfrm>
            <a:off x="528638" y="355600"/>
            <a:ext cx="8305800" cy="1106488"/>
          </a:xfrm>
        </p:spPr>
        <p:txBody>
          <a:bodyPr/>
          <a:lstStyle/>
          <a:p>
            <a:r>
              <a:rPr lang="en-US" sz="3600"/>
              <a:t>Leadership during the Change Process</a:t>
            </a:r>
          </a:p>
        </p:txBody>
      </p:sp>
      <p:sp>
        <p:nvSpPr>
          <p:cNvPr id="1202179" name="Oval 3"/>
          <p:cNvSpPr>
            <a:spLocks noChangeArrowheads="1"/>
          </p:cNvSpPr>
          <p:nvPr/>
        </p:nvSpPr>
        <p:spPr bwMode="grayWhite">
          <a:xfrm>
            <a:off x="247650" y="1795463"/>
            <a:ext cx="2133600" cy="2133600"/>
          </a:xfrm>
          <a:prstGeom prst="ellipse">
            <a:avLst/>
          </a:prstGeom>
          <a:solidFill>
            <a:srgbClr val="FF0000"/>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sz="2800" b="1">
                <a:solidFill>
                  <a:srgbClr val="FFFF00"/>
                </a:solidFill>
                <a:effectLst>
                  <a:outerShdw blurRad="38100" dist="38100" dir="2700000" algn="tl">
                    <a:srgbClr val="000000"/>
                  </a:outerShdw>
                </a:effectLst>
                <a:latin typeface="Tahoma" charset="0"/>
              </a:rPr>
              <a:t>Unfreezing</a:t>
            </a:r>
            <a:endParaRPr lang="en-US" sz="3200" b="1">
              <a:effectLst>
                <a:outerShdw blurRad="38100" dist="38100" dir="2700000" algn="tl">
                  <a:srgbClr val="000000"/>
                </a:outerShdw>
              </a:effectLst>
              <a:latin typeface="Times New Roman" pitchFamily="18" charset="0"/>
            </a:endParaRPr>
          </a:p>
        </p:txBody>
      </p:sp>
      <p:sp>
        <p:nvSpPr>
          <p:cNvPr id="1202180" name="Oval 4"/>
          <p:cNvSpPr>
            <a:spLocks noChangeArrowheads="1"/>
          </p:cNvSpPr>
          <p:nvPr/>
        </p:nvSpPr>
        <p:spPr bwMode="ltGray">
          <a:xfrm>
            <a:off x="3219450" y="1795463"/>
            <a:ext cx="2133600" cy="2133600"/>
          </a:xfrm>
          <a:prstGeom prst="ellipse">
            <a:avLst/>
          </a:prstGeom>
          <a:solidFill>
            <a:srgbClr val="008000"/>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sz="2800" b="1">
                <a:solidFill>
                  <a:srgbClr val="FFFF00"/>
                </a:solidFill>
                <a:effectLst>
                  <a:outerShdw blurRad="38100" dist="38100" dir="2700000" algn="tl">
                    <a:srgbClr val="000000"/>
                  </a:outerShdw>
                </a:effectLst>
                <a:latin typeface="Tahoma" charset="0"/>
              </a:rPr>
              <a:t>Moving</a:t>
            </a:r>
            <a:endParaRPr lang="en-US" sz="3200" b="1">
              <a:solidFill>
                <a:srgbClr val="FFCC99"/>
              </a:solidFill>
              <a:effectLst>
                <a:outerShdw blurRad="38100" dist="38100" dir="2700000" algn="tl">
                  <a:srgbClr val="000000"/>
                </a:outerShdw>
              </a:effectLst>
              <a:latin typeface="Times New Roman" pitchFamily="18" charset="0"/>
            </a:endParaRPr>
          </a:p>
        </p:txBody>
      </p:sp>
      <p:sp>
        <p:nvSpPr>
          <p:cNvPr id="1202181" name="Oval 5"/>
          <p:cNvSpPr>
            <a:spLocks noChangeArrowheads="1"/>
          </p:cNvSpPr>
          <p:nvPr/>
        </p:nvSpPr>
        <p:spPr bwMode="invGray">
          <a:xfrm>
            <a:off x="6038850" y="1795463"/>
            <a:ext cx="2133600" cy="2133600"/>
          </a:xfrm>
          <a:prstGeom prst="ellipse">
            <a:avLst/>
          </a:prstGeom>
          <a:solidFill>
            <a:srgbClr val="0000FF"/>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sz="2800" b="1">
                <a:solidFill>
                  <a:srgbClr val="FFFF00"/>
                </a:solidFill>
                <a:effectLst>
                  <a:outerShdw blurRad="38100" dist="38100" dir="2700000" algn="tl">
                    <a:srgbClr val="000000"/>
                  </a:outerShdw>
                </a:effectLst>
                <a:latin typeface="Tahoma" charset="0"/>
              </a:rPr>
              <a:t>Refreezing</a:t>
            </a:r>
            <a:endParaRPr lang="en-US" sz="3200" b="1">
              <a:effectLst>
                <a:outerShdw blurRad="38100" dist="38100" dir="2700000" algn="tl">
                  <a:srgbClr val="000000"/>
                </a:outerShdw>
              </a:effectLst>
              <a:latin typeface="Times New Roman" pitchFamily="18" charset="0"/>
            </a:endParaRPr>
          </a:p>
        </p:txBody>
      </p:sp>
      <p:cxnSp>
        <p:nvCxnSpPr>
          <p:cNvPr id="15368" name="AutoShape 6"/>
          <p:cNvCxnSpPr>
            <a:cxnSpLocks noChangeShapeType="1"/>
          </p:cNvCxnSpPr>
          <p:nvPr/>
        </p:nvCxnSpPr>
        <p:spPr bwMode="auto">
          <a:xfrm>
            <a:off x="2362200" y="2846388"/>
            <a:ext cx="838200" cy="0"/>
          </a:xfrm>
          <a:prstGeom prst="straightConnector1">
            <a:avLst/>
          </a:prstGeom>
          <a:noFill/>
          <a:ln w="38100">
            <a:solidFill>
              <a:schemeClr val="tx1"/>
            </a:solidFill>
            <a:round/>
            <a:headEnd/>
            <a:tailEnd type="triangle" w="med" len="med"/>
          </a:ln>
        </p:spPr>
      </p:cxnSp>
      <p:cxnSp>
        <p:nvCxnSpPr>
          <p:cNvPr id="15369" name="AutoShape 7"/>
          <p:cNvCxnSpPr>
            <a:cxnSpLocks noChangeShapeType="1"/>
            <a:stCxn id="1202180" idx="6"/>
          </p:cNvCxnSpPr>
          <p:nvPr/>
        </p:nvCxnSpPr>
        <p:spPr bwMode="auto">
          <a:xfrm>
            <a:off x="5353050" y="2862263"/>
            <a:ext cx="666750" cy="1587"/>
          </a:xfrm>
          <a:prstGeom prst="straightConnector1">
            <a:avLst/>
          </a:prstGeom>
          <a:noFill/>
          <a:ln w="38100">
            <a:solidFill>
              <a:schemeClr val="tx1"/>
            </a:solidFill>
            <a:round/>
            <a:headEnd/>
            <a:tailEnd type="triangle" w="med" len="med"/>
          </a:ln>
        </p:spPr>
      </p:cxnSp>
      <p:sp>
        <p:nvSpPr>
          <p:cNvPr id="15370" name="Line 8"/>
          <p:cNvSpPr>
            <a:spLocks noChangeShapeType="1"/>
          </p:cNvSpPr>
          <p:nvPr/>
        </p:nvSpPr>
        <p:spPr bwMode="auto">
          <a:xfrm>
            <a:off x="1295400" y="4576763"/>
            <a:ext cx="7505700" cy="0"/>
          </a:xfrm>
          <a:prstGeom prst="line">
            <a:avLst/>
          </a:prstGeom>
          <a:noFill/>
          <a:ln w="28575">
            <a:solidFill>
              <a:schemeClr val="tx1"/>
            </a:solidFill>
            <a:round/>
            <a:headEnd/>
            <a:tailEnd/>
          </a:ln>
        </p:spPr>
        <p:txBody>
          <a:bodyPr/>
          <a:lstStyle/>
          <a:p>
            <a:endParaRPr lang="en-US"/>
          </a:p>
        </p:txBody>
      </p:sp>
      <p:sp>
        <p:nvSpPr>
          <p:cNvPr id="15371" name="Line 9"/>
          <p:cNvSpPr>
            <a:spLocks noChangeShapeType="1"/>
          </p:cNvSpPr>
          <p:nvPr/>
        </p:nvSpPr>
        <p:spPr bwMode="auto">
          <a:xfrm flipH="1">
            <a:off x="8801100" y="2843213"/>
            <a:ext cx="19050" cy="1733550"/>
          </a:xfrm>
          <a:prstGeom prst="line">
            <a:avLst/>
          </a:prstGeom>
          <a:noFill/>
          <a:ln w="28575">
            <a:solidFill>
              <a:schemeClr val="tx1"/>
            </a:solidFill>
            <a:round/>
            <a:headEnd/>
            <a:tailEnd/>
          </a:ln>
        </p:spPr>
        <p:txBody>
          <a:bodyPr/>
          <a:lstStyle/>
          <a:p>
            <a:endParaRPr lang="en-US"/>
          </a:p>
        </p:txBody>
      </p:sp>
      <p:sp>
        <p:nvSpPr>
          <p:cNvPr id="15372" name="Line 10"/>
          <p:cNvSpPr>
            <a:spLocks noChangeShapeType="1"/>
          </p:cNvSpPr>
          <p:nvPr/>
        </p:nvSpPr>
        <p:spPr bwMode="auto">
          <a:xfrm>
            <a:off x="8229600" y="2843213"/>
            <a:ext cx="581025" cy="0"/>
          </a:xfrm>
          <a:prstGeom prst="line">
            <a:avLst/>
          </a:prstGeom>
          <a:noFill/>
          <a:ln w="28575">
            <a:solidFill>
              <a:schemeClr val="tx1"/>
            </a:solidFill>
            <a:round/>
            <a:headEnd/>
            <a:tailEnd/>
          </a:ln>
        </p:spPr>
        <p:txBody>
          <a:bodyPr/>
          <a:lstStyle/>
          <a:p>
            <a:endParaRPr lang="en-US"/>
          </a:p>
        </p:txBody>
      </p:sp>
      <p:sp>
        <p:nvSpPr>
          <p:cNvPr id="15373" name="Line 11"/>
          <p:cNvSpPr>
            <a:spLocks noChangeShapeType="1"/>
          </p:cNvSpPr>
          <p:nvPr/>
        </p:nvSpPr>
        <p:spPr bwMode="auto">
          <a:xfrm flipV="1">
            <a:off x="1295400" y="4005263"/>
            <a:ext cx="0" cy="590550"/>
          </a:xfrm>
          <a:prstGeom prst="line">
            <a:avLst/>
          </a:prstGeom>
          <a:noFill/>
          <a:ln w="28575">
            <a:solidFill>
              <a:schemeClr val="tx1"/>
            </a:solidFill>
            <a:round/>
            <a:headEnd/>
            <a:tailEnd type="triangle" w="med" len="med"/>
          </a:ln>
        </p:spPr>
        <p:txBody>
          <a:bodyPr/>
          <a:lstStyle/>
          <a:p>
            <a:endParaRPr lang="en-US"/>
          </a:p>
        </p:txBody>
      </p:sp>
      <p:sp>
        <p:nvSpPr>
          <p:cNvPr id="1202188" name="Text Box 12"/>
          <p:cNvSpPr txBox="1">
            <a:spLocks noChangeArrowheads="1"/>
          </p:cNvSpPr>
          <p:nvPr/>
        </p:nvSpPr>
        <p:spPr bwMode="auto">
          <a:xfrm>
            <a:off x="874713" y="4894263"/>
            <a:ext cx="7896225" cy="831850"/>
          </a:xfrm>
          <a:prstGeom prst="rect">
            <a:avLst/>
          </a:prstGeom>
          <a:noFill/>
          <a:ln w="9525">
            <a:noFill/>
            <a:miter lim="800000"/>
            <a:headEnd/>
            <a:tailEnd/>
          </a:ln>
          <a:effectLst/>
        </p:spPr>
        <p:txBody>
          <a:bodyPr>
            <a:spAutoFit/>
          </a:bodyPr>
          <a:lstStyle/>
          <a:p>
            <a:pPr>
              <a:defRPr/>
            </a:pPr>
            <a:r>
              <a:rPr lang="en-US" sz="2400" dirty="0">
                <a:latin typeface="+mj-lt"/>
              </a:rPr>
              <a:t>Each phase of the change process requires focus on different domains of leadership.</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1"/>
          </p:nvPr>
        </p:nvSpPr>
        <p:spPr>
          <a:xfrm>
            <a:off x="6705600" y="6607175"/>
            <a:ext cx="2244725" cy="300038"/>
          </a:xfrm>
        </p:spPr>
        <p:txBody>
          <a:bodyPr/>
          <a:lstStyle/>
          <a:p>
            <a:pPr>
              <a:defRPr/>
            </a:pPr>
            <a:fld id="{17B0AAEB-E7DD-4FA1-8A7F-CBCA077536E1}" type="slidenum">
              <a:rPr lang="en-US"/>
              <a:pPr>
                <a:defRPr/>
              </a:pPr>
              <a:t>12</a:t>
            </a:fld>
            <a:endParaRPr lang="en-US"/>
          </a:p>
        </p:txBody>
      </p:sp>
      <p:sp>
        <p:nvSpPr>
          <p:cNvPr id="19460" name="Rectangle 2"/>
          <p:cNvSpPr>
            <a:spLocks noGrp="1" noChangeArrowheads="1"/>
          </p:cNvSpPr>
          <p:nvPr>
            <p:ph type="title"/>
          </p:nvPr>
        </p:nvSpPr>
        <p:spPr>
          <a:xfrm>
            <a:off x="0" y="452438"/>
            <a:ext cx="9144000" cy="784225"/>
          </a:xfrm>
        </p:spPr>
        <p:txBody>
          <a:bodyPr/>
          <a:lstStyle/>
          <a:p>
            <a:r>
              <a:rPr lang="en-US"/>
              <a:t>Beginning the Change Process</a:t>
            </a:r>
          </a:p>
        </p:txBody>
      </p:sp>
      <p:sp>
        <p:nvSpPr>
          <p:cNvPr id="1134595" name="Oval 3"/>
          <p:cNvSpPr>
            <a:spLocks noChangeArrowheads="1"/>
          </p:cNvSpPr>
          <p:nvPr/>
        </p:nvSpPr>
        <p:spPr bwMode="grayWhite">
          <a:xfrm>
            <a:off x="3500438" y="2667000"/>
            <a:ext cx="2133600" cy="2133600"/>
          </a:xfrm>
          <a:prstGeom prst="ellipse">
            <a:avLst/>
          </a:prstGeom>
          <a:solidFill>
            <a:srgbClr val="FF0000"/>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sz="2800" b="1">
                <a:solidFill>
                  <a:srgbClr val="FFFF00"/>
                </a:solidFill>
                <a:effectLst>
                  <a:outerShdw blurRad="38100" dist="38100" dir="2700000" algn="tl">
                    <a:srgbClr val="000000"/>
                  </a:outerShdw>
                </a:effectLst>
                <a:latin typeface="Tahoma" charset="0"/>
              </a:rPr>
              <a:t>Unfreezing</a:t>
            </a:r>
            <a:endParaRPr lang="en-US" sz="3200" b="1">
              <a:effectLst>
                <a:outerShdw blurRad="38100" dist="38100" dir="2700000" algn="tl">
                  <a:srgbClr val="000000"/>
                </a:outerShdw>
              </a:effectLst>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134595"/>
                                        </p:tgtEl>
                                        <p:attrNameLst>
                                          <p:attrName>style.visibility</p:attrName>
                                        </p:attrNameLst>
                                      </p:cBhvr>
                                      <p:to>
                                        <p:strVal val="visible"/>
                                      </p:to>
                                    </p:set>
                                    <p:animEffect transition="in" filter="dissolve">
                                      <p:cBhvr>
                                        <p:cTn id="7" dur="500"/>
                                        <p:tgtEl>
                                          <p:spTgt spid="1134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59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6"/>
          <p:cNvSpPr>
            <a:spLocks noGrp="1"/>
          </p:cNvSpPr>
          <p:nvPr>
            <p:ph type="sldNum" sz="quarter" idx="11"/>
          </p:nvPr>
        </p:nvSpPr>
        <p:spPr>
          <a:xfrm>
            <a:off x="6705600" y="6607175"/>
            <a:ext cx="2244725" cy="300038"/>
          </a:xfrm>
        </p:spPr>
        <p:txBody>
          <a:bodyPr/>
          <a:lstStyle/>
          <a:p>
            <a:pPr>
              <a:defRPr/>
            </a:pPr>
            <a:fld id="{30D86426-11B8-4F70-B5F3-EE7053728256}" type="slidenum">
              <a:rPr lang="en-US"/>
              <a:pPr>
                <a:defRPr/>
              </a:pPr>
              <a:t>13</a:t>
            </a:fld>
            <a:endParaRPr lang="en-US"/>
          </a:p>
        </p:txBody>
      </p:sp>
      <p:sp>
        <p:nvSpPr>
          <p:cNvPr id="20484" name="Rectangle 2"/>
          <p:cNvSpPr>
            <a:spLocks noGrp="1" noChangeArrowheads="1"/>
          </p:cNvSpPr>
          <p:nvPr>
            <p:ph type="title"/>
          </p:nvPr>
        </p:nvSpPr>
        <p:spPr>
          <a:xfrm>
            <a:off x="0" y="152400"/>
            <a:ext cx="9144000" cy="784225"/>
          </a:xfrm>
        </p:spPr>
        <p:txBody>
          <a:bodyPr/>
          <a:lstStyle/>
          <a:p>
            <a:r>
              <a:rPr lang="en-US" sz="3600"/>
              <a:t>Beginning the Change Process</a:t>
            </a:r>
          </a:p>
        </p:txBody>
      </p:sp>
      <p:sp>
        <p:nvSpPr>
          <p:cNvPr id="1283075" name="Rectangle 3"/>
          <p:cNvSpPr>
            <a:spLocks noGrp="1" noChangeArrowheads="1"/>
          </p:cNvSpPr>
          <p:nvPr>
            <p:ph type="body" sz="half" idx="2"/>
          </p:nvPr>
        </p:nvSpPr>
        <p:spPr>
          <a:xfrm>
            <a:off x="4127500" y="927100"/>
            <a:ext cx="4705350" cy="3471863"/>
          </a:xfrm>
        </p:spPr>
        <p:txBody>
          <a:bodyPr/>
          <a:lstStyle/>
          <a:p>
            <a:pPr>
              <a:lnSpc>
                <a:spcPct val="90000"/>
              </a:lnSpc>
              <a:buFontTx/>
              <a:buNone/>
            </a:pPr>
            <a:r>
              <a:rPr lang="en-US" sz="2400"/>
              <a:t>	Preparing for change requires </a:t>
            </a:r>
            <a:r>
              <a:rPr lang="en-US" sz="2400" b="1"/>
              <a:t>Personal, Relational, and Contextual Leadership.</a:t>
            </a:r>
          </a:p>
          <a:p>
            <a:pPr lvl="1">
              <a:lnSpc>
                <a:spcPct val="90000"/>
              </a:lnSpc>
              <a:buFont typeface="Arial" charset="0"/>
              <a:buChar char="•"/>
            </a:pPr>
            <a:r>
              <a:rPr lang="en-US" sz="2000"/>
              <a:t>Leaders need credibility as they advocate for change</a:t>
            </a:r>
          </a:p>
          <a:p>
            <a:pPr lvl="1">
              <a:lnSpc>
                <a:spcPct val="90000"/>
              </a:lnSpc>
              <a:buFont typeface="Arial" charset="0"/>
              <a:buChar char="•"/>
            </a:pPr>
            <a:r>
              <a:rPr lang="en-US" sz="2000"/>
              <a:t>Leaders need to be trusted as they argue for abandoning the familiar.</a:t>
            </a:r>
          </a:p>
          <a:p>
            <a:pPr lvl="1">
              <a:lnSpc>
                <a:spcPct val="90000"/>
              </a:lnSpc>
              <a:buFont typeface="Arial" charset="0"/>
              <a:buChar char="•"/>
            </a:pPr>
            <a:r>
              <a:rPr lang="en-US" sz="2000"/>
              <a:t>Change is complex and confusing and requires leaders to help provide clarity and coherence; a sense of community is critical.</a:t>
            </a:r>
          </a:p>
        </p:txBody>
      </p:sp>
      <p:sp>
        <p:nvSpPr>
          <p:cNvPr id="1283076" name="Oval 4"/>
          <p:cNvSpPr>
            <a:spLocks noChangeArrowheads="1"/>
          </p:cNvSpPr>
          <p:nvPr/>
        </p:nvSpPr>
        <p:spPr bwMode="grayWhite">
          <a:xfrm>
            <a:off x="1600200" y="1601788"/>
            <a:ext cx="2133600" cy="2133600"/>
          </a:xfrm>
          <a:prstGeom prst="ellipse">
            <a:avLst/>
          </a:prstGeom>
          <a:solidFill>
            <a:srgbClr val="FF0000"/>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sz="2800" b="1">
                <a:solidFill>
                  <a:srgbClr val="FFFF00"/>
                </a:solidFill>
                <a:effectLst>
                  <a:outerShdw blurRad="38100" dist="38100" dir="2700000" algn="tl">
                    <a:srgbClr val="000000"/>
                  </a:outerShdw>
                </a:effectLst>
                <a:latin typeface="Tahoma" charset="0"/>
              </a:rPr>
              <a:t>Unfreezing</a:t>
            </a:r>
            <a:endParaRPr lang="en-US" sz="3200" b="1">
              <a:effectLst>
                <a:outerShdw blurRad="38100" dist="38100" dir="2700000" algn="tl">
                  <a:srgbClr val="000000"/>
                </a:outerShdw>
              </a:effectLst>
              <a:latin typeface="Times New Roman" pitchFamily="18" charset="0"/>
            </a:endParaRPr>
          </a:p>
        </p:txBody>
      </p:sp>
      <p:grpSp>
        <p:nvGrpSpPr>
          <p:cNvPr id="20487" name="Group 22"/>
          <p:cNvGrpSpPr>
            <a:grpSpLocks/>
          </p:cNvGrpSpPr>
          <p:nvPr/>
        </p:nvGrpSpPr>
        <p:grpSpPr bwMode="auto">
          <a:xfrm>
            <a:off x="157163" y="4397375"/>
            <a:ext cx="3667125" cy="1236663"/>
            <a:chOff x="157163" y="5216525"/>
            <a:chExt cx="3667125" cy="1236663"/>
          </a:xfrm>
        </p:grpSpPr>
        <p:grpSp>
          <p:nvGrpSpPr>
            <p:cNvPr id="20495" name="Group 42"/>
            <p:cNvGrpSpPr>
              <a:grpSpLocks noChangeAspect="1"/>
            </p:cNvGrpSpPr>
            <p:nvPr/>
          </p:nvGrpSpPr>
          <p:grpSpPr bwMode="auto">
            <a:xfrm>
              <a:off x="2009775" y="5224463"/>
              <a:ext cx="1814513" cy="1228725"/>
              <a:chOff x="2197" y="2683"/>
              <a:chExt cx="1430" cy="968"/>
            </a:xfrm>
          </p:grpSpPr>
          <p:sp>
            <p:nvSpPr>
              <p:cNvPr id="20503" name="Rectangle 43"/>
              <p:cNvSpPr>
                <a:spLocks noChangeAspect="1" noChangeArrowheads="1"/>
              </p:cNvSpPr>
              <p:nvPr/>
            </p:nvSpPr>
            <p:spPr bwMode="auto">
              <a:xfrm>
                <a:off x="2197" y="2683"/>
                <a:ext cx="1430" cy="968"/>
              </a:xfrm>
              <a:prstGeom prst="rect">
                <a:avLst/>
              </a:prstGeom>
              <a:gradFill rotWithShape="0">
                <a:gsLst>
                  <a:gs pos="0">
                    <a:srgbClr val="197CB4"/>
                  </a:gs>
                  <a:gs pos="100000">
                    <a:srgbClr val="092E43"/>
                  </a:gs>
                </a:gsLst>
                <a:lin ang="5400000" scaled="1"/>
              </a:gradFill>
              <a:ln w="12700">
                <a:solidFill>
                  <a:srgbClr val="050600"/>
                </a:solidFill>
                <a:miter lim="800000"/>
                <a:headEnd/>
                <a:tailEnd/>
              </a:ln>
            </p:spPr>
            <p:txBody>
              <a:bodyPr/>
              <a:lstStyle/>
              <a:p>
                <a:endParaRPr lang="en-US" sz="1200"/>
              </a:p>
            </p:txBody>
          </p:sp>
          <p:sp>
            <p:nvSpPr>
              <p:cNvPr id="20504" name="Rectangle 44"/>
              <p:cNvSpPr>
                <a:spLocks noChangeAspect="1" noChangeArrowheads="1"/>
              </p:cNvSpPr>
              <p:nvPr/>
            </p:nvSpPr>
            <p:spPr bwMode="auto">
              <a:xfrm>
                <a:off x="2260" y="2723"/>
                <a:ext cx="1303" cy="871"/>
              </a:xfrm>
              <a:prstGeom prst="rect">
                <a:avLst/>
              </a:prstGeom>
              <a:gradFill rotWithShape="0">
                <a:gsLst>
                  <a:gs pos="0">
                    <a:srgbClr val="11557C"/>
                  </a:gs>
                  <a:gs pos="100000">
                    <a:srgbClr val="197CB4"/>
                  </a:gs>
                </a:gsLst>
                <a:lin ang="5400000" scaled="1"/>
              </a:gradFill>
              <a:ln w="12700">
                <a:solidFill>
                  <a:srgbClr val="050600"/>
                </a:solidFill>
                <a:miter lim="800000"/>
                <a:headEnd/>
                <a:tailEnd/>
              </a:ln>
            </p:spPr>
            <p:txBody>
              <a:bodyPr/>
              <a:lstStyle/>
              <a:p>
                <a:endParaRPr lang="en-US" sz="1200"/>
              </a:p>
            </p:txBody>
          </p:sp>
        </p:grpSp>
        <p:sp>
          <p:nvSpPr>
            <p:cNvPr id="20496" name="Rectangle 45"/>
            <p:cNvSpPr>
              <a:spLocks noChangeAspect="1" noChangeArrowheads="1"/>
            </p:cNvSpPr>
            <p:nvPr/>
          </p:nvSpPr>
          <p:spPr bwMode="auto">
            <a:xfrm>
              <a:off x="2092325" y="6083300"/>
              <a:ext cx="1649413" cy="193675"/>
            </a:xfrm>
            <a:prstGeom prst="rect">
              <a:avLst/>
            </a:prstGeom>
            <a:gradFill rotWithShape="0">
              <a:gsLst>
                <a:gs pos="0">
                  <a:srgbClr val="0E4869"/>
                </a:gs>
                <a:gs pos="50000">
                  <a:srgbClr val="1777AC"/>
                </a:gs>
                <a:gs pos="100000">
                  <a:srgbClr val="0E4869"/>
                </a:gs>
              </a:gsLst>
              <a:lin ang="5400000" scaled="1"/>
            </a:gradFill>
            <a:ln w="12700">
              <a:solidFill>
                <a:srgbClr val="000000"/>
              </a:solidFill>
              <a:miter lim="800000"/>
              <a:headEnd/>
              <a:tailEnd/>
            </a:ln>
          </p:spPr>
          <p:txBody>
            <a:bodyPr/>
            <a:lstStyle/>
            <a:p>
              <a:endParaRPr lang="en-US"/>
            </a:p>
          </p:txBody>
        </p:sp>
        <p:grpSp>
          <p:nvGrpSpPr>
            <p:cNvPr id="20497" name="Group 49"/>
            <p:cNvGrpSpPr>
              <a:grpSpLocks noChangeAspect="1"/>
            </p:cNvGrpSpPr>
            <p:nvPr/>
          </p:nvGrpSpPr>
          <p:grpSpPr bwMode="auto">
            <a:xfrm>
              <a:off x="157163" y="5216525"/>
              <a:ext cx="1814512" cy="1228725"/>
              <a:chOff x="720" y="2683"/>
              <a:chExt cx="1430" cy="968"/>
            </a:xfrm>
          </p:grpSpPr>
          <p:sp>
            <p:nvSpPr>
              <p:cNvPr id="20501" name="Freeform 50"/>
              <p:cNvSpPr>
                <a:spLocks noChangeAspect="1"/>
              </p:cNvSpPr>
              <p:nvPr/>
            </p:nvSpPr>
            <p:spPr bwMode="auto">
              <a:xfrm>
                <a:off x="720" y="2683"/>
                <a:ext cx="1430" cy="968"/>
              </a:xfrm>
              <a:custGeom>
                <a:avLst/>
                <a:gdLst>
                  <a:gd name="T0" fmla="*/ 0 w 1560"/>
                  <a:gd name="T1" fmla="*/ 961 h 1056"/>
                  <a:gd name="T2" fmla="*/ 0 w 1560"/>
                  <a:gd name="T3" fmla="*/ 968 h 1056"/>
                  <a:gd name="T4" fmla="*/ 1430 w 1560"/>
                  <a:gd name="T5" fmla="*/ 968 h 1056"/>
                  <a:gd name="T6" fmla="*/ 1430 w 1560"/>
                  <a:gd name="T7" fmla="*/ 0 h 1056"/>
                  <a:gd name="T8" fmla="*/ 704 w 1560"/>
                  <a:gd name="T9" fmla="*/ 0 h 1056"/>
                  <a:gd name="T10" fmla="*/ 0 w 1560"/>
                  <a:gd name="T11" fmla="*/ 961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E9394A"/>
                  </a:gs>
                  <a:gs pos="100000">
                    <a:srgbClr val="6C1A22"/>
                  </a:gs>
                </a:gsLst>
                <a:lin ang="5400000" scaled="1"/>
              </a:gradFill>
              <a:ln w="12700">
                <a:solidFill>
                  <a:srgbClr val="000000"/>
                </a:solidFill>
                <a:prstDash val="solid"/>
                <a:round/>
                <a:headEnd/>
                <a:tailEnd/>
              </a:ln>
            </p:spPr>
            <p:txBody>
              <a:bodyPr/>
              <a:lstStyle/>
              <a:p>
                <a:endParaRPr lang="en-US"/>
              </a:p>
            </p:txBody>
          </p:sp>
          <p:sp>
            <p:nvSpPr>
              <p:cNvPr id="20502" name="Freeform 51"/>
              <p:cNvSpPr>
                <a:spLocks noChangeAspect="1"/>
              </p:cNvSpPr>
              <p:nvPr/>
            </p:nvSpPr>
            <p:spPr bwMode="auto">
              <a:xfrm>
                <a:off x="824" y="2723"/>
                <a:ext cx="1287" cy="871"/>
              </a:xfrm>
              <a:custGeom>
                <a:avLst/>
                <a:gdLst>
                  <a:gd name="T0" fmla="*/ 0 w 1560"/>
                  <a:gd name="T1" fmla="*/ 864 h 1056"/>
                  <a:gd name="T2" fmla="*/ 0 w 1560"/>
                  <a:gd name="T3" fmla="*/ 871 h 1056"/>
                  <a:gd name="T4" fmla="*/ 1287 w 1560"/>
                  <a:gd name="T5" fmla="*/ 871 h 1056"/>
                  <a:gd name="T6" fmla="*/ 1287 w 1560"/>
                  <a:gd name="T7" fmla="*/ 0 h 1056"/>
                  <a:gd name="T8" fmla="*/ 634 w 1560"/>
                  <a:gd name="T9" fmla="*/ 0 h 1056"/>
                  <a:gd name="T10" fmla="*/ 0 w 1560"/>
                  <a:gd name="T11" fmla="*/ 864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9B2631"/>
                  </a:gs>
                  <a:gs pos="100000">
                    <a:srgbClr val="E9394A"/>
                  </a:gs>
                </a:gsLst>
                <a:lin ang="5400000" scaled="1"/>
              </a:gradFill>
              <a:ln w="12700">
                <a:solidFill>
                  <a:srgbClr val="000000"/>
                </a:solidFill>
                <a:prstDash val="solid"/>
                <a:round/>
                <a:headEnd/>
                <a:tailEnd/>
              </a:ln>
            </p:spPr>
            <p:txBody>
              <a:bodyPr/>
              <a:lstStyle/>
              <a:p>
                <a:endParaRPr lang="en-US"/>
              </a:p>
            </p:txBody>
          </p:sp>
        </p:grpSp>
        <p:sp>
          <p:nvSpPr>
            <p:cNvPr id="20498" name="Freeform 52"/>
            <p:cNvSpPr>
              <a:spLocks noChangeAspect="1"/>
            </p:cNvSpPr>
            <p:nvPr/>
          </p:nvSpPr>
          <p:spPr bwMode="auto">
            <a:xfrm>
              <a:off x="323850" y="6096000"/>
              <a:ext cx="1577975" cy="190500"/>
            </a:xfrm>
            <a:custGeom>
              <a:avLst/>
              <a:gdLst>
                <a:gd name="T0" fmla="*/ 142588 w 1328"/>
                <a:gd name="T1" fmla="*/ 0 h 160"/>
                <a:gd name="T2" fmla="*/ 0 w 1328"/>
                <a:gd name="T3" fmla="*/ 190500 h 160"/>
                <a:gd name="T4" fmla="*/ 1577975 w 1328"/>
                <a:gd name="T5" fmla="*/ 190500 h 160"/>
                <a:gd name="T6" fmla="*/ 1577975 w 1328"/>
                <a:gd name="T7" fmla="*/ 0 h 160"/>
                <a:gd name="T8" fmla="*/ 142588 w 1328"/>
                <a:gd name="T9" fmla="*/ 0 h 160"/>
                <a:gd name="T10" fmla="*/ 0 60000 65536"/>
                <a:gd name="T11" fmla="*/ 0 60000 65536"/>
                <a:gd name="T12" fmla="*/ 0 60000 65536"/>
                <a:gd name="T13" fmla="*/ 0 60000 65536"/>
                <a:gd name="T14" fmla="*/ 0 60000 65536"/>
                <a:gd name="T15" fmla="*/ 0 w 1328"/>
                <a:gd name="T16" fmla="*/ 0 h 160"/>
                <a:gd name="T17" fmla="*/ 1328 w 1328"/>
                <a:gd name="T18" fmla="*/ 160 h 160"/>
              </a:gdLst>
              <a:ahLst/>
              <a:cxnLst>
                <a:cxn ang="T10">
                  <a:pos x="T0" y="T1"/>
                </a:cxn>
                <a:cxn ang="T11">
                  <a:pos x="T2" y="T3"/>
                </a:cxn>
                <a:cxn ang="T12">
                  <a:pos x="T4" y="T5"/>
                </a:cxn>
                <a:cxn ang="T13">
                  <a:pos x="T6" y="T7"/>
                </a:cxn>
                <a:cxn ang="T14">
                  <a:pos x="T8" y="T9"/>
                </a:cxn>
              </a:cxnLst>
              <a:rect l="T15" t="T16" r="T17" b="T18"/>
              <a:pathLst>
                <a:path w="1328" h="160">
                  <a:moveTo>
                    <a:pt x="120" y="0"/>
                  </a:moveTo>
                  <a:lnTo>
                    <a:pt x="0" y="160"/>
                  </a:lnTo>
                  <a:lnTo>
                    <a:pt x="1328" y="160"/>
                  </a:lnTo>
                  <a:lnTo>
                    <a:pt x="1328" y="0"/>
                  </a:lnTo>
                  <a:lnTo>
                    <a:pt x="120" y="0"/>
                  </a:lnTo>
                  <a:close/>
                </a:path>
              </a:pathLst>
            </a:custGeom>
            <a:gradFill rotWithShape="0">
              <a:gsLst>
                <a:gs pos="0">
                  <a:srgbClr val="972530"/>
                </a:gs>
                <a:gs pos="50000">
                  <a:srgbClr val="E9394A"/>
                </a:gs>
                <a:gs pos="100000">
                  <a:srgbClr val="972530"/>
                </a:gs>
              </a:gsLst>
              <a:lin ang="5400000" scaled="1"/>
            </a:gradFill>
            <a:ln w="19050" cmpd="sng">
              <a:solidFill>
                <a:srgbClr val="050600"/>
              </a:solidFill>
              <a:prstDash val="solid"/>
              <a:round/>
              <a:headEnd/>
              <a:tailEnd/>
            </a:ln>
          </p:spPr>
          <p:txBody>
            <a:bodyPr/>
            <a:lstStyle/>
            <a:p>
              <a:endParaRPr lang="en-US"/>
            </a:p>
          </p:txBody>
        </p:sp>
        <p:sp>
          <p:nvSpPr>
            <p:cNvPr id="1283125" name="Text Box 53"/>
            <p:cNvSpPr txBox="1">
              <a:spLocks noChangeAspect="1" noChangeArrowheads="1"/>
            </p:cNvSpPr>
            <p:nvPr/>
          </p:nvSpPr>
          <p:spPr bwMode="auto">
            <a:xfrm>
              <a:off x="665163" y="6059488"/>
              <a:ext cx="1101725" cy="274637"/>
            </a:xfrm>
            <a:prstGeom prst="rect">
              <a:avLst/>
            </a:prstGeom>
            <a:noFill/>
            <a:ln w="9525">
              <a:noFill/>
              <a:miter lim="800000"/>
              <a:headEnd/>
              <a:tailEnd/>
            </a:ln>
            <a:effectLst/>
          </p:spPr>
          <p:txBody>
            <a:bodyPr wrap="none">
              <a:spAutoFit/>
            </a:bodyPr>
            <a:lstStyle/>
            <a:p>
              <a:pPr algn="ctr">
                <a:defRPr/>
              </a:pPr>
              <a:r>
                <a:rPr lang="en-US" sz="1200" b="1">
                  <a:effectLst>
                    <a:outerShdw blurRad="38100" dist="38100" dir="2700000" algn="tl">
                      <a:srgbClr val="000000"/>
                    </a:outerShdw>
                  </a:effectLst>
                  <a:latin typeface="Verdana" pitchFamily="34" charset="0"/>
                </a:rPr>
                <a:t>PERSONAL</a:t>
              </a:r>
              <a:endParaRPr lang="en-US" sz="1200" b="1">
                <a:solidFill>
                  <a:srgbClr val="FFFFB9"/>
                </a:solidFill>
                <a:effectLst>
                  <a:outerShdw blurRad="38100" dist="38100" dir="2700000" algn="tl">
                    <a:srgbClr val="000000"/>
                  </a:outerShdw>
                </a:effectLst>
                <a:latin typeface="Verdana" pitchFamily="34" charset="0"/>
              </a:endParaRPr>
            </a:p>
          </p:txBody>
        </p:sp>
        <p:sp>
          <p:nvSpPr>
            <p:cNvPr id="1283126" name="Text Box 54"/>
            <p:cNvSpPr txBox="1">
              <a:spLocks noChangeAspect="1" noChangeArrowheads="1"/>
            </p:cNvSpPr>
            <p:nvPr/>
          </p:nvSpPr>
          <p:spPr bwMode="auto">
            <a:xfrm>
              <a:off x="2308225" y="6049963"/>
              <a:ext cx="1284288" cy="274637"/>
            </a:xfrm>
            <a:prstGeom prst="rect">
              <a:avLst/>
            </a:prstGeom>
            <a:noFill/>
            <a:ln w="9525">
              <a:noFill/>
              <a:miter lim="800000"/>
              <a:headEnd/>
              <a:tailEnd/>
            </a:ln>
            <a:effectLst/>
          </p:spPr>
          <p:txBody>
            <a:bodyPr wrap="none">
              <a:spAutoFit/>
            </a:bodyPr>
            <a:lstStyle/>
            <a:p>
              <a:pPr algn="ctr">
                <a:defRPr/>
              </a:pPr>
              <a:r>
                <a:rPr lang="en-US" sz="1200" b="1">
                  <a:effectLst>
                    <a:outerShdw blurRad="38100" dist="38100" dir="2700000" algn="tl">
                      <a:srgbClr val="000000"/>
                    </a:outerShdw>
                  </a:effectLst>
                  <a:latin typeface="Verdana" pitchFamily="34" charset="0"/>
                </a:rPr>
                <a:t>RELATIONAL</a:t>
              </a:r>
              <a:endParaRPr lang="en-US" sz="1200" b="1">
                <a:solidFill>
                  <a:srgbClr val="FFFFB9"/>
                </a:solidFill>
                <a:effectLst>
                  <a:outerShdw blurRad="38100" dist="38100" dir="2700000" algn="tl">
                    <a:srgbClr val="000000"/>
                  </a:outerShdw>
                </a:effectLst>
                <a:latin typeface="Verdana" pitchFamily="34" charset="0"/>
              </a:endParaRPr>
            </a:p>
          </p:txBody>
        </p:sp>
      </p:grpSp>
      <p:grpSp>
        <p:nvGrpSpPr>
          <p:cNvPr id="20488" name="Group 33"/>
          <p:cNvGrpSpPr>
            <a:grpSpLocks/>
          </p:cNvGrpSpPr>
          <p:nvPr/>
        </p:nvGrpSpPr>
        <p:grpSpPr bwMode="auto">
          <a:xfrm>
            <a:off x="3859213" y="4397375"/>
            <a:ext cx="1825625" cy="1228725"/>
            <a:chOff x="5562600" y="3876675"/>
            <a:chExt cx="1825625" cy="1228725"/>
          </a:xfrm>
        </p:grpSpPr>
        <p:sp>
          <p:nvSpPr>
            <p:cNvPr id="25" name="Freeform 18"/>
            <p:cNvSpPr>
              <a:spLocks noChangeAspect="1"/>
            </p:cNvSpPr>
            <p:nvPr/>
          </p:nvSpPr>
          <p:spPr bwMode="auto">
            <a:xfrm>
              <a:off x="5562600" y="3876675"/>
              <a:ext cx="1825625" cy="1228725"/>
            </a:xfrm>
            <a:custGeom>
              <a:avLst/>
              <a:gdLst>
                <a:gd name="T0" fmla="*/ 800 w 1568"/>
                <a:gd name="T1" fmla="*/ 0 h 1056"/>
                <a:gd name="T2" fmla="*/ 0 w 1568"/>
                <a:gd name="T3" fmla="*/ 0 h 1056"/>
                <a:gd name="T4" fmla="*/ 0 w 1568"/>
                <a:gd name="T5" fmla="*/ 1056 h 1056"/>
                <a:gd name="T6" fmla="*/ 1568 w 1568"/>
                <a:gd name="T7" fmla="*/ 1056 h 1056"/>
                <a:gd name="T8" fmla="*/ 1568 w 1568"/>
                <a:gd name="T9" fmla="*/ 1048 h 1056"/>
                <a:gd name="T10" fmla="*/ 800 w 1568"/>
                <a:gd name="T11" fmla="*/ 0 h 1056"/>
                <a:gd name="T12" fmla="*/ 0 60000 65536"/>
                <a:gd name="T13" fmla="*/ 0 60000 65536"/>
                <a:gd name="T14" fmla="*/ 0 60000 65536"/>
                <a:gd name="T15" fmla="*/ 0 60000 65536"/>
                <a:gd name="T16" fmla="*/ 0 60000 65536"/>
                <a:gd name="T17" fmla="*/ 0 60000 65536"/>
                <a:gd name="T18" fmla="*/ 0 w 1568"/>
                <a:gd name="T19" fmla="*/ 0 h 1056"/>
                <a:gd name="T20" fmla="*/ 1568 w 1568"/>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8" h="1056">
                  <a:moveTo>
                    <a:pt x="800" y="0"/>
                  </a:moveTo>
                  <a:lnTo>
                    <a:pt x="0" y="0"/>
                  </a:lnTo>
                  <a:lnTo>
                    <a:pt x="0" y="1056"/>
                  </a:lnTo>
                  <a:lnTo>
                    <a:pt x="1568" y="1056"/>
                  </a:lnTo>
                  <a:lnTo>
                    <a:pt x="1568" y="1048"/>
                  </a:lnTo>
                  <a:lnTo>
                    <a:pt x="800" y="0"/>
                  </a:lnTo>
                  <a:close/>
                </a:path>
              </a:pathLst>
            </a:custGeom>
            <a:gradFill flip="none" rotWithShape="1">
              <a:gsLst>
                <a:gs pos="0">
                  <a:srgbClr val="FFB53A">
                    <a:shade val="30000"/>
                    <a:satMod val="115000"/>
                  </a:srgbClr>
                </a:gs>
                <a:gs pos="50000">
                  <a:srgbClr val="FFB53A">
                    <a:shade val="67500"/>
                    <a:satMod val="115000"/>
                  </a:srgbClr>
                </a:gs>
                <a:gs pos="100000">
                  <a:srgbClr val="FFB53A">
                    <a:shade val="100000"/>
                    <a:satMod val="115000"/>
                  </a:srgbClr>
                </a:gs>
              </a:gsLst>
              <a:path path="circle">
                <a:fillToRect l="100000" t="100000"/>
              </a:path>
              <a:tileRect r="-100000" b="-100000"/>
            </a:gradFill>
            <a:ln w="12700">
              <a:solidFill>
                <a:srgbClr val="000000"/>
              </a:solidFill>
              <a:prstDash val="solid"/>
              <a:round/>
              <a:headEnd/>
              <a:tailEnd/>
            </a:ln>
          </p:spPr>
          <p:txBody>
            <a:bodyPr/>
            <a:lstStyle/>
            <a:p>
              <a:pPr>
                <a:defRPr/>
              </a:pPr>
              <a:endParaRPr lang="en-US"/>
            </a:p>
          </p:txBody>
        </p:sp>
        <p:sp>
          <p:nvSpPr>
            <p:cNvPr id="26" name="Freeform 46"/>
            <p:cNvSpPr>
              <a:spLocks noChangeAspect="1"/>
            </p:cNvSpPr>
            <p:nvPr/>
          </p:nvSpPr>
          <p:spPr bwMode="auto">
            <a:xfrm>
              <a:off x="5667375" y="3962400"/>
              <a:ext cx="1524000" cy="1066800"/>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adFill>
              <a:gsLst>
                <a:gs pos="31000">
                  <a:srgbClr val="E29700"/>
                </a:gs>
                <a:gs pos="100000">
                  <a:schemeClr val="bg1">
                    <a:gamma/>
                    <a:tint val="82353"/>
                    <a:invGamma/>
                  </a:schemeClr>
                </a:gs>
              </a:gsLst>
              <a:lin ang="2700000" scaled="1"/>
            </a:gradFill>
            <a:ln w="12700">
              <a:solidFill>
                <a:srgbClr val="000000"/>
              </a:solidFill>
              <a:prstDash val="solid"/>
              <a:round/>
              <a:headEnd/>
              <a:tailEnd/>
            </a:ln>
          </p:spPr>
          <p:txBody>
            <a:bodyPr/>
            <a:lstStyle/>
            <a:p>
              <a:pPr eaLnBrk="0" hangingPunct="0">
                <a:defRPr/>
              </a:pPr>
              <a:endParaRPr lang="en-US" sz="2000">
                <a:solidFill>
                  <a:srgbClr val="000000"/>
                </a:solidFill>
              </a:endParaRPr>
            </a:p>
          </p:txBody>
        </p:sp>
        <p:sp>
          <p:nvSpPr>
            <p:cNvPr id="20493" name="Freeform 33"/>
            <p:cNvSpPr>
              <a:spLocks noChangeAspect="1"/>
            </p:cNvSpPr>
            <p:nvPr/>
          </p:nvSpPr>
          <p:spPr bwMode="auto">
            <a:xfrm>
              <a:off x="5680075" y="4749800"/>
              <a:ext cx="1455738" cy="188913"/>
            </a:xfrm>
            <a:custGeom>
              <a:avLst/>
              <a:gdLst>
                <a:gd name="T0" fmla="*/ 0 w 1336"/>
                <a:gd name="T1" fmla="*/ 0 h 160"/>
                <a:gd name="T2" fmla="*/ 0 w 1336"/>
                <a:gd name="T3" fmla="*/ 2147483647 h 160"/>
                <a:gd name="T4" fmla="*/ 2147483647 w 1336"/>
                <a:gd name="T5" fmla="*/ 2147483647 h 160"/>
                <a:gd name="T6" fmla="*/ 2147483647 w 1336"/>
                <a:gd name="T7" fmla="*/ 0 h 160"/>
                <a:gd name="T8" fmla="*/ 0 w 1336"/>
                <a:gd name="T9" fmla="*/ 0 h 160"/>
                <a:gd name="T10" fmla="*/ 0 60000 65536"/>
                <a:gd name="T11" fmla="*/ 0 60000 65536"/>
                <a:gd name="T12" fmla="*/ 0 60000 65536"/>
                <a:gd name="T13" fmla="*/ 0 60000 65536"/>
                <a:gd name="T14" fmla="*/ 0 60000 65536"/>
                <a:gd name="T15" fmla="*/ 0 w 1336"/>
                <a:gd name="T16" fmla="*/ 0 h 160"/>
                <a:gd name="T17" fmla="*/ 1336 w 1336"/>
                <a:gd name="T18" fmla="*/ 160 h 160"/>
              </a:gdLst>
              <a:ahLst/>
              <a:cxnLst>
                <a:cxn ang="T10">
                  <a:pos x="T0" y="T1"/>
                </a:cxn>
                <a:cxn ang="T11">
                  <a:pos x="T2" y="T3"/>
                </a:cxn>
                <a:cxn ang="T12">
                  <a:pos x="T4" y="T5"/>
                </a:cxn>
                <a:cxn ang="T13">
                  <a:pos x="T6" y="T7"/>
                </a:cxn>
                <a:cxn ang="T14">
                  <a:pos x="T8" y="T9"/>
                </a:cxn>
              </a:cxnLst>
              <a:rect l="T15" t="T16" r="T17" b="T18"/>
              <a:pathLst>
                <a:path w="1336" h="160">
                  <a:moveTo>
                    <a:pt x="0" y="0"/>
                  </a:moveTo>
                  <a:lnTo>
                    <a:pt x="0" y="160"/>
                  </a:lnTo>
                  <a:lnTo>
                    <a:pt x="1336" y="160"/>
                  </a:lnTo>
                  <a:lnTo>
                    <a:pt x="1216" y="0"/>
                  </a:lnTo>
                  <a:lnTo>
                    <a:pt x="0" y="0"/>
                  </a:lnTo>
                  <a:close/>
                </a:path>
              </a:pathLst>
            </a:custGeom>
            <a:gradFill rotWithShape="0">
              <a:gsLst>
                <a:gs pos="0">
                  <a:srgbClr val="E49328"/>
                </a:gs>
                <a:gs pos="50000">
                  <a:srgbClr val="FEB543"/>
                </a:gs>
                <a:gs pos="100000">
                  <a:srgbClr val="E49328"/>
                </a:gs>
              </a:gsLst>
              <a:lin ang="5400000" scaled="1"/>
            </a:gradFill>
            <a:ln w="12700">
              <a:solidFill>
                <a:srgbClr val="000000"/>
              </a:solidFill>
              <a:prstDash val="solid"/>
              <a:round/>
              <a:headEnd/>
              <a:tailEnd/>
            </a:ln>
          </p:spPr>
          <p:txBody>
            <a:bodyPr/>
            <a:lstStyle/>
            <a:p>
              <a:endParaRPr lang="en-US"/>
            </a:p>
          </p:txBody>
        </p:sp>
        <p:sp>
          <p:nvSpPr>
            <p:cNvPr id="28" name="Text Box 34"/>
            <p:cNvSpPr txBox="1">
              <a:spLocks noChangeAspect="1" noChangeArrowheads="1"/>
            </p:cNvSpPr>
            <p:nvPr/>
          </p:nvSpPr>
          <p:spPr bwMode="auto">
            <a:xfrm>
              <a:off x="5711825" y="4702175"/>
              <a:ext cx="1208087" cy="244475"/>
            </a:xfrm>
            <a:prstGeom prst="rect">
              <a:avLst/>
            </a:prstGeom>
            <a:noFill/>
            <a:ln w="9525">
              <a:noFill/>
              <a:miter lim="800000"/>
              <a:headEnd/>
              <a:tailEnd/>
            </a:ln>
            <a:effectLst/>
          </p:spPr>
          <p:txBody>
            <a:bodyPr wrap="none"/>
            <a:lstStyle/>
            <a:p>
              <a:pPr algn="ctr" eaLnBrk="0" hangingPunct="0">
                <a:defRPr/>
              </a:pPr>
              <a:r>
                <a:rPr lang="en-US" sz="1200" b="1" dirty="0">
                  <a:effectLst>
                    <a:outerShdw blurRad="38100" dist="38100" dir="2700000" algn="tl">
                      <a:srgbClr val="000000"/>
                    </a:outerShdw>
                  </a:effectLst>
                  <a:latin typeface="Verdana" pitchFamily="34" charset="0"/>
                </a:rPr>
                <a:t>CONTEXTUAL</a:t>
              </a:r>
              <a:endParaRPr lang="en-US" sz="1200" b="1" dirty="0">
                <a:solidFill>
                  <a:srgbClr val="FFFFB9"/>
                </a:solidFill>
                <a:effectLst>
                  <a:outerShdw blurRad="38100" dist="38100" dir="2700000" algn="tl">
                    <a:srgbClr val="000000"/>
                  </a:outerShdw>
                </a:effectLst>
                <a:latin typeface="Verdana" pitchFamily="34" charset="0"/>
              </a:endParaRP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283076"/>
                                        </p:tgtEl>
                                        <p:attrNameLst>
                                          <p:attrName>style.visibility</p:attrName>
                                        </p:attrNameLst>
                                      </p:cBhvr>
                                      <p:to>
                                        <p:strVal val="visible"/>
                                      </p:to>
                                    </p:set>
                                    <p:animEffect transition="in" filter="dissolve">
                                      <p:cBhvr>
                                        <p:cTn id="7" dur="500"/>
                                        <p:tgtEl>
                                          <p:spTgt spid="1283076"/>
                                        </p:tgtEl>
                                      </p:cBhvr>
                                    </p:animEffect>
                                  </p:childTnLst>
                                </p:cTn>
                              </p:par>
                              <p:par>
                                <p:cTn id="8" presetID="10" presetClass="entr" presetSubtype="0" fill="hold" nodeType="withEffect">
                                  <p:stCondLst>
                                    <p:cond delay="1000"/>
                                  </p:stCondLst>
                                  <p:childTnLst>
                                    <p:set>
                                      <p:cBhvr>
                                        <p:cTn id="9" dur="1" fill="hold">
                                          <p:stCondLst>
                                            <p:cond delay="0"/>
                                          </p:stCondLst>
                                        </p:cTn>
                                        <p:tgtEl>
                                          <p:spTgt spid="1283075">
                                            <p:txEl>
                                              <p:pRg st="0" end="0"/>
                                            </p:txEl>
                                          </p:spTgt>
                                        </p:tgtEl>
                                        <p:attrNameLst>
                                          <p:attrName>style.visibility</p:attrName>
                                        </p:attrNameLst>
                                      </p:cBhvr>
                                      <p:to>
                                        <p:strVal val="visible"/>
                                      </p:to>
                                    </p:set>
                                    <p:animEffect transition="in" filter="fade">
                                      <p:cBhvr>
                                        <p:cTn id="10" dur="1000"/>
                                        <p:tgtEl>
                                          <p:spTgt spid="128307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283075">
                                            <p:txEl>
                                              <p:pRg st="1" end="1"/>
                                            </p:txEl>
                                          </p:spTgt>
                                        </p:tgtEl>
                                        <p:attrNameLst>
                                          <p:attrName>style.visibility</p:attrName>
                                        </p:attrNameLst>
                                      </p:cBhvr>
                                      <p:to>
                                        <p:strVal val="visible"/>
                                      </p:to>
                                    </p:set>
                                    <p:animEffect transition="in" filter="dissolve">
                                      <p:cBhvr>
                                        <p:cTn id="15" dur="500"/>
                                        <p:tgtEl>
                                          <p:spTgt spid="1283075">
                                            <p:txEl>
                                              <p:pRg st="1" end="1"/>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283075">
                                            <p:txEl>
                                              <p:pRg st="2" end="2"/>
                                            </p:txEl>
                                          </p:spTgt>
                                        </p:tgtEl>
                                        <p:attrNameLst>
                                          <p:attrName>style.visibility</p:attrName>
                                        </p:attrNameLst>
                                      </p:cBhvr>
                                      <p:to>
                                        <p:strVal val="visible"/>
                                      </p:to>
                                    </p:set>
                                    <p:animEffect transition="in" filter="dissolve">
                                      <p:cBhvr>
                                        <p:cTn id="18" dur="500"/>
                                        <p:tgtEl>
                                          <p:spTgt spid="1283075">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283075">
                                            <p:txEl>
                                              <p:pRg st="3" end="3"/>
                                            </p:txEl>
                                          </p:spTgt>
                                        </p:tgtEl>
                                        <p:attrNameLst>
                                          <p:attrName>style.visibility</p:attrName>
                                        </p:attrNameLst>
                                      </p:cBhvr>
                                      <p:to>
                                        <p:strVal val="visible"/>
                                      </p:to>
                                    </p:set>
                                    <p:animEffect transition="in" filter="dissolve">
                                      <p:cBhvr>
                                        <p:cTn id="21" dur="500"/>
                                        <p:tgtEl>
                                          <p:spTgt spid="1283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307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6705600" y="6607175"/>
            <a:ext cx="2244725" cy="300038"/>
          </a:xfrm>
        </p:spPr>
        <p:txBody>
          <a:bodyPr/>
          <a:lstStyle/>
          <a:p>
            <a:pPr>
              <a:defRPr/>
            </a:pPr>
            <a:fld id="{A95BE091-3B8D-4251-AE1B-6296A821FAC6}" type="slidenum">
              <a:rPr lang="en-US"/>
              <a:pPr>
                <a:defRPr/>
              </a:pPr>
              <a:t>14</a:t>
            </a:fld>
            <a:endParaRPr lang="en-US"/>
          </a:p>
        </p:txBody>
      </p:sp>
      <p:sp>
        <p:nvSpPr>
          <p:cNvPr id="21508" name="Rectangle 2"/>
          <p:cNvSpPr>
            <a:spLocks noGrp="1" noChangeArrowheads="1"/>
          </p:cNvSpPr>
          <p:nvPr>
            <p:ph type="title"/>
          </p:nvPr>
        </p:nvSpPr>
        <p:spPr/>
        <p:txBody>
          <a:bodyPr/>
          <a:lstStyle/>
          <a:p>
            <a:r>
              <a:rPr lang="en-US" sz="3600"/>
              <a:t>Personal Leadership during “Unfreezing”</a:t>
            </a:r>
          </a:p>
        </p:txBody>
      </p:sp>
      <p:sp>
        <p:nvSpPr>
          <p:cNvPr id="21509" name="Rectangle 3"/>
          <p:cNvSpPr>
            <a:spLocks noGrp="1" noChangeArrowheads="1"/>
          </p:cNvSpPr>
          <p:nvPr>
            <p:ph type="body" idx="1"/>
          </p:nvPr>
        </p:nvSpPr>
        <p:spPr>
          <a:xfrm>
            <a:off x="674688" y="1063625"/>
            <a:ext cx="7754937" cy="4600575"/>
          </a:xfrm>
        </p:spPr>
        <p:txBody>
          <a:bodyPr/>
          <a:lstStyle/>
          <a:p>
            <a:pPr>
              <a:lnSpc>
                <a:spcPct val="90000"/>
              </a:lnSpc>
              <a:buFontTx/>
              <a:buNone/>
            </a:pPr>
            <a:r>
              <a:rPr lang="en-US" sz="2000"/>
              <a:t>  </a:t>
            </a:r>
            <a:r>
              <a:rPr lang="en-US" sz="2200"/>
              <a:t>A willingness to try change requires </a:t>
            </a:r>
            <a:r>
              <a:rPr lang="en-US" sz="2200" u="sng"/>
              <a:t>Personal Leadership</a:t>
            </a:r>
            <a:r>
              <a:rPr lang="en-US" sz="2200"/>
              <a:t> as you are asking them to follow </a:t>
            </a:r>
            <a:r>
              <a:rPr lang="en-US" sz="2200" u="sng"/>
              <a:t>you</a:t>
            </a:r>
            <a:r>
              <a:rPr lang="en-US" sz="2200"/>
              <a:t>, not just a policy </a:t>
            </a:r>
          </a:p>
          <a:p>
            <a:pPr>
              <a:lnSpc>
                <a:spcPct val="90000"/>
              </a:lnSpc>
              <a:buFontTx/>
              <a:buNone/>
            </a:pPr>
            <a:endParaRPr lang="en-US" sz="1000"/>
          </a:p>
          <a:p>
            <a:pPr>
              <a:lnSpc>
                <a:spcPct val="90000"/>
              </a:lnSpc>
              <a:buFontTx/>
              <a:buNone/>
            </a:pPr>
            <a:r>
              <a:rPr lang="en-US" sz="2000"/>
              <a:t>  </a:t>
            </a:r>
            <a:r>
              <a:rPr lang="en-US" sz="2200"/>
              <a:t>A key element of personal leadership during change is showing you are “on top of the situation”:</a:t>
            </a:r>
          </a:p>
          <a:p>
            <a:pPr lvl="1">
              <a:lnSpc>
                <a:spcPct val="90000"/>
              </a:lnSpc>
              <a:buFont typeface="Arial" charset="0"/>
              <a:buChar char="•"/>
            </a:pPr>
            <a:r>
              <a:rPr lang="en-US" sz="1800"/>
              <a:t>You were competent and confident before, but how do your followers know you are ready to lead them under the new requirements?  Why should they have confidence in you?</a:t>
            </a:r>
          </a:p>
          <a:p>
            <a:pPr lvl="1">
              <a:lnSpc>
                <a:spcPct val="90000"/>
              </a:lnSpc>
              <a:buFont typeface="Arial" charset="0"/>
              <a:buChar char="•"/>
            </a:pPr>
            <a:endParaRPr lang="en-US" sz="500"/>
          </a:p>
          <a:p>
            <a:pPr lvl="1">
              <a:lnSpc>
                <a:spcPct val="90000"/>
              </a:lnSpc>
              <a:buFont typeface="Arial" charset="0"/>
              <a:buChar char="•"/>
            </a:pPr>
            <a:r>
              <a:rPr lang="en-US" sz="1800"/>
              <a:t>If you are designing the change, consider the options and reasons for the change – and be sure to convey to those you lead what the real need is.  If you are simply implementing the change, consider for yourself the need and the likely consequences of the change.</a:t>
            </a:r>
          </a:p>
          <a:p>
            <a:pPr lvl="1">
              <a:lnSpc>
                <a:spcPct val="90000"/>
              </a:lnSpc>
              <a:buFont typeface="Arial" charset="0"/>
              <a:buChar char="•"/>
            </a:pPr>
            <a:endParaRPr lang="en-US" sz="500"/>
          </a:p>
          <a:p>
            <a:pPr lvl="1">
              <a:lnSpc>
                <a:spcPct val="90000"/>
              </a:lnSpc>
              <a:buFont typeface="Arial" charset="0"/>
              <a:buChar char="•"/>
            </a:pPr>
            <a:r>
              <a:rPr lang="en-US" sz="1800"/>
              <a:t>Being ready involves not only technical competencies, but experience, skill and awareness of the new conditions.  Do they have a sense that you know where we are going, what it </a:t>
            </a:r>
            <a:r>
              <a:rPr lang="en-US" sz="1800" u="sng"/>
              <a:t>really</a:t>
            </a:r>
            <a:r>
              <a:rPr lang="en-US" sz="1800"/>
              <a:t> entails?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6705600" y="6607175"/>
            <a:ext cx="2244725" cy="300038"/>
          </a:xfrm>
        </p:spPr>
        <p:txBody>
          <a:bodyPr/>
          <a:lstStyle/>
          <a:p>
            <a:pPr>
              <a:defRPr/>
            </a:pPr>
            <a:fld id="{111EC694-95A8-4D43-A290-B5DD0315A963}" type="slidenum">
              <a:rPr lang="en-US"/>
              <a:pPr>
                <a:defRPr/>
              </a:pPr>
              <a:t>15</a:t>
            </a:fld>
            <a:endParaRPr lang="en-US"/>
          </a:p>
        </p:txBody>
      </p:sp>
      <p:sp>
        <p:nvSpPr>
          <p:cNvPr id="22532" name="Rectangle 2"/>
          <p:cNvSpPr>
            <a:spLocks noGrp="1" noChangeArrowheads="1"/>
          </p:cNvSpPr>
          <p:nvPr>
            <p:ph type="title"/>
          </p:nvPr>
        </p:nvSpPr>
        <p:spPr>
          <a:xfrm>
            <a:off x="0" y="420688"/>
            <a:ext cx="9144000" cy="784225"/>
          </a:xfrm>
        </p:spPr>
        <p:txBody>
          <a:bodyPr/>
          <a:lstStyle/>
          <a:p>
            <a:r>
              <a:rPr lang="en-US" sz="3600"/>
              <a:t>Relational Leadership during “Unfreezing”</a:t>
            </a:r>
          </a:p>
        </p:txBody>
      </p:sp>
      <p:sp>
        <p:nvSpPr>
          <p:cNvPr id="22533" name="Rectangle 3"/>
          <p:cNvSpPr>
            <a:spLocks noGrp="1" noChangeArrowheads="1"/>
          </p:cNvSpPr>
          <p:nvPr>
            <p:ph type="body" idx="1"/>
          </p:nvPr>
        </p:nvSpPr>
        <p:spPr>
          <a:xfrm>
            <a:off x="557213" y="1598613"/>
            <a:ext cx="8318500" cy="3919537"/>
          </a:xfrm>
        </p:spPr>
        <p:txBody>
          <a:bodyPr/>
          <a:lstStyle/>
          <a:p>
            <a:pPr>
              <a:lnSpc>
                <a:spcPct val="80000"/>
              </a:lnSpc>
            </a:pPr>
            <a:r>
              <a:rPr lang="en-US" sz="2000"/>
              <a:t>Letting go of the old involves vulnerability and thus depends on confidence that your leader cares about you as a person and will exhibit strong </a:t>
            </a:r>
            <a:r>
              <a:rPr lang="en-US" sz="2000" u="sng"/>
              <a:t>Relational Leadership.</a:t>
            </a:r>
            <a:r>
              <a:rPr lang="en-US" sz="2000"/>
              <a:t> </a:t>
            </a:r>
          </a:p>
          <a:p>
            <a:pPr>
              <a:lnSpc>
                <a:spcPct val="80000"/>
              </a:lnSpc>
            </a:pPr>
            <a:endParaRPr lang="en-US" sz="400"/>
          </a:p>
          <a:p>
            <a:pPr>
              <a:lnSpc>
                <a:spcPct val="80000"/>
              </a:lnSpc>
            </a:pPr>
            <a:r>
              <a:rPr lang="en-US" sz="2000"/>
              <a:t>  Do you appreciate the old way of doing things?</a:t>
            </a:r>
          </a:p>
          <a:p>
            <a:pPr lvl="1">
              <a:lnSpc>
                <a:spcPct val="80000"/>
              </a:lnSpc>
            </a:pPr>
            <a:r>
              <a:rPr lang="en-US" sz="1600"/>
              <a:t>If your follower’s skills or status were high under the old system, do you appreciate  that and what the change might mean for them?</a:t>
            </a:r>
          </a:p>
          <a:p>
            <a:pPr lvl="1">
              <a:lnSpc>
                <a:spcPct val="80000"/>
              </a:lnSpc>
            </a:pPr>
            <a:r>
              <a:rPr lang="en-US" sz="1600"/>
              <a:t>Remember that those you lead will look to you to see how likely it is that the change will work</a:t>
            </a:r>
          </a:p>
          <a:p>
            <a:pPr lvl="1">
              <a:lnSpc>
                <a:spcPct val="80000"/>
              </a:lnSpc>
            </a:pPr>
            <a:endParaRPr lang="en-US" sz="400"/>
          </a:p>
          <a:p>
            <a:pPr>
              <a:lnSpc>
                <a:spcPct val="80000"/>
              </a:lnSpc>
            </a:pPr>
            <a:r>
              <a:rPr lang="en-US" sz="2000"/>
              <a:t>Do you show understanding and respect for how hard it is for them to let go of the old . . . how scary it is to embrace the new?</a:t>
            </a:r>
          </a:p>
          <a:p>
            <a:pPr lvl="1">
              <a:lnSpc>
                <a:spcPct val="80000"/>
              </a:lnSpc>
            </a:pPr>
            <a:r>
              <a:rPr lang="en-US" sz="1400"/>
              <a:t> </a:t>
            </a:r>
            <a:r>
              <a:rPr lang="en-US" sz="1600"/>
              <a:t>They may feel scared, threatened, upset and totally lost.</a:t>
            </a:r>
          </a:p>
          <a:p>
            <a:pPr lvl="1">
              <a:lnSpc>
                <a:spcPct val="80000"/>
              </a:lnSpc>
            </a:pPr>
            <a:r>
              <a:rPr lang="en-US" sz="1600"/>
              <a:t> How do they know that you recognize this?  How do they know you care?</a:t>
            </a:r>
          </a:p>
          <a:p>
            <a:pPr lvl="1">
              <a:lnSpc>
                <a:spcPct val="80000"/>
              </a:lnSpc>
            </a:pPr>
            <a:endParaRPr lang="en-US" sz="400"/>
          </a:p>
          <a:p>
            <a:pPr>
              <a:lnSpc>
                <a:spcPct val="80000"/>
              </a:lnSpc>
            </a:pPr>
            <a:r>
              <a:rPr lang="en-US" sz="2000"/>
              <a:t>   Have you conveyed how they will be treated under the new system?</a:t>
            </a:r>
          </a:p>
          <a:p>
            <a:pPr lvl="1">
              <a:lnSpc>
                <a:spcPct val="80000"/>
              </a:lnSpc>
            </a:pPr>
            <a:r>
              <a:rPr lang="en-US" sz="1600"/>
              <a:t>They may worry.  They may have received preference -- or at least been treated fairly and with respect – under the old system.  What about the new?  How do you make clear your intentions without making promises you cannot keep?</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6705600" y="6607175"/>
            <a:ext cx="2244725" cy="300038"/>
          </a:xfrm>
        </p:spPr>
        <p:txBody>
          <a:bodyPr/>
          <a:lstStyle/>
          <a:p>
            <a:pPr>
              <a:defRPr/>
            </a:pPr>
            <a:fld id="{BAC9D2AA-53B9-4866-9147-2B3FAB2ACA82}" type="slidenum">
              <a:rPr lang="en-US"/>
              <a:pPr>
                <a:defRPr/>
              </a:pPr>
              <a:t>16</a:t>
            </a:fld>
            <a:endParaRPr lang="en-US"/>
          </a:p>
        </p:txBody>
      </p:sp>
      <p:sp>
        <p:nvSpPr>
          <p:cNvPr id="23556" name="Rectangle 2"/>
          <p:cNvSpPr>
            <a:spLocks noGrp="1" noChangeArrowheads="1"/>
          </p:cNvSpPr>
          <p:nvPr>
            <p:ph type="title"/>
          </p:nvPr>
        </p:nvSpPr>
        <p:spPr>
          <a:xfrm>
            <a:off x="0" y="625475"/>
            <a:ext cx="9144000" cy="784225"/>
          </a:xfrm>
        </p:spPr>
        <p:txBody>
          <a:bodyPr/>
          <a:lstStyle/>
          <a:p>
            <a:r>
              <a:rPr lang="en-US" sz="3600"/>
              <a:t>Contextual Leadership during “Unfreezing”</a:t>
            </a:r>
          </a:p>
        </p:txBody>
      </p:sp>
      <p:sp>
        <p:nvSpPr>
          <p:cNvPr id="23557" name="Rectangle 3"/>
          <p:cNvSpPr>
            <a:spLocks noGrp="1" noChangeArrowheads="1"/>
          </p:cNvSpPr>
          <p:nvPr>
            <p:ph type="body" idx="1"/>
          </p:nvPr>
        </p:nvSpPr>
        <p:spPr>
          <a:xfrm>
            <a:off x="849313" y="1651000"/>
            <a:ext cx="7778750" cy="4821238"/>
          </a:xfrm>
        </p:spPr>
        <p:txBody>
          <a:bodyPr/>
          <a:lstStyle/>
          <a:p>
            <a:r>
              <a:rPr lang="en-US" sz="2400"/>
              <a:t>The explanation of change and actions in support of it—good </a:t>
            </a:r>
            <a:r>
              <a:rPr lang="en-US" sz="2400" u="sng"/>
              <a:t>Contextual Leadership</a:t>
            </a:r>
            <a:r>
              <a:rPr lang="en-US" sz="2400"/>
              <a:t>—is needed to help followers in . . . </a:t>
            </a:r>
          </a:p>
          <a:p>
            <a:pPr lvl="1"/>
            <a:r>
              <a:rPr lang="en-US" sz="2000"/>
              <a:t> Seeing what the old way of doing things really meant in terms of process and business outcomes.</a:t>
            </a:r>
          </a:p>
          <a:p>
            <a:pPr lvl="1"/>
            <a:r>
              <a:rPr lang="en-US" sz="2000"/>
              <a:t> Knowing why the old way no longer fits or why a change is needed.</a:t>
            </a:r>
          </a:p>
          <a:p>
            <a:pPr lvl="1"/>
            <a:r>
              <a:rPr lang="en-US" sz="2000"/>
              <a:t> Understanding the change, as it is usually not obvious.</a:t>
            </a:r>
          </a:p>
          <a:p>
            <a:pPr lvl="1"/>
            <a:r>
              <a:rPr lang="en-US" sz="2000"/>
              <a:t> Grasping what the change does and does not mean for them.</a:t>
            </a:r>
          </a:p>
          <a:p>
            <a:pPr lvl="1"/>
            <a:r>
              <a:rPr lang="en-US" sz="2000"/>
              <a:t> Seeing how the change may be critical to parts of the organization they are not a direct part of.</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1"/>
          </p:nvPr>
        </p:nvSpPr>
        <p:spPr>
          <a:xfrm>
            <a:off x="6705600" y="6607175"/>
            <a:ext cx="2244725" cy="300038"/>
          </a:xfrm>
        </p:spPr>
        <p:txBody>
          <a:bodyPr/>
          <a:lstStyle/>
          <a:p>
            <a:pPr>
              <a:defRPr/>
            </a:pPr>
            <a:fld id="{430DF929-C2A0-4F63-88AE-0D62ED48B051}" type="slidenum">
              <a:rPr lang="en-US"/>
              <a:pPr>
                <a:defRPr/>
              </a:pPr>
              <a:t>17</a:t>
            </a:fld>
            <a:endParaRPr lang="en-US"/>
          </a:p>
        </p:txBody>
      </p:sp>
      <p:sp>
        <p:nvSpPr>
          <p:cNvPr id="24580" name="Rectangle 2"/>
          <p:cNvSpPr>
            <a:spLocks noGrp="1" noChangeArrowheads="1"/>
          </p:cNvSpPr>
          <p:nvPr>
            <p:ph type="title"/>
          </p:nvPr>
        </p:nvSpPr>
        <p:spPr>
          <a:xfrm>
            <a:off x="228600" y="484188"/>
            <a:ext cx="8915400" cy="784225"/>
          </a:xfrm>
        </p:spPr>
        <p:txBody>
          <a:bodyPr/>
          <a:lstStyle/>
          <a:p>
            <a:r>
              <a:rPr lang="en-US"/>
              <a:t>Carrying Out the Change Process</a:t>
            </a:r>
          </a:p>
        </p:txBody>
      </p:sp>
      <p:sp>
        <p:nvSpPr>
          <p:cNvPr id="1358851" name="Oval 3"/>
          <p:cNvSpPr>
            <a:spLocks noChangeArrowheads="1"/>
          </p:cNvSpPr>
          <p:nvPr/>
        </p:nvSpPr>
        <p:spPr bwMode="ltGray">
          <a:xfrm>
            <a:off x="3392488" y="2622550"/>
            <a:ext cx="2133600" cy="2133600"/>
          </a:xfrm>
          <a:prstGeom prst="ellipse">
            <a:avLst/>
          </a:prstGeom>
          <a:solidFill>
            <a:srgbClr val="008000"/>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sz="2800" b="1">
                <a:solidFill>
                  <a:srgbClr val="FFFF00"/>
                </a:solidFill>
                <a:effectLst>
                  <a:outerShdw blurRad="38100" dist="38100" dir="2700000" algn="tl">
                    <a:srgbClr val="000000"/>
                  </a:outerShdw>
                </a:effectLst>
                <a:latin typeface="Tahoma" charset="0"/>
              </a:rPr>
              <a:t>Moving</a:t>
            </a:r>
            <a:endParaRPr lang="en-US" sz="3200" b="1">
              <a:solidFill>
                <a:srgbClr val="FFCC99"/>
              </a:solidFill>
              <a:effectLst>
                <a:outerShdw blurRad="38100" dist="38100" dir="2700000" algn="tl">
                  <a:srgbClr val="000000"/>
                </a:outerShdw>
              </a:effectLst>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58851"/>
                                        </p:tgtEl>
                                        <p:attrNameLst>
                                          <p:attrName>style.visibility</p:attrName>
                                        </p:attrNameLst>
                                      </p:cBhvr>
                                      <p:to>
                                        <p:strVal val="visible"/>
                                      </p:to>
                                    </p:set>
                                    <p:animEffect transition="in" filter="fade">
                                      <p:cBhvr>
                                        <p:cTn id="7" dur="1000"/>
                                        <p:tgtEl>
                                          <p:spTgt spid="1358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88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6"/>
          <p:cNvSpPr>
            <a:spLocks noGrp="1"/>
          </p:cNvSpPr>
          <p:nvPr>
            <p:ph type="sldNum" sz="quarter" idx="11"/>
          </p:nvPr>
        </p:nvSpPr>
        <p:spPr>
          <a:xfrm>
            <a:off x="6705600" y="6607175"/>
            <a:ext cx="2244725" cy="300038"/>
          </a:xfrm>
        </p:spPr>
        <p:txBody>
          <a:bodyPr/>
          <a:lstStyle/>
          <a:p>
            <a:pPr>
              <a:defRPr/>
            </a:pPr>
            <a:fld id="{A73C25CE-50A9-4A92-910D-A0F7588D2693}" type="slidenum">
              <a:rPr lang="en-US"/>
              <a:pPr>
                <a:defRPr/>
              </a:pPr>
              <a:t>18</a:t>
            </a:fld>
            <a:endParaRPr lang="en-US"/>
          </a:p>
        </p:txBody>
      </p:sp>
      <p:sp>
        <p:nvSpPr>
          <p:cNvPr id="25604" name="Rectangle 2"/>
          <p:cNvSpPr>
            <a:spLocks noGrp="1" noChangeArrowheads="1"/>
          </p:cNvSpPr>
          <p:nvPr>
            <p:ph type="title"/>
          </p:nvPr>
        </p:nvSpPr>
        <p:spPr>
          <a:xfrm>
            <a:off x="0" y="152400"/>
            <a:ext cx="9144000" cy="784225"/>
          </a:xfrm>
        </p:spPr>
        <p:txBody>
          <a:bodyPr/>
          <a:lstStyle/>
          <a:p>
            <a:r>
              <a:rPr lang="en-US" sz="3800"/>
              <a:t>Carrying Out the Change Process</a:t>
            </a:r>
          </a:p>
        </p:txBody>
      </p:sp>
      <p:sp>
        <p:nvSpPr>
          <p:cNvPr id="1360899" name="Rectangle 3"/>
          <p:cNvSpPr>
            <a:spLocks noGrp="1" noChangeArrowheads="1"/>
          </p:cNvSpPr>
          <p:nvPr>
            <p:ph type="body" sz="half" idx="2"/>
          </p:nvPr>
        </p:nvSpPr>
        <p:spPr>
          <a:xfrm>
            <a:off x="4440238" y="1216025"/>
            <a:ext cx="4476750" cy="4554538"/>
          </a:xfrm>
        </p:spPr>
        <p:txBody>
          <a:bodyPr/>
          <a:lstStyle/>
          <a:p>
            <a:pPr>
              <a:lnSpc>
                <a:spcPct val="80000"/>
              </a:lnSpc>
              <a:buFontTx/>
              <a:buNone/>
              <a:defRPr/>
            </a:pPr>
            <a:r>
              <a:rPr lang="en-US" sz="2400" dirty="0"/>
              <a:t>  Sustaining follower commitment to and ability to successfully change</a:t>
            </a:r>
          </a:p>
          <a:p>
            <a:pPr marL="520700" indent="-127000">
              <a:lnSpc>
                <a:spcPct val="80000"/>
              </a:lnSpc>
              <a:buFont typeface="Arial" pitchFamily="34" charset="0"/>
              <a:buChar char="•"/>
              <a:defRPr/>
            </a:pPr>
            <a:r>
              <a:rPr lang="en-US" sz="1800" dirty="0"/>
              <a:t>continued concern, fairness, and understanding keeps trust high</a:t>
            </a:r>
          </a:p>
          <a:p>
            <a:pPr marL="520700" indent="-127000">
              <a:lnSpc>
                <a:spcPct val="80000"/>
              </a:lnSpc>
              <a:buFont typeface="Arial" pitchFamily="34" charset="0"/>
              <a:buChar char="•"/>
              <a:defRPr/>
            </a:pPr>
            <a:r>
              <a:rPr lang="en-US" sz="1800" dirty="0"/>
              <a:t>optimism about achieving the difficult &amp; a climate of high expectations make people want to strive for successful change</a:t>
            </a:r>
          </a:p>
          <a:p>
            <a:pPr marL="520700" indent="-127000">
              <a:lnSpc>
                <a:spcPct val="80000"/>
              </a:lnSpc>
              <a:buFont typeface="Arial" pitchFamily="34" charset="0"/>
              <a:buChar char="•"/>
              <a:defRPr/>
            </a:pPr>
            <a:r>
              <a:rPr lang="en-US" sz="1800" dirty="0"/>
              <a:t>protection and support provide people with the resources they need to face new challenges</a:t>
            </a:r>
          </a:p>
          <a:p>
            <a:pPr>
              <a:lnSpc>
                <a:spcPct val="80000"/>
              </a:lnSpc>
              <a:buFontTx/>
              <a:buNone/>
              <a:defRPr/>
            </a:pPr>
            <a:r>
              <a:rPr lang="en-US" sz="2400" b="1" dirty="0"/>
              <a:t>  Relational, Inspirational, and Supportive Leadership</a:t>
            </a:r>
            <a:r>
              <a:rPr lang="en-US" sz="2400" dirty="0"/>
              <a:t> are keys to the moving phase</a:t>
            </a:r>
          </a:p>
        </p:txBody>
      </p:sp>
      <p:sp>
        <p:nvSpPr>
          <p:cNvPr id="1360900" name="Oval 4"/>
          <p:cNvSpPr>
            <a:spLocks noChangeArrowheads="1"/>
          </p:cNvSpPr>
          <p:nvPr/>
        </p:nvSpPr>
        <p:spPr bwMode="ltGray">
          <a:xfrm>
            <a:off x="1489075" y="1300163"/>
            <a:ext cx="2133600" cy="2133600"/>
          </a:xfrm>
          <a:prstGeom prst="ellipse">
            <a:avLst/>
          </a:prstGeom>
          <a:solidFill>
            <a:srgbClr val="008000"/>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sz="2800" b="1">
                <a:solidFill>
                  <a:srgbClr val="FFFF00"/>
                </a:solidFill>
                <a:effectLst>
                  <a:outerShdw blurRad="38100" dist="38100" dir="2700000" algn="tl">
                    <a:srgbClr val="000000"/>
                  </a:outerShdw>
                </a:effectLst>
                <a:latin typeface="Tahoma" charset="0"/>
              </a:rPr>
              <a:t>Moving</a:t>
            </a:r>
            <a:endParaRPr lang="en-US" sz="3200" b="1">
              <a:solidFill>
                <a:srgbClr val="FFCC99"/>
              </a:solidFill>
              <a:effectLst>
                <a:outerShdw blurRad="38100" dist="38100" dir="2700000" algn="tl">
                  <a:srgbClr val="000000"/>
                </a:outerShdw>
              </a:effectLst>
              <a:latin typeface="Times New Roman" pitchFamily="18" charset="0"/>
            </a:endParaRPr>
          </a:p>
        </p:txBody>
      </p:sp>
      <p:grpSp>
        <p:nvGrpSpPr>
          <p:cNvPr id="25607" name="Group 5"/>
          <p:cNvGrpSpPr>
            <a:grpSpLocks noChangeAspect="1"/>
          </p:cNvGrpSpPr>
          <p:nvPr/>
        </p:nvGrpSpPr>
        <p:grpSpPr bwMode="auto">
          <a:xfrm>
            <a:off x="2595563" y="3762375"/>
            <a:ext cx="1811337" cy="1231900"/>
            <a:chOff x="2914" y="1668"/>
            <a:chExt cx="1423" cy="968"/>
          </a:xfrm>
        </p:grpSpPr>
        <p:sp>
          <p:nvSpPr>
            <p:cNvPr id="25620" name="Freeform 6"/>
            <p:cNvSpPr>
              <a:spLocks noChangeAspect="1"/>
            </p:cNvSpPr>
            <p:nvPr/>
          </p:nvSpPr>
          <p:spPr bwMode="auto">
            <a:xfrm>
              <a:off x="2914" y="1668"/>
              <a:ext cx="1423" cy="968"/>
            </a:xfrm>
            <a:custGeom>
              <a:avLst/>
              <a:gdLst>
                <a:gd name="T0" fmla="*/ 719 w 1552"/>
                <a:gd name="T1" fmla="*/ 0 h 1056"/>
                <a:gd name="T2" fmla="*/ 0 w 1552"/>
                <a:gd name="T3" fmla="*/ 0 h 1056"/>
                <a:gd name="T4" fmla="*/ 0 w 1552"/>
                <a:gd name="T5" fmla="*/ 968 h 1056"/>
                <a:gd name="T6" fmla="*/ 1423 w 1552"/>
                <a:gd name="T7" fmla="*/ 968 h 1056"/>
                <a:gd name="T8" fmla="*/ 719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48B471"/>
                </a:gs>
                <a:gs pos="100000">
                  <a:srgbClr val="265F3C"/>
                </a:gs>
              </a:gsLst>
              <a:lin ang="5400000" scaled="1"/>
            </a:gradFill>
            <a:ln w="12700">
              <a:solidFill>
                <a:srgbClr val="000000"/>
              </a:solidFill>
              <a:prstDash val="solid"/>
              <a:round/>
              <a:headEnd/>
              <a:tailEnd/>
            </a:ln>
          </p:spPr>
          <p:txBody>
            <a:bodyPr/>
            <a:lstStyle/>
            <a:p>
              <a:endParaRPr lang="en-US"/>
            </a:p>
          </p:txBody>
        </p:sp>
        <p:sp>
          <p:nvSpPr>
            <p:cNvPr id="25621" name="Freeform 7"/>
            <p:cNvSpPr>
              <a:spLocks noChangeAspect="1"/>
            </p:cNvSpPr>
            <p:nvPr/>
          </p:nvSpPr>
          <p:spPr bwMode="auto">
            <a:xfrm>
              <a:off x="2954" y="1708"/>
              <a:ext cx="1281" cy="872"/>
            </a:xfrm>
            <a:custGeom>
              <a:avLst/>
              <a:gdLst>
                <a:gd name="T0" fmla="*/ 647 w 1552"/>
                <a:gd name="T1" fmla="*/ 0 h 1056"/>
                <a:gd name="T2" fmla="*/ 0 w 1552"/>
                <a:gd name="T3" fmla="*/ 0 h 1056"/>
                <a:gd name="T4" fmla="*/ 0 w 1552"/>
                <a:gd name="T5" fmla="*/ 872 h 1056"/>
                <a:gd name="T6" fmla="*/ 1281 w 1552"/>
                <a:gd name="T7" fmla="*/ 872 h 1056"/>
                <a:gd name="T8" fmla="*/ 647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317C4E"/>
                </a:gs>
                <a:gs pos="100000">
                  <a:srgbClr val="48B471"/>
                </a:gs>
              </a:gsLst>
              <a:lin ang="5400000" scaled="1"/>
            </a:gradFill>
            <a:ln w="12700">
              <a:solidFill>
                <a:srgbClr val="000000"/>
              </a:solidFill>
              <a:prstDash val="solid"/>
              <a:round/>
              <a:headEnd/>
              <a:tailEnd/>
            </a:ln>
          </p:spPr>
          <p:txBody>
            <a:bodyPr/>
            <a:lstStyle/>
            <a:p>
              <a:endParaRPr lang="en-US"/>
            </a:p>
          </p:txBody>
        </p:sp>
      </p:grpSp>
      <p:sp>
        <p:nvSpPr>
          <p:cNvPr id="25608" name="Freeform 8"/>
          <p:cNvSpPr>
            <a:spLocks noChangeAspect="1"/>
          </p:cNvSpPr>
          <p:nvPr/>
        </p:nvSpPr>
        <p:spPr bwMode="auto">
          <a:xfrm>
            <a:off x="2643188" y="4627563"/>
            <a:ext cx="1557337" cy="204787"/>
          </a:xfrm>
          <a:custGeom>
            <a:avLst/>
            <a:gdLst>
              <a:gd name="T0" fmla="*/ 0 w 1328"/>
              <a:gd name="T1" fmla="*/ 0 h 168"/>
              <a:gd name="T2" fmla="*/ 0 w 1328"/>
              <a:gd name="T3" fmla="*/ 204787 h 168"/>
              <a:gd name="T4" fmla="*/ 1557337 w 1328"/>
              <a:gd name="T5" fmla="*/ 204787 h 168"/>
              <a:gd name="T6" fmla="*/ 1416614 w 1328"/>
              <a:gd name="T7" fmla="*/ 0 h 168"/>
              <a:gd name="T8" fmla="*/ 0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0" y="0"/>
                </a:moveTo>
                <a:lnTo>
                  <a:pt x="0" y="168"/>
                </a:lnTo>
                <a:lnTo>
                  <a:pt x="1328" y="168"/>
                </a:lnTo>
                <a:lnTo>
                  <a:pt x="1208" y="0"/>
                </a:lnTo>
                <a:lnTo>
                  <a:pt x="0" y="0"/>
                </a:lnTo>
                <a:close/>
              </a:path>
            </a:pathLst>
          </a:custGeom>
          <a:gradFill rotWithShape="0">
            <a:gsLst>
              <a:gs pos="0">
                <a:srgbClr val="296640"/>
              </a:gs>
              <a:gs pos="50000">
                <a:srgbClr val="48B471"/>
              </a:gs>
              <a:gs pos="100000">
                <a:srgbClr val="296640"/>
              </a:gs>
            </a:gsLst>
            <a:lin ang="5400000" scaled="1"/>
          </a:gradFill>
          <a:ln w="12700">
            <a:solidFill>
              <a:srgbClr val="000000"/>
            </a:solidFill>
            <a:prstDash val="solid"/>
            <a:round/>
            <a:headEnd/>
            <a:tailEnd/>
          </a:ln>
        </p:spPr>
        <p:txBody>
          <a:bodyPr/>
          <a:lstStyle/>
          <a:p>
            <a:endParaRPr lang="en-US"/>
          </a:p>
        </p:txBody>
      </p:sp>
      <p:grpSp>
        <p:nvGrpSpPr>
          <p:cNvPr id="25609" name="Group 9"/>
          <p:cNvGrpSpPr>
            <a:grpSpLocks noChangeAspect="1"/>
          </p:cNvGrpSpPr>
          <p:nvPr/>
        </p:nvGrpSpPr>
        <p:grpSpPr bwMode="auto">
          <a:xfrm>
            <a:off x="731838" y="3762375"/>
            <a:ext cx="1811337" cy="1231900"/>
            <a:chOff x="1451" y="1668"/>
            <a:chExt cx="1423" cy="968"/>
          </a:xfrm>
        </p:grpSpPr>
        <p:sp>
          <p:nvSpPr>
            <p:cNvPr id="25618" name="Freeform 10"/>
            <p:cNvSpPr>
              <a:spLocks noChangeAspect="1"/>
            </p:cNvSpPr>
            <p:nvPr/>
          </p:nvSpPr>
          <p:spPr bwMode="auto">
            <a:xfrm>
              <a:off x="1451" y="1668"/>
              <a:ext cx="1423" cy="968"/>
            </a:xfrm>
            <a:custGeom>
              <a:avLst/>
              <a:gdLst>
                <a:gd name="T0" fmla="*/ 0 w 1552"/>
                <a:gd name="T1" fmla="*/ 968 h 1056"/>
                <a:gd name="T2" fmla="*/ 1423 w 1552"/>
                <a:gd name="T3" fmla="*/ 968 h 1056"/>
                <a:gd name="T4" fmla="*/ 1423 w 1552"/>
                <a:gd name="T5" fmla="*/ 0 h 1056"/>
                <a:gd name="T6" fmla="*/ 697 w 1552"/>
                <a:gd name="T7" fmla="*/ 0 h 1056"/>
                <a:gd name="T8" fmla="*/ 0 w 1552"/>
                <a:gd name="T9" fmla="*/ 968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C267AA"/>
                </a:gs>
                <a:gs pos="100000">
                  <a:srgbClr val="723D64"/>
                </a:gs>
              </a:gsLst>
              <a:lin ang="5400000" scaled="1"/>
            </a:gradFill>
            <a:ln w="12700">
              <a:solidFill>
                <a:srgbClr val="000000"/>
              </a:solidFill>
              <a:prstDash val="solid"/>
              <a:round/>
              <a:headEnd/>
              <a:tailEnd/>
            </a:ln>
          </p:spPr>
          <p:txBody>
            <a:bodyPr/>
            <a:lstStyle/>
            <a:p>
              <a:endParaRPr lang="en-US"/>
            </a:p>
          </p:txBody>
        </p:sp>
        <p:sp>
          <p:nvSpPr>
            <p:cNvPr id="25619" name="Freeform 11"/>
            <p:cNvSpPr>
              <a:spLocks noChangeAspect="1"/>
            </p:cNvSpPr>
            <p:nvPr/>
          </p:nvSpPr>
          <p:spPr bwMode="auto">
            <a:xfrm>
              <a:off x="1547" y="1708"/>
              <a:ext cx="1281" cy="872"/>
            </a:xfrm>
            <a:custGeom>
              <a:avLst/>
              <a:gdLst>
                <a:gd name="T0" fmla="*/ 0 w 1552"/>
                <a:gd name="T1" fmla="*/ 872 h 1056"/>
                <a:gd name="T2" fmla="*/ 1281 w 1552"/>
                <a:gd name="T3" fmla="*/ 872 h 1056"/>
                <a:gd name="T4" fmla="*/ 1281 w 1552"/>
                <a:gd name="T5" fmla="*/ 0 h 1056"/>
                <a:gd name="T6" fmla="*/ 627 w 1552"/>
                <a:gd name="T7" fmla="*/ 0 h 1056"/>
                <a:gd name="T8" fmla="*/ 0 w 1552"/>
                <a:gd name="T9" fmla="*/ 872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944F82"/>
                </a:gs>
                <a:gs pos="100000">
                  <a:srgbClr val="C267AA"/>
                </a:gs>
              </a:gsLst>
              <a:lin ang="5400000" scaled="1"/>
            </a:gradFill>
            <a:ln w="12700">
              <a:solidFill>
                <a:srgbClr val="000000"/>
              </a:solidFill>
              <a:prstDash val="solid"/>
              <a:round/>
              <a:headEnd/>
              <a:tailEnd/>
            </a:ln>
          </p:spPr>
          <p:txBody>
            <a:bodyPr/>
            <a:lstStyle/>
            <a:p>
              <a:endParaRPr lang="en-US"/>
            </a:p>
          </p:txBody>
        </p:sp>
      </p:grpSp>
      <p:sp>
        <p:nvSpPr>
          <p:cNvPr id="25610" name="Freeform 12"/>
          <p:cNvSpPr>
            <a:spLocks noChangeAspect="1"/>
          </p:cNvSpPr>
          <p:nvPr/>
        </p:nvSpPr>
        <p:spPr bwMode="auto">
          <a:xfrm>
            <a:off x="919163" y="4633913"/>
            <a:ext cx="1558925" cy="198437"/>
          </a:xfrm>
          <a:custGeom>
            <a:avLst/>
            <a:gdLst>
              <a:gd name="T0" fmla="*/ 140867 w 1328"/>
              <a:gd name="T1" fmla="*/ 0 h 168"/>
              <a:gd name="T2" fmla="*/ 0 w 1328"/>
              <a:gd name="T3" fmla="*/ 198437 h 168"/>
              <a:gd name="T4" fmla="*/ 1558925 w 1328"/>
              <a:gd name="T5" fmla="*/ 198437 h 168"/>
              <a:gd name="T6" fmla="*/ 1558925 w 1328"/>
              <a:gd name="T7" fmla="*/ 0 h 168"/>
              <a:gd name="T8" fmla="*/ 140867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120" y="0"/>
                </a:moveTo>
                <a:lnTo>
                  <a:pt x="0" y="168"/>
                </a:lnTo>
                <a:lnTo>
                  <a:pt x="1328" y="168"/>
                </a:lnTo>
                <a:lnTo>
                  <a:pt x="1328" y="0"/>
                </a:lnTo>
                <a:lnTo>
                  <a:pt x="120" y="0"/>
                </a:lnTo>
                <a:close/>
              </a:path>
            </a:pathLst>
          </a:custGeom>
          <a:gradFill rotWithShape="0">
            <a:gsLst>
              <a:gs pos="0">
                <a:srgbClr val="6E3B61"/>
              </a:gs>
              <a:gs pos="50000">
                <a:srgbClr val="C267AA"/>
              </a:gs>
              <a:gs pos="100000">
                <a:srgbClr val="6E3B61"/>
              </a:gs>
            </a:gsLst>
            <a:lin ang="5400000" scaled="1"/>
          </a:gradFill>
          <a:ln w="12700">
            <a:solidFill>
              <a:srgbClr val="000000"/>
            </a:solidFill>
            <a:prstDash val="solid"/>
            <a:round/>
            <a:headEnd/>
            <a:tailEnd/>
          </a:ln>
        </p:spPr>
        <p:txBody>
          <a:bodyPr/>
          <a:lstStyle/>
          <a:p>
            <a:endParaRPr lang="en-US"/>
          </a:p>
        </p:txBody>
      </p:sp>
      <p:grpSp>
        <p:nvGrpSpPr>
          <p:cNvPr id="25611" name="Group 13"/>
          <p:cNvGrpSpPr>
            <a:grpSpLocks noChangeAspect="1"/>
          </p:cNvGrpSpPr>
          <p:nvPr/>
        </p:nvGrpSpPr>
        <p:grpSpPr bwMode="auto">
          <a:xfrm>
            <a:off x="1681163" y="5054600"/>
            <a:ext cx="1820862" cy="1231900"/>
            <a:chOff x="2197" y="2683"/>
            <a:chExt cx="1430" cy="968"/>
          </a:xfrm>
        </p:grpSpPr>
        <p:sp>
          <p:nvSpPr>
            <p:cNvPr id="25616" name="Rectangle 14"/>
            <p:cNvSpPr>
              <a:spLocks noChangeAspect="1" noChangeArrowheads="1"/>
            </p:cNvSpPr>
            <p:nvPr/>
          </p:nvSpPr>
          <p:spPr bwMode="auto">
            <a:xfrm>
              <a:off x="2197" y="2683"/>
              <a:ext cx="1430" cy="968"/>
            </a:xfrm>
            <a:prstGeom prst="rect">
              <a:avLst/>
            </a:prstGeom>
            <a:gradFill rotWithShape="0">
              <a:gsLst>
                <a:gs pos="0">
                  <a:srgbClr val="197CB4"/>
                </a:gs>
                <a:gs pos="100000">
                  <a:srgbClr val="092E43"/>
                </a:gs>
              </a:gsLst>
              <a:lin ang="5400000" scaled="1"/>
            </a:gradFill>
            <a:ln w="12700">
              <a:solidFill>
                <a:srgbClr val="050600"/>
              </a:solidFill>
              <a:miter lim="800000"/>
              <a:headEnd/>
              <a:tailEnd/>
            </a:ln>
          </p:spPr>
          <p:txBody>
            <a:bodyPr/>
            <a:lstStyle/>
            <a:p>
              <a:endParaRPr lang="en-US"/>
            </a:p>
          </p:txBody>
        </p:sp>
        <p:sp>
          <p:nvSpPr>
            <p:cNvPr id="25617" name="Rectangle 15"/>
            <p:cNvSpPr>
              <a:spLocks noChangeAspect="1" noChangeArrowheads="1"/>
            </p:cNvSpPr>
            <p:nvPr/>
          </p:nvSpPr>
          <p:spPr bwMode="auto">
            <a:xfrm>
              <a:off x="2260" y="2723"/>
              <a:ext cx="1303" cy="871"/>
            </a:xfrm>
            <a:prstGeom prst="rect">
              <a:avLst/>
            </a:prstGeom>
            <a:gradFill rotWithShape="0">
              <a:gsLst>
                <a:gs pos="0">
                  <a:srgbClr val="11557C"/>
                </a:gs>
                <a:gs pos="100000">
                  <a:srgbClr val="197CB4"/>
                </a:gs>
              </a:gsLst>
              <a:lin ang="5400000" scaled="1"/>
            </a:gradFill>
            <a:ln w="12700">
              <a:solidFill>
                <a:srgbClr val="050600"/>
              </a:solidFill>
              <a:miter lim="800000"/>
              <a:headEnd/>
              <a:tailEnd/>
            </a:ln>
          </p:spPr>
          <p:txBody>
            <a:bodyPr/>
            <a:lstStyle/>
            <a:p>
              <a:endParaRPr lang="en-US"/>
            </a:p>
          </p:txBody>
        </p:sp>
      </p:grpSp>
      <p:sp>
        <p:nvSpPr>
          <p:cNvPr id="25612" name="Rectangle 16"/>
          <p:cNvSpPr>
            <a:spLocks noChangeAspect="1" noChangeArrowheads="1"/>
          </p:cNvSpPr>
          <p:nvPr/>
        </p:nvSpPr>
        <p:spPr bwMode="auto">
          <a:xfrm>
            <a:off x="1765300" y="5916613"/>
            <a:ext cx="1654175" cy="193675"/>
          </a:xfrm>
          <a:prstGeom prst="rect">
            <a:avLst/>
          </a:prstGeom>
          <a:gradFill rotWithShape="0">
            <a:gsLst>
              <a:gs pos="0">
                <a:srgbClr val="0E4869"/>
              </a:gs>
              <a:gs pos="50000">
                <a:srgbClr val="1777AC"/>
              </a:gs>
              <a:gs pos="100000">
                <a:srgbClr val="0E4869"/>
              </a:gs>
            </a:gsLst>
            <a:lin ang="5400000" scaled="1"/>
          </a:gradFill>
          <a:ln w="12700">
            <a:solidFill>
              <a:srgbClr val="000000"/>
            </a:solidFill>
            <a:miter lim="800000"/>
            <a:headEnd/>
            <a:tailEnd/>
          </a:ln>
        </p:spPr>
        <p:txBody>
          <a:bodyPr/>
          <a:lstStyle/>
          <a:p>
            <a:endParaRPr lang="en-US"/>
          </a:p>
        </p:txBody>
      </p:sp>
      <p:sp>
        <p:nvSpPr>
          <p:cNvPr id="1360913" name="Text Box 17"/>
          <p:cNvSpPr txBox="1">
            <a:spLocks noChangeAspect="1" noChangeArrowheads="1"/>
          </p:cNvSpPr>
          <p:nvPr/>
        </p:nvSpPr>
        <p:spPr bwMode="auto">
          <a:xfrm>
            <a:off x="947738" y="4595813"/>
            <a:ext cx="1595437" cy="274637"/>
          </a:xfrm>
          <a:prstGeom prst="rect">
            <a:avLst/>
          </a:prstGeom>
          <a:noFill/>
          <a:ln w="9525">
            <a:noFill/>
            <a:miter lim="800000"/>
            <a:headEnd/>
            <a:tailEnd/>
          </a:ln>
          <a:effectLst/>
        </p:spPr>
        <p:txBody>
          <a:bodyPr wrap="none">
            <a:spAutoFit/>
          </a:bodyPr>
          <a:lstStyle/>
          <a:p>
            <a:pPr algn="ctr">
              <a:defRPr/>
            </a:pPr>
            <a:r>
              <a:rPr lang="en-US" sz="1200" b="1">
                <a:effectLst>
                  <a:outerShdw blurRad="38100" dist="38100" dir="2700000" algn="tl">
                    <a:srgbClr val="000000"/>
                  </a:outerShdw>
                </a:effectLst>
                <a:latin typeface="Verdana" pitchFamily="34" charset="0"/>
              </a:rPr>
              <a:t>INSPIRATIONAL</a:t>
            </a:r>
            <a:endParaRPr lang="en-US" sz="1200" b="1">
              <a:solidFill>
                <a:srgbClr val="FFFFB9"/>
              </a:solidFill>
              <a:effectLst>
                <a:outerShdw blurRad="38100" dist="38100" dir="2700000" algn="tl">
                  <a:srgbClr val="000000"/>
                </a:outerShdw>
              </a:effectLst>
              <a:latin typeface="Verdana" pitchFamily="34" charset="0"/>
            </a:endParaRPr>
          </a:p>
        </p:txBody>
      </p:sp>
      <p:sp>
        <p:nvSpPr>
          <p:cNvPr id="1360914" name="Text Box 18"/>
          <p:cNvSpPr txBox="1">
            <a:spLocks noChangeAspect="1" noChangeArrowheads="1"/>
          </p:cNvSpPr>
          <p:nvPr/>
        </p:nvSpPr>
        <p:spPr bwMode="auto">
          <a:xfrm>
            <a:off x="2717800" y="4583113"/>
            <a:ext cx="1293813" cy="274637"/>
          </a:xfrm>
          <a:prstGeom prst="rect">
            <a:avLst/>
          </a:prstGeom>
          <a:noFill/>
          <a:ln w="9525">
            <a:noFill/>
            <a:miter lim="800000"/>
            <a:headEnd/>
            <a:tailEnd/>
          </a:ln>
          <a:effectLst/>
        </p:spPr>
        <p:txBody>
          <a:bodyPr wrap="none">
            <a:spAutoFit/>
          </a:bodyPr>
          <a:lstStyle/>
          <a:p>
            <a:pPr algn="ctr">
              <a:defRPr/>
            </a:pPr>
            <a:r>
              <a:rPr lang="en-US" sz="1200" b="1">
                <a:effectLst>
                  <a:outerShdw blurRad="38100" dist="38100" dir="2700000" algn="tl">
                    <a:srgbClr val="000000"/>
                  </a:outerShdw>
                </a:effectLst>
                <a:latin typeface="Verdana" pitchFamily="34" charset="0"/>
              </a:rPr>
              <a:t>SUPPORTIVE</a:t>
            </a:r>
            <a:endParaRPr lang="en-US" sz="1200" b="1">
              <a:solidFill>
                <a:srgbClr val="FFFFB9"/>
              </a:solidFill>
              <a:effectLst>
                <a:outerShdw blurRad="38100" dist="38100" dir="2700000" algn="tl">
                  <a:srgbClr val="000000"/>
                </a:outerShdw>
              </a:effectLst>
              <a:latin typeface="Verdana" pitchFamily="34" charset="0"/>
            </a:endParaRPr>
          </a:p>
        </p:txBody>
      </p:sp>
      <p:sp>
        <p:nvSpPr>
          <p:cNvPr id="1360915" name="Text Box 19"/>
          <p:cNvSpPr txBox="1">
            <a:spLocks noChangeAspect="1" noChangeArrowheads="1"/>
          </p:cNvSpPr>
          <p:nvPr/>
        </p:nvSpPr>
        <p:spPr bwMode="auto">
          <a:xfrm>
            <a:off x="1984375" y="5881688"/>
            <a:ext cx="1284288" cy="274637"/>
          </a:xfrm>
          <a:prstGeom prst="rect">
            <a:avLst/>
          </a:prstGeom>
          <a:noFill/>
          <a:ln w="9525">
            <a:noFill/>
            <a:miter lim="800000"/>
            <a:headEnd/>
            <a:tailEnd/>
          </a:ln>
          <a:effectLst/>
        </p:spPr>
        <p:txBody>
          <a:bodyPr wrap="none">
            <a:spAutoFit/>
          </a:bodyPr>
          <a:lstStyle/>
          <a:p>
            <a:pPr algn="ctr">
              <a:defRPr/>
            </a:pPr>
            <a:r>
              <a:rPr lang="en-US" sz="1200" b="1">
                <a:effectLst>
                  <a:outerShdw blurRad="38100" dist="38100" dir="2700000" algn="tl">
                    <a:srgbClr val="000000"/>
                  </a:outerShdw>
                </a:effectLst>
                <a:latin typeface="Verdana" pitchFamily="34" charset="0"/>
              </a:rPr>
              <a:t>RELATIONAL</a:t>
            </a:r>
            <a:endParaRPr lang="en-US" sz="1200" b="1">
              <a:solidFill>
                <a:srgbClr val="FFFFB9"/>
              </a:solidFill>
              <a:effectLst>
                <a:outerShdw blurRad="38100" dist="38100" dir="2700000" algn="tl">
                  <a:srgbClr val="000000"/>
                </a:outerShdw>
              </a:effectLst>
              <a:latin typeface="Verdana"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60900"/>
                                        </p:tgtEl>
                                        <p:attrNameLst>
                                          <p:attrName>style.visibility</p:attrName>
                                        </p:attrNameLst>
                                      </p:cBhvr>
                                      <p:to>
                                        <p:strVal val="visible"/>
                                      </p:to>
                                    </p:set>
                                    <p:animEffect transition="in" filter="fade">
                                      <p:cBhvr>
                                        <p:cTn id="7" dur="1000"/>
                                        <p:tgtEl>
                                          <p:spTgt spid="1360900"/>
                                        </p:tgtEl>
                                      </p:cBhvr>
                                    </p:animEffect>
                                  </p:childTnLst>
                                </p:cTn>
                              </p:par>
                              <p:par>
                                <p:cTn id="8" presetID="9" presetClass="entr" presetSubtype="0" fill="hold" nodeType="withEffect">
                                  <p:stCondLst>
                                    <p:cond delay="1000"/>
                                  </p:stCondLst>
                                  <p:childTnLst>
                                    <p:set>
                                      <p:cBhvr>
                                        <p:cTn id="9" dur="1" fill="hold">
                                          <p:stCondLst>
                                            <p:cond delay="0"/>
                                          </p:stCondLst>
                                        </p:cTn>
                                        <p:tgtEl>
                                          <p:spTgt spid="1360899">
                                            <p:txEl>
                                              <p:pRg st="4" end="4"/>
                                            </p:txEl>
                                          </p:spTgt>
                                        </p:tgtEl>
                                        <p:attrNameLst>
                                          <p:attrName>style.visibility</p:attrName>
                                        </p:attrNameLst>
                                      </p:cBhvr>
                                      <p:to>
                                        <p:strVal val="visible"/>
                                      </p:to>
                                    </p:set>
                                    <p:animEffect transition="in" filter="dissolve">
                                      <p:cBhvr>
                                        <p:cTn id="10" dur="1000"/>
                                        <p:tgtEl>
                                          <p:spTgt spid="1360899">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360899">
                                            <p:txEl>
                                              <p:pRg st="0" end="0"/>
                                            </p:txEl>
                                          </p:spTgt>
                                        </p:tgtEl>
                                        <p:attrNameLst>
                                          <p:attrName>style.visibility</p:attrName>
                                        </p:attrNameLst>
                                      </p:cBhvr>
                                      <p:to>
                                        <p:strVal val="visible"/>
                                      </p:to>
                                    </p:set>
                                    <p:animEffect transition="in" filter="dissolve">
                                      <p:cBhvr>
                                        <p:cTn id="15" dur="500"/>
                                        <p:tgtEl>
                                          <p:spTgt spid="1360899">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360899">
                                            <p:txEl>
                                              <p:pRg st="1" end="1"/>
                                            </p:txEl>
                                          </p:spTgt>
                                        </p:tgtEl>
                                        <p:attrNameLst>
                                          <p:attrName>style.visibility</p:attrName>
                                        </p:attrNameLst>
                                      </p:cBhvr>
                                      <p:to>
                                        <p:strVal val="visible"/>
                                      </p:to>
                                    </p:set>
                                    <p:animEffect transition="in" filter="dissolve">
                                      <p:cBhvr>
                                        <p:cTn id="18" dur="500"/>
                                        <p:tgtEl>
                                          <p:spTgt spid="1360899">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360899">
                                            <p:txEl>
                                              <p:pRg st="2" end="2"/>
                                            </p:txEl>
                                          </p:spTgt>
                                        </p:tgtEl>
                                        <p:attrNameLst>
                                          <p:attrName>style.visibility</p:attrName>
                                        </p:attrNameLst>
                                      </p:cBhvr>
                                      <p:to>
                                        <p:strVal val="visible"/>
                                      </p:to>
                                    </p:set>
                                    <p:animEffect transition="in" filter="dissolve">
                                      <p:cBhvr>
                                        <p:cTn id="21" dur="500"/>
                                        <p:tgtEl>
                                          <p:spTgt spid="1360899">
                                            <p:txEl>
                                              <p:pRg st="2" end="2"/>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360899">
                                            <p:txEl>
                                              <p:pRg st="3" end="3"/>
                                            </p:txEl>
                                          </p:spTgt>
                                        </p:tgtEl>
                                        <p:attrNameLst>
                                          <p:attrName>style.visibility</p:attrName>
                                        </p:attrNameLst>
                                      </p:cBhvr>
                                      <p:to>
                                        <p:strVal val="visible"/>
                                      </p:to>
                                    </p:set>
                                    <p:animEffect transition="in" filter="dissolve">
                                      <p:cBhvr>
                                        <p:cTn id="24" dur="500"/>
                                        <p:tgtEl>
                                          <p:spTgt spid="13608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090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6705600" y="6607175"/>
            <a:ext cx="2244725" cy="300038"/>
          </a:xfrm>
        </p:spPr>
        <p:txBody>
          <a:bodyPr/>
          <a:lstStyle/>
          <a:p>
            <a:pPr>
              <a:defRPr/>
            </a:pPr>
            <a:fld id="{5BA5F636-D847-47B7-BE5A-C5B5524AF7B5}" type="slidenum">
              <a:rPr lang="en-US"/>
              <a:pPr>
                <a:defRPr/>
              </a:pPr>
              <a:t>19</a:t>
            </a:fld>
            <a:endParaRPr lang="en-US"/>
          </a:p>
        </p:txBody>
      </p:sp>
      <p:sp>
        <p:nvSpPr>
          <p:cNvPr id="26628" name="Rectangle 2"/>
          <p:cNvSpPr>
            <a:spLocks noGrp="1" noChangeArrowheads="1"/>
          </p:cNvSpPr>
          <p:nvPr>
            <p:ph type="title"/>
          </p:nvPr>
        </p:nvSpPr>
        <p:spPr>
          <a:xfrm>
            <a:off x="280988" y="355600"/>
            <a:ext cx="8863012" cy="831850"/>
          </a:xfrm>
        </p:spPr>
        <p:txBody>
          <a:bodyPr/>
          <a:lstStyle/>
          <a:p>
            <a:r>
              <a:rPr lang="en-US" sz="3600"/>
              <a:t>Relational Leadership during “moving”</a:t>
            </a:r>
          </a:p>
        </p:txBody>
      </p:sp>
      <p:sp>
        <p:nvSpPr>
          <p:cNvPr id="8" name="Rectangle 3"/>
          <p:cNvSpPr txBox="1">
            <a:spLocks noChangeArrowheads="1"/>
          </p:cNvSpPr>
          <p:nvPr/>
        </p:nvSpPr>
        <p:spPr bwMode="auto">
          <a:xfrm>
            <a:off x="369888" y="1570038"/>
            <a:ext cx="8462962" cy="3727450"/>
          </a:xfrm>
          <a:prstGeom prst="rect">
            <a:avLst/>
          </a:prstGeom>
          <a:noFill/>
          <a:ln w="9525">
            <a:noFill/>
            <a:miter lim="800000"/>
            <a:headEnd/>
            <a:tailEnd/>
          </a:ln>
        </p:spPr>
        <p:txBody>
          <a:bodyPr lIns="0" tIns="0" rIns="0" bIns="0"/>
          <a:lstStyle/>
          <a:p>
            <a:pPr marL="234950" indent="-184150" eaLnBrk="0" hangingPunct="0">
              <a:lnSpc>
                <a:spcPct val="80000"/>
              </a:lnSpc>
              <a:spcBef>
                <a:spcPct val="20000"/>
              </a:spcBef>
              <a:spcAft>
                <a:spcPts val="1200"/>
              </a:spcAft>
              <a:buClr>
                <a:schemeClr val="tx1"/>
              </a:buClr>
              <a:defRPr/>
            </a:pPr>
            <a:r>
              <a:rPr lang="en-US" sz="2400" u="sng" kern="0">
                <a:latin typeface="+mn-lt"/>
                <a:ea typeface="+mn-ea"/>
              </a:rPr>
              <a:t>Relational Leadership</a:t>
            </a:r>
            <a:r>
              <a:rPr lang="en-US" sz="2400" kern="0">
                <a:latin typeface="+mn-lt"/>
                <a:ea typeface="+mn-ea"/>
              </a:rPr>
              <a:t> should continue as you exert yourself to support the change and monitor its progress.</a:t>
            </a:r>
            <a:endParaRPr lang="en-US" sz="2400" u="sng" kern="0">
              <a:latin typeface="+mn-lt"/>
              <a:ea typeface="+mn-ea"/>
            </a:endParaRPr>
          </a:p>
          <a:p>
            <a:pPr marL="234950" indent="-184150" eaLnBrk="0" hangingPunct="0">
              <a:lnSpc>
                <a:spcPct val="80000"/>
              </a:lnSpc>
              <a:spcBef>
                <a:spcPct val="20000"/>
              </a:spcBef>
              <a:spcAft>
                <a:spcPts val="600"/>
              </a:spcAft>
              <a:buClr>
                <a:schemeClr val="tx1"/>
              </a:buClr>
              <a:buFontTx/>
              <a:buChar char="•"/>
              <a:defRPr/>
            </a:pPr>
            <a:r>
              <a:rPr lang="en-US" sz="2000" kern="0">
                <a:latin typeface="+mn-lt"/>
                <a:ea typeface="+mn-ea"/>
              </a:rPr>
              <a:t>You need to “be there,” listening to what your people have to say about the change and its progress.</a:t>
            </a:r>
          </a:p>
          <a:p>
            <a:pPr marL="234950" indent="-184150" eaLnBrk="0" hangingPunct="0">
              <a:lnSpc>
                <a:spcPct val="80000"/>
              </a:lnSpc>
              <a:spcBef>
                <a:spcPct val="20000"/>
              </a:spcBef>
              <a:spcAft>
                <a:spcPts val="600"/>
              </a:spcAft>
              <a:buClr>
                <a:schemeClr val="tx1"/>
              </a:buClr>
              <a:buFontTx/>
              <a:buChar char="•"/>
              <a:defRPr/>
            </a:pPr>
            <a:r>
              <a:rPr lang="en-US" sz="2000" kern="0">
                <a:latin typeface="+mn-lt"/>
                <a:ea typeface="+mn-ea"/>
              </a:rPr>
              <a:t>You need to convey your understanding of the people you lead, the challenges the change presents and your respect for the people and the task being undertaken.</a:t>
            </a:r>
          </a:p>
          <a:p>
            <a:pPr marL="234950" indent="-184150" eaLnBrk="0" hangingPunct="0">
              <a:lnSpc>
                <a:spcPct val="80000"/>
              </a:lnSpc>
              <a:spcBef>
                <a:spcPct val="20000"/>
              </a:spcBef>
              <a:buClr>
                <a:schemeClr val="tx1"/>
              </a:buClr>
              <a:buFontTx/>
              <a:buChar char="•"/>
              <a:defRPr/>
            </a:pPr>
            <a:r>
              <a:rPr lang="en-US" sz="2000" kern="0">
                <a:latin typeface="+mn-lt"/>
                <a:ea typeface="+mn-ea"/>
              </a:rPr>
              <a:t>You need to be fair—the burden of the change must be spread equally, or at least those who bear the brunt of the challenge should be recognized and rewarded.</a:t>
            </a:r>
            <a:endParaRPr lang="en-US" sz="2000" kern="0" dirty="0">
              <a:latin typeface="+mn-lt"/>
              <a:ea typeface="+mn-ea"/>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152400"/>
            <a:ext cx="9144000" cy="1000125"/>
          </a:xfrm>
          <a:prstGeom prst="rect">
            <a:avLst/>
          </a:prstGeom>
          <a:noFill/>
          <a:ln w="9525">
            <a:noFill/>
            <a:miter lim="800000"/>
            <a:headEnd/>
            <a:tailEnd/>
          </a:ln>
        </p:spPr>
        <p:txBody>
          <a:bodyPr anchor="ctr"/>
          <a:lstStyle/>
          <a:p>
            <a:pPr algn="ctr"/>
            <a:r>
              <a:rPr lang="en-US" sz="4000" b="1">
                <a:solidFill>
                  <a:schemeClr val="tx2"/>
                </a:solidFill>
              </a:rPr>
              <a:t>Which leadership domains are most important in leading change?</a:t>
            </a:r>
          </a:p>
        </p:txBody>
      </p:sp>
      <p:sp>
        <p:nvSpPr>
          <p:cNvPr id="1180675" name="Text Box 3"/>
          <p:cNvSpPr txBox="1">
            <a:spLocks noChangeArrowheads="1"/>
          </p:cNvSpPr>
          <p:nvPr/>
        </p:nvSpPr>
        <p:spPr bwMode="auto">
          <a:xfrm>
            <a:off x="7543800" y="6381750"/>
            <a:ext cx="184150" cy="457200"/>
          </a:xfrm>
          <a:prstGeom prst="rect">
            <a:avLst/>
          </a:prstGeom>
          <a:noFill/>
          <a:ln w="9525">
            <a:noFill/>
            <a:miter lim="800000"/>
            <a:headEnd/>
            <a:tailEnd/>
          </a:ln>
        </p:spPr>
        <p:txBody>
          <a:bodyPr wrap="none">
            <a:spAutoFit/>
          </a:bodyPr>
          <a:lstStyle/>
          <a:p>
            <a:endParaRPr lang="en-US" sz="2400">
              <a:latin typeface="Times New Roman" pitchFamily="18" charset="0"/>
            </a:endParaRPr>
          </a:p>
        </p:txBody>
      </p:sp>
      <p:grpSp>
        <p:nvGrpSpPr>
          <p:cNvPr id="9220" name="Group 34"/>
          <p:cNvGrpSpPr>
            <a:grpSpLocks/>
          </p:cNvGrpSpPr>
          <p:nvPr/>
        </p:nvGrpSpPr>
        <p:grpSpPr bwMode="auto">
          <a:xfrm>
            <a:off x="1219200" y="1219200"/>
            <a:ext cx="6940550" cy="4800600"/>
            <a:chOff x="1219200" y="1066800"/>
            <a:chExt cx="6940551" cy="4775201"/>
          </a:xfrm>
        </p:grpSpPr>
        <p:grpSp>
          <p:nvGrpSpPr>
            <p:cNvPr id="3" name="Group 44"/>
            <p:cNvGrpSpPr>
              <a:grpSpLocks/>
            </p:cNvGrpSpPr>
            <p:nvPr/>
          </p:nvGrpSpPr>
          <p:grpSpPr bwMode="auto">
            <a:xfrm>
              <a:off x="5876925" y="4305300"/>
              <a:ext cx="2282826" cy="1536701"/>
              <a:chOff x="3671" y="2683"/>
              <a:chExt cx="1438" cy="968"/>
            </a:xfrm>
            <a:gradFill>
              <a:gsLst>
                <a:gs pos="31000">
                  <a:srgbClr val="E29700"/>
                </a:gs>
                <a:gs pos="100000">
                  <a:schemeClr val="bg1">
                    <a:gamma/>
                    <a:tint val="82353"/>
                    <a:invGamma/>
                  </a:schemeClr>
                </a:gs>
              </a:gsLst>
              <a:lin ang="2700000" scaled="1"/>
            </a:gradFill>
          </p:grpSpPr>
          <p:sp>
            <p:nvSpPr>
              <p:cNvPr id="38" name="Freeform 45"/>
              <p:cNvSpPr>
                <a:spLocks/>
              </p:cNvSpPr>
              <p:nvPr/>
            </p:nvSpPr>
            <p:spPr bwMode="auto">
              <a:xfrm>
                <a:off x="3671" y="2683"/>
                <a:ext cx="1438" cy="968"/>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sp>
            <p:nvSpPr>
              <p:cNvPr id="39" name="Freeform 46"/>
              <p:cNvSpPr>
                <a:spLocks noChangeAspect="1"/>
              </p:cNvSpPr>
              <p:nvPr/>
            </p:nvSpPr>
            <p:spPr bwMode="auto">
              <a:xfrm>
                <a:off x="3719" y="2731"/>
                <a:ext cx="1294" cy="871"/>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grpSp>
        <p:grpSp>
          <p:nvGrpSpPr>
            <p:cNvPr id="9224" name="Group 4"/>
            <p:cNvGrpSpPr>
              <a:grpSpLocks/>
            </p:cNvGrpSpPr>
            <p:nvPr/>
          </p:nvGrpSpPr>
          <p:grpSpPr bwMode="auto">
            <a:xfrm>
              <a:off x="3546475" y="1066800"/>
              <a:ext cx="2236788" cy="1536700"/>
              <a:chOff x="2186" y="643"/>
              <a:chExt cx="1409" cy="968"/>
            </a:xfrm>
          </p:grpSpPr>
          <p:sp>
            <p:nvSpPr>
              <p:cNvPr id="9249" name="Freeform 5"/>
              <p:cNvSpPr>
                <a:spLocks/>
              </p:cNvSpPr>
              <p:nvPr/>
            </p:nvSpPr>
            <p:spPr bwMode="auto">
              <a:xfrm>
                <a:off x="2186" y="643"/>
                <a:ext cx="1409" cy="968"/>
              </a:xfrm>
              <a:custGeom>
                <a:avLst/>
                <a:gdLst>
                  <a:gd name="T0" fmla="*/ 177 w 1536"/>
                  <a:gd name="T1" fmla="*/ 0 h 1056"/>
                  <a:gd name="T2" fmla="*/ 0 w 1536"/>
                  <a:gd name="T3" fmla="*/ 240 h 1056"/>
                  <a:gd name="T4" fmla="*/ 354 w 1536"/>
                  <a:gd name="T5" fmla="*/ 240 h 1056"/>
                  <a:gd name="T6" fmla="*/ 177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798C95"/>
                  </a:gs>
                  <a:gs pos="100000">
                    <a:srgbClr val="617178"/>
                  </a:gs>
                </a:gsLst>
                <a:lin ang="5400000" scaled="1"/>
              </a:gradFill>
              <a:ln w="12700">
                <a:solidFill>
                  <a:srgbClr val="000000"/>
                </a:solidFill>
                <a:round/>
                <a:headEnd/>
                <a:tailEnd/>
              </a:ln>
            </p:spPr>
            <p:txBody>
              <a:bodyPr/>
              <a:lstStyle/>
              <a:p>
                <a:endParaRPr lang="en-US"/>
              </a:p>
            </p:txBody>
          </p:sp>
          <p:sp>
            <p:nvSpPr>
              <p:cNvPr id="9250" name="Freeform 6"/>
              <p:cNvSpPr>
                <a:spLocks noChangeAspect="1"/>
              </p:cNvSpPr>
              <p:nvPr/>
            </p:nvSpPr>
            <p:spPr bwMode="auto">
              <a:xfrm>
                <a:off x="2290" y="723"/>
                <a:ext cx="1205" cy="828"/>
              </a:xfrm>
              <a:custGeom>
                <a:avLst/>
                <a:gdLst>
                  <a:gd name="T0" fmla="*/ 13 w 1536"/>
                  <a:gd name="T1" fmla="*/ 0 h 1056"/>
                  <a:gd name="T2" fmla="*/ 0 w 1536"/>
                  <a:gd name="T3" fmla="*/ 16 h 1056"/>
                  <a:gd name="T4" fmla="*/ 25 w 1536"/>
                  <a:gd name="T5" fmla="*/ 16 h 1056"/>
                  <a:gd name="T6" fmla="*/ 13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455055"/>
                  </a:gs>
                  <a:gs pos="100000">
                    <a:srgbClr val="798C95"/>
                  </a:gs>
                </a:gsLst>
                <a:lin ang="5400000" scaled="1"/>
              </a:gradFill>
              <a:ln w="12700">
                <a:solidFill>
                  <a:srgbClr val="000000"/>
                </a:solidFill>
                <a:round/>
                <a:headEnd/>
                <a:tailEnd/>
              </a:ln>
            </p:spPr>
            <p:txBody>
              <a:bodyPr/>
              <a:lstStyle/>
              <a:p>
                <a:endParaRPr lang="en-US"/>
              </a:p>
            </p:txBody>
          </p:sp>
        </p:grpSp>
        <p:grpSp>
          <p:nvGrpSpPr>
            <p:cNvPr id="9225" name="Group 7"/>
            <p:cNvGrpSpPr>
              <a:grpSpLocks/>
            </p:cNvGrpSpPr>
            <p:nvPr/>
          </p:nvGrpSpPr>
          <p:grpSpPr bwMode="auto">
            <a:xfrm>
              <a:off x="4702175" y="2693988"/>
              <a:ext cx="2259013" cy="1536700"/>
              <a:chOff x="2914" y="1668"/>
              <a:chExt cx="1423" cy="968"/>
            </a:xfrm>
          </p:grpSpPr>
          <p:sp>
            <p:nvSpPr>
              <p:cNvPr id="9247" name="Freeform 8"/>
              <p:cNvSpPr>
                <a:spLocks/>
              </p:cNvSpPr>
              <p:nvPr/>
            </p:nvSpPr>
            <p:spPr bwMode="auto">
              <a:xfrm>
                <a:off x="2914" y="1668"/>
                <a:ext cx="1423" cy="968"/>
              </a:xfrm>
              <a:custGeom>
                <a:avLst/>
                <a:gdLst>
                  <a:gd name="T0" fmla="*/ 180 w 1552"/>
                  <a:gd name="T1" fmla="*/ 0 h 1056"/>
                  <a:gd name="T2" fmla="*/ 0 w 1552"/>
                  <a:gd name="T3" fmla="*/ 0 h 1056"/>
                  <a:gd name="T4" fmla="*/ 0 w 1552"/>
                  <a:gd name="T5" fmla="*/ 240 h 1056"/>
                  <a:gd name="T6" fmla="*/ 356 w 1552"/>
                  <a:gd name="T7" fmla="*/ 240 h 1056"/>
                  <a:gd name="T8" fmla="*/ 180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48B471"/>
                  </a:gs>
                  <a:gs pos="100000">
                    <a:srgbClr val="265F3C"/>
                  </a:gs>
                </a:gsLst>
                <a:lin ang="5400000" scaled="1"/>
              </a:gradFill>
              <a:ln w="12700">
                <a:solidFill>
                  <a:srgbClr val="000000"/>
                </a:solidFill>
                <a:round/>
                <a:headEnd/>
                <a:tailEnd/>
              </a:ln>
            </p:spPr>
            <p:txBody>
              <a:bodyPr/>
              <a:lstStyle/>
              <a:p>
                <a:endParaRPr lang="en-US"/>
              </a:p>
            </p:txBody>
          </p:sp>
          <p:sp>
            <p:nvSpPr>
              <p:cNvPr id="9248" name="Freeform 9"/>
              <p:cNvSpPr>
                <a:spLocks noChangeAspect="1"/>
              </p:cNvSpPr>
              <p:nvPr/>
            </p:nvSpPr>
            <p:spPr bwMode="auto">
              <a:xfrm>
                <a:off x="2954" y="1708"/>
                <a:ext cx="1281" cy="872"/>
              </a:xfrm>
              <a:custGeom>
                <a:avLst/>
                <a:gdLst>
                  <a:gd name="T0" fmla="*/ 30 w 1552"/>
                  <a:gd name="T1" fmla="*/ 0 h 1056"/>
                  <a:gd name="T2" fmla="*/ 0 w 1552"/>
                  <a:gd name="T3" fmla="*/ 0 h 1056"/>
                  <a:gd name="T4" fmla="*/ 0 w 1552"/>
                  <a:gd name="T5" fmla="*/ 41 h 1056"/>
                  <a:gd name="T6" fmla="*/ 59 w 1552"/>
                  <a:gd name="T7" fmla="*/ 41 h 1056"/>
                  <a:gd name="T8" fmla="*/ 30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317C4E"/>
                  </a:gs>
                  <a:gs pos="100000">
                    <a:srgbClr val="48B471"/>
                  </a:gs>
                </a:gsLst>
                <a:lin ang="5400000" scaled="1"/>
              </a:gradFill>
              <a:ln w="12700">
                <a:solidFill>
                  <a:srgbClr val="000000"/>
                </a:solidFill>
                <a:round/>
                <a:headEnd/>
                <a:tailEnd/>
              </a:ln>
            </p:spPr>
            <p:txBody>
              <a:bodyPr/>
              <a:lstStyle/>
              <a:p>
                <a:endParaRPr lang="en-US"/>
              </a:p>
            </p:txBody>
          </p:sp>
        </p:grpSp>
        <p:grpSp>
          <p:nvGrpSpPr>
            <p:cNvPr id="9226" name="Group 10"/>
            <p:cNvGrpSpPr>
              <a:grpSpLocks/>
            </p:cNvGrpSpPr>
            <p:nvPr/>
          </p:nvGrpSpPr>
          <p:grpSpPr bwMode="auto">
            <a:xfrm>
              <a:off x="2379663" y="2693988"/>
              <a:ext cx="2259012" cy="1536700"/>
              <a:chOff x="1451" y="1668"/>
              <a:chExt cx="1423" cy="968"/>
            </a:xfrm>
          </p:grpSpPr>
          <p:sp>
            <p:nvSpPr>
              <p:cNvPr id="9245" name="Freeform 11"/>
              <p:cNvSpPr>
                <a:spLocks/>
              </p:cNvSpPr>
              <p:nvPr/>
            </p:nvSpPr>
            <p:spPr bwMode="auto">
              <a:xfrm>
                <a:off x="1451" y="1668"/>
                <a:ext cx="1423" cy="968"/>
              </a:xfrm>
              <a:custGeom>
                <a:avLst/>
                <a:gdLst>
                  <a:gd name="T0" fmla="*/ 0 w 1552"/>
                  <a:gd name="T1" fmla="*/ 240 h 1056"/>
                  <a:gd name="T2" fmla="*/ 356 w 1552"/>
                  <a:gd name="T3" fmla="*/ 240 h 1056"/>
                  <a:gd name="T4" fmla="*/ 356 w 1552"/>
                  <a:gd name="T5" fmla="*/ 0 h 1056"/>
                  <a:gd name="T6" fmla="*/ 174 w 1552"/>
                  <a:gd name="T7" fmla="*/ 0 h 1056"/>
                  <a:gd name="T8" fmla="*/ 0 w 1552"/>
                  <a:gd name="T9" fmla="*/ 24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C267AA"/>
                  </a:gs>
                  <a:gs pos="100000">
                    <a:srgbClr val="723D64"/>
                  </a:gs>
                </a:gsLst>
                <a:lin ang="5400000" scaled="1"/>
              </a:gradFill>
              <a:ln w="12700">
                <a:solidFill>
                  <a:srgbClr val="000000"/>
                </a:solidFill>
                <a:round/>
                <a:headEnd/>
                <a:tailEnd/>
              </a:ln>
            </p:spPr>
            <p:txBody>
              <a:bodyPr/>
              <a:lstStyle/>
              <a:p>
                <a:endParaRPr lang="en-US"/>
              </a:p>
            </p:txBody>
          </p:sp>
          <p:sp>
            <p:nvSpPr>
              <p:cNvPr id="9246" name="Freeform 12"/>
              <p:cNvSpPr>
                <a:spLocks noChangeAspect="1"/>
              </p:cNvSpPr>
              <p:nvPr/>
            </p:nvSpPr>
            <p:spPr bwMode="auto">
              <a:xfrm>
                <a:off x="1547" y="1708"/>
                <a:ext cx="1281" cy="872"/>
              </a:xfrm>
              <a:custGeom>
                <a:avLst/>
                <a:gdLst>
                  <a:gd name="T0" fmla="*/ 0 w 1552"/>
                  <a:gd name="T1" fmla="*/ 41 h 1056"/>
                  <a:gd name="T2" fmla="*/ 59 w 1552"/>
                  <a:gd name="T3" fmla="*/ 41 h 1056"/>
                  <a:gd name="T4" fmla="*/ 59 w 1552"/>
                  <a:gd name="T5" fmla="*/ 0 h 1056"/>
                  <a:gd name="T6" fmla="*/ 29 w 1552"/>
                  <a:gd name="T7" fmla="*/ 0 h 1056"/>
                  <a:gd name="T8" fmla="*/ 0 w 1552"/>
                  <a:gd name="T9" fmla="*/ 41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944F82"/>
                  </a:gs>
                  <a:gs pos="100000">
                    <a:srgbClr val="C267AA"/>
                  </a:gs>
                </a:gsLst>
                <a:lin ang="5400000" scaled="1"/>
              </a:gradFill>
              <a:ln w="12700">
                <a:solidFill>
                  <a:srgbClr val="000000"/>
                </a:solidFill>
                <a:round/>
                <a:headEnd/>
                <a:tailEnd/>
              </a:ln>
            </p:spPr>
            <p:txBody>
              <a:bodyPr/>
              <a:lstStyle/>
              <a:p>
                <a:endParaRPr lang="en-US"/>
              </a:p>
            </p:txBody>
          </p:sp>
        </p:grpSp>
        <p:grpSp>
          <p:nvGrpSpPr>
            <p:cNvPr id="9227" name="Group 13"/>
            <p:cNvGrpSpPr>
              <a:grpSpLocks/>
            </p:cNvGrpSpPr>
            <p:nvPr/>
          </p:nvGrpSpPr>
          <p:grpSpPr bwMode="auto">
            <a:xfrm>
              <a:off x="3563938" y="4305300"/>
              <a:ext cx="2270125" cy="1536700"/>
              <a:chOff x="2197" y="2683"/>
              <a:chExt cx="1430" cy="968"/>
            </a:xfrm>
          </p:grpSpPr>
          <p:sp>
            <p:nvSpPr>
              <p:cNvPr id="9243" name="Rectangle 14"/>
              <p:cNvSpPr>
                <a:spLocks noChangeArrowheads="1"/>
              </p:cNvSpPr>
              <p:nvPr/>
            </p:nvSpPr>
            <p:spPr bwMode="auto">
              <a:xfrm>
                <a:off x="2197" y="2683"/>
                <a:ext cx="1430" cy="968"/>
              </a:xfrm>
              <a:prstGeom prst="rect">
                <a:avLst/>
              </a:prstGeom>
              <a:gradFill rotWithShape="0">
                <a:gsLst>
                  <a:gs pos="0">
                    <a:srgbClr val="197CB4"/>
                  </a:gs>
                  <a:gs pos="100000">
                    <a:srgbClr val="092E43"/>
                  </a:gs>
                </a:gsLst>
                <a:lin ang="5400000" scaled="1"/>
              </a:gradFill>
              <a:ln w="12700">
                <a:solidFill>
                  <a:srgbClr val="050600"/>
                </a:solidFill>
                <a:miter lim="800000"/>
                <a:headEnd/>
                <a:tailEnd/>
              </a:ln>
            </p:spPr>
            <p:txBody>
              <a:bodyPr/>
              <a:lstStyle/>
              <a:p>
                <a:pPr eaLnBrk="0" hangingPunct="0"/>
                <a:endParaRPr lang="en-US" sz="2000"/>
              </a:p>
            </p:txBody>
          </p:sp>
          <p:sp>
            <p:nvSpPr>
              <p:cNvPr id="9244" name="Rectangle 15"/>
              <p:cNvSpPr>
                <a:spLocks noChangeAspect="1" noChangeArrowheads="1"/>
              </p:cNvSpPr>
              <p:nvPr/>
            </p:nvSpPr>
            <p:spPr bwMode="auto">
              <a:xfrm>
                <a:off x="2260" y="2723"/>
                <a:ext cx="1303" cy="871"/>
              </a:xfrm>
              <a:prstGeom prst="rect">
                <a:avLst/>
              </a:prstGeom>
              <a:gradFill rotWithShape="0">
                <a:gsLst>
                  <a:gs pos="0">
                    <a:srgbClr val="11557C"/>
                  </a:gs>
                  <a:gs pos="100000">
                    <a:srgbClr val="197CB4"/>
                  </a:gs>
                </a:gsLst>
                <a:lin ang="5400000" scaled="1"/>
              </a:gradFill>
              <a:ln w="12700">
                <a:solidFill>
                  <a:srgbClr val="050600"/>
                </a:solidFill>
                <a:miter lim="800000"/>
                <a:headEnd/>
                <a:tailEnd/>
              </a:ln>
            </p:spPr>
            <p:txBody>
              <a:bodyPr/>
              <a:lstStyle/>
              <a:p>
                <a:pPr eaLnBrk="0" hangingPunct="0"/>
                <a:endParaRPr lang="en-US" sz="2000"/>
              </a:p>
            </p:txBody>
          </p:sp>
        </p:grpSp>
        <p:grpSp>
          <p:nvGrpSpPr>
            <p:cNvPr id="9228" name="Group 19"/>
            <p:cNvGrpSpPr>
              <a:grpSpLocks/>
            </p:cNvGrpSpPr>
            <p:nvPr/>
          </p:nvGrpSpPr>
          <p:grpSpPr bwMode="auto">
            <a:xfrm>
              <a:off x="1219200" y="4305300"/>
              <a:ext cx="2270125" cy="1536700"/>
              <a:chOff x="720" y="2683"/>
              <a:chExt cx="1430" cy="968"/>
            </a:xfrm>
          </p:grpSpPr>
          <p:sp>
            <p:nvSpPr>
              <p:cNvPr id="9241" name="Freeform 20"/>
              <p:cNvSpPr>
                <a:spLocks/>
              </p:cNvSpPr>
              <p:nvPr/>
            </p:nvSpPr>
            <p:spPr bwMode="auto">
              <a:xfrm>
                <a:off x="720" y="2683"/>
                <a:ext cx="1430" cy="968"/>
              </a:xfrm>
              <a:custGeom>
                <a:avLst/>
                <a:gdLst>
                  <a:gd name="T0" fmla="*/ 0 w 1560"/>
                  <a:gd name="T1" fmla="*/ 237 h 1056"/>
                  <a:gd name="T2" fmla="*/ 0 w 1560"/>
                  <a:gd name="T3" fmla="*/ 240 h 1056"/>
                  <a:gd name="T4" fmla="*/ 356 w 1560"/>
                  <a:gd name="T5" fmla="*/ 240 h 1056"/>
                  <a:gd name="T6" fmla="*/ 356 w 1560"/>
                  <a:gd name="T7" fmla="*/ 0 h 1056"/>
                  <a:gd name="T8" fmla="*/ 175 w 1560"/>
                  <a:gd name="T9" fmla="*/ 0 h 1056"/>
                  <a:gd name="T10" fmla="*/ 0 w 1560"/>
                  <a:gd name="T11" fmla="*/ 237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E9394A"/>
                  </a:gs>
                  <a:gs pos="100000">
                    <a:srgbClr val="6C1A22"/>
                  </a:gs>
                </a:gsLst>
                <a:lin ang="5400000" scaled="1"/>
              </a:gradFill>
              <a:ln w="12700">
                <a:solidFill>
                  <a:srgbClr val="000000"/>
                </a:solidFill>
                <a:round/>
                <a:headEnd/>
                <a:tailEnd/>
              </a:ln>
            </p:spPr>
            <p:txBody>
              <a:bodyPr/>
              <a:lstStyle/>
              <a:p>
                <a:endParaRPr lang="en-US"/>
              </a:p>
            </p:txBody>
          </p:sp>
          <p:sp>
            <p:nvSpPr>
              <p:cNvPr id="9242" name="Freeform 21"/>
              <p:cNvSpPr>
                <a:spLocks noChangeAspect="1"/>
              </p:cNvSpPr>
              <p:nvPr/>
            </p:nvSpPr>
            <p:spPr bwMode="auto">
              <a:xfrm>
                <a:off x="824" y="2723"/>
                <a:ext cx="1287" cy="871"/>
              </a:xfrm>
              <a:custGeom>
                <a:avLst/>
                <a:gdLst>
                  <a:gd name="T0" fmla="*/ 0 w 1560"/>
                  <a:gd name="T1" fmla="*/ 40 h 1056"/>
                  <a:gd name="T2" fmla="*/ 0 w 1560"/>
                  <a:gd name="T3" fmla="*/ 40 h 1056"/>
                  <a:gd name="T4" fmla="*/ 59 w 1560"/>
                  <a:gd name="T5" fmla="*/ 40 h 1056"/>
                  <a:gd name="T6" fmla="*/ 59 w 1560"/>
                  <a:gd name="T7" fmla="*/ 0 h 1056"/>
                  <a:gd name="T8" fmla="*/ 29 w 1560"/>
                  <a:gd name="T9" fmla="*/ 0 h 1056"/>
                  <a:gd name="T10" fmla="*/ 0 w 1560"/>
                  <a:gd name="T11" fmla="*/ 40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9B2631"/>
                  </a:gs>
                  <a:gs pos="100000">
                    <a:srgbClr val="E9394A"/>
                  </a:gs>
                </a:gsLst>
                <a:lin ang="5400000" scaled="1"/>
              </a:gradFill>
              <a:ln w="12700">
                <a:solidFill>
                  <a:srgbClr val="000000"/>
                </a:solidFill>
                <a:round/>
                <a:headEnd/>
                <a:tailEnd/>
              </a:ln>
            </p:spPr>
            <p:txBody>
              <a:bodyPr/>
              <a:lstStyle/>
              <a:p>
                <a:endParaRPr lang="en-US"/>
              </a:p>
            </p:txBody>
          </p:sp>
        </p:grpSp>
        <p:sp>
          <p:nvSpPr>
            <p:cNvPr id="9229" name="Text Box 22"/>
            <p:cNvSpPr txBox="1">
              <a:spLocks noChangeArrowheads="1"/>
            </p:cNvSpPr>
            <p:nvPr/>
          </p:nvSpPr>
          <p:spPr bwMode="auto">
            <a:xfrm>
              <a:off x="4468813" y="2276475"/>
              <a:ext cx="184150" cy="366713"/>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9230" name="Text Box 23"/>
            <p:cNvSpPr txBox="1">
              <a:spLocks noChangeArrowheads="1"/>
            </p:cNvSpPr>
            <p:nvPr/>
          </p:nvSpPr>
          <p:spPr bwMode="auto">
            <a:xfrm>
              <a:off x="3568700" y="352266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9231" name="Text Box 24"/>
            <p:cNvSpPr txBox="1">
              <a:spLocks noChangeArrowheads="1"/>
            </p:cNvSpPr>
            <p:nvPr/>
          </p:nvSpPr>
          <p:spPr bwMode="auto">
            <a:xfrm>
              <a:off x="5386388" y="352266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9232" name="Text Box 25"/>
            <p:cNvSpPr txBox="1">
              <a:spLocks noChangeArrowheads="1"/>
            </p:cNvSpPr>
            <p:nvPr/>
          </p:nvSpPr>
          <p:spPr bwMode="auto">
            <a:xfrm>
              <a:off x="2359025" y="482441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9233" name="Text Box 26"/>
            <p:cNvSpPr txBox="1">
              <a:spLocks noChangeArrowheads="1"/>
            </p:cNvSpPr>
            <p:nvPr/>
          </p:nvSpPr>
          <p:spPr bwMode="auto">
            <a:xfrm>
              <a:off x="4467225" y="482441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9234" name="Text Box 27"/>
            <p:cNvSpPr txBox="1">
              <a:spLocks noChangeArrowheads="1"/>
            </p:cNvSpPr>
            <p:nvPr/>
          </p:nvSpPr>
          <p:spPr bwMode="auto">
            <a:xfrm>
              <a:off x="6465888" y="4824413"/>
              <a:ext cx="184150" cy="366712"/>
            </a:xfrm>
            <a:prstGeom prst="rect">
              <a:avLst/>
            </a:prstGeom>
            <a:noFill/>
            <a:ln w="9525">
              <a:noFill/>
              <a:miter lim="800000"/>
              <a:headEnd/>
              <a:tailEnd/>
            </a:ln>
          </p:spPr>
          <p:txBody>
            <a:bodyPr wrap="none">
              <a:spAutoFit/>
            </a:bodyPr>
            <a:lstStyle/>
            <a:p>
              <a:pPr algn="ctr"/>
              <a:endParaRPr lang="en-US" b="1">
                <a:latin typeface="Verdana" pitchFamily="34" charset="0"/>
              </a:endParaRPr>
            </a:p>
          </p:txBody>
        </p:sp>
        <p:sp>
          <p:nvSpPr>
            <p:cNvPr id="9235" name="Text Box 28"/>
            <p:cNvSpPr txBox="1">
              <a:spLocks noChangeArrowheads="1"/>
            </p:cNvSpPr>
            <p:nvPr/>
          </p:nvSpPr>
          <p:spPr bwMode="auto">
            <a:xfrm>
              <a:off x="3562350" y="1757363"/>
              <a:ext cx="2209800" cy="777875"/>
            </a:xfrm>
            <a:prstGeom prst="rect">
              <a:avLst/>
            </a:prstGeom>
            <a:noFill/>
            <a:ln w="9525">
              <a:noFill/>
              <a:miter lim="800000"/>
              <a:headEnd/>
              <a:tailEnd/>
            </a:ln>
          </p:spPr>
          <p:txBody>
            <a:bodyPr>
              <a:spAutoFit/>
            </a:bodyPr>
            <a:lstStyle/>
            <a:p>
              <a:pPr algn="ctr"/>
              <a:r>
                <a:rPr lang="en-US" sz="1500" b="1">
                  <a:latin typeface="Verdana" pitchFamily="34" charset="0"/>
                </a:rPr>
                <a:t>Modeling</a:t>
              </a:r>
            </a:p>
            <a:p>
              <a:pPr algn="ctr"/>
              <a:r>
                <a:rPr lang="en-US" sz="1500" b="1">
                  <a:latin typeface="Verdana" pitchFamily="34" charset="0"/>
                </a:rPr>
                <a:t>ethics &amp;</a:t>
              </a:r>
            </a:p>
            <a:p>
              <a:pPr algn="ctr"/>
              <a:r>
                <a:rPr lang="en-US" sz="1500" b="1">
                  <a:latin typeface="Verdana" pitchFamily="34" charset="0"/>
                </a:rPr>
                <a:t> balance</a:t>
              </a:r>
            </a:p>
          </p:txBody>
        </p:sp>
        <p:sp>
          <p:nvSpPr>
            <p:cNvPr id="9236" name="Text Box 29"/>
            <p:cNvSpPr txBox="1">
              <a:spLocks noChangeArrowheads="1"/>
            </p:cNvSpPr>
            <p:nvPr/>
          </p:nvSpPr>
          <p:spPr bwMode="auto">
            <a:xfrm>
              <a:off x="2798763" y="3103563"/>
              <a:ext cx="1824037" cy="1069975"/>
            </a:xfrm>
            <a:prstGeom prst="rect">
              <a:avLst/>
            </a:prstGeom>
            <a:noFill/>
            <a:ln w="9525">
              <a:noFill/>
              <a:miter lim="800000"/>
              <a:headEnd/>
              <a:tailEnd/>
            </a:ln>
          </p:spPr>
          <p:txBody>
            <a:bodyPr>
              <a:spAutoFit/>
            </a:bodyPr>
            <a:lstStyle/>
            <a:p>
              <a:pPr algn="r"/>
              <a:r>
                <a:rPr lang="en-US" sz="1600" b="1">
                  <a:latin typeface="Verdana" pitchFamily="34" charset="0"/>
                </a:rPr>
                <a:t>Raising </a:t>
              </a:r>
            </a:p>
            <a:p>
              <a:pPr algn="r"/>
              <a:r>
                <a:rPr lang="en-US" sz="1600" b="1">
                  <a:latin typeface="Verdana" pitchFamily="34" charset="0"/>
                </a:rPr>
                <a:t>expectations, optimism </a:t>
              </a:r>
            </a:p>
            <a:p>
              <a:pPr algn="r"/>
              <a:r>
                <a:rPr lang="en-US" sz="1600" b="1">
                  <a:latin typeface="Verdana" pitchFamily="34" charset="0"/>
                </a:rPr>
                <a:t>&amp; enthusiasm</a:t>
              </a:r>
            </a:p>
          </p:txBody>
        </p:sp>
        <p:sp>
          <p:nvSpPr>
            <p:cNvPr id="9237" name="Text Box 30"/>
            <p:cNvSpPr txBox="1">
              <a:spLocks noChangeArrowheads="1"/>
            </p:cNvSpPr>
            <p:nvPr/>
          </p:nvSpPr>
          <p:spPr bwMode="auto">
            <a:xfrm>
              <a:off x="4719638" y="3090863"/>
              <a:ext cx="1535112" cy="1069975"/>
            </a:xfrm>
            <a:prstGeom prst="rect">
              <a:avLst/>
            </a:prstGeom>
            <a:noFill/>
            <a:ln w="9525">
              <a:noFill/>
              <a:miter lim="800000"/>
              <a:headEnd/>
              <a:tailEnd/>
            </a:ln>
          </p:spPr>
          <p:txBody>
            <a:bodyPr wrap="none">
              <a:spAutoFit/>
            </a:bodyPr>
            <a:lstStyle/>
            <a:p>
              <a:r>
                <a:rPr lang="en-US" sz="1600" b="1">
                  <a:latin typeface="Verdana" pitchFamily="34" charset="0"/>
                </a:rPr>
                <a:t>Providing </a:t>
              </a:r>
            </a:p>
            <a:p>
              <a:r>
                <a:rPr lang="en-US" sz="1600" b="1">
                  <a:latin typeface="Verdana" pitchFamily="34" charset="0"/>
                </a:rPr>
                <a:t>resources,</a:t>
              </a:r>
            </a:p>
            <a:p>
              <a:r>
                <a:rPr lang="en-US" sz="1600" b="1">
                  <a:latin typeface="Verdana" pitchFamily="34" charset="0"/>
                </a:rPr>
                <a:t>feedback, &amp;</a:t>
              </a:r>
            </a:p>
            <a:p>
              <a:r>
                <a:rPr lang="en-US" sz="1600" b="1">
                  <a:latin typeface="Verdana" pitchFamily="34" charset="0"/>
                </a:rPr>
                <a:t>protection</a:t>
              </a:r>
            </a:p>
          </p:txBody>
        </p:sp>
        <p:sp>
          <p:nvSpPr>
            <p:cNvPr id="9238" name="Text Box 31"/>
            <p:cNvSpPr txBox="1">
              <a:spLocks noChangeArrowheads="1"/>
            </p:cNvSpPr>
            <p:nvPr/>
          </p:nvSpPr>
          <p:spPr bwMode="auto">
            <a:xfrm>
              <a:off x="1871663" y="4894263"/>
              <a:ext cx="1598612" cy="825500"/>
            </a:xfrm>
            <a:prstGeom prst="rect">
              <a:avLst/>
            </a:prstGeom>
            <a:noFill/>
            <a:ln w="9525">
              <a:noFill/>
              <a:miter lim="800000"/>
              <a:headEnd/>
              <a:tailEnd/>
            </a:ln>
          </p:spPr>
          <p:txBody>
            <a:bodyPr wrap="none">
              <a:spAutoFit/>
            </a:bodyPr>
            <a:lstStyle/>
            <a:p>
              <a:pPr algn="r"/>
              <a:r>
                <a:rPr lang="en-US" sz="1600" b="1">
                  <a:latin typeface="Verdana" pitchFamily="34" charset="0"/>
                </a:rPr>
                <a:t>Preparing</a:t>
              </a:r>
            </a:p>
            <a:p>
              <a:pPr algn="r"/>
              <a:r>
                <a:rPr lang="en-US" sz="1600" b="1">
                  <a:latin typeface="Verdana" pitchFamily="34" charset="0"/>
                </a:rPr>
                <a:t>&amp; projecting</a:t>
              </a:r>
            </a:p>
            <a:p>
              <a:pPr algn="r"/>
              <a:r>
                <a:rPr lang="en-US" sz="1600" b="1">
                  <a:latin typeface="Verdana" pitchFamily="34" charset="0"/>
                </a:rPr>
                <a:t>who you are</a:t>
              </a:r>
            </a:p>
          </p:txBody>
        </p:sp>
        <p:sp>
          <p:nvSpPr>
            <p:cNvPr id="9239" name="Text Box 32"/>
            <p:cNvSpPr txBox="1">
              <a:spLocks noChangeArrowheads="1"/>
            </p:cNvSpPr>
            <p:nvPr/>
          </p:nvSpPr>
          <p:spPr bwMode="auto">
            <a:xfrm>
              <a:off x="3746500" y="4878388"/>
              <a:ext cx="1885950" cy="825500"/>
            </a:xfrm>
            <a:prstGeom prst="rect">
              <a:avLst/>
            </a:prstGeom>
            <a:noFill/>
            <a:ln w="9525">
              <a:noFill/>
              <a:miter lim="800000"/>
              <a:headEnd/>
              <a:tailEnd/>
            </a:ln>
          </p:spPr>
          <p:txBody>
            <a:bodyPr wrap="none">
              <a:spAutoFit/>
            </a:bodyPr>
            <a:lstStyle/>
            <a:p>
              <a:pPr algn="ctr"/>
              <a:r>
                <a:rPr lang="en-US" sz="1600" b="1">
                  <a:latin typeface="Verdana" pitchFamily="34" charset="0"/>
                </a:rPr>
                <a:t>Demonstrating</a:t>
              </a:r>
            </a:p>
            <a:p>
              <a:pPr algn="ctr"/>
              <a:r>
                <a:rPr lang="en-US" sz="1600" b="1">
                  <a:latin typeface="Verdana" pitchFamily="34" charset="0"/>
                </a:rPr>
                <a:t>concern &amp;</a:t>
              </a:r>
            </a:p>
            <a:p>
              <a:pPr algn="ctr"/>
              <a:r>
                <a:rPr lang="en-US" sz="1600" b="1">
                  <a:latin typeface="Verdana" pitchFamily="34" charset="0"/>
                </a:rPr>
                <a:t>understanding</a:t>
              </a:r>
            </a:p>
          </p:txBody>
        </p:sp>
        <p:sp>
          <p:nvSpPr>
            <p:cNvPr id="9240" name="Text Box 33"/>
            <p:cNvSpPr txBox="1">
              <a:spLocks noChangeArrowheads="1"/>
            </p:cNvSpPr>
            <p:nvPr/>
          </p:nvSpPr>
          <p:spPr bwMode="auto">
            <a:xfrm>
              <a:off x="5938838" y="4645025"/>
              <a:ext cx="1812925" cy="1069975"/>
            </a:xfrm>
            <a:prstGeom prst="rect">
              <a:avLst/>
            </a:prstGeom>
            <a:noFill/>
            <a:ln w="9525">
              <a:noFill/>
              <a:miter lim="800000"/>
              <a:headEnd/>
              <a:tailEnd/>
            </a:ln>
          </p:spPr>
          <p:txBody>
            <a:bodyPr wrap="none">
              <a:spAutoFit/>
            </a:bodyPr>
            <a:lstStyle/>
            <a:p>
              <a:r>
                <a:rPr lang="en-US" sz="1600" b="1">
                  <a:latin typeface="Verdana" pitchFamily="34" charset="0"/>
                </a:rPr>
                <a:t>Clarifying</a:t>
              </a:r>
            </a:p>
            <a:p>
              <a:r>
                <a:rPr lang="en-US" sz="1600" b="1">
                  <a:latin typeface="Verdana" pitchFamily="34" charset="0"/>
                </a:rPr>
                <a:t>who we are</a:t>
              </a:r>
            </a:p>
            <a:p>
              <a:r>
                <a:rPr lang="en-US" sz="1600" b="1">
                  <a:latin typeface="Verdana" pitchFamily="34" charset="0"/>
                </a:rPr>
                <a:t>&amp; how we</a:t>
              </a:r>
            </a:p>
            <a:p>
              <a:r>
                <a:rPr lang="en-US" sz="1600" b="1">
                  <a:latin typeface="Verdana" pitchFamily="34" charset="0"/>
                </a:rPr>
                <a:t>work together</a:t>
              </a:r>
            </a:p>
          </p:txBody>
        </p:sp>
      </p:grpSp>
      <p:sp>
        <p:nvSpPr>
          <p:cNvPr id="34" name="Slide Number Placeholder 33"/>
          <p:cNvSpPr>
            <a:spLocks noGrp="1"/>
          </p:cNvSpPr>
          <p:nvPr>
            <p:ph type="sldNum" sz="quarter" idx="11"/>
          </p:nvPr>
        </p:nvSpPr>
        <p:spPr/>
        <p:txBody>
          <a:bodyPr/>
          <a:lstStyle/>
          <a:p>
            <a:pPr>
              <a:defRPr/>
            </a:pPr>
            <a:fld id="{08EE594F-A343-4AD9-AEF2-5668019A6D97}" type="slidenum">
              <a:rPr lang="en-US" smtClean="0"/>
              <a:pPr>
                <a:defRPr/>
              </a:pPr>
              <a:t>2</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1180675"/>
                                        </p:tgtEl>
                                        <p:attrNameLst>
                                          <p:attrName>style.visibility</p:attrName>
                                        </p:attrNameLst>
                                      </p:cBhvr>
                                      <p:to>
                                        <p:strVal val="visible"/>
                                      </p:to>
                                    </p:set>
                                    <p:animEffect transition="in" filter="wipe(left)">
                                      <p:cBhvr>
                                        <p:cTn id="7" dur="500"/>
                                        <p:tgtEl>
                                          <p:spTgt spid="1180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067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6705600" y="6607175"/>
            <a:ext cx="2244725" cy="300038"/>
          </a:xfrm>
        </p:spPr>
        <p:txBody>
          <a:bodyPr/>
          <a:lstStyle/>
          <a:p>
            <a:pPr>
              <a:defRPr/>
            </a:pPr>
            <a:fld id="{7F4EE09C-D1F3-46DC-8966-D266E747FE9F}" type="slidenum">
              <a:rPr lang="en-US"/>
              <a:pPr>
                <a:defRPr/>
              </a:pPr>
              <a:t>20</a:t>
            </a:fld>
            <a:endParaRPr lang="en-US"/>
          </a:p>
        </p:txBody>
      </p:sp>
      <p:sp>
        <p:nvSpPr>
          <p:cNvPr id="8" name="Rectangle 3"/>
          <p:cNvSpPr txBox="1">
            <a:spLocks noChangeArrowheads="1"/>
          </p:cNvSpPr>
          <p:nvPr/>
        </p:nvSpPr>
        <p:spPr bwMode="auto">
          <a:xfrm>
            <a:off x="314325" y="900113"/>
            <a:ext cx="8604250" cy="5083175"/>
          </a:xfrm>
          <a:prstGeom prst="rect">
            <a:avLst/>
          </a:prstGeom>
          <a:noFill/>
          <a:ln w="9525">
            <a:noFill/>
            <a:miter lim="800000"/>
            <a:headEnd/>
            <a:tailEnd/>
          </a:ln>
        </p:spPr>
        <p:txBody>
          <a:bodyPr lIns="0" tIns="0" rIns="0" bIns="0"/>
          <a:lstStyle/>
          <a:p>
            <a:pPr marL="53975" indent="-3175" eaLnBrk="0" hangingPunct="0">
              <a:lnSpc>
                <a:spcPct val="80000"/>
              </a:lnSpc>
              <a:spcBef>
                <a:spcPct val="20000"/>
              </a:spcBef>
              <a:spcAft>
                <a:spcPts val="600"/>
              </a:spcAft>
              <a:buClr>
                <a:schemeClr val="tx1"/>
              </a:buClr>
              <a:defRPr/>
            </a:pPr>
            <a:r>
              <a:rPr lang="en-US" sz="2400" kern="0">
                <a:latin typeface="+mn-lt"/>
                <a:ea typeface="+mn-ea"/>
              </a:rPr>
              <a:t>High expectations, optimism, and innovation—all elements of </a:t>
            </a:r>
            <a:r>
              <a:rPr lang="en-US" sz="2400" u="sng" kern="0">
                <a:latin typeface="+mn-lt"/>
                <a:ea typeface="+mn-ea"/>
              </a:rPr>
              <a:t>Inspirational Leadership</a:t>
            </a:r>
            <a:r>
              <a:rPr lang="en-US" sz="2400" kern="0">
                <a:latin typeface="+mn-lt"/>
                <a:ea typeface="+mn-ea"/>
              </a:rPr>
              <a:t>--are needed as the change progresses.</a:t>
            </a:r>
          </a:p>
          <a:p>
            <a:pPr marL="234950" indent="-184150" eaLnBrk="0" hangingPunct="0">
              <a:lnSpc>
                <a:spcPct val="80000"/>
              </a:lnSpc>
              <a:spcBef>
                <a:spcPct val="20000"/>
              </a:spcBef>
              <a:buClr>
                <a:schemeClr val="tx1"/>
              </a:buClr>
              <a:buFontTx/>
              <a:buChar char="•"/>
              <a:defRPr/>
            </a:pPr>
            <a:r>
              <a:rPr lang="en-US" sz="2400" kern="0">
                <a:latin typeface="+mn-lt"/>
                <a:ea typeface="+mn-ea"/>
              </a:rPr>
              <a:t>  Show that you view the change as good and important</a:t>
            </a:r>
          </a:p>
          <a:p>
            <a:pPr marL="914400" lvl="1" indent="-225425" eaLnBrk="0" hangingPunct="0">
              <a:lnSpc>
                <a:spcPct val="80000"/>
              </a:lnSpc>
              <a:spcBef>
                <a:spcPct val="20000"/>
              </a:spcBef>
              <a:spcAft>
                <a:spcPts val="600"/>
              </a:spcAft>
              <a:buClr>
                <a:schemeClr val="tx1"/>
              </a:buClr>
              <a:buFont typeface="Arial" charset="0"/>
              <a:buChar char="–"/>
              <a:defRPr/>
            </a:pPr>
            <a:r>
              <a:rPr lang="en-US" sz="2000" kern="0">
                <a:latin typeface="+mn-lt"/>
                <a:ea typeface="+mn-ea"/>
              </a:rPr>
              <a:t>Leaders need to not only show why the old doesn’t work and the new can work, but also provide a vision of the future that makes it worth all the pain to get there</a:t>
            </a:r>
            <a:r>
              <a:rPr lang="en-US" kern="0">
                <a:latin typeface="+mn-lt"/>
                <a:ea typeface="+mn-ea"/>
              </a:rPr>
              <a:t>.</a:t>
            </a:r>
          </a:p>
          <a:p>
            <a:pPr marL="403225" indent="-352425" eaLnBrk="0" hangingPunct="0">
              <a:lnSpc>
                <a:spcPct val="80000"/>
              </a:lnSpc>
              <a:spcBef>
                <a:spcPct val="20000"/>
              </a:spcBef>
              <a:buClr>
                <a:schemeClr val="tx1"/>
              </a:buClr>
              <a:buFontTx/>
              <a:buChar char="•"/>
              <a:defRPr/>
            </a:pPr>
            <a:r>
              <a:rPr lang="en-US" sz="2400" kern="0">
                <a:latin typeface="+mn-lt"/>
                <a:ea typeface="+mn-ea"/>
              </a:rPr>
              <a:t>Make it clear that you believe that the change has a good chance of succeeding </a:t>
            </a:r>
            <a:endParaRPr lang="en-US" sz="2600" kern="0">
              <a:latin typeface="+mn-lt"/>
              <a:ea typeface="+mn-ea"/>
            </a:endParaRPr>
          </a:p>
          <a:p>
            <a:pPr marL="914400" lvl="1" indent="-225425" eaLnBrk="0" hangingPunct="0">
              <a:lnSpc>
                <a:spcPct val="80000"/>
              </a:lnSpc>
              <a:spcBef>
                <a:spcPct val="20000"/>
              </a:spcBef>
              <a:buClr>
                <a:schemeClr val="tx1"/>
              </a:buClr>
              <a:buFont typeface="Arial" charset="0"/>
              <a:buChar char="–"/>
              <a:defRPr/>
            </a:pPr>
            <a:r>
              <a:rPr lang="en-US" sz="2000" kern="0">
                <a:latin typeface="+mn-lt"/>
                <a:ea typeface="+mn-ea"/>
              </a:rPr>
              <a:t>As you talk about and plan for the change, you need to show  </a:t>
            </a:r>
            <a:r>
              <a:rPr lang="en-US" sz="2000" b="1" kern="0">
                <a:latin typeface="+mn-lt"/>
                <a:ea typeface="+mn-ea"/>
              </a:rPr>
              <a:t>enthusiasm and optimism </a:t>
            </a:r>
            <a:r>
              <a:rPr lang="en-US" sz="2000" kern="0">
                <a:latin typeface="+mn-lt"/>
                <a:ea typeface="+mn-ea"/>
              </a:rPr>
              <a:t>about its outcome.</a:t>
            </a:r>
          </a:p>
          <a:p>
            <a:pPr marL="914400" lvl="1" indent="-225425" eaLnBrk="0" hangingPunct="0">
              <a:lnSpc>
                <a:spcPct val="80000"/>
              </a:lnSpc>
              <a:spcBef>
                <a:spcPct val="20000"/>
              </a:spcBef>
              <a:buClr>
                <a:schemeClr val="tx1"/>
              </a:buClr>
              <a:buFont typeface="Arial" charset="0"/>
              <a:buChar char="–"/>
              <a:defRPr/>
            </a:pPr>
            <a:r>
              <a:rPr lang="en-US" sz="2000" kern="0">
                <a:latin typeface="+mn-lt"/>
                <a:ea typeface="+mn-ea"/>
              </a:rPr>
              <a:t>Prepare for problems, but plan to succeed.</a:t>
            </a:r>
          </a:p>
          <a:p>
            <a:pPr marL="914400" lvl="1" indent="-225425" eaLnBrk="0" hangingPunct="0">
              <a:lnSpc>
                <a:spcPct val="80000"/>
              </a:lnSpc>
              <a:spcBef>
                <a:spcPct val="20000"/>
              </a:spcBef>
              <a:spcAft>
                <a:spcPts val="600"/>
              </a:spcAft>
              <a:buClr>
                <a:schemeClr val="tx1"/>
              </a:buClr>
              <a:buFont typeface="Arial" charset="0"/>
              <a:buChar char="–"/>
              <a:defRPr/>
            </a:pPr>
            <a:r>
              <a:rPr lang="en-US" sz="2000" kern="0">
                <a:latin typeface="+mn-lt"/>
                <a:ea typeface="+mn-ea"/>
              </a:rPr>
              <a:t>Remember that those you lead will look to you to see how likely it is that the change will work.</a:t>
            </a:r>
          </a:p>
          <a:p>
            <a:pPr marL="403225" indent="-352425" eaLnBrk="0" hangingPunct="0">
              <a:lnSpc>
                <a:spcPct val="80000"/>
              </a:lnSpc>
              <a:spcBef>
                <a:spcPct val="20000"/>
              </a:spcBef>
              <a:buClr>
                <a:schemeClr val="tx1"/>
              </a:buClr>
              <a:buFontTx/>
              <a:buChar char="•"/>
              <a:defRPr/>
            </a:pPr>
            <a:r>
              <a:rPr lang="en-US" sz="2400" kern="0">
                <a:latin typeface="+mn-lt"/>
                <a:ea typeface="+mn-ea"/>
              </a:rPr>
              <a:t>Show that your expectations for your organization and for your followers are high.</a:t>
            </a:r>
            <a:endParaRPr lang="en-US" sz="2600" kern="0" dirty="0">
              <a:latin typeface="+mn-lt"/>
              <a:ea typeface="+mn-ea"/>
            </a:endParaRPr>
          </a:p>
        </p:txBody>
      </p:sp>
      <p:sp>
        <p:nvSpPr>
          <p:cNvPr id="27653" name="Rectangle 2"/>
          <p:cNvSpPr>
            <a:spLocks noGrp="1" noChangeArrowheads="1"/>
          </p:cNvSpPr>
          <p:nvPr>
            <p:ph type="title"/>
          </p:nvPr>
        </p:nvSpPr>
        <p:spPr>
          <a:xfrm>
            <a:off x="0" y="0"/>
            <a:ext cx="9144000" cy="854075"/>
          </a:xfrm>
        </p:spPr>
        <p:txBody>
          <a:bodyPr/>
          <a:lstStyle/>
          <a:p>
            <a:r>
              <a:rPr lang="en-US" sz="3600"/>
              <a:t>Inspirational Leadership during “moving”</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6705600" y="6607175"/>
            <a:ext cx="2244725" cy="300038"/>
          </a:xfrm>
        </p:spPr>
        <p:txBody>
          <a:bodyPr/>
          <a:lstStyle/>
          <a:p>
            <a:pPr>
              <a:defRPr/>
            </a:pPr>
            <a:fld id="{77B54404-3252-45FB-9CE4-94C15898401F}" type="slidenum">
              <a:rPr lang="en-US"/>
              <a:pPr>
                <a:defRPr/>
              </a:pPr>
              <a:t>21</a:t>
            </a:fld>
            <a:endParaRPr lang="en-US"/>
          </a:p>
        </p:txBody>
      </p:sp>
      <p:sp>
        <p:nvSpPr>
          <p:cNvPr id="28676" name="Rectangle 2"/>
          <p:cNvSpPr>
            <a:spLocks noGrp="1" noChangeArrowheads="1"/>
          </p:cNvSpPr>
          <p:nvPr>
            <p:ph type="title"/>
          </p:nvPr>
        </p:nvSpPr>
        <p:spPr/>
        <p:txBody>
          <a:bodyPr/>
          <a:lstStyle/>
          <a:p>
            <a:r>
              <a:rPr lang="en-US"/>
              <a:t>Supportive Leadership </a:t>
            </a:r>
            <a:br>
              <a:rPr lang="en-US"/>
            </a:br>
            <a:r>
              <a:rPr lang="en-US"/>
              <a:t>during “moving”</a:t>
            </a:r>
          </a:p>
        </p:txBody>
      </p:sp>
      <p:sp>
        <p:nvSpPr>
          <p:cNvPr id="8" name="Rectangle 3"/>
          <p:cNvSpPr txBox="1">
            <a:spLocks noChangeArrowheads="1"/>
          </p:cNvSpPr>
          <p:nvPr/>
        </p:nvSpPr>
        <p:spPr bwMode="auto">
          <a:xfrm>
            <a:off x="314325" y="1565275"/>
            <a:ext cx="8515350" cy="4298950"/>
          </a:xfrm>
          <a:prstGeom prst="rect">
            <a:avLst/>
          </a:prstGeom>
          <a:noFill/>
          <a:ln w="9525">
            <a:noFill/>
            <a:miter lim="800000"/>
            <a:headEnd/>
            <a:tailEnd/>
          </a:ln>
        </p:spPr>
        <p:txBody>
          <a:bodyPr lIns="0" tIns="0" rIns="0" bIns="0"/>
          <a:lstStyle/>
          <a:p>
            <a:pPr marL="234950" indent="-184150" eaLnBrk="0" hangingPunct="0">
              <a:lnSpc>
                <a:spcPct val="80000"/>
              </a:lnSpc>
              <a:spcBef>
                <a:spcPct val="20000"/>
              </a:spcBef>
              <a:spcAft>
                <a:spcPts val="600"/>
              </a:spcAft>
              <a:buClr>
                <a:schemeClr val="tx1"/>
              </a:buClr>
              <a:defRPr/>
            </a:pPr>
            <a:r>
              <a:rPr lang="en-US" sz="2400" kern="0">
                <a:latin typeface="+mn-lt"/>
                <a:ea typeface="+mn-ea"/>
              </a:rPr>
              <a:t>Change often makes your people feel they are at risk—your job as a </a:t>
            </a:r>
            <a:r>
              <a:rPr lang="en-US" sz="2400" u="sng" kern="0">
                <a:latin typeface="+mn-lt"/>
                <a:ea typeface="+mn-ea"/>
              </a:rPr>
              <a:t>Supportive Leader</a:t>
            </a:r>
            <a:r>
              <a:rPr lang="en-US" sz="2400" kern="0">
                <a:latin typeface="+mn-lt"/>
                <a:ea typeface="+mn-ea"/>
              </a:rPr>
              <a:t> is to protect them and build their confidence.</a:t>
            </a:r>
          </a:p>
          <a:p>
            <a:pPr marL="393700" indent="-157163" eaLnBrk="0" hangingPunct="0">
              <a:lnSpc>
                <a:spcPct val="80000"/>
              </a:lnSpc>
              <a:spcBef>
                <a:spcPct val="20000"/>
              </a:spcBef>
              <a:buClr>
                <a:schemeClr val="tx1"/>
              </a:buClr>
              <a:buFontTx/>
              <a:buChar char="•"/>
              <a:defRPr/>
            </a:pPr>
            <a:r>
              <a:rPr lang="en-US" sz="2000" kern="0">
                <a:latin typeface="+mn-lt"/>
                <a:ea typeface="+mn-ea"/>
              </a:rPr>
              <a:t>You must fight for the resources and time your people need to adapt to the change.</a:t>
            </a:r>
          </a:p>
          <a:p>
            <a:pPr marL="393700" indent="-157163" eaLnBrk="0" hangingPunct="0">
              <a:lnSpc>
                <a:spcPct val="80000"/>
              </a:lnSpc>
              <a:spcBef>
                <a:spcPct val="20000"/>
              </a:spcBef>
              <a:buClr>
                <a:schemeClr val="tx1"/>
              </a:buClr>
              <a:buFontTx/>
              <a:buChar char="•"/>
              <a:defRPr/>
            </a:pPr>
            <a:r>
              <a:rPr lang="en-US" sz="2000" kern="0">
                <a:latin typeface="+mn-lt"/>
                <a:ea typeface="+mn-ea"/>
              </a:rPr>
              <a:t>Help them see clearly where they personally and collectively have strengths to build on and weaknesses to compensate for (be positive but realistic)</a:t>
            </a:r>
          </a:p>
          <a:p>
            <a:pPr marL="393700" indent="-157163" eaLnBrk="0" hangingPunct="0">
              <a:lnSpc>
                <a:spcPct val="80000"/>
              </a:lnSpc>
              <a:spcBef>
                <a:spcPct val="20000"/>
              </a:spcBef>
              <a:buClr>
                <a:schemeClr val="tx1"/>
              </a:buClr>
              <a:buFontTx/>
              <a:buChar char="•"/>
              <a:defRPr/>
            </a:pPr>
            <a:r>
              <a:rPr lang="en-US" sz="2000" kern="0">
                <a:latin typeface="+mn-lt"/>
                <a:ea typeface="+mn-ea"/>
              </a:rPr>
              <a:t>Change may bring new challenges and occasional failures—remember to encourage accountability, but avoid blame.</a:t>
            </a:r>
            <a:endParaRPr lang="en-US" sz="2000" kern="0" dirty="0">
              <a:latin typeface="+mn-lt"/>
              <a:ea typeface="+mn-ea"/>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1"/>
          </p:nvPr>
        </p:nvSpPr>
        <p:spPr>
          <a:xfrm>
            <a:off x="6705600" y="6607175"/>
            <a:ext cx="2244725" cy="300038"/>
          </a:xfrm>
        </p:spPr>
        <p:txBody>
          <a:bodyPr/>
          <a:lstStyle/>
          <a:p>
            <a:pPr>
              <a:defRPr/>
            </a:pPr>
            <a:fld id="{612BD067-FDD4-4D95-A826-A03FCC97E335}" type="slidenum">
              <a:rPr lang="en-US"/>
              <a:pPr>
                <a:defRPr/>
              </a:pPr>
              <a:t>22</a:t>
            </a:fld>
            <a:endParaRPr lang="en-US"/>
          </a:p>
        </p:txBody>
      </p:sp>
      <p:sp>
        <p:nvSpPr>
          <p:cNvPr id="29700" name="Rectangle 2"/>
          <p:cNvSpPr>
            <a:spLocks noGrp="1" noChangeArrowheads="1"/>
          </p:cNvSpPr>
          <p:nvPr>
            <p:ph type="title"/>
          </p:nvPr>
        </p:nvSpPr>
        <p:spPr>
          <a:xfrm>
            <a:off x="528638" y="227013"/>
            <a:ext cx="8215312" cy="831850"/>
          </a:xfrm>
        </p:spPr>
        <p:txBody>
          <a:bodyPr/>
          <a:lstStyle/>
          <a:p>
            <a:r>
              <a:rPr lang="en-US"/>
              <a:t>Completing</a:t>
            </a:r>
            <a:r>
              <a:rPr lang="en-US" sz="3600"/>
              <a:t> the Change Process</a:t>
            </a:r>
          </a:p>
        </p:txBody>
      </p:sp>
      <p:sp>
        <p:nvSpPr>
          <p:cNvPr id="1366019" name="Oval 3"/>
          <p:cNvSpPr>
            <a:spLocks noChangeArrowheads="1"/>
          </p:cNvSpPr>
          <p:nvPr/>
        </p:nvSpPr>
        <p:spPr bwMode="invGray">
          <a:xfrm>
            <a:off x="3525838" y="2667000"/>
            <a:ext cx="2133600" cy="2133600"/>
          </a:xfrm>
          <a:prstGeom prst="ellipse">
            <a:avLst/>
          </a:prstGeom>
          <a:solidFill>
            <a:srgbClr val="0000FF"/>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sz="2800" b="1">
                <a:solidFill>
                  <a:srgbClr val="FFFF00"/>
                </a:solidFill>
                <a:effectLst>
                  <a:outerShdw blurRad="38100" dist="38100" dir="2700000" algn="tl">
                    <a:srgbClr val="000000"/>
                  </a:outerShdw>
                </a:effectLst>
                <a:latin typeface="Tahoma" charset="0"/>
              </a:rPr>
              <a:t>Refreezing</a:t>
            </a:r>
            <a:endParaRPr lang="en-US" sz="3200" b="1">
              <a:effectLst>
                <a:outerShdw blurRad="38100" dist="38100" dir="2700000" algn="tl">
                  <a:srgbClr val="000000"/>
                </a:outerShdw>
              </a:effectLst>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66019"/>
                                        </p:tgtEl>
                                        <p:attrNameLst>
                                          <p:attrName>style.visibility</p:attrName>
                                        </p:attrNameLst>
                                      </p:cBhvr>
                                      <p:to>
                                        <p:strVal val="visible"/>
                                      </p:to>
                                    </p:set>
                                    <p:animEffect transition="in" filter="fade">
                                      <p:cBhvr>
                                        <p:cTn id="7" dur="1000"/>
                                        <p:tgtEl>
                                          <p:spTgt spid="1366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601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6"/>
          <p:cNvSpPr>
            <a:spLocks noGrp="1"/>
          </p:cNvSpPr>
          <p:nvPr>
            <p:ph type="sldNum" sz="quarter" idx="11"/>
          </p:nvPr>
        </p:nvSpPr>
        <p:spPr>
          <a:xfrm>
            <a:off x="6705600" y="6607175"/>
            <a:ext cx="2244725" cy="300038"/>
          </a:xfrm>
        </p:spPr>
        <p:txBody>
          <a:bodyPr/>
          <a:lstStyle/>
          <a:p>
            <a:pPr>
              <a:defRPr/>
            </a:pPr>
            <a:fld id="{FC6CE6C3-12E0-4DD2-8B12-7F8A3EA31BC0}" type="slidenum">
              <a:rPr lang="en-US"/>
              <a:pPr>
                <a:defRPr/>
              </a:pPr>
              <a:t>23</a:t>
            </a:fld>
            <a:endParaRPr lang="en-US"/>
          </a:p>
        </p:txBody>
      </p:sp>
      <p:sp>
        <p:nvSpPr>
          <p:cNvPr id="30724" name="Rectangle 2"/>
          <p:cNvSpPr>
            <a:spLocks noGrp="1" noChangeArrowheads="1"/>
          </p:cNvSpPr>
          <p:nvPr>
            <p:ph type="title"/>
          </p:nvPr>
        </p:nvSpPr>
        <p:spPr>
          <a:xfrm>
            <a:off x="528638" y="227013"/>
            <a:ext cx="8215312" cy="831850"/>
          </a:xfrm>
        </p:spPr>
        <p:txBody>
          <a:bodyPr/>
          <a:lstStyle/>
          <a:p>
            <a:r>
              <a:rPr lang="en-US" sz="3600"/>
              <a:t>Completing the Change Process</a:t>
            </a:r>
          </a:p>
        </p:txBody>
      </p:sp>
      <p:sp>
        <p:nvSpPr>
          <p:cNvPr id="1368067" name="Rectangle 3"/>
          <p:cNvSpPr>
            <a:spLocks noGrp="1" noChangeArrowheads="1"/>
          </p:cNvSpPr>
          <p:nvPr>
            <p:ph type="body" sz="half" idx="2"/>
          </p:nvPr>
        </p:nvSpPr>
        <p:spPr>
          <a:xfrm>
            <a:off x="4440238" y="1050925"/>
            <a:ext cx="4498975" cy="4876800"/>
          </a:xfrm>
        </p:spPr>
        <p:txBody>
          <a:bodyPr/>
          <a:lstStyle/>
          <a:p>
            <a:pPr>
              <a:lnSpc>
                <a:spcPct val="90000"/>
              </a:lnSpc>
              <a:buFontTx/>
              <a:buNone/>
            </a:pPr>
            <a:r>
              <a:rPr lang="en-US" sz="1800"/>
              <a:t> </a:t>
            </a:r>
            <a:r>
              <a:rPr lang="en-US" sz="2400"/>
              <a:t>Change must be institutionalized to make it “stick”</a:t>
            </a:r>
            <a:r>
              <a:rPr lang="en-US"/>
              <a:t> </a:t>
            </a:r>
          </a:p>
          <a:p>
            <a:pPr lvl="1">
              <a:lnSpc>
                <a:spcPct val="90000"/>
              </a:lnSpc>
              <a:buFont typeface="Arial" charset="0"/>
              <a:buChar char="•"/>
            </a:pPr>
            <a:r>
              <a:rPr lang="en-US" sz="1800"/>
              <a:t>make the change a coherent part of your team’s everyday practices; weave it into your team’s identity </a:t>
            </a:r>
          </a:p>
          <a:p>
            <a:pPr lvl="1">
              <a:lnSpc>
                <a:spcPct val="90000"/>
              </a:lnSpc>
              <a:buFont typeface="Arial" charset="0"/>
              <a:buChar char="•"/>
            </a:pPr>
            <a:r>
              <a:rPr lang="en-US" sz="1800"/>
              <a:t>personify the change; confirm ethics and balance of change; work through the long-term implications and examine what is next</a:t>
            </a:r>
          </a:p>
          <a:p>
            <a:pPr lvl="1">
              <a:lnSpc>
                <a:spcPct val="90000"/>
              </a:lnSpc>
              <a:buFont typeface="Arial" charset="0"/>
              <a:buChar char="•"/>
            </a:pPr>
            <a:r>
              <a:rPr lang="en-US" sz="1800"/>
              <a:t>reflect the change in an altered understanding of the team mission and role</a:t>
            </a:r>
          </a:p>
          <a:p>
            <a:pPr>
              <a:lnSpc>
                <a:spcPct val="90000"/>
              </a:lnSpc>
              <a:buFontTx/>
              <a:buNone/>
            </a:pPr>
            <a:r>
              <a:rPr lang="en-US" sz="2000" b="1"/>
              <a:t>Contextual, Responsible and Personal Leadership</a:t>
            </a:r>
            <a:r>
              <a:rPr lang="en-US" sz="2000"/>
              <a:t> make back-sliding less likely.</a:t>
            </a:r>
          </a:p>
        </p:txBody>
      </p:sp>
      <p:sp>
        <p:nvSpPr>
          <p:cNvPr id="1368068" name="Oval 4"/>
          <p:cNvSpPr>
            <a:spLocks noChangeArrowheads="1"/>
          </p:cNvSpPr>
          <p:nvPr/>
        </p:nvSpPr>
        <p:spPr bwMode="invGray">
          <a:xfrm>
            <a:off x="1268413" y="1030288"/>
            <a:ext cx="2133600" cy="2133600"/>
          </a:xfrm>
          <a:prstGeom prst="ellipse">
            <a:avLst/>
          </a:prstGeom>
          <a:solidFill>
            <a:srgbClr val="0000FF"/>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sz="2800" b="1" dirty="0">
                <a:solidFill>
                  <a:srgbClr val="FFFF00"/>
                </a:solidFill>
                <a:effectLst>
                  <a:outerShdw blurRad="38100" dist="38100" dir="2700000" algn="tl">
                    <a:srgbClr val="000000"/>
                  </a:outerShdw>
                </a:effectLst>
                <a:latin typeface="Tahoma" charset="0"/>
              </a:rPr>
              <a:t>Refreezing</a:t>
            </a:r>
            <a:endParaRPr lang="en-US" sz="3200" b="1" dirty="0">
              <a:effectLst>
                <a:outerShdw blurRad="38100" dist="38100" dir="2700000" algn="tl">
                  <a:srgbClr val="000000"/>
                </a:outerShdw>
              </a:effectLst>
              <a:latin typeface="Times New Roman" pitchFamily="18" charset="0"/>
            </a:endParaRPr>
          </a:p>
        </p:txBody>
      </p:sp>
      <p:grpSp>
        <p:nvGrpSpPr>
          <p:cNvPr id="30727" name="Group 27"/>
          <p:cNvGrpSpPr>
            <a:grpSpLocks/>
          </p:cNvGrpSpPr>
          <p:nvPr/>
        </p:nvGrpSpPr>
        <p:grpSpPr bwMode="auto">
          <a:xfrm>
            <a:off x="1438275" y="3249613"/>
            <a:ext cx="1787525" cy="1228725"/>
            <a:chOff x="1438275" y="3366095"/>
            <a:chExt cx="1787525" cy="1228725"/>
          </a:xfrm>
        </p:grpSpPr>
        <p:grpSp>
          <p:nvGrpSpPr>
            <p:cNvPr id="30741" name="Group 5"/>
            <p:cNvGrpSpPr>
              <a:grpSpLocks noChangeAspect="1"/>
            </p:cNvGrpSpPr>
            <p:nvPr/>
          </p:nvGrpSpPr>
          <p:grpSpPr bwMode="auto">
            <a:xfrm>
              <a:off x="1438275" y="3366095"/>
              <a:ext cx="1787525" cy="1228725"/>
              <a:chOff x="2186" y="643"/>
              <a:chExt cx="1409" cy="968"/>
            </a:xfrm>
          </p:grpSpPr>
          <p:sp>
            <p:nvSpPr>
              <p:cNvPr id="30744" name="Freeform 6"/>
              <p:cNvSpPr>
                <a:spLocks noChangeAspect="1"/>
              </p:cNvSpPr>
              <p:nvPr/>
            </p:nvSpPr>
            <p:spPr bwMode="auto">
              <a:xfrm>
                <a:off x="2186" y="643"/>
                <a:ext cx="1409" cy="968"/>
              </a:xfrm>
              <a:custGeom>
                <a:avLst/>
                <a:gdLst>
                  <a:gd name="T0" fmla="*/ 705 w 1536"/>
                  <a:gd name="T1" fmla="*/ 0 h 1056"/>
                  <a:gd name="T2" fmla="*/ 0 w 1536"/>
                  <a:gd name="T3" fmla="*/ 968 h 1056"/>
                  <a:gd name="T4" fmla="*/ 1409 w 1536"/>
                  <a:gd name="T5" fmla="*/ 968 h 1056"/>
                  <a:gd name="T6" fmla="*/ 705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798C95"/>
                  </a:gs>
                  <a:gs pos="100000">
                    <a:srgbClr val="617178"/>
                  </a:gs>
                </a:gsLst>
                <a:lin ang="5400000" scaled="1"/>
              </a:gradFill>
              <a:ln w="12700">
                <a:solidFill>
                  <a:srgbClr val="000000"/>
                </a:solidFill>
                <a:prstDash val="solid"/>
                <a:round/>
                <a:headEnd/>
                <a:tailEnd/>
              </a:ln>
            </p:spPr>
            <p:txBody>
              <a:bodyPr/>
              <a:lstStyle/>
              <a:p>
                <a:endParaRPr lang="en-US"/>
              </a:p>
            </p:txBody>
          </p:sp>
          <p:sp>
            <p:nvSpPr>
              <p:cNvPr id="30745" name="Freeform 7"/>
              <p:cNvSpPr>
                <a:spLocks noChangeAspect="1"/>
              </p:cNvSpPr>
              <p:nvPr/>
            </p:nvSpPr>
            <p:spPr bwMode="auto">
              <a:xfrm>
                <a:off x="2290" y="723"/>
                <a:ext cx="1205" cy="828"/>
              </a:xfrm>
              <a:custGeom>
                <a:avLst/>
                <a:gdLst>
                  <a:gd name="T0" fmla="*/ 603 w 1536"/>
                  <a:gd name="T1" fmla="*/ 0 h 1056"/>
                  <a:gd name="T2" fmla="*/ 0 w 1536"/>
                  <a:gd name="T3" fmla="*/ 828 h 1056"/>
                  <a:gd name="T4" fmla="*/ 1205 w 1536"/>
                  <a:gd name="T5" fmla="*/ 828 h 1056"/>
                  <a:gd name="T6" fmla="*/ 603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455055"/>
                  </a:gs>
                  <a:gs pos="100000">
                    <a:srgbClr val="798C95"/>
                  </a:gs>
                </a:gsLst>
                <a:lin ang="5400000" scaled="1"/>
              </a:gradFill>
              <a:ln w="12700">
                <a:solidFill>
                  <a:srgbClr val="000000"/>
                </a:solidFill>
                <a:prstDash val="solid"/>
                <a:round/>
                <a:headEnd/>
                <a:tailEnd/>
              </a:ln>
            </p:spPr>
            <p:txBody>
              <a:bodyPr/>
              <a:lstStyle/>
              <a:p>
                <a:endParaRPr lang="en-US"/>
              </a:p>
            </p:txBody>
          </p:sp>
        </p:grpSp>
        <p:sp>
          <p:nvSpPr>
            <p:cNvPr id="30742" name="Freeform 8"/>
            <p:cNvSpPr>
              <a:spLocks noChangeAspect="1"/>
            </p:cNvSpPr>
            <p:nvPr/>
          </p:nvSpPr>
          <p:spPr bwMode="auto">
            <a:xfrm>
              <a:off x="1627188" y="4267795"/>
              <a:ext cx="1425575" cy="171450"/>
            </a:xfrm>
            <a:custGeom>
              <a:avLst/>
              <a:gdLst>
                <a:gd name="T0" fmla="*/ 143514 w 1192"/>
                <a:gd name="T1" fmla="*/ 0 h 160"/>
                <a:gd name="T2" fmla="*/ 0 w 1192"/>
                <a:gd name="T3" fmla="*/ 171450 h 160"/>
                <a:gd name="T4" fmla="*/ 1425575 w 1192"/>
                <a:gd name="T5" fmla="*/ 171450 h 160"/>
                <a:gd name="T6" fmla="*/ 1282061 w 1192"/>
                <a:gd name="T7" fmla="*/ 0 h 160"/>
                <a:gd name="T8" fmla="*/ 143514 w 1192"/>
                <a:gd name="T9" fmla="*/ 0 h 160"/>
                <a:gd name="T10" fmla="*/ 0 60000 65536"/>
                <a:gd name="T11" fmla="*/ 0 60000 65536"/>
                <a:gd name="T12" fmla="*/ 0 60000 65536"/>
                <a:gd name="T13" fmla="*/ 0 60000 65536"/>
                <a:gd name="T14" fmla="*/ 0 60000 65536"/>
                <a:gd name="T15" fmla="*/ 0 w 1192"/>
                <a:gd name="T16" fmla="*/ 0 h 160"/>
                <a:gd name="T17" fmla="*/ 1192 w 1192"/>
                <a:gd name="T18" fmla="*/ 160 h 160"/>
              </a:gdLst>
              <a:ahLst/>
              <a:cxnLst>
                <a:cxn ang="T10">
                  <a:pos x="T0" y="T1"/>
                </a:cxn>
                <a:cxn ang="T11">
                  <a:pos x="T2" y="T3"/>
                </a:cxn>
                <a:cxn ang="T12">
                  <a:pos x="T4" y="T5"/>
                </a:cxn>
                <a:cxn ang="T13">
                  <a:pos x="T6" y="T7"/>
                </a:cxn>
                <a:cxn ang="T14">
                  <a:pos x="T8" y="T9"/>
                </a:cxn>
              </a:cxnLst>
              <a:rect l="T15" t="T16" r="T17" b="T18"/>
              <a:pathLst>
                <a:path w="1192" h="160">
                  <a:moveTo>
                    <a:pt x="120" y="0"/>
                  </a:moveTo>
                  <a:lnTo>
                    <a:pt x="0" y="160"/>
                  </a:lnTo>
                  <a:lnTo>
                    <a:pt x="1192" y="160"/>
                  </a:lnTo>
                  <a:lnTo>
                    <a:pt x="1072" y="0"/>
                  </a:lnTo>
                  <a:lnTo>
                    <a:pt x="120" y="0"/>
                  </a:lnTo>
                  <a:close/>
                </a:path>
              </a:pathLst>
            </a:custGeom>
            <a:gradFill rotWithShape="0">
              <a:gsLst>
                <a:gs pos="0">
                  <a:srgbClr val="4A555B"/>
                </a:gs>
                <a:gs pos="50000">
                  <a:srgbClr val="798C95"/>
                </a:gs>
                <a:gs pos="100000">
                  <a:srgbClr val="4A555B"/>
                </a:gs>
              </a:gsLst>
              <a:lin ang="5400000" scaled="1"/>
            </a:gradFill>
            <a:ln w="12700">
              <a:solidFill>
                <a:srgbClr val="000000"/>
              </a:solidFill>
              <a:prstDash val="solid"/>
              <a:round/>
              <a:headEnd/>
              <a:tailEnd/>
            </a:ln>
          </p:spPr>
          <p:txBody>
            <a:bodyPr/>
            <a:lstStyle/>
            <a:p>
              <a:endParaRPr lang="en-US"/>
            </a:p>
          </p:txBody>
        </p:sp>
        <p:sp>
          <p:nvSpPr>
            <p:cNvPr id="1368080" name="Text Box 16"/>
            <p:cNvSpPr txBox="1">
              <a:spLocks noChangeAspect="1" noChangeArrowheads="1"/>
            </p:cNvSpPr>
            <p:nvPr/>
          </p:nvSpPr>
          <p:spPr bwMode="auto">
            <a:xfrm>
              <a:off x="1633538" y="4210645"/>
              <a:ext cx="1393825" cy="274637"/>
            </a:xfrm>
            <a:prstGeom prst="rect">
              <a:avLst/>
            </a:prstGeom>
            <a:noFill/>
            <a:ln w="9525">
              <a:noFill/>
              <a:miter lim="800000"/>
              <a:headEnd/>
              <a:tailEnd/>
            </a:ln>
            <a:effectLst/>
          </p:spPr>
          <p:txBody>
            <a:bodyPr wrap="none">
              <a:spAutoFit/>
            </a:bodyPr>
            <a:lstStyle/>
            <a:p>
              <a:pPr algn="ctr">
                <a:defRPr/>
              </a:pPr>
              <a:r>
                <a:rPr lang="en-US" sz="1200" b="1">
                  <a:effectLst>
                    <a:outerShdw blurRad="38100" dist="38100" dir="2700000" algn="tl">
                      <a:srgbClr val="000000"/>
                    </a:outerShdw>
                  </a:effectLst>
                  <a:latin typeface="Verdana" pitchFamily="34" charset="0"/>
                </a:rPr>
                <a:t>RESPONSIBLE</a:t>
              </a:r>
              <a:endParaRPr lang="en-US" sz="1200" b="1">
                <a:solidFill>
                  <a:srgbClr val="FFFFB9"/>
                </a:solidFill>
                <a:latin typeface="Verdana" pitchFamily="34" charset="0"/>
              </a:endParaRPr>
            </a:p>
          </p:txBody>
        </p:sp>
      </p:grpSp>
      <p:grpSp>
        <p:nvGrpSpPr>
          <p:cNvPr id="30728" name="Group 25"/>
          <p:cNvGrpSpPr>
            <a:grpSpLocks/>
          </p:cNvGrpSpPr>
          <p:nvPr/>
        </p:nvGrpSpPr>
        <p:grpSpPr bwMode="auto">
          <a:xfrm>
            <a:off x="103188" y="4699000"/>
            <a:ext cx="4525962" cy="1257300"/>
            <a:chOff x="71438" y="5047258"/>
            <a:chExt cx="4525962" cy="1257300"/>
          </a:xfrm>
        </p:grpSpPr>
        <p:grpSp>
          <p:nvGrpSpPr>
            <p:cNvPr id="30729" name="Group 12"/>
            <p:cNvGrpSpPr>
              <a:grpSpLocks noChangeAspect="1"/>
            </p:cNvGrpSpPr>
            <p:nvPr/>
          </p:nvGrpSpPr>
          <p:grpSpPr bwMode="auto">
            <a:xfrm>
              <a:off x="71438" y="5075833"/>
              <a:ext cx="1814512" cy="1228725"/>
              <a:chOff x="720" y="2683"/>
              <a:chExt cx="1430" cy="968"/>
            </a:xfrm>
          </p:grpSpPr>
          <p:sp>
            <p:nvSpPr>
              <p:cNvPr id="30739" name="Freeform 13"/>
              <p:cNvSpPr>
                <a:spLocks noChangeAspect="1"/>
              </p:cNvSpPr>
              <p:nvPr/>
            </p:nvSpPr>
            <p:spPr bwMode="auto">
              <a:xfrm>
                <a:off x="720" y="2683"/>
                <a:ext cx="1430" cy="968"/>
              </a:xfrm>
              <a:custGeom>
                <a:avLst/>
                <a:gdLst>
                  <a:gd name="T0" fmla="*/ 0 w 1560"/>
                  <a:gd name="T1" fmla="*/ 961 h 1056"/>
                  <a:gd name="T2" fmla="*/ 0 w 1560"/>
                  <a:gd name="T3" fmla="*/ 968 h 1056"/>
                  <a:gd name="T4" fmla="*/ 1430 w 1560"/>
                  <a:gd name="T5" fmla="*/ 968 h 1056"/>
                  <a:gd name="T6" fmla="*/ 1430 w 1560"/>
                  <a:gd name="T7" fmla="*/ 0 h 1056"/>
                  <a:gd name="T8" fmla="*/ 704 w 1560"/>
                  <a:gd name="T9" fmla="*/ 0 h 1056"/>
                  <a:gd name="T10" fmla="*/ 0 w 1560"/>
                  <a:gd name="T11" fmla="*/ 961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E9394A"/>
                  </a:gs>
                  <a:gs pos="100000">
                    <a:srgbClr val="6C1A22"/>
                  </a:gs>
                </a:gsLst>
                <a:lin ang="5400000" scaled="1"/>
              </a:gradFill>
              <a:ln w="12700">
                <a:solidFill>
                  <a:srgbClr val="000000"/>
                </a:solidFill>
                <a:prstDash val="solid"/>
                <a:round/>
                <a:headEnd/>
                <a:tailEnd/>
              </a:ln>
            </p:spPr>
            <p:txBody>
              <a:bodyPr/>
              <a:lstStyle/>
              <a:p>
                <a:endParaRPr lang="en-US"/>
              </a:p>
            </p:txBody>
          </p:sp>
          <p:sp>
            <p:nvSpPr>
              <p:cNvPr id="30740" name="Freeform 14"/>
              <p:cNvSpPr>
                <a:spLocks noChangeAspect="1"/>
              </p:cNvSpPr>
              <p:nvPr/>
            </p:nvSpPr>
            <p:spPr bwMode="auto">
              <a:xfrm>
                <a:off x="824" y="2723"/>
                <a:ext cx="1287" cy="871"/>
              </a:xfrm>
              <a:custGeom>
                <a:avLst/>
                <a:gdLst>
                  <a:gd name="T0" fmla="*/ 0 w 1560"/>
                  <a:gd name="T1" fmla="*/ 864 h 1056"/>
                  <a:gd name="T2" fmla="*/ 0 w 1560"/>
                  <a:gd name="T3" fmla="*/ 871 h 1056"/>
                  <a:gd name="T4" fmla="*/ 1287 w 1560"/>
                  <a:gd name="T5" fmla="*/ 871 h 1056"/>
                  <a:gd name="T6" fmla="*/ 1287 w 1560"/>
                  <a:gd name="T7" fmla="*/ 0 h 1056"/>
                  <a:gd name="T8" fmla="*/ 634 w 1560"/>
                  <a:gd name="T9" fmla="*/ 0 h 1056"/>
                  <a:gd name="T10" fmla="*/ 0 w 1560"/>
                  <a:gd name="T11" fmla="*/ 864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9B2631"/>
                  </a:gs>
                  <a:gs pos="100000">
                    <a:srgbClr val="E9394A"/>
                  </a:gs>
                </a:gsLst>
                <a:lin ang="5400000" scaled="1"/>
              </a:gradFill>
              <a:ln w="12700">
                <a:solidFill>
                  <a:srgbClr val="000000"/>
                </a:solidFill>
                <a:prstDash val="solid"/>
                <a:round/>
                <a:headEnd/>
                <a:tailEnd/>
              </a:ln>
            </p:spPr>
            <p:txBody>
              <a:bodyPr/>
              <a:lstStyle/>
              <a:p>
                <a:endParaRPr lang="en-US"/>
              </a:p>
            </p:txBody>
          </p:sp>
        </p:grpSp>
        <p:sp>
          <p:nvSpPr>
            <p:cNvPr id="30730" name="Freeform 15"/>
            <p:cNvSpPr>
              <a:spLocks noChangeAspect="1"/>
            </p:cNvSpPr>
            <p:nvPr/>
          </p:nvSpPr>
          <p:spPr bwMode="auto">
            <a:xfrm>
              <a:off x="238125" y="5955308"/>
              <a:ext cx="1577975" cy="190500"/>
            </a:xfrm>
            <a:custGeom>
              <a:avLst/>
              <a:gdLst>
                <a:gd name="T0" fmla="*/ 142588 w 1328"/>
                <a:gd name="T1" fmla="*/ 0 h 160"/>
                <a:gd name="T2" fmla="*/ 0 w 1328"/>
                <a:gd name="T3" fmla="*/ 190500 h 160"/>
                <a:gd name="T4" fmla="*/ 1577975 w 1328"/>
                <a:gd name="T5" fmla="*/ 190500 h 160"/>
                <a:gd name="T6" fmla="*/ 1577975 w 1328"/>
                <a:gd name="T7" fmla="*/ 0 h 160"/>
                <a:gd name="T8" fmla="*/ 142588 w 1328"/>
                <a:gd name="T9" fmla="*/ 0 h 160"/>
                <a:gd name="T10" fmla="*/ 0 60000 65536"/>
                <a:gd name="T11" fmla="*/ 0 60000 65536"/>
                <a:gd name="T12" fmla="*/ 0 60000 65536"/>
                <a:gd name="T13" fmla="*/ 0 60000 65536"/>
                <a:gd name="T14" fmla="*/ 0 60000 65536"/>
                <a:gd name="T15" fmla="*/ 0 w 1328"/>
                <a:gd name="T16" fmla="*/ 0 h 160"/>
                <a:gd name="T17" fmla="*/ 1328 w 1328"/>
                <a:gd name="T18" fmla="*/ 160 h 160"/>
              </a:gdLst>
              <a:ahLst/>
              <a:cxnLst>
                <a:cxn ang="T10">
                  <a:pos x="T0" y="T1"/>
                </a:cxn>
                <a:cxn ang="T11">
                  <a:pos x="T2" y="T3"/>
                </a:cxn>
                <a:cxn ang="T12">
                  <a:pos x="T4" y="T5"/>
                </a:cxn>
                <a:cxn ang="T13">
                  <a:pos x="T6" y="T7"/>
                </a:cxn>
                <a:cxn ang="T14">
                  <a:pos x="T8" y="T9"/>
                </a:cxn>
              </a:cxnLst>
              <a:rect l="T15" t="T16" r="T17" b="T18"/>
              <a:pathLst>
                <a:path w="1328" h="160">
                  <a:moveTo>
                    <a:pt x="120" y="0"/>
                  </a:moveTo>
                  <a:lnTo>
                    <a:pt x="0" y="160"/>
                  </a:lnTo>
                  <a:lnTo>
                    <a:pt x="1328" y="160"/>
                  </a:lnTo>
                  <a:lnTo>
                    <a:pt x="1328" y="0"/>
                  </a:lnTo>
                  <a:lnTo>
                    <a:pt x="120" y="0"/>
                  </a:lnTo>
                  <a:close/>
                </a:path>
              </a:pathLst>
            </a:custGeom>
            <a:gradFill rotWithShape="0">
              <a:gsLst>
                <a:gs pos="0">
                  <a:srgbClr val="972530"/>
                </a:gs>
                <a:gs pos="50000">
                  <a:srgbClr val="E9394A"/>
                </a:gs>
                <a:gs pos="100000">
                  <a:srgbClr val="972530"/>
                </a:gs>
              </a:gsLst>
              <a:lin ang="5400000" scaled="1"/>
            </a:gradFill>
            <a:ln w="19050" cmpd="sng">
              <a:solidFill>
                <a:srgbClr val="050600"/>
              </a:solidFill>
              <a:prstDash val="solid"/>
              <a:round/>
              <a:headEnd/>
              <a:tailEnd/>
            </a:ln>
          </p:spPr>
          <p:txBody>
            <a:bodyPr/>
            <a:lstStyle/>
            <a:p>
              <a:endParaRPr lang="en-US"/>
            </a:p>
          </p:txBody>
        </p:sp>
        <p:sp>
          <p:nvSpPr>
            <p:cNvPr id="1368081" name="Text Box 17"/>
            <p:cNvSpPr txBox="1">
              <a:spLocks noChangeAspect="1" noChangeArrowheads="1"/>
            </p:cNvSpPr>
            <p:nvPr/>
          </p:nvSpPr>
          <p:spPr bwMode="auto">
            <a:xfrm>
              <a:off x="579438" y="5918796"/>
              <a:ext cx="1101725" cy="274637"/>
            </a:xfrm>
            <a:prstGeom prst="rect">
              <a:avLst/>
            </a:prstGeom>
            <a:noFill/>
            <a:ln w="9525">
              <a:noFill/>
              <a:miter lim="800000"/>
              <a:headEnd/>
              <a:tailEnd/>
            </a:ln>
            <a:effectLst/>
          </p:spPr>
          <p:txBody>
            <a:bodyPr wrap="none">
              <a:spAutoFit/>
            </a:bodyPr>
            <a:lstStyle/>
            <a:p>
              <a:pPr algn="ctr">
                <a:defRPr/>
              </a:pPr>
              <a:r>
                <a:rPr lang="en-US" sz="1200" b="1">
                  <a:effectLst>
                    <a:outerShdw blurRad="38100" dist="38100" dir="2700000" algn="tl">
                      <a:srgbClr val="000000"/>
                    </a:outerShdw>
                  </a:effectLst>
                  <a:latin typeface="Verdana" pitchFamily="34" charset="0"/>
                </a:rPr>
                <a:t>PERSONAL</a:t>
              </a:r>
              <a:endParaRPr lang="en-US" sz="1200" b="1">
                <a:solidFill>
                  <a:srgbClr val="FFFFB9"/>
                </a:solidFill>
                <a:effectLst>
                  <a:outerShdw blurRad="38100" dist="38100" dir="2700000" algn="tl">
                    <a:srgbClr val="000000"/>
                  </a:outerShdw>
                </a:effectLst>
                <a:latin typeface="Verdana" pitchFamily="34" charset="0"/>
              </a:endParaRPr>
            </a:p>
          </p:txBody>
        </p:sp>
        <p:grpSp>
          <p:nvGrpSpPr>
            <p:cNvPr id="30732" name="Group 33"/>
            <p:cNvGrpSpPr>
              <a:grpSpLocks/>
            </p:cNvGrpSpPr>
            <p:nvPr/>
          </p:nvGrpSpPr>
          <p:grpSpPr bwMode="auto">
            <a:xfrm>
              <a:off x="2771775" y="5047258"/>
              <a:ext cx="1825625" cy="1228725"/>
              <a:chOff x="5562600" y="3876675"/>
              <a:chExt cx="1825625" cy="1228725"/>
            </a:xfrm>
          </p:grpSpPr>
          <p:sp>
            <p:nvSpPr>
              <p:cNvPr id="24" name="Freeform 18"/>
              <p:cNvSpPr>
                <a:spLocks noChangeAspect="1"/>
              </p:cNvSpPr>
              <p:nvPr/>
            </p:nvSpPr>
            <p:spPr bwMode="auto">
              <a:xfrm>
                <a:off x="5562600" y="3876675"/>
                <a:ext cx="1825625" cy="1228725"/>
              </a:xfrm>
              <a:custGeom>
                <a:avLst/>
                <a:gdLst>
                  <a:gd name="T0" fmla="*/ 800 w 1568"/>
                  <a:gd name="T1" fmla="*/ 0 h 1056"/>
                  <a:gd name="T2" fmla="*/ 0 w 1568"/>
                  <a:gd name="T3" fmla="*/ 0 h 1056"/>
                  <a:gd name="T4" fmla="*/ 0 w 1568"/>
                  <a:gd name="T5" fmla="*/ 1056 h 1056"/>
                  <a:gd name="T6" fmla="*/ 1568 w 1568"/>
                  <a:gd name="T7" fmla="*/ 1056 h 1056"/>
                  <a:gd name="T8" fmla="*/ 1568 w 1568"/>
                  <a:gd name="T9" fmla="*/ 1048 h 1056"/>
                  <a:gd name="T10" fmla="*/ 800 w 1568"/>
                  <a:gd name="T11" fmla="*/ 0 h 1056"/>
                  <a:gd name="T12" fmla="*/ 0 60000 65536"/>
                  <a:gd name="T13" fmla="*/ 0 60000 65536"/>
                  <a:gd name="T14" fmla="*/ 0 60000 65536"/>
                  <a:gd name="T15" fmla="*/ 0 60000 65536"/>
                  <a:gd name="T16" fmla="*/ 0 60000 65536"/>
                  <a:gd name="T17" fmla="*/ 0 60000 65536"/>
                  <a:gd name="T18" fmla="*/ 0 w 1568"/>
                  <a:gd name="T19" fmla="*/ 0 h 1056"/>
                  <a:gd name="T20" fmla="*/ 1568 w 1568"/>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8" h="1056">
                    <a:moveTo>
                      <a:pt x="800" y="0"/>
                    </a:moveTo>
                    <a:lnTo>
                      <a:pt x="0" y="0"/>
                    </a:lnTo>
                    <a:lnTo>
                      <a:pt x="0" y="1056"/>
                    </a:lnTo>
                    <a:lnTo>
                      <a:pt x="1568" y="1056"/>
                    </a:lnTo>
                    <a:lnTo>
                      <a:pt x="1568" y="1048"/>
                    </a:lnTo>
                    <a:lnTo>
                      <a:pt x="800" y="0"/>
                    </a:lnTo>
                    <a:close/>
                  </a:path>
                </a:pathLst>
              </a:custGeom>
              <a:gradFill flip="none" rotWithShape="1">
                <a:gsLst>
                  <a:gs pos="0">
                    <a:srgbClr val="FFB53A">
                      <a:shade val="30000"/>
                      <a:satMod val="115000"/>
                    </a:srgbClr>
                  </a:gs>
                  <a:gs pos="50000">
                    <a:srgbClr val="FFB53A">
                      <a:shade val="67500"/>
                      <a:satMod val="115000"/>
                    </a:srgbClr>
                  </a:gs>
                  <a:gs pos="100000">
                    <a:srgbClr val="FFB53A">
                      <a:shade val="100000"/>
                      <a:satMod val="115000"/>
                    </a:srgbClr>
                  </a:gs>
                </a:gsLst>
                <a:path path="circle">
                  <a:fillToRect l="100000" t="100000"/>
                </a:path>
                <a:tileRect r="-100000" b="-100000"/>
              </a:gradFill>
              <a:ln w="12700">
                <a:solidFill>
                  <a:srgbClr val="000000"/>
                </a:solidFill>
                <a:prstDash val="solid"/>
                <a:round/>
                <a:headEnd/>
                <a:tailEnd/>
              </a:ln>
            </p:spPr>
            <p:txBody>
              <a:bodyPr/>
              <a:lstStyle/>
              <a:p>
                <a:pPr>
                  <a:defRPr/>
                </a:pPr>
                <a:endParaRPr lang="en-US"/>
              </a:p>
            </p:txBody>
          </p:sp>
          <p:sp>
            <p:nvSpPr>
              <p:cNvPr id="25" name="Freeform 46"/>
              <p:cNvSpPr>
                <a:spLocks noChangeAspect="1"/>
              </p:cNvSpPr>
              <p:nvPr/>
            </p:nvSpPr>
            <p:spPr bwMode="auto">
              <a:xfrm>
                <a:off x="5667375" y="3962400"/>
                <a:ext cx="1524000" cy="1066800"/>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adFill>
                <a:gsLst>
                  <a:gs pos="31000">
                    <a:srgbClr val="E29700"/>
                  </a:gs>
                  <a:gs pos="100000">
                    <a:schemeClr val="bg1">
                      <a:gamma/>
                      <a:tint val="82353"/>
                      <a:invGamma/>
                    </a:schemeClr>
                  </a:gs>
                </a:gsLst>
                <a:lin ang="2700000" scaled="1"/>
              </a:gradFill>
              <a:ln w="12700">
                <a:solidFill>
                  <a:srgbClr val="000000"/>
                </a:solidFill>
                <a:prstDash val="solid"/>
                <a:round/>
                <a:headEnd/>
                <a:tailEnd/>
              </a:ln>
            </p:spPr>
            <p:txBody>
              <a:bodyPr/>
              <a:lstStyle/>
              <a:p>
                <a:pPr eaLnBrk="0" hangingPunct="0">
                  <a:defRPr/>
                </a:pPr>
                <a:endParaRPr lang="en-US" sz="2000">
                  <a:solidFill>
                    <a:srgbClr val="000000"/>
                  </a:solidFill>
                </a:endParaRPr>
              </a:p>
            </p:txBody>
          </p:sp>
          <p:sp>
            <p:nvSpPr>
              <p:cNvPr id="30737" name="Freeform 33"/>
              <p:cNvSpPr>
                <a:spLocks noChangeAspect="1"/>
              </p:cNvSpPr>
              <p:nvPr/>
            </p:nvSpPr>
            <p:spPr bwMode="auto">
              <a:xfrm>
                <a:off x="5654675" y="4713288"/>
                <a:ext cx="1455738" cy="225425"/>
              </a:xfrm>
              <a:custGeom>
                <a:avLst/>
                <a:gdLst>
                  <a:gd name="T0" fmla="*/ 0 w 1336"/>
                  <a:gd name="T1" fmla="*/ 0 h 160"/>
                  <a:gd name="T2" fmla="*/ 0 w 1336"/>
                  <a:gd name="T3" fmla="*/ 2147483647 h 160"/>
                  <a:gd name="T4" fmla="*/ 2147483647 w 1336"/>
                  <a:gd name="T5" fmla="*/ 2147483647 h 160"/>
                  <a:gd name="T6" fmla="*/ 2147483647 w 1336"/>
                  <a:gd name="T7" fmla="*/ 0 h 160"/>
                  <a:gd name="T8" fmla="*/ 0 w 1336"/>
                  <a:gd name="T9" fmla="*/ 0 h 160"/>
                  <a:gd name="T10" fmla="*/ 0 60000 65536"/>
                  <a:gd name="T11" fmla="*/ 0 60000 65536"/>
                  <a:gd name="T12" fmla="*/ 0 60000 65536"/>
                  <a:gd name="T13" fmla="*/ 0 60000 65536"/>
                  <a:gd name="T14" fmla="*/ 0 60000 65536"/>
                  <a:gd name="T15" fmla="*/ 0 w 1336"/>
                  <a:gd name="T16" fmla="*/ 0 h 160"/>
                  <a:gd name="T17" fmla="*/ 1336 w 1336"/>
                  <a:gd name="T18" fmla="*/ 160 h 160"/>
                </a:gdLst>
                <a:ahLst/>
                <a:cxnLst>
                  <a:cxn ang="T10">
                    <a:pos x="T0" y="T1"/>
                  </a:cxn>
                  <a:cxn ang="T11">
                    <a:pos x="T2" y="T3"/>
                  </a:cxn>
                  <a:cxn ang="T12">
                    <a:pos x="T4" y="T5"/>
                  </a:cxn>
                  <a:cxn ang="T13">
                    <a:pos x="T6" y="T7"/>
                  </a:cxn>
                  <a:cxn ang="T14">
                    <a:pos x="T8" y="T9"/>
                  </a:cxn>
                </a:cxnLst>
                <a:rect l="T15" t="T16" r="T17" b="T18"/>
                <a:pathLst>
                  <a:path w="1336" h="160">
                    <a:moveTo>
                      <a:pt x="0" y="0"/>
                    </a:moveTo>
                    <a:lnTo>
                      <a:pt x="0" y="160"/>
                    </a:lnTo>
                    <a:lnTo>
                      <a:pt x="1336" y="160"/>
                    </a:lnTo>
                    <a:lnTo>
                      <a:pt x="1216" y="0"/>
                    </a:lnTo>
                    <a:lnTo>
                      <a:pt x="0" y="0"/>
                    </a:lnTo>
                    <a:close/>
                  </a:path>
                </a:pathLst>
              </a:custGeom>
              <a:gradFill rotWithShape="0">
                <a:gsLst>
                  <a:gs pos="0">
                    <a:srgbClr val="E49328"/>
                  </a:gs>
                  <a:gs pos="50000">
                    <a:srgbClr val="FEB543"/>
                  </a:gs>
                  <a:gs pos="100000">
                    <a:srgbClr val="E49328"/>
                  </a:gs>
                </a:gsLst>
                <a:lin ang="5400000" scaled="1"/>
              </a:gradFill>
              <a:ln w="12700">
                <a:solidFill>
                  <a:srgbClr val="000000"/>
                </a:solidFill>
                <a:prstDash val="solid"/>
                <a:round/>
                <a:headEnd/>
                <a:tailEnd/>
              </a:ln>
            </p:spPr>
            <p:txBody>
              <a:bodyPr/>
              <a:lstStyle/>
              <a:p>
                <a:endParaRPr lang="en-US"/>
              </a:p>
            </p:txBody>
          </p:sp>
          <p:sp>
            <p:nvSpPr>
              <p:cNvPr id="27" name="Text Box 34"/>
              <p:cNvSpPr txBox="1">
                <a:spLocks noChangeAspect="1" noChangeArrowheads="1"/>
              </p:cNvSpPr>
              <p:nvPr/>
            </p:nvSpPr>
            <p:spPr bwMode="auto">
              <a:xfrm>
                <a:off x="5711825" y="4664075"/>
                <a:ext cx="1208088" cy="244475"/>
              </a:xfrm>
              <a:prstGeom prst="rect">
                <a:avLst/>
              </a:prstGeom>
              <a:noFill/>
              <a:ln w="9525">
                <a:noFill/>
                <a:miter lim="800000"/>
                <a:headEnd/>
                <a:tailEnd/>
              </a:ln>
              <a:effectLst/>
            </p:spPr>
            <p:txBody>
              <a:bodyPr wrap="none"/>
              <a:lstStyle/>
              <a:p>
                <a:pPr algn="ctr" eaLnBrk="0" hangingPunct="0">
                  <a:defRPr/>
                </a:pPr>
                <a:r>
                  <a:rPr lang="en-US" sz="1200" b="1" dirty="0">
                    <a:effectLst>
                      <a:outerShdw blurRad="38100" dist="38100" dir="2700000" algn="tl">
                        <a:srgbClr val="000000"/>
                      </a:outerShdw>
                    </a:effectLst>
                    <a:latin typeface="Verdana" pitchFamily="34" charset="0"/>
                  </a:rPr>
                  <a:t>CONTEXTUAL</a:t>
                </a:r>
                <a:endParaRPr lang="en-US" sz="1200" b="1" dirty="0">
                  <a:solidFill>
                    <a:srgbClr val="FFFFB9"/>
                  </a:solidFill>
                  <a:effectLst>
                    <a:outerShdw blurRad="38100" dist="38100" dir="2700000" algn="tl">
                      <a:srgbClr val="000000"/>
                    </a:outerShdw>
                  </a:effectLst>
                  <a:latin typeface="Verdana" pitchFamily="34" charset="0"/>
                </a:endParaRPr>
              </a:p>
            </p:txBody>
          </p:sp>
        </p:gr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68068"/>
                                        </p:tgtEl>
                                        <p:attrNameLst>
                                          <p:attrName>style.visibility</p:attrName>
                                        </p:attrNameLst>
                                      </p:cBhvr>
                                      <p:to>
                                        <p:strVal val="visible"/>
                                      </p:to>
                                    </p:set>
                                    <p:animEffect transition="in" filter="fade">
                                      <p:cBhvr>
                                        <p:cTn id="7" dur="1000"/>
                                        <p:tgtEl>
                                          <p:spTgt spid="1368068"/>
                                        </p:tgtEl>
                                      </p:cBhvr>
                                    </p:animEffect>
                                  </p:childTnLst>
                                </p:cTn>
                              </p:par>
                              <p:par>
                                <p:cTn id="8" presetID="9" presetClass="entr" presetSubtype="0" fill="hold" nodeType="withEffect">
                                  <p:stCondLst>
                                    <p:cond delay="1000"/>
                                  </p:stCondLst>
                                  <p:childTnLst>
                                    <p:set>
                                      <p:cBhvr>
                                        <p:cTn id="9" dur="1" fill="hold">
                                          <p:stCondLst>
                                            <p:cond delay="0"/>
                                          </p:stCondLst>
                                        </p:cTn>
                                        <p:tgtEl>
                                          <p:spTgt spid="1368067">
                                            <p:txEl>
                                              <p:pRg st="4" end="4"/>
                                            </p:txEl>
                                          </p:spTgt>
                                        </p:tgtEl>
                                        <p:attrNameLst>
                                          <p:attrName>style.visibility</p:attrName>
                                        </p:attrNameLst>
                                      </p:cBhvr>
                                      <p:to>
                                        <p:strVal val="visible"/>
                                      </p:to>
                                    </p:set>
                                    <p:animEffect transition="in" filter="dissolve">
                                      <p:cBhvr>
                                        <p:cTn id="10" dur="1000"/>
                                        <p:tgtEl>
                                          <p:spTgt spid="1368067">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368067">
                                            <p:txEl>
                                              <p:pRg st="0" end="0"/>
                                            </p:txEl>
                                          </p:spTgt>
                                        </p:tgtEl>
                                        <p:attrNameLst>
                                          <p:attrName>style.visibility</p:attrName>
                                        </p:attrNameLst>
                                      </p:cBhvr>
                                      <p:to>
                                        <p:strVal val="visible"/>
                                      </p:to>
                                    </p:set>
                                    <p:animEffect transition="in" filter="dissolve">
                                      <p:cBhvr>
                                        <p:cTn id="15" dur="500"/>
                                        <p:tgtEl>
                                          <p:spTgt spid="1368067">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368067">
                                            <p:txEl>
                                              <p:pRg st="1" end="1"/>
                                            </p:txEl>
                                          </p:spTgt>
                                        </p:tgtEl>
                                        <p:attrNameLst>
                                          <p:attrName>style.visibility</p:attrName>
                                        </p:attrNameLst>
                                      </p:cBhvr>
                                      <p:to>
                                        <p:strVal val="visible"/>
                                      </p:to>
                                    </p:set>
                                    <p:animEffect transition="in" filter="dissolve">
                                      <p:cBhvr>
                                        <p:cTn id="18" dur="500"/>
                                        <p:tgtEl>
                                          <p:spTgt spid="1368067">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368067">
                                            <p:txEl>
                                              <p:pRg st="2" end="2"/>
                                            </p:txEl>
                                          </p:spTgt>
                                        </p:tgtEl>
                                        <p:attrNameLst>
                                          <p:attrName>style.visibility</p:attrName>
                                        </p:attrNameLst>
                                      </p:cBhvr>
                                      <p:to>
                                        <p:strVal val="visible"/>
                                      </p:to>
                                    </p:set>
                                    <p:animEffect transition="in" filter="dissolve">
                                      <p:cBhvr>
                                        <p:cTn id="21" dur="500"/>
                                        <p:tgtEl>
                                          <p:spTgt spid="1368067">
                                            <p:txEl>
                                              <p:pRg st="2" end="2"/>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1368067">
                                            <p:txEl>
                                              <p:pRg st="3" end="3"/>
                                            </p:txEl>
                                          </p:spTgt>
                                        </p:tgtEl>
                                        <p:attrNameLst>
                                          <p:attrName>style.visibility</p:attrName>
                                        </p:attrNameLst>
                                      </p:cBhvr>
                                      <p:to>
                                        <p:strVal val="visible"/>
                                      </p:to>
                                    </p:set>
                                    <p:animEffect transition="in" filter="dissolve">
                                      <p:cBhvr>
                                        <p:cTn id="24" dur="500"/>
                                        <p:tgtEl>
                                          <p:spTgt spid="13680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806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6705600" y="6607175"/>
            <a:ext cx="2244725" cy="300038"/>
          </a:xfrm>
        </p:spPr>
        <p:txBody>
          <a:bodyPr/>
          <a:lstStyle/>
          <a:p>
            <a:pPr>
              <a:defRPr/>
            </a:pPr>
            <a:fld id="{0711D72B-1EEF-4B97-A347-EC1DFA474D12}" type="slidenum">
              <a:rPr lang="en-US"/>
              <a:pPr>
                <a:defRPr/>
              </a:pPr>
              <a:t>24</a:t>
            </a:fld>
            <a:endParaRPr lang="en-US"/>
          </a:p>
        </p:txBody>
      </p:sp>
      <p:sp>
        <p:nvSpPr>
          <p:cNvPr id="31748" name="Rectangle 2"/>
          <p:cNvSpPr>
            <a:spLocks noGrp="1" noChangeArrowheads="1"/>
          </p:cNvSpPr>
          <p:nvPr>
            <p:ph type="title"/>
          </p:nvPr>
        </p:nvSpPr>
        <p:spPr>
          <a:xfrm>
            <a:off x="0" y="514350"/>
            <a:ext cx="9144000" cy="784225"/>
          </a:xfrm>
        </p:spPr>
        <p:txBody>
          <a:bodyPr/>
          <a:lstStyle/>
          <a:p>
            <a:r>
              <a:rPr lang="en-US" sz="3600"/>
              <a:t>Contextual Leadership during “refreezing”</a:t>
            </a:r>
          </a:p>
        </p:txBody>
      </p:sp>
      <p:sp>
        <p:nvSpPr>
          <p:cNvPr id="31749" name="Rectangle 3"/>
          <p:cNvSpPr>
            <a:spLocks noGrp="1" noChangeArrowheads="1"/>
          </p:cNvSpPr>
          <p:nvPr>
            <p:ph type="body" idx="1"/>
          </p:nvPr>
        </p:nvSpPr>
        <p:spPr>
          <a:xfrm>
            <a:off x="803275" y="1624013"/>
            <a:ext cx="7824788" cy="3798887"/>
          </a:xfrm>
        </p:spPr>
        <p:txBody>
          <a:bodyPr/>
          <a:lstStyle/>
          <a:p>
            <a:pPr>
              <a:lnSpc>
                <a:spcPct val="80000"/>
              </a:lnSpc>
              <a:spcAft>
                <a:spcPts val="600"/>
              </a:spcAft>
              <a:buFontTx/>
              <a:buNone/>
            </a:pPr>
            <a:r>
              <a:rPr lang="en-US" sz="2400" u="sng"/>
              <a:t>Contextual Leadership</a:t>
            </a:r>
            <a:r>
              <a:rPr lang="en-US" sz="2400"/>
              <a:t> involves weaving the change into your team’s identity and into its work process.</a:t>
            </a:r>
            <a:endParaRPr lang="en-US" sz="2400" u="sng"/>
          </a:p>
          <a:p>
            <a:pPr>
              <a:lnSpc>
                <a:spcPct val="80000"/>
              </a:lnSpc>
            </a:pPr>
            <a:r>
              <a:rPr lang="en-US" sz="2000"/>
              <a:t>Offer clarity, coherence and a new sense of identity and community:</a:t>
            </a:r>
          </a:p>
          <a:p>
            <a:pPr lvl="1">
              <a:lnSpc>
                <a:spcPct val="80000"/>
              </a:lnSpc>
            </a:pPr>
            <a:r>
              <a:rPr lang="en-US" sz="2000"/>
              <a:t> Often those you lead will not see how the pieces of the change effort fit together—you need to explain and demonstrate how things now work.</a:t>
            </a:r>
          </a:p>
          <a:p>
            <a:pPr lvl="1">
              <a:lnSpc>
                <a:spcPct val="80000"/>
              </a:lnSpc>
            </a:pPr>
            <a:r>
              <a:rPr lang="en-US" sz="2000"/>
              <a:t> The change might to challenge their sense of identity—find a way to make the new state part of the team’s identity.</a:t>
            </a:r>
          </a:p>
          <a:p>
            <a:pPr lvl="1">
              <a:lnSpc>
                <a:spcPct val="80000"/>
              </a:lnSpc>
            </a:pPr>
            <a:r>
              <a:rPr lang="en-US" sz="2000"/>
              <a:t> Those you lead may worry that the “community” they feel a part will be undermined and they do not see what new “community” will replace it.  You must supply the answer.</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6705600" y="6607175"/>
            <a:ext cx="2244725" cy="300038"/>
          </a:xfrm>
        </p:spPr>
        <p:txBody>
          <a:bodyPr/>
          <a:lstStyle/>
          <a:p>
            <a:pPr>
              <a:defRPr/>
            </a:pPr>
            <a:fld id="{5ABF7564-5673-4932-8E14-4CBEF8C80DFF}" type="slidenum">
              <a:rPr lang="en-US"/>
              <a:pPr>
                <a:defRPr/>
              </a:pPr>
              <a:t>25</a:t>
            </a:fld>
            <a:endParaRPr lang="en-US"/>
          </a:p>
        </p:txBody>
      </p:sp>
      <p:sp>
        <p:nvSpPr>
          <p:cNvPr id="32772" name="Rectangle 2"/>
          <p:cNvSpPr>
            <a:spLocks noGrp="1" noChangeArrowheads="1"/>
          </p:cNvSpPr>
          <p:nvPr>
            <p:ph type="title"/>
          </p:nvPr>
        </p:nvSpPr>
        <p:spPr>
          <a:xfrm>
            <a:off x="0" y="468313"/>
            <a:ext cx="9144000" cy="784225"/>
          </a:xfrm>
        </p:spPr>
        <p:txBody>
          <a:bodyPr/>
          <a:lstStyle/>
          <a:p>
            <a:r>
              <a:rPr lang="en-US"/>
              <a:t>Responsible Leadership during “refreezing”</a:t>
            </a:r>
          </a:p>
        </p:txBody>
      </p:sp>
      <p:sp>
        <p:nvSpPr>
          <p:cNvPr id="8" name="Rectangle 3"/>
          <p:cNvSpPr txBox="1">
            <a:spLocks noChangeArrowheads="1"/>
          </p:cNvSpPr>
          <p:nvPr/>
        </p:nvSpPr>
        <p:spPr bwMode="auto">
          <a:xfrm>
            <a:off x="838200" y="1595438"/>
            <a:ext cx="7789863" cy="4095750"/>
          </a:xfrm>
          <a:prstGeom prst="rect">
            <a:avLst/>
          </a:prstGeom>
          <a:noFill/>
          <a:ln w="9525">
            <a:noFill/>
            <a:miter lim="800000"/>
            <a:headEnd/>
            <a:tailEnd/>
          </a:ln>
        </p:spPr>
        <p:txBody>
          <a:bodyPr lIns="0" tIns="0" rIns="0" bIns="0"/>
          <a:lstStyle/>
          <a:p>
            <a:pPr marL="234950" indent="-184150" eaLnBrk="0" hangingPunct="0">
              <a:lnSpc>
                <a:spcPct val="90000"/>
              </a:lnSpc>
              <a:spcBef>
                <a:spcPct val="20000"/>
              </a:spcBef>
              <a:buClr>
                <a:schemeClr val="tx1"/>
              </a:buClr>
              <a:defRPr/>
            </a:pPr>
            <a:r>
              <a:rPr lang="en-US" sz="2400" kern="0">
                <a:latin typeface="+mn-lt"/>
                <a:ea typeface="+mn-ea"/>
              </a:rPr>
              <a:t>	The “new world” you’ve led your people to may have new challenges for your </a:t>
            </a:r>
            <a:r>
              <a:rPr lang="en-US" sz="2400" u="sng" kern="0">
                <a:latin typeface="+mn-lt"/>
                <a:ea typeface="+mn-ea"/>
              </a:rPr>
              <a:t>Responsible Leadership</a:t>
            </a:r>
            <a:r>
              <a:rPr lang="en-US" sz="2400" kern="0">
                <a:latin typeface="+mn-lt"/>
                <a:ea typeface="+mn-ea"/>
              </a:rPr>
              <a:t>.</a:t>
            </a:r>
          </a:p>
          <a:p>
            <a:pPr marL="403225" indent="-220663" eaLnBrk="0" hangingPunct="0">
              <a:lnSpc>
                <a:spcPct val="90000"/>
              </a:lnSpc>
              <a:spcBef>
                <a:spcPct val="20000"/>
              </a:spcBef>
              <a:buClr>
                <a:schemeClr val="tx1"/>
              </a:buClr>
              <a:buFontTx/>
              <a:buChar char="•"/>
              <a:defRPr/>
            </a:pPr>
            <a:r>
              <a:rPr lang="en-US" sz="2000" kern="0">
                <a:latin typeface="+mn-lt"/>
                <a:ea typeface="+mn-ea"/>
              </a:rPr>
              <a:t>Change affects a variety of stakeholders – and you want all to be   thinking about and doing their best to balance competing needs and effects.</a:t>
            </a:r>
          </a:p>
          <a:p>
            <a:pPr marL="403225" indent="-220663" eaLnBrk="0" hangingPunct="0">
              <a:lnSpc>
                <a:spcPct val="90000"/>
              </a:lnSpc>
              <a:spcBef>
                <a:spcPct val="20000"/>
              </a:spcBef>
              <a:buClr>
                <a:schemeClr val="tx1"/>
              </a:buClr>
              <a:buFontTx/>
              <a:buChar char="•"/>
              <a:defRPr/>
            </a:pPr>
            <a:r>
              <a:rPr lang="en-US" sz="2000" kern="0">
                <a:latin typeface="+mn-lt"/>
                <a:ea typeface="+mn-ea"/>
              </a:rPr>
              <a:t>Look carefully for any ethical traps or new temptations that may undermine your own values or those of the team.  Keep both eyes open for lapses and build procedures to protect against unethical behavior.</a:t>
            </a:r>
          </a:p>
          <a:p>
            <a:pPr marL="403225" indent="-220663" eaLnBrk="0" hangingPunct="0">
              <a:lnSpc>
                <a:spcPct val="90000"/>
              </a:lnSpc>
              <a:spcBef>
                <a:spcPct val="20000"/>
              </a:spcBef>
              <a:buClr>
                <a:schemeClr val="tx1"/>
              </a:buClr>
              <a:buFontTx/>
              <a:buChar char="•"/>
              <a:defRPr/>
            </a:pPr>
            <a:r>
              <a:rPr lang="en-US" sz="2000" kern="0">
                <a:latin typeface="+mn-lt"/>
                <a:ea typeface="+mn-ea"/>
              </a:rPr>
              <a:t>Responsible leadership involves thinking about the future so you can balance long-term and short-term needs.  Have you begun thinking about the next change your team or business will need to undertake?</a:t>
            </a:r>
            <a:endParaRPr lang="en-US" sz="2000" kern="0" dirty="0">
              <a:latin typeface="+mn-lt"/>
              <a:ea typeface="+mn-ea"/>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6705600" y="6607175"/>
            <a:ext cx="2244725" cy="300038"/>
          </a:xfrm>
        </p:spPr>
        <p:txBody>
          <a:bodyPr/>
          <a:lstStyle/>
          <a:p>
            <a:pPr>
              <a:defRPr/>
            </a:pPr>
            <a:fld id="{B2DB0B0E-BACA-471C-B5EA-C276AE506883}" type="slidenum">
              <a:rPr lang="en-US"/>
              <a:pPr>
                <a:defRPr/>
              </a:pPr>
              <a:t>26</a:t>
            </a:fld>
            <a:endParaRPr lang="en-US"/>
          </a:p>
        </p:txBody>
      </p:sp>
      <p:sp>
        <p:nvSpPr>
          <p:cNvPr id="33796" name="Rectangle 2"/>
          <p:cNvSpPr>
            <a:spLocks noGrp="1" noChangeArrowheads="1"/>
          </p:cNvSpPr>
          <p:nvPr>
            <p:ph type="title"/>
          </p:nvPr>
        </p:nvSpPr>
        <p:spPr>
          <a:xfrm>
            <a:off x="0" y="436563"/>
            <a:ext cx="9144000" cy="784225"/>
          </a:xfrm>
        </p:spPr>
        <p:txBody>
          <a:bodyPr/>
          <a:lstStyle/>
          <a:p>
            <a:r>
              <a:rPr lang="en-US" sz="3600"/>
              <a:t>Personal Leadership during “refreezing”</a:t>
            </a:r>
          </a:p>
        </p:txBody>
      </p:sp>
      <p:sp>
        <p:nvSpPr>
          <p:cNvPr id="10" name="Rectangle 3"/>
          <p:cNvSpPr txBox="1">
            <a:spLocks noChangeArrowheads="1"/>
          </p:cNvSpPr>
          <p:nvPr/>
        </p:nvSpPr>
        <p:spPr bwMode="auto">
          <a:xfrm>
            <a:off x="284163" y="1666875"/>
            <a:ext cx="8343900" cy="4040188"/>
          </a:xfrm>
          <a:prstGeom prst="rect">
            <a:avLst/>
          </a:prstGeom>
          <a:noFill/>
          <a:ln w="9525">
            <a:noFill/>
            <a:miter lim="800000"/>
            <a:headEnd/>
            <a:tailEnd/>
          </a:ln>
        </p:spPr>
        <p:txBody>
          <a:bodyPr lIns="0" tIns="0" rIns="0" bIns="0"/>
          <a:lstStyle/>
          <a:p>
            <a:pPr marL="234950" indent="-184150" eaLnBrk="0" hangingPunct="0">
              <a:lnSpc>
                <a:spcPct val="90000"/>
              </a:lnSpc>
              <a:spcBef>
                <a:spcPct val="20000"/>
              </a:spcBef>
              <a:spcAft>
                <a:spcPts val="600"/>
              </a:spcAft>
              <a:buClr>
                <a:schemeClr val="tx1"/>
              </a:buClr>
              <a:defRPr/>
            </a:pPr>
            <a:r>
              <a:rPr lang="en-US" sz="2600" kern="0">
                <a:latin typeface="+mn-lt"/>
                <a:ea typeface="+mn-ea"/>
              </a:rPr>
              <a:t>Changes in your team or in your organization, like changes in the environment, mean that you have to revisit your </a:t>
            </a:r>
            <a:r>
              <a:rPr lang="en-US" sz="2600" u="sng" kern="0">
                <a:latin typeface="+mn-lt"/>
                <a:ea typeface="+mn-ea"/>
              </a:rPr>
              <a:t>Personal Leadership.</a:t>
            </a:r>
          </a:p>
          <a:p>
            <a:pPr marL="234950" indent="-184150" eaLnBrk="0" hangingPunct="0">
              <a:lnSpc>
                <a:spcPct val="90000"/>
              </a:lnSpc>
              <a:spcBef>
                <a:spcPct val="20000"/>
              </a:spcBef>
              <a:buClr>
                <a:schemeClr val="tx1"/>
              </a:buClr>
              <a:buFontTx/>
              <a:buChar char="•"/>
              <a:defRPr/>
            </a:pPr>
            <a:r>
              <a:rPr lang="en-US" sz="2600" kern="0">
                <a:latin typeface="+mn-lt"/>
                <a:ea typeface="+mn-ea"/>
              </a:rPr>
              <a:t> </a:t>
            </a:r>
            <a:r>
              <a:rPr lang="en-US" sz="2400" kern="0">
                <a:latin typeface="+mn-lt"/>
                <a:ea typeface="+mn-ea"/>
              </a:rPr>
              <a:t>You are an exemplar of the new way.  </a:t>
            </a:r>
          </a:p>
          <a:p>
            <a:pPr marL="287338" indent="-236538" eaLnBrk="0" hangingPunct="0">
              <a:lnSpc>
                <a:spcPct val="90000"/>
              </a:lnSpc>
              <a:spcBef>
                <a:spcPct val="20000"/>
              </a:spcBef>
              <a:buClr>
                <a:schemeClr val="tx1"/>
              </a:buClr>
              <a:buFontTx/>
              <a:buChar char="•"/>
              <a:defRPr/>
            </a:pPr>
            <a:r>
              <a:rPr lang="en-US" sz="2400" kern="0">
                <a:latin typeface="+mn-lt"/>
                <a:ea typeface="+mn-ea"/>
              </a:rPr>
              <a:t>You must rethink your assumptions and revise your vision of the future.</a:t>
            </a:r>
          </a:p>
          <a:p>
            <a:pPr marL="287338" indent="-236538" eaLnBrk="0" hangingPunct="0">
              <a:lnSpc>
                <a:spcPct val="90000"/>
              </a:lnSpc>
              <a:spcBef>
                <a:spcPct val="20000"/>
              </a:spcBef>
              <a:buClr>
                <a:schemeClr val="tx1"/>
              </a:buClr>
              <a:buFontTx/>
              <a:buChar char="•"/>
              <a:defRPr/>
            </a:pPr>
            <a:r>
              <a:rPr lang="en-US" sz="2400" kern="0">
                <a:latin typeface="+mn-lt"/>
                <a:ea typeface="+mn-ea"/>
              </a:rPr>
              <a:t>You must demonstrate your dedication to the changed world, showing that you too will make the sacrifices needed to succeed.</a:t>
            </a:r>
            <a:endParaRPr lang="en-US" sz="2400" kern="0" dirty="0">
              <a:latin typeface="+mn-lt"/>
              <a:ea typeface="+mn-ea"/>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6705600" y="6607175"/>
            <a:ext cx="2244725" cy="300038"/>
          </a:xfrm>
        </p:spPr>
        <p:txBody>
          <a:bodyPr/>
          <a:lstStyle/>
          <a:p>
            <a:pPr>
              <a:defRPr/>
            </a:pPr>
            <a:fld id="{FB9C362B-25D5-4CB3-9676-0A8E848AD10B}" type="slidenum">
              <a:rPr lang="en-US"/>
              <a:pPr>
                <a:defRPr/>
              </a:pPr>
              <a:t>27</a:t>
            </a:fld>
            <a:endParaRPr lang="en-US"/>
          </a:p>
        </p:txBody>
      </p:sp>
      <p:sp>
        <p:nvSpPr>
          <p:cNvPr id="35844" name="Rectangle 2"/>
          <p:cNvSpPr>
            <a:spLocks noGrp="1" noChangeArrowheads="1"/>
          </p:cNvSpPr>
          <p:nvPr>
            <p:ph type="title"/>
          </p:nvPr>
        </p:nvSpPr>
        <p:spPr>
          <a:xfrm>
            <a:off x="863600" y="692150"/>
            <a:ext cx="7759700" cy="665163"/>
          </a:xfrm>
        </p:spPr>
        <p:txBody>
          <a:bodyPr/>
          <a:lstStyle/>
          <a:p>
            <a:r>
              <a:rPr lang="en-US"/>
              <a:t>“Sister Act”</a:t>
            </a:r>
          </a:p>
        </p:txBody>
      </p:sp>
      <p:sp>
        <p:nvSpPr>
          <p:cNvPr id="35845" name="Rectangle 3"/>
          <p:cNvSpPr>
            <a:spLocks noGrp="1" noChangeArrowheads="1"/>
          </p:cNvSpPr>
          <p:nvPr>
            <p:ph type="body" idx="1"/>
          </p:nvPr>
        </p:nvSpPr>
        <p:spPr>
          <a:xfrm>
            <a:off x="1190625" y="1714500"/>
            <a:ext cx="6008688" cy="3543300"/>
          </a:xfrm>
        </p:spPr>
        <p:txBody>
          <a:bodyPr/>
          <a:lstStyle/>
          <a:p>
            <a:pPr marL="342900" indent="-342900">
              <a:buFontTx/>
              <a:buNone/>
            </a:pPr>
            <a:r>
              <a:rPr lang="en-US">
                <a:cs typeface="Times New Roman" pitchFamily="18" charset="0"/>
              </a:rPr>
              <a:t>Personal</a:t>
            </a:r>
            <a:endParaRPr lang="en-US" sz="3200">
              <a:cs typeface="Times New Roman" pitchFamily="18" charset="0"/>
            </a:endParaRPr>
          </a:p>
          <a:p>
            <a:pPr marL="342900" indent="-342900">
              <a:buFontTx/>
              <a:buNone/>
            </a:pPr>
            <a:r>
              <a:rPr lang="en-US">
                <a:cs typeface="Times New Roman" pitchFamily="18" charset="0"/>
              </a:rPr>
              <a:t>Relational</a:t>
            </a:r>
          </a:p>
          <a:p>
            <a:pPr marL="342900" indent="-342900">
              <a:buFontTx/>
              <a:buNone/>
            </a:pPr>
            <a:r>
              <a:rPr lang="en-US">
                <a:cs typeface="Times New Roman" pitchFamily="18" charset="0"/>
              </a:rPr>
              <a:t>Contextual </a:t>
            </a:r>
          </a:p>
          <a:p>
            <a:pPr marL="342900" indent="-342900">
              <a:buFontTx/>
              <a:buNone/>
            </a:pPr>
            <a:r>
              <a:rPr lang="en-US">
                <a:cs typeface="Times New Roman" pitchFamily="18" charset="0"/>
              </a:rPr>
              <a:t>Inspirational</a:t>
            </a:r>
          </a:p>
          <a:p>
            <a:pPr marL="342900" indent="-342900">
              <a:buFontTx/>
              <a:buNone/>
            </a:pPr>
            <a:r>
              <a:rPr lang="en-US">
                <a:cs typeface="Times New Roman" pitchFamily="18" charset="0"/>
              </a:rPr>
              <a:t>Supportive</a:t>
            </a:r>
          </a:p>
          <a:p>
            <a:pPr marL="342900" indent="-342900">
              <a:buFontTx/>
              <a:buNone/>
            </a:pPr>
            <a:r>
              <a:rPr lang="en-US">
                <a:cs typeface="Times New Roman" pitchFamily="18" charset="0"/>
              </a:rPr>
              <a:t>Responsible</a:t>
            </a:r>
          </a:p>
          <a:p>
            <a:pPr marL="342900" indent="-342900">
              <a:spcBef>
                <a:spcPct val="0"/>
              </a:spcBef>
              <a:buFontTx/>
              <a:buNone/>
            </a:pPr>
            <a:endParaRPr lang="en-US">
              <a:cs typeface="Times New Roman" pitchFamily="18" charset="0"/>
            </a:endParaRPr>
          </a:p>
          <a:p>
            <a:pPr marL="742950" lvl="1" indent="-285750">
              <a:spcBef>
                <a:spcPct val="0"/>
              </a:spcBef>
              <a:buFont typeface="Arial" charset="0"/>
              <a:buNone/>
            </a:pPr>
            <a:endParaRPr lang="en-US">
              <a:cs typeface="Times New Roman" pitchFamily="18" charset="0"/>
            </a:endParaRPr>
          </a:p>
          <a:p>
            <a:pPr marL="742950" lvl="1" indent="-285750">
              <a:buFont typeface="Arial" charset="0"/>
              <a:buNone/>
            </a:pPr>
            <a:endParaRPr lang="en-US">
              <a:cs typeface="Times New Roman" pitchFamily="18" charset="0"/>
            </a:endParaRPr>
          </a:p>
          <a:p>
            <a:pPr marL="342900" indent="-342900">
              <a:buFontTx/>
              <a:buNone/>
            </a:pPr>
            <a:endParaRPr lang="en-US" sz="2000">
              <a:cs typeface="Times New Roman" pitchFamily="18"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46"/>
          <p:cNvGrpSpPr>
            <a:grpSpLocks/>
          </p:cNvGrpSpPr>
          <p:nvPr/>
        </p:nvGrpSpPr>
        <p:grpSpPr bwMode="auto">
          <a:xfrm>
            <a:off x="5861050" y="5703888"/>
            <a:ext cx="2144713" cy="1416050"/>
            <a:chOff x="5861050" y="5703888"/>
            <a:chExt cx="2144713" cy="1416050"/>
          </a:xfrm>
        </p:grpSpPr>
        <p:sp>
          <p:nvSpPr>
            <p:cNvPr id="57" name="Rectangle 4"/>
            <p:cNvSpPr>
              <a:spLocks noChangeArrowheads="1"/>
            </p:cNvSpPr>
            <p:nvPr/>
          </p:nvSpPr>
          <p:spPr bwMode="auto">
            <a:xfrm>
              <a:off x="5861050" y="5703888"/>
              <a:ext cx="2144713" cy="1416050"/>
            </a:xfrm>
            <a:prstGeom prst="rect">
              <a:avLst/>
            </a:prstGeom>
            <a:gradFill rotWithShape="1">
              <a:gsLst>
                <a:gs pos="0">
                  <a:srgbClr val="FFCC66"/>
                </a:gs>
                <a:gs pos="100000">
                  <a:schemeClr val="bg1">
                    <a:alpha val="0"/>
                  </a:schemeClr>
                </a:gs>
              </a:gsLst>
              <a:lin ang="540000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41009" name="Rectangle 43"/>
            <p:cNvSpPr>
              <a:spLocks noChangeArrowheads="1"/>
            </p:cNvSpPr>
            <p:nvPr/>
          </p:nvSpPr>
          <p:spPr bwMode="auto">
            <a:xfrm>
              <a:off x="6050870" y="6021771"/>
              <a:ext cx="1453924" cy="246221"/>
            </a:xfrm>
            <a:prstGeom prst="rect">
              <a:avLst/>
            </a:prstGeom>
            <a:noFill/>
            <a:ln w="9525">
              <a:noFill/>
              <a:miter lim="800000"/>
              <a:headEnd/>
              <a:tailEnd/>
            </a:ln>
          </p:spPr>
          <p:txBody>
            <a:bodyPr wrap="none" lIns="0" tIns="0" rIns="0" bIns="0">
              <a:spAutoFit/>
            </a:bodyPr>
            <a:lstStyle/>
            <a:p>
              <a:pPr algn="ctr" eaLnBrk="0" hangingPunct="0"/>
              <a:r>
                <a:rPr lang="en-US" sz="1600" b="1">
                  <a:solidFill>
                    <a:srgbClr val="000000"/>
                  </a:solidFill>
                  <a:latin typeface="Verdana" pitchFamily="34" charset="0"/>
                </a:rPr>
                <a:t>COMMUNITY</a:t>
              </a:r>
            </a:p>
          </p:txBody>
        </p:sp>
      </p:grpSp>
      <p:sp>
        <p:nvSpPr>
          <p:cNvPr id="49" name="Slide Number Placeholder 5"/>
          <p:cNvSpPr>
            <a:spLocks noGrp="1"/>
          </p:cNvSpPr>
          <p:nvPr>
            <p:ph type="sldNum" sz="quarter" idx="11"/>
          </p:nvPr>
        </p:nvSpPr>
        <p:spPr>
          <a:xfrm>
            <a:off x="6705600" y="6607175"/>
            <a:ext cx="2244725" cy="300038"/>
          </a:xfrm>
        </p:spPr>
        <p:txBody>
          <a:bodyPr/>
          <a:lstStyle/>
          <a:p>
            <a:pPr>
              <a:defRPr/>
            </a:pPr>
            <a:fld id="{0B818476-4921-45BE-8B5A-A9B6E2276233}" type="slidenum">
              <a:rPr lang="en-US"/>
              <a:pPr>
                <a:defRPr/>
              </a:pPr>
              <a:t>28</a:t>
            </a:fld>
            <a:endParaRPr lang="en-US"/>
          </a:p>
        </p:txBody>
      </p:sp>
      <p:sp>
        <p:nvSpPr>
          <p:cNvPr id="40965" name="Text Box 2"/>
          <p:cNvSpPr txBox="1">
            <a:spLocks noChangeArrowheads="1"/>
          </p:cNvSpPr>
          <p:nvPr/>
        </p:nvSpPr>
        <p:spPr bwMode="auto">
          <a:xfrm>
            <a:off x="0" y="71438"/>
            <a:ext cx="9144000" cy="519112"/>
          </a:xfrm>
          <a:prstGeom prst="rect">
            <a:avLst/>
          </a:prstGeom>
          <a:noFill/>
          <a:ln w="9525">
            <a:noFill/>
            <a:miter lim="800000"/>
            <a:headEnd/>
            <a:tailEnd/>
          </a:ln>
        </p:spPr>
        <p:txBody>
          <a:bodyPr>
            <a:spAutoFit/>
          </a:bodyPr>
          <a:lstStyle/>
          <a:p>
            <a:pPr algn="ctr">
              <a:spcBef>
                <a:spcPct val="50000"/>
              </a:spcBef>
            </a:pPr>
            <a:r>
              <a:rPr lang="en-US" sz="2800" b="1">
                <a:solidFill>
                  <a:schemeClr val="tx2"/>
                </a:solidFill>
              </a:rPr>
              <a:t>All domains are important to leading change</a:t>
            </a:r>
          </a:p>
        </p:txBody>
      </p:sp>
      <p:sp>
        <p:nvSpPr>
          <p:cNvPr id="40966" name="Rectangle 3"/>
          <p:cNvSpPr>
            <a:spLocks noChangeArrowheads="1"/>
          </p:cNvSpPr>
          <p:nvPr/>
        </p:nvSpPr>
        <p:spPr bwMode="auto">
          <a:xfrm>
            <a:off x="4622800" y="2705100"/>
            <a:ext cx="4279900" cy="1524000"/>
          </a:xfrm>
          <a:prstGeom prst="rect">
            <a:avLst/>
          </a:prstGeom>
          <a:gradFill rotWithShape="0">
            <a:gsLst>
              <a:gs pos="0">
                <a:srgbClr val="73C692"/>
              </a:gs>
              <a:gs pos="100000">
                <a:srgbClr val="48B471">
                  <a:alpha val="0"/>
                </a:srgbClr>
              </a:gs>
            </a:gsLst>
            <a:lin ang="0" scaled="1"/>
          </a:gradFill>
          <a:ln w="9525">
            <a:noFill/>
            <a:miter lim="800000"/>
            <a:headEnd/>
            <a:tailEnd/>
          </a:ln>
        </p:spPr>
        <p:txBody>
          <a:bodyPr wrap="none" anchor="ctr"/>
          <a:lstStyle/>
          <a:p>
            <a:endParaRPr lang="en-US"/>
          </a:p>
        </p:txBody>
      </p:sp>
      <p:sp>
        <p:nvSpPr>
          <p:cNvPr id="40967" name="Rectangle 5"/>
          <p:cNvSpPr>
            <a:spLocks noChangeArrowheads="1"/>
          </p:cNvSpPr>
          <p:nvPr/>
        </p:nvSpPr>
        <p:spPr bwMode="auto">
          <a:xfrm>
            <a:off x="1208088" y="5740400"/>
            <a:ext cx="2170112" cy="1593850"/>
          </a:xfrm>
          <a:prstGeom prst="rect">
            <a:avLst/>
          </a:prstGeom>
          <a:gradFill rotWithShape="0">
            <a:gsLst>
              <a:gs pos="0">
                <a:srgbClr val="E85E6A">
                  <a:alpha val="81000"/>
                </a:srgbClr>
              </a:gs>
              <a:gs pos="100000">
                <a:srgbClr val="E33B4A">
                  <a:alpha val="0"/>
                </a:srgbClr>
              </a:gs>
            </a:gsLst>
            <a:lin ang="5400000" scaled="1"/>
          </a:gradFill>
          <a:ln w="9525">
            <a:noFill/>
            <a:miter lim="800000"/>
            <a:headEnd/>
            <a:tailEnd/>
          </a:ln>
        </p:spPr>
        <p:txBody>
          <a:bodyPr wrap="none" anchor="ctr"/>
          <a:lstStyle/>
          <a:p>
            <a:endParaRPr lang="en-US"/>
          </a:p>
        </p:txBody>
      </p:sp>
      <p:sp>
        <p:nvSpPr>
          <p:cNvPr id="40968" name="Rectangle 6"/>
          <p:cNvSpPr>
            <a:spLocks noChangeArrowheads="1"/>
          </p:cNvSpPr>
          <p:nvPr/>
        </p:nvSpPr>
        <p:spPr bwMode="auto">
          <a:xfrm>
            <a:off x="3581400" y="990600"/>
            <a:ext cx="1993900" cy="1625600"/>
          </a:xfrm>
          <a:prstGeom prst="rect">
            <a:avLst/>
          </a:prstGeom>
          <a:gradFill rotWithShape="0">
            <a:gsLst>
              <a:gs pos="0">
                <a:srgbClr val="798C95">
                  <a:alpha val="0"/>
                </a:srgbClr>
              </a:gs>
              <a:gs pos="100000">
                <a:srgbClr val="B3BEC3"/>
              </a:gs>
            </a:gsLst>
            <a:lin ang="5400000" scaled="1"/>
          </a:gradFill>
          <a:ln w="9525">
            <a:noFill/>
            <a:miter lim="800000"/>
            <a:headEnd/>
            <a:tailEnd/>
          </a:ln>
        </p:spPr>
        <p:txBody>
          <a:bodyPr wrap="none" anchor="ctr"/>
          <a:lstStyle/>
          <a:p>
            <a:endParaRPr lang="en-US"/>
          </a:p>
        </p:txBody>
      </p:sp>
      <p:sp>
        <p:nvSpPr>
          <p:cNvPr id="40969" name="Rectangle 7"/>
          <p:cNvSpPr>
            <a:spLocks noChangeArrowheads="1"/>
          </p:cNvSpPr>
          <p:nvPr/>
        </p:nvSpPr>
        <p:spPr bwMode="auto">
          <a:xfrm>
            <a:off x="787400" y="2705100"/>
            <a:ext cx="3733800" cy="1536700"/>
          </a:xfrm>
          <a:prstGeom prst="rect">
            <a:avLst/>
          </a:prstGeom>
          <a:gradFill rotWithShape="0">
            <a:gsLst>
              <a:gs pos="0">
                <a:srgbClr val="9E5B9A">
                  <a:alpha val="0"/>
                </a:srgbClr>
              </a:gs>
              <a:gs pos="100000">
                <a:srgbClr val="A668A2"/>
              </a:gs>
            </a:gsLst>
            <a:lin ang="0" scaled="1"/>
          </a:gradFill>
          <a:ln w="9525">
            <a:noFill/>
            <a:miter lim="800000"/>
            <a:headEnd/>
            <a:tailEnd/>
          </a:ln>
        </p:spPr>
        <p:txBody>
          <a:bodyPr wrap="none" anchor="ctr"/>
          <a:lstStyle/>
          <a:p>
            <a:endParaRPr lang="en-US"/>
          </a:p>
        </p:txBody>
      </p:sp>
      <p:sp>
        <p:nvSpPr>
          <p:cNvPr id="40970" name="Rectangle 8"/>
          <p:cNvSpPr>
            <a:spLocks noChangeArrowheads="1"/>
          </p:cNvSpPr>
          <p:nvPr/>
        </p:nvSpPr>
        <p:spPr bwMode="auto">
          <a:xfrm>
            <a:off x="3475038" y="5175250"/>
            <a:ext cx="2270125" cy="2203450"/>
          </a:xfrm>
          <a:prstGeom prst="rect">
            <a:avLst/>
          </a:prstGeom>
          <a:gradFill rotWithShape="0">
            <a:gsLst>
              <a:gs pos="0">
                <a:srgbClr val="135C86"/>
              </a:gs>
              <a:gs pos="100000">
                <a:srgbClr val="197CB4">
                  <a:alpha val="0"/>
                </a:srgbClr>
              </a:gs>
            </a:gsLst>
            <a:lin ang="5400000" scaled="1"/>
          </a:gradFill>
          <a:ln w="12700">
            <a:noFill/>
            <a:miter lim="800000"/>
            <a:headEnd/>
            <a:tailEnd/>
          </a:ln>
        </p:spPr>
        <p:txBody>
          <a:bodyPr/>
          <a:lstStyle/>
          <a:p>
            <a:endParaRPr lang="en-US"/>
          </a:p>
        </p:txBody>
      </p:sp>
      <p:grpSp>
        <p:nvGrpSpPr>
          <p:cNvPr id="40971" name="Group 9"/>
          <p:cNvGrpSpPr>
            <a:grpSpLocks/>
          </p:cNvGrpSpPr>
          <p:nvPr/>
        </p:nvGrpSpPr>
        <p:grpSpPr bwMode="auto">
          <a:xfrm>
            <a:off x="1143000" y="1084263"/>
            <a:ext cx="5741988" cy="4775200"/>
            <a:chOff x="720" y="643"/>
            <a:chExt cx="3617" cy="3008"/>
          </a:xfrm>
        </p:grpSpPr>
        <p:sp>
          <p:nvSpPr>
            <p:cNvPr id="40988" name="Freeform 10"/>
            <p:cNvSpPr>
              <a:spLocks/>
            </p:cNvSpPr>
            <p:nvPr/>
          </p:nvSpPr>
          <p:spPr bwMode="auto">
            <a:xfrm>
              <a:off x="2186" y="643"/>
              <a:ext cx="1409" cy="968"/>
            </a:xfrm>
            <a:custGeom>
              <a:avLst/>
              <a:gdLst>
                <a:gd name="T0" fmla="*/ 705 w 1536"/>
                <a:gd name="T1" fmla="*/ 0 h 1056"/>
                <a:gd name="T2" fmla="*/ 0 w 1536"/>
                <a:gd name="T3" fmla="*/ 968 h 1056"/>
                <a:gd name="T4" fmla="*/ 1409 w 1536"/>
                <a:gd name="T5" fmla="*/ 968 h 1056"/>
                <a:gd name="T6" fmla="*/ 705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798C95"/>
                </a:gs>
                <a:gs pos="100000">
                  <a:srgbClr val="617178"/>
                </a:gs>
              </a:gsLst>
              <a:lin ang="5400000" scaled="1"/>
            </a:gradFill>
            <a:ln w="12700">
              <a:solidFill>
                <a:srgbClr val="000000"/>
              </a:solidFill>
              <a:prstDash val="solid"/>
              <a:round/>
              <a:headEnd/>
              <a:tailEnd/>
            </a:ln>
          </p:spPr>
          <p:txBody>
            <a:bodyPr/>
            <a:lstStyle/>
            <a:p>
              <a:endParaRPr lang="en-US"/>
            </a:p>
          </p:txBody>
        </p:sp>
        <p:sp>
          <p:nvSpPr>
            <p:cNvPr id="40989" name="Freeform 11"/>
            <p:cNvSpPr>
              <a:spLocks noChangeAspect="1"/>
            </p:cNvSpPr>
            <p:nvPr/>
          </p:nvSpPr>
          <p:spPr bwMode="auto">
            <a:xfrm>
              <a:off x="2290" y="723"/>
              <a:ext cx="1205" cy="828"/>
            </a:xfrm>
            <a:custGeom>
              <a:avLst/>
              <a:gdLst>
                <a:gd name="T0" fmla="*/ 603 w 1536"/>
                <a:gd name="T1" fmla="*/ 0 h 1056"/>
                <a:gd name="T2" fmla="*/ 0 w 1536"/>
                <a:gd name="T3" fmla="*/ 828 h 1056"/>
                <a:gd name="T4" fmla="*/ 1205 w 1536"/>
                <a:gd name="T5" fmla="*/ 828 h 1056"/>
                <a:gd name="T6" fmla="*/ 603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455055"/>
                </a:gs>
                <a:gs pos="100000">
                  <a:srgbClr val="798C95"/>
                </a:gs>
              </a:gsLst>
              <a:lin ang="5400000" scaled="1"/>
            </a:gradFill>
            <a:ln w="12700">
              <a:solidFill>
                <a:srgbClr val="000000"/>
              </a:solidFill>
              <a:prstDash val="solid"/>
              <a:round/>
              <a:headEnd/>
              <a:tailEnd/>
            </a:ln>
          </p:spPr>
          <p:txBody>
            <a:bodyPr/>
            <a:lstStyle/>
            <a:p>
              <a:endParaRPr lang="en-US"/>
            </a:p>
          </p:txBody>
        </p:sp>
        <p:sp>
          <p:nvSpPr>
            <p:cNvPr id="40990" name="Freeform 12"/>
            <p:cNvSpPr>
              <a:spLocks/>
            </p:cNvSpPr>
            <p:nvPr/>
          </p:nvSpPr>
          <p:spPr bwMode="auto">
            <a:xfrm>
              <a:off x="2335" y="1353"/>
              <a:ext cx="1123" cy="136"/>
            </a:xfrm>
            <a:custGeom>
              <a:avLst/>
              <a:gdLst>
                <a:gd name="T0" fmla="*/ 113 w 1192"/>
                <a:gd name="T1" fmla="*/ 0 h 160"/>
                <a:gd name="T2" fmla="*/ 0 w 1192"/>
                <a:gd name="T3" fmla="*/ 136 h 160"/>
                <a:gd name="T4" fmla="*/ 1123 w 1192"/>
                <a:gd name="T5" fmla="*/ 136 h 160"/>
                <a:gd name="T6" fmla="*/ 1010 w 1192"/>
                <a:gd name="T7" fmla="*/ 0 h 160"/>
                <a:gd name="T8" fmla="*/ 113 w 1192"/>
                <a:gd name="T9" fmla="*/ 0 h 160"/>
                <a:gd name="T10" fmla="*/ 0 60000 65536"/>
                <a:gd name="T11" fmla="*/ 0 60000 65536"/>
                <a:gd name="T12" fmla="*/ 0 60000 65536"/>
                <a:gd name="T13" fmla="*/ 0 60000 65536"/>
                <a:gd name="T14" fmla="*/ 0 60000 65536"/>
                <a:gd name="T15" fmla="*/ 0 w 1192"/>
                <a:gd name="T16" fmla="*/ 0 h 160"/>
                <a:gd name="T17" fmla="*/ 1192 w 1192"/>
                <a:gd name="T18" fmla="*/ 160 h 160"/>
              </a:gdLst>
              <a:ahLst/>
              <a:cxnLst>
                <a:cxn ang="T10">
                  <a:pos x="T0" y="T1"/>
                </a:cxn>
                <a:cxn ang="T11">
                  <a:pos x="T2" y="T3"/>
                </a:cxn>
                <a:cxn ang="T12">
                  <a:pos x="T4" y="T5"/>
                </a:cxn>
                <a:cxn ang="T13">
                  <a:pos x="T6" y="T7"/>
                </a:cxn>
                <a:cxn ang="T14">
                  <a:pos x="T8" y="T9"/>
                </a:cxn>
              </a:cxnLst>
              <a:rect l="T15" t="T16" r="T17" b="T18"/>
              <a:pathLst>
                <a:path w="1192" h="160">
                  <a:moveTo>
                    <a:pt x="120" y="0"/>
                  </a:moveTo>
                  <a:lnTo>
                    <a:pt x="0" y="160"/>
                  </a:lnTo>
                  <a:lnTo>
                    <a:pt x="1192" y="160"/>
                  </a:lnTo>
                  <a:lnTo>
                    <a:pt x="1072" y="0"/>
                  </a:lnTo>
                  <a:lnTo>
                    <a:pt x="120" y="0"/>
                  </a:lnTo>
                  <a:close/>
                </a:path>
              </a:pathLst>
            </a:custGeom>
            <a:gradFill rotWithShape="0">
              <a:gsLst>
                <a:gs pos="0">
                  <a:srgbClr val="4A555B"/>
                </a:gs>
                <a:gs pos="50000">
                  <a:srgbClr val="798C95"/>
                </a:gs>
                <a:gs pos="100000">
                  <a:srgbClr val="4A555B"/>
                </a:gs>
              </a:gsLst>
              <a:lin ang="5400000" scaled="1"/>
            </a:gradFill>
            <a:ln w="12700">
              <a:solidFill>
                <a:srgbClr val="000000"/>
              </a:solidFill>
              <a:prstDash val="solid"/>
              <a:round/>
              <a:headEnd/>
              <a:tailEnd/>
            </a:ln>
          </p:spPr>
          <p:txBody>
            <a:bodyPr/>
            <a:lstStyle/>
            <a:p>
              <a:endParaRPr lang="en-US"/>
            </a:p>
          </p:txBody>
        </p:sp>
        <p:sp>
          <p:nvSpPr>
            <p:cNvPr id="40991" name="Freeform 13"/>
            <p:cNvSpPr>
              <a:spLocks/>
            </p:cNvSpPr>
            <p:nvPr/>
          </p:nvSpPr>
          <p:spPr bwMode="auto">
            <a:xfrm>
              <a:off x="2914" y="1668"/>
              <a:ext cx="1423" cy="968"/>
            </a:xfrm>
            <a:custGeom>
              <a:avLst/>
              <a:gdLst>
                <a:gd name="T0" fmla="*/ 719 w 1552"/>
                <a:gd name="T1" fmla="*/ 0 h 1056"/>
                <a:gd name="T2" fmla="*/ 0 w 1552"/>
                <a:gd name="T3" fmla="*/ 0 h 1056"/>
                <a:gd name="T4" fmla="*/ 0 w 1552"/>
                <a:gd name="T5" fmla="*/ 968 h 1056"/>
                <a:gd name="T6" fmla="*/ 1423 w 1552"/>
                <a:gd name="T7" fmla="*/ 968 h 1056"/>
                <a:gd name="T8" fmla="*/ 719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48B471"/>
                </a:gs>
                <a:gs pos="100000">
                  <a:srgbClr val="265F3C"/>
                </a:gs>
              </a:gsLst>
              <a:lin ang="5400000" scaled="1"/>
            </a:gradFill>
            <a:ln w="12700">
              <a:solidFill>
                <a:srgbClr val="000000"/>
              </a:solidFill>
              <a:prstDash val="solid"/>
              <a:round/>
              <a:headEnd/>
              <a:tailEnd/>
            </a:ln>
          </p:spPr>
          <p:txBody>
            <a:bodyPr/>
            <a:lstStyle/>
            <a:p>
              <a:endParaRPr lang="en-US"/>
            </a:p>
          </p:txBody>
        </p:sp>
        <p:sp>
          <p:nvSpPr>
            <p:cNvPr id="40992" name="Freeform 14"/>
            <p:cNvSpPr>
              <a:spLocks noChangeAspect="1"/>
            </p:cNvSpPr>
            <p:nvPr/>
          </p:nvSpPr>
          <p:spPr bwMode="auto">
            <a:xfrm>
              <a:off x="2954" y="1708"/>
              <a:ext cx="1281" cy="872"/>
            </a:xfrm>
            <a:custGeom>
              <a:avLst/>
              <a:gdLst>
                <a:gd name="T0" fmla="*/ 647 w 1552"/>
                <a:gd name="T1" fmla="*/ 0 h 1056"/>
                <a:gd name="T2" fmla="*/ 0 w 1552"/>
                <a:gd name="T3" fmla="*/ 0 h 1056"/>
                <a:gd name="T4" fmla="*/ 0 w 1552"/>
                <a:gd name="T5" fmla="*/ 872 h 1056"/>
                <a:gd name="T6" fmla="*/ 1281 w 1552"/>
                <a:gd name="T7" fmla="*/ 872 h 1056"/>
                <a:gd name="T8" fmla="*/ 647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317C4E"/>
                </a:gs>
                <a:gs pos="100000">
                  <a:srgbClr val="48B471"/>
                </a:gs>
              </a:gsLst>
              <a:lin ang="5400000" scaled="1"/>
            </a:gradFill>
            <a:ln w="12700">
              <a:solidFill>
                <a:srgbClr val="000000"/>
              </a:solidFill>
              <a:prstDash val="solid"/>
              <a:round/>
              <a:headEnd/>
              <a:tailEnd/>
            </a:ln>
          </p:spPr>
          <p:txBody>
            <a:bodyPr/>
            <a:lstStyle/>
            <a:p>
              <a:endParaRPr lang="en-US"/>
            </a:p>
          </p:txBody>
        </p:sp>
        <p:sp>
          <p:nvSpPr>
            <p:cNvPr id="40993" name="Freeform 15"/>
            <p:cNvSpPr>
              <a:spLocks/>
            </p:cNvSpPr>
            <p:nvPr/>
          </p:nvSpPr>
          <p:spPr bwMode="auto">
            <a:xfrm>
              <a:off x="2952" y="2348"/>
              <a:ext cx="1223" cy="160"/>
            </a:xfrm>
            <a:custGeom>
              <a:avLst/>
              <a:gdLst>
                <a:gd name="T0" fmla="*/ 0 w 1328"/>
                <a:gd name="T1" fmla="*/ 0 h 168"/>
                <a:gd name="T2" fmla="*/ 0 w 1328"/>
                <a:gd name="T3" fmla="*/ 160 h 168"/>
                <a:gd name="T4" fmla="*/ 1223 w 1328"/>
                <a:gd name="T5" fmla="*/ 160 h 168"/>
                <a:gd name="T6" fmla="*/ 1112 w 1328"/>
                <a:gd name="T7" fmla="*/ 0 h 168"/>
                <a:gd name="T8" fmla="*/ 0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0" y="0"/>
                  </a:moveTo>
                  <a:lnTo>
                    <a:pt x="0" y="168"/>
                  </a:lnTo>
                  <a:lnTo>
                    <a:pt x="1328" y="168"/>
                  </a:lnTo>
                  <a:lnTo>
                    <a:pt x="1208" y="0"/>
                  </a:lnTo>
                  <a:lnTo>
                    <a:pt x="0" y="0"/>
                  </a:lnTo>
                  <a:close/>
                </a:path>
              </a:pathLst>
            </a:custGeom>
            <a:gradFill rotWithShape="0">
              <a:gsLst>
                <a:gs pos="0">
                  <a:srgbClr val="296640"/>
                </a:gs>
                <a:gs pos="50000">
                  <a:srgbClr val="48B471"/>
                </a:gs>
                <a:gs pos="100000">
                  <a:srgbClr val="296640"/>
                </a:gs>
              </a:gsLst>
              <a:lin ang="5400000" scaled="1"/>
            </a:gradFill>
            <a:ln w="12700">
              <a:solidFill>
                <a:srgbClr val="000000"/>
              </a:solidFill>
              <a:prstDash val="solid"/>
              <a:round/>
              <a:headEnd/>
              <a:tailEnd/>
            </a:ln>
          </p:spPr>
          <p:txBody>
            <a:bodyPr/>
            <a:lstStyle/>
            <a:p>
              <a:endParaRPr lang="en-US"/>
            </a:p>
          </p:txBody>
        </p:sp>
        <p:sp>
          <p:nvSpPr>
            <p:cNvPr id="40994" name="Freeform 16"/>
            <p:cNvSpPr>
              <a:spLocks/>
            </p:cNvSpPr>
            <p:nvPr/>
          </p:nvSpPr>
          <p:spPr bwMode="auto">
            <a:xfrm>
              <a:off x="1451" y="1668"/>
              <a:ext cx="1423" cy="968"/>
            </a:xfrm>
            <a:custGeom>
              <a:avLst/>
              <a:gdLst>
                <a:gd name="T0" fmla="*/ 0 w 1552"/>
                <a:gd name="T1" fmla="*/ 968 h 1056"/>
                <a:gd name="T2" fmla="*/ 1423 w 1552"/>
                <a:gd name="T3" fmla="*/ 968 h 1056"/>
                <a:gd name="T4" fmla="*/ 1423 w 1552"/>
                <a:gd name="T5" fmla="*/ 0 h 1056"/>
                <a:gd name="T6" fmla="*/ 697 w 1552"/>
                <a:gd name="T7" fmla="*/ 0 h 1056"/>
                <a:gd name="T8" fmla="*/ 0 w 1552"/>
                <a:gd name="T9" fmla="*/ 968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C267AA"/>
                </a:gs>
                <a:gs pos="100000">
                  <a:srgbClr val="723D64"/>
                </a:gs>
              </a:gsLst>
              <a:lin ang="5400000" scaled="1"/>
            </a:gradFill>
            <a:ln w="12700">
              <a:solidFill>
                <a:srgbClr val="000000"/>
              </a:solidFill>
              <a:prstDash val="solid"/>
              <a:round/>
              <a:headEnd/>
              <a:tailEnd/>
            </a:ln>
          </p:spPr>
          <p:txBody>
            <a:bodyPr/>
            <a:lstStyle/>
            <a:p>
              <a:endParaRPr lang="en-US"/>
            </a:p>
          </p:txBody>
        </p:sp>
        <p:sp>
          <p:nvSpPr>
            <p:cNvPr id="40995" name="Freeform 17"/>
            <p:cNvSpPr>
              <a:spLocks noChangeAspect="1"/>
            </p:cNvSpPr>
            <p:nvPr/>
          </p:nvSpPr>
          <p:spPr bwMode="auto">
            <a:xfrm>
              <a:off x="1547" y="1708"/>
              <a:ext cx="1281" cy="872"/>
            </a:xfrm>
            <a:custGeom>
              <a:avLst/>
              <a:gdLst>
                <a:gd name="T0" fmla="*/ 0 w 1552"/>
                <a:gd name="T1" fmla="*/ 872 h 1056"/>
                <a:gd name="T2" fmla="*/ 1281 w 1552"/>
                <a:gd name="T3" fmla="*/ 872 h 1056"/>
                <a:gd name="T4" fmla="*/ 1281 w 1552"/>
                <a:gd name="T5" fmla="*/ 0 h 1056"/>
                <a:gd name="T6" fmla="*/ 627 w 1552"/>
                <a:gd name="T7" fmla="*/ 0 h 1056"/>
                <a:gd name="T8" fmla="*/ 0 w 1552"/>
                <a:gd name="T9" fmla="*/ 872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944F82"/>
                </a:gs>
                <a:gs pos="100000">
                  <a:srgbClr val="C267AA"/>
                </a:gs>
              </a:gsLst>
              <a:lin ang="5400000" scaled="1"/>
            </a:gradFill>
            <a:ln w="12700">
              <a:solidFill>
                <a:srgbClr val="000000"/>
              </a:solidFill>
              <a:prstDash val="solid"/>
              <a:round/>
              <a:headEnd/>
              <a:tailEnd/>
            </a:ln>
          </p:spPr>
          <p:txBody>
            <a:bodyPr/>
            <a:lstStyle/>
            <a:p>
              <a:endParaRPr lang="en-US"/>
            </a:p>
          </p:txBody>
        </p:sp>
        <p:sp>
          <p:nvSpPr>
            <p:cNvPr id="40996" name="Freeform 18"/>
            <p:cNvSpPr>
              <a:spLocks noChangeAspect="1"/>
            </p:cNvSpPr>
            <p:nvPr/>
          </p:nvSpPr>
          <p:spPr bwMode="auto">
            <a:xfrm>
              <a:off x="1598" y="2353"/>
              <a:ext cx="1224" cy="155"/>
            </a:xfrm>
            <a:custGeom>
              <a:avLst/>
              <a:gdLst>
                <a:gd name="T0" fmla="*/ 111 w 1328"/>
                <a:gd name="T1" fmla="*/ 0 h 168"/>
                <a:gd name="T2" fmla="*/ 0 w 1328"/>
                <a:gd name="T3" fmla="*/ 155 h 168"/>
                <a:gd name="T4" fmla="*/ 1224 w 1328"/>
                <a:gd name="T5" fmla="*/ 155 h 168"/>
                <a:gd name="T6" fmla="*/ 1224 w 1328"/>
                <a:gd name="T7" fmla="*/ 0 h 168"/>
                <a:gd name="T8" fmla="*/ 111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120" y="0"/>
                  </a:moveTo>
                  <a:lnTo>
                    <a:pt x="0" y="168"/>
                  </a:lnTo>
                  <a:lnTo>
                    <a:pt x="1328" y="168"/>
                  </a:lnTo>
                  <a:lnTo>
                    <a:pt x="1328" y="0"/>
                  </a:lnTo>
                  <a:lnTo>
                    <a:pt x="120" y="0"/>
                  </a:lnTo>
                  <a:close/>
                </a:path>
              </a:pathLst>
            </a:custGeom>
            <a:gradFill rotWithShape="0">
              <a:gsLst>
                <a:gs pos="0">
                  <a:srgbClr val="6E3B61"/>
                </a:gs>
                <a:gs pos="50000">
                  <a:srgbClr val="C267AA"/>
                </a:gs>
                <a:gs pos="100000">
                  <a:srgbClr val="6E3B61"/>
                </a:gs>
              </a:gsLst>
              <a:lin ang="5400000" scaled="1"/>
            </a:gradFill>
            <a:ln w="12700">
              <a:solidFill>
                <a:srgbClr val="000000"/>
              </a:solidFill>
              <a:prstDash val="solid"/>
              <a:round/>
              <a:headEnd/>
              <a:tailEnd/>
            </a:ln>
          </p:spPr>
          <p:txBody>
            <a:bodyPr/>
            <a:lstStyle/>
            <a:p>
              <a:endParaRPr lang="en-US"/>
            </a:p>
          </p:txBody>
        </p:sp>
        <p:sp>
          <p:nvSpPr>
            <p:cNvPr id="40997" name="Rectangle 19"/>
            <p:cNvSpPr>
              <a:spLocks noChangeArrowheads="1"/>
            </p:cNvSpPr>
            <p:nvPr/>
          </p:nvSpPr>
          <p:spPr bwMode="auto">
            <a:xfrm>
              <a:off x="2197" y="2683"/>
              <a:ext cx="1430" cy="968"/>
            </a:xfrm>
            <a:prstGeom prst="rect">
              <a:avLst/>
            </a:prstGeom>
            <a:gradFill rotWithShape="0">
              <a:gsLst>
                <a:gs pos="0">
                  <a:srgbClr val="197CB4"/>
                </a:gs>
                <a:gs pos="100000">
                  <a:srgbClr val="092E43"/>
                </a:gs>
              </a:gsLst>
              <a:lin ang="5400000" scaled="1"/>
            </a:gradFill>
            <a:ln w="12700">
              <a:solidFill>
                <a:srgbClr val="050600"/>
              </a:solidFill>
              <a:miter lim="800000"/>
              <a:headEnd/>
              <a:tailEnd/>
            </a:ln>
          </p:spPr>
          <p:txBody>
            <a:bodyPr/>
            <a:lstStyle/>
            <a:p>
              <a:endParaRPr lang="en-US"/>
            </a:p>
          </p:txBody>
        </p:sp>
        <p:sp>
          <p:nvSpPr>
            <p:cNvPr id="40998" name="Rectangle 20"/>
            <p:cNvSpPr>
              <a:spLocks noChangeAspect="1" noChangeArrowheads="1"/>
            </p:cNvSpPr>
            <p:nvPr/>
          </p:nvSpPr>
          <p:spPr bwMode="auto">
            <a:xfrm>
              <a:off x="2260" y="2723"/>
              <a:ext cx="1303" cy="871"/>
            </a:xfrm>
            <a:prstGeom prst="rect">
              <a:avLst/>
            </a:prstGeom>
            <a:gradFill rotWithShape="0">
              <a:gsLst>
                <a:gs pos="0">
                  <a:srgbClr val="11557C"/>
                </a:gs>
                <a:gs pos="100000">
                  <a:srgbClr val="197CB4"/>
                </a:gs>
              </a:gsLst>
              <a:lin ang="5400000" scaled="1"/>
            </a:gradFill>
            <a:ln w="12700">
              <a:solidFill>
                <a:srgbClr val="050600"/>
              </a:solidFill>
              <a:miter lim="800000"/>
              <a:headEnd/>
              <a:tailEnd/>
            </a:ln>
          </p:spPr>
          <p:txBody>
            <a:bodyPr/>
            <a:lstStyle/>
            <a:p>
              <a:endParaRPr lang="en-US"/>
            </a:p>
          </p:txBody>
        </p:sp>
        <p:sp>
          <p:nvSpPr>
            <p:cNvPr id="40999" name="Rectangle 21"/>
            <p:cNvSpPr>
              <a:spLocks noChangeArrowheads="1"/>
            </p:cNvSpPr>
            <p:nvPr/>
          </p:nvSpPr>
          <p:spPr bwMode="auto">
            <a:xfrm>
              <a:off x="2262" y="3360"/>
              <a:ext cx="1300" cy="152"/>
            </a:xfrm>
            <a:prstGeom prst="rect">
              <a:avLst/>
            </a:prstGeom>
            <a:gradFill rotWithShape="0">
              <a:gsLst>
                <a:gs pos="0">
                  <a:srgbClr val="0E4869"/>
                </a:gs>
                <a:gs pos="50000">
                  <a:srgbClr val="1777AC"/>
                </a:gs>
                <a:gs pos="100000">
                  <a:srgbClr val="0E4869"/>
                </a:gs>
              </a:gsLst>
              <a:lin ang="5400000" scaled="1"/>
            </a:gradFill>
            <a:ln w="12700">
              <a:solidFill>
                <a:srgbClr val="000000"/>
              </a:solidFill>
              <a:miter lim="800000"/>
              <a:headEnd/>
              <a:tailEnd/>
            </a:ln>
          </p:spPr>
          <p:txBody>
            <a:bodyPr/>
            <a:lstStyle/>
            <a:p>
              <a:endParaRPr lang="en-US"/>
            </a:p>
          </p:txBody>
        </p:sp>
        <p:sp>
          <p:nvSpPr>
            <p:cNvPr id="41000" name="Freeform 24"/>
            <p:cNvSpPr>
              <a:spLocks/>
            </p:cNvSpPr>
            <p:nvPr/>
          </p:nvSpPr>
          <p:spPr bwMode="auto">
            <a:xfrm>
              <a:off x="720" y="2683"/>
              <a:ext cx="1430" cy="968"/>
            </a:xfrm>
            <a:custGeom>
              <a:avLst/>
              <a:gdLst>
                <a:gd name="T0" fmla="*/ 0 w 1560"/>
                <a:gd name="T1" fmla="*/ 961 h 1056"/>
                <a:gd name="T2" fmla="*/ 0 w 1560"/>
                <a:gd name="T3" fmla="*/ 968 h 1056"/>
                <a:gd name="T4" fmla="*/ 1430 w 1560"/>
                <a:gd name="T5" fmla="*/ 968 h 1056"/>
                <a:gd name="T6" fmla="*/ 1430 w 1560"/>
                <a:gd name="T7" fmla="*/ 0 h 1056"/>
                <a:gd name="T8" fmla="*/ 704 w 1560"/>
                <a:gd name="T9" fmla="*/ 0 h 1056"/>
                <a:gd name="T10" fmla="*/ 0 w 1560"/>
                <a:gd name="T11" fmla="*/ 961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E9394A"/>
                </a:gs>
                <a:gs pos="100000">
                  <a:srgbClr val="6C1A22"/>
                </a:gs>
              </a:gsLst>
              <a:lin ang="5400000" scaled="1"/>
            </a:gradFill>
            <a:ln w="12700">
              <a:solidFill>
                <a:srgbClr val="000000"/>
              </a:solidFill>
              <a:prstDash val="solid"/>
              <a:round/>
              <a:headEnd/>
              <a:tailEnd/>
            </a:ln>
          </p:spPr>
          <p:txBody>
            <a:bodyPr/>
            <a:lstStyle/>
            <a:p>
              <a:endParaRPr lang="en-US"/>
            </a:p>
          </p:txBody>
        </p:sp>
        <p:sp>
          <p:nvSpPr>
            <p:cNvPr id="41001" name="Freeform 25"/>
            <p:cNvSpPr>
              <a:spLocks noChangeAspect="1"/>
            </p:cNvSpPr>
            <p:nvPr/>
          </p:nvSpPr>
          <p:spPr bwMode="auto">
            <a:xfrm>
              <a:off x="824" y="2723"/>
              <a:ext cx="1287" cy="871"/>
            </a:xfrm>
            <a:custGeom>
              <a:avLst/>
              <a:gdLst>
                <a:gd name="T0" fmla="*/ 0 w 1560"/>
                <a:gd name="T1" fmla="*/ 864 h 1056"/>
                <a:gd name="T2" fmla="*/ 0 w 1560"/>
                <a:gd name="T3" fmla="*/ 871 h 1056"/>
                <a:gd name="T4" fmla="*/ 1287 w 1560"/>
                <a:gd name="T5" fmla="*/ 871 h 1056"/>
                <a:gd name="T6" fmla="*/ 1287 w 1560"/>
                <a:gd name="T7" fmla="*/ 0 h 1056"/>
                <a:gd name="T8" fmla="*/ 634 w 1560"/>
                <a:gd name="T9" fmla="*/ 0 h 1056"/>
                <a:gd name="T10" fmla="*/ 0 w 1560"/>
                <a:gd name="T11" fmla="*/ 864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9B2631"/>
                </a:gs>
                <a:gs pos="100000">
                  <a:srgbClr val="E9394A"/>
                </a:gs>
              </a:gsLst>
              <a:lin ang="5400000" scaled="1"/>
            </a:gradFill>
            <a:ln w="12700">
              <a:solidFill>
                <a:srgbClr val="000000"/>
              </a:solidFill>
              <a:prstDash val="solid"/>
              <a:round/>
              <a:headEnd/>
              <a:tailEnd/>
            </a:ln>
          </p:spPr>
          <p:txBody>
            <a:bodyPr/>
            <a:lstStyle/>
            <a:p>
              <a:endParaRPr lang="en-US"/>
            </a:p>
          </p:txBody>
        </p:sp>
        <p:sp>
          <p:nvSpPr>
            <p:cNvPr id="41002" name="Freeform 26"/>
            <p:cNvSpPr>
              <a:spLocks/>
            </p:cNvSpPr>
            <p:nvPr/>
          </p:nvSpPr>
          <p:spPr bwMode="auto">
            <a:xfrm>
              <a:off x="878" y="3370"/>
              <a:ext cx="1243" cy="150"/>
            </a:xfrm>
            <a:custGeom>
              <a:avLst/>
              <a:gdLst>
                <a:gd name="T0" fmla="*/ 112 w 1328"/>
                <a:gd name="T1" fmla="*/ 0 h 160"/>
                <a:gd name="T2" fmla="*/ 0 w 1328"/>
                <a:gd name="T3" fmla="*/ 150 h 160"/>
                <a:gd name="T4" fmla="*/ 1243 w 1328"/>
                <a:gd name="T5" fmla="*/ 150 h 160"/>
                <a:gd name="T6" fmla="*/ 1243 w 1328"/>
                <a:gd name="T7" fmla="*/ 0 h 160"/>
                <a:gd name="T8" fmla="*/ 112 w 1328"/>
                <a:gd name="T9" fmla="*/ 0 h 160"/>
                <a:gd name="T10" fmla="*/ 0 60000 65536"/>
                <a:gd name="T11" fmla="*/ 0 60000 65536"/>
                <a:gd name="T12" fmla="*/ 0 60000 65536"/>
                <a:gd name="T13" fmla="*/ 0 60000 65536"/>
                <a:gd name="T14" fmla="*/ 0 60000 65536"/>
                <a:gd name="T15" fmla="*/ 0 w 1328"/>
                <a:gd name="T16" fmla="*/ 0 h 160"/>
                <a:gd name="T17" fmla="*/ 1328 w 1328"/>
                <a:gd name="T18" fmla="*/ 160 h 160"/>
              </a:gdLst>
              <a:ahLst/>
              <a:cxnLst>
                <a:cxn ang="T10">
                  <a:pos x="T0" y="T1"/>
                </a:cxn>
                <a:cxn ang="T11">
                  <a:pos x="T2" y="T3"/>
                </a:cxn>
                <a:cxn ang="T12">
                  <a:pos x="T4" y="T5"/>
                </a:cxn>
                <a:cxn ang="T13">
                  <a:pos x="T6" y="T7"/>
                </a:cxn>
                <a:cxn ang="T14">
                  <a:pos x="T8" y="T9"/>
                </a:cxn>
              </a:cxnLst>
              <a:rect l="T15" t="T16" r="T17" b="T18"/>
              <a:pathLst>
                <a:path w="1328" h="160">
                  <a:moveTo>
                    <a:pt x="120" y="0"/>
                  </a:moveTo>
                  <a:lnTo>
                    <a:pt x="0" y="160"/>
                  </a:lnTo>
                  <a:lnTo>
                    <a:pt x="1328" y="160"/>
                  </a:lnTo>
                  <a:lnTo>
                    <a:pt x="1328" y="0"/>
                  </a:lnTo>
                  <a:lnTo>
                    <a:pt x="120" y="0"/>
                  </a:lnTo>
                  <a:close/>
                </a:path>
              </a:pathLst>
            </a:custGeom>
            <a:gradFill rotWithShape="0">
              <a:gsLst>
                <a:gs pos="0">
                  <a:srgbClr val="972530"/>
                </a:gs>
                <a:gs pos="50000">
                  <a:srgbClr val="E9394A"/>
                </a:gs>
                <a:gs pos="100000">
                  <a:srgbClr val="972530"/>
                </a:gs>
              </a:gsLst>
              <a:lin ang="5400000" scaled="1"/>
            </a:gradFill>
            <a:ln w="19050" cmpd="sng">
              <a:solidFill>
                <a:srgbClr val="050600"/>
              </a:solidFill>
              <a:prstDash val="solid"/>
              <a:round/>
              <a:headEnd/>
              <a:tailEnd/>
            </a:ln>
          </p:spPr>
          <p:txBody>
            <a:bodyPr/>
            <a:lstStyle/>
            <a:p>
              <a:endParaRPr lang="en-US"/>
            </a:p>
          </p:txBody>
        </p:sp>
        <p:sp>
          <p:nvSpPr>
            <p:cNvPr id="1328155" name="Text Box 27"/>
            <p:cNvSpPr txBox="1">
              <a:spLocks noChangeArrowheads="1"/>
            </p:cNvSpPr>
            <p:nvPr/>
          </p:nvSpPr>
          <p:spPr bwMode="auto">
            <a:xfrm>
              <a:off x="2355" y="1318"/>
              <a:ext cx="1069" cy="202"/>
            </a:xfrm>
            <a:prstGeom prst="rect">
              <a:avLst/>
            </a:prstGeom>
            <a:noFill/>
            <a:ln w="9525">
              <a:noFill/>
              <a:miter lim="800000"/>
              <a:headEnd/>
              <a:tailEnd/>
            </a:ln>
            <a:effectLst/>
          </p:spPr>
          <p:txBody>
            <a:bodyPr wrap="none">
              <a:spAutoFit/>
            </a:bodyPr>
            <a:lstStyle/>
            <a:p>
              <a:pPr algn="ctr">
                <a:defRPr/>
              </a:pPr>
              <a:r>
                <a:rPr lang="en-US" sz="1500" b="1">
                  <a:effectLst>
                    <a:outerShdw blurRad="38100" dist="38100" dir="2700000" algn="tl">
                      <a:srgbClr val="000000"/>
                    </a:outerShdw>
                  </a:effectLst>
                  <a:latin typeface="Verdana" pitchFamily="34" charset="0"/>
                </a:rPr>
                <a:t>RESPONSIBLE</a:t>
              </a:r>
              <a:endParaRPr lang="en-US" sz="1500" b="1">
                <a:solidFill>
                  <a:srgbClr val="FFFFB9"/>
                </a:solidFill>
                <a:latin typeface="Verdana" pitchFamily="34" charset="0"/>
              </a:endParaRPr>
            </a:p>
          </p:txBody>
        </p:sp>
        <p:sp>
          <p:nvSpPr>
            <p:cNvPr id="1328156" name="Text Box 28"/>
            <p:cNvSpPr txBox="1">
              <a:spLocks noChangeArrowheads="1"/>
            </p:cNvSpPr>
            <p:nvPr/>
          </p:nvSpPr>
          <p:spPr bwMode="auto">
            <a:xfrm>
              <a:off x="1632" y="2332"/>
              <a:ext cx="1229" cy="202"/>
            </a:xfrm>
            <a:prstGeom prst="rect">
              <a:avLst/>
            </a:prstGeom>
            <a:noFill/>
            <a:ln w="9525">
              <a:noFill/>
              <a:miter lim="800000"/>
              <a:headEnd/>
              <a:tailEnd/>
            </a:ln>
            <a:effectLst/>
          </p:spPr>
          <p:txBody>
            <a:bodyPr wrap="none">
              <a:spAutoFit/>
            </a:bodyPr>
            <a:lstStyle/>
            <a:p>
              <a:pPr algn="ctr">
                <a:defRPr/>
              </a:pPr>
              <a:r>
                <a:rPr lang="en-US" sz="1500" b="1">
                  <a:effectLst>
                    <a:outerShdw blurRad="38100" dist="38100" dir="2700000" algn="tl">
                      <a:srgbClr val="000000"/>
                    </a:outerShdw>
                  </a:effectLst>
                  <a:latin typeface="Verdana" pitchFamily="34" charset="0"/>
                </a:rPr>
                <a:t>INSPIRATIONAL</a:t>
              </a:r>
              <a:endParaRPr lang="en-US" sz="1500" b="1">
                <a:solidFill>
                  <a:srgbClr val="FFFFB9"/>
                </a:solidFill>
                <a:effectLst>
                  <a:outerShdw blurRad="38100" dist="38100" dir="2700000" algn="tl">
                    <a:srgbClr val="000000"/>
                  </a:outerShdw>
                </a:effectLst>
                <a:latin typeface="Verdana" pitchFamily="34" charset="0"/>
              </a:endParaRPr>
            </a:p>
          </p:txBody>
        </p:sp>
        <p:sp>
          <p:nvSpPr>
            <p:cNvPr id="1328157" name="Text Box 29"/>
            <p:cNvSpPr txBox="1">
              <a:spLocks noChangeArrowheads="1"/>
            </p:cNvSpPr>
            <p:nvPr/>
          </p:nvSpPr>
          <p:spPr bwMode="auto">
            <a:xfrm>
              <a:off x="3022" y="2323"/>
              <a:ext cx="991" cy="202"/>
            </a:xfrm>
            <a:prstGeom prst="rect">
              <a:avLst/>
            </a:prstGeom>
            <a:noFill/>
            <a:ln w="9525">
              <a:noFill/>
              <a:miter lim="800000"/>
              <a:headEnd/>
              <a:tailEnd/>
            </a:ln>
            <a:effectLst/>
          </p:spPr>
          <p:txBody>
            <a:bodyPr wrap="none">
              <a:spAutoFit/>
            </a:bodyPr>
            <a:lstStyle/>
            <a:p>
              <a:pPr algn="ctr">
                <a:defRPr/>
              </a:pPr>
              <a:r>
                <a:rPr lang="en-US" sz="1500" b="1">
                  <a:effectLst>
                    <a:outerShdw blurRad="38100" dist="38100" dir="2700000" algn="tl">
                      <a:srgbClr val="000000"/>
                    </a:outerShdw>
                  </a:effectLst>
                  <a:latin typeface="Verdana" pitchFamily="34" charset="0"/>
                </a:rPr>
                <a:t>SUPPORTIVE</a:t>
              </a:r>
              <a:endParaRPr lang="en-US" sz="1500" b="1">
                <a:solidFill>
                  <a:srgbClr val="FFFFB9"/>
                </a:solidFill>
                <a:effectLst>
                  <a:outerShdw blurRad="38100" dist="38100" dir="2700000" algn="tl">
                    <a:srgbClr val="000000"/>
                  </a:outerShdw>
                </a:effectLst>
                <a:latin typeface="Verdana" pitchFamily="34" charset="0"/>
              </a:endParaRPr>
            </a:p>
          </p:txBody>
        </p:sp>
        <p:sp>
          <p:nvSpPr>
            <p:cNvPr id="1328158" name="Text Box 30"/>
            <p:cNvSpPr txBox="1">
              <a:spLocks noChangeArrowheads="1"/>
            </p:cNvSpPr>
            <p:nvPr/>
          </p:nvSpPr>
          <p:spPr bwMode="auto">
            <a:xfrm>
              <a:off x="1152" y="3351"/>
              <a:ext cx="838" cy="202"/>
            </a:xfrm>
            <a:prstGeom prst="rect">
              <a:avLst/>
            </a:prstGeom>
            <a:noFill/>
            <a:ln w="9525">
              <a:noFill/>
              <a:miter lim="800000"/>
              <a:headEnd/>
              <a:tailEnd/>
            </a:ln>
            <a:effectLst/>
          </p:spPr>
          <p:txBody>
            <a:bodyPr wrap="none">
              <a:spAutoFit/>
            </a:bodyPr>
            <a:lstStyle/>
            <a:p>
              <a:pPr algn="ctr">
                <a:defRPr/>
              </a:pPr>
              <a:r>
                <a:rPr lang="en-US" sz="1500" b="1">
                  <a:effectLst>
                    <a:outerShdw blurRad="38100" dist="38100" dir="2700000" algn="tl">
                      <a:srgbClr val="000000"/>
                    </a:outerShdw>
                  </a:effectLst>
                  <a:latin typeface="Verdana" pitchFamily="34" charset="0"/>
                </a:rPr>
                <a:t>PERSONAL</a:t>
              </a:r>
              <a:endParaRPr lang="en-US" sz="1500" b="1">
                <a:solidFill>
                  <a:srgbClr val="FFFFB9"/>
                </a:solidFill>
                <a:effectLst>
                  <a:outerShdw blurRad="38100" dist="38100" dir="2700000" algn="tl">
                    <a:srgbClr val="000000"/>
                  </a:outerShdw>
                </a:effectLst>
                <a:latin typeface="Verdana" pitchFamily="34" charset="0"/>
              </a:endParaRPr>
            </a:p>
          </p:txBody>
        </p:sp>
        <p:sp>
          <p:nvSpPr>
            <p:cNvPr id="1328159" name="Text Box 31"/>
            <p:cNvSpPr txBox="1">
              <a:spLocks noChangeArrowheads="1"/>
            </p:cNvSpPr>
            <p:nvPr/>
          </p:nvSpPr>
          <p:spPr bwMode="auto">
            <a:xfrm>
              <a:off x="2448" y="3343"/>
              <a:ext cx="982" cy="202"/>
            </a:xfrm>
            <a:prstGeom prst="rect">
              <a:avLst/>
            </a:prstGeom>
            <a:noFill/>
            <a:ln w="9525">
              <a:noFill/>
              <a:miter lim="800000"/>
              <a:headEnd/>
              <a:tailEnd/>
            </a:ln>
            <a:effectLst/>
          </p:spPr>
          <p:txBody>
            <a:bodyPr wrap="none">
              <a:spAutoFit/>
            </a:bodyPr>
            <a:lstStyle/>
            <a:p>
              <a:pPr algn="ctr">
                <a:defRPr/>
              </a:pPr>
              <a:r>
                <a:rPr lang="en-US" sz="1500" b="1">
                  <a:effectLst>
                    <a:outerShdw blurRad="38100" dist="38100" dir="2700000" algn="tl">
                      <a:srgbClr val="000000"/>
                    </a:outerShdw>
                  </a:effectLst>
                  <a:latin typeface="Verdana" pitchFamily="34" charset="0"/>
                </a:rPr>
                <a:t>RELATIONAL</a:t>
              </a:r>
              <a:endParaRPr lang="en-US" sz="1500" b="1">
                <a:solidFill>
                  <a:srgbClr val="FFFFB9"/>
                </a:solidFill>
                <a:effectLst>
                  <a:outerShdw blurRad="38100" dist="38100" dir="2700000" algn="tl">
                    <a:srgbClr val="000000"/>
                  </a:outerShdw>
                </a:effectLst>
                <a:latin typeface="Verdana" pitchFamily="34" charset="0"/>
              </a:endParaRPr>
            </a:p>
          </p:txBody>
        </p:sp>
      </p:grpSp>
      <p:sp>
        <p:nvSpPr>
          <p:cNvPr id="40972" name="Text Box 34"/>
          <p:cNvSpPr txBox="1">
            <a:spLocks noChangeAspect="1" noChangeArrowheads="1"/>
          </p:cNvSpPr>
          <p:nvPr/>
        </p:nvSpPr>
        <p:spPr bwMode="auto">
          <a:xfrm>
            <a:off x="1676400" y="5076825"/>
            <a:ext cx="184150" cy="336550"/>
          </a:xfrm>
          <a:prstGeom prst="rect">
            <a:avLst/>
          </a:prstGeom>
          <a:noFill/>
          <a:ln w="9525">
            <a:noFill/>
            <a:miter lim="800000"/>
            <a:headEnd/>
            <a:tailEnd/>
          </a:ln>
        </p:spPr>
        <p:txBody>
          <a:bodyPr wrap="none">
            <a:spAutoFit/>
          </a:bodyPr>
          <a:lstStyle/>
          <a:p>
            <a:endParaRPr lang="en-US" sz="1600" b="1">
              <a:latin typeface="Verdana" pitchFamily="34" charset="0"/>
            </a:endParaRPr>
          </a:p>
        </p:txBody>
      </p:sp>
      <p:sp>
        <p:nvSpPr>
          <p:cNvPr id="40973" name="Text Box 35"/>
          <p:cNvSpPr txBox="1">
            <a:spLocks noChangeAspect="1" noChangeArrowheads="1"/>
          </p:cNvSpPr>
          <p:nvPr/>
        </p:nvSpPr>
        <p:spPr bwMode="auto">
          <a:xfrm>
            <a:off x="4494213" y="5076825"/>
            <a:ext cx="184150" cy="336550"/>
          </a:xfrm>
          <a:prstGeom prst="rect">
            <a:avLst/>
          </a:prstGeom>
          <a:noFill/>
          <a:ln w="9525">
            <a:noFill/>
            <a:miter lim="800000"/>
            <a:headEnd/>
            <a:tailEnd/>
          </a:ln>
        </p:spPr>
        <p:txBody>
          <a:bodyPr wrap="none">
            <a:spAutoFit/>
          </a:bodyPr>
          <a:lstStyle/>
          <a:p>
            <a:pPr algn="ctr"/>
            <a:endParaRPr lang="en-US" sz="1600" b="1">
              <a:latin typeface="Verdana" pitchFamily="34" charset="0"/>
            </a:endParaRPr>
          </a:p>
        </p:txBody>
      </p:sp>
      <p:sp>
        <p:nvSpPr>
          <p:cNvPr id="40974" name="Text Box 36"/>
          <p:cNvSpPr txBox="1">
            <a:spLocks noChangeAspect="1" noChangeArrowheads="1"/>
          </p:cNvSpPr>
          <p:nvPr/>
        </p:nvSpPr>
        <p:spPr bwMode="auto">
          <a:xfrm>
            <a:off x="6110288" y="5076825"/>
            <a:ext cx="184150" cy="336550"/>
          </a:xfrm>
          <a:prstGeom prst="rect">
            <a:avLst/>
          </a:prstGeom>
          <a:noFill/>
          <a:ln w="9525">
            <a:noFill/>
            <a:miter lim="800000"/>
            <a:headEnd/>
            <a:tailEnd/>
          </a:ln>
        </p:spPr>
        <p:txBody>
          <a:bodyPr wrap="none">
            <a:spAutoFit/>
          </a:bodyPr>
          <a:lstStyle/>
          <a:p>
            <a:endParaRPr lang="en-US" sz="1600" b="1">
              <a:latin typeface="Verdana" pitchFamily="34" charset="0"/>
            </a:endParaRPr>
          </a:p>
        </p:txBody>
      </p:sp>
      <p:cxnSp>
        <p:nvCxnSpPr>
          <p:cNvPr id="40975" name="AutoShape 37"/>
          <p:cNvCxnSpPr>
            <a:cxnSpLocks noChangeAspect="1" noChangeShapeType="1"/>
          </p:cNvCxnSpPr>
          <p:nvPr/>
        </p:nvCxnSpPr>
        <p:spPr bwMode="auto">
          <a:xfrm>
            <a:off x="4484688" y="1966913"/>
            <a:ext cx="0" cy="0"/>
          </a:xfrm>
          <a:prstGeom prst="straightConnector1">
            <a:avLst/>
          </a:prstGeom>
          <a:noFill/>
          <a:ln w="9525">
            <a:solidFill>
              <a:schemeClr val="tx1"/>
            </a:solidFill>
            <a:round/>
            <a:headEnd/>
            <a:tailEnd/>
          </a:ln>
        </p:spPr>
      </p:cxnSp>
      <p:sp>
        <p:nvSpPr>
          <p:cNvPr id="40976" name="Text Box 38"/>
          <p:cNvSpPr txBox="1">
            <a:spLocks noChangeAspect="1" noChangeArrowheads="1"/>
          </p:cNvSpPr>
          <p:nvPr/>
        </p:nvSpPr>
        <p:spPr bwMode="auto">
          <a:xfrm>
            <a:off x="3302000" y="3313113"/>
            <a:ext cx="184150" cy="336550"/>
          </a:xfrm>
          <a:prstGeom prst="rect">
            <a:avLst/>
          </a:prstGeom>
          <a:noFill/>
          <a:ln w="9525">
            <a:noFill/>
            <a:miter lim="800000"/>
            <a:headEnd/>
            <a:tailEnd/>
          </a:ln>
        </p:spPr>
        <p:txBody>
          <a:bodyPr wrap="none">
            <a:spAutoFit/>
          </a:bodyPr>
          <a:lstStyle/>
          <a:p>
            <a:pPr algn="ctr"/>
            <a:endParaRPr lang="en-US" sz="1600" b="1">
              <a:latin typeface="Verdana" pitchFamily="34" charset="0"/>
            </a:endParaRPr>
          </a:p>
        </p:txBody>
      </p:sp>
      <p:sp>
        <p:nvSpPr>
          <p:cNvPr id="40977" name="Text Box 39"/>
          <p:cNvSpPr txBox="1">
            <a:spLocks noChangeAspect="1" noChangeArrowheads="1"/>
          </p:cNvSpPr>
          <p:nvPr/>
        </p:nvSpPr>
        <p:spPr bwMode="auto">
          <a:xfrm>
            <a:off x="4211638" y="1943100"/>
            <a:ext cx="392112" cy="336550"/>
          </a:xfrm>
          <a:prstGeom prst="rect">
            <a:avLst/>
          </a:prstGeom>
          <a:noFill/>
          <a:ln w="9525">
            <a:noFill/>
            <a:miter lim="800000"/>
            <a:headEnd/>
            <a:tailEnd/>
          </a:ln>
        </p:spPr>
        <p:txBody>
          <a:bodyPr wrap="none">
            <a:spAutoFit/>
          </a:bodyPr>
          <a:lstStyle/>
          <a:p>
            <a:pPr algn="ctr"/>
            <a:r>
              <a:rPr lang="en-US" sz="1600" b="1">
                <a:latin typeface="Verdana" pitchFamily="34" charset="0"/>
              </a:rPr>
              <a:t>   </a:t>
            </a:r>
          </a:p>
        </p:txBody>
      </p:sp>
      <p:sp>
        <p:nvSpPr>
          <p:cNvPr id="40978" name="Text Box 40"/>
          <p:cNvSpPr txBox="1">
            <a:spLocks noChangeAspect="1" noChangeArrowheads="1"/>
          </p:cNvSpPr>
          <p:nvPr/>
        </p:nvSpPr>
        <p:spPr bwMode="auto">
          <a:xfrm>
            <a:off x="5692775" y="3313113"/>
            <a:ext cx="184150" cy="336550"/>
          </a:xfrm>
          <a:prstGeom prst="rect">
            <a:avLst/>
          </a:prstGeom>
          <a:noFill/>
          <a:ln w="9525">
            <a:noFill/>
            <a:miter lim="800000"/>
            <a:headEnd/>
            <a:tailEnd/>
          </a:ln>
        </p:spPr>
        <p:txBody>
          <a:bodyPr wrap="none">
            <a:spAutoFit/>
          </a:bodyPr>
          <a:lstStyle/>
          <a:p>
            <a:pPr algn="ctr"/>
            <a:endParaRPr lang="en-US" sz="1600" b="1">
              <a:latin typeface="Verdana" pitchFamily="34" charset="0"/>
            </a:endParaRPr>
          </a:p>
        </p:txBody>
      </p:sp>
      <p:sp>
        <p:nvSpPr>
          <p:cNvPr id="40979" name="Rectangle 41"/>
          <p:cNvSpPr>
            <a:spLocks noChangeArrowheads="1"/>
          </p:cNvSpPr>
          <p:nvPr/>
        </p:nvSpPr>
        <p:spPr bwMode="auto">
          <a:xfrm>
            <a:off x="1638300" y="5953125"/>
            <a:ext cx="1519238" cy="244475"/>
          </a:xfrm>
          <a:prstGeom prst="rect">
            <a:avLst/>
          </a:prstGeom>
          <a:noFill/>
          <a:ln w="9525">
            <a:noFill/>
            <a:miter lim="800000"/>
            <a:headEnd/>
            <a:tailEnd/>
          </a:ln>
        </p:spPr>
        <p:txBody>
          <a:bodyPr wrap="none" lIns="0" tIns="0" rIns="0" bIns="0">
            <a:spAutoFit/>
          </a:bodyPr>
          <a:lstStyle/>
          <a:p>
            <a:r>
              <a:rPr lang="en-US" sz="1600" b="1">
                <a:latin typeface="Verdana" pitchFamily="34" charset="0"/>
              </a:rPr>
              <a:t>CREDIBILITY</a:t>
            </a:r>
          </a:p>
        </p:txBody>
      </p:sp>
      <p:sp>
        <p:nvSpPr>
          <p:cNvPr id="40980" name="Rectangle 42"/>
          <p:cNvSpPr>
            <a:spLocks noChangeArrowheads="1"/>
          </p:cNvSpPr>
          <p:nvPr/>
        </p:nvSpPr>
        <p:spPr bwMode="auto">
          <a:xfrm>
            <a:off x="3994150" y="5981700"/>
            <a:ext cx="1158875" cy="244475"/>
          </a:xfrm>
          <a:prstGeom prst="rect">
            <a:avLst/>
          </a:prstGeom>
          <a:noFill/>
          <a:ln w="9525">
            <a:noFill/>
            <a:miter lim="800000"/>
            <a:headEnd/>
            <a:tailEnd/>
          </a:ln>
        </p:spPr>
        <p:txBody>
          <a:bodyPr lIns="0" tIns="0" rIns="0" bIns="0">
            <a:spAutoFit/>
          </a:bodyPr>
          <a:lstStyle/>
          <a:p>
            <a:pPr algn="ctr"/>
            <a:r>
              <a:rPr lang="en-US" sz="1600" b="1">
                <a:latin typeface="Verdana" pitchFamily="34" charset="0"/>
              </a:rPr>
              <a:t>TRUST</a:t>
            </a:r>
          </a:p>
        </p:txBody>
      </p:sp>
      <p:sp>
        <p:nvSpPr>
          <p:cNvPr id="40981" name="Rectangle 44"/>
          <p:cNvSpPr>
            <a:spLocks noChangeArrowheads="1"/>
          </p:cNvSpPr>
          <p:nvPr/>
        </p:nvSpPr>
        <p:spPr bwMode="auto">
          <a:xfrm>
            <a:off x="6829425" y="3386138"/>
            <a:ext cx="1344613" cy="244475"/>
          </a:xfrm>
          <a:prstGeom prst="rect">
            <a:avLst/>
          </a:prstGeom>
          <a:noFill/>
          <a:ln w="9525">
            <a:noFill/>
            <a:miter lim="800000"/>
            <a:headEnd/>
            <a:tailEnd/>
          </a:ln>
        </p:spPr>
        <p:txBody>
          <a:bodyPr wrap="none" lIns="0" tIns="0" rIns="0" bIns="0">
            <a:spAutoFit/>
          </a:bodyPr>
          <a:lstStyle/>
          <a:p>
            <a:pPr algn="ctr"/>
            <a:r>
              <a:rPr lang="en-US" sz="1600" b="1">
                <a:latin typeface="Verdana" pitchFamily="34" charset="0"/>
              </a:rPr>
              <a:t>INITIATIVE</a:t>
            </a:r>
          </a:p>
        </p:txBody>
      </p:sp>
      <p:sp>
        <p:nvSpPr>
          <p:cNvPr id="40982" name="Rectangle 45"/>
          <p:cNvSpPr>
            <a:spLocks noChangeArrowheads="1"/>
          </p:cNvSpPr>
          <p:nvPr/>
        </p:nvSpPr>
        <p:spPr bwMode="auto">
          <a:xfrm>
            <a:off x="990600" y="3370263"/>
            <a:ext cx="1473200" cy="488950"/>
          </a:xfrm>
          <a:prstGeom prst="rect">
            <a:avLst/>
          </a:prstGeom>
          <a:noFill/>
          <a:ln w="9525">
            <a:noFill/>
            <a:miter lim="800000"/>
            <a:headEnd/>
            <a:tailEnd/>
          </a:ln>
        </p:spPr>
        <p:txBody>
          <a:bodyPr wrap="none" lIns="0" tIns="0" rIns="0" bIns="0">
            <a:spAutoFit/>
          </a:bodyPr>
          <a:lstStyle/>
          <a:p>
            <a:pPr algn="ctr"/>
            <a:r>
              <a:rPr lang="en-US" sz="1600" b="1">
                <a:latin typeface="Verdana" pitchFamily="34" charset="0"/>
              </a:rPr>
              <a:t>HIGH</a:t>
            </a:r>
          </a:p>
          <a:p>
            <a:pPr algn="ctr"/>
            <a:r>
              <a:rPr lang="en-US" sz="1600" b="1">
                <a:latin typeface="Verdana" pitchFamily="34" charset="0"/>
              </a:rPr>
              <a:t>ASPIRATION</a:t>
            </a:r>
          </a:p>
        </p:txBody>
      </p:sp>
      <p:sp>
        <p:nvSpPr>
          <p:cNvPr id="40983" name="Rectangle 46"/>
          <p:cNvSpPr>
            <a:spLocks noChangeArrowheads="1"/>
          </p:cNvSpPr>
          <p:nvPr/>
        </p:nvSpPr>
        <p:spPr bwMode="auto">
          <a:xfrm>
            <a:off x="3756025" y="769938"/>
            <a:ext cx="1708150" cy="244475"/>
          </a:xfrm>
          <a:prstGeom prst="rect">
            <a:avLst/>
          </a:prstGeom>
          <a:noFill/>
          <a:ln w="9525">
            <a:noFill/>
            <a:miter lim="800000"/>
            <a:headEnd/>
            <a:tailEnd/>
          </a:ln>
        </p:spPr>
        <p:txBody>
          <a:bodyPr wrap="none" lIns="0" tIns="0" rIns="0" bIns="0">
            <a:spAutoFit/>
          </a:bodyPr>
          <a:lstStyle/>
          <a:p>
            <a:r>
              <a:rPr lang="en-US" sz="1600" b="1">
                <a:latin typeface="Verdana" pitchFamily="34" charset="0"/>
              </a:rPr>
              <a:t>STEWARDSHIP</a:t>
            </a:r>
          </a:p>
        </p:txBody>
      </p:sp>
      <p:grpSp>
        <p:nvGrpSpPr>
          <p:cNvPr id="40984" name="Group 33"/>
          <p:cNvGrpSpPr>
            <a:grpSpLocks/>
          </p:cNvGrpSpPr>
          <p:nvPr/>
        </p:nvGrpSpPr>
        <p:grpSpPr bwMode="auto">
          <a:xfrm>
            <a:off x="5810250" y="4327525"/>
            <a:ext cx="2282825" cy="1536700"/>
            <a:chOff x="5951538" y="4210050"/>
            <a:chExt cx="2282825" cy="1536701"/>
          </a:xfrm>
        </p:grpSpPr>
        <p:grpSp>
          <p:nvGrpSpPr>
            <p:cNvPr id="5" name="Group 44"/>
            <p:cNvGrpSpPr>
              <a:grpSpLocks/>
            </p:cNvGrpSpPr>
            <p:nvPr/>
          </p:nvGrpSpPr>
          <p:grpSpPr bwMode="auto">
            <a:xfrm>
              <a:off x="5951538" y="4210050"/>
              <a:ext cx="2282825" cy="1536701"/>
              <a:chOff x="3671" y="2683"/>
              <a:chExt cx="1438" cy="968"/>
            </a:xfrm>
            <a:gradFill>
              <a:gsLst>
                <a:gs pos="31000">
                  <a:srgbClr val="E29700"/>
                </a:gs>
                <a:gs pos="100000">
                  <a:schemeClr val="bg1">
                    <a:gamma/>
                    <a:tint val="82353"/>
                    <a:invGamma/>
                  </a:schemeClr>
                </a:gs>
              </a:gsLst>
              <a:lin ang="2700000" scaled="1"/>
            </a:gradFill>
          </p:grpSpPr>
          <p:sp>
            <p:nvSpPr>
              <p:cNvPr id="54" name="Freeform 45"/>
              <p:cNvSpPr>
                <a:spLocks/>
              </p:cNvSpPr>
              <p:nvPr/>
            </p:nvSpPr>
            <p:spPr bwMode="auto">
              <a:xfrm>
                <a:off x="3671" y="2683"/>
                <a:ext cx="1438" cy="968"/>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sp>
            <p:nvSpPr>
              <p:cNvPr id="55" name="Freeform 46"/>
              <p:cNvSpPr>
                <a:spLocks noChangeAspect="1"/>
              </p:cNvSpPr>
              <p:nvPr/>
            </p:nvSpPr>
            <p:spPr bwMode="auto">
              <a:xfrm>
                <a:off x="3719" y="2731"/>
                <a:ext cx="1294" cy="871"/>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grpSp>
        <p:sp>
          <p:nvSpPr>
            <p:cNvPr id="40986" name="Freeform 31"/>
            <p:cNvSpPr>
              <a:spLocks noChangeAspect="1"/>
            </p:cNvSpPr>
            <p:nvPr/>
          </p:nvSpPr>
          <p:spPr bwMode="auto">
            <a:xfrm>
              <a:off x="6024563" y="5308600"/>
              <a:ext cx="1976437" cy="236538"/>
            </a:xfrm>
            <a:custGeom>
              <a:avLst/>
              <a:gdLst>
                <a:gd name="T0" fmla="*/ 0 w 1336"/>
                <a:gd name="T1" fmla="*/ 0 h 160"/>
                <a:gd name="T2" fmla="*/ 0 w 1336"/>
                <a:gd name="T3" fmla="*/ 2147483647 h 160"/>
                <a:gd name="T4" fmla="*/ 2147483647 w 1336"/>
                <a:gd name="T5" fmla="*/ 2147483647 h 160"/>
                <a:gd name="T6" fmla="*/ 2147483647 w 1336"/>
                <a:gd name="T7" fmla="*/ 0 h 160"/>
                <a:gd name="T8" fmla="*/ 0 w 1336"/>
                <a:gd name="T9" fmla="*/ 0 h 160"/>
                <a:gd name="T10" fmla="*/ 0 60000 65536"/>
                <a:gd name="T11" fmla="*/ 0 60000 65536"/>
                <a:gd name="T12" fmla="*/ 0 60000 65536"/>
                <a:gd name="T13" fmla="*/ 0 60000 65536"/>
                <a:gd name="T14" fmla="*/ 0 60000 65536"/>
                <a:gd name="T15" fmla="*/ 0 w 1336"/>
                <a:gd name="T16" fmla="*/ 0 h 160"/>
                <a:gd name="T17" fmla="*/ 1336 w 1336"/>
                <a:gd name="T18" fmla="*/ 160 h 160"/>
              </a:gdLst>
              <a:ahLst/>
              <a:cxnLst>
                <a:cxn ang="T10">
                  <a:pos x="T0" y="T1"/>
                </a:cxn>
                <a:cxn ang="T11">
                  <a:pos x="T2" y="T3"/>
                </a:cxn>
                <a:cxn ang="T12">
                  <a:pos x="T4" y="T5"/>
                </a:cxn>
                <a:cxn ang="T13">
                  <a:pos x="T6" y="T7"/>
                </a:cxn>
                <a:cxn ang="T14">
                  <a:pos x="T8" y="T9"/>
                </a:cxn>
              </a:cxnLst>
              <a:rect l="T15" t="T16" r="T17" b="T18"/>
              <a:pathLst>
                <a:path w="1336" h="160">
                  <a:moveTo>
                    <a:pt x="0" y="0"/>
                  </a:moveTo>
                  <a:lnTo>
                    <a:pt x="0" y="160"/>
                  </a:lnTo>
                  <a:lnTo>
                    <a:pt x="1336" y="160"/>
                  </a:lnTo>
                  <a:lnTo>
                    <a:pt x="1216" y="0"/>
                  </a:lnTo>
                  <a:lnTo>
                    <a:pt x="0" y="0"/>
                  </a:lnTo>
                  <a:close/>
                </a:path>
              </a:pathLst>
            </a:custGeom>
            <a:gradFill rotWithShape="0">
              <a:gsLst>
                <a:gs pos="0">
                  <a:srgbClr val="E49328"/>
                </a:gs>
                <a:gs pos="50000">
                  <a:srgbClr val="FEB543"/>
                </a:gs>
                <a:gs pos="100000">
                  <a:srgbClr val="E49328"/>
                </a:gs>
              </a:gsLst>
              <a:lin ang="5400000" scaled="1"/>
            </a:gradFill>
            <a:ln w="12700">
              <a:solidFill>
                <a:srgbClr val="000000"/>
              </a:solidFill>
              <a:round/>
              <a:headEnd/>
              <a:tailEnd/>
            </a:ln>
          </p:spPr>
          <p:txBody>
            <a:bodyPr/>
            <a:lstStyle/>
            <a:p>
              <a:endParaRPr lang="en-US"/>
            </a:p>
          </p:txBody>
        </p:sp>
        <p:sp>
          <p:nvSpPr>
            <p:cNvPr id="53" name="Text Box 32"/>
            <p:cNvSpPr txBox="1">
              <a:spLocks noChangeArrowheads="1"/>
            </p:cNvSpPr>
            <p:nvPr/>
          </p:nvSpPr>
          <p:spPr bwMode="auto">
            <a:xfrm>
              <a:off x="6162676" y="5257801"/>
              <a:ext cx="1604962" cy="320675"/>
            </a:xfrm>
            <a:prstGeom prst="rect">
              <a:avLst/>
            </a:prstGeom>
            <a:noFill/>
            <a:ln w="9525">
              <a:noFill/>
              <a:miter lim="800000"/>
              <a:headEnd/>
              <a:tailEnd/>
            </a:ln>
            <a:effectLst/>
          </p:spPr>
          <p:txBody>
            <a:bodyPr wrap="none">
              <a:spAutoFit/>
            </a:bodyPr>
            <a:lstStyle/>
            <a:p>
              <a:pPr algn="ctr" eaLnBrk="0" hangingPunct="0">
                <a:defRPr/>
              </a:pPr>
              <a:r>
                <a:rPr lang="en-US" sz="1500" b="1">
                  <a:effectLst>
                    <a:outerShdw blurRad="38100" dist="38100" dir="2700000" algn="tl">
                      <a:srgbClr val="000000"/>
                    </a:outerShdw>
                  </a:effectLst>
                  <a:latin typeface="Verdana" pitchFamily="34" charset="0"/>
                </a:rPr>
                <a:t>CONTEXTUAL</a:t>
              </a:r>
              <a:endParaRPr lang="en-US" sz="1500" b="1">
                <a:solidFill>
                  <a:srgbClr val="FFFFB9"/>
                </a:solidFill>
                <a:effectLst>
                  <a:outerShdw blurRad="38100" dist="38100" dir="2700000" algn="tl">
                    <a:srgbClr val="000000"/>
                  </a:outerShdw>
                </a:effectLst>
                <a:latin typeface="Verdana" pitchFamily="34" charset="0"/>
              </a:endParaRPr>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1"/>
          </p:nvPr>
        </p:nvSpPr>
        <p:spPr>
          <a:xfrm>
            <a:off x="6705600" y="6607175"/>
            <a:ext cx="2244725" cy="300038"/>
          </a:xfrm>
        </p:spPr>
        <p:txBody>
          <a:bodyPr/>
          <a:lstStyle/>
          <a:p>
            <a:pPr>
              <a:defRPr/>
            </a:pPr>
            <a:fld id="{E1B1CBCF-2DD7-4DA5-AEAB-376934F7F274}" type="slidenum">
              <a:rPr lang="en-US"/>
              <a:pPr>
                <a:defRPr/>
              </a:pPr>
              <a:t>3</a:t>
            </a:fld>
            <a:endParaRPr lang="en-US"/>
          </a:p>
        </p:txBody>
      </p:sp>
      <p:sp>
        <p:nvSpPr>
          <p:cNvPr id="10244" name="Rectangle 2"/>
          <p:cNvSpPr>
            <a:spLocks noChangeArrowheads="1"/>
          </p:cNvSpPr>
          <p:nvPr/>
        </p:nvSpPr>
        <p:spPr bwMode="auto">
          <a:xfrm>
            <a:off x="685800" y="114300"/>
            <a:ext cx="7772400" cy="882650"/>
          </a:xfrm>
          <a:prstGeom prst="rect">
            <a:avLst/>
          </a:prstGeom>
          <a:noFill/>
          <a:ln w="9525">
            <a:noFill/>
            <a:miter lim="800000"/>
            <a:headEnd/>
            <a:tailEnd/>
          </a:ln>
        </p:spPr>
        <p:txBody>
          <a:bodyPr anchor="ctr"/>
          <a:lstStyle/>
          <a:p>
            <a:pPr algn="ctr"/>
            <a:r>
              <a:rPr lang="en-US" sz="3600" b="1">
                <a:solidFill>
                  <a:schemeClr val="tx2"/>
                </a:solidFill>
              </a:rPr>
              <a:t>Which effects should be our focus during change?</a:t>
            </a:r>
          </a:p>
        </p:txBody>
      </p:sp>
      <p:sp>
        <p:nvSpPr>
          <p:cNvPr id="1373187" name="Rectangle 3"/>
          <p:cNvSpPr>
            <a:spLocks noChangeArrowheads="1"/>
          </p:cNvSpPr>
          <p:nvPr/>
        </p:nvSpPr>
        <p:spPr bwMode="auto">
          <a:xfrm>
            <a:off x="4518025" y="2913063"/>
            <a:ext cx="3060700" cy="1528762"/>
          </a:xfrm>
          <a:prstGeom prst="rect">
            <a:avLst/>
          </a:prstGeom>
          <a:gradFill rotWithShape="0">
            <a:gsLst>
              <a:gs pos="0">
                <a:srgbClr val="73C692"/>
              </a:gs>
              <a:gs pos="100000">
                <a:srgbClr val="48B471">
                  <a:alpha val="0"/>
                </a:srgbClr>
              </a:gs>
            </a:gsLst>
            <a:lin ang="0" scaled="1"/>
          </a:gradFill>
          <a:ln w="9525">
            <a:noFill/>
            <a:miter lim="800000"/>
            <a:headEnd/>
            <a:tailEnd/>
          </a:ln>
        </p:spPr>
        <p:txBody>
          <a:bodyPr wrap="none" anchor="ctr"/>
          <a:lstStyle/>
          <a:p>
            <a:endParaRPr lang="en-US"/>
          </a:p>
        </p:txBody>
      </p:sp>
      <p:sp>
        <p:nvSpPr>
          <p:cNvPr id="1373189" name="Rectangle 5"/>
          <p:cNvSpPr>
            <a:spLocks noChangeArrowheads="1"/>
          </p:cNvSpPr>
          <p:nvPr/>
        </p:nvSpPr>
        <p:spPr bwMode="auto">
          <a:xfrm>
            <a:off x="1068388" y="4556125"/>
            <a:ext cx="2184400" cy="1920875"/>
          </a:xfrm>
          <a:prstGeom prst="rect">
            <a:avLst/>
          </a:prstGeom>
          <a:gradFill rotWithShape="0">
            <a:gsLst>
              <a:gs pos="0">
                <a:srgbClr val="E85E6A"/>
              </a:gs>
              <a:gs pos="100000">
                <a:srgbClr val="E33B4A">
                  <a:alpha val="0"/>
                </a:srgbClr>
              </a:gs>
            </a:gsLst>
            <a:lin ang="5400000" scaled="1"/>
          </a:gradFill>
          <a:ln w="9525">
            <a:noFill/>
            <a:miter lim="800000"/>
            <a:headEnd/>
            <a:tailEnd/>
          </a:ln>
        </p:spPr>
        <p:txBody>
          <a:bodyPr wrap="none" anchor="ctr"/>
          <a:lstStyle/>
          <a:p>
            <a:endParaRPr lang="en-US"/>
          </a:p>
        </p:txBody>
      </p:sp>
      <p:sp>
        <p:nvSpPr>
          <p:cNvPr id="1373190" name="Rectangle 6"/>
          <p:cNvSpPr>
            <a:spLocks noChangeArrowheads="1"/>
          </p:cNvSpPr>
          <p:nvPr/>
        </p:nvSpPr>
        <p:spPr bwMode="auto">
          <a:xfrm>
            <a:off x="3475038" y="1173163"/>
            <a:ext cx="1993900" cy="1625600"/>
          </a:xfrm>
          <a:prstGeom prst="rect">
            <a:avLst/>
          </a:prstGeom>
          <a:gradFill rotWithShape="0">
            <a:gsLst>
              <a:gs pos="0">
                <a:srgbClr val="798C95">
                  <a:alpha val="0"/>
                </a:srgbClr>
              </a:gs>
              <a:gs pos="100000">
                <a:srgbClr val="B3BEC3"/>
              </a:gs>
            </a:gsLst>
            <a:lin ang="5400000" scaled="1"/>
          </a:gradFill>
          <a:ln w="9525">
            <a:noFill/>
            <a:miter lim="800000"/>
            <a:headEnd/>
            <a:tailEnd/>
          </a:ln>
        </p:spPr>
        <p:txBody>
          <a:bodyPr wrap="none" anchor="ctr"/>
          <a:lstStyle/>
          <a:p>
            <a:endParaRPr lang="en-US"/>
          </a:p>
        </p:txBody>
      </p:sp>
      <p:sp>
        <p:nvSpPr>
          <p:cNvPr id="1373191" name="Rectangle 7"/>
          <p:cNvSpPr>
            <a:spLocks noChangeArrowheads="1"/>
          </p:cNvSpPr>
          <p:nvPr/>
        </p:nvSpPr>
        <p:spPr bwMode="auto">
          <a:xfrm>
            <a:off x="1325563" y="2909888"/>
            <a:ext cx="3095625" cy="1536700"/>
          </a:xfrm>
          <a:prstGeom prst="rect">
            <a:avLst/>
          </a:prstGeom>
          <a:gradFill rotWithShape="0">
            <a:gsLst>
              <a:gs pos="0">
                <a:srgbClr val="9E5B9A">
                  <a:alpha val="7001"/>
                </a:srgbClr>
              </a:gs>
              <a:gs pos="100000">
                <a:srgbClr val="A668A2"/>
              </a:gs>
            </a:gsLst>
            <a:lin ang="0" scaled="1"/>
          </a:gradFill>
          <a:ln w="9525">
            <a:noFill/>
            <a:miter lim="800000"/>
            <a:headEnd/>
            <a:tailEnd/>
          </a:ln>
        </p:spPr>
        <p:txBody>
          <a:bodyPr wrap="none" anchor="ctr"/>
          <a:lstStyle/>
          <a:p>
            <a:endParaRPr lang="en-US"/>
          </a:p>
        </p:txBody>
      </p:sp>
      <p:sp>
        <p:nvSpPr>
          <p:cNvPr id="1373192" name="Rectangle 8"/>
          <p:cNvSpPr>
            <a:spLocks noChangeArrowheads="1"/>
          </p:cNvSpPr>
          <p:nvPr/>
        </p:nvSpPr>
        <p:spPr bwMode="auto">
          <a:xfrm>
            <a:off x="3322638" y="4527550"/>
            <a:ext cx="2292350" cy="1865313"/>
          </a:xfrm>
          <a:prstGeom prst="rect">
            <a:avLst/>
          </a:prstGeom>
          <a:gradFill rotWithShape="0">
            <a:gsLst>
              <a:gs pos="0">
                <a:srgbClr val="135C86"/>
              </a:gs>
              <a:gs pos="100000">
                <a:srgbClr val="197CB4">
                  <a:alpha val="0"/>
                </a:srgbClr>
              </a:gs>
            </a:gsLst>
            <a:lin ang="5400000" scaled="1"/>
          </a:gradFill>
          <a:ln w="12700">
            <a:noFill/>
            <a:miter lim="800000"/>
            <a:headEnd/>
            <a:tailEnd/>
          </a:ln>
        </p:spPr>
        <p:txBody>
          <a:bodyPr/>
          <a:lstStyle/>
          <a:p>
            <a:pPr algn="ctr">
              <a:tabLst>
                <a:tab pos="457200" algn="l"/>
              </a:tabLst>
            </a:pPr>
            <a:endParaRPr lang="en-US" sz="1400" b="1">
              <a:latin typeface="Verdana" pitchFamily="34" charset="0"/>
            </a:endParaRPr>
          </a:p>
          <a:p>
            <a:pPr algn="ctr">
              <a:tabLst>
                <a:tab pos="457200" algn="l"/>
              </a:tabLst>
            </a:pPr>
            <a:endParaRPr lang="en-US" sz="1400" b="1">
              <a:latin typeface="Verdana" pitchFamily="34" charset="0"/>
            </a:endParaRPr>
          </a:p>
          <a:p>
            <a:pPr algn="ctr">
              <a:tabLst>
                <a:tab pos="457200" algn="l"/>
              </a:tabLst>
            </a:pPr>
            <a:r>
              <a:rPr lang="en-US" sz="1400" b="1">
                <a:latin typeface="Verdana" pitchFamily="34" charset="0"/>
              </a:rPr>
              <a:t>TRUST</a:t>
            </a:r>
          </a:p>
          <a:p>
            <a:pPr>
              <a:spcBef>
                <a:spcPct val="50000"/>
              </a:spcBef>
              <a:buClr>
                <a:schemeClr val="hlink"/>
              </a:buClr>
              <a:buSzPct val="60000"/>
              <a:buFont typeface="Wingdings" pitchFamily="2" charset="2"/>
              <a:buNone/>
              <a:tabLst>
                <a:tab pos="457200" algn="l"/>
              </a:tabLst>
            </a:pPr>
            <a:endParaRPr lang="en-US" sz="2400">
              <a:solidFill>
                <a:schemeClr val="hlink"/>
              </a:solidFill>
              <a:latin typeface="Verdana" pitchFamily="34" charset="0"/>
            </a:endParaRPr>
          </a:p>
        </p:txBody>
      </p:sp>
      <p:sp>
        <p:nvSpPr>
          <p:cNvPr id="1373193" name="Rectangle 9"/>
          <p:cNvSpPr>
            <a:spLocks noChangeArrowheads="1"/>
          </p:cNvSpPr>
          <p:nvPr/>
        </p:nvSpPr>
        <p:spPr bwMode="auto">
          <a:xfrm>
            <a:off x="1244600" y="5070475"/>
            <a:ext cx="1328738" cy="212725"/>
          </a:xfrm>
          <a:prstGeom prst="rect">
            <a:avLst/>
          </a:prstGeom>
          <a:noFill/>
          <a:ln w="9525">
            <a:noFill/>
            <a:miter lim="800000"/>
            <a:headEnd/>
            <a:tailEnd/>
          </a:ln>
        </p:spPr>
        <p:txBody>
          <a:bodyPr wrap="none" lIns="0" tIns="0" rIns="0" bIns="0">
            <a:spAutoFit/>
          </a:bodyPr>
          <a:lstStyle/>
          <a:p>
            <a:r>
              <a:rPr lang="en-US" sz="1400" b="1">
                <a:latin typeface="Verdana" pitchFamily="34" charset="0"/>
              </a:rPr>
              <a:t>CREDIBILITY</a:t>
            </a:r>
          </a:p>
        </p:txBody>
      </p:sp>
      <p:sp>
        <p:nvSpPr>
          <p:cNvPr id="1373195" name="Rectangle 11"/>
          <p:cNvSpPr>
            <a:spLocks noChangeArrowheads="1"/>
          </p:cNvSpPr>
          <p:nvPr/>
        </p:nvSpPr>
        <p:spPr bwMode="auto">
          <a:xfrm>
            <a:off x="5567363" y="3556000"/>
            <a:ext cx="1176337" cy="212725"/>
          </a:xfrm>
          <a:prstGeom prst="rect">
            <a:avLst/>
          </a:prstGeom>
          <a:noFill/>
          <a:ln w="9525">
            <a:noFill/>
            <a:miter lim="800000"/>
            <a:headEnd/>
            <a:tailEnd/>
          </a:ln>
        </p:spPr>
        <p:txBody>
          <a:bodyPr wrap="none" lIns="0" tIns="0" rIns="0" bIns="0">
            <a:spAutoFit/>
          </a:bodyPr>
          <a:lstStyle/>
          <a:p>
            <a:pPr algn="ctr"/>
            <a:r>
              <a:rPr lang="en-US" sz="1400" b="1">
                <a:latin typeface="Verdana" pitchFamily="34" charset="0"/>
              </a:rPr>
              <a:t>INITIATIVE</a:t>
            </a:r>
          </a:p>
        </p:txBody>
      </p:sp>
      <p:sp>
        <p:nvSpPr>
          <p:cNvPr id="1373196" name="Rectangle 12"/>
          <p:cNvSpPr>
            <a:spLocks noChangeArrowheads="1"/>
          </p:cNvSpPr>
          <p:nvPr/>
        </p:nvSpPr>
        <p:spPr bwMode="auto">
          <a:xfrm>
            <a:off x="2022475" y="3463925"/>
            <a:ext cx="1289050" cy="425450"/>
          </a:xfrm>
          <a:prstGeom prst="rect">
            <a:avLst/>
          </a:prstGeom>
          <a:noFill/>
          <a:ln w="9525">
            <a:noFill/>
            <a:miter lim="800000"/>
            <a:headEnd/>
            <a:tailEnd/>
          </a:ln>
        </p:spPr>
        <p:txBody>
          <a:bodyPr wrap="none" lIns="0" tIns="0" rIns="0" bIns="0">
            <a:spAutoFit/>
          </a:bodyPr>
          <a:lstStyle/>
          <a:p>
            <a:pPr algn="ctr"/>
            <a:r>
              <a:rPr lang="en-US" sz="1400" b="1">
                <a:latin typeface="Verdana" pitchFamily="34" charset="0"/>
              </a:rPr>
              <a:t>HIGH</a:t>
            </a:r>
          </a:p>
          <a:p>
            <a:pPr algn="ctr"/>
            <a:r>
              <a:rPr lang="en-US" sz="1400" b="1">
                <a:latin typeface="Verdana" pitchFamily="34" charset="0"/>
              </a:rPr>
              <a:t>ASPIRATION</a:t>
            </a:r>
          </a:p>
        </p:txBody>
      </p:sp>
      <p:sp>
        <p:nvSpPr>
          <p:cNvPr id="1373197" name="Rectangle 13"/>
          <p:cNvSpPr>
            <a:spLocks noChangeArrowheads="1"/>
          </p:cNvSpPr>
          <p:nvPr/>
        </p:nvSpPr>
        <p:spPr bwMode="auto">
          <a:xfrm>
            <a:off x="3605213" y="1838325"/>
            <a:ext cx="1498600" cy="212725"/>
          </a:xfrm>
          <a:prstGeom prst="rect">
            <a:avLst/>
          </a:prstGeom>
          <a:noFill/>
          <a:ln w="9525">
            <a:noFill/>
            <a:miter lim="800000"/>
            <a:headEnd/>
            <a:tailEnd/>
          </a:ln>
        </p:spPr>
        <p:txBody>
          <a:bodyPr wrap="none" lIns="0" tIns="0" rIns="0" bIns="0">
            <a:spAutoFit/>
          </a:bodyPr>
          <a:lstStyle/>
          <a:p>
            <a:r>
              <a:rPr lang="en-US" sz="1400" b="1">
                <a:latin typeface="Verdana" pitchFamily="34" charset="0"/>
              </a:rPr>
              <a:t>STEWARDSHIP</a:t>
            </a:r>
          </a:p>
        </p:txBody>
      </p:sp>
      <p:grpSp>
        <p:nvGrpSpPr>
          <p:cNvPr id="10254" name="Group 16"/>
          <p:cNvGrpSpPr>
            <a:grpSpLocks/>
          </p:cNvGrpSpPr>
          <p:nvPr/>
        </p:nvGrpSpPr>
        <p:grpSpPr bwMode="auto">
          <a:xfrm>
            <a:off x="5715000" y="4521200"/>
            <a:ext cx="2171700" cy="2108200"/>
            <a:chOff x="5753100" y="4379913"/>
            <a:chExt cx="2171700" cy="2108200"/>
          </a:xfrm>
        </p:grpSpPr>
        <p:sp>
          <p:nvSpPr>
            <p:cNvPr id="10255" name="Rectangle 23"/>
            <p:cNvSpPr>
              <a:spLocks noChangeArrowheads="1"/>
            </p:cNvSpPr>
            <p:nvPr/>
          </p:nvSpPr>
          <p:spPr bwMode="auto">
            <a:xfrm>
              <a:off x="5753100" y="4379913"/>
              <a:ext cx="2171700" cy="2108200"/>
            </a:xfrm>
            <a:prstGeom prst="rect">
              <a:avLst/>
            </a:prstGeom>
            <a:gradFill rotWithShape="1">
              <a:gsLst>
                <a:gs pos="0">
                  <a:srgbClr val="FFCC66"/>
                </a:gs>
                <a:gs pos="100000">
                  <a:srgbClr val="FFCC66">
                    <a:alpha val="0"/>
                  </a:srgbClr>
                </a:gs>
              </a:gsLst>
              <a:lin ang="5400000" scaled="1"/>
            </a:gradFill>
            <a:ln w="9525">
              <a:noFill/>
              <a:miter lim="800000"/>
              <a:headEnd/>
              <a:tailEnd/>
            </a:ln>
          </p:spPr>
          <p:txBody>
            <a:bodyPr wrap="none" anchor="ctr"/>
            <a:lstStyle/>
            <a:p>
              <a:pPr eaLnBrk="0" hangingPunct="0"/>
              <a:endParaRPr lang="en-US" sz="2000">
                <a:solidFill>
                  <a:srgbClr val="000000"/>
                </a:solidFill>
              </a:endParaRPr>
            </a:p>
          </p:txBody>
        </p:sp>
        <p:sp>
          <p:nvSpPr>
            <p:cNvPr id="10256" name="Rectangle 29"/>
            <p:cNvSpPr>
              <a:spLocks noChangeArrowheads="1"/>
            </p:cNvSpPr>
            <p:nvPr/>
          </p:nvSpPr>
          <p:spPr bwMode="auto">
            <a:xfrm>
              <a:off x="6194425" y="4979988"/>
              <a:ext cx="1454150" cy="246062"/>
            </a:xfrm>
            <a:prstGeom prst="rect">
              <a:avLst/>
            </a:prstGeom>
            <a:noFill/>
            <a:ln w="9525">
              <a:noFill/>
              <a:miter lim="800000"/>
              <a:headEnd/>
              <a:tailEnd/>
            </a:ln>
          </p:spPr>
          <p:txBody>
            <a:bodyPr wrap="none" lIns="0" tIns="0" rIns="0" bIns="0">
              <a:spAutoFit/>
            </a:bodyPr>
            <a:lstStyle/>
            <a:p>
              <a:pPr eaLnBrk="0" hangingPunct="0"/>
              <a:r>
                <a:rPr lang="en-US" sz="1600" b="1">
                  <a:latin typeface="Verdana" pitchFamily="34" charset="0"/>
                </a:rPr>
                <a:t>COMMUNITY</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73192">
                                            <p:bg/>
                                          </p:spTgt>
                                        </p:tgtEl>
                                        <p:attrNameLst>
                                          <p:attrName>style.visibility</p:attrName>
                                        </p:attrNameLst>
                                      </p:cBhvr>
                                      <p:to>
                                        <p:strVal val="visible"/>
                                      </p:to>
                                    </p:set>
                                    <p:animEffect transition="in" filter="fade">
                                      <p:cBhvr>
                                        <p:cTn id="7" dur="1000"/>
                                        <p:tgtEl>
                                          <p:spTgt spid="1373192">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73192">
                                            <p:txEl>
                                              <p:pRg st="2" end="2"/>
                                            </p:txEl>
                                          </p:spTgt>
                                        </p:tgtEl>
                                        <p:attrNameLst>
                                          <p:attrName>style.visibility</p:attrName>
                                        </p:attrNameLst>
                                      </p:cBhvr>
                                      <p:to>
                                        <p:strVal val="visible"/>
                                      </p:to>
                                    </p:set>
                                    <p:animEffect transition="in" filter="fade">
                                      <p:cBhvr>
                                        <p:cTn id="10" dur="1000"/>
                                        <p:tgtEl>
                                          <p:spTgt spid="1373192">
                                            <p:txEl>
                                              <p:pRg st="2" end="2"/>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373189"/>
                                        </p:tgtEl>
                                        <p:attrNameLst>
                                          <p:attrName>style.visibility</p:attrName>
                                        </p:attrNameLst>
                                      </p:cBhvr>
                                      <p:to>
                                        <p:strVal val="visible"/>
                                      </p:to>
                                    </p:set>
                                    <p:animEffect transition="in" filter="wipe(up)">
                                      <p:cBhvr>
                                        <p:cTn id="13" dur="500"/>
                                        <p:tgtEl>
                                          <p:spTgt spid="137318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73193"/>
                                        </p:tgtEl>
                                        <p:attrNameLst>
                                          <p:attrName>style.visibility</p:attrName>
                                        </p:attrNameLst>
                                      </p:cBhvr>
                                      <p:to>
                                        <p:strVal val="visible"/>
                                      </p:to>
                                    </p:set>
                                    <p:animEffect transition="in" filter="fade">
                                      <p:cBhvr>
                                        <p:cTn id="16" dur="1000"/>
                                        <p:tgtEl>
                                          <p:spTgt spid="137319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373190"/>
                                        </p:tgtEl>
                                        <p:attrNameLst>
                                          <p:attrName>style.visibility</p:attrName>
                                        </p:attrNameLst>
                                      </p:cBhvr>
                                      <p:to>
                                        <p:strVal val="visible"/>
                                      </p:to>
                                    </p:set>
                                    <p:animEffect transition="in" filter="wipe(down)">
                                      <p:cBhvr>
                                        <p:cTn id="19" dur="1000"/>
                                        <p:tgtEl>
                                          <p:spTgt spid="1373190"/>
                                        </p:tgtEl>
                                      </p:cBhvr>
                                    </p:animEffect>
                                  </p:childTnLst>
                                </p:cTn>
                              </p:par>
                              <p:par>
                                <p:cTn id="20" presetID="22" presetClass="entr" presetSubtype="1" fill="hold" grpId="1" nodeType="withEffect">
                                  <p:stCondLst>
                                    <p:cond delay="0"/>
                                  </p:stCondLst>
                                  <p:childTnLst>
                                    <p:set>
                                      <p:cBhvr>
                                        <p:cTn id="21" dur="1" fill="hold">
                                          <p:stCondLst>
                                            <p:cond delay="0"/>
                                          </p:stCondLst>
                                        </p:cTn>
                                        <p:tgtEl>
                                          <p:spTgt spid="1373192">
                                            <p:bg/>
                                          </p:spTgt>
                                        </p:tgtEl>
                                        <p:attrNameLst>
                                          <p:attrName>style.visibility</p:attrName>
                                        </p:attrNameLst>
                                      </p:cBhvr>
                                      <p:to>
                                        <p:strVal val="visible"/>
                                      </p:to>
                                    </p:set>
                                    <p:animEffect transition="in" filter="wipe(up)">
                                      <p:cBhvr>
                                        <p:cTn id="22" dur="500"/>
                                        <p:tgtEl>
                                          <p:spTgt spid="1373192">
                                            <p:bg/>
                                          </p:spTgt>
                                        </p:tgtEl>
                                      </p:cBhvr>
                                    </p:animEffect>
                                  </p:childTnLst>
                                </p:cTn>
                              </p:par>
                              <p:par>
                                <p:cTn id="23" presetID="22" presetClass="entr" presetSubtype="1" fill="hold" grpId="1" nodeType="withEffect">
                                  <p:stCondLst>
                                    <p:cond delay="0"/>
                                  </p:stCondLst>
                                  <p:childTnLst>
                                    <p:set>
                                      <p:cBhvr>
                                        <p:cTn id="24" dur="1" fill="hold">
                                          <p:stCondLst>
                                            <p:cond delay="0"/>
                                          </p:stCondLst>
                                        </p:cTn>
                                        <p:tgtEl>
                                          <p:spTgt spid="1373192">
                                            <p:txEl>
                                              <p:pRg st="2" end="2"/>
                                            </p:txEl>
                                          </p:spTgt>
                                        </p:tgtEl>
                                        <p:attrNameLst>
                                          <p:attrName>style.visibility</p:attrName>
                                        </p:attrNameLst>
                                      </p:cBhvr>
                                      <p:to>
                                        <p:strVal val="visible"/>
                                      </p:to>
                                    </p:set>
                                    <p:animEffect transition="in" filter="wipe(up)">
                                      <p:cBhvr>
                                        <p:cTn id="25" dur="500"/>
                                        <p:tgtEl>
                                          <p:spTgt spid="1373192">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73196"/>
                                        </p:tgtEl>
                                        <p:attrNameLst>
                                          <p:attrName>style.visibility</p:attrName>
                                        </p:attrNameLst>
                                      </p:cBhvr>
                                      <p:to>
                                        <p:strVal val="visible"/>
                                      </p:to>
                                    </p:set>
                                    <p:animEffect transition="in" filter="fade">
                                      <p:cBhvr>
                                        <p:cTn id="28" dur="1000"/>
                                        <p:tgtEl>
                                          <p:spTgt spid="137319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73197"/>
                                        </p:tgtEl>
                                        <p:attrNameLst>
                                          <p:attrName>style.visibility</p:attrName>
                                        </p:attrNameLst>
                                      </p:cBhvr>
                                      <p:to>
                                        <p:strVal val="visible"/>
                                      </p:to>
                                    </p:set>
                                    <p:animEffect transition="in" filter="fade">
                                      <p:cBhvr>
                                        <p:cTn id="31" dur="1000"/>
                                        <p:tgtEl>
                                          <p:spTgt spid="137319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73195"/>
                                        </p:tgtEl>
                                        <p:attrNameLst>
                                          <p:attrName>style.visibility</p:attrName>
                                        </p:attrNameLst>
                                      </p:cBhvr>
                                      <p:to>
                                        <p:strVal val="visible"/>
                                      </p:to>
                                    </p:set>
                                    <p:animEffect transition="in" filter="fade">
                                      <p:cBhvr>
                                        <p:cTn id="34" dur="1000"/>
                                        <p:tgtEl>
                                          <p:spTgt spid="137319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373187"/>
                                        </p:tgtEl>
                                        <p:attrNameLst>
                                          <p:attrName>style.visibility</p:attrName>
                                        </p:attrNameLst>
                                      </p:cBhvr>
                                      <p:to>
                                        <p:strVal val="visible"/>
                                      </p:to>
                                    </p:set>
                                    <p:animEffect transition="in" filter="wipe(left)">
                                      <p:cBhvr>
                                        <p:cTn id="37" dur="500"/>
                                        <p:tgtEl>
                                          <p:spTgt spid="1373187"/>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1373191"/>
                                        </p:tgtEl>
                                        <p:attrNameLst>
                                          <p:attrName>style.visibility</p:attrName>
                                        </p:attrNameLst>
                                      </p:cBhvr>
                                      <p:to>
                                        <p:strVal val="visible"/>
                                      </p:to>
                                    </p:set>
                                    <p:animEffect transition="in" filter="wipe(right)">
                                      <p:cBhvr>
                                        <p:cTn id="40" dur="500"/>
                                        <p:tgtEl>
                                          <p:spTgt spid="1373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3187" grpId="0" animBg="1"/>
      <p:bldP spid="1373189" grpId="0" animBg="1"/>
      <p:bldP spid="1373190" grpId="0" animBg="1"/>
      <p:bldP spid="1373191" grpId="0" animBg="1"/>
      <p:bldP spid="1373192" grpId="0" build="p" animBg="1"/>
      <p:bldP spid="1373192" grpId="1" build="p" animBg="1"/>
      <p:bldP spid="1373193" grpId="0"/>
      <p:bldP spid="1373195" grpId="0"/>
      <p:bldP spid="1373196" grpId="0"/>
      <p:bldP spid="137319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a:xfrm>
            <a:off x="6705600" y="6607175"/>
            <a:ext cx="2244725" cy="300038"/>
          </a:xfrm>
        </p:spPr>
        <p:txBody>
          <a:bodyPr/>
          <a:lstStyle/>
          <a:p>
            <a:pPr>
              <a:defRPr/>
            </a:pPr>
            <a:fld id="{5F357211-9EE2-42FB-BA5C-6E9016AE22B8}" type="slidenum">
              <a:rPr lang="en-US"/>
              <a:pPr>
                <a:defRPr/>
              </a:pPr>
              <a:t>4</a:t>
            </a:fld>
            <a:endParaRPr lang="en-US"/>
          </a:p>
        </p:txBody>
      </p:sp>
      <p:sp>
        <p:nvSpPr>
          <p:cNvPr id="5124" name="Text Box 2"/>
          <p:cNvSpPr txBox="1">
            <a:spLocks noChangeArrowheads="1"/>
          </p:cNvSpPr>
          <p:nvPr/>
        </p:nvSpPr>
        <p:spPr bwMode="auto">
          <a:xfrm>
            <a:off x="658813" y="2286000"/>
            <a:ext cx="7940675" cy="654050"/>
          </a:xfrm>
          <a:prstGeom prst="rect">
            <a:avLst/>
          </a:prstGeom>
          <a:solidFill>
            <a:srgbClr val="CAD5FF">
              <a:alpha val="49803"/>
            </a:srgbClr>
          </a:solidFill>
          <a:ln w="12700">
            <a:solidFill>
              <a:schemeClr val="tx1"/>
            </a:solidFill>
            <a:miter lim="800000"/>
            <a:headEnd/>
            <a:tailEnd/>
          </a:ln>
        </p:spPr>
        <p:txBody>
          <a:bodyPr>
            <a:spAutoFit/>
          </a:bodyPr>
          <a:lstStyle/>
          <a:p>
            <a:pPr algn="ctr"/>
            <a:r>
              <a:rPr lang="en-US" sz="3600" b="1">
                <a:latin typeface="Verdana" pitchFamily="34" charset="0"/>
              </a:rPr>
              <a:t>Why do people resist change?</a:t>
            </a:r>
            <a:endParaRPr lang="en-US" sz="4800">
              <a:latin typeface="Verdana"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xfrm>
            <a:off x="6705600" y="6607175"/>
            <a:ext cx="2244725" cy="300038"/>
          </a:xfrm>
        </p:spPr>
        <p:txBody>
          <a:bodyPr/>
          <a:lstStyle/>
          <a:p>
            <a:pPr>
              <a:defRPr/>
            </a:pPr>
            <a:fld id="{84031111-D4FB-428A-804D-264AC79D4363}" type="slidenum">
              <a:rPr lang="en-US"/>
              <a:pPr>
                <a:defRPr/>
              </a:pPr>
              <a:t>5</a:t>
            </a:fld>
            <a:endParaRPr lang="en-US"/>
          </a:p>
        </p:txBody>
      </p:sp>
      <p:sp>
        <p:nvSpPr>
          <p:cNvPr id="6148" name="Rectangle 2"/>
          <p:cNvSpPr>
            <a:spLocks noGrp="1" noChangeArrowheads="1"/>
          </p:cNvSpPr>
          <p:nvPr>
            <p:ph type="title"/>
          </p:nvPr>
        </p:nvSpPr>
        <p:spPr>
          <a:xfrm>
            <a:off x="528638" y="385763"/>
            <a:ext cx="8215312" cy="693737"/>
          </a:xfrm>
        </p:spPr>
        <p:txBody>
          <a:bodyPr/>
          <a:lstStyle/>
          <a:p>
            <a:r>
              <a:rPr lang="en-US"/>
              <a:t>Why do people resist change?</a:t>
            </a:r>
          </a:p>
        </p:txBody>
      </p:sp>
      <p:sp>
        <p:nvSpPr>
          <p:cNvPr id="7" name="Text Box 4"/>
          <p:cNvSpPr txBox="1">
            <a:spLocks noChangeArrowheads="1"/>
          </p:cNvSpPr>
          <p:nvPr/>
        </p:nvSpPr>
        <p:spPr bwMode="auto">
          <a:xfrm>
            <a:off x="455613" y="1238250"/>
            <a:ext cx="8242300" cy="4400550"/>
          </a:xfrm>
          <a:prstGeom prst="rect">
            <a:avLst/>
          </a:prstGeom>
          <a:noFill/>
          <a:ln w="9525">
            <a:noFill/>
            <a:miter lim="800000"/>
            <a:headEnd/>
            <a:tailEnd/>
          </a:ln>
        </p:spPr>
        <p:txBody>
          <a:bodyPr>
            <a:spAutoFit/>
          </a:bodyPr>
          <a:lstStyle/>
          <a:p>
            <a:pPr>
              <a:buFont typeface="Arial" charset="0"/>
              <a:buChar char="•"/>
              <a:defRPr/>
            </a:pPr>
            <a:r>
              <a:rPr lang="en-US" sz="2800" dirty="0">
                <a:latin typeface="Verdana" pitchFamily="34" charset="0"/>
              </a:rPr>
              <a:t> Fear of the unknown</a:t>
            </a:r>
          </a:p>
          <a:p>
            <a:pPr lvl="1">
              <a:buFont typeface="Verdana" pitchFamily="34" charset="0"/>
              <a:buChar char="–"/>
              <a:defRPr/>
            </a:pPr>
            <a:r>
              <a:rPr lang="en-US" sz="2000" i="1" dirty="0">
                <a:latin typeface="Verdana" pitchFamily="34" charset="0"/>
              </a:rPr>
              <a:t> Not sure they can cope</a:t>
            </a:r>
          </a:p>
          <a:p>
            <a:pPr marL="688975" lvl="1" indent="-231775">
              <a:buFont typeface="Verdana" pitchFamily="34" charset="0"/>
              <a:buChar char="–"/>
              <a:defRPr/>
            </a:pPr>
            <a:r>
              <a:rPr lang="en-US" sz="2000" i="1" dirty="0">
                <a:latin typeface="Verdana" pitchFamily="34" charset="0"/>
              </a:rPr>
              <a:t>Not sure it is a good idea in general; Not sure it is a good idea for them specifically</a:t>
            </a:r>
          </a:p>
          <a:p>
            <a:pPr marL="688975" lvl="1" indent="-231775">
              <a:buFont typeface="Verdana" pitchFamily="34" charset="0"/>
              <a:buChar char="–"/>
              <a:defRPr/>
            </a:pPr>
            <a:r>
              <a:rPr lang="en-US" sz="2000" i="1" dirty="0">
                <a:latin typeface="Verdana" pitchFamily="34" charset="0"/>
              </a:rPr>
              <a:t>Undermines or overturns tradition/history—old “scripts” won’t work any more</a:t>
            </a:r>
          </a:p>
          <a:p>
            <a:pPr lvl="1">
              <a:buFont typeface="Arial" charset="0"/>
              <a:buChar char="•"/>
              <a:defRPr/>
            </a:pPr>
            <a:endParaRPr lang="en-US" sz="2400" dirty="0">
              <a:latin typeface="Verdana" pitchFamily="34" charset="0"/>
            </a:endParaRPr>
          </a:p>
          <a:p>
            <a:pPr>
              <a:buFont typeface="Arial" charset="0"/>
              <a:buChar char="•"/>
              <a:defRPr/>
            </a:pPr>
            <a:r>
              <a:rPr lang="en-US" sz="2800" dirty="0">
                <a:latin typeface="Verdana" pitchFamily="34" charset="0"/>
              </a:rPr>
              <a:t> Fear of the known (suspected harms)</a:t>
            </a:r>
          </a:p>
          <a:p>
            <a:pPr marL="744538" lvl="1" indent="-287338">
              <a:buFont typeface="Verdana" pitchFamily="34" charset="0"/>
              <a:buChar char="–"/>
              <a:defRPr/>
            </a:pPr>
            <a:r>
              <a:rPr lang="en-US" sz="2000" i="1" dirty="0">
                <a:latin typeface="Verdana" pitchFamily="34" charset="0"/>
              </a:rPr>
              <a:t>Threat to identity, status or competence (professional  &amp;/or personal)</a:t>
            </a:r>
          </a:p>
          <a:p>
            <a:pPr lvl="1">
              <a:buFont typeface="Verdana" pitchFamily="34" charset="0"/>
              <a:buChar char="–"/>
              <a:defRPr/>
            </a:pPr>
            <a:r>
              <a:rPr lang="en-US" sz="2000" i="1" dirty="0">
                <a:latin typeface="Verdana" pitchFamily="34" charset="0"/>
              </a:rPr>
              <a:t> More work or loss of control over work</a:t>
            </a:r>
          </a:p>
          <a:p>
            <a:pPr lvl="1">
              <a:buFont typeface="Verdana" pitchFamily="34" charset="0"/>
              <a:buChar char="–"/>
              <a:defRPr/>
            </a:pPr>
            <a:r>
              <a:rPr lang="en-US" sz="2000" i="1" dirty="0">
                <a:latin typeface="Verdana" pitchFamily="34" charset="0"/>
              </a:rPr>
              <a:t> Disruptions (of work and of personal life)</a:t>
            </a:r>
          </a:p>
          <a:p>
            <a:pPr lvl="1">
              <a:buFont typeface="Verdana" pitchFamily="34" charset="0"/>
              <a:buChar char="–"/>
              <a:defRPr/>
            </a:pPr>
            <a:r>
              <a:rPr lang="en-US" sz="2000" i="1" dirty="0">
                <a:latin typeface="Verdana" pitchFamily="34" charset="0"/>
              </a:rPr>
              <a:t> Undermines ability to follow through on  promises made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a:xfrm>
            <a:off x="6705600" y="6607175"/>
            <a:ext cx="2244725" cy="300038"/>
          </a:xfrm>
        </p:spPr>
        <p:txBody>
          <a:bodyPr/>
          <a:lstStyle/>
          <a:p>
            <a:pPr>
              <a:defRPr/>
            </a:pPr>
            <a:fld id="{B62BEFF6-BF8D-4BD2-932F-3F575337E821}" type="slidenum">
              <a:rPr lang="en-US"/>
              <a:pPr>
                <a:defRPr/>
              </a:pPr>
              <a:t>6</a:t>
            </a:fld>
            <a:endParaRPr lang="en-US"/>
          </a:p>
        </p:txBody>
      </p:sp>
      <p:sp>
        <p:nvSpPr>
          <p:cNvPr id="7172" name="Text Box 2"/>
          <p:cNvSpPr txBox="1">
            <a:spLocks noChangeArrowheads="1"/>
          </p:cNvSpPr>
          <p:nvPr/>
        </p:nvSpPr>
        <p:spPr bwMode="auto">
          <a:xfrm>
            <a:off x="601662" y="737634"/>
            <a:ext cx="7940675" cy="954107"/>
          </a:xfrm>
          <a:prstGeom prst="rect">
            <a:avLst/>
          </a:prstGeom>
          <a:solidFill>
            <a:srgbClr val="CAD5FF">
              <a:alpha val="49803"/>
            </a:srgbClr>
          </a:solidFill>
          <a:ln w="12700">
            <a:solidFill>
              <a:schemeClr val="tx1"/>
            </a:solidFill>
            <a:miter lim="800000"/>
            <a:headEnd/>
            <a:tailEnd/>
          </a:ln>
        </p:spPr>
        <p:txBody>
          <a:bodyPr>
            <a:spAutoFit/>
          </a:bodyPr>
          <a:lstStyle/>
          <a:p>
            <a:pPr algn="ctr"/>
            <a:r>
              <a:rPr lang="en-US" sz="2800" b="1" dirty="0">
                <a:latin typeface="Verdana" pitchFamily="34" charset="0"/>
              </a:rPr>
              <a:t>What can leaders do </a:t>
            </a:r>
          </a:p>
          <a:p>
            <a:pPr algn="ctr"/>
            <a:r>
              <a:rPr lang="en-US" sz="2800" b="1" dirty="0">
                <a:latin typeface="Verdana" pitchFamily="34" charset="0"/>
              </a:rPr>
              <a:t>to facilitate change?</a:t>
            </a:r>
            <a:endParaRPr lang="en-US" sz="4000" dirty="0">
              <a:latin typeface="Verdana" pitchFamily="34" charset="0"/>
            </a:endParaRPr>
          </a:p>
        </p:txBody>
      </p:sp>
      <p:sp>
        <p:nvSpPr>
          <p:cNvPr id="4" name="Text Box 2">
            <a:extLst>
              <a:ext uri="{FF2B5EF4-FFF2-40B4-BE49-F238E27FC236}">
                <a16:creationId xmlns:a16="http://schemas.microsoft.com/office/drawing/2014/main" id="{207635AE-BD12-074D-8E60-653AFCD6649C}"/>
              </a:ext>
            </a:extLst>
          </p:cNvPr>
          <p:cNvSpPr txBox="1">
            <a:spLocks noChangeArrowheads="1"/>
          </p:cNvSpPr>
          <p:nvPr/>
        </p:nvSpPr>
        <p:spPr bwMode="auto">
          <a:xfrm>
            <a:off x="1098465" y="2550518"/>
            <a:ext cx="7208323" cy="1384995"/>
          </a:xfrm>
          <a:prstGeom prst="rect">
            <a:avLst/>
          </a:prstGeom>
          <a:noFill/>
          <a:ln w="12700">
            <a:noFill/>
            <a:miter lim="800000"/>
            <a:headEnd/>
            <a:tailEnd/>
          </a:ln>
        </p:spPr>
        <p:txBody>
          <a:bodyPr wrap="square">
            <a:spAutoFit/>
          </a:bodyPr>
          <a:lstStyle/>
          <a:p>
            <a:r>
              <a:rPr lang="en-US" sz="2400" b="1" u="sng" dirty="0">
                <a:latin typeface="Verdana" pitchFamily="34" charset="0"/>
              </a:rPr>
              <a:t>Leaders need to:</a:t>
            </a:r>
            <a:endParaRPr lang="en-US" sz="2000" dirty="0">
              <a:latin typeface="Verdana" pitchFamily="34" charset="0"/>
            </a:endParaRPr>
          </a:p>
          <a:p>
            <a:pPr>
              <a:buFont typeface="Arial" charset="0"/>
              <a:buChar char="•"/>
            </a:pPr>
            <a:r>
              <a:rPr lang="en-US" sz="2000" dirty="0">
                <a:latin typeface="Verdana" pitchFamily="34" charset="0"/>
              </a:rPr>
              <a:t> overcome resistance to change</a:t>
            </a:r>
          </a:p>
          <a:p>
            <a:pPr>
              <a:buFont typeface="Arial" charset="0"/>
              <a:buChar char="•"/>
            </a:pPr>
            <a:r>
              <a:rPr lang="en-US" sz="2000" dirty="0">
                <a:latin typeface="Verdana" pitchFamily="34" charset="0"/>
              </a:rPr>
              <a:t> guide and support the change process</a:t>
            </a:r>
          </a:p>
          <a:p>
            <a:pPr>
              <a:buFont typeface="Arial" charset="0"/>
              <a:buChar char="•"/>
            </a:pPr>
            <a:r>
              <a:rPr lang="en-US" sz="2000" dirty="0">
                <a:latin typeface="Verdana" pitchFamily="34" charset="0"/>
              </a:rPr>
              <a:t> stabilize the change once in place</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46"/>
          <p:cNvGrpSpPr>
            <a:grpSpLocks/>
          </p:cNvGrpSpPr>
          <p:nvPr/>
        </p:nvGrpSpPr>
        <p:grpSpPr bwMode="auto">
          <a:xfrm>
            <a:off x="5861050" y="5703888"/>
            <a:ext cx="2144713" cy="1416050"/>
            <a:chOff x="5861050" y="5703888"/>
            <a:chExt cx="2144713" cy="1416050"/>
          </a:xfrm>
        </p:grpSpPr>
        <p:sp>
          <p:nvSpPr>
            <p:cNvPr id="57" name="Rectangle 4"/>
            <p:cNvSpPr>
              <a:spLocks noChangeArrowheads="1"/>
            </p:cNvSpPr>
            <p:nvPr/>
          </p:nvSpPr>
          <p:spPr bwMode="auto">
            <a:xfrm>
              <a:off x="5861050" y="5703888"/>
              <a:ext cx="2144713" cy="1416050"/>
            </a:xfrm>
            <a:prstGeom prst="rect">
              <a:avLst/>
            </a:prstGeom>
            <a:gradFill rotWithShape="1">
              <a:gsLst>
                <a:gs pos="0">
                  <a:srgbClr val="FFCC66"/>
                </a:gs>
                <a:gs pos="100000">
                  <a:schemeClr val="bg1">
                    <a:alpha val="0"/>
                  </a:schemeClr>
                </a:gs>
              </a:gsLst>
              <a:lin ang="5400000" scaled="1"/>
            </a:gradFill>
            <a:ln w="9525">
              <a:noFill/>
              <a:miter lim="800000"/>
              <a:headEnd/>
              <a:tailEnd/>
            </a:ln>
          </p:spPr>
          <p:txBody>
            <a:bodyPr wrap="none" anchor="ctr"/>
            <a:lstStyle/>
            <a:p>
              <a:pPr algn="ctr" eaLnBrk="0" hangingPunct="0">
                <a:defRPr/>
              </a:pPr>
              <a:endParaRPr lang="en-US">
                <a:solidFill>
                  <a:srgbClr val="000000"/>
                </a:solidFill>
                <a:effectLst>
                  <a:outerShdw blurRad="38100" dist="38100" dir="2700000" algn="tl">
                    <a:srgbClr val="000000">
                      <a:alpha val="43137"/>
                    </a:srgbClr>
                  </a:outerShdw>
                </a:effectLst>
              </a:endParaRPr>
            </a:p>
          </p:txBody>
        </p:sp>
        <p:sp>
          <p:nvSpPr>
            <p:cNvPr id="11313" name="Rectangle 43"/>
            <p:cNvSpPr>
              <a:spLocks noChangeArrowheads="1"/>
            </p:cNvSpPr>
            <p:nvPr/>
          </p:nvSpPr>
          <p:spPr bwMode="auto">
            <a:xfrm>
              <a:off x="6050870" y="6021771"/>
              <a:ext cx="1453924" cy="246221"/>
            </a:xfrm>
            <a:prstGeom prst="rect">
              <a:avLst/>
            </a:prstGeom>
            <a:noFill/>
            <a:ln w="9525">
              <a:noFill/>
              <a:miter lim="800000"/>
              <a:headEnd/>
              <a:tailEnd/>
            </a:ln>
          </p:spPr>
          <p:txBody>
            <a:bodyPr wrap="none" lIns="0" tIns="0" rIns="0" bIns="0">
              <a:spAutoFit/>
            </a:bodyPr>
            <a:lstStyle/>
            <a:p>
              <a:pPr algn="ctr" eaLnBrk="0" hangingPunct="0"/>
              <a:r>
                <a:rPr lang="en-US" sz="1600" b="1">
                  <a:solidFill>
                    <a:srgbClr val="000000"/>
                  </a:solidFill>
                  <a:latin typeface="Verdana" pitchFamily="34" charset="0"/>
                </a:rPr>
                <a:t>COMMUNITY</a:t>
              </a:r>
            </a:p>
          </p:txBody>
        </p:sp>
      </p:grpSp>
      <p:sp>
        <p:nvSpPr>
          <p:cNvPr id="49" name="Slide Number Placeholder 5"/>
          <p:cNvSpPr>
            <a:spLocks noGrp="1"/>
          </p:cNvSpPr>
          <p:nvPr>
            <p:ph type="sldNum" sz="quarter" idx="11"/>
          </p:nvPr>
        </p:nvSpPr>
        <p:spPr>
          <a:xfrm>
            <a:off x="6705600" y="6607175"/>
            <a:ext cx="2244725" cy="300038"/>
          </a:xfrm>
        </p:spPr>
        <p:txBody>
          <a:bodyPr/>
          <a:lstStyle/>
          <a:p>
            <a:pPr>
              <a:defRPr/>
            </a:pPr>
            <a:fld id="{AE59680E-B858-4735-A935-D15C2D62ACED}" type="slidenum">
              <a:rPr lang="en-US"/>
              <a:pPr>
                <a:defRPr/>
              </a:pPr>
              <a:t>7</a:t>
            </a:fld>
            <a:endParaRPr lang="en-US"/>
          </a:p>
        </p:txBody>
      </p:sp>
      <p:sp>
        <p:nvSpPr>
          <p:cNvPr id="11269" name="Text Box 2"/>
          <p:cNvSpPr txBox="1">
            <a:spLocks noChangeArrowheads="1"/>
          </p:cNvSpPr>
          <p:nvPr/>
        </p:nvSpPr>
        <p:spPr bwMode="auto">
          <a:xfrm>
            <a:off x="0" y="71438"/>
            <a:ext cx="9144000" cy="519112"/>
          </a:xfrm>
          <a:prstGeom prst="rect">
            <a:avLst/>
          </a:prstGeom>
          <a:noFill/>
          <a:ln w="9525">
            <a:noFill/>
            <a:miter lim="800000"/>
            <a:headEnd/>
            <a:tailEnd/>
          </a:ln>
        </p:spPr>
        <p:txBody>
          <a:bodyPr>
            <a:spAutoFit/>
          </a:bodyPr>
          <a:lstStyle/>
          <a:p>
            <a:pPr algn="ctr">
              <a:spcBef>
                <a:spcPct val="50000"/>
              </a:spcBef>
            </a:pPr>
            <a:r>
              <a:rPr lang="en-US" sz="2800" b="1">
                <a:solidFill>
                  <a:schemeClr val="tx2"/>
                </a:solidFill>
              </a:rPr>
              <a:t>All domains are important, but at different times</a:t>
            </a:r>
          </a:p>
        </p:txBody>
      </p:sp>
      <p:sp>
        <p:nvSpPr>
          <p:cNvPr id="11270" name="Rectangle 3"/>
          <p:cNvSpPr>
            <a:spLocks noChangeArrowheads="1"/>
          </p:cNvSpPr>
          <p:nvPr/>
        </p:nvSpPr>
        <p:spPr bwMode="auto">
          <a:xfrm>
            <a:off x="4622800" y="2705100"/>
            <a:ext cx="4279900" cy="1524000"/>
          </a:xfrm>
          <a:prstGeom prst="rect">
            <a:avLst/>
          </a:prstGeom>
          <a:gradFill rotWithShape="0">
            <a:gsLst>
              <a:gs pos="0">
                <a:srgbClr val="73C692"/>
              </a:gs>
              <a:gs pos="100000">
                <a:srgbClr val="48B471">
                  <a:alpha val="0"/>
                </a:srgbClr>
              </a:gs>
            </a:gsLst>
            <a:lin ang="0" scaled="1"/>
          </a:gradFill>
          <a:ln w="9525">
            <a:noFill/>
            <a:miter lim="800000"/>
            <a:headEnd/>
            <a:tailEnd/>
          </a:ln>
        </p:spPr>
        <p:txBody>
          <a:bodyPr wrap="none" anchor="ctr"/>
          <a:lstStyle/>
          <a:p>
            <a:endParaRPr lang="en-US"/>
          </a:p>
        </p:txBody>
      </p:sp>
      <p:sp>
        <p:nvSpPr>
          <p:cNvPr id="11271" name="Rectangle 5"/>
          <p:cNvSpPr>
            <a:spLocks noChangeArrowheads="1"/>
          </p:cNvSpPr>
          <p:nvPr/>
        </p:nvSpPr>
        <p:spPr bwMode="auto">
          <a:xfrm>
            <a:off x="1208088" y="5740400"/>
            <a:ext cx="2170112" cy="1593850"/>
          </a:xfrm>
          <a:prstGeom prst="rect">
            <a:avLst/>
          </a:prstGeom>
          <a:gradFill rotWithShape="0">
            <a:gsLst>
              <a:gs pos="0">
                <a:srgbClr val="E85E6A">
                  <a:alpha val="81000"/>
                </a:srgbClr>
              </a:gs>
              <a:gs pos="100000">
                <a:srgbClr val="E33B4A">
                  <a:alpha val="0"/>
                </a:srgbClr>
              </a:gs>
            </a:gsLst>
            <a:lin ang="5400000" scaled="1"/>
          </a:gradFill>
          <a:ln w="9525">
            <a:noFill/>
            <a:miter lim="800000"/>
            <a:headEnd/>
            <a:tailEnd/>
          </a:ln>
        </p:spPr>
        <p:txBody>
          <a:bodyPr wrap="none" anchor="ctr"/>
          <a:lstStyle/>
          <a:p>
            <a:endParaRPr lang="en-US"/>
          </a:p>
        </p:txBody>
      </p:sp>
      <p:sp>
        <p:nvSpPr>
          <p:cNvPr id="11272" name="Rectangle 6"/>
          <p:cNvSpPr>
            <a:spLocks noChangeArrowheads="1"/>
          </p:cNvSpPr>
          <p:nvPr/>
        </p:nvSpPr>
        <p:spPr bwMode="auto">
          <a:xfrm>
            <a:off x="3581400" y="990600"/>
            <a:ext cx="1993900" cy="1625600"/>
          </a:xfrm>
          <a:prstGeom prst="rect">
            <a:avLst/>
          </a:prstGeom>
          <a:gradFill rotWithShape="0">
            <a:gsLst>
              <a:gs pos="0">
                <a:srgbClr val="798C95">
                  <a:alpha val="0"/>
                </a:srgbClr>
              </a:gs>
              <a:gs pos="100000">
                <a:srgbClr val="B3BEC3"/>
              </a:gs>
            </a:gsLst>
            <a:lin ang="5400000" scaled="1"/>
          </a:gradFill>
          <a:ln w="9525">
            <a:noFill/>
            <a:miter lim="800000"/>
            <a:headEnd/>
            <a:tailEnd/>
          </a:ln>
        </p:spPr>
        <p:txBody>
          <a:bodyPr wrap="none" anchor="ctr"/>
          <a:lstStyle/>
          <a:p>
            <a:endParaRPr lang="en-US"/>
          </a:p>
        </p:txBody>
      </p:sp>
      <p:sp>
        <p:nvSpPr>
          <p:cNvPr id="11273" name="Rectangle 7"/>
          <p:cNvSpPr>
            <a:spLocks noChangeArrowheads="1"/>
          </p:cNvSpPr>
          <p:nvPr/>
        </p:nvSpPr>
        <p:spPr bwMode="auto">
          <a:xfrm>
            <a:off x="787400" y="2705100"/>
            <a:ext cx="3733800" cy="1536700"/>
          </a:xfrm>
          <a:prstGeom prst="rect">
            <a:avLst/>
          </a:prstGeom>
          <a:gradFill rotWithShape="0">
            <a:gsLst>
              <a:gs pos="0">
                <a:srgbClr val="9E5B9A">
                  <a:alpha val="0"/>
                </a:srgbClr>
              </a:gs>
              <a:gs pos="100000">
                <a:srgbClr val="A668A2"/>
              </a:gs>
            </a:gsLst>
            <a:lin ang="0" scaled="1"/>
          </a:gradFill>
          <a:ln w="9525">
            <a:noFill/>
            <a:miter lim="800000"/>
            <a:headEnd/>
            <a:tailEnd/>
          </a:ln>
        </p:spPr>
        <p:txBody>
          <a:bodyPr wrap="none" anchor="ctr"/>
          <a:lstStyle/>
          <a:p>
            <a:endParaRPr lang="en-US"/>
          </a:p>
        </p:txBody>
      </p:sp>
      <p:sp>
        <p:nvSpPr>
          <p:cNvPr id="11274" name="Rectangle 8"/>
          <p:cNvSpPr>
            <a:spLocks noChangeArrowheads="1"/>
          </p:cNvSpPr>
          <p:nvPr/>
        </p:nvSpPr>
        <p:spPr bwMode="auto">
          <a:xfrm>
            <a:off x="3475037" y="5183188"/>
            <a:ext cx="2270125" cy="2203450"/>
          </a:xfrm>
          <a:prstGeom prst="rect">
            <a:avLst/>
          </a:prstGeom>
          <a:gradFill rotWithShape="0">
            <a:gsLst>
              <a:gs pos="0">
                <a:srgbClr val="135C86"/>
              </a:gs>
              <a:gs pos="100000">
                <a:srgbClr val="197CB4">
                  <a:alpha val="0"/>
                </a:srgbClr>
              </a:gs>
            </a:gsLst>
            <a:lin ang="5400000" scaled="1"/>
          </a:gradFill>
          <a:ln w="12700">
            <a:noFill/>
            <a:miter lim="800000"/>
            <a:headEnd/>
            <a:tailEnd/>
          </a:ln>
        </p:spPr>
        <p:txBody>
          <a:bodyPr/>
          <a:lstStyle/>
          <a:p>
            <a:endParaRPr lang="en-US"/>
          </a:p>
        </p:txBody>
      </p:sp>
      <p:grpSp>
        <p:nvGrpSpPr>
          <p:cNvPr id="11275" name="Group 9"/>
          <p:cNvGrpSpPr>
            <a:grpSpLocks/>
          </p:cNvGrpSpPr>
          <p:nvPr/>
        </p:nvGrpSpPr>
        <p:grpSpPr bwMode="auto">
          <a:xfrm>
            <a:off x="1143000" y="1084263"/>
            <a:ext cx="5741988" cy="4775200"/>
            <a:chOff x="720" y="643"/>
            <a:chExt cx="3617" cy="3008"/>
          </a:xfrm>
        </p:grpSpPr>
        <p:sp>
          <p:nvSpPr>
            <p:cNvPr id="11292" name="Freeform 10"/>
            <p:cNvSpPr>
              <a:spLocks/>
            </p:cNvSpPr>
            <p:nvPr/>
          </p:nvSpPr>
          <p:spPr bwMode="auto">
            <a:xfrm>
              <a:off x="2186" y="643"/>
              <a:ext cx="1409" cy="968"/>
            </a:xfrm>
            <a:custGeom>
              <a:avLst/>
              <a:gdLst>
                <a:gd name="T0" fmla="*/ 705 w 1536"/>
                <a:gd name="T1" fmla="*/ 0 h 1056"/>
                <a:gd name="T2" fmla="*/ 0 w 1536"/>
                <a:gd name="T3" fmla="*/ 968 h 1056"/>
                <a:gd name="T4" fmla="*/ 1409 w 1536"/>
                <a:gd name="T5" fmla="*/ 968 h 1056"/>
                <a:gd name="T6" fmla="*/ 705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798C95"/>
                </a:gs>
                <a:gs pos="100000">
                  <a:srgbClr val="617178"/>
                </a:gs>
              </a:gsLst>
              <a:lin ang="5400000" scaled="1"/>
            </a:gradFill>
            <a:ln w="12700">
              <a:solidFill>
                <a:srgbClr val="000000"/>
              </a:solidFill>
              <a:prstDash val="solid"/>
              <a:round/>
              <a:headEnd/>
              <a:tailEnd/>
            </a:ln>
          </p:spPr>
          <p:txBody>
            <a:bodyPr/>
            <a:lstStyle/>
            <a:p>
              <a:endParaRPr lang="en-US"/>
            </a:p>
          </p:txBody>
        </p:sp>
        <p:sp>
          <p:nvSpPr>
            <p:cNvPr id="11293" name="Freeform 11"/>
            <p:cNvSpPr>
              <a:spLocks noChangeAspect="1"/>
            </p:cNvSpPr>
            <p:nvPr/>
          </p:nvSpPr>
          <p:spPr bwMode="auto">
            <a:xfrm>
              <a:off x="2290" y="723"/>
              <a:ext cx="1205" cy="828"/>
            </a:xfrm>
            <a:custGeom>
              <a:avLst/>
              <a:gdLst>
                <a:gd name="T0" fmla="*/ 603 w 1536"/>
                <a:gd name="T1" fmla="*/ 0 h 1056"/>
                <a:gd name="T2" fmla="*/ 0 w 1536"/>
                <a:gd name="T3" fmla="*/ 828 h 1056"/>
                <a:gd name="T4" fmla="*/ 1205 w 1536"/>
                <a:gd name="T5" fmla="*/ 828 h 1056"/>
                <a:gd name="T6" fmla="*/ 603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455055"/>
                </a:gs>
                <a:gs pos="100000">
                  <a:srgbClr val="798C95"/>
                </a:gs>
              </a:gsLst>
              <a:lin ang="5400000" scaled="1"/>
            </a:gradFill>
            <a:ln w="12700">
              <a:solidFill>
                <a:srgbClr val="000000"/>
              </a:solidFill>
              <a:prstDash val="solid"/>
              <a:round/>
              <a:headEnd/>
              <a:tailEnd/>
            </a:ln>
          </p:spPr>
          <p:txBody>
            <a:bodyPr/>
            <a:lstStyle/>
            <a:p>
              <a:endParaRPr lang="en-US"/>
            </a:p>
          </p:txBody>
        </p:sp>
        <p:sp>
          <p:nvSpPr>
            <p:cNvPr id="11294" name="Freeform 12"/>
            <p:cNvSpPr>
              <a:spLocks/>
            </p:cNvSpPr>
            <p:nvPr/>
          </p:nvSpPr>
          <p:spPr bwMode="auto">
            <a:xfrm>
              <a:off x="2335" y="1353"/>
              <a:ext cx="1123" cy="136"/>
            </a:xfrm>
            <a:custGeom>
              <a:avLst/>
              <a:gdLst>
                <a:gd name="T0" fmla="*/ 113 w 1192"/>
                <a:gd name="T1" fmla="*/ 0 h 160"/>
                <a:gd name="T2" fmla="*/ 0 w 1192"/>
                <a:gd name="T3" fmla="*/ 136 h 160"/>
                <a:gd name="T4" fmla="*/ 1123 w 1192"/>
                <a:gd name="T5" fmla="*/ 136 h 160"/>
                <a:gd name="T6" fmla="*/ 1010 w 1192"/>
                <a:gd name="T7" fmla="*/ 0 h 160"/>
                <a:gd name="T8" fmla="*/ 113 w 1192"/>
                <a:gd name="T9" fmla="*/ 0 h 160"/>
                <a:gd name="T10" fmla="*/ 0 60000 65536"/>
                <a:gd name="T11" fmla="*/ 0 60000 65536"/>
                <a:gd name="T12" fmla="*/ 0 60000 65536"/>
                <a:gd name="T13" fmla="*/ 0 60000 65536"/>
                <a:gd name="T14" fmla="*/ 0 60000 65536"/>
                <a:gd name="T15" fmla="*/ 0 w 1192"/>
                <a:gd name="T16" fmla="*/ 0 h 160"/>
                <a:gd name="T17" fmla="*/ 1192 w 1192"/>
                <a:gd name="T18" fmla="*/ 160 h 160"/>
              </a:gdLst>
              <a:ahLst/>
              <a:cxnLst>
                <a:cxn ang="T10">
                  <a:pos x="T0" y="T1"/>
                </a:cxn>
                <a:cxn ang="T11">
                  <a:pos x="T2" y="T3"/>
                </a:cxn>
                <a:cxn ang="T12">
                  <a:pos x="T4" y="T5"/>
                </a:cxn>
                <a:cxn ang="T13">
                  <a:pos x="T6" y="T7"/>
                </a:cxn>
                <a:cxn ang="T14">
                  <a:pos x="T8" y="T9"/>
                </a:cxn>
              </a:cxnLst>
              <a:rect l="T15" t="T16" r="T17" b="T18"/>
              <a:pathLst>
                <a:path w="1192" h="160">
                  <a:moveTo>
                    <a:pt x="120" y="0"/>
                  </a:moveTo>
                  <a:lnTo>
                    <a:pt x="0" y="160"/>
                  </a:lnTo>
                  <a:lnTo>
                    <a:pt x="1192" y="160"/>
                  </a:lnTo>
                  <a:lnTo>
                    <a:pt x="1072" y="0"/>
                  </a:lnTo>
                  <a:lnTo>
                    <a:pt x="120" y="0"/>
                  </a:lnTo>
                  <a:close/>
                </a:path>
              </a:pathLst>
            </a:custGeom>
            <a:gradFill rotWithShape="0">
              <a:gsLst>
                <a:gs pos="0">
                  <a:srgbClr val="4A555B"/>
                </a:gs>
                <a:gs pos="50000">
                  <a:srgbClr val="798C95"/>
                </a:gs>
                <a:gs pos="100000">
                  <a:srgbClr val="4A555B"/>
                </a:gs>
              </a:gsLst>
              <a:lin ang="5400000" scaled="1"/>
            </a:gradFill>
            <a:ln w="12700">
              <a:solidFill>
                <a:srgbClr val="000000"/>
              </a:solidFill>
              <a:prstDash val="solid"/>
              <a:round/>
              <a:headEnd/>
              <a:tailEnd/>
            </a:ln>
          </p:spPr>
          <p:txBody>
            <a:bodyPr/>
            <a:lstStyle/>
            <a:p>
              <a:endParaRPr lang="en-US"/>
            </a:p>
          </p:txBody>
        </p:sp>
        <p:sp>
          <p:nvSpPr>
            <p:cNvPr id="11295" name="Freeform 13"/>
            <p:cNvSpPr>
              <a:spLocks/>
            </p:cNvSpPr>
            <p:nvPr/>
          </p:nvSpPr>
          <p:spPr bwMode="auto">
            <a:xfrm>
              <a:off x="2914" y="1668"/>
              <a:ext cx="1423" cy="968"/>
            </a:xfrm>
            <a:custGeom>
              <a:avLst/>
              <a:gdLst>
                <a:gd name="T0" fmla="*/ 719 w 1552"/>
                <a:gd name="T1" fmla="*/ 0 h 1056"/>
                <a:gd name="T2" fmla="*/ 0 w 1552"/>
                <a:gd name="T3" fmla="*/ 0 h 1056"/>
                <a:gd name="T4" fmla="*/ 0 w 1552"/>
                <a:gd name="T5" fmla="*/ 968 h 1056"/>
                <a:gd name="T6" fmla="*/ 1423 w 1552"/>
                <a:gd name="T7" fmla="*/ 968 h 1056"/>
                <a:gd name="T8" fmla="*/ 719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48B471"/>
                </a:gs>
                <a:gs pos="100000">
                  <a:srgbClr val="265F3C"/>
                </a:gs>
              </a:gsLst>
              <a:lin ang="5400000" scaled="1"/>
            </a:gradFill>
            <a:ln w="12700">
              <a:solidFill>
                <a:srgbClr val="000000"/>
              </a:solidFill>
              <a:prstDash val="solid"/>
              <a:round/>
              <a:headEnd/>
              <a:tailEnd/>
            </a:ln>
          </p:spPr>
          <p:txBody>
            <a:bodyPr/>
            <a:lstStyle/>
            <a:p>
              <a:endParaRPr lang="en-US"/>
            </a:p>
          </p:txBody>
        </p:sp>
        <p:sp>
          <p:nvSpPr>
            <p:cNvPr id="11296" name="Freeform 14"/>
            <p:cNvSpPr>
              <a:spLocks noChangeAspect="1"/>
            </p:cNvSpPr>
            <p:nvPr/>
          </p:nvSpPr>
          <p:spPr bwMode="auto">
            <a:xfrm>
              <a:off x="2954" y="1708"/>
              <a:ext cx="1281" cy="872"/>
            </a:xfrm>
            <a:custGeom>
              <a:avLst/>
              <a:gdLst>
                <a:gd name="T0" fmla="*/ 647 w 1552"/>
                <a:gd name="T1" fmla="*/ 0 h 1056"/>
                <a:gd name="T2" fmla="*/ 0 w 1552"/>
                <a:gd name="T3" fmla="*/ 0 h 1056"/>
                <a:gd name="T4" fmla="*/ 0 w 1552"/>
                <a:gd name="T5" fmla="*/ 872 h 1056"/>
                <a:gd name="T6" fmla="*/ 1281 w 1552"/>
                <a:gd name="T7" fmla="*/ 872 h 1056"/>
                <a:gd name="T8" fmla="*/ 647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317C4E"/>
                </a:gs>
                <a:gs pos="100000">
                  <a:srgbClr val="48B471"/>
                </a:gs>
              </a:gsLst>
              <a:lin ang="5400000" scaled="1"/>
            </a:gradFill>
            <a:ln w="12700">
              <a:solidFill>
                <a:srgbClr val="000000"/>
              </a:solidFill>
              <a:prstDash val="solid"/>
              <a:round/>
              <a:headEnd/>
              <a:tailEnd/>
            </a:ln>
          </p:spPr>
          <p:txBody>
            <a:bodyPr/>
            <a:lstStyle/>
            <a:p>
              <a:endParaRPr lang="en-US"/>
            </a:p>
          </p:txBody>
        </p:sp>
        <p:sp>
          <p:nvSpPr>
            <p:cNvPr id="11297" name="Freeform 15"/>
            <p:cNvSpPr>
              <a:spLocks/>
            </p:cNvSpPr>
            <p:nvPr/>
          </p:nvSpPr>
          <p:spPr bwMode="auto">
            <a:xfrm>
              <a:off x="2952" y="2348"/>
              <a:ext cx="1223" cy="160"/>
            </a:xfrm>
            <a:custGeom>
              <a:avLst/>
              <a:gdLst>
                <a:gd name="T0" fmla="*/ 0 w 1328"/>
                <a:gd name="T1" fmla="*/ 0 h 168"/>
                <a:gd name="T2" fmla="*/ 0 w 1328"/>
                <a:gd name="T3" fmla="*/ 160 h 168"/>
                <a:gd name="T4" fmla="*/ 1223 w 1328"/>
                <a:gd name="T5" fmla="*/ 160 h 168"/>
                <a:gd name="T6" fmla="*/ 1112 w 1328"/>
                <a:gd name="T7" fmla="*/ 0 h 168"/>
                <a:gd name="T8" fmla="*/ 0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0" y="0"/>
                  </a:moveTo>
                  <a:lnTo>
                    <a:pt x="0" y="168"/>
                  </a:lnTo>
                  <a:lnTo>
                    <a:pt x="1328" y="168"/>
                  </a:lnTo>
                  <a:lnTo>
                    <a:pt x="1208" y="0"/>
                  </a:lnTo>
                  <a:lnTo>
                    <a:pt x="0" y="0"/>
                  </a:lnTo>
                  <a:close/>
                </a:path>
              </a:pathLst>
            </a:custGeom>
            <a:gradFill rotWithShape="0">
              <a:gsLst>
                <a:gs pos="0">
                  <a:srgbClr val="296640"/>
                </a:gs>
                <a:gs pos="50000">
                  <a:srgbClr val="48B471"/>
                </a:gs>
                <a:gs pos="100000">
                  <a:srgbClr val="296640"/>
                </a:gs>
              </a:gsLst>
              <a:lin ang="5400000" scaled="1"/>
            </a:gradFill>
            <a:ln w="12700">
              <a:solidFill>
                <a:srgbClr val="000000"/>
              </a:solidFill>
              <a:prstDash val="solid"/>
              <a:round/>
              <a:headEnd/>
              <a:tailEnd/>
            </a:ln>
          </p:spPr>
          <p:txBody>
            <a:bodyPr/>
            <a:lstStyle/>
            <a:p>
              <a:endParaRPr lang="en-US"/>
            </a:p>
          </p:txBody>
        </p:sp>
        <p:sp>
          <p:nvSpPr>
            <p:cNvPr id="11298" name="Freeform 16"/>
            <p:cNvSpPr>
              <a:spLocks/>
            </p:cNvSpPr>
            <p:nvPr/>
          </p:nvSpPr>
          <p:spPr bwMode="auto">
            <a:xfrm>
              <a:off x="1451" y="1668"/>
              <a:ext cx="1423" cy="968"/>
            </a:xfrm>
            <a:custGeom>
              <a:avLst/>
              <a:gdLst>
                <a:gd name="T0" fmla="*/ 0 w 1552"/>
                <a:gd name="T1" fmla="*/ 968 h 1056"/>
                <a:gd name="T2" fmla="*/ 1423 w 1552"/>
                <a:gd name="T3" fmla="*/ 968 h 1056"/>
                <a:gd name="T4" fmla="*/ 1423 w 1552"/>
                <a:gd name="T5" fmla="*/ 0 h 1056"/>
                <a:gd name="T6" fmla="*/ 697 w 1552"/>
                <a:gd name="T7" fmla="*/ 0 h 1056"/>
                <a:gd name="T8" fmla="*/ 0 w 1552"/>
                <a:gd name="T9" fmla="*/ 968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C267AA"/>
                </a:gs>
                <a:gs pos="100000">
                  <a:srgbClr val="723D64"/>
                </a:gs>
              </a:gsLst>
              <a:lin ang="5400000" scaled="1"/>
            </a:gradFill>
            <a:ln w="12700">
              <a:solidFill>
                <a:srgbClr val="000000"/>
              </a:solidFill>
              <a:prstDash val="solid"/>
              <a:round/>
              <a:headEnd/>
              <a:tailEnd/>
            </a:ln>
          </p:spPr>
          <p:txBody>
            <a:bodyPr/>
            <a:lstStyle/>
            <a:p>
              <a:endParaRPr lang="en-US"/>
            </a:p>
          </p:txBody>
        </p:sp>
        <p:sp>
          <p:nvSpPr>
            <p:cNvPr id="11299" name="Freeform 17"/>
            <p:cNvSpPr>
              <a:spLocks noChangeAspect="1"/>
            </p:cNvSpPr>
            <p:nvPr/>
          </p:nvSpPr>
          <p:spPr bwMode="auto">
            <a:xfrm>
              <a:off x="1547" y="1708"/>
              <a:ext cx="1281" cy="872"/>
            </a:xfrm>
            <a:custGeom>
              <a:avLst/>
              <a:gdLst>
                <a:gd name="T0" fmla="*/ 0 w 1552"/>
                <a:gd name="T1" fmla="*/ 872 h 1056"/>
                <a:gd name="T2" fmla="*/ 1281 w 1552"/>
                <a:gd name="T3" fmla="*/ 872 h 1056"/>
                <a:gd name="T4" fmla="*/ 1281 w 1552"/>
                <a:gd name="T5" fmla="*/ 0 h 1056"/>
                <a:gd name="T6" fmla="*/ 627 w 1552"/>
                <a:gd name="T7" fmla="*/ 0 h 1056"/>
                <a:gd name="T8" fmla="*/ 0 w 1552"/>
                <a:gd name="T9" fmla="*/ 872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944F82"/>
                </a:gs>
                <a:gs pos="100000">
                  <a:srgbClr val="C267AA"/>
                </a:gs>
              </a:gsLst>
              <a:lin ang="5400000" scaled="1"/>
            </a:gradFill>
            <a:ln w="12700">
              <a:solidFill>
                <a:srgbClr val="000000"/>
              </a:solidFill>
              <a:prstDash val="solid"/>
              <a:round/>
              <a:headEnd/>
              <a:tailEnd/>
            </a:ln>
          </p:spPr>
          <p:txBody>
            <a:bodyPr/>
            <a:lstStyle/>
            <a:p>
              <a:endParaRPr lang="en-US"/>
            </a:p>
          </p:txBody>
        </p:sp>
        <p:sp>
          <p:nvSpPr>
            <p:cNvPr id="11300" name="Freeform 18"/>
            <p:cNvSpPr>
              <a:spLocks noChangeAspect="1"/>
            </p:cNvSpPr>
            <p:nvPr/>
          </p:nvSpPr>
          <p:spPr bwMode="auto">
            <a:xfrm>
              <a:off x="1598" y="2353"/>
              <a:ext cx="1224" cy="155"/>
            </a:xfrm>
            <a:custGeom>
              <a:avLst/>
              <a:gdLst>
                <a:gd name="T0" fmla="*/ 111 w 1328"/>
                <a:gd name="T1" fmla="*/ 0 h 168"/>
                <a:gd name="T2" fmla="*/ 0 w 1328"/>
                <a:gd name="T3" fmla="*/ 155 h 168"/>
                <a:gd name="T4" fmla="*/ 1224 w 1328"/>
                <a:gd name="T5" fmla="*/ 155 h 168"/>
                <a:gd name="T6" fmla="*/ 1224 w 1328"/>
                <a:gd name="T7" fmla="*/ 0 h 168"/>
                <a:gd name="T8" fmla="*/ 111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120" y="0"/>
                  </a:moveTo>
                  <a:lnTo>
                    <a:pt x="0" y="168"/>
                  </a:lnTo>
                  <a:lnTo>
                    <a:pt x="1328" y="168"/>
                  </a:lnTo>
                  <a:lnTo>
                    <a:pt x="1328" y="0"/>
                  </a:lnTo>
                  <a:lnTo>
                    <a:pt x="120" y="0"/>
                  </a:lnTo>
                  <a:close/>
                </a:path>
              </a:pathLst>
            </a:custGeom>
            <a:gradFill rotWithShape="0">
              <a:gsLst>
                <a:gs pos="0">
                  <a:srgbClr val="6E3B61"/>
                </a:gs>
                <a:gs pos="50000">
                  <a:srgbClr val="C267AA"/>
                </a:gs>
                <a:gs pos="100000">
                  <a:srgbClr val="6E3B61"/>
                </a:gs>
              </a:gsLst>
              <a:lin ang="5400000" scaled="1"/>
            </a:gradFill>
            <a:ln w="12700">
              <a:solidFill>
                <a:srgbClr val="000000"/>
              </a:solidFill>
              <a:prstDash val="solid"/>
              <a:round/>
              <a:headEnd/>
              <a:tailEnd/>
            </a:ln>
          </p:spPr>
          <p:txBody>
            <a:bodyPr/>
            <a:lstStyle/>
            <a:p>
              <a:endParaRPr lang="en-US"/>
            </a:p>
          </p:txBody>
        </p:sp>
        <p:sp>
          <p:nvSpPr>
            <p:cNvPr id="11301" name="Rectangle 19"/>
            <p:cNvSpPr>
              <a:spLocks noChangeArrowheads="1"/>
            </p:cNvSpPr>
            <p:nvPr/>
          </p:nvSpPr>
          <p:spPr bwMode="auto">
            <a:xfrm>
              <a:off x="2197" y="2683"/>
              <a:ext cx="1430" cy="968"/>
            </a:xfrm>
            <a:prstGeom prst="rect">
              <a:avLst/>
            </a:prstGeom>
            <a:gradFill rotWithShape="0">
              <a:gsLst>
                <a:gs pos="0">
                  <a:srgbClr val="197CB4"/>
                </a:gs>
                <a:gs pos="100000">
                  <a:srgbClr val="092E43"/>
                </a:gs>
              </a:gsLst>
              <a:lin ang="5400000" scaled="1"/>
            </a:gradFill>
            <a:ln w="12700">
              <a:solidFill>
                <a:srgbClr val="050600"/>
              </a:solidFill>
              <a:miter lim="800000"/>
              <a:headEnd/>
              <a:tailEnd/>
            </a:ln>
          </p:spPr>
          <p:txBody>
            <a:bodyPr/>
            <a:lstStyle/>
            <a:p>
              <a:endParaRPr lang="en-US"/>
            </a:p>
          </p:txBody>
        </p:sp>
        <p:sp>
          <p:nvSpPr>
            <p:cNvPr id="11302" name="Rectangle 20"/>
            <p:cNvSpPr>
              <a:spLocks noChangeAspect="1" noChangeArrowheads="1"/>
            </p:cNvSpPr>
            <p:nvPr/>
          </p:nvSpPr>
          <p:spPr bwMode="auto">
            <a:xfrm>
              <a:off x="2260" y="2723"/>
              <a:ext cx="1303" cy="871"/>
            </a:xfrm>
            <a:prstGeom prst="rect">
              <a:avLst/>
            </a:prstGeom>
            <a:gradFill rotWithShape="0">
              <a:gsLst>
                <a:gs pos="0">
                  <a:srgbClr val="11557C"/>
                </a:gs>
                <a:gs pos="100000">
                  <a:srgbClr val="197CB4"/>
                </a:gs>
              </a:gsLst>
              <a:lin ang="5400000" scaled="1"/>
            </a:gradFill>
            <a:ln w="12700">
              <a:solidFill>
                <a:srgbClr val="050600"/>
              </a:solidFill>
              <a:miter lim="800000"/>
              <a:headEnd/>
              <a:tailEnd/>
            </a:ln>
          </p:spPr>
          <p:txBody>
            <a:bodyPr/>
            <a:lstStyle/>
            <a:p>
              <a:endParaRPr lang="en-US"/>
            </a:p>
          </p:txBody>
        </p:sp>
        <p:sp>
          <p:nvSpPr>
            <p:cNvPr id="11303" name="Rectangle 21"/>
            <p:cNvSpPr>
              <a:spLocks noChangeArrowheads="1"/>
            </p:cNvSpPr>
            <p:nvPr/>
          </p:nvSpPr>
          <p:spPr bwMode="auto">
            <a:xfrm>
              <a:off x="2262" y="3360"/>
              <a:ext cx="1300" cy="152"/>
            </a:xfrm>
            <a:prstGeom prst="rect">
              <a:avLst/>
            </a:prstGeom>
            <a:gradFill rotWithShape="0">
              <a:gsLst>
                <a:gs pos="0">
                  <a:srgbClr val="0E4869"/>
                </a:gs>
                <a:gs pos="50000">
                  <a:srgbClr val="1777AC"/>
                </a:gs>
                <a:gs pos="100000">
                  <a:srgbClr val="0E4869"/>
                </a:gs>
              </a:gsLst>
              <a:lin ang="5400000" scaled="1"/>
            </a:gradFill>
            <a:ln w="12700">
              <a:solidFill>
                <a:srgbClr val="000000"/>
              </a:solidFill>
              <a:miter lim="800000"/>
              <a:headEnd/>
              <a:tailEnd/>
            </a:ln>
          </p:spPr>
          <p:txBody>
            <a:bodyPr/>
            <a:lstStyle/>
            <a:p>
              <a:endParaRPr lang="en-US"/>
            </a:p>
          </p:txBody>
        </p:sp>
        <p:sp>
          <p:nvSpPr>
            <p:cNvPr id="11304" name="Freeform 24"/>
            <p:cNvSpPr>
              <a:spLocks/>
            </p:cNvSpPr>
            <p:nvPr/>
          </p:nvSpPr>
          <p:spPr bwMode="auto">
            <a:xfrm>
              <a:off x="720" y="2683"/>
              <a:ext cx="1430" cy="968"/>
            </a:xfrm>
            <a:custGeom>
              <a:avLst/>
              <a:gdLst>
                <a:gd name="T0" fmla="*/ 0 w 1560"/>
                <a:gd name="T1" fmla="*/ 961 h 1056"/>
                <a:gd name="T2" fmla="*/ 0 w 1560"/>
                <a:gd name="T3" fmla="*/ 968 h 1056"/>
                <a:gd name="T4" fmla="*/ 1430 w 1560"/>
                <a:gd name="T5" fmla="*/ 968 h 1056"/>
                <a:gd name="T6" fmla="*/ 1430 w 1560"/>
                <a:gd name="T7" fmla="*/ 0 h 1056"/>
                <a:gd name="T8" fmla="*/ 704 w 1560"/>
                <a:gd name="T9" fmla="*/ 0 h 1056"/>
                <a:gd name="T10" fmla="*/ 0 w 1560"/>
                <a:gd name="T11" fmla="*/ 961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E9394A"/>
                </a:gs>
                <a:gs pos="100000">
                  <a:srgbClr val="6C1A22"/>
                </a:gs>
              </a:gsLst>
              <a:lin ang="5400000" scaled="1"/>
            </a:gradFill>
            <a:ln w="12700">
              <a:solidFill>
                <a:srgbClr val="000000"/>
              </a:solidFill>
              <a:prstDash val="solid"/>
              <a:round/>
              <a:headEnd/>
              <a:tailEnd/>
            </a:ln>
          </p:spPr>
          <p:txBody>
            <a:bodyPr/>
            <a:lstStyle/>
            <a:p>
              <a:endParaRPr lang="en-US"/>
            </a:p>
          </p:txBody>
        </p:sp>
        <p:sp>
          <p:nvSpPr>
            <p:cNvPr id="11305" name="Freeform 25"/>
            <p:cNvSpPr>
              <a:spLocks noChangeAspect="1"/>
            </p:cNvSpPr>
            <p:nvPr/>
          </p:nvSpPr>
          <p:spPr bwMode="auto">
            <a:xfrm>
              <a:off x="824" y="2723"/>
              <a:ext cx="1287" cy="871"/>
            </a:xfrm>
            <a:custGeom>
              <a:avLst/>
              <a:gdLst>
                <a:gd name="T0" fmla="*/ 0 w 1560"/>
                <a:gd name="T1" fmla="*/ 864 h 1056"/>
                <a:gd name="T2" fmla="*/ 0 w 1560"/>
                <a:gd name="T3" fmla="*/ 871 h 1056"/>
                <a:gd name="T4" fmla="*/ 1287 w 1560"/>
                <a:gd name="T5" fmla="*/ 871 h 1056"/>
                <a:gd name="T6" fmla="*/ 1287 w 1560"/>
                <a:gd name="T7" fmla="*/ 0 h 1056"/>
                <a:gd name="T8" fmla="*/ 634 w 1560"/>
                <a:gd name="T9" fmla="*/ 0 h 1056"/>
                <a:gd name="T10" fmla="*/ 0 w 1560"/>
                <a:gd name="T11" fmla="*/ 864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9B2631"/>
                </a:gs>
                <a:gs pos="100000">
                  <a:srgbClr val="E9394A"/>
                </a:gs>
              </a:gsLst>
              <a:lin ang="5400000" scaled="1"/>
            </a:gradFill>
            <a:ln w="12700">
              <a:solidFill>
                <a:srgbClr val="000000"/>
              </a:solidFill>
              <a:prstDash val="solid"/>
              <a:round/>
              <a:headEnd/>
              <a:tailEnd/>
            </a:ln>
          </p:spPr>
          <p:txBody>
            <a:bodyPr/>
            <a:lstStyle/>
            <a:p>
              <a:endParaRPr lang="en-US"/>
            </a:p>
          </p:txBody>
        </p:sp>
        <p:sp>
          <p:nvSpPr>
            <p:cNvPr id="11306" name="Freeform 26"/>
            <p:cNvSpPr>
              <a:spLocks/>
            </p:cNvSpPr>
            <p:nvPr/>
          </p:nvSpPr>
          <p:spPr bwMode="auto">
            <a:xfrm>
              <a:off x="878" y="3370"/>
              <a:ext cx="1243" cy="150"/>
            </a:xfrm>
            <a:custGeom>
              <a:avLst/>
              <a:gdLst>
                <a:gd name="T0" fmla="*/ 112 w 1328"/>
                <a:gd name="T1" fmla="*/ 0 h 160"/>
                <a:gd name="T2" fmla="*/ 0 w 1328"/>
                <a:gd name="T3" fmla="*/ 150 h 160"/>
                <a:gd name="T4" fmla="*/ 1243 w 1328"/>
                <a:gd name="T5" fmla="*/ 150 h 160"/>
                <a:gd name="T6" fmla="*/ 1243 w 1328"/>
                <a:gd name="T7" fmla="*/ 0 h 160"/>
                <a:gd name="T8" fmla="*/ 112 w 1328"/>
                <a:gd name="T9" fmla="*/ 0 h 160"/>
                <a:gd name="T10" fmla="*/ 0 60000 65536"/>
                <a:gd name="T11" fmla="*/ 0 60000 65536"/>
                <a:gd name="T12" fmla="*/ 0 60000 65536"/>
                <a:gd name="T13" fmla="*/ 0 60000 65536"/>
                <a:gd name="T14" fmla="*/ 0 60000 65536"/>
                <a:gd name="T15" fmla="*/ 0 w 1328"/>
                <a:gd name="T16" fmla="*/ 0 h 160"/>
                <a:gd name="T17" fmla="*/ 1328 w 1328"/>
                <a:gd name="T18" fmla="*/ 160 h 160"/>
              </a:gdLst>
              <a:ahLst/>
              <a:cxnLst>
                <a:cxn ang="T10">
                  <a:pos x="T0" y="T1"/>
                </a:cxn>
                <a:cxn ang="T11">
                  <a:pos x="T2" y="T3"/>
                </a:cxn>
                <a:cxn ang="T12">
                  <a:pos x="T4" y="T5"/>
                </a:cxn>
                <a:cxn ang="T13">
                  <a:pos x="T6" y="T7"/>
                </a:cxn>
                <a:cxn ang="T14">
                  <a:pos x="T8" y="T9"/>
                </a:cxn>
              </a:cxnLst>
              <a:rect l="T15" t="T16" r="T17" b="T18"/>
              <a:pathLst>
                <a:path w="1328" h="160">
                  <a:moveTo>
                    <a:pt x="120" y="0"/>
                  </a:moveTo>
                  <a:lnTo>
                    <a:pt x="0" y="160"/>
                  </a:lnTo>
                  <a:lnTo>
                    <a:pt x="1328" y="160"/>
                  </a:lnTo>
                  <a:lnTo>
                    <a:pt x="1328" y="0"/>
                  </a:lnTo>
                  <a:lnTo>
                    <a:pt x="120" y="0"/>
                  </a:lnTo>
                  <a:close/>
                </a:path>
              </a:pathLst>
            </a:custGeom>
            <a:gradFill rotWithShape="0">
              <a:gsLst>
                <a:gs pos="0">
                  <a:srgbClr val="972530"/>
                </a:gs>
                <a:gs pos="50000">
                  <a:srgbClr val="E9394A"/>
                </a:gs>
                <a:gs pos="100000">
                  <a:srgbClr val="972530"/>
                </a:gs>
              </a:gsLst>
              <a:lin ang="5400000" scaled="1"/>
            </a:gradFill>
            <a:ln w="19050" cmpd="sng">
              <a:solidFill>
                <a:srgbClr val="050600"/>
              </a:solidFill>
              <a:prstDash val="solid"/>
              <a:round/>
              <a:headEnd/>
              <a:tailEnd/>
            </a:ln>
          </p:spPr>
          <p:txBody>
            <a:bodyPr/>
            <a:lstStyle/>
            <a:p>
              <a:endParaRPr lang="en-US"/>
            </a:p>
          </p:txBody>
        </p:sp>
        <p:sp>
          <p:nvSpPr>
            <p:cNvPr id="1328155" name="Text Box 27"/>
            <p:cNvSpPr txBox="1">
              <a:spLocks noChangeArrowheads="1"/>
            </p:cNvSpPr>
            <p:nvPr/>
          </p:nvSpPr>
          <p:spPr bwMode="auto">
            <a:xfrm>
              <a:off x="2355" y="1318"/>
              <a:ext cx="1069" cy="202"/>
            </a:xfrm>
            <a:prstGeom prst="rect">
              <a:avLst/>
            </a:prstGeom>
            <a:noFill/>
            <a:ln w="9525">
              <a:noFill/>
              <a:miter lim="800000"/>
              <a:headEnd/>
              <a:tailEnd/>
            </a:ln>
            <a:effectLst/>
          </p:spPr>
          <p:txBody>
            <a:bodyPr wrap="none">
              <a:spAutoFit/>
            </a:bodyPr>
            <a:lstStyle/>
            <a:p>
              <a:pPr algn="ctr">
                <a:defRPr/>
              </a:pPr>
              <a:r>
                <a:rPr lang="en-US" sz="1500" b="1">
                  <a:effectLst>
                    <a:outerShdw blurRad="38100" dist="38100" dir="2700000" algn="tl">
                      <a:srgbClr val="000000"/>
                    </a:outerShdw>
                  </a:effectLst>
                  <a:latin typeface="Verdana" pitchFamily="34" charset="0"/>
                </a:rPr>
                <a:t>RESPONSIBLE</a:t>
              </a:r>
              <a:endParaRPr lang="en-US" sz="1500" b="1">
                <a:solidFill>
                  <a:srgbClr val="FFFFB9"/>
                </a:solidFill>
                <a:latin typeface="Verdana" pitchFamily="34" charset="0"/>
              </a:endParaRPr>
            </a:p>
          </p:txBody>
        </p:sp>
        <p:sp>
          <p:nvSpPr>
            <p:cNvPr id="1328156" name="Text Box 28"/>
            <p:cNvSpPr txBox="1">
              <a:spLocks noChangeArrowheads="1"/>
            </p:cNvSpPr>
            <p:nvPr/>
          </p:nvSpPr>
          <p:spPr bwMode="auto">
            <a:xfrm>
              <a:off x="1632" y="2332"/>
              <a:ext cx="1229" cy="202"/>
            </a:xfrm>
            <a:prstGeom prst="rect">
              <a:avLst/>
            </a:prstGeom>
            <a:noFill/>
            <a:ln w="9525">
              <a:noFill/>
              <a:miter lim="800000"/>
              <a:headEnd/>
              <a:tailEnd/>
            </a:ln>
            <a:effectLst/>
          </p:spPr>
          <p:txBody>
            <a:bodyPr wrap="none">
              <a:spAutoFit/>
            </a:bodyPr>
            <a:lstStyle/>
            <a:p>
              <a:pPr algn="ctr">
                <a:defRPr/>
              </a:pPr>
              <a:r>
                <a:rPr lang="en-US" sz="1500" b="1">
                  <a:effectLst>
                    <a:outerShdw blurRad="38100" dist="38100" dir="2700000" algn="tl">
                      <a:srgbClr val="000000"/>
                    </a:outerShdw>
                  </a:effectLst>
                  <a:latin typeface="Verdana" pitchFamily="34" charset="0"/>
                </a:rPr>
                <a:t>INSPIRATIONAL</a:t>
              </a:r>
              <a:endParaRPr lang="en-US" sz="1500" b="1">
                <a:solidFill>
                  <a:srgbClr val="FFFFB9"/>
                </a:solidFill>
                <a:effectLst>
                  <a:outerShdw blurRad="38100" dist="38100" dir="2700000" algn="tl">
                    <a:srgbClr val="000000"/>
                  </a:outerShdw>
                </a:effectLst>
                <a:latin typeface="Verdana" pitchFamily="34" charset="0"/>
              </a:endParaRPr>
            </a:p>
          </p:txBody>
        </p:sp>
        <p:sp>
          <p:nvSpPr>
            <p:cNvPr id="1328157" name="Text Box 29"/>
            <p:cNvSpPr txBox="1">
              <a:spLocks noChangeArrowheads="1"/>
            </p:cNvSpPr>
            <p:nvPr/>
          </p:nvSpPr>
          <p:spPr bwMode="auto">
            <a:xfrm>
              <a:off x="3022" y="2323"/>
              <a:ext cx="991" cy="202"/>
            </a:xfrm>
            <a:prstGeom prst="rect">
              <a:avLst/>
            </a:prstGeom>
            <a:noFill/>
            <a:ln w="9525">
              <a:noFill/>
              <a:miter lim="800000"/>
              <a:headEnd/>
              <a:tailEnd/>
            </a:ln>
            <a:effectLst/>
          </p:spPr>
          <p:txBody>
            <a:bodyPr wrap="none">
              <a:spAutoFit/>
            </a:bodyPr>
            <a:lstStyle/>
            <a:p>
              <a:pPr algn="ctr">
                <a:defRPr/>
              </a:pPr>
              <a:r>
                <a:rPr lang="en-US" sz="1500" b="1">
                  <a:effectLst>
                    <a:outerShdw blurRad="38100" dist="38100" dir="2700000" algn="tl">
                      <a:srgbClr val="000000"/>
                    </a:outerShdw>
                  </a:effectLst>
                  <a:latin typeface="Verdana" pitchFamily="34" charset="0"/>
                </a:rPr>
                <a:t>SUPPORTIVE</a:t>
              </a:r>
              <a:endParaRPr lang="en-US" sz="1500" b="1">
                <a:solidFill>
                  <a:srgbClr val="FFFFB9"/>
                </a:solidFill>
                <a:effectLst>
                  <a:outerShdw blurRad="38100" dist="38100" dir="2700000" algn="tl">
                    <a:srgbClr val="000000"/>
                  </a:outerShdw>
                </a:effectLst>
                <a:latin typeface="Verdana" pitchFamily="34" charset="0"/>
              </a:endParaRPr>
            </a:p>
          </p:txBody>
        </p:sp>
        <p:sp>
          <p:nvSpPr>
            <p:cNvPr id="1328158" name="Text Box 30"/>
            <p:cNvSpPr txBox="1">
              <a:spLocks noChangeArrowheads="1"/>
            </p:cNvSpPr>
            <p:nvPr/>
          </p:nvSpPr>
          <p:spPr bwMode="auto">
            <a:xfrm>
              <a:off x="1152" y="3351"/>
              <a:ext cx="838" cy="202"/>
            </a:xfrm>
            <a:prstGeom prst="rect">
              <a:avLst/>
            </a:prstGeom>
            <a:noFill/>
            <a:ln w="9525">
              <a:noFill/>
              <a:miter lim="800000"/>
              <a:headEnd/>
              <a:tailEnd/>
            </a:ln>
            <a:effectLst/>
          </p:spPr>
          <p:txBody>
            <a:bodyPr wrap="none">
              <a:spAutoFit/>
            </a:bodyPr>
            <a:lstStyle/>
            <a:p>
              <a:pPr algn="ctr">
                <a:defRPr/>
              </a:pPr>
              <a:r>
                <a:rPr lang="en-US" sz="1500" b="1">
                  <a:effectLst>
                    <a:outerShdw blurRad="38100" dist="38100" dir="2700000" algn="tl">
                      <a:srgbClr val="000000"/>
                    </a:outerShdw>
                  </a:effectLst>
                  <a:latin typeface="Verdana" pitchFamily="34" charset="0"/>
                </a:rPr>
                <a:t>PERSONAL</a:t>
              </a:r>
              <a:endParaRPr lang="en-US" sz="1500" b="1">
                <a:solidFill>
                  <a:srgbClr val="FFFFB9"/>
                </a:solidFill>
                <a:effectLst>
                  <a:outerShdw blurRad="38100" dist="38100" dir="2700000" algn="tl">
                    <a:srgbClr val="000000"/>
                  </a:outerShdw>
                </a:effectLst>
                <a:latin typeface="Verdana" pitchFamily="34" charset="0"/>
              </a:endParaRPr>
            </a:p>
          </p:txBody>
        </p:sp>
        <p:sp>
          <p:nvSpPr>
            <p:cNvPr id="1328159" name="Text Box 31"/>
            <p:cNvSpPr txBox="1">
              <a:spLocks noChangeArrowheads="1"/>
            </p:cNvSpPr>
            <p:nvPr/>
          </p:nvSpPr>
          <p:spPr bwMode="auto">
            <a:xfrm>
              <a:off x="2448" y="3343"/>
              <a:ext cx="982" cy="202"/>
            </a:xfrm>
            <a:prstGeom prst="rect">
              <a:avLst/>
            </a:prstGeom>
            <a:noFill/>
            <a:ln w="9525">
              <a:noFill/>
              <a:miter lim="800000"/>
              <a:headEnd/>
              <a:tailEnd/>
            </a:ln>
            <a:effectLst/>
          </p:spPr>
          <p:txBody>
            <a:bodyPr wrap="none">
              <a:spAutoFit/>
            </a:bodyPr>
            <a:lstStyle/>
            <a:p>
              <a:pPr algn="ctr">
                <a:defRPr/>
              </a:pPr>
              <a:r>
                <a:rPr lang="en-US" sz="1500" b="1">
                  <a:effectLst>
                    <a:outerShdw blurRad="38100" dist="38100" dir="2700000" algn="tl">
                      <a:srgbClr val="000000"/>
                    </a:outerShdw>
                  </a:effectLst>
                  <a:latin typeface="Verdana" pitchFamily="34" charset="0"/>
                </a:rPr>
                <a:t>RELATIONAL</a:t>
              </a:r>
              <a:endParaRPr lang="en-US" sz="1500" b="1">
                <a:solidFill>
                  <a:srgbClr val="FFFFB9"/>
                </a:solidFill>
                <a:effectLst>
                  <a:outerShdw blurRad="38100" dist="38100" dir="2700000" algn="tl">
                    <a:srgbClr val="000000"/>
                  </a:outerShdw>
                </a:effectLst>
                <a:latin typeface="Verdana" pitchFamily="34" charset="0"/>
              </a:endParaRPr>
            </a:p>
          </p:txBody>
        </p:sp>
      </p:grpSp>
      <p:sp>
        <p:nvSpPr>
          <p:cNvPr id="11276" name="Text Box 34"/>
          <p:cNvSpPr txBox="1">
            <a:spLocks noChangeAspect="1" noChangeArrowheads="1"/>
          </p:cNvSpPr>
          <p:nvPr/>
        </p:nvSpPr>
        <p:spPr bwMode="auto">
          <a:xfrm>
            <a:off x="1676400" y="5076825"/>
            <a:ext cx="184150" cy="336550"/>
          </a:xfrm>
          <a:prstGeom prst="rect">
            <a:avLst/>
          </a:prstGeom>
          <a:noFill/>
          <a:ln w="9525">
            <a:noFill/>
            <a:miter lim="800000"/>
            <a:headEnd/>
            <a:tailEnd/>
          </a:ln>
        </p:spPr>
        <p:txBody>
          <a:bodyPr wrap="none">
            <a:spAutoFit/>
          </a:bodyPr>
          <a:lstStyle/>
          <a:p>
            <a:endParaRPr lang="en-US" sz="1600" b="1">
              <a:latin typeface="Verdana" pitchFamily="34" charset="0"/>
            </a:endParaRPr>
          </a:p>
        </p:txBody>
      </p:sp>
      <p:sp>
        <p:nvSpPr>
          <p:cNvPr id="11277" name="Text Box 35"/>
          <p:cNvSpPr txBox="1">
            <a:spLocks noChangeAspect="1" noChangeArrowheads="1"/>
          </p:cNvSpPr>
          <p:nvPr/>
        </p:nvSpPr>
        <p:spPr bwMode="auto">
          <a:xfrm>
            <a:off x="4494213" y="5076825"/>
            <a:ext cx="184150" cy="336550"/>
          </a:xfrm>
          <a:prstGeom prst="rect">
            <a:avLst/>
          </a:prstGeom>
          <a:noFill/>
          <a:ln w="9525">
            <a:noFill/>
            <a:miter lim="800000"/>
            <a:headEnd/>
            <a:tailEnd/>
          </a:ln>
        </p:spPr>
        <p:txBody>
          <a:bodyPr wrap="none">
            <a:spAutoFit/>
          </a:bodyPr>
          <a:lstStyle/>
          <a:p>
            <a:pPr algn="ctr"/>
            <a:endParaRPr lang="en-US" sz="1600" b="1">
              <a:latin typeface="Verdana" pitchFamily="34" charset="0"/>
            </a:endParaRPr>
          </a:p>
        </p:txBody>
      </p:sp>
      <p:sp>
        <p:nvSpPr>
          <p:cNvPr id="11278" name="Text Box 36"/>
          <p:cNvSpPr txBox="1">
            <a:spLocks noChangeAspect="1" noChangeArrowheads="1"/>
          </p:cNvSpPr>
          <p:nvPr/>
        </p:nvSpPr>
        <p:spPr bwMode="auto">
          <a:xfrm>
            <a:off x="6110288" y="5076825"/>
            <a:ext cx="184150" cy="336550"/>
          </a:xfrm>
          <a:prstGeom prst="rect">
            <a:avLst/>
          </a:prstGeom>
          <a:noFill/>
          <a:ln w="9525">
            <a:noFill/>
            <a:miter lim="800000"/>
            <a:headEnd/>
            <a:tailEnd/>
          </a:ln>
        </p:spPr>
        <p:txBody>
          <a:bodyPr wrap="none">
            <a:spAutoFit/>
          </a:bodyPr>
          <a:lstStyle/>
          <a:p>
            <a:endParaRPr lang="en-US" sz="1600" b="1">
              <a:latin typeface="Verdana" pitchFamily="34" charset="0"/>
            </a:endParaRPr>
          </a:p>
        </p:txBody>
      </p:sp>
      <p:cxnSp>
        <p:nvCxnSpPr>
          <p:cNvPr id="11279" name="AutoShape 37"/>
          <p:cNvCxnSpPr>
            <a:cxnSpLocks noChangeAspect="1" noChangeShapeType="1"/>
          </p:cNvCxnSpPr>
          <p:nvPr/>
        </p:nvCxnSpPr>
        <p:spPr bwMode="auto">
          <a:xfrm>
            <a:off x="4484688" y="1966913"/>
            <a:ext cx="0" cy="0"/>
          </a:xfrm>
          <a:prstGeom prst="straightConnector1">
            <a:avLst/>
          </a:prstGeom>
          <a:noFill/>
          <a:ln w="9525">
            <a:solidFill>
              <a:schemeClr val="tx1"/>
            </a:solidFill>
            <a:round/>
            <a:headEnd/>
            <a:tailEnd/>
          </a:ln>
        </p:spPr>
      </p:cxnSp>
      <p:sp>
        <p:nvSpPr>
          <p:cNvPr id="11280" name="Text Box 38"/>
          <p:cNvSpPr txBox="1">
            <a:spLocks noChangeAspect="1" noChangeArrowheads="1"/>
          </p:cNvSpPr>
          <p:nvPr/>
        </p:nvSpPr>
        <p:spPr bwMode="auto">
          <a:xfrm>
            <a:off x="3302000" y="3313113"/>
            <a:ext cx="184150" cy="336550"/>
          </a:xfrm>
          <a:prstGeom prst="rect">
            <a:avLst/>
          </a:prstGeom>
          <a:noFill/>
          <a:ln w="9525">
            <a:noFill/>
            <a:miter lim="800000"/>
            <a:headEnd/>
            <a:tailEnd/>
          </a:ln>
        </p:spPr>
        <p:txBody>
          <a:bodyPr wrap="none">
            <a:spAutoFit/>
          </a:bodyPr>
          <a:lstStyle/>
          <a:p>
            <a:pPr algn="ctr"/>
            <a:endParaRPr lang="en-US" sz="1600" b="1">
              <a:latin typeface="Verdana" pitchFamily="34" charset="0"/>
            </a:endParaRPr>
          </a:p>
        </p:txBody>
      </p:sp>
      <p:sp>
        <p:nvSpPr>
          <p:cNvPr id="11281" name="Text Box 39"/>
          <p:cNvSpPr txBox="1">
            <a:spLocks noChangeAspect="1" noChangeArrowheads="1"/>
          </p:cNvSpPr>
          <p:nvPr/>
        </p:nvSpPr>
        <p:spPr bwMode="auto">
          <a:xfrm>
            <a:off x="4211638" y="1943100"/>
            <a:ext cx="392112" cy="336550"/>
          </a:xfrm>
          <a:prstGeom prst="rect">
            <a:avLst/>
          </a:prstGeom>
          <a:noFill/>
          <a:ln w="9525">
            <a:noFill/>
            <a:miter lim="800000"/>
            <a:headEnd/>
            <a:tailEnd/>
          </a:ln>
        </p:spPr>
        <p:txBody>
          <a:bodyPr wrap="none">
            <a:spAutoFit/>
          </a:bodyPr>
          <a:lstStyle/>
          <a:p>
            <a:pPr algn="ctr"/>
            <a:r>
              <a:rPr lang="en-US" sz="1600" b="1">
                <a:latin typeface="Verdana" pitchFamily="34" charset="0"/>
              </a:rPr>
              <a:t>   </a:t>
            </a:r>
          </a:p>
        </p:txBody>
      </p:sp>
      <p:sp>
        <p:nvSpPr>
          <p:cNvPr id="11282" name="Text Box 40"/>
          <p:cNvSpPr txBox="1">
            <a:spLocks noChangeAspect="1" noChangeArrowheads="1"/>
          </p:cNvSpPr>
          <p:nvPr/>
        </p:nvSpPr>
        <p:spPr bwMode="auto">
          <a:xfrm>
            <a:off x="5692775" y="3313113"/>
            <a:ext cx="184150" cy="336550"/>
          </a:xfrm>
          <a:prstGeom prst="rect">
            <a:avLst/>
          </a:prstGeom>
          <a:noFill/>
          <a:ln w="9525">
            <a:noFill/>
            <a:miter lim="800000"/>
            <a:headEnd/>
            <a:tailEnd/>
          </a:ln>
        </p:spPr>
        <p:txBody>
          <a:bodyPr wrap="none">
            <a:spAutoFit/>
          </a:bodyPr>
          <a:lstStyle/>
          <a:p>
            <a:pPr algn="ctr"/>
            <a:endParaRPr lang="en-US" sz="1600" b="1">
              <a:latin typeface="Verdana" pitchFamily="34" charset="0"/>
            </a:endParaRPr>
          </a:p>
        </p:txBody>
      </p:sp>
      <p:sp>
        <p:nvSpPr>
          <p:cNvPr id="11283" name="Rectangle 41"/>
          <p:cNvSpPr>
            <a:spLocks noChangeArrowheads="1"/>
          </p:cNvSpPr>
          <p:nvPr/>
        </p:nvSpPr>
        <p:spPr bwMode="auto">
          <a:xfrm>
            <a:off x="1638300" y="5953125"/>
            <a:ext cx="1519238" cy="244475"/>
          </a:xfrm>
          <a:prstGeom prst="rect">
            <a:avLst/>
          </a:prstGeom>
          <a:noFill/>
          <a:ln w="9525">
            <a:noFill/>
            <a:miter lim="800000"/>
            <a:headEnd/>
            <a:tailEnd/>
          </a:ln>
        </p:spPr>
        <p:txBody>
          <a:bodyPr wrap="none" lIns="0" tIns="0" rIns="0" bIns="0">
            <a:spAutoFit/>
          </a:bodyPr>
          <a:lstStyle/>
          <a:p>
            <a:r>
              <a:rPr lang="en-US" sz="1600" b="1">
                <a:latin typeface="Verdana" pitchFamily="34" charset="0"/>
              </a:rPr>
              <a:t>CREDIBILITY</a:t>
            </a:r>
          </a:p>
        </p:txBody>
      </p:sp>
      <p:sp>
        <p:nvSpPr>
          <p:cNvPr id="11284" name="Rectangle 42"/>
          <p:cNvSpPr>
            <a:spLocks noChangeArrowheads="1"/>
          </p:cNvSpPr>
          <p:nvPr/>
        </p:nvSpPr>
        <p:spPr bwMode="auto">
          <a:xfrm>
            <a:off x="3994150" y="5981700"/>
            <a:ext cx="1158875" cy="244475"/>
          </a:xfrm>
          <a:prstGeom prst="rect">
            <a:avLst/>
          </a:prstGeom>
          <a:noFill/>
          <a:ln w="9525">
            <a:noFill/>
            <a:miter lim="800000"/>
            <a:headEnd/>
            <a:tailEnd/>
          </a:ln>
        </p:spPr>
        <p:txBody>
          <a:bodyPr lIns="0" tIns="0" rIns="0" bIns="0">
            <a:spAutoFit/>
          </a:bodyPr>
          <a:lstStyle/>
          <a:p>
            <a:pPr algn="ctr"/>
            <a:r>
              <a:rPr lang="en-US" sz="1600" b="1">
                <a:latin typeface="Verdana" pitchFamily="34" charset="0"/>
              </a:rPr>
              <a:t>TRUST</a:t>
            </a:r>
          </a:p>
        </p:txBody>
      </p:sp>
      <p:sp>
        <p:nvSpPr>
          <p:cNvPr id="11285" name="Rectangle 44"/>
          <p:cNvSpPr>
            <a:spLocks noChangeArrowheads="1"/>
          </p:cNvSpPr>
          <p:nvPr/>
        </p:nvSpPr>
        <p:spPr bwMode="auto">
          <a:xfrm>
            <a:off x="6829425" y="3386138"/>
            <a:ext cx="1344613" cy="244475"/>
          </a:xfrm>
          <a:prstGeom prst="rect">
            <a:avLst/>
          </a:prstGeom>
          <a:noFill/>
          <a:ln w="9525">
            <a:noFill/>
            <a:miter lim="800000"/>
            <a:headEnd/>
            <a:tailEnd/>
          </a:ln>
        </p:spPr>
        <p:txBody>
          <a:bodyPr wrap="none" lIns="0" tIns="0" rIns="0" bIns="0">
            <a:spAutoFit/>
          </a:bodyPr>
          <a:lstStyle/>
          <a:p>
            <a:pPr algn="ctr"/>
            <a:r>
              <a:rPr lang="en-US" sz="1600" b="1">
                <a:latin typeface="Verdana" pitchFamily="34" charset="0"/>
              </a:rPr>
              <a:t>INITIATIVE</a:t>
            </a:r>
          </a:p>
        </p:txBody>
      </p:sp>
      <p:sp>
        <p:nvSpPr>
          <p:cNvPr id="11286" name="Rectangle 45"/>
          <p:cNvSpPr>
            <a:spLocks noChangeArrowheads="1"/>
          </p:cNvSpPr>
          <p:nvPr/>
        </p:nvSpPr>
        <p:spPr bwMode="auto">
          <a:xfrm>
            <a:off x="990600" y="3370263"/>
            <a:ext cx="1473200" cy="488950"/>
          </a:xfrm>
          <a:prstGeom prst="rect">
            <a:avLst/>
          </a:prstGeom>
          <a:noFill/>
          <a:ln w="9525">
            <a:noFill/>
            <a:miter lim="800000"/>
            <a:headEnd/>
            <a:tailEnd/>
          </a:ln>
        </p:spPr>
        <p:txBody>
          <a:bodyPr wrap="none" lIns="0" tIns="0" rIns="0" bIns="0">
            <a:spAutoFit/>
          </a:bodyPr>
          <a:lstStyle/>
          <a:p>
            <a:pPr algn="ctr"/>
            <a:r>
              <a:rPr lang="en-US" sz="1600" b="1">
                <a:latin typeface="Verdana" pitchFamily="34" charset="0"/>
              </a:rPr>
              <a:t>HIGH</a:t>
            </a:r>
          </a:p>
          <a:p>
            <a:pPr algn="ctr"/>
            <a:r>
              <a:rPr lang="en-US" sz="1600" b="1">
                <a:latin typeface="Verdana" pitchFamily="34" charset="0"/>
              </a:rPr>
              <a:t>ASPIRATION</a:t>
            </a:r>
          </a:p>
        </p:txBody>
      </p:sp>
      <p:sp>
        <p:nvSpPr>
          <p:cNvPr id="11287" name="Rectangle 46"/>
          <p:cNvSpPr>
            <a:spLocks noChangeArrowheads="1"/>
          </p:cNvSpPr>
          <p:nvPr/>
        </p:nvSpPr>
        <p:spPr bwMode="auto">
          <a:xfrm>
            <a:off x="3756025" y="769938"/>
            <a:ext cx="1708150" cy="244475"/>
          </a:xfrm>
          <a:prstGeom prst="rect">
            <a:avLst/>
          </a:prstGeom>
          <a:noFill/>
          <a:ln w="9525">
            <a:noFill/>
            <a:miter lim="800000"/>
            <a:headEnd/>
            <a:tailEnd/>
          </a:ln>
        </p:spPr>
        <p:txBody>
          <a:bodyPr wrap="none" lIns="0" tIns="0" rIns="0" bIns="0">
            <a:spAutoFit/>
          </a:bodyPr>
          <a:lstStyle/>
          <a:p>
            <a:r>
              <a:rPr lang="en-US" sz="1600" b="1">
                <a:latin typeface="Verdana" pitchFamily="34" charset="0"/>
              </a:rPr>
              <a:t>STEWARDSHIP</a:t>
            </a:r>
          </a:p>
        </p:txBody>
      </p:sp>
      <p:grpSp>
        <p:nvGrpSpPr>
          <p:cNvPr id="11288" name="Group 33"/>
          <p:cNvGrpSpPr>
            <a:grpSpLocks/>
          </p:cNvGrpSpPr>
          <p:nvPr/>
        </p:nvGrpSpPr>
        <p:grpSpPr bwMode="auto">
          <a:xfrm>
            <a:off x="5810250" y="4327525"/>
            <a:ext cx="2282825" cy="1536700"/>
            <a:chOff x="5951538" y="4210050"/>
            <a:chExt cx="2282825" cy="1536701"/>
          </a:xfrm>
        </p:grpSpPr>
        <p:grpSp>
          <p:nvGrpSpPr>
            <p:cNvPr id="5" name="Group 44"/>
            <p:cNvGrpSpPr>
              <a:grpSpLocks/>
            </p:cNvGrpSpPr>
            <p:nvPr/>
          </p:nvGrpSpPr>
          <p:grpSpPr bwMode="auto">
            <a:xfrm>
              <a:off x="5951538" y="4210050"/>
              <a:ext cx="2282825" cy="1536701"/>
              <a:chOff x="3671" y="2683"/>
              <a:chExt cx="1438" cy="968"/>
            </a:xfrm>
            <a:gradFill>
              <a:gsLst>
                <a:gs pos="31000">
                  <a:srgbClr val="E29700"/>
                </a:gs>
                <a:gs pos="100000">
                  <a:schemeClr val="bg1">
                    <a:gamma/>
                    <a:tint val="82353"/>
                    <a:invGamma/>
                  </a:schemeClr>
                </a:gs>
              </a:gsLst>
              <a:lin ang="2700000" scaled="1"/>
            </a:gradFill>
          </p:grpSpPr>
          <p:sp>
            <p:nvSpPr>
              <p:cNvPr id="54" name="Freeform 45"/>
              <p:cNvSpPr>
                <a:spLocks/>
              </p:cNvSpPr>
              <p:nvPr/>
            </p:nvSpPr>
            <p:spPr bwMode="auto">
              <a:xfrm>
                <a:off x="3671" y="2683"/>
                <a:ext cx="1438" cy="968"/>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sp>
            <p:nvSpPr>
              <p:cNvPr id="55" name="Freeform 46"/>
              <p:cNvSpPr>
                <a:spLocks noChangeAspect="1"/>
              </p:cNvSpPr>
              <p:nvPr/>
            </p:nvSpPr>
            <p:spPr bwMode="auto">
              <a:xfrm>
                <a:off x="3719" y="2731"/>
                <a:ext cx="1294" cy="871"/>
              </a:xfrm>
              <a:custGeom>
                <a:avLst/>
                <a:gdLst/>
                <a:ahLst/>
                <a:cxnLst>
                  <a:cxn ang="0">
                    <a:pos x="800" y="0"/>
                  </a:cxn>
                  <a:cxn ang="0">
                    <a:pos x="0" y="0"/>
                  </a:cxn>
                  <a:cxn ang="0">
                    <a:pos x="0" y="1056"/>
                  </a:cxn>
                  <a:cxn ang="0">
                    <a:pos x="1568" y="1056"/>
                  </a:cxn>
                  <a:cxn ang="0">
                    <a:pos x="1568" y="1048"/>
                  </a:cxn>
                  <a:cxn ang="0">
                    <a:pos x="800" y="0"/>
                  </a:cxn>
                </a:cxnLst>
                <a:rect l="0" t="0" r="r" b="b"/>
                <a:pathLst>
                  <a:path w="1568" h="1056">
                    <a:moveTo>
                      <a:pt x="800" y="0"/>
                    </a:moveTo>
                    <a:lnTo>
                      <a:pt x="0" y="0"/>
                    </a:lnTo>
                    <a:lnTo>
                      <a:pt x="0" y="1056"/>
                    </a:lnTo>
                    <a:lnTo>
                      <a:pt x="1568" y="1056"/>
                    </a:lnTo>
                    <a:lnTo>
                      <a:pt x="1568" y="1048"/>
                    </a:lnTo>
                    <a:lnTo>
                      <a:pt x="800" y="0"/>
                    </a:lnTo>
                    <a:close/>
                  </a:path>
                </a:pathLst>
              </a:custGeom>
              <a:grpFill/>
              <a:ln w="12700">
                <a:solidFill>
                  <a:srgbClr val="000000"/>
                </a:solidFill>
                <a:prstDash val="solid"/>
                <a:round/>
                <a:headEnd/>
                <a:tailEnd/>
              </a:ln>
            </p:spPr>
            <p:txBody>
              <a:bodyPr/>
              <a:lstStyle/>
              <a:p>
                <a:pPr eaLnBrk="0" hangingPunct="0">
                  <a:defRPr/>
                </a:pPr>
                <a:endParaRPr lang="en-US" sz="2000">
                  <a:solidFill>
                    <a:srgbClr val="000000"/>
                  </a:solidFill>
                </a:endParaRPr>
              </a:p>
            </p:txBody>
          </p:sp>
        </p:grpSp>
        <p:sp>
          <p:nvSpPr>
            <p:cNvPr id="11290" name="Freeform 31"/>
            <p:cNvSpPr>
              <a:spLocks noChangeAspect="1"/>
            </p:cNvSpPr>
            <p:nvPr/>
          </p:nvSpPr>
          <p:spPr bwMode="auto">
            <a:xfrm>
              <a:off x="6024563" y="5308600"/>
              <a:ext cx="1976437" cy="236538"/>
            </a:xfrm>
            <a:custGeom>
              <a:avLst/>
              <a:gdLst>
                <a:gd name="T0" fmla="*/ 0 w 1336"/>
                <a:gd name="T1" fmla="*/ 0 h 160"/>
                <a:gd name="T2" fmla="*/ 0 w 1336"/>
                <a:gd name="T3" fmla="*/ 2147483647 h 160"/>
                <a:gd name="T4" fmla="*/ 2147483647 w 1336"/>
                <a:gd name="T5" fmla="*/ 2147483647 h 160"/>
                <a:gd name="T6" fmla="*/ 2147483647 w 1336"/>
                <a:gd name="T7" fmla="*/ 0 h 160"/>
                <a:gd name="T8" fmla="*/ 0 w 1336"/>
                <a:gd name="T9" fmla="*/ 0 h 160"/>
                <a:gd name="T10" fmla="*/ 0 60000 65536"/>
                <a:gd name="T11" fmla="*/ 0 60000 65536"/>
                <a:gd name="T12" fmla="*/ 0 60000 65536"/>
                <a:gd name="T13" fmla="*/ 0 60000 65536"/>
                <a:gd name="T14" fmla="*/ 0 60000 65536"/>
                <a:gd name="T15" fmla="*/ 0 w 1336"/>
                <a:gd name="T16" fmla="*/ 0 h 160"/>
                <a:gd name="T17" fmla="*/ 1336 w 1336"/>
                <a:gd name="T18" fmla="*/ 160 h 160"/>
              </a:gdLst>
              <a:ahLst/>
              <a:cxnLst>
                <a:cxn ang="T10">
                  <a:pos x="T0" y="T1"/>
                </a:cxn>
                <a:cxn ang="T11">
                  <a:pos x="T2" y="T3"/>
                </a:cxn>
                <a:cxn ang="T12">
                  <a:pos x="T4" y="T5"/>
                </a:cxn>
                <a:cxn ang="T13">
                  <a:pos x="T6" y="T7"/>
                </a:cxn>
                <a:cxn ang="T14">
                  <a:pos x="T8" y="T9"/>
                </a:cxn>
              </a:cxnLst>
              <a:rect l="T15" t="T16" r="T17" b="T18"/>
              <a:pathLst>
                <a:path w="1336" h="160">
                  <a:moveTo>
                    <a:pt x="0" y="0"/>
                  </a:moveTo>
                  <a:lnTo>
                    <a:pt x="0" y="160"/>
                  </a:lnTo>
                  <a:lnTo>
                    <a:pt x="1336" y="160"/>
                  </a:lnTo>
                  <a:lnTo>
                    <a:pt x="1216" y="0"/>
                  </a:lnTo>
                  <a:lnTo>
                    <a:pt x="0" y="0"/>
                  </a:lnTo>
                  <a:close/>
                </a:path>
              </a:pathLst>
            </a:custGeom>
            <a:gradFill rotWithShape="0">
              <a:gsLst>
                <a:gs pos="0">
                  <a:srgbClr val="E49328"/>
                </a:gs>
                <a:gs pos="50000">
                  <a:srgbClr val="FEB543"/>
                </a:gs>
                <a:gs pos="100000">
                  <a:srgbClr val="E49328"/>
                </a:gs>
              </a:gsLst>
              <a:lin ang="5400000" scaled="1"/>
            </a:gradFill>
            <a:ln w="12700">
              <a:solidFill>
                <a:srgbClr val="000000"/>
              </a:solidFill>
              <a:round/>
              <a:headEnd/>
              <a:tailEnd/>
            </a:ln>
          </p:spPr>
          <p:txBody>
            <a:bodyPr/>
            <a:lstStyle/>
            <a:p>
              <a:endParaRPr lang="en-US"/>
            </a:p>
          </p:txBody>
        </p:sp>
        <p:sp>
          <p:nvSpPr>
            <p:cNvPr id="53" name="Text Box 32"/>
            <p:cNvSpPr txBox="1">
              <a:spLocks noChangeArrowheads="1"/>
            </p:cNvSpPr>
            <p:nvPr/>
          </p:nvSpPr>
          <p:spPr bwMode="auto">
            <a:xfrm>
              <a:off x="6162676" y="5257801"/>
              <a:ext cx="1604962" cy="320675"/>
            </a:xfrm>
            <a:prstGeom prst="rect">
              <a:avLst/>
            </a:prstGeom>
            <a:noFill/>
            <a:ln w="9525">
              <a:noFill/>
              <a:miter lim="800000"/>
              <a:headEnd/>
              <a:tailEnd/>
            </a:ln>
            <a:effectLst/>
          </p:spPr>
          <p:txBody>
            <a:bodyPr wrap="none">
              <a:spAutoFit/>
            </a:bodyPr>
            <a:lstStyle/>
            <a:p>
              <a:pPr algn="ctr" eaLnBrk="0" hangingPunct="0">
                <a:defRPr/>
              </a:pPr>
              <a:r>
                <a:rPr lang="en-US" sz="1500" b="1">
                  <a:effectLst>
                    <a:outerShdw blurRad="38100" dist="38100" dir="2700000" algn="tl">
                      <a:srgbClr val="000000"/>
                    </a:outerShdw>
                  </a:effectLst>
                  <a:latin typeface="Verdana" pitchFamily="34" charset="0"/>
                </a:rPr>
                <a:t>CONTEXTUAL</a:t>
              </a:r>
              <a:endParaRPr lang="en-US" sz="1500" b="1">
                <a:solidFill>
                  <a:srgbClr val="FFFFB9"/>
                </a:solidFill>
                <a:effectLst>
                  <a:outerShdw blurRad="38100" dist="38100" dir="2700000" algn="tl">
                    <a:srgbClr val="000000"/>
                  </a:outerShdw>
                </a:effectLst>
                <a:latin typeface="Verdana" pitchFamily="34" charset="0"/>
              </a:endParaRPr>
            </a:p>
          </p:txBody>
        </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a:xfrm>
            <a:off x="6705600" y="6607175"/>
            <a:ext cx="2244725" cy="300038"/>
          </a:xfrm>
        </p:spPr>
        <p:txBody>
          <a:bodyPr/>
          <a:lstStyle/>
          <a:p>
            <a:pPr>
              <a:defRPr/>
            </a:pPr>
            <a:fld id="{559ABD4A-3EED-4E30-965E-7043A9DC1A38}" type="slidenum">
              <a:rPr lang="en-US"/>
              <a:pPr>
                <a:defRPr/>
              </a:pPr>
              <a:t>8</a:t>
            </a:fld>
            <a:endParaRPr lang="en-US"/>
          </a:p>
        </p:txBody>
      </p:sp>
      <p:sp>
        <p:nvSpPr>
          <p:cNvPr id="12292" name="Text Box 2"/>
          <p:cNvSpPr txBox="1">
            <a:spLocks noChangeArrowheads="1"/>
          </p:cNvSpPr>
          <p:nvPr/>
        </p:nvSpPr>
        <p:spPr bwMode="auto">
          <a:xfrm>
            <a:off x="307975" y="1666875"/>
            <a:ext cx="8588375" cy="2541588"/>
          </a:xfrm>
          <a:prstGeom prst="rect">
            <a:avLst/>
          </a:prstGeom>
          <a:solidFill>
            <a:srgbClr val="CAD5FF">
              <a:alpha val="49803"/>
            </a:srgbClr>
          </a:solidFill>
          <a:ln w="12700">
            <a:solidFill>
              <a:schemeClr val="tx1"/>
            </a:solidFill>
            <a:miter lim="800000"/>
            <a:headEnd/>
            <a:tailEnd/>
          </a:ln>
        </p:spPr>
        <p:txBody>
          <a:bodyPr>
            <a:spAutoFit/>
          </a:bodyPr>
          <a:lstStyle/>
          <a:p>
            <a:pPr algn="ctr"/>
            <a:r>
              <a:rPr lang="en-US" sz="3200" b="1">
                <a:latin typeface="Verdana" pitchFamily="34" charset="0"/>
              </a:rPr>
              <a:t>Let’s examine a well-known model of change to explore how our leadership approach helps to explain what leaders need to do, and when.</a:t>
            </a:r>
            <a:endParaRPr lang="en-US" sz="3200">
              <a:latin typeface="Verdana" pitchFamily="34" charset="0"/>
            </a:endParaRPr>
          </a:p>
        </p:txBody>
      </p:sp>
    </p:spTree>
  </p:cSld>
  <p:clrMapOvr>
    <a:masterClrMapping/>
  </p:clrMapOvr>
  <p:transition advTm="1313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a:xfrm>
            <a:off x="6705600" y="6607175"/>
            <a:ext cx="2244725" cy="300038"/>
          </a:xfrm>
        </p:spPr>
        <p:txBody>
          <a:bodyPr/>
          <a:lstStyle/>
          <a:p>
            <a:pPr>
              <a:defRPr/>
            </a:pPr>
            <a:fld id="{215B82F6-9352-4EA9-B860-D239266E3082}" type="slidenum">
              <a:rPr lang="en-US"/>
              <a:pPr>
                <a:defRPr/>
              </a:pPr>
              <a:t>9</a:t>
            </a:fld>
            <a:endParaRPr lang="en-US"/>
          </a:p>
        </p:txBody>
      </p:sp>
      <p:sp>
        <p:nvSpPr>
          <p:cNvPr id="13316" name="Rectangle 2"/>
          <p:cNvSpPr>
            <a:spLocks noGrp="1" noChangeArrowheads="1"/>
          </p:cNvSpPr>
          <p:nvPr>
            <p:ph type="title"/>
          </p:nvPr>
        </p:nvSpPr>
        <p:spPr>
          <a:xfrm>
            <a:off x="528638" y="355600"/>
            <a:ext cx="8305800" cy="1106488"/>
          </a:xfrm>
        </p:spPr>
        <p:txBody>
          <a:bodyPr/>
          <a:lstStyle/>
          <a:p>
            <a:r>
              <a:rPr lang="en-US" sz="3600"/>
              <a:t>Lewinian Model of the Change Process</a:t>
            </a:r>
          </a:p>
        </p:txBody>
      </p:sp>
      <p:sp>
        <p:nvSpPr>
          <p:cNvPr id="1195011" name="Oval 3"/>
          <p:cNvSpPr>
            <a:spLocks noChangeArrowheads="1"/>
          </p:cNvSpPr>
          <p:nvPr/>
        </p:nvSpPr>
        <p:spPr bwMode="grayWhite">
          <a:xfrm>
            <a:off x="685800" y="2667000"/>
            <a:ext cx="2133600" cy="2133600"/>
          </a:xfrm>
          <a:prstGeom prst="ellipse">
            <a:avLst/>
          </a:prstGeom>
          <a:solidFill>
            <a:srgbClr val="FF0000"/>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sz="2800" b="1">
                <a:solidFill>
                  <a:srgbClr val="FFFF00"/>
                </a:solidFill>
                <a:effectLst>
                  <a:outerShdw blurRad="38100" dist="38100" dir="2700000" algn="tl">
                    <a:srgbClr val="000000"/>
                  </a:outerShdw>
                </a:effectLst>
                <a:latin typeface="Tahoma" charset="0"/>
              </a:rPr>
              <a:t>Unfreezing</a:t>
            </a:r>
            <a:endParaRPr lang="en-US" sz="3200" b="1">
              <a:effectLst>
                <a:outerShdw blurRad="38100" dist="38100" dir="2700000" algn="tl">
                  <a:srgbClr val="000000"/>
                </a:outerShdw>
              </a:effectLst>
              <a:latin typeface="Times New Roman" pitchFamily="18" charset="0"/>
            </a:endParaRPr>
          </a:p>
        </p:txBody>
      </p:sp>
      <p:sp>
        <p:nvSpPr>
          <p:cNvPr id="1195012" name="Oval 4"/>
          <p:cNvSpPr>
            <a:spLocks noChangeArrowheads="1"/>
          </p:cNvSpPr>
          <p:nvPr/>
        </p:nvSpPr>
        <p:spPr bwMode="ltGray">
          <a:xfrm>
            <a:off x="3657600" y="2667000"/>
            <a:ext cx="2133600" cy="2133600"/>
          </a:xfrm>
          <a:prstGeom prst="ellipse">
            <a:avLst/>
          </a:prstGeom>
          <a:solidFill>
            <a:srgbClr val="008000"/>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sz="2800" b="1">
                <a:solidFill>
                  <a:srgbClr val="FFFF00"/>
                </a:solidFill>
                <a:effectLst>
                  <a:outerShdw blurRad="38100" dist="38100" dir="2700000" algn="tl">
                    <a:srgbClr val="000000"/>
                  </a:outerShdw>
                </a:effectLst>
                <a:latin typeface="Tahoma" charset="0"/>
              </a:rPr>
              <a:t>Moving</a:t>
            </a:r>
            <a:endParaRPr lang="en-US" sz="3200" b="1">
              <a:solidFill>
                <a:srgbClr val="FFCC99"/>
              </a:solidFill>
              <a:effectLst>
                <a:outerShdw blurRad="38100" dist="38100" dir="2700000" algn="tl">
                  <a:srgbClr val="000000"/>
                </a:outerShdw>
              </a:effectLst>
              <a:latin typeface="Times New Roman" pitchFamily="18" charset="0"/>
            </a:endParaRPr>
          </a:p>
        </p:txBody>
      </p:sp>
      <p:sp>
        <p:nvSpPr>
          <p:cNvPr id="1195013" name="Oval 5"/>
          <p:cNvSpPr>
            <a:spLocks noChangeArrowheads="1"/>
          </p:cNvSpPr>
          <p:nvPr/>
        </p:nvSpPr>
        <p:spPr bwMode="invGray">
          <a:xfrm>
            <a:off x="6477000" y="2667000"/>
            <a:ext cx="2133600" cy="2133600"/>
          </a:xfrm>
          <a:prstGeom prst="ellipse">
            <a:avLst/>
          </a:prstGeom>
          <a:solidFill>
            <a:srgbClr val="0000FF"/>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en-US" sz="2800" b="1">
                <a:solidFill>
                  <a:srgbClr val="FFFF00"/>
                </a:solidFill>
                <a:effectLst>
                  <a:outerShdw blurRad="38100" dist="38100" dir="2700000" algn="tl">
                    <a:srgbClr val="000000"/>
                  </a:outerShdw>
                </a:effectLst>
                <a:latin typeface="Tahoma" charset="0"/>
              </a:rPr>
              <a:t>Refreezing</a:t>
            </a:r>
            <a:endParaRPr lang="en-US" sz="3200" b="1">
              <a:effectLst>
                <a:outerShdw blurRad="38100" dist="38100" dir="2700000" algn="tl">
                  <a:srgbClr val="000000"/>
                </a:outerShdw>
              </a:effectLst>
              <a:latin typeface="Times New Roman" pitchFamily="18" charset="0"/>
            </a:endParaRPr>
          </a:p>
        </p:txBody>
      </p:sp>
      <p:cxnSp>
        <p:nvCxnSpPr>
          <p:cNvPr id="1195014" name="AutoShape 6"/>
          <p:cNvCxnSpPr>
            <a:cxnSpLocks noChangeShapeType="1"/>
          </p:cNvCxnSpPr>
          <p:nvPr/>
        </p:nvCxnSpPr>
        <p:spPr bwMode="auto">
          <a:xfrm>
            <a:off x="2819400" y="3717925"/>
            <a:ext cx="838200" cy="0"/>
          </a:xfrm>
          <a:prstGeom prst="straightConnector1">
            <a:avLst/>
          </a:prstGeom>
          <a:noFill/>
          <a:ln w="38100">
            <a:solidFill>
              <a:schemeClr val="tx1"/>
            </a:solidFill>
            <a:round/>
            <a:headEnd/>
            <a:tailEnd type="triangle" w="med" len="med"/>
          </a:ln>
        </p:spPr>
      </p:cxnSp>
      <p:cxnSp>
        <p:nvCxnSpPr>
          <p:cNvPr id="1195015" name="AutoShape 7"/>
          <p:cNvCxnSpPr>
            <a:cxnSpLocks noChangeShapeType="1"/>
            <a:stCxn id="1195012" idx="6"/>
            <a:endCxn id="1195013" idx="2"/>
          </p:cNvCxnSpPr>
          <p:nvPr/>
        </p:nvCxnSpPr>
        <p:spPr bwMode="auto">
          <a:xfrm>
            <a:off x="5791200" y="3733800"/>
            <a:ext cx="685800" cy="0"/>
          </a:xfrm>
          <a:prstGeom prst="straightConnector1">
            <a:avLst/>
          </a:prstGeom>
          <a:noFill/>
          <a:ln w="38100">
            <a:solidFill>
              <a:schemeClr val="tx1"/>
            </a:solidFill>
            <a:round/>
            <a:headEnd/>
            <a:tailEnd type="triangle" w="med" len="med"/>
          </a:ln>
        </p:spPr>
      </p:cxn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5014"/>
                                        </p:tgtEl>
                                        <p:attrNameLst>
                                          <p:attrName>style.visibility</p:attrName>
                                        </p:attrNameLst>
                                      </p:cBhvr>
                                      <p:to>
                                        <p:strVal val="visible"/>
                                      </p:to>
                                    </p:set>
                                    <p:animEffect transition="in" filter="fade">
                                      <p:cBhvr>
                                        <p:cTn id="7" dur="1000"/>
                                        <p:tgtEl>
                                          <p:spTgt spid="11950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95012"/>
                                        </p:tgtEl>
                                        <p:attrNameLst>
                                          <p:attrName>style.visibility</p:attrName>
                                        </p:attrNameLst>
                                      </p:cBhvr>
                                      <p:to>
                                        <p:strVal val="visible"/>
                                      </p:to>
                                    </p:set>
                                    <p:animEffect transition="in" filter="fade">
                                      <p:cBhvr>
                                        <p:cTn id="10" dur="1000"/>
                                        <p:tgtEl>
                                          <p:spTgt spid="11950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95015"/>
                                        </p:tgtEl>
                                        <p:attrNameLst>
                                          <p:attrName>style.visibility</p:attrName>
                                        </p:attrNameLst>
                                      </p:cBhvr>
                                      <p:to>
                                        <p:strVal val="visible"/>
                                      </p:to>
                                    </p:set>
                                    <p:animEffect transition="in" filter="fade">
                                      <p:cBhvr>
                                        <p:cTn id="15" dur="1000"/>
                                        <p:tgtEl>
                                          <p:spTgt spid="11950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95013"/>
                                        </p:tgtEl>
                                        <p:attrNameLst>
                                          <p:attrName>style.visibility</p:attrName>
                                        </p:attrNameLst>
                                      </p:cBhvr>
                                      <p:to>
                                        <p:strVal val="visible"/>
                                      </p:to>
                                    </p:set>
                                    <p:animEffect transition="in" filter="fade">
                                      <p:cBhvr>
                                        <p:cTn id="18" dur="1000"/>
                                        <p:tgtEl>
                                          <p:spTgt spid="1195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5012" grpId="0" animBg="1"/>
      <p:bldP spid="119501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6.3|14.6"/>
</p:tagLst>
</file>

<file path=ppt/tags/tag2.xml><?xml version="1.0" encoding="utf-8"?>
<p:tagLst xmlns:a="http://schemas.openxmlformats.org/drawingml/2006/main" xmlns:r="http://schemas.openxmlformats.org/officeDocument/2006/relationships" xmlns:p="http://schemas.openxmlformats.org/presentationml/2006/main">
  <p:tag name="TIMING" val="|16.7"/>
</p:tagLst>
</file>

<file path=ppt/tags/tag3.xml><?xml version="1.0" encoding="utf-8"?>
<p:tagLst xmlns:a="http://schemas.openxmlformats.org/drawingml/2006/main" xmlns:r="http://schemas.openxmlformats.org/officeDocument/2006/relationships" xmlns:p="http://schemas.openxmlformats.org/presentationml/2006/main">
  <p:tag name="TIMING" val="|21"/>
</p:tagLst>
</file>

<file path=ppt/tags/tag4.xml><?xml version="1.0" encoding="utf-8"?>
<p:tagLst xmlns:a="http://schemas.openxmlformats.org/drawingml/2006/main" xmlns:r="http://schemas.openxmlformats.org/officeDocument/2006/relationships" xmlns:p="http://schemas.openxmlformats.org/presentationml/2006/main">
  <p:tag name="TIMING" val="|13.8"/>
</p:tagLst>
</file>

<file path=ppt/tags/tag5.xml><?xml version="1.0" encoding="utf-8"?>
<p:tagLst xmlns:a="http://schemas.openxmlformats.org/drawingml/2006/main" xmlns:r="http://schemas.openxmlformats.org/officeDocument/2006/relationships" xmlns:p="http://schemas.openxmlformats.org/presentationml/2006/main">
  <p:tag name="TIMING" val="|9.9"/>
</p:tagLst>
</file>

<file path=ppt/theme/theme1.xml><?xml version="1.0" encoding="utf-8"?>
<a:theme xmlns:a="http://schemas.openxmlformats.org/drawingml/2006/main" name="Duke MBA - Rethinking Boundaries">
  <a:themeElements>
    <a:clrScheme name="Duke MBA - Rethinking Boundaries 14">
      <a:dk1>
        <a:srgbClr val="000000"/>
      </a:dk1>
      <a:lt1>
        <a:srgbClr val="FFFFFF"/>
      </a:lt1>
      <a:dk2>
        <a:srgbClr val="000099"/>
      </a:dk2>
      <a:lt2>
        <a:srgbClr val="666666"/>
      </a:lt2>
      <a:accent1>
        <a:srgbClr val="CCCCCC"/>
      </a:accent1>
      <a:accent2>
        <a:srgbClr val="FFFF00"/>
      </a:accent2>
      <a:accent3>
        <a:srgbClr val="FFFFFF"/>
      </a:accent3>
      <a:accent4>
        <a:srgbClr val="000000"/>
      </a:accent4>
      <a:accent5>
        <a:srgbClr val="E2E2E2"/>
      </a:accent5>
      <a:accent6>
        <a:srgbClr val="E7E700"/>
      </a:accent6>
      <a:hlink>
        <a:srgbClr val="3A4AA0"/>
      </a:hlink>
      <a:folHlink>
        <a:srgbClr val="929BC5"/>
      </a:folHlink>
    </a:clrScheme>
    <a:fontScheme name="Duke MBA - Rethinking Boundaries">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uke MBA - Rethinking Boundari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uke MBA - Rethinking Boundari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uke MBA - Rethinking Boundari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uke MBA - Rethinking Boundari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uke MBA - Rethinking Boundari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uke MBA - Rethinking Boundari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uke MBA - Rethinking Boundari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uke MBA - Rethinking Boundari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uke MBA - Rethinking Boundari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uke MBA - Rethinking Boundari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uke MBA - Rethinking Boundari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uke MBA - Rethinking Boundari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uke MBA - Rethinking Boundaries 13">
        <a:dk1>
          <a:srgbClr val="000000"/>
        </a:dk1>
        <a:lt1>
          <a:srgbClr val="FFFFFF"/>
        </a:lt1>
        <a:dk2>
          <a:srgbClr val="000099"/>
        </a:dk2>
        <a:lt2>
          <a:srgbClr val="999999"/>
        </a:lt2>
        <a:accent1>
          <a:srgbClr val="6979B9"/>
        </a:accent1>
        <a:accent2>
          <a:srgbClr val="FFFF00"/>
        </a:accent2>
        <a:accent3>
          <a:srgbClr val="FFFFFF"/>
        </a:accent3>
        <a:accent4>
          <a:srgbClr val="000000"/>
        </a:accent4>
        <a:accent5>
          <a:srgbClr val="B9BED9"/>
        </a:accent5>
        <a:accent6>
          <a:srgbClr val="E7E700"/>
        </a:accent6>
        <a:hlink>
          <a:srgbClr val="000099"/>
        </a:hlink>
        <a:folHlink>
          <a:srgbClr val="000099"/>
        </a:folHlink>
      </a:clrScheme>
      <a:clrMap bg1="lt1" tx1="dk1" bg2="lt2" tx2="dk2" accent1="accent1" accent2="accent2" accent3="accent3" accent4="accent4" accent5="accent5" accent6="accent6" hlink="hlink" folHlink="folHlink"/>
    </a:extraClrScheme>
    <a:extraClrScheme>
      <a:clrScheme name="Duke MBA - Rethinking Boundaries 14">
        <a:dk1>
          <a:srgbClr val="000000"/>
        </a:dk1>
        <a:lt1>
          <a:srgbClr val="FFFFFF"/>
        </a:lt1>
        <a:dk2>
          <a:srgbClr val="000099"/>
        </a:dk2>
        <a:lt2>
          <a:srgbClr val="666666"/>
        </a:lt2>
        <a:accent1>
          <a:srgbClr val="CCCCCC"/>
        </a:accent1>
        <a:accent2>
          <a:srgbClr val="FFFF00"/>
        </a:accent2>
        <a:accent3>
          <a:srgbClr val="FFFFFF"/>
        </a:accent3>
        <a:accent4>
          <a:srgbClr val="000000"/>
        </a:accent4>
        <a:accent5>
          <a:srgbClr val="E2E2E2"/>
        </a:accent5>
        <a:accent6>
          <a:srgbClr val="E7E700"/>
        </a:accent6>
        <a:hlink>
          <a:srgbClr val="3A4AA0"/>
        </a:hlink>
        <a:folHlink>
          <a:srgbClr val="929BC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TotalTime>
  <Words>1927</Words>
  <Application>Microsoft Macintosh PowerPoint</Application>
  <PresentationFormat>On-screen Show (4:3)</PresentationFormat>
  <Paragraphs>264</Paragraphs>
  <Slides>28</Slides>
  <Notes>18</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28</vt:i4>
      </vt:variant>
      <vt:variant>
        <vt:lpstr>Custom Shows</vt:lpstr>
      </vt:variant>
      <vt:variant>
        <vt:i4>3</vt:i4>
      </vt:variant>
    </vt:vector>
  </HeadingPairs>
  <TitlesOfParts>
    <vt:vector size="38" baseType="lpstr">
      <vt:lpstr>ＭＳ Ｐゴシック</vt:lpstr>
      <vt:lpstr>Arial</vt:lpstr>
      <vt:lpstr>Tahoma</vt:lpstr>
      <vt:lpstr>Times New Roman</vt:lpstr>
      <vt:lpstr>Verdana</vt:lpstr>
      <vt:lpstr>Wingdings</vt:lpstr>
      <vt:lpstr>Duke MBA - Rethinking Boundaries</vt:lpstr>
      <vt:lpstr>LEADING CHANGE</vt:lpstr>
      <vt:lpstr>PowerPoint Presentation</vt:lpstr>
      <vt:lpstr>PowerPoint Presentation</vt:lpstr>
      <vt:lpstr>PowerPoint Presentation</vt:lpstr>
      <vt:lpstr>Why do people resist change?</vt:lpstr>
      <vt:lpstr>PowerPoint Presentation</vt:lpstr>
      <vt:lpstr>PowerPoint Presentation</vt:lpstr>
      <vt:lpstr>PowerPoint Presentation</vt:lpstr>
      <vt:lpstr>Lewinian Model of the Change Process</vt:lpstr>
      <vt:lpstr>Updated View of the Change Process</vt:lpstr>
      <vt:lpstr>Leadership during the Change Process</vt:lpstr>
      <vt:lpstr>Beginning the Change Process</vt:lpstr>
      <vt:lpstr>Beginning the Change Process</vt:lpstr>
      <vt:lpstr>Personal Leadership during “Unfreezing”</vt:lpstr>
      <vt:lpstr>Relational Leadership during “Unfreezing”</vt:lpstr>
      <vt:lpstr>Contextual Leadership during “Unfreezing”</vt:lpstr>
      <vt:lpstr>Carrying Out the Change Process</vt:lpstr>
      <vt:lpstr>Carrying Out the Change Process</vt:lpstr>
      <vt:lpstr>Relational Leadership during “moving”</vt:lpstr>
      <vt:lpstr>Inspirational Leadership during “moving”</vt:lpstr>
      <vt:lpstr>Supportive Leadership  during “moving”</vt:lpstr>
      <vt:lpstr>Completing the Change Process</vt:lpstr>
      <vt:lpstr>Completing the Change Process</vt:lpstr>
      <vt:lpstr>Contextual Leadership during “refreezing”</vt:lpstr>
      <vt:lpstr>Responsible Leadership during “refreezing”</vt:lpstr>
      <vt:lpstr>Personal Leadership during “refreezing”</vt:lpstr>
      <vt:lpstr>“Sister Act”</vt:lpstr>
      <vt:lpstr>PowerPoint Presentation</vt:lpstr>
      <vt:lpstr>New Choir Director</vt:lpstr>
      <vt:lpstr>Change in the Organization</vt:lpstr>
      <vt:lpstr>Big Concert</vt:lpstr>
    </vt:vector>
  </TitlesOfParts>
  <Company>Duke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Andrea Mohamed</dc:creator>
  <cp:lastModifiedBy>Sim Sitkin</cp:lastModifiedBy>
  <cp:revision>35</cp:revision>
  <cp:lastPrinted>2023-05-09T17:28:37Z</cp:lastPrinted>
  <dcterms:created xsi:type="dcterms:W3CDTF">2009-02-09T20:53:38Z</dcterms:created>
  <dcterms:modified xsi:type="dcterms:W3CDTF">2024-05-02T18:40:18Z</dcterms:modified>
</cp:coreProperties>
</file>