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22"/>
  </p:notesMasterIdLst>
  <p:handoutMasterIdLst>
    <p:handoutMasterId r:id="rId23"/>
  </p:handoutMasterIdLst>
  <p:sldIdLst>
    <p:sldId id="384" r:id="rId2"/>
    <p:sldId id="386" r:id="rId3"/>
    <p:sldId id="387" r:id="rId4"/>
    <p:sldId id="389" r:id="rId5"/>
    <p:sldId id="390" r:id="rId6"/>
    <p:sldId id="391" r:id="rId7"/>
    <p:sldId id="392" r:id="rId8"/>
    <p:sldId id="393" r:id="rId9"/>
    <p:sldId id="394" r:id="rId10"/>
    <p:sldId id="395" r:id="rId11"/>
    <p:sldId id="428" r:id="rId12"/>
    <p:sldId id="400" r:id="rId13"/>
    <p:sldId id="401" r:id="rId14"/>
    <p:sldId id="429" r:id="rId15"/>
    <p:sldId id="430" r:id="rId16"/>
    <p:sldId id="431" r:id="rId17"/>
    <p:sldId id="432" r:id="rId18"/>
    <p:sldId id="433" r:id="rId19"/>
    <p:sldId id="434" r:id="rId20"/>
    <p:sldId id="427" r:id="rId21"/>
  </p:sldIdLst>
  <p:sldSz cx="12192000" cy="6858000"/>
  <p:notesSz cx="9144000" cy="6858000"/>
  <p:defaultTextStyle>
    <a:defPPr>
      <a:defRPr lang="en-US"/>
    </a:defPPr>
    <a:lvl1pPr algn="l" rtl="0" fontAlgn="base">
      <a:spcBef>
        <a:spcPct val="0"/>
      </a:spcBef>
      <a:spcAft>
        <a:spcPct val="0"/>
      </a:spcAft>
      <a:defRPr kern="1200">
        <a:solidFill>
          <a:schemeClr val="tx1"/>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03" autoAdjust="0"/>
    <p:restoredTop sz="72264" autoAdjust="0"/>
  </p:normalViewPr>
  <p:slideViewPr>
    <p:cSldViewPr>
      <p:cViewPr varScale="1">
        <p:scale>
          <a:sx n="128" d="100"/>
          <a:sy n="128" d="100"/>
        </p:scale>
        <p:origin x="1472" y="176"/>
      </p:cViewPr>
      <p:guideLst>
        <p:guide orient="horz" pos="2160"/>
        <p:guide pos="3840"/>
      </p:guideLst>
    </p:cSldViewPr>
  </p:slideViewPr>
  <p:notesTextViewPr>
    <p:cViewPr>
      <p:scale>
        <a:sx n="100" d="100"/>
        <a:sy n="100" d="100"/>
      </p:scale>
      <p:origin x="0" y="0"/>
    </p:cViewPr>
  </p:notesTextViewPr>
  <p:sorterViewPr>
    <p:cViewPr>
      <p:scale>
        <a:sx n="1" d="1"/>
        <a:sy n="1" d="1"/>
      </p:scale>
      <p:origin x="0" y="0"/>
    </p:cViewPr>
  </p:sorterViewPr>
  <p:notesViewPr>
    <p:cSldViewPr>
      <p:cViewPr varScale="1">
        <p:scale>
          <a:sx n="95" d="100"/>
          <a:sy n="95" d="100"/>
        </p:scale>
        <p:origin x="34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pPr>
              <a:defRPr/>
            </a:pPr>
            <a:fld id="{118C7BD1-DEBA-44B6-9034-643787B9ADAA}" type="datetimeFigureOut">
              <a:rPr lang="en-US"/>
              <a:pPr>
                <a:defRPr/>
              </a:pPr>
              <a:t>5/2/24</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pPr>
              <a:defRPr/>
            </a:pPr>
            <a:fld id="{07CFAAE6-A0E4-469B-B180-4AE67D1F6E94}" type="slidenum">
              <a:rPr lang="en-US"/>
              <a:pPr>
                <a:defRPr/>
              </a:pPr>
              <a:t>‹#›</a:t>
            </a:fld>
            <a:endParaRPr lang="en-US"/>
          </a:p>
        </p:txBody>
      </p:sp>
    </p:spTree>
    <p:extLst>
      <p:ext uri="{BB962C8B-B14F-4D97-AF65-F5344CB8AC3E}">
        <p14:creationId xmlns:p14="http://schemas.microsoft.com/office/powerpoint/2010/main" val="3939389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defRPr>
            </a:lvl1pPr>
          </a:lstStyle>
          <a:p>
            <a:pPr>
              <a:defRPr/>
            </a:pPr>
            <a:endParaRPr lang="en-US"/>
          </a:p>
        </p:txBody>
      </p:sp>
      <p:sp>
        <p:nvSpPr>
          <p:cNvPr id="4099" name="Rectangle 3"/>
          <p:cNvSpPr>
            <a:spLocks noGrp="1" noChangeArrowheads="1"/>
          </p:cNvSpPr>
          <p:nvPr>
            <p:ph type="dt" idx="1"/>
          </p:nvPr>
        </p:nvSpPr>
        <p:spPr bwMode="auto">
          <a:xfrm>
            <a:off x="5179484"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defRPr>
            </a:lvl1pPr>
          </a:lstStyle>
          <a:p>
            <a:pPr>
              <a:defRPr/>
            </a:pPr>
            <a:endParaRPr lang="en-US"/>
          </a:p>
        </p:txBody>
      </p:sp>
      <p:sp>
        <p:nvSpPr>
          <p:cNvPr id="24580" name="Rectangle 4"/>
          <p:cNvSpPr>
            <a:spLocks noGrp="1" noRot="1" noChangeAspect="1" noChangeArrowheads="1" noTextEdit="1"/>
          </p:cNvSpPr>
          <p:nvPr>
            <p:ph type="sldImg" idx="2"/>
          </p:nvPr>
        </p:nvSpPr>
        <p:spPr bwMode="auto">
          <a:xfrm>
            <a:off x="2286000" y="514350"/>
            <a:ext cx="4572000" cy="25717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3257550"/>
            <a:ext cx="73152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defRPr>
            </a:lvl1pPr>
          </a:lstStyle>
          <a:p>
            <a:pPr>
              <a:defRPr/>
            </a:pPr>
            <a:endParaRPr lang="en-US"/>
          </a:p>
        </p:txBody>
      </p:sp>
      <p:sp>
        <p:nvSpPr>
          <p:cNvPr id="4103" name="Rectangle 7"/>
          <p:cNvSpPr>
            <a:spLocks noGrp="1" noChangeArrowheads="1"/>
          </p:cNvSpPr>
          <p:nvPr>
            <p:ph type="sldNum" sz="quarter" idx="5"/>
          </p:nvPr>
        </p:nvSpPr>
        <p:spPr bwMode="auto">
          <a:xfrm>
            <a:off x="5179484" y="651391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mn-ea"/>
              </a:defRPr>
            </a:lvl1pPr>
          </a:lstStyle>
          <a:p>
            <a:pPr>
              <a:defRPr/>
            </a:pPr>
            <a:fld id="{866F0A35-99E6-47AE-B661-8DF026BD7793}" type="slidenum">
              <a:rPr lang="en-US"/>
              <a:pPr>
                <a:defRPr/>
              </a:pPr>
              <a:t>‹#›</a:t>
            </a:fld>
            <a:endParaRPr lang="en-US"/>
          </a:p>
        </p:txBody>
      </p:sp>
    </p:spTree>
    <p:extLst>
      <p:ext uri="{BB962C8B-B14F-4D97-AF65-F5344CB8AC3E}">
        <p14:creationId xmlns:p14="http://schemas.microsoft.com/office/powerpoint/2010/main" val="20761852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2E8C3BC4-8E80-4647-B03D-BC4C2336A939}" type="slidenum">
              <a:rPr lang="en-US" smtClean="0">
                <a:ea typeface="ＭＳ Ｐゴシック" pitchFamily="-107" charset="-128"/>
              </a:rPr>
              <a:pPr/>
              <a:t>1</a:t>
            </a:fld>
            <a:endParaRPr lang="en-US">
              <a:ea typeface="ＭＳ Ｐゴシック" pitchFamily="-107" charset="-128"/>
            </a:endParaRPr>
          </a:p>
        </p:txBody>
      </p:sp>
      <p:sp>
        <p:nvSpPr>
          <p:cNvPr id="16387" name="Rectangle 2"/>
          <p:cNvSpPr>
            <a:spLocks noGrp="1" noRot="1" noChangeAspect="1" noChangeArrowheads="1" noTextEdit="1"/>
          </p:cNvSpPr>
          <p:nvPr>
            <p:ph type="sldImg"/>
          </p:nvPr>
        </p:nvSpPr>
        <p:spPr>
          <a:xfrm>
            <a:off x="2286000" y="514350"/>
            <a:ext cx="4572000" cy="2571750"/>
          </a:xfrm>
          <a:ln/>
        </p:spPr>
      </p:sp>
      <p:sp>
        <p:nvSpPr>
          <p:cNvPr id="163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66F0A35-99E6-47AE-B661-8DF026BD7793}" type="slidenum">
              <a:rPr lang="en-US" smtClean="0"/>
              <a:pPr>
                <a:defRPr/>
              </a:pPr>
              <a:t>10</a:t>
            </a:fld>
            <a:endParaRPr lang="en-US"/>
          </a:p>
        </p:txBody>
      </p:sp>
    </p:spTree>
    <p:extLst>
      <p:ext uri="{BB962C8B-B14F-4D97-AF65-F5344CB8AC3E}">
        <p14:creationId xmlns:p14="http://schemas.microsoft.com/office/powerpoint/2010/main" val="573125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66F0A35-99E6-47AE-B661-8DF026BD7793}" type="slidenum">
              <a:rPr lang="en-US" smtClean="0"/>
              <a:pPr>
                <a:defRPr/>
              </a:pPr>
              <a:t>11</a:t>
            </a:fld>
            <a:endParaRPr lang="en-US"/>
          </a:p>
        </p:txBody>
      </p:sp>
    </p:spTree>
    <p:extLst>
      <p:ext uri="{BB962C8B-B14F-4D97-AF65-F5344CB8AC3E}">
        <p14:creationId xmlns:p14="http://schemas.microsoft.com/office/powerpoint/2010/main" val="478033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66F0A35-99E6-47AE-B661-8DF026BD7793}" type="slidenum">
              <a:rPr lang="en-US" smtClean="0"/>
              <a:pPr>
                <a:defRPr/>
              </a:pPr>
              <a:t>12</a:t>
            </a:fld>
            <a:endParaRPr lang="en-US"/>
          </a:p>
        </p:txBody>
      </p:sp>
    </p:spTree>
    <p:extLst>
      <p:ext uri="{BB962C8B-B14F-4D97-AF65-F5344CB8AC3E}">
        <p14:creationId xmlns:p14="http://schemas.microsoft.com/office/powerpoint/2010/main" val="1424387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B66CC8DF-BCE1-48DF-A5F2-34DE1FBF3E1B}" type="slidenum">
              <a:rPr lang="en-US"/>
              <a:pPr/>
              <a:t>13</a:t>
            </a:fld>
            <a:endParaRPr lang="en-US"/>
          </a:p>
        </p:txBody>
      </p:sp>
      <p:sp>
        <p:nvSpPr>
          <p:cNvPr id="50179" name="Rectangle 2"/>
          <p:cNvSpPr>
            <a:spLocks noGrp="1" noRot="1" noChangeAspect="1" noChangeArrowheads="1" noTextEdit="1"/>
          </p:cNvSpPr>
          <p:nvPr>
            <p:ph type="sldImg"/>
          </p:nvPr>
        </p:nvSpPr>
        <p:spPr>
          <a:xfrm>
            <a:off x="2287588" y="515938"/>
            <a:ext cx="4572000" cy="2571750"/>
          </a:xfrm>
          <a:ln/>
        </p:spPr>
      </p:sp>
      <p:sp>
        <p:nvSpPr>
          <p:cNvPr id="50180" name="Rectangle 3"/>
          <p:cNvSpPr>
            <a:spLocks noGrp="1" noChangeArrowheads="1"/>
          </p:cNvSpPr>
          <p:nvPr>
            <p:ph type="body" idx="1"/>
          </p:nvPr>
        </p:nvSpPr>
        <p:spPr>
          <a:xfrm>
            <a:off x="915228" y="3259190"/>
            <a:ext cx="7313544" cy="3083523"/>
          </a:xfrm>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634EEE44-247C-43C4-83B0-777F0D2E9E3A}" type="slidenum">
              <a:rPr lang="en-US"/>
              <a:pPr/>
              <a:t>14</a:t>
            </a:fld>
            <a:endParaRPr lang="en-US"/>
          </a:p>
        </p:txBody>
      </p:sp>
      <p:sp>
        <p:nvSpPr>
          <p:cNvPr id="53251" name="Rectangle 2"/>
          <p:cNvSpPr>
            <a:spLocks noGrp="1" noRot="1" noChangeAspect="1" noChangeArrowheads="1" noTextEdit="1"/>
          </p:cNvSpPr>
          <p:nvPr>
            <p:ph type="sldImg"/>
          </p:nvPr>
        </p:nvSpPr>
        <p:spPr>
          <a:xfrm>
            <a:off x="2286000" y="514350"/>
            <a:ext cx="4572000" cy="2571750"/>
          </a:xfrm>
          <a:ln/>
        </p:spPr>
      </p:sp>
      <p:sp>
        <p:nvSpPr>
          <p:cNvPr id="53252" name="Rectangle 3"/>
          <p:cNvSpPr>
            <a:spLocks noGrp="1" noChangeArrowheads="1"/>
          </p:cNvSpPr>
          <p:nvPr>
            <p:ph type="body" idx="1"/>
          </p:nvPr>
        </p:nvSpPr>
        <p:spPr>
          <a:xfrm>
            <a:off x="915228" y="3259190"/>
            <a:ext cx="7313544" cy="3084695"/>
          </a:xfrm>
          <a:noFill/>
          <a:ln/>
        </p:spPr>
        <p:txBody>
          <a:bodyPr/>
          <a:lstStyle/>
          <a:p>
            <a:pPr eaLnBrk="1" hangingPunct="1"/>
            <a:r>
              <a:rPr lang="en-US" dirty="0"/>
              <a:t>Example of Ann </a:t>
            </a:r>
            <a:r>
              <a:rPr lang="en-US" dirty="0" err="1"/>
              <a:t>Mulcahy</a:t>
            </a:r>
            <a:r>
              <a:rPr lang="en-US" dirty="0"/>
              <a:t> (Xerox Chairman and CEO) crying right before annual meeting when Board member said he never thought he would believe again, but did now.</a:t>
            </a:r>
          </a:p>
          <a:p>
            <a:pPr eaLnBrk="1" hangingPunct="1"/>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7AB225CC-C59F-4770-9F97-03371122C259}" type="slidenum">
              <a:rPr lang="en-US"/>
              <a:pPr/>
              <a:t>15</a:t>
            </a:fld>
            <a:endParaRPr lang="en-US"/>
          </a:p>
        </p:txBody>
      </p:sp>
      <p:sp>
        <p:nvSpPr>
          <p:cNvPr id="57347" name="Rectangle 2"/>
          <p:cNvSpPr>
            <a:spLocks noGrp="1" noRot="1" noChangeAspect="1" noChangeArrowheads="1" noTextEdit="1"/>
          </p:cNvSpPr>
          <p:nvPr>
            <p:ph type="sldImg"/>
          </p:nvPr>
        </p:nvSpPr>
        <p:spPr>
          <a:xfrm>
            <a:off x="2286000" y="514350"/>
            <a:ext cx="4572000" cy="2571750"/>
          </a:xfrm>
          <a:ln/>
        </p:spPr>
      </p:sp>
      <p:sp>
        <p:nvSpPr>
          <p:cNvPr id="57348" name="Rectangle 3"/>
          <p:cNvSpPr>
            <a:spLocks noGrp="1" noChangeArrowheads="1"/>
          </p:cNvSpPr>
          <p:nvPr>
            <p:ph type="body" idx="1"/>
          </p:nvPr>
        </p:nvSpPr>
        <p:spPr>
          <a:xfrm>
            <a:off x="915228" y="3259190"/>
            <a:ext cx="7313544" cy="3084695"/>
          </a:xfrm>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9772D9A-39E3-4B07-AABB-17194600BFB0}" type="slidenum">
              <a:rPr lang="en-US"/>
              <a:pPr/>
              <a:t>16</a:t>
            </a:fld>
            <a:endParaRPr lang="en-US"/>
          </a:p>
        </p:txBody>
      </p:sp>
      <p:sp>
        <p:nvSpPr>
          <p:cNvPr id="61443" name="Rectangle 2"/>
          <p:cNvSpPr>
            <a:spLocks noGrp="1" noRot="1" noChangeAspect="1" noChangeArrowheads="1" noTextEdit="1"/>
          </p:cNvSpPr>
          <p:nvPr>
            <p:ph type="sldImg"/>
          </p:nvPr>
        </p:nvSpPr>
        <p:spPr>
          <a:xfrm>
            <a:off x="2286000" y="514350"/>
            <a:ext cx="4572000" cy="2571750"/>
          </a:xfrm>
          <a:ln/>
        </p:spPr>
      </p:sp>
      <p:sp>
        <p:nvSpPr>
          <p:cNvPr id="61444" name="Rectangle 3"/>
          <p:cNvSpPr>
            <a:spLocks noGrp="1" noChangeArrowheads="1"/>
          </p:cNvSpPr>
          <p:nvPr>
            <p:ph type="body" idx="1"/>
          </p:nvPr>
        </p:nvSpPr>
        <p:spPr>
          <a:xfrm>
            <a:off x="917300" y="3259190"/>
            <a:ext cx="7309403" cy="3084695"/>
          </a:xfrm>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E578A813-E8C6-42A1-91DE-7C3CC3107D1B}" type="slidenum">
              <a:rPr lang="en-US"/>
              <a:pPr/>
              <a:t>17</a:t>
            </a:fld>
            <a:endParaRPr lang="en-US"/>
          </a:p>
        </p:txBody>
      </p:sp>
      <p:sp>
        <p:nvSpPr>
          <p:cNvPr id="65539" name="Rectangle 2"/>
          <p:cNvSpPr>
            <a:spLocks noGrp="1" noRot="1" noChangeAspect="1" noChangeArrowheads="1" noTextEdit="1"/>
          </p:cNvSpPr>
          <p:nvPr>
            <p:ph type="sldImg"/>
          </p:nvPr>
        </p:nvSpPr>
        <p:spPr>
          <a:xfrm>
            <a:off x="2286000" y="514350"/>
            <a:ext cx="4572000" cy="2571750"/>
          </a:xfrm>
          <a:ln/>
        </p:spPr>
      </p:sp>
      <p:sp>
        <p:nvSpPr>
          <p:cNvPr id="65540" name="Rectangle 3"/>
          <p:cNvSpPr>
            <a:spLocks noGrp="1" noChangeArrowheads="1"/>
          </p:cNvSpPr>
          <p:nvPr>
            <p:ph type="body" idx="1"/>
          </p:nvPr>
        </p:nvSpPr>
        <p:spPr>
          <a:xfrm>
            <a:off x="915228" y="3259190"/>
            <a:ext cx="7313544" cy="3084695"/>
          </a:xfrm>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98C7E396-1CA0-4806-B837-5CE98D474743}" type="slidenum">
              <a:rPr lang="en-US"/>
              <a:pPr/>
              <a:t>18</a:t>
            </a:fld>
            <a:endParaRPr lang="en-US"/>
          </a:p>
        </p:txBody>
      </p:sp>
      <p:sp>
        <p:nvSpPr>
          <p:cNvPr id="69635" name="Rectangle 2"/>
          <p:cNvSpPr>
            <a:spLocks noGrp="1" noRot="1" noChangeAspect="1" noChangeArrowheads="1" noTextEdit="1"/>
          </p:cNvSpPr>
          <p:nvPr>
            <p:ph type="sldImg"/>
          </p:nvPr>
        </p:nvSpPr>
        <p:spPr>
          <a:xfrm>
            <a:off x="2286000" y="514350"/>
            <a:ext cx="4572000" cy="2571750"/>
          </a:xfrm>
          <a:ln/>
        </p:spPr>
      </p:sp>
      <p:sp>
        <p:nvSpPr>
          <p:cNvPr id="69636" name="Rectangle 3"/>
          <p:cNvSpPr>
            <a:spLocks noGrp="1" noChangeArrowheads="1"/>
          </p:cNvSpPr>
          <p:nvPr>
            <p:ph type="body" idx="1"/>
          </p:nvPr>
        </p:nvSpPr>
        <p:spPr>
          <a:xfrm>
            <a:off x="913159" y="3258019"/>
            <a:ext cx="7317685" cy="3085866"/>
          </a:xfrm>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9CA9DABA-B8BE-45CB-8BC2-08B014281556}" type="slidenum">
              <a:rPr lang="en-US"/>
              <a:pPr/>
              <a:t>19</a:t>
            </a:fld>
            <a:endParaRPr lang="en-US"/>
          </a:p>
        </p:txBody>
      </p:sp>
      <p:sp>
        <p:nvSpPr>
          <p:cNvPr id="73731" name="Rectangle 2"/>
          <p:cNvSpPr>
            <a:spLocks noGrp="1" noRot="1" noChangeAspect="1" noChangeArrowheads="1" noTextEdit="1"/>
          </p:cNvSpPr>
          <p:nvPr>
            <p:ph type="sldImg"/>
          </p:nvPr>
        </p:nvSpPr>
        <p:spPr>
          <a:xfrm>
            <a:off x="2286000" y="514350"/>
            <a:ext cx="4572000" cy="2571750"/>
          </a:xfrm>
          <a:ln/>
        </p:spPr>
      </p:sp>
      <p:sp>
        <p:nvSpPr>
          <p:cNvPr id="73732" name="Rectangle 3"/>
          <p:cNvSpPr>
            <a:spLocks noGrp="1" noChangeArrowheads="1"/>
          </p:cNvSpPr>
          <p:nvPr>
            <p:ph type="body" idx="1"/>
          </p:nvPr>
        </p:nvSpPr>
        <p:spPr>
          <a:xfrm>
            <a:off x="915228" y="3259190"/>
            <a:ext cx="7313544" cy="3084695"/>
          </a:xfrm>
          <a:noFill/>
          <a:ln/>
        </p:spPr>
        <p:txBody>
          <a:bodyPr/>
          <a:lstStyle/>
          <a:p>
            <a:pPr eaLnBrk="1" hangingPunct="1">
              <a:lnSpc>
                <a:spcPct val="70000"/>
              </a:lnSpc>
              <a:buFont typeface="Wingdings" pitchFamily="2" charset="2"/>
              <a:buChar char="§"/>
            </a:pPr>
            <a:endParaRPr lang="en-US" sz="1400" i="1" dirty="0">
              <a:solidFill>
                <a:schemeClr val="hlin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A8ADE1BB-EDD7-4814-883D-481B6B3C86DD}" type="slidenum">
              <a:rPr lang="en-US"/>
              <a:pPr/>
              <a:t>2</a:t>
            </a:fld>
            <a:endParaRPr lang="en-US"/>
          </a:p>
        </p:txBody>
      </p:sp>
      <p:sp>
        <p:nvSpPr>
          <p:cNvPr id="49155" name="Rectangle 2"/>
          <p:cNvSpPr>
            <a:spLocks noGrp="1" noRot="1" noChangeAspect="1" noChangeArrowheads="1" noTextEdit="1"/>
          </p:cNvSpPr>
          <p:nvPr>
            <p:ph type="sldImg"/>
          </p:nvPr>
        </p:nvSpPr>
        <p:spPr>
          <a:xfrm>
            <a:off x="2276475" y="515938"/>
            <a:ext cx="4591050" cy="2582862"/>
          </a:xfrm>
          <a:ln/>
        </p:spPr>
      </p:sp>
      <p:sp>
        <p:nvSpPr>
          <p:cNvPr id="49156" name="Rectangle 3"/>
          <p:cNvSpPr>
            <a:spLocks noGrp="1" noChangeArrowheads="1"/>
          </p:cNvSpPr>
          <p:nvPr>
            <p:ph type="body" idx="1"/>
          </p:nvPr>
        </p:nvSpPr>
        <p:spPr>
          <a:xfrm>
            <a:off x="1221686" y="3265045"/>
            <a:ext cx="6700631" cy="3097577"/>
          </a:xfrm>
          <a:noFill/>
          <a:ln/>
        </p:spPr>
        <p:txBody>
          <a:bodyPr/>
          <a:lstStyle/>
          <a:p>
            <a:pPr eaLnBrk="1" hangingPunct="1"/>
            <a:endParaRPr lang="en-US" sz="14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61B45E66-4059-4D44-9581-A9C91D84550E}" type="slidenum">
              <a:rPr lang="en-US"/>
              <a:pPr/>
              <a:t>20</a:t>
            </a:fld>
            <a:endParaRPr lang="en-US"/>
          </a:p>
        </p:txBody>
      </p:sp>
      <p:sp>
        <p:nvSpPr>
          <p:cNvPr id="76803" name="Rectangle 2"/>
          <p:cNvSpPr>
            <a:spLocks noGrp="1" noRot="1" noChangeAspect="1" noChangeArrowheads="1" noTextEdit="1"/>
          </p:cNvSpPr>
          <p:nvPr>
            <p:ph type="sldImg"/>
          </p:nvPr>
        </p:nvSpPr>
        <p:spPr>
          <a:xfrm>
            <a:off x="2287588" y="515938"/>
            <a:ext cx="4572000" cy="2571750"/>
          </a:xfrm>
          <a:ln/>
        </p:spPr>
      </p:sp>
      <p:sp>
        <p:nvSpPr>
          <p:cNvPr id="76804" name="Rectangle 3"/>
          <p:cNvSpPr>
            <a:spLocks noGrp="1" noChangeArrowheads="1"/>
          </p:cNvSpPr>
          <p:nvPr>
            <p:ph type="body" idx="1"/>
          </p:nvPr>
        </p:nvSpPr>
        <p:spPr>
          <a:xfrm>
            <a:off x="915228" y="3259190"/>
            <a:ext cx="7313544" cy="3083523"/>
          </a:xfrm>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66F0A35-99E6-47AE-B661-8DF026BD7793}" type="slidenum">
              <a:rPr lang="en-US" smtClean="0"/>
              <a:pPr>
                <a:defRPr/>
              </a:pPr>
              <a:t>3</a:t>
            </a:fld>
            <a:endParaRPr lang="en-US"/>
          </a:p>
        </p:txBody>
      </p:sp>
    </p:spTree>
    <p:extLst>
      <p:ext uri="{BB962C8B-B14F-4D97-AF65-F5344CB8AC3E}">
        <p14:creationId xmlns:p14="http://schemas.microsoft.com/office/powerpoint/2010/main" val="1567772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66F0A35-99E6-47AE-B661-8DF026BD7793}" type="slidenum">
              <a:rPr lang="en-US" smtClean="0"/>
              <a:pPr>
                <a:defRPr/>
              </a:pPr>
              <a:t>4</a:t>
            </a:fld>
            <a:endParaRPr lang="en-US"/>
          </a:p>
        </p:txBody>
      </p:sp>
    </p:spTree>
    <p:extLst>
      <p:ext uri="{BB962C8B-B14F-4D97-AF65-F5344CB8AC3E}">
        <p14:creationId xmlns:p14="http://schemas.microsoft.com/office/powerpoint/2010/main" val="336017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66F0A35-99E6-47AE-B661-8DF026BD7793}" type="slidenum">
              <a:rPr lang="en-US" smtClean="0"/>
              <a:pPr>
                <a:defRPr/>
              </a:pPr>
              <a:t>5</a:t>
            </a:fld>
            <a:endParaRPr lang="en-US"/>
          </a:p>
        </p:txBody>
      </p:sp>
    </p:spTree>
    <p:extLst>
      <p:ext uri="{BB962C8B-B14F-4D97-AF65-F5344CB8AC3E}">
        <p14:creationId xmlns:p14="http://schemas.microsoft.com/office/powerpoint/2010/main" val="167228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66F0A35-99E6-47AE-B661-8DF026BD7793}" type="slidenum">
              <a:rPr lang="en-US" smtClean="0"/>
              <a:pPr>
                <a:defRPr/>
              </a:pPr>
              <a:t>6</a:t>
            </a:fld>
            <a:endParaRPr lang="en-US"/>
          </a:p>
        </p:txBody>
      </p:sp>
    </p:spTree>
    <p:extLst>
      <p:ext uri="{BB962C8B-B14F-4D97-AF65-F5344CB8AC3E}">
        <p14:creationId xmlns:p14="http://schemas.microsoft.com/office/powerpoint/2010/main" val="144964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66F0A35-99E6-47AE-B661-8DF026BD7793}" type="slidenum">
              <a:rPr lang="en-US" smtClean="0"/>
              <a:pPr>
                <a:defRPr/>
              </a:pPr>
              <a:t>7</a:t>
            </a:fld>
            <a:endParaRPr lang="en-US"/>
          </a:p>
        </p:txBody>
      </p:sp>
    </p:spTree>
    <p:extLst>
      <p:ext uri="{BB962C8B-B14F-4D97-AF65-F5344CB8AC3E}">
        <p14:creationId xmlns:p14="http://schemas.microsoft.com/office/powerpoint/2010/main" val="1842979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66F0A35-99E6-47AE-B661-8DF026BD7793}" type="slidenum">
              <a:rPr lang="en-US" smtClean="0"/>
              <a:pPr>
                <a:defRPr/>
              </a:pPr>
              <a:t>8</a:t>
            </a:fld>
            <a:endParaRPr lang="en-US"/>
          </a:p>
        </p:txBody>
      </p:sp>
    </p:spTree>
    <p:extLst>
      <p:ext uri="{BB962C8B-B14F-4D97-AF65-F5344CB8AC3E}">
        <p14:creationId xmlns:p14="http://schemas.microsoft.com/office/powerpoint/2010/main" val="2115951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86000" y="514350"/>
            <a:ext cx="4572000" cy="25717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66F0A35-99E6-47AE-B661-8DF026BD7793}" type="slidenum">
              <a:rPr lang="en-US" smtClean="0"/>
              <a:pPr>
                <a:defRPr/>
              </a:pPr>
              <a:t>9</a:t>
            </a:fld>
            <a:endParaRPr lang="en-US"/>
          </a:p>
        </p:txBody>
      </p:sp>
    </p:spTree>
    <p:extLst>
      <p:ext uri="{BB962C8B-B14F-4D97-AF65-F5344CB8AC3E}">
        <p14:creationId xmlns:p14="http://schemas.microsoft.com/office/powerpoint/2010/main" val="1477253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covernew2"/>
          <p:cNvPicPr>
            <a:picLocks noChangeAspect="1" noChangeArrowheads="1"/>
          </p:cNvPicPr>
          <p:nvPr/>
        </p:nvPicPr>
        <p:blipFill>
          <a:blip r:embed="rId2" cstate="print"/>
          <a:srcRect/>
          <a:stretch>
            <a:fillRect/>
          </a:stretch>
        </p:blipFill>
        <p:spPr bwMode="auto">
          <a:xfrm>
            <a:off x="0" y="0"/>
            <a:ext cx="12192000" cy="6858000"/>
          </a:xfrm>
          <a:prstGeom prst="rect">
            <a:avLst/>
          </a:prstGeom>
          <a:noFill/>
          <a:ln w="9525">
            <a:noFill/>
            <a:miter lim="800000"/>
            <a:headEnd/>
            <a:tailEnd/>
          </a:ln>
        </p:spPr>
      </p:pic>
      <p:sp>
        <p:nvSpPr>
          <p:cNvPr id="9219" name="Rectangle 3"/>
          <p:cNvSpPr>
            <a:spLocks noGrp="1" noChangeArrowheads="1"/>
          </p:cNvSpPr>
          <p:nvPr>
            <p:ph type="subTitle" idx="1"/>
          </p:nvPr>
        </p:nvSpPr>
        <p:spPr>
          <a:xfrm>
            <a:off x="406400" y="3810000"/>
            <a:ext cx="6098117" cy="1295400"/>
          </a:xfrm>
        </p:spPr>
        <p:txBody>
          <a:bodyPr/>
          <a:lstStyle>
            <a:lvl1pPr marL="0" indent="50800" algn="r">
              <a:buFontTx/>
              <a:buNone/>
              <a:defRPr>
                <a:solidFill>
                  <a:schemeClr val="bg1"/>
                </a:solidFill>
              </a:defRPr>
            </a:lvl1pPr>
          </a:lstStyle>
          <a:p>
            <a:r>
              <a:rPr lang="en-US"/>
              <a:t>Click to edit Master subtitle style</a:t>
            </a:r>
          </a:p>
        </p:txBody>
      </p:sp>
      <p:sp>
        <p:nvSpPr>
          <p:cNvPr id="9220" name="Rectangle 4"/>
          <p:cNvSpPr>
            <a:spLocks noGrp="1" noChangeArrowheads="1"/>
          </p:cNvSpPr>
          <p:nvPr>
            <p:ph type="ctrTitle"/>
          </p:nvPr>
        </p:nvSpPr>
        <p:spPr>
          <a:xfrm>
            <a:off x="410634" y="2511425"/>
            <a:ext cx="6093884" cy="1143000"/>
          </a:xfrm>
        </p:spPr>
        <p:txBody>
          <a:bodyPr anchor="b"/>
          <a:lstStyle>
            <a:lvl1pPr algn="r">
              <a:defRPr sz="2800">
                <a:solidFill>
                  <a:schemeClr val="bg1"/>
                </a:solidFill>
              </a:defRPr>
            </a:lvl1p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B1358773-6715-4A2E-B624-F3A90F08F5F5}"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67800" y="152400"/>
            <a:ext cx="29210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85598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8CDA1E83-9429-400F-A45F-D20A730946FD}"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52401"/>
            <a:ext cx="12192000" cy="784225"/>
          </a:xfrm>
        </p:spPr>
        <p:txBody>
          <a:bodyPr/>
          <a:lstStyle>
            <a:lvl1pPr algn="ctr">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559EAEA1-6E7D-4C71-B6DB-FD3D770ED6D5}"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12588D1-DAA0-4F57-8F8F-AA6717C7A742}"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143000"/>
            <a:ext cx="57404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48400" y="1143000"/>
            <a:ext cx="57404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D93E4A9-3D04-41D8-A60B-7322EC855BA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BF394B51-B089-40E0-A93A-82829390AB7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14C44178-C22B-4E5B-9BA5-FDA580D3B4CB}"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BFED9353-3A08-44DF-854D-C36AC59CFE7B}"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D45953-CB0D-49D8-80F7-23CEFC3D2638}"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A8A0A670-BBB3-480D-8ECA-FFCDCAE17AC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layerbent"/>
          <p:cNvPicPr>
            <a:picLocks noChangeAspect="1" noChangeArrowheads="1"/>
          </p:cNvPicPr>
          <p:nvPr userDrawn="1"/>
        </p:nvPicPr>
        <p:blipFill>
          <a:blip r:embed="rId13" cstate="print"/>
          <a:srcRect/>
          <a:stretch>
            <a:fillRect/>
          </a:stretch>
        </p:blipFill>
        <p:spPr bwMode="auto">
          <a:xfrm rot="21599744" flipH="1">
            <a:off x="0" y="0"/>
            <a:ext cx="12192000" cy="6858000"/>
          </a:xfrm>
          <a:prstGeom prst="rect">
            <a:avLst/>
          </a:prstGeom>
          <a:noFill/>
          <a:ln w="9525">
            <a:noFill/>
            <a:miter lim="800000"/>
            <a:headEnd/>
            <a:tailEnd/>
          </a:ln>
        </p:spPr>
      </p:pic>
      <p:sp>
        <p:nvSpPr>
          <p:cNvPr id="1027" name="Rectangle 3"/>
          <p:cNvSpPr>
            <a:spLocks noGrp="1" noChangeArrowheads="1"/>
          </p:cNvSpPr>
          <p:nvPr>
            <p:ph type="body" idx="1"/>
          </p:nvPr>
        </p:nvSpPr>
        <p:spPr bwMode="auto">
          <a:xfrm>
            <a:off x="304800" y="1143000"/>
            <a:ext cx="11684000" cy="5029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Text</a:t>
            </a:r>
          </a:p>
          <a:p>
            <a:pPr lvl="1"/>
            <a:r>
              <a:rPr lang="en-US" dirty="0"/>
              <a:t>Second level</a:t>
            </a:r>
          </a:p>
          <a:p>
            <a:pPr lvl="2"/>
            <a:r>
              <a:rPr lang="en-US" dirty="0"/>
              <a:t>Third level</a:t>
            </a:r>
          </a:p>
          <a:p>
            <a:pPr lvl="3"/>
            <a:r>
              <a:rPr lang="en-US" dirty="0"/>
              <a:t>Fourth level</a:t>
            </a:r>
          </a:p>
        </p:txBody>
      </p:sp>
      <p:sp>
        <p:nvSpPr>
          <p:cNvPr id="1028" name="Rectangle 4"/>
          <p:cNvSpPr>
            <a:spLocks noGrp="1" noChangeArrowheads="1"/>
          </p:cNvSpPr>
          <p:nvPr>
            <p:ph type="title"/>
          </p:nvPr>
        </p:nvSpPr>
        <p:spPr bwMode="auto">
          <a:xfrm>
            <a:off x="304800" y="152401"/>
            <a:ext cx="10464800" cy="78422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lvl="0"/>
            <a:r>
              <a:rPr lang="en-US"/>
              <a:t>Slide Title</a:t>
            </a:r>
          </a:p>
        </p:txBody>
      </p:sp>
      <p:sp>
        <p:nvSpPr>
          <p:cNvPr id="8197" name="Rectangle 5"/>
          <p:cNvSpPr>
            <a:spLocks noGrp="1" noChangeArrowheads="1"/>
          </p:cNvSpPr>
          <p:nvPr>
            <p:ph type="ftr" sz="quarter" idx="3"/>
          </p:nvPr>
        </p:nvSpPr>
        <p:spPr bwMode="auto">
          <a:xfrm>
            <a:off x="304800" y="6248401"/>
            <a:ext cx="68072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ea typeface="+mn-ea"/>
              </a:defRPr>
            </a:lvl1pPr>
          </a:lstStyle>
          <a:p>
            <a:pPr>
              <a:defRPr/>
            </a:pPr>
            <a:endParaRPr lang="en-US"/>
          </a:p>
        </p:txBody>
      </p:sp>
      <p:sp>
        <p:nvSpPr>
          <p:cNvPr id="8198" name="Rectangle 6"/>
          <p:cNvSpPr>
            <a:spLocks noGrp="1" noChangeArrowheads="1"/>
          </p:cNvSpPr>
          <p:nvPr>
            <p:ph type="sldNum" sz="quarter" idx="4"/>
          </p:nvPr>
        </p:nvSpPr>
        <p:spPr bwMode="auto">
          <a:xfrm>
            <a:off x="11277600" y="6537326"/>
            <a:ext cx="508000" cy="3206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1">
                <a:solidFill>
                  <a:schemeClr val="bg1"/>
                </a:solidFill>
                <a:ea typeface="+mn-ea"/>
              </a:defRPr>
            </a:lvl1pPr>
          </a:lstStyle>
          <a:p>
            <a:pPr>
              <a:defRPr/>
            </a:pPr>
            <a:fld id="{01B63CFF-450F-4E4B-BAC8-437C354B49EF}" type="slidenum">
              <a:rPr lang="en-US"/>
              <a:pPr>
                <a:defRPr/>
              </a:pPr>
              <a:t>‹#›</a:t>
            </a:fld>
            <a:endParaRPr lang="en-US" dirty="0"/>
          </a:p>
        </p:txBody>
      </p:sp>
      <p:pic>
        <p:nvPicPr>
          <p:cNvPr id="1031" name="Picture 6"/>
          <p:cNvPicPr>
            <a:picLocks noChangeAspect="1"/>
          </p:cNvPicPr>
          <p:nvPr userDrawn="1"/>
        </p:nvPicPr>
        <p:blipFill>
          <a:blip r:embed="rId14" cstate="print"/>
          <a:srcRect/>
          <a:stretch>
            <a:fillRect/>
          </a:stretch>
        </p:blipFill>
        <p:spPr bwMode="auto">
          <a:xfrm>
            <a:off x="304801" y="5943600"/>
            <a:ext cx="986367" cy="762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28"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rtl="0" eaLnBrk="0" fontAlgn="base" hangingPunct="0">
        <a:spcBef>
          <a:spcPct val="0"/>
        </a:spcBef>
        <a:spcAft>
          <a:spcPct val="0"/>
        </a:spcAft>
        <a:defRPr sz="3200" b="1">
          <a:solidFill>
            <a:srgbClr val="113C9B"/>
          </a:solidFill>
          <a:latin typeface="+mj-lt"/>
          <a:ea typeface="+mj-ea"/>
          <a:cs typeface="+mj-cs"/>
        </a:defRPr>
      </a:lvl1pPr>
      <a:lvl2pPr algn="l" rtl="0" eaLnBrk="0" fontAlgn="base" hangingPunct="0">
        <a:spcBef>
          <a:spcPct val="0"/>
        </a:spcBef>
        <a:spcAft>
          <a:spcPct val="0"/>
        </a:spcAft>
        <a:defRPr sz="3200" b="1">
          <a:solidFill>
            <a:srgbClr val="113C9B"/>
          </a:solidFill>
          <a:latin typeface="Arial" charset="0"/>
          <a:ea typeface="ＭＳ Ｐゴシック" pitchFamily="-107" charset="-128"/>
        </a:defRPr>
      </a:lvl2pPr>
      <a:lvl3pPr algn="l" rtl="0" eaLnBrk="0" fontAlgn="base" hangingPunct="0">
        <a:spcBef>
          <a:spcPct val="0"/>
        </a:spcBef>
        <a:spcAft>
          <a:spcPct val="0"/>
        </a:spcAft>
        <a:defRPr sz="3200" b="1">
          <a:solidFill>
            <a:srgbClr val="113C9B"/>
          </a:solidFill>
          <a:latin typeface="Arial" charset="0"/>
          <a:ea typeface="ＭＳ Ｐゴシック" pitchFamily="-107" charset="-128"/>
        </a:defRPr>
      </a:lvl3pPr>
      <a:lvl4pPr algn="l" rtl="0" eaLnBrk="0" fontAlgn="base" hangingPunct="0">
        <a:spcBef>
          <a:spcPct val="0"/>
        </a:spcBef>
        <a:spcAft>
          <a:spcPct val="0"/>
        </a:spcAft>
        <a:defRPr sz="3200" b="1">
          <a:solidFill>
            <a:srgbClr val="113C9B"/>
          </a:solidFill>
          <a:latin typeface="Arial" charset="0"/>
          <a:ea typeface="ＭＳ Ｐゴシック" pitchFamily="-107" charset="-128"/>
        </a:defRPr>
      </a:lvl4pPr>
      <a:lvl5pPr algn="l" rtl="0" eaLnBrk="0" fontAlgn="base" hangingPunct="0">
        <a:spcBef>
          <a:spcPct val="0"/>
        </a:spcBef>
        <a:spcAft>
          <a:spcPct val="0"/>
        </a:spcAft>
        <a:defRPr sz="3200" b="1">
          <a:solidFill>
            <a:srgbClr val="113C9B"/>
          </a:solidFill>
          <a:latin typeface="Arial" charset="0"/>
          <a:ea typeface="ＭＳ Ｐゴシック" pitchFamily="-107" charset="-128"/>
        </a:defRPr>
      </a:lvl5pPr>
      <a:lvl6pPr marL="457200" algn="l" rtl="0" fontAlgn="base">
        <a:spcBef>
          <a:spcPct val="0"/>
        </a:spcBef>
        <a:spcAft>
          <a:spcPct val="0"/>
        </a:spcAft>
        <a:defRPr sz="3200" b="1">
          <a:solidFill>
            <a:srgbClr val="113C9B"/>
          </a:solidFill>
          <a:latin typeface="Arial" charset="0"/>
          <a:ea typeface="ＭＳ Ｐゴシック" pitchFamily="-107" charset="-128"/>
        </a:defRPr>
      </a:lvl6pPr>
      <a:lvl7pPr marL="914400" algn="l" rtl="0" fontAlgn="base">
        <a:spcBef>
          <a:spcPct val="0"/>
        </a:spcBef>
        <a:spcAft>
          <a:spcPct val="0"/>
        </a:spcAft>
        <a:defRPr sz="3200" b="1">
          <a:solidFill>
            <a:srgbClr val="113C9B"/>
          </a:solidFill>
          <a:latin typeface="Arial" charset="0"/>
          <a:ea typeface="ＭＳ Ｐゴシック" pitchFamily="-107" charset="-128"/>
        </a:defRPr>
      </a:lvl7pPr>
      <a:lvl8pPr marL="1371600" algn="l" rtl="0" fontAlgn="base">
        <a:spcBef>
          <a:spcPct val="0"/>
        </a:spcBef>
        <a:spcAft>
          <a:spcPct val="0"/>
        </a:spcAft>
        <a:defRPr sz="3200" b="1">
          <a:solidFill>
            <a:srgbClr val="113C9B"/>
          </a:solidFill>
          <a:latin typeface="Arial" charset="0"/>
          <a:ea typeface="ＭＳ Ｐゴシック" pitchFamily="-107" charset="-128"/>
        </a:defRPr>
      </a:lvl8pPr>
      <a:lvl9pPr marL="1828800" algn="l" rtl="0" fontAlgn="base">
        <a:spcBef>
          <a:spcPct val="0"/>
        </a:spcBef>
        <a:spcAft>
          <a:spcPct val="0"/>
        </a:spcAft>
        <a:defRPr sz="3200" b="1">
          <a:solidFill>
            <a:srgbClr val="113C9B"/>
          </a:solidFill>
          <a:latin typeface="Arial" charset="0"/>
          <a:ea typeface="ＭＳ Ｐゴシック" pitchFamily="-107" charset="-128"/>
        </a:defRPr>
      </a:lvl9pPr>
    </p:titleStyle>
    <p:bodyStyle>
      <a:lvl1pPr marL="234950" indent="-184150" algn="l" rtl="0" eaLnBrk="0" fontAlgn="base" hangingPunct="0">
        <a:spcBef>
          <a:spcPct val="20000"/>
        </a:spcBef>
        <a:spcAft>
          <a:spcPct val="0"/>
        </a:spcAft>
        <a:buClr>
          <a:schemeClr val="tx1"/>
        </a:buClr>
        <a:buChar char="•"/>
        <a:defRPr sz="2600">
          <a:solidFill>
            <a:schemeClr val="tx1"/>
          </a:solidFill>
          <a:latin typeface="+mn-lt"/>
          <a:ea typeface="+mn-ea"/>
          <a:cs typeface="+mn-cs"/>
        </a:defRPr>
      </a:lvl1pPr>
      <a:lvl2pPr marL="568325" indent="-219075" algn="l" rtl="0" eaLnBrk="0" fontAlgn="base" hangingPunct="0">
        <a:spcBef>
          <a:spcPct val="20000"/>
        </a:spcBef>
        <a:spcAft>
          <a:spcPct val="0"/>
        </a:spcAft>
        <a:buClr>
          <a:schemeClr val="tx1"/>
        </a:buClr>
        <a:buFont typeface="Arial" charset="0"/>
        <a:buChar char="–"/>
        <a:defRPr sz="2400">
          <a:solidFill>
            <a:schemeClr val="tx1"/>
          </a:solidFill>
          <a:latin typeface="+mn-lt"/>
          <a:ea typeface="+mn-ea"/>
        </a:defRPr>
      </a:lvl2pPr>
      <a:lvl3pPr marL="914400" indent="-231775" algn="l" rtl="0" eaLnBrk="0" fontAlgn="base" hangingPunct="0">
        <a:spcBef>
          <a:spcPct val="20000"/>
        </a:spcBef>
        <a:spcAft>
          <a:spcPct val="0"/>
        </a:spcAft>
        <a:buClr>
          <a:schemeClr val="tx1"/>
        </a:buClr>
        <a:buChar char="•"/>
        <a:defRPr>
          <a:solidFill>
            <a:schemeClr val="tx1"/>
          </a:solidFill>
          <a:latin typeface="+mn-lt"/>
          <a:ea typeface="+mn-ea"/>
        </a:defRPr>
      </a:lvl3pPr>
      <a:lvl4pPr marL="1262063" indent="-231775" algn="l" rtl="0" eaLnBrk="0" fontAlgn="base" hangingPunct="0">
        <a:spcBef>
          <a:spcPct val="20000"/>
        </a:spcBef>
        <a:spcAft>
          <a:spcPct val="0"/>
        </a:spcAft>
        <a:buClr>
          <a:schemeClr val="tx1"/>
        </a:buClr>
        <a:buFont typeface="Arial" charset="0"/>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12976" y="3276600"/>
            <a:ext cx="3273425" cy="1143000"/>
          </a:xfrm>
        </p:spPr>
        <p:txBody>
          <a:bodyPr/>
          <a:lstStyle/>
          <a:p>
            <a:pPr algn="ctr" eaLnBrk="1" hangingPunct="1"/>
            <a:r>
              <a:rPr lang="en-US" dirty="0"/>
              <a:t>LEADING </a:t>
            </a:r>
            <a:br>
              <a:rPr lang="en-US" dirty="0"/>
            </a:br>
            <a:r>
              <a:rPr lang="en-US" dirty="0"/>
              <a:t>FROM THE </a:t>
            </a:r>
            <a:br>
              <a:rPr lang="en-US" dirty="0"/>
            </a:br>
            <a:r>
              <a:rPr lang="en-US" dirty="0"/>
              <a:t>MIDDLE</a:t>
            </a:r>
          </a:p>
        </p:txBody>
      </p:sp>
      <p:sp>
        <p:nvSpPr>
          <p:cNvPr id="2" name="TextBox 1">
            <a:extLst>
              <a:ext uri="{FF2B5EF4-FFF2-40B4-BE49-F238E27FC236}">
                <a16:creationId xmlns:a16="http://schemas.microsoft.com/office/drawing/2014/main" id="{14381784-A4B7-E075-E7AF-3150CA20B10E}"/>
              </a:ext>
            </a:extLst>
          </p:cNvPr>
          <p:cNvSpPr txBox="1"/>
          <p:nvPr/>
        </p:nvSpPr>
        <p:spPr>
          <a:xfrm>
            <a:off x="321113" y="6477000"/>
            <a:ext cx="3758319" cy="261610"/>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100" b="1" dirty="0"/>
              <a:t>©2024</a:t>
            </a:r>
            <a:r>
              <a:rPr lang="en-US" sz="1100" b="1" baseline="0" dirty="0"/>
              <a:t>  </a:t>
            </a:r>
            <a:r>
              <a:rPr lang="en-US" sz="1100" b="1" dirty="0"/>
              <a:t>Sim Sitkin and Allan Lind.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2128838" y="1441450"/>
            <a:ext cx="8215312" cy="831850"/>
          </a:xfrm>
        </p:spPr>
        <p:txBody>
          <a:bodyPr/>
          <a:lstStyle/>
          <a:p>
            <a:pPr algn="ctr" eaLnBrk="1" hangingPunct="1"/>
            <a:r>
              <a:rPr lang="en-US" sz="3600"/>
              <a:t>Applications from </a:t>
            </a:r>
            <a:br>
              <a:rPr lang="en-US" sz="3600"/>
            </a:br>
            <a:r>
              <a:rPr lang="en-US" sz="3600"/>
              <a:t>“The Breaking Point”</a:t>
            </a:r>
          </a:p>
        </p:txBody>
      </p:sp>
      <p:sp>
        <p:nvSpPr>
          <p:cNvPr id="13317" name="Text Box 3"/>
          <p:cNvSpPr txBox="1">
            <a:spLocks noChangeArrowheads="1"/>
          </p:cNvSpPr>
          <p:nvPr/>
        </p:nvSpPr>
        <p:spPr bwMode="auto">
          <a:xfrm>
            <a:off x="3432175" y="3846513"/>
            <a:ext cx="5435600" cy="925512"/>
          </a:xfrm>
          <a:prstGeom prst="rect">
            <a:avLst/>
          </a:prstGeom>
          <a:solidFill>
            <a:srgbClr val="FFFF00"/>
          </a:solidFill>
          <a:ln w="9525">
            <a:solidFill>
              <a:srgbClr val="0000FF"/>
            </a:solidFill>
            <a:miter lim="800000"/>
            <a:headEnd/>
            <a:tailEnd/>
          </a:ln>
        </p:spPr>
        <p:txBody>
          <a:bodyPr>
            <a:spAutoFit/>
          </a:bodyPr>
          <a:lstStyle/>
          <a:p>
            <a:pPr algn="ctr"/>
            <a:r>
              <a:rPr lang="en-US"/>
              <a:t>For each set of issues,</a:t>
            </a:r>
          </a:p>
          <a:p>
            <a:pPr algn="ctr"/>
            <a:r>
              <a:rPr lang="en-US"/>
              <a:t> how does this apply in your situation, </a:t>
            </a:r>
          </a:p>
          <a:p>
            <a:pPr algn="ctr"/>
            <a:r>
              <a:rPr lang="en-US"/>
              <a:t>in your organization, in your past experience?</a:t>
            </a:r>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1524000" y="76200"/>
            <a:ext cx="9144000" cy="533400"/>
          </a:xfrm>
        </p:spPr>
        <p:txBody>
          <a:bodyPr/>
          <a:lstStyle/>
          <a:p>
            <a:pPr algn="ctr" eaLnBrk="1" hangingPunct="1"/>
            <a:r>
              <a:rPr lang="en-US" sz="2800" dirty="0"/>
              <a:t>Typical Challenges in Leading in the Middle</a:t>
            </a:r>
          </a:p>
        </p:txBody>
      </p:sp>
      <p:sp>
        <p:nvSpPr>
          <p:cNvPr id="9221" name="Rectangle 3"/>
          <p:cNvSpPr>
            <a:spLocks noGrp="1" noChangeArrowheads="1"/>
          </p:cNvSpPr>
          <p:nvPr>
            <p:ph type="body" idx="1"/>
          </p:nvPr>
        </p:nvSpPr>
        <p:spPr>
          <a:xfrm>
            <a:off x="1752600" y="685800"/>
            <a:ext cx="8534400" cy="5181600"/>
          </a:xfrm>
        </p:spPr>
        <p:txBody>
          <a:bodyPr/>
          <a:lstStyle/>
          <a:p>
            <a:pPr marL="0" lvl="1" indent="0" eaLnBrk="1" hangingPunct="1">
              <a:buFontTx/>
              <a:buChar char="•"/>
            </a:pPr>
            <a:r>
              <a:rPr lang="en-US" sz="2000" b="1" u="sng" dirty="0"/>
              <a:t>Creating a persona when leading up and down</a:t>
            </a:r>
            <a:r>
              <a:rPr lang="en-US" sz="2000" dirty="0"/>
              <a:t>:  </a:t>
            </a:r>
          </a:p>
          <a:p>
            <a:pPr marL="0" lvl="1" indent="0" eaLnBrk="1" hangingPunct="1">
              <a:buNone/>
            </a:pPr>
            <a:r>
              <a:rPr lang="en-US" sz="2000" dirty="0"/>
              <a:t>What should you be doing to promote your own persona (“brand”)? How make it consistent when facing distinct circumstances?</a:t>
            </a:r>
          </a:p>
          <a:p>
            <a:pPr marL="0" lvl="1" indent="0" eaLnBrk="1" hangingPunct="1">
              <a:buFontTx/>
              <a:buChar char="•"/>
            </a:pPr>
            <a:r>
              <a:rPr lang="en-US" sz="2000" b="1" u="sng" dirty="0"/>
              <a:t>Temptation to do a subordinate’s or peer’s job</a:t>
            </a:r>
            <a:r>
              <a:rPr lang="en-US" sz="2000" dirty="0"/>
              <a:t>:  </a:t>
            </a:r>
          </a:p>
          <a:p>
            <a:pPr marL="0" lvl="1" indent="0" eaLnBrk="1" hangingPunct="1">
              <a:buNone/>
            </a:pPr>
            <a:r>
              <a:rPr lang="en-US" sz="2000" dirty="0"/>
              <a:t>How do you deal with the incompetence of a peer or someone below you who is charge of a unit but they cannot be removed?</a:t>
            </a:r>
          </a:p>
          <a:p>
            <a:pPr marL="0" indent="0" eaLnBrk="1" hangingPunct="1"/>
            <a:r>
              <a:rPr lang="en-US" sz="2000" b="1" u="sng" dirty="0"/>
              <a:t>Dealing with an inadequate or obstructionist boss</a:t>
            </a:r>
            <a:r>
              <a:rPr lang="en-US" sz="2000" dirty="0"/>
              <a:t>: </a:t>
            </a:r>
          </a:p>
          <a:p>
            <a:pPr marL="0" indent="0" eaLnBrk="1" hangingPunct="1">
              <a:buNone/>
            </a:pPr>
            <a:r>
              <a:rPr lang="en-US" sz="2000" dirty="0"/>
              <a:t>Should you go around your leader if s/he is compromising your team’s work or safety?</a:t>
            </a:r>
          </a:p>
          <a:p>
            <a:pPr marL="0" lvl="1" indent="0" eaLnBrk="1" hangingPunct="1">
              <a:buFontTx/>
              <a:buChar char="•"/>
            </a:pPr>
            <a:r>
              <a:rPr lang="en-US" sz="2000" b="1" u="sng" dirty="0"/>
              <a:t>Caring too much</a:t>
            </a:r>
            <a:r>
              <a:rPr lang="en-US" sz="2000" dirty="0"/>
              <a:t>: </a:t>
            </a:r>
          </a:p>
          <a:p>
            <a:pPr marL="0" lvl="1" indent="0" eaLnBrk="1" hangingPunct="1">
              <a:buNone/>
            </a:pPr>
            <a:r>
              <a:rPr lang="en-US" sz="2000" dirty="0"/>
              <a:t>Is it a mistake to care too much for your people?  This can be your subordinates or your boss.</a:t>
            </a:r>
          </a:p>
          <a:p>
            <a:pPr marL="0" lvl="1" indent="0" eaLnBrk="1" hangingPunct="1">
              <a:buFontTx/>
              <a:buChar char="•"/>
            </a:pPr>
            <a:r>
              <a:rPr lang="en-US" sz="2000" b="1" u="sng" dirty="0"/>
              <a:t>Reluctance to move up the ladder</a:t>
            </a:r>
            <a:r>
              <a:rPr lang="en-US" sz="2000" dirty="0"/>
              <a:t>: </a:t>
            </a:r>
          </a:p>
          <a:p>
            <a:pPr marL="0" lvl="1" indent="0" eaLnBrk="1" hangingPunct="1">
              <a:buNone/>
            </a:pPr>
            <a:r>
              <a:rPr lang="en-US" sz="2000" dirty="0"/>
              <a:t>You love your job and your collegial atmosphere.  How handle reluctance about a “promotion”?</a:t>
            </a:r>
          </a:p>
          <a:p>
            <a:pPr marL="0" lvl="1" indent="0" eaLnBrk="1" hangingPunct="1">
              <a:buNone/>
            </a:pPr>
            <a:endParaRPr lang="en-US" sz="2000" dirty="0"/>
          </a:p>
          <a:p>
            <a:pPr marL="0" lvl="1" indent="0" eaLnBrk="1" hangingPunct="1">
              <a:buNone/>
            </a:pPr>
            <a:endParaRPr lang="en-US" sz="2000" b="1" dirty="0"/>
          </a:p>
          <a:p>
            <a:pPr marL="0" lvl="1" indent="0" eaLnBrk="1" hangingPunct="1">
              <a:buFontTx/>
              <a:buChar char="•"/>
            </a:pPr>
            <a:endParaRPr lang="en-US" sz="2000" dirty="0"/>
          </a:p>
          <a:p>
            <a:pPr marL="0" lvl="1" indent="0" eaLnBrk="1" hangingPunct="1">
              <a:buFontTx/>
              <a:buChar char="•"/>
            </a:pPr>
            <a:endParaRPr lang="en-US" sz="2000" dirty="0"/>
          </a:p>
          <a:p>
            <a:pPr marL="0" indent="0" eaLnBrk="1" hangingPunct="1"/>
            <a:endParaRPr lang="en-US" sz="2000" dirty="0"/>
          </a:p>
        </p:txBody>
      </p:sp>
    </p:spTree>
    <p:extLst>
      <p:ext uri="{BB962C8B-B14F-4D97-AF65-F5344CB8AC3E}">
        <p14:creationId xmlns:p14="http://schemas.microsoft.com/office/powerpoint/2010/main" val="2083604078"/>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2128838" y="1441450"/>
            <a:ext cx="8215312" cy="831850"/>
          </a:xfrm>
        </p:spPr>
        <p:txBody>
          <a:bodyPr/>
          <a:lstStyle/>
          <a:p>
            <a:pPr algn="ctr" eaLnBrk="1" hangingPunct="1"/>
            <a:r>
              <a:rPr lang="en-US" sz="3600"/>
              <a:t>Domain-Specific Issues</a:t>
            </a:r>
            <a:br>
              <a:rPr lang="en-US" sz="3600"/>
            </a:br>
            <a:r>
              <a:rPr lang="en-US" sz="3600"/>
              <a:t>in Leading in the Middle</a:t>
            </a:r>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2"/>
          <p:cNvSpPr txBox="1">
            <a:spLocks noChangeArrowheads="1"/>
          </p:cNvSpPr>
          <p:nvPr/>
        </p:nvSpPr>
        <p:spPr bwMode="auto">
          <a:xfrm>
            <a:off x="1524000" y="33338"/>
            <a:ext cx="9144000" cy="946150"/>
          </a:xfrm>
          <a:prstGeom prst="rect">
            <a:avLst/>
          </a:prstGeom>
          <a:noFill/>
          <a:ln w="9525">
            <a:noFill/>
            <a:miter lim="800000"/>
            <a:headEnd/>
            <a:tailEnd/>
          </a:ln>
        </p:spPr>
        <p:txBody>
          <a:bodyPr>
            <a:spAutoFit/>
          </a:bodyPr>
          <a:lstStyle/>
          <a:p>
            <a:pPr algn="ctr"/>
            <a:r>
              <a:rPr lang="en-US" sz="2800" b="1" dirty="0">
                <a:solidFill>
                  <a:schemeClr val="tx2"/>
                </a:solidFill>
              </a:rPr>
              <a:t>Leading from the Middle Involves </a:t>
            </a:r>
          </a:p>
          <a:p>
            <a:pPr algn="ctr"/>
            <a:r>
              <a:rPr lang="en-US" sz="2800" b="1" dirty="0">
                <a:solidFill>
                  <a:schemeClr val="tx2"/>
                </a:solidFill>
              </a:rPr>
              <a:t>Challenges in All Six Domains</a:t>
            </a:r>
          </a:p>
        </p:txBody>
      </p:sp>
      <p:sp>
        <p:nvSpPr>
          <p:cNvPr id="1656835" name="Rectangle 3"/>
          <p:cNvSpPr>
            <a:spLocks noChangeArrowheads="1"/>
          </p:cNvSpPr>
          <p:nvPr/>
        </p:nvSpPr>
        <p:spPr bwMode="auto">
          <a:xfrm>
            <a:off x="6146800" y="3009900"/>
            <a:ext cx="4279900" cy="1524000"/>
          </a:xfrm>
          <a:prstGeom prst="rect">
            <a:avLst/>
          </a:prstGeom>
          <a:gradFill rotWithShape="0">
            <a:gsLst>
              <a:gs pos="0">
                <a:srgbClr val="73C692"/>
              </a:gs>
              <a:gs pos="100000">
                <a:srgbClr val="48B471">
                  <a:alpha val="0"/>
                </a:srgbClr>
              </a:gs>
            </a:gsLst>
            <a:lin ang="0" scaled="1"/>
          </a:gradFill>
          <a:ln w="9525">
            <a:noFill/>
            <a:miter lim="800000"/>
            <a:headEnd/>
            <a:tailEnd/>
          </a:ln>
        </p:spPr>
        <p:txBody>
          <a:bodyPr wrap="none" anchor="ctr"/>
          <a:lstStyle/>
          <a:p>
            <a:endParaRPr lang="en-US"/>
          </a:p>
        </p:txBody>
      </p:sp>
      <p:sp>
        <p:nvSpPr>
          <p:cNvPr id="1656836" name="Rectangle 4"/>
          <p:cNvSpPr>
            <a:spLocks noChangeArrowheads="1"/>
          </p:cNvSpPr>
          <p:nvPr/>
        </p:nvSpPr>
        <p:spPr bwMode="auto">
          <a:xfrm>
            <a:off x="7385050" y="5080000"/>
            <a:ext cx="2171700" cy="2565400"/>
          </a:xfrm>
          <a:prstGeom prst="rect">
            <a:avLst/>
          </a:prstGeom>
          <a:gradFill rotWithShape="0">
            <a:gsLst>
              <a:gs pos="0">
                <a:schemeClr val="folHlink">
                  <a:gamma/>
                  <a:tint val="100000"/>
                  <a:invGamma/>
                </a:schemeClr>
              </a:gs>
              <a:gs pos="100000">
                <a:schemeClr val="folHlink">
                  <a:alpha val="0"/>
                </a:schemeClr>
              </a:gs>
            </a:gsLst>
            <a:lin ang="5400000" scaled="1"/>
          </a:gradFill>
          <a:ln w="9525">
            <a:noFill/>
            <a:miter lim="800000"/>
            <a:headEnd/>
            <a:tailEnd/>
          </a:ln>
          <a:effectLst/>
        </p:spPr>
        <p:txBody>
          <a:bodyPr wrap="none" anchor="ctr"/>
          <a:lstStyle/>
          <a:p>
            <a:pPr>
              <a:defRPr/>
            </a:pPr>
            <a:endParaRPr lang="en-US"/>
          </a:p>
        </p:txBody>
      </p:sp>
      <p:sp>
        <p:nvSpPr>
          <p:cNvPr id="1656837" name="Rectangle 5"/>
          <p:cNvSpPr>
            <a:spLocks noChangeArrowheads="1"/>
          </p:cNvSpPr>
          <p:nvPr/>
        </p:nvSpPr>
        <p:spPr bwMode="auto">
          <a:xfrm>
            <a:off x="2717800" y="5073650"/>
            <a:ext cx="2184400" cy="2565400"/>
          </a:xfrm>
          <a:prstGeom prst="rect">
            <a:avLst/>
          </a:prstGeom>
          <a:gradFill rotWithShape="0">
            <a:gsLst>
              <a:gs pos="0">
                <a:srgbClr val="E85E6A"/>
              </a:gs>
              <a:gs pos="100000">
                <a:srgbClr val="E33B4A">
                  <a:alpha val="0"/>
                </a:srgbClr>
              </a:gs>
            </a:gsLst>
            <a:lin ang="5400000" scaled="1"/>
          </a:gradFill>
          <a:ln w="9525">
            <a:noFill/>
            <a:miter lim="800000"/>
            <a:headEnd/>
            <a:tailEnd/>
          </a:ln>
        </p:spPr>
        <p:txBody>
          <a:bodyPr wrap="none" anchor="ctr"/>
          <a:lstStyle/>
          <a:p>
            <a:endParaRPr lang="en-US"/>
          </a:p>
        </p:txBody>
      </p:sp>
      <p:sp>
        <p:nvSpPr>
          <p:cNvPr id="1656838" name="Rectangle 6"/>
          <p:cNvSpPr>
            <a:spLocks noChangeArrowheads="1"/>
          </p:cNvSpPr>
          <p:nvPr/>
        </p:nvSpPr>
        <p:spPr bwMode="auto">
          <a:xfrm>
            <a:off x="5105400" y="1295400"/>
            <a:ext cx="1993900" cy="1625600"/>
          </a:xfrm>
          <a:prstGeom prst="rect">
            <a:avLst/>
          </a:prstGeom>
          <a:gradFill rotWithShape="0">
            <a:gsLst>
              <a:gs pos="0">
                <a:srgbClr val="798C95">
                  <a:alpha val="0"/>
                </a:srgbClr>
              </a:gs>
              <a:gs pos="100000">
                <a:srgbClr val="B3BEC3"/>
              </a:gs>
            </a:gsLst>
            <a:lin ang="5400000" scaled="1"/>
          </a:gradFill>
          <a:ln w="9525">
            <a:noFill/>
            <a:miter lim="800000"/>
            <a:headEnd/>
            <a:tailEnd/>
          </a:ln>
        </p:spPr>
        <p:txBody>
          <a:bodyPr wrap="none" anchor="ctr"/>
          <a:lstStyle/>
          <a:p>
            <a:endParaRPr lang="en-US"/>
          </a:p>
        </p:txBody>
      </p:sp>
      <p:sp>
        <p:nvSpPr>
          <p:cNvPr id="1656839" name="Rectangle 7"/>
          <p:cNvSpPr>
            <a:spLocks noChangeArrowheads="1"/>
          </p:cNvSpPr>
          <p:nvPr/>
        </p:nvSpPr>
        <p:spPr bwMode="auto">
          <a:xfrm>
            <a:off x="2311400" y="3009900"/>
            <a:ext cx="3733800" cy="1536700"/>
          </a:xfrm>
          <a:prstGeom prst="rect">
            <a:avLst/>
          </a:prstGeom>
          <a:gradFill rotWithShape="0">
            <a:gsLst>
              <a:gs pos="0">
                <a:srgbClr val="9E5B9A">
                  <a:alpha val="0"/>
                </a:srgbClr>
              </a:gs>
              <a:gs pos="100000">
                <a:srgbClr val="A668A2"/>
              </a:gs>
            </a:gsLst>
            <a:lin ang="0" scaled="1"/>
          </a:gradFill>
          <a:ln w="9525">
            <a:noFill/>
            <a:miter lim="800000"/>
            <a:headEnd/>
            <a:tailEnd/>
          </a:ln>
        </p:spPr>
        <p:txBody>
          <a:bodyPr wrap="none" anchor="ctr"/>
          <a:lstStyle/>
          <a:p>
            <a:endParaRPr lang="en-US"/>
          </a:p>
        </p:txBody>
      </p:sp>
      <p:sp>
        <p:nvSpPr>
          <p:cNvPr id="1656840" name="Rectangle 8"/>
          <p:cNvSpPr>
            <a:spLocks noChangeArrowheads="1"/>
          </p:cNvSpPr>
          <p:nvPr/>
        </p:nvSpPr>
        <p:spPr bwMode="auto">
          <a:xfrm>
            <a:off x="4999039" y="5480050"/>
            <a:ext cx="2270125" cy="2203450"/>
          </a:xfrm>
          <a:prstGeom prst="rect">
            <a:avLst/>
          </a:prstGeom>
          <a:gradFill rotWithShape="0">
            <a:gsLst>
              <a:gs pos="0">
                <a:srgbClr val="135C86"/>
              </a:gs>
              <a:gs pos="100000">
                <a:srgbClr val="197CB4">
                  <a:alpha val="0"/>
                </a:srgbClr>
              </a:gs>
            </a:gsLst>
            <a:lin ang="5400000" scaled="1"/>
          </a:gradFill>
          <a:ln w="12700">
            <a:noFill/>
            <a:miter lim="800000"/>
            <a:headEnd/>
            <a:tailEnd/>
          </a:ln>
        </p:spPr>
        <p:txBody>
          <a:bodyPr/>
          <a:lstStyle/>
          <a:p>
            <a:endParaRPr lang="en-US" sz="2000"/>
          </a:p>
        </p:txBody>
      </p:sp>
      <p:grpSp>
        <p:nvGrpSpPr>
          <p:cNvPr id="2" name="Group 9"/>
          <p:cNvGrpSpPr>
            <a:grpSpLocks/>
          </p:cNvGrpSpPr>
          <p:nvPr/>
        </p:nvGrpSpPr>
        <p:grpSpPr bwMode="auto">
          <a:xfrm>
            <a:off x="2667000" y="1389063"/>
            <a:ext cx="6967538" cy="4775200"/>
            <a:chOff x="720" y="643"/>
            <a:chExt cx="4389" cy="3008"/>
          </a:xfrm>
        </p:grpSpPr>
        <p:sp>
          <p:nvSpPr>
            <p:cNvPr id="19483" name="Freeform 10"/>
            <p:cNvSpPr>
              <a:spLocks/>
            </p:cNvSpPr>
            <p:nvPr/>
          </p:nvSpPr>
          <p:spPr bwMode="auto">
            <a:xfrm>
              <a:off x="2186" y="643"/>
              <a:ext cx="1409" cy="968"/>
            </a:xfrm>
            <a:custGeom>
              <a:avLst/>
              <a:gdLst>
                <a:gd name="T0" fmla="*/ 768 w 1536"/>
                <a:gd name="T1" fmla="*/ 0 h 1056"/>
                <a:gd name="T2" fmla="*/ 0 w 1536"/>
                <a:gd name="T3" fmla="*/ 1056 h 1056"/>
                <a:gd name="T4" fmla="*/ 1536 w 1536"/>
                <a:gd name="T5" fmla="*/ 1056 h 1056"/>
                <a:gd name="T6" fmla="*/ 768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798C95"/>
                </a:gs>
                <a:gs pos="100000">
                  <a:srgbClr val="617178"/>
                </a:gs>
              </a:gsLst>
              <a:lin ang="5400000" scaled="1"/>
            </a:gradFill>
            <a:ln w="12700">
              <a:solidFill>
                <a:srgbClr val="000000"/>
              </a:solidFill>
              <a:prstDash val="solid"/>
              <a:round/>
              <a:headEnd/>
              <a:tailEnd/>
            </a:ln>
          </p:spPr>
          <p:txBody>
            <a:bodyPr/>
            <a:lstStyle/>
            <a:p>
              <a:endParaRPr lang="en-US"/>
            </a:p>
          </p:txBody>
        </p:sp>
        <p:sp>
          <p:nvSpPr>
            <p:cNvPr id="19484" name="Freeform 11"/>
            <p:cNvSpPr>
              <a:spLocks noChangeAspect="1"/>
            </p:cNvSpPr>
            <p:nvPr/>
          </p:nvSpPr>
          <p:spPr bwMode="auto">
            <a:xfrm>
              <a:off x="2290" y="723"/>
              <a:ext cx="1205" cy="828"/>
            </a:xfrm>
            <a:custGeom>
              <a:avLst/>
              <a:gdLst>
                <a:gd name="T0" fmla="*/ 768 w 1536"/>
                <a:gd name="T1" fmla="*/ 0 h 1056"/>
                <a:gd name="T2" fmla="*/ 0 w 1536"/>
                <a:gd name="T3" fmla="*/ 1056 h 1056"/>
                <a:gd name="T4" fmla="*/ 1536 w 1536"/>
                <a:gd name="T5" fmla="*/ 1056 h 1056"/>
                <a:gd name="T6" fmla="*/ 768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455055"/>
                </a:gs>
                <a:gs pos="100000">
                  <a:srgbClr val="798C95"/>
                </a:gs>
              </a:gsLst>
              <a:lin ang="5400000" scaled="1"/>
            </a:gradFill>
            <a:ln w="12700">
              <a:solidFill>
                <a:srgbClr val="000000"/>
              </a:solidFill>
              <a:prstDash val="solid"/>
              <a:round/>
              <a:headEnd/>
              <a:tailEnd/>
            </a:ln>
          </p:spPr>
          <p:txBody>
            <a:bodyPr/>
            <a:lstStyle/>
            <a:p>
              <a:endParaRPr lang="en-US"/>
            </a:p>
          </p:txBody>
        </p:sp>
        <p:sp>
          <p:nvSpPr>
            <p:cNvPr id="19485" name="Freeform 12"/>
            <p:cNvSpPr>
              <a:spLocks/>
            </p:cNvSpPr>
            <p:nvPr/>
          </p:nvSpPr>
          <p:spPr bwMode="auto">
            <a:xfrm>
              <a:off x="2335" y="1353"/>
              <a:ext cx="1123" cy="136"/>
            </a:xfrm>
            <a:custGeom>
              <a:avLst/>
              <a:gdLst>
                <a:gd name="T0" fmla="*/ 120 w 1192"/>
                <a:gd name="T1" fmla="*/ 0 h 160"/>
                <a:gd name="T2" fmla="*/ 0 w 1192"/>
                <a:gd name="T3" fmla="*/ 160 h 160"/>
                <a:gd name="T4" fmla="*/ 1192 w 1192"/>
                <a:gd name="T5" fmla="*/ 160 h 160"/>
                <a:gd name="T6" fmla="*/ 1072 w 1192"/>
                <a:gd name="T7" fmla="*/ 0 h 160"/>
                <a:gd name="T8" fmla="*/ 120 w 1192"/>
                <a:gd name="T9" fmla="*/ 0 h 160"/>
                <a:gd name="T10" fmla="*/ 0 60000 65536"/>
                <a:gd name="T11" fmla="*/ 0 60000 65536"/>
                <a:gd name="T12" fmla="*/ 0 60000 65536"/>
                <a:gd name="T13" fmla="*/ 0 60000 65536"/>
                <a:gd name="T14" fmla="*/ 0 60000 65536"/>
                <a:gd name="T15" fmla="*/ 0 w 1192"/>
                <a:gd name="T16" fmla="*/ 0 h 160"/>
                <a:gd name="T17" fmla="*/ 1192 w 1192"/>
                <a:gd name="T18" fmla="*/ 160 h 160"/>
              </a:gdLst>
              <a:ahLst/>
              <a:cxnLst>
                <a:cxn ang="T10">
                  <a:pos x="T0" y="T1"/>
                </a:cxn>
                <a:cxn ang="T11">
                  <a:pos x="T2" y="T3"/>
                </a:cxn>
                <a:cxn ang="T12">
                  <a:pos x="T4" y="T5"/>
                </a:cxn>
                <a:cxn ang="T13">
                  <a:pos x="T6" y="T7"/>
                </a:cxn>
                <a:cxn ang="T14">
                  <a:pos x="T8" y="T9"/>
                </a:cxn>
              </a:cxnLst>
              <a:rect l="T15" t="T16" r="T17" b="T18"/>
              <a:pathLst>
                <a:path w="1192" h="160">
                  <a:moveTo>
                    <a:pt x="120" y="0"/>
                  </a:moveTo>
                  <a:lnTo>
                    <a:pt x="0" y="160"/>
                  </a:lnTo>
                  <a:lnTo>
                    <a:pt x="1192" y="160"/>
                  </a:lnTo>
                  <a:lnTo>
                    <a:pt x="1072" y="0"/>
                  </a:lnTo>
                  <a:lnTo>
                    <a:pt x="120" y="0"/>
                  </a:lnTo>
                  <a:close/>
                </a:path>
              </a:pathLst>
            </a:custGeom>
            <a:gradFill rotWithShape="0">
              <a:gsLst>
                <a:gs pos="0">
                  <a:srgbClr val="4A555B"/>
                </a:gs>
                <a:gs pos="50000">
                  <a:srgbClr val="798C95"/>
                </a:gs>
                <a:gs pos="100000">
                  <a:srgbClr val="4A555B"/>
                </a:gs>
              </a:gsLst>
              <a:lin ang="5400000" scaled="1"/>
            </a:gradFill>
            <a:ln w="12700">
              <a:solidFill>
                <a:srgbClr val="000000"/>
              </a:solidFill>
              <a:prstDash val="solid"/>
              <a:round/>
              <a:headEnd/>
              <a:tailEnd/>
            </a:ln>
          </p:spPr>
          <p:txBody>
            <a:bodyPr/>
            <a:lstStyle/>
            <a:p>
              <a:endParaRPr lang="en-US"/>
            </a:p>
          </p:txBody>
        </p:sp>
        <p:sp>
          <p:nvSpPr>
            <p:cNvPr id="19486" name="Freeform 13"/>
            <p:cNvSpPr>
              <a:spLocks/>
            </p:cNvSpPr>
            <p:nvPr/>
          </p:nvSpPr>
          <p:spPr bwMode="auto">
            <a:xfrm>
              <a:off x="2914" y="1668"/>
              <a:ext cx="1423" cy="968"/>
            </a:xfrm>
            <a:custGeom>
              <a:avLst/>
              <a:gdLst>
                <a:gd name="T0" fmla="*/ 784 w 1552"/>
                <a:gd name="T1" fmla="*/ 0 h 1056"/>
                <a:gd name="T2" fmla="*/ 0 w 1552"/>
                <a:gd name="T3" fmla="*/ 0 h 1056"/>
                <a:gd name="T4" fmla="*/ 0 w 1552"/>
                <a:gd name="T5" fmla="*/ 1056 h 1056"/>
                <a:gd name="T6" fmla="*/ 1552 w 1552"/>
                <a:gd name="T7" fmla="*/ 1056 h 1056"/>
                <a:gd name="T8" fmla="*/ 784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prstDash val="solid"/>
              <a:round/>
              <a:headEnd/>
              <a:tailEnd/>
            </a:ln>
          </p:spPr>
          <p:txBody>
            <a:bodyPr/>
            <a:lstStyle/>
            <a:p>
              <a:endParaRPr lang="en-US"/>
            </a:p>
          </p:txBody>
        </p:sp>
        <p:sp>
          <p:nvSpPr>
            <p:cNvPr id="19487" name="Freeform 14"/>
            <p:cNvSpPr>
              <a:spLocks noChangeAspect="1"/>
            </p:cNvSpPr>
            <p:nvPr/>
          </p:nvSpPr>
          <p:spPr bwMode="auto">
            <a:xfrm>
              <a:off x="2954" y="1708"/>
              <a:ext cx="1281" cy="872"/>
            </a:xfrm>
            <a:custGeom>
              <a:avLst/>
              <a:gdLst>
                <a:gd name="T0" fmla="*/ 784 w 1552"/>
                <a:gd name="T1" fmla="*/ 0 h 1056"/>
                <a:gd name="T2" fmla="*/ 0 w 1552"/>
                <a:gd name="T3" fmla="*/ 0 h 1056"/>
                <a:gd name="T4" fmla="*/ 0 w 1552"/>
                <a:gd name="T5" fmla="*/ 1056 h 1056"/>
                <a:gd name="T6" fmla="*/ 1552 w 1552"/>
                <a:gd name="T7" fmla="*/ 1056 h 1056"/>
                <a:gd name="T8" fmla="*/ 784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prstDash val="solid"/>
              <a:round/>
              <a:headEnd/>
              <a:tailEnd/>
            </a:ln>
          </p:spPr>
          <p:txBody>
            <a:bodyPr/>
            <a:lstStyle/>
            <a:p>
              <a:endParaRPr lang="en-US"/>
            </a:p>
          </p:txBody>
        </p:sp>
        <p:sp>
          <p:nvSpPr>
            <p:cNvPr id="19488" name="Freeform 15"/>
            <p:cNvSpPr>
              <a:spLocks/>
            </p:cNvSpPr>
            <p:nvPr/>
          </p:nvSpPr>
          <p:spPr bwMode="auto">
            <a:xfrm>
              <a:off x="2952" y="2348"/>
              <a:ext cx="1223" cy="160"/>
            </a:xfrm>
            <a:custGeom>
              <a:avLst/>
              <a:gdLst>
                <a:gd name="T0" fmla="*/ 0 w 1328"/>
                <a:gd name="T1" fmla="*/ 0 h 168"/>
                <a:gd name="T2" fmla="*/ 0 w 1328"/>
                <a:gd name="T3" fmla="*/ 168 h 168"/>
                <a:gd name="T4" fmla="*/ 1328 w 1328"/>
                <a:gd name="T5" fmla="*/ 168 h 168"/>
                <a:gd name="T6" fmla="*/ 1208 w 1328"/>
                <a:gd name="T7" fmla="*/ 0 h 168"/>
                <a:gd name="T8" fmla="*/ 0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0" y="0"/>
                  </a:moveTo>
                  <a:lnTo>
                    <a:pt x="0" y="168"/>
                  </a:lnTo>
                  <a:lnTo>
                    <a:pt x="1328" y="168"/>
                  </a:lnTo>
                  <a:lnTo>
                    <a:pt x="1208" y="0"/>
                  </a:lnTo>
                  <a:lnTo>
                    <a:pt x="0" y="0"/>
                  </a:lnTo>
                  <a:close/>
                </a:path>
              </a:pathLst>
            </a:custGeom>
            <a:gradFill rotWithShape="0">
              <a:gsLst>
                <a:gs pos="0">
                  <a:srgbClr val="296640"/>
                </a:gs>
                <a:gs pos="50000">
                  <a:srgbClr val="48B471"/>
                </a:gs>
                <a:gs pos="100000">
                  <a:srgbClr val="296640"/>
                </a:gs>
              </a:gsLst>
              <a:lin ang="5400000" scaled="1"/>
            </a:gradFill>
            <a:ln w="12700">
              <a:solidFill>
                <a:srgbClr val="000000"/>
              </a:solidFill>
              <a:prstDash val="solid"/>
              <a:round/>
              <a:headEnd/>
              <a:tailEnd/>
            </a:ln>
          </p:spPr>
          <p:txBody>
            <a:bodyPr/>
            <a:lstStyle/>
            <a:p>
              <a:endParaRPr lang="en-US"/>
            </a:p>
          </p:txBody>
        </p:sp>
        <p:sp>
          <p:nvSpPr>
            <p:cNvPr id="19489" name="Freeform 16"/>
            <p:cNvSpPr>
              <a:spLocks/>
            </p:cNvSpPr>
            <p:nvPr/>
          </p:nvSpPr>
          <p:spPr bwMode="auto">
            <a:xfrm>
              <a:off x="1451" y="1668"/>
              <a:ext cx="1423" cy="968"/>
            </a:xfrm>
            <a:custGeom>
              <a:avLst/>
              <a:gdLst>
                <a:gd name="T0" fmla="*/ 0 w 1552"/>
                <a:gd name="T1" fmla="*/ 1056 h 1056"/>
                <a:gd name="T2" fmla="*/ 1552 w 1552"/>
                <a:gd name="T3" fmla="*/ 1056 h 1056"/>
                <a:gd name="T4" fmla="*/ 1552 w 1552"/>
                <a:gd name="T5" fmla="*/ 0 h 1056"/>
                <a:gd name="T6" fmla="*/ 760 w 1552"/>
                <a:gd name="T7" fmla="*/ 0 h 1056"/>
                <a:gd name="T8" fmla="*/ 0 w 1552"/>
                <a:gd name="T9" fmla="*/ 1056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prstDash val="solid"/>
              <a:round/>
              <a:headEnd/>
              <a:tailEnd/>
            </a:ln>
          </p:spPr>
          <p:txBody>
            <a:bodyPr/>
            <a:lstStyle/>
            <a:p>
              <a:endParaRPr lang="en-US"/>
            </a:p>
          </p:txBody>
        </p:sp>
        <p:sp>
          <p:nvSpPr>
            <p:cNvPr id="19490" name="Freeform 17"/>
            <p:cNvSpPr>
              <a:spLocks noChangeAspect="1"/>
            </p:cNvSpPr>
            <p:nvPr/>
          </p:nvSpPr>
          <p:spPr bwMode="auto">
            <a:xfrm>
              <a:off x="1547" y="1708"/>
              <a:ext cx="1281" cy="872"/>
            </a:xfrm>
            <a:custGeom>
              <a:avLst/>
              <a:gdLst>
                <a:gd name="T0" fmla="*/ 0 w 1552"/>
                <a:gd name="T1" fmla="*/ 1056 h 1056"/>
                <a:gd name="T2" fmla="*/ 1552 w 1552"/>
                <a:gd name="T3" fmla="*/ 1056 h 1056"/>
                <a:gd name="T4" fmla="*/ 1552 w 1552"/>
                <a:gd name="T5" fmla="*/ 0 h 1056"/>
                <a:gd name="T6" fmla="*/ 760 w 1552"/>
                <a:gd name="T7" fmla="*/ 0 h 1056"/>
                <a:gd name="T8" fmla="*/ 0 w 1552"/>
                <a:gd name="T9" fmla="*/ 1056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prstDash val="solid"/>
              <a:round/>
              <a:headEnd/>
              <a:tailEnd/>
            </a:ln>
          </p:spPr>
          <p:txBody>
            <a:bodyPr/>
            <a:lstStyle/>
            <a:p>
              <a:endParaRPr lang="en-US"/>
            </a:p>
          </p:txBody>
        </p:sp>
        <p:sp>
          <p:nvSpPr>
            <p:cNvPr id="19491" name="Freeform 18"/>
            <p:cNvSpPr>
              <a:spLocks noChangeAspect="1"/>
            </p:cNvSpPr>
            <p:nvPr/>
          </p:nvSpPr>
          <p:spPr bwMode="auto">
            <a:xfrm>
              <a:off x="1598" y="2353"/>
              <a:ext cx="1224" cy="155"/>
            </a:xfrm>
            <a:custGeom>
              <a:avLst/>
              <a:gdLst>
                <a:gd name="T0" fmla="*/ 120 w 1328"/>
                <a:gd name="T1" fmla="*/ 0 h 168"/>
                <a:gd name="T2" fmla="*/ 0 w 1328"/>
                <a:gd name="T3" fmla="*/ 168 h 168"/>
                <a:gd name="T4" fmla="*/ 1328 w 1328"/>
                <a:gd name="T5" fmla="*/ 168 h 168"/>
                <a:gd name="T6" fmla="*/ 1328 w 1328"/>
                <a:gd name="T7" fmla="*/ 0 h 168"/>
                <a:gd name="T8" fmla="*/ 120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120" y="0"/>
                  </a:moveTo>
                  <a:lnTo>
                    <a:pt x="0" y="168"/>
                  </a:lnTo>
                  <a:lnTo>
                    <a:pt x="1328" y="168"/>
                  </a:lnTo>
                  <a:lnTo>
                    <a:pt x="1328" y="0"/>
                  </a:lnTo>
                  <a:lnTo>
                    <a:pt x="120" y="0"/>
                  </a:lnTo>
                  <a:close/>
                </a:path>
              </a:pathLst>
            </a:custGeom>
            <a:gradFill rotWithShape="0">
              <a:gsLst>
                <a:gs pos="0">
                  <a:srgbClr val="6E3B61"/>
                </a:gs>
                <a:gs pos="50000">
                  <a:srgbClr val="C267AA"/>
                </a:gs>
                <a:gs pos="100000">
                  <a:srgbClr val="6E3B61"/>
                </a:gs>
              </a:gsLst>
              <a:lin ang="5400000" scaled="1"/>
            </a:gradFill>
            <a:ln w="12700">
              <a:solidFill>
                <a:srgbClr val="000000"/>
              </a:solidFill>
              <a:prstDash val="solid"/>
              <a:round/>
              <a:headEnd/>
              <a:tailEnd/>
            </a:ln>
          </p:spPr>
          <p:txBody>
            <a:bodyPr/>
            <a:lstStyle/>
            <a:p>
              <a:endParaRPr lang="en-US"/>
            </a:p>
          </p:txBody>
        </p:sp>
        <p:sp>
          <p:nvSpPr>
            <p:cNvPr id="19492" name="Rectangle 19"/>
            <p:cNvSpPr>
              <a:spLocks noChangeArrowheads="1"/>
            </p:cNvSpPr>
            <p:nvPr/>
          </p:nvSpPr>
          <p:spPr bwMode="auto">
            <a:xfrm>
              <a:off x="2197" y="2683"/>
              <a:ext cx="1430" cy="968"/>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endParaRPr lang="en-US" sz="2000"/>
            </a:p>
          </p:txBody>
        </p:sp>
        <p:sp>
          <p:nvSpPr>
            <p:cNvPr id="19493" name="Rectangle 20"/>
            <p:cNvSpPr>
              <a:spLocks noChangeAspect="1" noChangeArrowheads="1"/>
            </p:cNvSpPr>
            <p:nvPr/>
          </p:nvSpPr>
          <p:spPr bwMode="auto">
            <a:xfrm>
              <a:off x="2260" y="2723"/>
              <a:ext cx="1303" cy="871"/>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endParaRPr lang="en-US" sz="2000"/>
            </a:p>
          </p:txBody>
        </p:sp>
        <p:sp>
          <p:nvSpPr>
            <p:cNvPr id="19494" name="Rectangle 21"/>
            <p:cNvSpPr>
              <a:spLocks noChangeArrowheads="1"/>
            </p:cNvSpPr>
            <p:nvPr/>
          </p:nvSpPr>
          <p:spPr bwMode="auto">
            <a:xfrm>
              <a:off x="2262" y="3360"/>
              <a:ext cx="1300" cy="152"/>
            </a:xfrm>
            <a:prstGeom prst="rect">
              <a:avLst/>
            </a:prstGeom>
            <a:gradFill rotWithShape="0">
              <a:gsLst>
                <a:gs pos="0">
                  <a:srgbClr val="0E4869"/>
                </a:gs>
                <a:gs pos="50000">
                  <a:srgbClr val="1777AC"/>
                </a:gs>
                <a:gs pos="100000">
                  <a:srgbClr val="0E4869"/>
                </a:gs>
              </a:gsLst>
              <a:lin ang="5400000" scaled="1"/>
            </a:gradFill>
            <a:ln w="12700">
              <a:solidFill>
                <a:srgbClr val="000000"/>
              </a:solidFill>
              <a:miter lim="800000"/>
              <a:headEnd/>
              <a:tailEnd/>
            </a:ln>
          </p:spPr>
          <p:txBody>
            <a:bodyPr/>
            <a:lstStyle/>
            <a:p>
              <a:endParaRPr lang="en-US"/>
            </a:p>
          </p:txBody>
        </p:sp>
        <p:sp>
          <p:nvSpPr>
            <p:cNvPr id="19495" name="Freeform 22"/>
            <p:cNvSpPr>
              <a:spLocks/>
            </p:cNvSpPr>
            <p:nvPr/>
          </p:nvSpPr>
          <p:spPr bwMode="auto">
            <a:xfrm>
              <a:off x="3671" y="2683"/>
              <a:ext cx="1438" cy="968"/>
            </a:xfrm>
            <a:custGeom>
              <a:avLst/>
              <a:gdLst>
                <a:gd name="T0" fmla="*/ 800 w 1568"/>
                <a:gd name="T1" fmla="*/ 0 h 1056"/>
                <a:gd name="T2" fmla="*/ 0 w 1568"/>
                <a:gd name="T3" fmla="*/ 0 h 1056"/>
                <a:gd name="T4" fmla="*/ 0 w 1568"/>
                <a:gd name="T5" fmla="*/ 1056 h 1056"/>
                <a:gd name="T6" fmla="*/ 1568 w 1568"/>
                <a:gd name="T7" fmla="*/ 1056 h 1056"/>
                <a:gd name="T8" fmla="*/ 1568 w 1568"/>
                <a:gd name="T9" fmla="*/ 1048 h 1056"/>
                <a:gd name="T10" fmla="*/ 800 w 1568"/>
                <a:gd name="T11" fmla="*/ 0 h 1056"/>
                <a:gd name="T12" fmla="*/ 0 60000 65536"/>
                <a:gd name="T13" fmla="*/ 0 60000 65536"/>
                <a:gd name="T14" fmla="*/ 0 60000 65536"/>
                <a:gd name="T15" fmla="*/ 0 60000 65536"/>
                <a:gd name="T16" fmla="*/ 0 60000 65536"/>
                <a:gd name="T17" fmla="*/ 0 60000 65536"/>
                <a:gd name="T18" fmla="*/ 0 w 1568"/>
                <a:gd name="T19" fmla="*/ 0 h 1056"/>
                <a:gd name="T20" fmla="*/ 1568 w 1568"/>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8" h="1056">
                  <a:moveTo>
                    <a:pt x="800" y="0"/>
                  </a:moveTo>
                  <a:lnTo>
                    <a:pt x="0" y="0"/>
                  </a:lnTo>
                  <a:lnTo>
                    <a:pt x="0" y="1056"/>
                  </a:lnTo>
                  <a:lnTo>
                    <a:pt x="1568" y="1056"/>
                  </a:lnTo>
                  <a:lnTo>
                    <a:pt x="1568" y="1048"/>
                  </a:lnTo>
                  <a:lnTo>
                    <a:pt x="800" y="0"/>
                  </a:lnTo>
                  <a:close/>
                </a:path>
              </a:pathLst>
            </a:custGeom>
            <a:gradFill rotWithShape="0">
              <a:gsLst>
                <a:gs pos="0">
                  <a:srgbClr val="FFB53A"/>
                </a:gs>
                <a:gs pos="100000">
                  <a:srgbClr val="E49328"/>
                </a:gs>
              </a:gsLst>
              <a:lin ang="5400000" scaled="1"/>
            </a:gradFill>
            <a:ln w="12700">
              <a:solidFill>
                <a:srgbClr val="000000"/>
              </a:solidFill>
              <a:prstDash val="solid"/>
              <a:round/>
              <a:headEnd/>
              <a:tailEnd/>
            </a:ln>
          </p:spPr>
          <p:txBody>
            <a:bodyPr/>
            <a:lstStyle/>
            <a:p>
              <a:endParaRPr lang="en-US"/>
            </a:p>
          </p:txBody>
        </p:sp>
        <p:sp>
          <p:nvSpPr>
            <p:cNvPr id="19496" name="Freeform 23"/>
            <p:cNvSpPr>
              <a:spLocks noChangeAspect="1"/>
            </p:cNvSpPr>
            <p:nvPr/>
          </p:nvSpPr>
          <p:spPr bwMode="auto">
            <a:xfrm>
              <a:off x="3719" y="2731"/>
              <a:ext cx="1294" cy="871"/>
            </a:xfrm>
            <a:custGeom>
              <a:avLst/>
              <a:gdLst>
                <a:gd name="T0" fmla="*/ 800 w 1568"/>
                <a:gd name="T1" fmla="*/ 0 h 1056"/>
                <a:gd name="T2" fmla="*/ 0 w 1568"/>
                <a:gd name="T3" fmla="*/ 0 h 1056"/>
                <a:gd name="T4" fmla="*/ 0 w 1568"/>
                <a:gd name="T5" fmla="*/ 1056 h 1056"/>
                <a:gd name="T6" fmla="*/ 1568 w 1568"/>
                <a:gd name="T7" fmla="*/ 1056 h 1056"/>
                <a:gd name="T8" fmla="*/ 1568 w 1568"/>
                <a:gd name="T9" fmla="*/ 1048 h 1056"/>
                <a:gd name="T10" fmla="*/ 800 w 1568"/>
                <a:gd name="T11" fmla="*/ 0 h 1056"/>
                <a:gd name="T12" fmla="*/ 0 60000 65536"/>
                <a:gd name="T13" fmla="*/ 0 60000 65536"/>
                <a:gd name="T14" fmla="*/ 0 60000 65536"/>
                <a:gd name="T15" fmla="*/ 0 60000 65536"/>
                <a:gd name="T16" fmla="*/ 0 60000 65536"/>
                <a:gd name="T17" fmla="*/ 0 60000 65536"/>
                <a:gd name="T18" fmla="*/ 0 w 1568"/>
                <a:gd name="T19" fmla="*/ 0 h 1056"/>
                <a:gd name="T20" fmla="*/ 1568 w 1568"/>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8" h="1056">
                  <a:moveTo>
                    <a:pt x="800" y="0"/>
                  </a:moveTo>
                  <a:lnTo>
                    <a:pt x="0" y="0"/>
                  </a:lnTo>
                  <a:lnTo>
                    <a:pt x="0" y="1056"/>
                  </a:lnTo>
                  <a:lnTo>
                    <a:pt x="1568" y="1056"/>
                  </a:lnTo>
                  <a:lnTo>
                    <a:pt x="1568" y="1048"/>
                  </a:lnTo>
                  <a:lnTo>
                    <a:pt x="800" y="0"/>
                  </a:lnTo>
                  <a:close/>
                </a:path>
              </a:pathLst>
            </a:custGeom>
            <a:gradFill rotWithShape="0">
              <a:gsLst>
                <a:gs pos="0">
                  <a:srgbClr val="E49328"/>
                </a:gs>
                <a:gs pos="100000">
                  <a:schemeClr val="folHlink"/>
                </a:gs>
              </a:gsLst>
              <a:lin ang="5400000" scaled="1"/>
            </a:gradFill>
            <a:ln w="12700">
              <a:solidFill>
                <a:srgbClr val="000000"/>
              </a:solidFill>
              <a:prstDash val="solid"/>
              <a:round/>
              <a:headEnd/>
              <a:tailEnd/>
            </a:ln>
          </p:spPr>
          <p:txBody>
            <a:bodyPr/>
            <a:lstStyle/>
            <a:p>
              <a:endParaRPr lang="en-US"/>
            </a:p>
          </p:txBody>
        </p:sp>
        <p:sp>
          <p:nvSpPr>
            <p:cNvPr id="19497" name="Freeform 24"/>
            <p:cNvSpPr>
              <a:spLocks/>
            </p:cNvSpPr>
            <p:nvPr/>
          </p:nvSpPr>
          <p:spPr bwMode="auto">
            <a:xfrm>
              <a:off x="720" y="2683"/>
              <a:ext cx="1430" cy="968"/>
            </a:xfrm>
            <a:custGeom>
              <a:avLst/>
              <a:gdLst>
                <a:gd name="T0" fmla="*/ 0 w 1560"/>
                <a:gd name="T1" fmla="*/ 1048 h 1056"/>
                <a:gd name="T2" fmla="*/ 0 w 1560"/>
                <a:gd name="T3" fmla="*/ 1056 h 1056"/>
                <a:gd name="T4" fmla="*/ 1560 w 1560"/>
                <a:gd name="T5" fmla="*/ 1056 h 1056"/>
                <a:gd name="T6" fmla="*/ 1560 w 1560"/>
                <a:gd name="T7" fmla="*/ 0 h 1056"/>
                <a:gd name="T8" fmla="*/ 768 w 1560"/>
                <a:gd name="T9" fmla="*/ 0 h 1056"/>
                <a:gd name="T10" fmla="*/ 0 w 1560"/>
                <a:gd name="T11" fmla="*/ 1048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prstDash val="solid"/>
              <a:round/>
              <a:headEnd/>
              <a:tailEnd/>
            </a:ln>
          </p:spPr>
          <p:txBody>
            <a:bodyPr/>
            <a:lstStyle/>
            <a:p>
              <a:endParaRPr lang="en-US"/>
            </a:p>
          </p:txBody>
        </p:sp>
        <p:sp>
          <p:nvSpPr>
            <p:cNvPr id="19498" name="Freeform 25"/>
            <p:cNvSpPr>
              <a:spLocks noChangeAspect="1"/>
            </p:cNvSpPr>
            <p:nvPr/>
          </p:nvSpPr>
          <p:spPr bwMode="auto">
            <a:xfrm>
              <a:off x="824" y="2723"/>
              <a:ext cx="1287" cy="871"/>
            </a:xfrm>
            <a:custGeom>
              <a:avLst/>
              <a:gdLst>
                <a:gd name="T0" fmla="*/ 0 w 1560"/>
                <a:gd name="T1" fmla="*/ 1048 h 1056"/>
                <a:gd name="T2" fmla="*/ 0 w 1560"/>
                <a:gd name="T3" fmla="*/ 1056 h 1056"/>
                <a:gd name="T4" fmla="*/ 1560 w 1560"/>
                <a:gd name="T5" fmla="*/ 1056 h 1056"/>
                <a:gd name="T6" fmla="*/ 1560 w 1560"/>
                <a:gd name="T7" fmla="*/ 0 h 1056"/>
                <a:gd name="T8" fmla="*/ 768 w 1560"/>
                <a:gd name="T9" fmla="*/ 0 h 1056"/>
                <a:gd name="T10" fmla="*/ 0 w 1560"/>
                <a:gd name="T11" fmla="*/ 1048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prstDash val="solid"/>
              <a:round/>
              <a:headEnd/>
              <a:tailEnd/>
            </a:ln>
          </p:spPr>
          <p:txBody>
            <a:bodyPr/>
            <a:lstStyle/>
            <a:p>
              <a:endParaRPr lang="en-US"/>
            </a:p>
          </p:txBody>
        </p:sp>
        <p:sp>
          <p:nvSpPr>
            <p:cNvPr id="19499" name="Freeform 26"/>
            <p:cNvSpPr>
              <a:spLocks/>
            </p:cNvSpPr>
            <p:nvPr/>
          </p:nvSpPr>
          <p:spPr bwMode="auto">
            <a:xfrm>
              <a:off x="878" y="3370"/>
              <a:ext cx="1243" cy="150"/>
            </a:xfrm>
            <a:custGeom>
              <a:avLst/>
              <a:gdLst>
                <a:gd name="T0" fmla="*/ 120 w 1328"/>
                <a:gd name="T1" fmla="*/ 0 h 160"/>
                <a:gd name="T2" fmla="*/ 0 w 1328"/>
                <a:gd name="T3" fmla="*/ 160 h 160"/>
                <a:gd name="T4" fmla="*/ 1328 w 1328"/>
                <a:gd name="T5" fmla="*/ 160 h 160"/>
                <a:gd name="T6" fmla="*/ 1328 w 1328"/>
                <a:gd name="T7" fmla="*/ 0 h 160"/>
                <a:gd name="T8" fmla="*/ 120 w 1328"/>
                <a:gd name="T9" fmla="*/ 0 h 160"/>
                <a:gd name="T10" fmla="*/ 0 60000 65536"/>
                <a:gd name="T11" fmla="*/ 0 60000 65536"/>
                <a:gd name="T12" fmla="*/ 0 60000 65536"/>
                <a:gd name="T13" fmla="*/ 0 60000 65536"/>
                <a:gd name="T14" fmla="*/ 0 60000 65536"/>
                <a:gd name="T15" fmla="*/ 0 w 1328"/>
                <a:gd name="T16" fmla="*/ 0 h 160"/>
                <a:gd name="T17" fmla="*/ 1328 w 1328"/>
                <a:gd name="T18" fmla="*/ 160 h 160"/>
              </a:gdLst>
              <a:ahLst/>
              <a:cxnLst>
                <a:cxn ang="T10">
                  <a:pos x="T0" y="T1"/>
                </a:cxn>
                <a:cxn ang="T11">
                  <a:pos x="T2" y="T3"/>
                </a:cxn>
                <a:cxn ang="T12">
                  <a:pos x="T4" y="T5"/>
                </a:cxn>
                <a:cxn ang="T13">
                  <a:pos x="T6" y="T7"/>
                </a:cxn>
                <a:cxn ang="T14">
                  <a:pos x="T8" y="T9"/>
                </a:cxn>
              </a:cxnLst>
              <a:rect l="T15" t="T16" r="T17" b="T18"/>
              <a:pathLst>
                <a:path w="1328" h="160">
                  <a:moveTo>
                    <a:pt x="120" y="0"/>
                  </a:moveTo>
                  <a:lnTo>
                    <a:pt x="0" y="160"/>
                  </a:lnTo>
                  <a:lnTo>
                    <a:pt x="1328" y="160"/>
                  </a:lnTo>
                  <a:lnTo>
                    <a:pt x="1328" y="0"/>
                  </a:lnTo>
                  <a:lnTo>
                    <a:pt x="120" y="0"/>
                  </a:lnTo>
                  <a:close/>
                </a:path>
              </a:pathLst>
            </a:custGeom>
            <a:gradFill rotWithShape="0">
              <a:gsLst>
                <a:gs pos="0">
                  <a:srgbClr val="972530"/>
                </a:gs>
                <a:gs pos="50000">
                  <a:srgbClr val="E9394A"/>
                </a:gs>
                <a:gs pos="100000">
                  <a:srgbClr val="972530"/>
                </a:gs>
              </a:gsLst>
              <a:lin ang="5400000" scaled="1"/>
            </a:gradFill>
            <a:ln w="19050" cmpd="sng">
              <a:solidFill>
                <a:srgbClr val="050600"/>
              </a:solidFill>
              <a:prstDash val="solid"/>
              <a:round/>
              <a:headEnd/>
              <a:tailEnd/>
            </a:ln>
          </p:spPr>
          <p:txBody>
            <a:bodyPr/>
            <a:lstStyle/>
            <a:p>
              <a:endParaRPr lang="en-US"/>
            </a:p>
          </p:txBody>
        </p:sp>
        <p:sp>
          <p:nvSpPr>
            <p:cNvPr id="1656859" name="Text Box 27"/>
            <p:cNvSpPr txBox="1">
              <a:spLocks noChangeArrowheads="1"/>
            </p:cNvSpPr>
            <p:nvPr/>
          </p:nvSpPr>
          <p:spPr bwMode="auto">
            <a:xfrm>
              <a:off x="2400" y="1318"/>
              <a:ext cx="980" cy="204"/>
            </a:xfrm>
            <a:prstGeom prst="rect">
              <a:avLst/>
            </a:prstGeom>
            <a:noFill/>
            <a:ln w="9525">
              <a:noFill/>
              <a:miter lim="800000"/>
              <a:headEnd/>
              <a:tailEnd/>
            </a:ln>
            <a:effectLst/>
          </p:spPr>
          <p:txBody>
            <a:bodyPr wrap="none">
              <a:spAutoFit/>
            </a:bodyPr>
            <a:lstStyle/>
            <a:p>
              <a:pPr algn="ctr">
                <a:defRPr/>
              </a:pPr>
              <a:r>
                <a:rPr lang="en-US" sz="1500" dirty="0">
                  <a:effectLst>
                    <a:outerShdw blurRad="38100" dist="38100" dir="2700000" algn="tl">
                      <a:srgbClr val="000000"/>
                    </a:outerShdw>
                  </a:effectLst>
                  <a:latin typeface="Verdana" pitchFamily="34" charset="0"/>
                </a:rPr>
                <a:t>RESPONSIBLE</a:t>
              </a:r>
              <a:endParaRPr lang="en-US" sz="1500" dirty="0">
                <a:solidFill>
                  <a:srgbClr val="FFFFB9"/>
                </a:solidFill>
                <a:latin typeface="Verdana" pitchFamily="34" charset="0"/>
              </a:endParaRPr>
            </a:p>
          </p:txBody>
        </p:sp>
        <p:sp>
          <p:nvSpPr>
            <p:cNvPr id="1656860" name="Text Box 28"/>
            <p:cNvSpPr txBox="1">
              <a:spLocks noChangeArrowheads="1"/>
            </p:cNvSpPr>
            <p:nvPr/>
          </p:nvSpPr>
          <p:spPr bwMode="auto">
            <a:xfrm>
              <a:off x="1703" y="2332"/>
              <a:ext cx="1088" cy="204"/>
            </a:xfrm>
            <a:prstGeom prst="rect">
              <a:avLst/>
            </a:prstGeom>
            <a:noFill/>
            <a:ln w="9525">
              <a:noFill/>
              <a:miter lim="800000"/>
              <a:headEnd/>
              <a:tailEnd/>
            </a:ln>
            <a:effectLst/>
          </p:spPr>
          <p:txBody>
            <a:bodyPr wrap="none">
              <a:spAutoFit/>
            </a:bodyPr>
            <a:lstStyle/>
            <a:p>
              <a:pPr algn="ctr">
                <a:defRPr/>
              </a:pPr>
              <a:r>
                <a:rPr lang="en-US" sz="1500">
                  <a:effectLst>
                    <a:outerShdw blurRad="38100" dist="38100" dir="2700000" algn="tl">
                      <a:srgbClr val="000000"/>
                    </a:outerShdw>
                  </a:effectLst>
                  <a:latin typeface="Verdana" pitchFamily="34" charset="0"/>
                </a:rPr>
                <a:t>INSPIRATIONAL</a:t>
              </a:r>
              <a:endParaRPr lang="en-US" sz="1500">
                <a:solidFill>
                  <a:srgbClr val="FFFFB9"/>
                </a:solidFill>
                <a:effectLst>
                  <a:outerShdw blurRad="38100" dist="38100" dir="2700000" algn="tl">
                    <a:srgbClr val="000000"/>
                  </a:outerShdw>
                </a:effectLst>
                <a:latin typeface="Verdana" pitchFamily="34" charset="0"/>
              </a:endParaRPr>
            </a:p>
          </p:txBody>
        </p:sp>
        <p:sp>
          <p:nvSpPr>
            <p:cNvPr id="1656861" name="Text Box 29"/>
            <p:cNvSpPr txBox="1">
              <a:spLocks noChangeArrowheads="1"/>
            </p:cNvSpPr>
            <p:nvPr/>
          </p:nvSpPr>
          <p:spPr bwMode="auto">
            <a:xfrm>
              <a:off x="3070" y="2323"/>
              <a:ext cx="894" cy="204"/>
            </a:xfrm>
            <a:prstGeom prst="rect">
              <a:avLst/>
            </a:prstGeom>
            <a:noFill/>
            <a:ln w="9525">
              <a:noFill/>
              <a:miter lim="800000"/>
              <a:headEnd/>
              <a:tailEnd/>
            </a:ln>
            <a:effectLst/>
          </p:spPr>
          <p:txBody>
            <a:bodyPr wrap="none">
              <a:spAutoFit/>
            </a:bodyPr>
            <a:lstStyle/>
            <a:p>
              <a:pPr algn="ctr">
                <a:defRPr/>
              </a:pPr>
              <a:r>
                <a:rPr lang="en-US" sz="1500">
                  <a:effectLst>
                    <a:outerShdw blurRad="38100" dist="38100" dir="2700000" algn="tl">
                      <a:srgbClr val="000000"/>
                    </a:outerShdw>
                  </a:effectLst>
                  <a:latin typeface="Verdana" pitchFamily="34" charset="0"/>
                </a:rPr>
                <a:t>SUPPORTIVE</a:t>
              </a:r>
              <a:endParaRPr lang="en-US" sz="1500">
                <a:solidFill>
                  <a:srgbClr val="FFFFB9"/>
                </a:solidFill>
                <a:effectLst>
                  <a:outerShdw blurRad="38100" dist="38100" dir="2700000" algn="tl">
                    <a:srgbClr val="000000"/>
                  </a:outerShdw>
                </a:effectLst>
                <a:latin typeface="Verdana" pitchFamily="34" charset="0"/>
              </a:endParaRPr>
            </a:p>
          </p:txBody>
        </p:sp>
        <p:sp>
          <p:nvSpPr>
            <p:cNvPr id="1656862" name="Text Box 30"/>
            <p:cNvSpPr txBox="1">
              <a:spLocks noChangeArrowheads="1"/>
            </p:cNvSpPr>
            <p:nvPr/>
          </p:nvSpPr>
          <p:spPr bwMode="auto">
            <a:xfrm>
              <a:off x="1187" y="3351"/>
              <a:ext cx="769" cy="204"/>
            </a:xfrm>
            <a:prstGeom prst="rect">
              <a:avLst/>
            </a:prstGeom>
            <a:noFill/>
            <a:ln w="9525">
              <a:noFill/>
              <a:miter lim="800000"/>
              <a:headEnd/>
              <a:tailEnd/>
            </a:ln>
            <a:effectLst/>
          </p:spPr>
          <p:txBody>
            <a:bodyPr wrap="none">
              <a:spAutoFit/>
            </a:bodyPr>
            <a:lstStyle/>
            <a:p>
              <a:pPr algn="ctr">
                <a:defRPr/>
              </a:pPr>
              <a:r>
                <a:rPr lang="en-US" sz="1500">
                  <a:effectLst>
                    <a:outerShdw blurRad="38100" dist="38100" dir="2700000" algn="tl">
                      <a:srgbClr val="000000"/>
                    </a:outerShdw>
                  </a:effectLst>
                  <a:latin typeface="Verdana" pitchFamily="34" charset="0"/>
                </a:rPr>
                <a:t>PERSONAL</a:t>
              </a:r>
              <a:endParaRPr lang="en-US" sz="1500">
                <a:solidFill>
                  <a:srgbClr val="FFFFB9"/>
                </a:solidFill>
                <a:effectLst>
                  <a:outerShdw blurRad="38100" dist="38100" dir="2700000" algn="tl">
                    <a:srgbClr val="000000"/>
                  </a:outerShdw>
                </a:effectLst>
                <a:latin typeface="Verdana" pitchFamily="34" charset="0"/>
              </a:endParaRPr>
            </a:p>
          </p:txBody>
        </p:sp>
        <p:sp>
          <p:nvSpPr>
            <p:cNvPr id="1656863" name="Text Box 31"/>
            <p:cNvSpPr txBox="1">
              <a:spLocks noChangeArrowheads="1"/>
            </p:cNvSpPr>
            <p:nvPr/>
          </p:nvSpPr>
          <p:spPr bwMode="auto">
            <a:xfrm>
              <a:off x="2498" y="3343"/>
              <a:ext cx="883" cy="204"/>
            </a:xfrm>
            <a:prstGeom prst="rect">
              <a:avLst/>
            </a:prstGeom>
            <a:noFill/>
            <a:ln w="9525">
              <a:noFill/>
              <a:miter lim="800000"/>
              <a:headEnd/>
              <a:tailEnd/>
            </a:ln>
            <a:effectLst/>
          </p:spPr>
          <p:txBody>
            <a:bodyPr wrap="none">
              <a:spAutoFit/>
            </a:bodyPr>
            <a:lstStyle/>
            <a:p>
              <a:pPr algn="ctr">
                <a:defRPr/>
              </a:pPr>
              <a:r>
                <a:rPr lang="en-US" sz="1500">
                  <a:effectLst>
                    <a:outerShdw blurRad="38100" dist="38100" dir="2700000" algn="tl">
                      <a:srgbClr val="000000"/>
                    </a:outerShdw>
                  </a:effectLst>
                  <a:latin typeface="Verdana" pitchFamily="34" charset="0"/>
                </a:rPr>
                <a:t>RELATIONAL</a:t>
              </a:r>
              <a:endParaRPr lang="en-US" sz="1500">
                <a:solidFill>
                  <a:srgbClr val="FFFFB9"/>
                </a:solidFill>
                <a:effectLst>
                  <a:outerShdw blurRad="38100" dist="38100" dir="2700000" algn="tl">
                    <a:srgbClr val="000000"/>
                  </a:outerShdw>
                </a:effectLst>
                <a:latin typeface="Verdana" pitchFamily="34" charset="0"/>
              </a:endParaRPr>
            </a:p>
          </p:txBody>
        </p:sp>
        <p:sp>
          <p:nvSpPr>
            <p:cNvPr id="19505" name="Freeform 32"/>
            <p:cNvSpPr>
              <a:spLocks noChangeAspect="1"/>
            </p:cNvSpPr>
            <p:nvPr/>
          </p:nvSpPr>
          <p:spPr bwMode="auto">
            <a:xfrm>
              <a:off x="3717" y="3363"/>
              <a:ext cx="1245" cy="149"/>
            </a:xfrm>
            <a:custGeom>
              <a:avLst/>
              <a:gdLst>
                <a:gd name="T0" fmla="*/ 0 w 1336"/>
                <a:gd name="T1" fmla="*/ 0 h 160"/>
                <a:gd name="T2" fmla="*/ 0 w 1336"/>
                <a:gd name="T3" fmla="*/ 160 h 160"/>
                <a:gd name="T4" fmla="*/ 1336 w 1336"/>
                <a:gd name="T5" fmla="*/ 160 h 160"/>
                <a:gd name="T6" fmla="*/ 1216 w 1336"/>
                <a:gd name="T7" fmla="*/ 0 h 160"/>
                <a:gd name="T8" fmla="*/ 0 w 1336"/>
                <a:gd name="T9" fmla="*/ 0 h 160"/>
                <a:gd name="T10" fmla="*/ 0 60000 65536"/>
                <a:gd name="T11" fmla="*/ 0 60000 65536"/>
                <a:gd name="T12" fmla="*/ 0 60000 65536"/>
                <a:gd name="T13" fmla="*/ 0 60000 65536"/>
                <a:gd name="T14" fmla="*/ 0 60000 65536"/>
                <a:gd name="T15" fmla="*/ 0 w 1336"/>
                <a:gd name="T16" fmla="*/ 0 h 160"/>
                <a:gd name="T17" fmla="*/ 1336 w 1336"/>
                <a:gd name="T18" fmla="*/ 160 h 160"/>
              </a:gdLst>
              <a:ahLst/>
              <a:cxnLst>
                <a:cxn ang="T10">
                  <a:pos x="T0" y="T1"/>
                </a:cxn>
                <a:cxn ang="T11">
                  <a:pos x="T2" y="T3"/>
                </a:cxn>
                <a:cxn ang="T12">
                  <a:pos x="T4" y="T5"/>
                </a:cxn>
                <a:cxn ang="T13">
                  <a:pos x="T6" y="T7"/>
                </a:cxn>
                <a:cxn ang="T14">
                  <a:pos x="T8" y="T9"/>
                </a:cxn>
              </a:cxnLst>
              <a:rect l="T15" t="T16" r="T17" b="T18"/>
              <a:pathLst>
                <a:path w="1336" h="160">
                  <a:moveTo>
                    <a:pt x="0" y="0"/>
                  </a:moveTo>
                  <a:lnTo>
                    <a:pt x="0" y="160"/>
                  </a:lnTo>
                  <a:lnTo>
                    <a:pt x="1336" y="160"/>
                  </a:lnTo>
                  <a:lnTo>
                    <a:pt x="1216" y="0"/>
                  </a:lnTo>
                  <a:lnTo>
                    <a:pt x="0" y="0"/>
                  </a:lnTo>
                  <a:close/>
                </a:path>
              </a:pathLst>
            </a:custGeom>
            <a:gradFill rotWithShape="0">
              <a:gsLst>
                <a:gs pos="0">
                  <a:srgbClr val="E49328"/>
                </a:gs>
                <a:gs pos="50000">
                  <a:srgbClr val="FEB543"/>
                </a:gs>
                <a:gs pos="100000">
                  <a:srgbClr val="E49328"/>
                </a:gs>
              </a:gsLst>
              <a:lin ang="5400000" scaled="1"/>
            </a:gradFill>
            <a:ln w="12700">
              <a:solidFill>
                <a:srgbClr val="000000"/>
              </a:solidFill>
              <a:prstDash val="solid"/>
              <a:round/>
              <a:headEnd/>
              <a:tailEnd/>
            </a:ln>
          </p:spPr>
          <p:txBody>
            <a:bodyPr/>
            <a:lstStyle/>
            <a:p>
              <a:endParaRPr lang="en-US"/>
            </a:p>
          </p:txBody>
        </p:sp>
        <p:sp>
          <p:nvSpPr>
            <p:cNvPr id="1656865" name="Text Box 33"/>
            <p:cNvSpPr txBox="1">
              <a:spLocks noChangeArrowheads="1"/>
            </p:cNvSpPr>
            <p:nvPr/>
          </p:nvSpPr>
          <p:spPr bwMode="auto">
            <a:xfrm>
              <a:off x="3842" y="3343"/>
              <a:ext cx="935" cy="204"/>
            </a:xfrm>
            <a:prstGeom prst="rect">
              <a:avLst/>
            </a:prstGeom>
            <a:noFill/>
            <a:ln w="9525">
              <a:noFill/>
              <a:miter lim="800000"/>
              <a:headEnd/>
              <a:tailEnd/>
            </a:ln>
            <a:effectLst/>
          </p:spPr>
          <p:txBody>
            <a:bodyPr wrap="none">
              <a:spAutoFit/>
            </a:bodyPr>
            <a:lstStyle/>
            <a:p>
              <a:pPr algn="ctr">
                <a:defRPr/>
              </a:pPr>
              <a:r>
                <a:rPr lang="en-US" sz="1500">
                  <a:effectLst>
                    <a:outerShdw blurRad="38100" dist="38100" dir="2700000" algn="tl">
                      <a:srgbClr val="000000"/>
                    </a:outerShdw>
                  </a:effectLst>
                  <a:latin typeface="Verdana" pitchFamily="34" charset="0"/>
                </a:rPr>
                <a:t>CONTEXTUAL</a:t>
              </a:r>
              <a:endParaRPr lang="en-US" sz="1500">
                <a:solidFill>
                  <a:srgbClr val="FFFFB9"/>
                </a:solidFill>
                <a:effectLst>
                  <a:outerShdw blurRad="38100" dist="38100" dir="2700000" algn="tl">
                    <a:srgbClr val="000000"/>
                  </a:outerShdw>
                </a:effectLst>
                <a:latin typeface="Verdana" pitchFamily="34" charset="0"/>
              </a:endParaRPr>
            </a:p>
          </p:txBody>
        </p:sp>
      </p:grpSp>
      <p:sp>
        <p:nvSpPr>
          <p:cNvPr id="19468" name="Text Box 34"/>
          <p:cNvSpPr txBox="1">
            <a:spLocks noChangeAspect="1" noChangeArrowheads="1"/>
          </p:cNvSpPr>
          <p:nvPr/>
        </p:nvSpPr>
        <p:spPr bwMode="auto">
          <a:xfrm>
            <a:off x="3200400" y="5381625"/>
            <a:ext cx="184150" cy="336550"/>
          </a:xfrm>
          <a:prstGeom prst="rect">
            <a:avLst/>
          </a:prstGeom>
          <a:noFill/>
          <a:ln w="9525">
            <a:noFill/>
            <a:miter lim="800000"/>
            <a:headEnd/>
            <a:tailEnd/>
          </a:ln>
        </p:spPr>
        <p:txBody>
          <a:bodyPr wrap="none">
            <a:spAutoFit/>
          </a:bodyPr>
          <a:lstStyle/>
          <a:p>
            <a:pPr eaLnBrk="1" hangingPunct="1"/>
            <a:endParaRPr lang="en-US" sz="1600">
              <a:latin typeface="Verdana" pitchFamily="34" charset="0"/>
            </a:endParaRPr>
          </a:p>
        </p:txBody>
      </p:sp>
      <p:sp>
        <p:nvSpPr>
          <p:cNvPr id="19469" name="Text Box 35"/>
          <p:cNvSpPr txBox="1">
            <a:spLocks noChangeAspect="1" noChangeArrowheads="1"/>
          </p:cNvSpPr>
          <p:nvPr/>
        </p:nvSpPr>
        <p:spPr bwMode="auto">
          <a:xfrm>
            <a:off x="6018213" y="5381625"/>
            <a:ext cx="184150" cy="336550"/>
          </a:xfrm>
          <a:prstGeom prst="rect">
            <a:avLst/>
          </a:prstGeom>
          <a:noFill/>
          <a:ln w="9525">
            <a:noFill/>
            <a:miter lim="800000"/>
            <a:headEnd/>
            <a:tailEnd/>
          </a:ln>
        </p:spPr>
        <p:txBody>
          <a:bodyPr wrap="none">
            <a:spAutoFit/>
          </a:bodyPr>
          <a:lstStyle/>
          <a:p>
            <a:pPr algn="ctr" eaLnBrk="1" hangingPunct="1"/>
            <a:endParaRPr lang="en-US" sz="1600">
              <a:latin typeface="Verdana" pitchFamily="34" charset="0"/>
            </a:endParaRPr>
          </a:p>
        </p:txBody>
      </p:sp>
      <p:sp>
        <p:nvSpPr>
          <p:cNvPr id="19470" name="Text Box 36"/>
          <p:cNvSpPr txBox="1">
            <a:spLocks noChangeAspect="1" noChangeArrowheads="1"/>
          </p:cNvSpPr>
          <p:nvPr/>
        </p:nvSpPr>
        <p:spPr bwMode="auto">
          <a:xfrm>
            <a:off x="7634288" y="5381625"/>
            <a:ext cx="184150" cy="336550"/>
          </a:xfrm>
          <a:prstGeom prst="rect">
            <a:avLst/>
          </a:prstGeom>
          <a:noFill/>
          <a:ln w="9525">
            <a:noFill/>
            <a:miter lim="800000"/>
            <a:headEnd/>
            <a:tailEnd/>
          </a:ln>
        </p:spPr>
        <p:txBody>
          <a:bodyPr wrap="none">
            <a:spAutoFit/>
          </a:bodyPr>
          <a:lstStyle/>
          <a:p>
            <a:pPr eaLnBrk="1" hangingPunct="1"/>
            <a:endParaRPr lang="en-US" sz="1600">
              <a:latin typeface="Verdana" pitchFamily="34" charset="0"/>
            </a:endParaRPr>
          </a:p>
        </p:txBody>
      </p:sp>
      <p:cxnSp>
        <p:nvCxnSpPr>
          <p:cNvPr id="19471" name="AutoShape 37"/>
          <p:cNvCxnSpPr>
            <a:cxnSpLocks noChangeAspect="1" noChangeShapeType="1"/>
          </p:cNvCxnSpPr>
          <p:nvPr/>
        </p:nvCxnSpPr>
        <p:spPr bwMode="auto">
          <a:xfrm>
            <a:off x="6008688" y="2271713"/>
            <a:ext cx="0" cy="0"/>
          </a:xfrm>
          <a:prstGeom prst="straightConnector1">
            <a:avLst/>
          </a:prstGeom>
          <a:noFill/>
          <a:ln w="9525">
            <a:solidFill>
              <a:schemeClr val="tx1"/>
            </a:solidFill>
            <a:round/>
            <a:headEnd/>
            <a:tailEnd/>
          </a:ln>
        </p:spPr>
      </p:cxnSp>
      <p:sp>
        <p:nvSpPr>
          <p:cNvPr id="19472" name="Text Box 38"/>
          <p:cNvSpPr txBox="1">
            <a:spLocks noChangeAspect="1" noChangeArrowheads="1"/>
          </p:cNvSpPr>
          <p:nvPr/>
        </p:nvSpPr>
        <p:spPr bwMode="auto">
          <a:xfrm>
            <a:off x="4826000" y="3617913"/>
            <a:ext cx="184150" cy="336550"/>
          </a:xfrm>
          <a:prstGeom prst="rect">
            <a:avLst/>
          </a:prstGeom>
          <a:noFill/>
          <a:ln w="9525">
            <a:noFill/>
            <a:miter lim="800000"/>
            <a:headEnd/>
            <a:tailEnd/>
          </a:ln>
        </p:spPr>
        <p:txBody>
          <a:bodyPr wrap="none">
            <a:spAutoFit/>
          </a:bodyPr>
          <a:lstStyle/>
          <a:p>
            <a:pPr algn="ctr" eaLnBrk="1" hangingPunct="1"/>
            <a:endParaRPr lang="en-US" sz="1600">
              <a:latin typeface="Verdana" pitchFamily="34" charset="0"/>
            </a:endParaRPr>
          </a:p>
        </p:txBody>
      </p:sp>
      <p:sp>
        <p:nvSpPr>
          <p:cNvPr id="19473" name="Text Box 39"/>
          <p:cNvSpPr txBox="1">
            <a:spLocks noChangeAspect="1" noChangeArrowheads="1"/>
          </p:cNvSpPr>
          <p:nvPr/>
        </p:nvSpPr>
        <p:spPr bwMode="auto">
          <a:xfrm>
            <a:off x="5731158" y="2247900"/>
            <a:ext cx="401072" cy="338554"/>
          </a:xfrm>
          <a:prstGeom prst="rect">
            <a:avLst/>
          </a:prstGeom>
          <a:noFill/>
          <a:ln w="9525">
            <a:noFill/>
            <a:miter lim="800000"/>
            <a:headEnd/>
            <a:tailEnd/>
          </a:ln>
        </p:spPr>
        <p:txBody>
          <a:bodyPr wrap="none">
            <a:spAutoFit/>
          </a:bodyPr>
          <a:lstStyle/>
          <a:p>
            <a:pPr algn="ctr" eaLnBrk="1" hangingPunct="1"/>
            <a:r>
              <a:rPr lang="en-US" sz="1600">
                <a:latin typeface="Verdana" pitchFamily="34" charset="0"/>
              </a:rPr>
              <a:t>   </a:t>
            </a:r>
          </a:p>
        </p:txBody>
      </p:sp>
      <p:sp>
        <p:nvSpPr>
          <p:cNvPr id="19474" name="Text Box 40"/>
          <p:cNvSpPr txBox="1">
            <a:spLocks noChangeAspect="1" noChangeArrowheads="1"/>
          </p:cNvSpPr>
          <p:nvPr/>
        </p:nvSpPr>
        <p:spPr bwMode="auto">
          <a:xfrm>
            <a:off x="7216775" y="3617913"/>
            <a:ext cx="184150" cy="336550"/>
          </a:xfrm>
          <a:prstGeom prst="rect">
            <a:avLst/>
          </a:prstGeom>
          <a:noFill/>
          <a:ln w="9525">
            <a:noFill/>
            <a:miter lim="800000"/>
            <a:headEnd/>
            <a:tailEnd/>
          </a:ln>
        </p:spPr>
        <p:txBody>
          <a:bodyPr wrap="none">
            <a:spAutoFit/>
          </a:bodyPr>
          <a:lstStyle/>
          <a:p>
            <a:pPr algn="ctr" eaLnBrk="1" hangingPunct="1"/>
            <a:endParaRPr lang="en-US" sz="1600">
              <a:latin typeface="Verdana" pitchFamily="34" charset="0"/>
            </a:endParaRPr>
          </a:p>
        </p:txBody>
      </p:sp>
      <p:sp>
        <p:nvSpPr>
          <p:cNvPr id="1656873" name="Rectangle 41"/>
          <p:cNvSpPr>
            <a:spLocks noChangeArrowheads="1"/>
          </p:cNvSpPr>
          <p:nvPr/>
        </p:nvSpPr>
        <p:spPr bwMode="auto">
          <a:xfrm>
            <a:off x="3162300" y="6257926"/>
            <a:ext cx="1341714" cy="246221"/>
          </a:xfrm>
          <a:prstGeom prst="rect">
            <a:avLst/>
          </a:prstGeom>
          <a:noFill/>
          <a:ln w="9525">
            <a:noFill/>
            <a:miter lim="800000"/>
            <a:headEnd/>
            <a:tailEnd/>
          </a:ln>
        </p:spPr>
        <p:txBody>
          <a:bodyPr wrap="none" lIns="0" tIns="0" rIns="0" bIns="0">
            <a:spAutoFit/>
          </a:bodyPr>
          <a:lstStyle/>
          <a:p>
            <a:r>
              <a:rPr lang="en-US" sz="1600">
                <a:latin typeface="Verdana" pitchFamily="34" charset="0"/>
              </a:rPr>
              <a:t>CREDIBILITY</a:t>
            </a:r>
          </a:p>
        </p:txBody>
      </p:sp>
      <p:sp>
        <p:nvSpPr>
          <p:cNvPr id="1656874" name="Rectangle 42"/>
          <p:cNvSpPr>
            <a:spLocks noChangeArrowheads="1"/>
          </p:cNvSpPr>
          <p:nvPr/>
        </p:nvSpPr>
        <p:spPr bwMode="auto">
          <a:xfrm>
            <a:off x="5518151" y="6286501"/>
            <a:ext cx="1158875" cy="244475"/>
          </a:xfrm>
          <a:prstGeom prst="rect">
            <a:avLst/>
          </a:prstGeom>
          <a:noFill/>
          <a:ln w="9525">
            <a:noFill/>
            <a:miter lim="800000"/>
            <a:headEnd/>
            <a:tailEnd/>
          </a:ln>
        </p:spPr>
        <p:txBody>
          <a:bodyPr lIns="0" tIns="0" rIns="0" bIns="0">
            <a:spAutoFit/>
          </a:bodyPr>
          <a:lstStyle/>
          <a:p>
            <a:pPr algn="ctr"/>
            <a:r>
              <a:rPr lang="en-US" sz="1600">
                <a:latin typeface="Verdana" pitchFamily="34" charset="0"/>
              </a:rPr>
              <a:t>TRUST</a:t>
            </a:r>
          </a:p>
        </p:txBody>
      </p:sp>
      <p:sp>
        <p:nvSpPr>
          <p:cNvPr id="1656875" name="Rectangle 43"/>
          <p:cNvSpPr>
            <a:spLocks noChangeArrowheads="1"/>
          </p:cNvSpPr>
          <p:nvPr/>
        </p:nvSpPr>
        <p:spPr bwMode="auto">
          <a:xfrm>
            <a:off x="7677150" y="6265864"/>
            <a:ext cx="1295226" cy="246221"/>
          </a:xfrm>
          <a:prstGeom prst="rect">
            <a:avLst/>
          </a:prstGeom>
          <a:noFill/>
          <a:ln w="9525">
            <a:noFill/>
            <a:miter lim="800000"/>
            <a:headEnd/>
            <a:tailEnd/>
          </a:ln>
        </p:spPr>
        <p:txBody>
          <a:bodyPr wrap="none" lIns="0" tIns="0" rIns="0" bIns="0">
            <a:spAutoFit/>
          </a:bodyPr>
          <a:lstStyle/>
          <a:p>
            <a:r>
              <a:rPr lang="en-US" sz="1600">
                <a:latin typeface="Verdana" pitchFamily="34" charset="0"/>
              </a:rPr>
              <a:t>COMMUNITY</a:t>
            </a:r>
          </a:p>
        </p:txBody>
      </p:sp>
      <p:sp>
        <p:nvSpPr>
          <p:cNvPr id="1656876" name="Rectangle 44"/>
          <p:cNvSpPr>
            <a:spLocks noChangeArrowheads="1"/>
          </p:cNvSpPr>
          <p:nvPr/>
        </p:nvSpPr>
        <p:spPr bwMode="auto">
          <a:xfrm>
            <a:off x="8449003" y="3690939"/>
            <a:ext cx="1153456" cy="246221"/>
          </a:xfrm>
          <a:prstGeom prst="rect">
            <a:avLst/>
          </a:prstGeom>
          <a:noFill/>
          <a:ln w="9525">
            <a:noFill/>
            <a:miter lim="800000"/>
            <a:headEnd/>
            <a:tailEnd/>
          </a:ln>
        </p:spPr>
        <p:txBody>
          <a:bodyPr wrap="none" lIns="0" tIns="0" rIns="0" bIns="0">
            <a:spAutoFit/>
          </a:bodyPr>
          <a:lstStyle/>
          <a:p>
            <a:pPr algn="ctr"/>
            <a:r>
              <a:rPr lang="en-US" sz="1600">
                <a:latin typeface="Verdana" pitchFamily="34" charset="0"/>
              </a:rPr>
              <a:t>INITIATIVE</a:t>
            </a:r>
          </a:p>
        </p:txBody>
      </p:sp>
      <p:sp>
        <p:nvSpPr>
          <p:cNvPr id="1656877" name="Rectangle 45"/>
          <p:cNvSpPr>
            <a:spLocks noChangeArrowheads="1"/>
          </p:cNvSpPr>
          <p:nvPr/>
        </p:nvSpPr>
        <p:spPr bwMode="auto">
          <a:xfrm>
            <a:off x="2605158" y="3675064"/>
            <a:ext cx="1292085" cy="492443"/>
          </a:xfrm>
          <a:prstGeom prst="rect">
            <a:avLst/>
          </a:prstGeom>
          <a:noFill/>
          <a:ln w="9525">
            <a:noFill/>
            <a:miter lim="800000"/>
            <a:headEnd/>
            <a:tailEnd/>
          </a:ln>
        </p:spPr>
        <p:txBody>
          <a:bodyPr wrap="none" lIns="0" tIns="0" rIns="0" bIns="0">
            <a:spAutoFit/>
          </a:bodyPr>
          <a:lstStyle/>
          <a:p>
            <a:pPr algn="ctr"/>
            <a:r>
              <a:rPr lang="en-US" sz="1600">
                <a:latin typeface="Verdana" pitchFamily="34" charset="0"/>
              </a:rPr>
              <a:t>HIGH</a:t>
            </a:r>
          </a:p>
          <a:p>
            <a:pPr algn="ctr"/>
            <a:r>
              <a:rPr lang="en-US" sz="1600">
                <a:latin typeface="Verdana" pitchFamily="34" charset="0"/>
              </a:rPr>
              <a:t>ASPIRATION</a:t>
            </a:r>
          </a:p>
        </p:txBody>
      </p:sp>
      <p:sp>
        <p:nvSpPr>
          <p:cNvPr id="1656878" name="Rectangle 46"/>
          <p:cNvSpPr>
            <a:spLocks noChangeArrowheads="1"/>
          </p:cNvSpPr>
          <p:nvPr/>
        </p:nvSpPr>
        <p:spPr bwMode="auto">
          <a:xfrm>
            <a:off x="5280025" y="1074739"/>
            <a:ext cx="1543564" cy="246221"/>
          </a:xfrm>
          <a:prstGeom prst="rect">
            <a:avLst/>
          </a:prstGeom>
          <a:noFill/>
          <a:ln w="9525">
            <a:noFill/>
            <a:miter lim="800000"/>
            <a:headEnd/>
            <a:tailEnd/>
          </a:ln>
        </p:spPr>
        <p:txBody>
          <a:bodyPr wrap="none" lIns="0" tIns="0" rIns="0" bIns="0">
            <a:spAutoFit/>
          </a:bodyPr>
          <a:lstStyle/>
          <a:p>
            <a:r>
              <a:rPr lang="en-US" sz="1600">
                <a:latin typeface="Verdana" pitchFamily="34" charset="0"/>
              </a:rPr>
              <a:t>STEWARDSHIP</a:t>
            </a:r>
          </a:p>
        </p:txBody>
      </p:sp>
      <p:sp>
        <p:nvSpPr>
          <p:cNvPr id="19481" name="AutoShape 47"/>
          <p:cNvSpPr>
            <a:spLocks noChangeArrowheads="1"/>
          </p:cNvSpPr>
          <p:nvPr/>
        </p:nvSpPr>
        <p:spPr bwMode="auto">
          <a:xfrm rot="-10617815">
            <a:off x="8639175" y="4881563"/>
            <a:ext cx="960438" cy="1147762"/>
          </a:xfrm>
          <a:prstGeom prst="rtTriangle">
            <a:avLst/>
          </a:prstGeom>
          <a:gradFill rotWithShape="1">
            <a:gsLst>
              <a:gs pos="0">
                <a:srgbClr val="101654"/>
              </a:gs>
              <a:gs pos="50000">
                <a:srgbClr val="090D31"/>
              </a:gs>
              <a:gs pos="100000">
                <a:srgbClr val="101654"/>
              </a:gs>
            </a:gsLst>
            <a:lin ang="5400000" scaled="1"/>
          </a:gradFill>
          <a:ln w="9525" algn="ctr">
            <a:noFill/>
            <a:miter lim="800000"/>
            <a:headEnd/>
            <a:tailEnd/>
          </a:ln>
        </p:spPr>
        <p:txBody>
          <a:bodyPr wrap="none" anchor="ctr"/>
          <a:lstStyle/>
          <a:p>
            <a:endParaRPr lang="en-US"/>
          </a:p>
        </p:txBody>
      </p:sp>
      <p:sp>
        <p:nvSpPr>
          <p:cNvPr id="19482" name="AutoShape 48"/>
          <p:cNvSpPr>
            <a:spLocks noChangeArrowheads="1"/>
          </p:cNvSpPr>
          <p:nvPr/>
        </p:nvSpPr>
        <p:spPr bwMode="auto">
          <a:xfrm rot="4593245">
            <a:off x="2684463" y="4875213"/>
            <a:ext cx="960438" cy="1147763"/>
          </a:xfrm>
          <a:prstGeom prst="rtTriangle">
            <a:avLst/>
          </a:prstGeom>
          <a:solidFill>
            <a:srgbClr val="101654"/>
          </a:solidFill>
          <a:ln w="9525" algn="ctr">
            <a:noFill/>
            <a:miter lim="800000"/>
            <a:headEnd/>
            <a:tailEnd/>
          </a:ln>
        </p:spPr>
        <p:txBody>
          <a:bodyPr wrap="none" anchor="ctr"/>
          <a:lstStyle/>
          <a:p>
            <a:endParaRPr lang="en-US"/>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56837"/>
                                        </p:tgtEl>
                                        <p:attrNameLst>
                                          <p:attrName>style.visibility</p:attrName>
                                        </p:attrNameLst>
                                      </p:cBhvr>
                                      <p:to>
                                        <p:strVal val="visible"/>
                                      </p:to>
                                    </p:set>
                                    <p:animEffect transition="in" filter="fade">
                                      <p:cBhvr>
                                        <p:cTn id="7" dur="1000"/>
                                        <p:tgtEl>
                                          <p:spTgt spid="16568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56873"/>
                                        </p:tgtEl>
                                        <p:attrNameLst>
                                          <p:attrName>style.visibility</p:attrName>
                                        </p:attrNameLst>
                                      </p:cBhvr>
                                      <p:to>
                                        <p:strVal val="visible"/>
                                      </p:to>
                                    </p:set>
                                    <p:animEffect transition="in" filter="fade">
                                      <p:cBhvr>
                                        <p:cTn id="10" dur="1000"/>
                                        <p:tgtEl>
                                          <p:spTgt spid="165687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56840"/>
                                        </p:tgtEl>
                                        <p:attrNameLst>
                                          <p:attrName>style.visibility</p:attrName>
                                        </p:attrNameLst>
                                      </p:cBhvr>
                                      <p:to>
                                        <p:strVal val="visible"/>
                                      </p:to>
                                    </p:set>
                                    <p:animEffect transition="in" filter="fade">
                                      <p:cBhvr>
                                        <p:cTn id="13" dur="1000"/>
                                        <p:tgtEl>
                                          <p:spTgt spid="16568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56874"/>
                                        </p:tgtEl>
                                        <p:attrNameLst>
                                          <p:attrName>style.visibility</p:attrName>
                                        </p:attrNameLst>
                                      </p:cBhvr>
                                      <p:to>
                                        <p:strVal val="visible"/>
                                      </p:to>
                                    </p:set>
                                    <p:animEffect transition="in" filter="fade">
                                      <p:cBhvr>
                                        <p:cTn id="16" dur="1000"/>
                                        <p:tgtEl>
                                          <p:spTgt spid="165687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56836"/>
                                        </p:tgtEl>
                                        <p:attrNameLst>
                                          <p:attrName>style.visibility</p:attrName>
                                        </p:attrNameLst>
                                      </p:cBhvr>
                                      <p:to>
                                        <p:strVal val="visible"/>
                                      </p:to>
                                    </p:set>
                                    <p:animEffect transition="in" filter="fade">
                                      <p:cBhvr>
                                        <p:cTn id="19" dur="1000"/>
                                        <p:tgtEl>
                                          <p:spTgt spid="16568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56875"/>
                                        </p:tgtEl>
                                        <p:attrNameLst>
                                          <p:attrName>style.visibility</p:attrName>
                                        </p:attrNameLst>
                                      </p:cBhvr>
                                      <p:to>
                                        <p:strVal val="visible"/>
                                      </p:to>
                                    </p:set>
                                    <p:animEffect transition="in" filter="fade">
                                      <p:cBhvr>
                                        <p:cTn id="22" dur="1000"/>
                                        <p:tgtEl>
                                          <p:spTgt spid="165687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56839"/>
                                        </p:tgtEl>
                                        <p:attrNameLst>
                                          <p:attrName>style.visibility</p:attrName>
                                        </p:attrNameLst>
                                      </p:cBhvr>
                                      <p:to>
                                        <p:strVal val="visible"/>
                                      </p:to>
                                    </p:set>
                                    <p:animEffect transition="in" filter="fade">
                                      <p:cBhvr>
                                        <p:cTn id="25" dur="2000"/>
                                        <p:tgtEl>
                                          <p:spTgt spid="16568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56877"/>
                                        </p:tgtEl>
                                        <p:attrNameLst>
                                          <p:attrName>style.visibility</p:attrName>
                                        </p:attrNameLst>
                                      </p:cBhvr>
                                      <p:to>
                                        <p:strVal val="visible"/>
                                      </p:to>
                                    </p:set>
                                    <p:animEffect transition="in" filter="fade">
                                      <p:cBhvr>
                                        <p:cTn id="28" dur="2000"/>
                                        <p:tgtEl>
                                          <p:spTgt spid="165687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56835"/>
                                        </p:tgtEl>
                                        <p:attrNameLst>
                                          <p:attrName>style.visibility</p:attrName>
                                        </p:attrNameLst>
                                      </p:cBhvr>
                                      <p:to>
                                        <p:strVal val="visible"/>
                                      </p:to>
                                    </p:set>
                                    <p:animEffect transition="in" filter="fade">
                                      <p:cBhvr>
                                        <p:cTn id="31" dur="2000"/>
                                        <p:tgtEl>
                                          <p:spTgt spid="16568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56876"/>
                                        </p:tgtEl>
                                        <p:attrNameLst>
                                          <p:attrName>style.visibility</p:attrName>
                                        </p:attrNameLst>
                                      </p:cBhvr>
                                      <p:to>
                                        <p:strVal val="visible"/>
                                      </p:to>
                                    </p:set>
                                    <p:animEffect transition="in" filter="fade">
                                      <p:cBhvr>
                                        <p:cTn id="34" dur="2000"/>
                                        <p:tgtEl>
                                          <p:spTgt spid="165687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56838"/>
                                        </p:tgtEl>
                                        <p:attrNameLst>
                                          <p:attrName>style.visibility</p:attrName>
                                        </p:attrNameLst>
                                      </p:cBhvr>
                                      <p:to>
                                        <p:strVal val="visible"/>
                                      </p:to>
                                    </p:set>
                                    <p:animEffect transition="in" filter="fade">
                                      <p:cBhvr>
                                        <p:cTn id="37" dur="2000"/>
                                        <p:tgtEl>
                                          <p:spTgt spid="165683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56878"/>
                                        </p:tgtEl>
                                        <p:attrNameLst>
                                          <p:attrName>style.visibility</p:attrName>
                                        </p:attrNameLst>
                                      </p:cBhvr>
                                      <p:to>
                                        <p:strVal val="visible"/>
                                      </p:to>
                                    </p:set>
                                    <p:animEffect transition="in" filter="fade">
                                      <p:cBhvr>
                                        <p:cTn id="40" dur="2000"/>
                                        <p:tgtEl>
                                          <p:spTgt spid="1656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5" grpId="0" animBg="1"/>
      <p:bldP spid="1656836" grpId="0" animBg="1"/>
      <p:bldP spid="1656837" grpId="0" animBg="1"/>
      <p:bldP spid="1656838" grpId="0" animBg="1"/>
      <p:bldP spid="1656839" grpId="0" animBg="1"/>
      <p:bldP spid="1656840" grpId="0" animBg="1"/>
      <p:bldP spid="1656873" grpId="0"/>
      <p:bldP spid="1656874" grpId="0"/>
      <p:bldP spid="1656875" grpId="0"/>
      <p:bldP spid="1656876" grpId="0"/>
      <p:bldP spid="1656877" grpId="0"/>
      <p:bldP spid="16568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3660775" y="190500"/>
            <a:ext cx="5818188" cy="800100"/>
          </a:xfrm>
          <a:noFill/>
        </p:spPr>
        <p:txBody>
          <a:bodyPr/>
          <a:lstStyle/>
          <a:p>
            <a:pPr eaLnBrk="1" hangingPunct="1">
              <a:tabLst/>
            </a:pPr>
            <a:r>
              <a:rPr lang="en-US" sz="2800" dirty="0"/>
              <a:t>Personal Leadership </a:t>
            </a:r>
            <a:br>
              <a:rPr lang="en-US" sz="2800" dirty="0"/>
            </a:br>
            <a:r>
              <a:rPr lang="en-US" sz="2800" dirty="0"/>
              <a:t>from the Middle</a:t>
            </a:r>
          </a:p>
        </p:txBody>
      </p:sp>
      <p:sp>
        <p:nvSpPr>
          <p:cNvPr id="22533" name="Freeform 3"/>
          <p:cNvSpPr>
            <a:spLocks noChangeAspect="1"/>
          </p:cNvSpPr>
          <p:nvPr/>
        </p:nvSpPr>
        <p:spPr bwMode="auto">
          <a:xfrm>
            <a:off x="2189164" y="282575"/>
            <a:ext cx="1341437" cy="742950"/>
          </a:xfrm>
          <a:custGeom>
            <a:avLst/>
            <a:gdLst>
              <a:gd name="T0" fmla="*/ 778 w 1750"/>
              <a:gd name="T1" fmla="*/ 0 h 929"/>
              <a:gd name="T2" fmla="*/ 0 w 1750"/>
              <a:gd name="T3" fmla="*/ 929 h 929"/>
              <a:gd name="T4" fmla="*/ 1740 w 1750"/>
              <a:gd name="T5" fmla="*/ 929 h 929"/>
              <a:gd name="T6" fmla="*/ 1750 w 1750"/>
              <a:gd name="T7" fmla="*/ 0 h 929"/>
              <a:gd name="T8" fmla="*/ 778 w 1750"/>
              <a:gd name="T9" fmla="*/ 0 h 929"/>
              <a:gd name="T10" fmla="*/ 0 60000 65536"/>
              <a:gd name="T11" fmla="*/ 0 60000 65536"/>
              <a:gd name="T12" fmla="*/ 0 60000 65536"/>
              <a:gd name="T13" fmla="*/ 0 60000 65536"/>
              <a:gd name="T14" fmla="*/ 0 60000 65536"/>
              <a:gd name="T15" fmla="*/ 0 w 1750"/>
              <a:gd name="T16" fmla="*/ 0 h 929"/>
              <a:gd name="T17" fmla="*/ 1750 w 1750"/>
              <a:gd name="T18" fmla="*/ 929 h 929"/>
            </a:gdLst>
            <a:ahLst/>
            <a:cxnLst>
              <a:cxn ang="T10">
                <a:pos x="T0" y="T1"/>
              </a:cxn>
              <a:cxn ang="T11">
                <a:pos x="T2" y="T3"/>
              </a:cxn>
              <a:cxn ang="T12">
                <a:pos x="T4" y="T5"/>
              </a:cxn>
              <a:cxn ang="T13">
                <a:pos x="T6" y="T7"/>
              </a:cxn>
              <a:cxn ang="T14">
                <a:pos x="T8" y="T9"/>
              </a:cxn>
            </a:cxnLst>
            <a:rect l="T15" t="T16" r="T17" b="T18"/>
            <a:pathLst>
              <a:path w="1750" h="929">
                <a:moveTo>
                  <a:pt x="778" y="0"/>
                </a:moveTo>
                <a:lnTo>
                  <a:pt x="0" y="929"/>
                </a:lnTo>
                <a:lnTo>
                  <a:pt x="1740" y="929"/>
                </a:lnTo>
                <a:lnTo>
                  <a:pt x="1750" y="0"/>
                </a:lnTo>
                <a:lnTo>
                  <a:pt x="778" y="0"/>
                </a:lnTo>
                <a:close/>
              </a:path>
            </a:pathLst>
          </a:custGeom>
          <a:solidFill>
            <a:srgbClr val="E33B4A"/>
          </a:solidFill>
          <a:ln w="9525">
            <a:noFill/>
            <a:round/>
            <a:headEnd/>
            <a:tailEnd/>
          </a:ln>
        </p:spPr>
        <p:txBody>
          <a:bodyPr/>
          <a:lstStyle/>
          <a:p>
            <a:endParaRPr lang="en-US"/>
          </a:p>
        </p:txBody>
      </p:sp>
      <p:sp>
        <p:nvSpPr>
          <p:cNvPr id="22534" name="Rectangle 4"/>
          <p:cNvSpPr>
            <a:spLocks noGrp="1" noChangeArrowheads="1"/>
          </p:cNvSpPr>
          <p:nvPr>
            <p:ph type="body" idx="1"/>
          </p:nvPr>
        </p:nvSpPr>
        <p:spPr>
          <a:xfrm>
            <a:off x="2320925" y="1798638"/>
            <a:ext cx="7423150" cy="3078162"/>
          </a:xfrm>
        </p:spPr>
        <p:txBody>
          <a:bodyPr/>
          <a:lstStyle/>
          <a:p>
            <a:pPr marL="0" indent="0" eaLnBrk="1" hangingPunct="1">
              <a:lnSpc>
                <a:spcPct val="80000"/>
              </a:lnSpc>
            </a:pPr>
            <a:r>
              <a:rPr lang="en-US" sz="2000" dirty="0"/>
              <a:t> Show you are passionate about what you do and that your passion is not about self-promotion but the organization’s mission</a:t>
            </a:r>
          </a:p>
          <a:p>
            <a:pPr marL="0" indent="0" eaLnBrk="1" hangingPunct="1">
              <a:lnSpc>
                <a:spcPct val="80000"/>
              </a:lnSpc>
            </a:pPr>
            <a:r>
              <a:rPr lang="en-US" sz="2000" dirty="0"/>
              <a:t> Remain authentic; stay true to your values and your own personality; show courage</a:t>
            </a:r>
          </a:p>
          <a:p>
            <a:pPr marL="0" indent="0" eaLnBrk="1" hangingPunct="1">
              <a:lnSpc>
                <a:spcPct val="80000"/>
              </a:lnSpc>
            </a:pPr>
            <a:r>
              <a:rPr lang="en-US" sz="2000" dirty="0"/>
              <a:t> Demonstrate organization-related as well as technical competence</a:t>
            </a:r>
          </a:p>
          <a:p>
            <a:pPr marL="0" indent="0" eaLnBrk="1" hangingPunct="1">
              <a:lnSpc>
                <a:spcPct val="80000"/>
              </a:lnSpc>
            </a:pPr>
            <a:r>
              <a:rPr lang="en-US" sz="2000" dirty="0"/>
              <a:t> Find ( or make) “space” for your creativity and your vision</a:t>
            </a:r>
          </a:p>
          <a:p>
            <a:pPr marL="0" indent="0" eaLnBrk="1" hangingPunct="1">
              <a:lnSpc>
                <a:spcPct val="80000"/>
              </a:lnSpc>
            </a:pPr>
            <a:r>
              <a:rPr lang="en-US" sz="2000" dirty="0"/>
              <a:t> Use your expertise to help and influence those above you</a:t>
            </a:r>
          </a:p>
          <a:p>
            <a:pPr marL="0" indent="0" eaLnBrk="1" hangingPunct="1">
              <a:lnSpc>
                <a:spcPct val="80000"/>
              </a:lnSpc>
            </a:pPr>
            <a:r>
              <a:rPr lang="en-US" sz="2000" dirty="0"/>
              <a:t> Be a source of valuable ideas for your boss/peer and for the larger organization</a:t>
            </a:r>
          </a:p>
          <a:p>
            <a:pPr marL="0" indent="0" eaLnBrk="1" hangingPunct="1">
              <a:lnSpc>
                <a:spcPct val="80000"/>
              </a:lnSpc>
              <a:buNone/>
            </a:pPr>
            <a:endParaRPr lang="en-US" sz="2400" dirty="0"/>
          </a:p>
        </p:txBody>
      </p:sp>
      <p:sp>
        <p:nvSpPr>
          <p:cNvPr id="5" name="TextBox 4"/>
          <p:cNvSpPr txBox="1"/>
          <p:nvPr/>
        </p:nvSpPr>
        <p:spPr>
          <a:xfrm>
            <a:off x="2057401" y="5029200"/>
            <a:ext cx="8323625" cy="369332"/>
          </a:xfrm>
          <a:prstGeom prst="rect">
            <a:avLst/>
          </a:prstGeom>
          <a:solidFill>
            <a:schemeClr val="accent2"/>
          </a:solidFill>
          <a:ln>
            <a:solidFill>
              <a:schemeClr val="tx1"/>
            </a:solidFill>
          </a:ln>
        </p:spPr>
        <p:txBody>
          <a:bodyPr wrap="none" rtlCol="0">
            <a:spAutoFit/>
          </a:bodyPr>
          <a:lstStyle/>
          <a:p>
            <a:r>
              <a:rPr lang="en-US" b="1" dirty="0"/>
              <a:t>Challenges</a:t>
            </a:r>
            <a:r>
              <a:rPr lang="en-US" dirty="0"/>
              <a:t>: Perceived authenticity/consistency, perceived dedication to mission</a:t>
            </a:r>
          </a:p>
        </p:txBody>
      </p:sp>
    </p:spTree>
    <p:extLst>
      <p:ext uri="{BB962C8B-B14F-4D97-AF65-F5344CB8AC3E}">
        <p14:creationId xmlns:p14="http://schemas.microsoft.com/office/powerpoint/2010/main" val="1964344757"/>
      </p:ext>
    </p:extLst>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a:xfrm>
            <a:off x="3411538" y="273050"/>
            <a:ext cx="5295900" cy="800100"/>
          </a:xfrm>
          <a:noFill/>
        </p:spPr>
        <p:txBody>
          <a:bodyPr/>
          <a:lstStyle/>
          <a:p>
            <a:pPr eaLnBrk="1" hangingPunct="1">
              <a:tabLst/>
            </a:pPr>
            <a:r>
              <a:rPr lang="en-US" sz="2800" dirty="0"/>
              <a:t>Relational Leadership </a:t>
            </a:r>
            <a:br>
              <a:rPr lang="en-US" sz="2800" dirty="0"/>
            </a:br>
            <a:r>
              <a:rPr lang="en-US" sz="2800" dirty="0"/>
              <a:t>from the Middle</a:t>
            </a:r>
          </a:p>
        </p:txBody>
      </p:sp>
      <p:sp>
        <p:nvSpPr>
          <p:cNvPr id="26629" name="Freeform 3"/>
          <p:cNvSpPr>
            <a:spLocks noChangeAspect="1"/>
          </p:cNvSpPr>
          <p:nvPr/>
        </p:nvSpPr>
        <p:spPr bwMode="auto">
          <a:xfrm>
            <a:off x="2062163" y="230188"/>
            <a:ext cx="1143000" cy="817562"/>
          </a:xfrm>
          <a:custGeom>
            <a:avLst/>
            <a:gdLst>
              <a:gd name="T0" fmla="*/ 8 w 1300"/>
              <a:gd name="T1" fmla="*/ 0 h 789"/>
              <a:gd name="T2" fmla="*/ 0 w 1300"/>
              <a:gd name="T3" fmla="*/ 786 h 789"/>
              <a:gd name="T4" fmla="*/ 1300 w 1300"/>
              <a:gd name="T5" fmla="*/ 789 h 789"/>
              <a:gd name="T6" fmla="*/ 1296 w 1300"/>
              <a:gd name="T7" fmla="*/ 1 h 789"/>
              <a:gd name="T8" fmla="*/ 8 w 1300"/>
              <a:gd name="T9" fmla="*/ 0 h 789"/>
              <a:gd name="T10" fmla="*/ 0 60000 65536"/>
              <a:gd name="T11" fmla="*/ 0 60000 65536"/>
              <a:gd name="T12" fmla="*/ 0 60000 65536"/>
              <a:gd name="T13" fmla="*/ 0 60000 65536"/>
              <a:gd name="T14" fmla="*/ 0 60000 65536"/>
              <a:gd name="T15" fmla="*/ 0 w 1300"/>
              <a:gd name="T16" fmla="*/ 0 h 789"/>
              <a:gd name="T17" fmla="*/ 1300 w 1300"/>
              <a:gd name="T18" fmla="*/ 789 h 789"/>
            </a:gdLst>
            <a:ahLst/>
            <a:cxnLst>
              <a:cxn ang="T10">
                <a:pos x="T0" y="T1"/>
              </a:cxn>
              <a:cxn ang="T11">
                <a:pos x="T2" y="T3"/>
              </a:cxn>
              <a:cxn ang="T12">
                <a:pos x="T4" y="T5"/>
              </a:cxn>
              <a:cxn ang="T13">
                <a:pos x="T6" y="T7"/>
              </a:cxn>
              <a:cxn ang="T14">
                <a:pos x="T8" y="T9"/>
              </a:cxn>
            </a:cxnLst>
            <a:rect l="T15" t="T16" r="T17" b="T18"/>
            <a:pathLst>
              <a:path w="1300" h="789">
                <a:moveTo>
                  <a:pt x="8" y="0"/>
                </a:moveTo>
                <a:lnTo>
                  <a:pt x="0" y="786"/>
                </a:lnTo>
                <a:lnTo>
                  <a:pt x="1300" y="789"/>
                </a:lnTo>
                <a:lnTo>
                  <a:pt x="1296" y="1"/>
                </a:lnTo>
                <a:lnTo>
                  <a:pt x="8" y="0"/>
                </a:lnTo>
                <a:close/>
              </a:path>
            </a:pathLst>
          </a:custGeom>
          <a:solidFill>
            <a:srgbClr val="1D7EC7"/>
          </a:solidFill>
          <a:ln w="9525">
            <a:solidFill>
              <a:schemeClr val="tx1"/>
            </a:solidFill>
            <a:round/>
            <a:headEnd/>
            <a:tailEnd/>
          </a:ln>
        </p:spPr>
        <p:txBody>
          <a:bodyPr/>
          <a:lstStyle/>
          <a:p>
            <a:endParaRPr lang="en-US"/>
          </a:p>
        </p:txBody>
      </p:sp>
      <p:sp>
        <p:nvSpPr>
          <p:cNvPr id="26630" name="Text Box 4"/>
          <p:cNvSpPr txBox="1">
            <a:spLocks noChangeArrowheads="1"/>
          </p:cNvSpPr>
          <p:nvPr/>
        </p:nvSpPr>
        <p:spPr bwMode="auto">
          <a:xfrm>
            <a:off x="2312988" y="2098676"/>
            <a:ext cx="7835900" cy="396875"/>
          </a:xfrm>
          <a:prstGeom prst="rect">
            <a:avLst/>
          </a:prstGeom>
          <a:noFill/>
          <a:ln w="9525">
            <a:noFill/>
            <a:miter lim="800000"/>
            <a:headEnd/>
            <a:tailEnd/>
          </a:ln>
        </p:spPr>
        <p:txBody>
          <a:bodyPr>
            <a:spAutoFit/>
          </a:bodyPr>
          <a:lstStyle/>
          <a:p>
            <a:pPr>
              <a:spcBef>
                <a:spcPct val="50000"/>
              </a:spcBef>
            </a:pPr>
            <a:endParaRPr lang="en-US" sz="2000"/>
          </a:p>
        </p:txBody>
      </p:sp>
      <p:sp>
        <p:nvSpPr>
          <p:cNvPr id="26631" name="Rectangle 5"/>
          <p:cNvSpPr>
            <a:spLocks noGrp="1" noChangeArrowheads="1"/>
          </p:cNvSpPr>
          <p:nvPr>
            <p:ph type="body" idx="1"/>
          </p:nvPr>
        </p:nvSpPr>
        <p:spPr>
          <a:xfrm>
            <a:off x="1827214" y="1295400"/>
            <a:ext cx="8307387" cy="3821112"/>
          </a:xfrm>
        </p:spPr>
        <p:txBody>
          <a:bodyPr/>
          <a:lstStyle/>
          <a:p>
            <a:pPr marL="0" lvl="1" indent="0" eaLnBrk="1" hangingPunct="1">
              <a:lnSpc>
                <a:spcPct val="90000"/>
              </a:lnSpc>
              <a:buFontTx/>
              <a:buChar char="•"/>
            </a:pPr>
            <a:r>
              <a:rPr lang="en-US" sz="2000" dirty="0"/>
              <a:t> Do you “get it” from their perspective? Can you put yourself in their shoes?  Can they see you understand them and their needs and concerns? </a:t>
            </a:r>
          </a:p>
          <a:p>
            <a:pPr marL="0" lvl="1" indent="0" eaLnBrk="1" hangingPunct="1">
              <a:lnSpc>
                <a:spcPct val="90000"/>
              </a:lnSpc>
              <a:buFontTx/>
              <a:buChar char="•"/>
            </a:pPr>
            <a:r>
              <a:rPr lang="en-US" sz="2000" dirty="0"/>
              <a:t> Do you show respect even when you disagree (and mean it)?</a:t>
            </a:r>
          </a:p>
          <a:p>
            <a:pPr marL="0" indent="0" eaLnBrk="1" hangingPunct="1">
              <a:lnSpc>
                <a:spcPct val="90000"/>
              </a:lnSpc>
            </a:pPr>
            <a:r>
              <a:rPr lang="en-US" sz="2000" dirty="0"/>
              <a:t> Really listen to and hear followers’ and boss’ concerns, including about each other</a:t>
            </a:r>
          </a:p>
          <a:p>
            <a:pPr marL="0" indent="0" eaLnBrk="1" hangingPunct="1">
              <a:lnSpc>
                <a:spcPct val="90000"/>
              </a:lnSpc>
            </a:pPr>
            <a:r>
              <a:rPr lang="en-US" sz="2000" dirty="0"/>
              <a:t> Can they depend on you to personally represent policies and decisions (of boss) and interests/concerns (of subordinates)? </a:t>
            </a:r>
          </a:p>
          <a:p>
            <a:pPr marL="0" indent="0" eaLnBrk="1" hangingPunct="1">
              <a:lnSpc>
                <a:spcPct val="90000"/>
              </a:lnSpc>
            </a:pPr>
            <a:r>
              <a:rPr lang="en-US" sz="2000" dirty="0"/>
              <a:t>Do you give accurate information on what is happening throughout the larger organization, while also preserving confidentiality (of both boss and subordinates)</a:t>
            </a:r>
          </a:p>
          <a:p>
            <a:pPr marL="0" indent="0" eaLnBrk="1" hangingPunct="1">
              <a:lnSpc>
                <a:spcPct val="90000"/>
              </a:lnSpc>
            </a:pPr>
            <a:r>
              <a:rPr lang="en-US" sz="2000" dirty="0"/>
              <a:t> Remember leadership can be a lonely role – do you think about how you can help?</a:t>
            </a:r>
          </a:p>
        </p:txBody>
      </p:sp>
      <p:sp>
        <p:nvSpPr>
          <p:cNvPr id="6" name="TextBox 5"/>
          <p:cNvSpPr txBox="1"/>
          <p:nvPr/>
        </p:nvSpPr>
        <p:spPr>
          <a:xfrm>
            <a:off x="2461682" y="5257801"/>
            <a:ext cx="7139519" cy="646331"/>
          </a:xfrm>
          <a:prstGeom prst="rect">
            <a:avLst/>
          </a:prstGeom>
          <a:solidFill>
            <a:schemeClr val="accent2"/>
          </a:solidFill>
          <a:ln>
            <a:solidFill>
              <a:schemeClr val="tx1"/>
            </a:solidFill>
          </a:ln>
        </p:spPr>
        <p:txBody>
          <a:bodyPr wrap="none" rtlCol="0">
            <a:spAutoFit/>
          </a:bodyPr>
          <a:lstStyle/>
          <a:p>
            <a:r>
              <a:rPr lang="en-US" b="1" dirty="0"/>
              <a:t>Challenges</a:t>
            </a:r>
            <a:r>
              <a:rPr lang="en-US" dirty="0"/>
              <a:t>: Conveying understanding, Concern for others’ success,</a:t>
            </a:r>
          </a:p>
          <a:p>
            <a:r>
              <a:rPr lang="en-US" dirty="0"/>
              <a:t>                     Transparency without betrayal of confidences</a:t>
            </a:r>
          </a:p>
        </p:txBody>
      </p:sp>
    </p:spTree>
    <p:extLst>
      <p:ext uri="{BB962C8B-B14F-4D97-AF65-F5344CB8AC3E}">
        <p14:creationId xmlns:p14="http://schemas.microsoft.com/office/powerpoint/2010/main" val="98330087"/>
      </p:ext>
    </p:extLst>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2"/>
          <p:cNvSpPr>
            <a:spLocks noChangeArrowheads="1"/>
          </p:cNvSpPr>
          <p:nvPr/>
        </p:nvSpPr>
        <p:spPr bwMode="auto">
          <a:xfrm>
            <a:off x="3494088" y="88900"/>
            <a:ext cx="5910262" cy="831850"/>
          </a:xfrm>
          <a:prstGeom prst="rect">
            <a:avLst/>
          </a:prstGeom>
          <a:noFill/>
          <a:ln w="9525" algn="ctr">
            <a:noFill/>
            <a:miter lim="800000"/>
            <a:headEnd/>
            <a:tailEnd/>
          </a:ln>
        </p:spPr>
        <p:txBody>
          <a:bodyPr/>
          <a:lstStyle/>
          <a:p>
            <a:pPr algn="ctr" eaLnBrk="1" hangingPunct="1"/>
            <a:r>
              <a:rPr lang="en-US" sz="2800" b="1" dirty="0">
                <a:solidFill>
                  <a:schemeClr val="tx2"/>
                </a:solidFill>
              </a:rPr>
              <a:t>Contextual Leadership </a:t>
            </a:r>
            <a:br>
              <a:rPr lang="en-US" sz="2800" b="1" dirty="0">
                <a:solidFill>
                  <a:schemeClr val="tx2"/>
                </a:solidFill>
              </a:rPr>
            </a:br>
            <a:r>
              <a:rPr lang="en-US" sz="2800" b="1" dirty="0">
                <a:solidFill>
                  <a:schemeClr val="tx2"/>
                </a:solidFill>
              </a:rPr>
              <a:t>from the Middle</a:t>
            </a:r>
          </a:p>
        </p:txBody>
      </p:sp>
      <p:sp>
        <p:nvSpPr>
          <p:cNvPr id="30725" name="Freeform 3"/>
          <p:cNvSpPr>
            <a:spLocks/>
          </p:cNvSpPr>
          <p:nvPr/>
        </p:nvSpPr>
        <p:spPr bwMode="auto">
          <a:xfrm>
            <a:off x="1755776" y="265114"/>
            <a:ext cx="1554163" cy="809625"/>
          </a:xfrm>
          <a:custGeom>
            <a:avLst/>
            <a:gdLst>
              <a:gd name="T0" fmla="*/ 2 w 1735"/>
              <a:gd name="T1" fmla="*/ 1 h 931"/>
              <a:gd name="T2" fmla="*/ 0 w 1735"/>
              <a:gd name="T3" fmla="*/ 931 h 931"/>
              <a:gd name="T4" fmla="*/ 1735 w 1735"/>
              <a:gd name="T5" fmla="*/ 931 h 931"/>
              <a:gd name="T6" fmla="*/ 949 w 1735"/>
              <a:gd name="T7" fmla="*/ 0 h 931"/>
              <a:gd name="T8" fmla="*/ 2 w 1735"/>
              <a:gd name="T9" fmla="*/ 1 h 931"/>
              <a:gd name="T10" fmla="*/ 0 60000 65536"/>
              <a:gd name="T11" fmla="*/ 0 60000 65536"/>
              <a:gd name="T12" fmla="*/ 0 60000 65536"/>
              <a:gd name="T13" fmla="*/ 0 60000 65536"/>
              <a:gd name="T14" fmla="*/ 0 60000 65536"/>
              <a:gd name="T15" fmla="*/ 0 w 1735"/>
              <a:gd name="T16" fmla="*/ 0 h 931"/>
              <a:gd name="T17" fmla="*/ 1735 w 1735"/>
              <a:gd name="T18" fmla="*/ 931 h 931"/>
            </a:gdLst>
            <a:ahLst/>
            <a:cxnLst>
              <a:cxn ang="T10">
                <a:pos x="T0" y="T1"/>
              </a:cxn>
              <a:cxn ang="T11">
                <a:pos x="T2" y="T3"/>
              </a:cxn>
              <a:cxn ang="T12">
                <a:pos x="T4" y="T5"/>
              </a:cxn>
              <a:cxn ang="T13">
                <a:pos x="T6" y="T7"/>
              </a:cxn>
              <a:cxn ang="T14">
                <a:pos x="T8" y="T9"/>
              </a:cxn>
            </a:cxnLst>
            <a:rect l="T15" t="T16" r="T17" b="T18"/>
            <a:pathLst>
              <a:path w="1735" h="931">
                <a:moveTo>
                  <a:pt x="2" y="1"/>
                </a:moveTo>
                <a:lnTo>
                  <a:pt x="0" y="931"/>
                </a:lnTo>
                <a:lnTo>
                  <a:pt x="1735" y="931"/>
                </a:lnTo>
                <a:lnTo>
                  <a:pt x="949" y="0"/>
                </a:lnTo>
                <a:lnTo>
                  <a:pt x="2" y="1"/>
                </a:lnTo>
                <a:close/>
              </a:path>
            </a:pathLst>
          </a:custGeom>
          <a:solidFill>
            <a:srgbClr val="E3BC2F"/>
          </a:solidFill>
          <a:ln w="9525">
            <a:solidFill>
              <a:schemeClr val="tx1"/>
            </a:solidFill>
            <a:round/>
            <a:headEnd/>
            <a:tailEnd/>
          </a:ln>
        </p:spPr>
        <p:txBody>
          <a:bodyPr/>
          <a:lstStyle/>
          <a:p>
            <a:endParaRPr lang="en-US"/>
          </a:p>
        </p:txBody>
      </p:sp>
      <p:sp>
        <p:nvSpPr>
          <p:cNvPr id="30726" name="Rectangle 4"/>
          <p:cNvSpPr>
            <a:spLocks noGrp="1" noChangeArrowheads="1"/>
          </p:cNvSpPr>
          <p:nvPr>
            <p:ph type="body" idx="1"/>
          </p:nvPr>
        </p:nvSpPr>
        <p:spPr>
          <a:xfrm>
            <a:off x="1951038" y="1676400"/>
            <a:ext cx="8247062" cy="2667000"/>
          </a:xfrm>
          <a:noFill/>
        </p:spPr>
        <p:txBody>
          <a:bodyPr/>
          <a:lstStyle/>
          <a:p>
            <a:pPr marL="347663" indent="-347663" eaLnBrk="1" hangingPunct="1">
              <a:lnSpc>
                <a:spcPct val="90000"/>
              </a:lnSpc>
              <a:tabLst>
                <a:tab pos="341313" algn="l"/>
              </a:tabLst>
            </a:pPr>
            <a:r>
              <a:rPr lang="en-US" sz="2000" dirty="0"/>
              <a:t>Help others see how your team fits into the bigger picture</a:t>
            </a:r>
          </a:p>
          <a:p>
            <a:pPr marL="347663" indent="-347663" eaLnBrk="1" hangingPunct="1">
              <a:lnSpc>
                <a:spcPct val="90000"/>
              </a:lnSpc>
              <a:tabLst>
                <a:tab pos="341313" algn="l"/>
              </a:tabLst>
            </a:pPr>
            <a:r>
              <a:rPr lang="en-US" sz="2000" dirty="0"/>
              <a:t>Interpret the organization’s procedures in ways that are accurate, fair &amp; can make sense to others</a:t>
            </a:r>
          </a:p>
          <a:p>
            <a:pPr marL="347663" indent="-347663" eaLnBrk="1" hangingPunct="1">
              <a:lnSpc>
                <a:spcPct val="90000"/>
              </a:lnSpc>
              <a:tabLst>
                <a:tab pos="341313" algn="l"/>
              </a:tabLst>
            </a:pPr>
            <a:r>
              <a:rPr lang="en-US" sz="2000" dirty="0"/>
              <a:t>Learn from others what things might mean (appreciate others have different expertise and not just wrong)</a:t>
            </a:r>
          </a:p>
          <a:p>
            <a:pPr marL="347663" indent="-347663" eaLnBrk="1" hangingPunct="1">
              <a:lnSpc>
                <a:spcPct val="90000"/>
              </a:lnSpc>
              <a:tabLst>
                <a:tab pos="341313" algn="l"/>
              </a:tabLst>
            </a:pPr>
            <a:r>
              <a:rPr lang="en-US" sz="2000" dirty="0"/>
              <a:t>Work for effective coordination between your team and the larger organization in service of the larger mission – this may involve “pushing back” up, down and laterally</a:t>
            </a:r>
          </a:p>
        </p:txBody>
      </p:sp>
      <p:sp>
        <p:nvSpPr>
          <p:cNvPr id="6" name="TextBox 5"/>
          <p:cNvSpPr txBox="1"/>
          <p:nvPr/>
        </p:nvSpPr>
        <p:spPr>
          <a:xfrm>
            <a:off x="2057401" y="4495800"/>
            <a:ext cx="8297977" cy="923330"/>
          </a:xfrm>
          <a:prstGeom prst="rect">
            <a:avLst/>
          </a:prstGeom>
          <a:solidFill>
            <a:schemeClr val="accent2"/>
          </a:solidFill>
          <a:ln>
            <a:solidFill>
              <a:schemeClr val="tx1"/>
            </a:solidFill>
          </a:ln>
        </p:spPr>
        <p:txBody>
          <a:bodyPr wrap="none" rtlCol="0">
            <a:spAutoFit/>
          </a:bodyPr>
          <a:lstStyle/>
          <a:p>
            <a:r>
              <a:rPr lang="en-US" b="1" dirty="0"/>
              <a:t>Challenges</a:t>
            </a:r>
            <a:r>
              <a:rPr lang="en-US" dirty="0"/>
              <a:t>: Convey tailored messages without compromising facts or integrity,</a:t>
            </a:r>
          </a:p>
          <a:p>
            <a:r>
              <a:rPr lang="en-US" dirty="0"/>
              <a:t>       Balancing integrity and distinctiveness of team with need for </a:t>
            </a:r>
          </a:p>
          <a:p>
            <a:r>
              <a:rPr lang="en-US" dirty="0"/>
              <a:t>       organizational integration, Bridging between groups is politically risky</a:t>
            </a:r>
          </a:p>
        </p:txBody>
      </p:sp>
    </p:spTree>
    <p:extLst>
      <p:ext uri="{BB962C8B-B14F-4D97-AF65-F5344CB8AC3E}">
        <p14:creationId xmlns:p14="http://schemas.microsoft.com/office/powerpoint/2010/main" val="3541921492"/>
      </p:ext>
    </p:extLst>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0" name="Rectangle 2"/>
          <p:cNvSpPr>
            <a:spLocks noGrp="1" noChangeArrowheads="1"/>
          </p:cNvSpPr>
          <p:nvPr>
            <p:ph type="body" idx="1"/>
          </p:nvPr>
        </p:nvSpPr>
        <p:spPr>
          <a:xfrm>
            <a:off x="1954213" y="1524000"/>
            <a:ext cx="8197850" cy="3124200"/>
          </a:xfrm>
          <a:noFill/>
        </p:spPr>
        <p:txBody>
          <a:bodyPr/>
          <a:lstStyle/>
          <a:p>
            <a:pPr marL="0" indent="0" eaLnBrk="1" hangingPunct="1">
              <a:lnSpc>
                <a:spcPct val="90000"/>
              </a:lnSpc>
              <a:tabLst>
                <a:tab pos="341313" algn="l"/>
              </a:tabLst>
            </a:pPr>
            <a:r>
              <a:rPr lang="en-US" sz="1800" dirty="0"/>
              <a:t> Convey your own high expectations based on your expertise - in advance of actions is best</a:t>
            </a:r>
          </a:p>
          <a:p>
            <a:pPr marL="0" indent="0" eaLnBrk="1" hangingPunct="1">
              <a:lnSpc>
                <a:spcPct val="90000"/>
              </a:lnSpc>
              <a:tabLst>
                <a:tab pos="341313" algn="l"/>
              </a:tabLst>
            </a:pPr>
            <a:r>
              <a:rPr lang="en-US" sz="1800" dirty="0"/>
              <a:t> Find and project honest enthusiasm and optimism; make clear that you expect a lot of yourself and everyone else</a:t>
            </a:r>
          </a:p>
          <a:p>
            <a:pPr marL="0" indent="0" eaLnBrk="1" hangingPunct="1">
              <a:lnSpc>
                <a:spcPct val="90000"/>
              </a:lnSpc>
              <a:tabLst>
                <a:tab pos="341313" algn="l"/>
              </a:tabLst>
            </a:pPr>
            <a:r>
              <a:rPr lang="en-US" sz="1800" dirty="0"/>
              <a:t> Encourage subordinates to set their own too </a:t>
            </a:r>
          </a:p>
          <a:p>
            <a:pPr marL="0" indent="0" eaLnBrk="1" hangingPunct="1">
              <a:lnSpc>
                <a:spcPct val="90000"/>
              </a:lnSpc>
              <a:tabLst>
                <a:tab pos="341313" algn="l"/>
              </a:tabLst>
            </a:pPr>
            <a:r>
              <a:rPr lang="en-US" sz="1800" dirty="0"/>
              <a:t> Encourage leaders to sometimes reach higher and other times to be more modest in goals</a:t>
            </a:r>
          </a:p>
          <a:p>
            <a:pPr marL="0" indent="0" eaLnBrk="1" hangingPunct="1">
              <a:lnSpc>
                <a:spcPct val="90000"/>
              </a:lnSpc>
              <a:tabLst>
                <a:tab pos="341313" algn="l"/>
              </a:tabLst>
            </a:pPr>
            <a:r>
              <a:rPr lang="en-US" sz="1800" dirty="0"/>
              <a:t> Bad news and concerns need to be conveyed, quickly and strategically</a:t>
            </a:r>
          </a:p>
          <a:p>
            <a:pPr marL="0" indent="0" eaLnBrk="1" hangingPunct="1">
              <a:lnSpc>
                <a:spcPct val="90000"/>
              </a:lnSpc>
              <a:tabLst>
                <a:tab pos="341313" algn="l"/>
              </a:tabLst>
            </a:pPr>
            <a:r>
              <a:rPr lang="en-US" sz="1800" dirty="0"/>
              <a:t> Don’t let challenges or political frustration damage your enthusiasm for what is important to achieve</a:t>
            </a:r>
          </a:p>
          <a:p>
            <a:pPr marL="0" indent="0" eaLnBrk="1" hangingPunct="1">
              <a:lnSpc>
                <a:spcPct val="90000"/>
              </a:lnSpc>
              <a:tabLst>
                <a:tab pos="341313" algn="l"/>
              </a:tabLst>
            </a:pPr>
            <a:endParaRPr lang="en-US" sz="1800" dirty="0"/>
          </a:p>
        </p:txBody>
      </p:sp>
      <p:sp>
        <p:nvSpPr>
          <p:cNvPr id="34821" name="Rectangle 3"/>
          <p:cNvSpPr>
            <a:spLocks noChangeArrowheads="1"/>
          </p:cNvSpPr>
          <p:nvPr/>
        </p:nvSpPr>
        <p:spPr bwMode="auto">
          <a:xfrm>
            <a:off x="3611563" y="47625"/>
            <a:ext cx="6640512" cy="831850"/>
          </a:xfrm>
          <a:prstGeom prst="rect">
            <a:avLst/>
          </a:prstGeom>
          <a:noFill/>
          <a:ln w="9525" algn="ctr">
            <a:noFill/>
            <a:miter lim="800000"/>
            <a:headEnd/>
            <a:tailEnd/>
          </a:ln>
        </p:spPr>
        <p:txBody>
          <a:bodyPr/>
          <a:lstStyle/>
          <a:p>
            <a:pPr algn="ctr" eaLnBrk="1" hangingPunct="1"/>
            <a:r>
              <a:rPr lang="en-US" sz="2800" b="1" dirty="0">
                <a:solidFill>
                  <a:schemeClr val="tx2"/>
                </a:solidFill>
              </a:rPr>
              <a:t>Inspirational Leadership </a:t>
            </a:r>
          </a:p>
          <a:p>
            <a:pPr algn="ctr" eaLnBrk="1" hangingPunct="1"/>
            <a:r>
              <a:rPr lang="en-US" sz="2800" b="1" dirty="0">
                <a:solidFill>
                  <a:schemeClr val="tx2"/>
                </a:solidFill>
              </a:rPr>
              <a:t>from the Middle</a:t>
            </a:r>
          </a:p>
        </p:txBody>
      </p:sp>
      <p:sp>
        <p:nvSpPr>
          <p:cNvPr id="34822" name="Freeform 4"/>
          <p:cNvSpPr>
            <a:spLocks/>
          </p:cNvSpPr>
          <p:nvPr/>
        </p:nvSpPr>
        <p:spPr bwMode="auto">
          <a:xfrm>
            <a:off x="1930401" y="142876"/>
            <a:ext cx="1306513" cy="658813"/>
          </a:xfrm>
          <a:custGeom>
            <a:avLst/>
            <a:gdLst>
              <a:gd name="T0" fmla="*/ 715 w 1582"/>
              <a:gd name="T1" fmla="*/ 0 h 870"/>
              <a:gd name="T2" fmla="*/ 0 w 1582"/>
              <a:gd name="T3" fmla="*/ 870 h 870"/>
              <a:gd name="T4" fmla="*/ 1582 w 1582"/>
              <a:gd name="T5" fmla="*/ 868 h 870"/>
              <a:gd name="T6" fmla="*/ 1579 w 1582"/>
              <a:gd name="T7" fmla="*/ 4 h 870"/>
              <a:gd name="T8" fmla="*/ 715 w 1582"/>
              <a:gd name="T9" fmla="*/ 0 h 870"/>
              <a:gd name="T10" fmla="*/ 0 60000 65536"/>
              <a:gd name="T11" fmla="*/ 0 60000 65536"/>
              <a:gd name="T12" fmla="*/ 0 60000 65536"/>
              <a:gd name="T13" fmla="*/ 0 60000 65536"/>
              <a:gd name="T14" fmla="*/ 0 60000 65536"/>
              <a:gd name="T15" fmla="*/ 0 w 1582"/>
              <a:gd name="T16" fmla="*/ 0 h 870"/>
              <a:gd name="T17" fmla="*/ 1582 w 1582"/>
              <a:gd name="T18" fmla="*/ 870 h 870"/>
            </a:gdLst>
            <a:ahLst/>
            <a:cxnLst>
              <a:cxn ang="T10">
                <a:pos x="T0" y="T1"/>
              </a:cxn>
              <a:cxn ang="T11">
                <a:pos x="T2" y="T3"/>
              </a:cxn>
              <a:cxn ang="T12">
                <a:pos x="T4" y="T5"/>
              </a:cxn>
              <a:cxn ang="T13">
                <a:pos x="T6" y="T7"/>
              </a:cxn>
              <a:cxn ang="T14">
                <a:pos x="T8" y="T9"/>
              </a:cxn>
            </a:cxnLst>
            <a:rect l="T15" t="T16" r="T17" b="T18"/>
            <a:pathLst>
              <a:path w="1582" h="870">
                <a:moveTo>
                  <a:pt x="715" y="0"/>
                </a:moveTo>
                <a:lnTo>
                  <a:pt x="0" y="870"/>
                </a:lnTo>
                <a:lnTo>
                  <a:pt x="1582" y="868"/>
                </a:lnTo>
                <a:lnTo>
                  <a:pt x="1579" y="4"/>
                </a:lnTo>
                <a:lnTo>
                  <a:pt x="715" y="0"/>
                </a:lnTo>
                <a:close/>
              </a:path>
            </a:pathLst>
          </a:custGeom>
          <a:solidFill>
            <a:srgbClr val="C267AA"/>
          </a:solidFill>
          <a:ln w="9525">
            <a:noFill/>
            <a:round/>
            <a:headEnd/>
            <a:tailEnd/>
          </a:ln>
        </p:spPr>
        <p:txBody>
          <a:bodyPr/>
          <a:lstStyle/>
          <a:p>
            <a:endParaRPr lang="en-US"/>
          </a:p>
        </p:txBody>
      </p:sp>
      <p:sp>
        <p:nvSpPr>
          <p:cNvPr id="1586181" name="Text Box 5"/>
          <p:cNvSpPr txBox="1">
            <a:spLocks noChangeArrowheads="1"/>
          </p:cNvSpPr>
          <p:nvPr/>
        </p:nvSpPr>
        <p:spPr bwMode="auto">
          <a:xfrm>
            <a:off x="5029200" y="3130550"/>
            <a:ext cx="184150" cy="336550"/>
          </a:xfrm>
          <a:prstGeom prst="rect">
            <a:avLst/>
          </a:prstGeom>
          <a:noFill/>
          <a:ln w="9525">
            <a:noFill/>
            <a:miter lim="800000"/>
            <a:headEnd/>
            <a:tailEnd/>
          </a:ln>
          <a:effectLst/>
        </p:spPr>
        <p:txBody>
          <a:bodyPr wrap="none">
            <a:spAutoFit/>
          </a:bodyPr>
          <a:lstStyle/>
          <a:p>
            <a:pPr algn="ctr" eaLnBrk="1" hangingPunct="1">
              <a:defRPr/>
            </a:pPr>
            <a:endParaRPr lang="en-US" sz="1600">
              <a:effectLst>
                <a:outerShdw blurRad="38100" dist="38100" dir="2700000" algn="tl">
                  <a:srgbClr val="000000"/>
                </a:outerShdw>
              </a:effectLst>
            </a:endParaRPr>
          </a:p>
        </p:txBody>
      </p:sp>
      <p:sp>
        <p:nvSpPr>
          <p:cNvPr id="6" name="TextBox 5"/>
          <p:cNvSpPr txBox="1"/>
          <p:nvPr/>
        </p:nvSpPr>
        <p:spPr>
          <a:xfrm>
            <a:off x="2514601" y="4724400"/>
            <a:ext cx="7327647" cy="923330"/>
          </a:xfrm>
          <a:prstGeom prst="rect">
            <a:avLst/>
          </a:prstGeom>
          <a:solidFill>
            <a:schemeClr val="accent2"/>
          </a:solidFill>
          <a:ln>
            <a:solidFill>
              <a:schemeClr val="tx1"/>
            </a:solidFill>
          </a:ln>
        </p:spPr>
        <p:txBody>
          <a:bodyPr wrap="none" rtlCol="0">
            <a:spAutoFit/>
          </a:bodyPr>
          <a:lstStyle/>
          <a:p>
            <a:r>
              <a:rPr lang="en-US" dirty="0"/>
              <a:t>Challenges: Do you pass along goals that are unrealistic or too low?   </a:t>
            </a:r>
          </a:p>
          <a:p>
            <a:r>
              <a:rPr lang="en-US" dirty="0"/>
              <a:t>                    Is it acceptable to challenge bosses or peers to adjust </a:t>
            </a:r>
          </a:p>
          <a:p>
            <a:r>
              <a:rPr lang="en-US" dirty="0"/>
              <a:t>                    goals up or down?</a:t>
            </a:r>
          </a:p>
        </p:txBody>
      </p:sp>
    </p:spTree>
    <p:extLst>
      <p:ext uri="{BB962C8B-B14F-4D97-AF65-F5344CB8AC3E}">
        <p14:creationId xmlns:p14="http://schemas.microsoft.com/office/powerpoint/2010/main" val="3236129027"/>
      </p:ext>
    </p:extLst>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4370" name="Rectangle 2"/>
          <p:cNvSpPr>
            <a:spLocks noGrp="1" noChangeArrowheads="1"/>
          </p:cNvSpPr>
          <p:nvPr>
            <p:ph type="body" idx="1"/>
          </p:nvPr>
        </p:nvSpPr>
        <p:spPr>
          <a:xfrm>
            <a:off x="1981201" y="1905000"/>
            <a:ext cx="8396287" cy="2667000"/>
          </a:xfrm>
        </p:spPr>
        <p:txBody>
          <a:bodyPr/>
          <a:lstStyle/>
          <a:p>
            <a:pPr marL="0" indent="0" eaLnBrk="1" hangingPunct="1">
              <a:tabLst>
                <a:tab pos="341313" algn="l"/>
              </a:tabLst>
              <a:defRPr/>
            </a:pPr>
            <a:r>
              <a:rPr lang="en-US" sz="2000" dirty="0"/>
              <a:t> Help others see their own capabilities and potential (+/-) more accurately</a:t>
            </a:r>
          </a:p>
          <a:p>
            <a:pPr marL="0" indent="0" eaLnBrk="1" hangingPunct="1">
              <a:tabLst>
                <a:tab pos="341313" algn="l"/>
              </a:tabLst>
              <a:defRPr/>
            </a:pPr>
            <a:r>
              <a:rPr lang="en-US" sz="2000" dirty="0"/>
              <a:t> Help them see their team’s and peers competencies more clearly and  how they rely on them more</a:t>
            </a:r>
          </a:p>
          <a:p>
            <a:pPr marL="0" indent="0" eaLnBrk="1" hangingPunct="1">
              <a:tabLst>
                <a:tab pos="341313" algn="l"/>
              </a:tabLst>
              <a:defRPr/>
            </a:pPr>
            <a:r>
              <a:rPr lang="en-US" sz="2000" dirty="0"/>
              <a:t> Ensure needed resources are available (leaders need such support too)</a:t>
            </a:r>
          </a:p>
          <a:p>
            <a:pPr marL="0" indent="0" eaLnBrk="1" hangingPunct="1">
              <a:tabLst>
                <a:tab pos="341313" algn="l"/>
              </a:tabLst>
              <a:defRPr/>
            </a:pPr>
            <a:r>
              <a:rPr lang="en-US" sz="2000" dirty="0"/>
              <a:t> Buffer political distractions wherever possible </a:t>
            </a:r>
          </a:p>
          <a:p>
            <a:pPr marL="0" indent="0" eaLnBrk="1" hangingPunct="1">
              <a:tabLst>
                <a:tab pos="341313" algn="l"/>
              </a:tabLst>
              <a:defRPr/>
            </a:pPr>
            <a:r>
              <a:rPr lang="en-US" sz="2000" dirty="0"/>
              <a:t> Avoid blaming others for problems, but strongly encourage accountability</a:t>
            </a:r>
          </a:p>
        </p:txBody>
      </p:sp>
      <p:sp>
        <p:nvSpPr>
          <p:cNvPr id="38917" name="Rectangle 3"/>
          <p:cNvSpPr>
            <a:spLocks noChangeArrowheads="1"/>
          </p:cNvSpPr>
          <p:nvPr/>
        </p:nvSpPr>
        <p:spPr bwMode="auto">
          <a:xfrm>
            <a:off x="3886200" y="381000"/>
            <a:ext cx="6011862" cy="831850"/>
          </a:xfrm>
          <a:prstGeom prst="rect">
            <a:avLst/>
          </a:prstGeom>
          <a:noFill/>
          <a:ln w="9525" algn="ctr">
            <a:noFill/>
            <a:miter lim="800000"/>
            <a:headEnd/>
            <a:tailEnd/>
          </a:ln>
        </p:spPr>
        <p:txBody>
          <a:bodyPr/>
          <a:lstStyle/>
          <a:p>
            <a:pPr algn="ctr" eaLnBrk="1" hangingPunct="1"/>
            <a:r>
              <a:rPr lang="en-US" sz="2800" b="1" dirty="0">
                <a:solidFill>
                  <a:schemeClr val="tx2"/>
                </a:solidFill>
              </a:rPr>
              <a:t>Supportive Leadership </a:t>
            </a:r>
          </a:p>
          <a:p>
            <a:pPr algn="ctr" eaLnBrk="1" hangingPunct="1"/>
            <a:r>
              <a:rPr lang="en-US" sz="2800" b="1" dirty="0">
                <a:solidFill>
                  <a:schemeClr val="tx2"/>
                </a:solidFill>
              </a:rPr>
              <a:t>from the Middle</a:t>
            </a:r>
          </a:p>
        </p:txBody>
      </p:sp>
      <p:sp>
        <p:nvSpPr>
          <p:cNvPr id="38918" name="Freeform 4"/>
          <p:cNvSpPr>
            <a:spLocks/>
          </p:cNvSpPr>
          <p:nvPr/>
        </p:nvSpPr>
        <p:spPr bwMode="auto">
          <a:xfrm>
            <a:off x="2259014" y="552450"/>
            <a:ext cx="1323975" cy="660400"/>
          </a:xfrm>
          <a:custGeom>
            <a:avLst/>
            <a:gdLst>
              <a:gd name="T0" fmla="*/ 0 w 1588"/>
              <a:gd name="T1" fmla="*/ 1 h 867"/>
              <a:gd name="T2" fmla="*/ 0 w 1588"/>
              <a:gd name="T3" fmla="*/ 865 h 867"/>
              <a:gd name="T4" fmla="*/ 1588 w 1588"/>
              <a:gd name="T5" fmla="*/ 867 h 867"/>
              <a:gd name="T6" fmla="*/ 870 w 1588"/>
              <a:gd name="T7" fmla="*/ 0 h 867"/>
              <a:gd name="T8" fmla="*/ 0 w 1588"/>
              <a:gd name="T9" fmla="*/ 1 h 867"/>
              <a:gd name="T10" fmla="*/ 0 60000 65536"/>
              <a:gd name="T11" fmla="*/ 0 60000 65536"/>
              <a:gd name="T12" fmla="*/ 0 60000 65536"/>
              <a:gd name="T13" fmla="*/ 0 60000 65536"/>
              <a:gd name="T14" fmla="*/ 0 60000 65536"/>
              <a:gd name="T15" fmla="*/ 0 w 1588"/>
              <a:gd name="T16" fmla="*/ 0 h 867"/>
              <a:gd name="T17" fmla="*/ 1588 w 1588"/>
              <a:gd name="T18" fmla="*/ 867 h 867"/>
            </a:gdLst>
            <a:ahLst/>
            <a:cxnLst>
              <a:cxn ang="T10">
                <a:pos x="T0" y="T1"/>
              </a:cxn>
              <a:cxn ang="T11">
                <a:pos x="T2" y="T3"/>
              </a:cxn>
              <a:cxn ang="T12">
                <a:pos x="T4" y="T5"/>
              </a:cxn>
              <a:cxn ang="T13">
                <a:pos x="T6" y="T7"/>
              </a:cxn>
              <a:cxn ang="T14">
                <a:pos x="T8" y="T9"/>
              </a:cxn>
            </a:cxnLst>
            <a:rect l="T15" t="T16" r="T17" b="T18"/>
            <a:pathLst>
              <a:path w="1588" h="867">
                <a:moveTo>
                  <a:pt x="0" y="1"/>
                </a:moveTo>
                <a:lnTo>
                  <a:pt x="0" y="865"/>
                </a:lnTo>
                <a:lnTo>
                  <a:pt x="1588" y="867"/>
                </a:lnTo>
                <a:lnTo>
                  <a:pt x="870" y="0"/>
                </a:lnTo>
                <a:lnTo>
                  <a:pt x="0" y="1"/>
                </a:lnTo>
                <a:close/>
              </a:path>
            </a:pathLst>
          </a:custGeom>
          <a:solidFill>
            <a:srgbClr val="48B471"/>
          </a:solidFill>
          <a:ln w="9525">
            <a:solidFill>
              <a:schemeClr val="tx1"/>
            </a:solidFill>
            <a:round/>
            <a:headEnd/>
            <a:tailEnd/>
          </a:ln>
        </p:spPr>
        <p:txBody>
          <a:bodyPr/>
          <a:lstStyle/>
          <a:p>
            <a:endParaRPr lang="en-US"/>
          </a:p>
        </p:txBody>
      </p:sp>
      <p:sp>
        <p:nvSpPr>
          <p:cNvPr id="5" name="TextBox 4"/>
          <p:cNvSpPr txBox="1"/>
          <p:nvPr/>
        </p:nvSpPr>
        <p:spPr>
          <a:xfrm>
            <a:off x="2461682" y="4611469"/>
            <a:ext cx="7093609" cy="923330"/>
          </a:xfrm>
          <a:prstGeom prst="rect">
            <a:avLst/>
          </a:prstGeom>
          <a:solidFill>
            <a:schemeClr val="accent2"/>
          </a:solidFill>
          <a:ln>
            <a:solidFill>
              <a:schemeClr val="tx1"/>
            </a:solidFill>
          </a:ln>
        </p:spPr>
        <p:txBody>
          <a:bodyPr wrap="none" rtlCol="0">
            <a:spAutoFit/>
          </a:bodyPr>
          <a:lstStyle/>
          <a:p>
            <a:pPr marL="339725" lvl="1">
              <a:lnSpc>
                <a:spcPct val="90000"/>
              </a:lnSpc>
              <a:tabLst>
                <a:tab pos="341313" algn="l"/>
              </a:tabLst>
            </a:pPr>
            <a:r>
              <a:rPr lang="en-US" b="1" dirty="0"/>
              <a:t>Challenges</a:t>
            </a:r>
            <a:r>
              <a:rPr lang="en-US" dirty="0"/>
              <a:t>: </a:t>
            </a:r>
            <a:r>
              <a:rPr lang="en-US" sz="2000" dirty="0"/>
              <a:t>Allowing for initiative poses personal risks. </a:t>
            </a:r>
          </a:p>
          <a:p>
            <a:pPr marL="339725" lvl="1">
              <a:lnSpc>
                <a:spcPct val="90000"/>
              </a:lnSpc>
              <a:tabLst>
                <a:tab pos="341313" algn="l"/>
              </a:tabLst>
            </a:pPr>
            <a:r>
              <a:rPr lang="en-US" sz="2000" dirty="0"/>
              <a:t>                   How much personal blame do you take for the</a:t>
            </a:r>
          </a:p>
          <a:p>
            <a:pPr marL="339725" lvl="1">
              <a:lnSpc>
                <a:spcPct val="90000"/>
              </a:lnSpc>
              <a:tabLst>
                <a:tab pos="341313" algn="l"/>
              </a:tabLst>
            </a:pPr>
            <a:r>
              <a:rPr lang="en-US" sz="2000" dirty="0"/>
              <a:t>                   shortcomings of your team, boss, or peers?</a:t>
            </a:r>
          </a:p>
        </p:txBody>
      </p:sp>
    </p:spTree>
    <p:extLst>
      <p:ext uri="{BB962C8B-B14F-4D97-AF65-F5344CB8AC3E}">
        <p14:creationId xmlns:p14="http://schemas.microsoft.com/office/powerpoint/2010/main" val="2020652292"/>
      </p:ext>
    </p:extLst>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2" name="Rectangle 2"/>
          <p:cNvSpPr>
            <a:spLocks noChangeArrowheads="1"/>
          </p:cNvSpPr>
          <p:nvPr/>
        </p:nvSpPr>
        <p:spPr bwMode="auto">
          <a:xfrm>
            <a:off x="3657601" y="381000"/>
            <a:ext cx="6480175" cy="831850"/>
          </a:xfrm>
          <a:prstGeom prst="rect">
            <a:avLst/>
          </a:prstGeom>
          <a:noFill/>
          <a:ln w="9525" algn="ctr">
            <a:noFill/>
            <a:miter lim="800000"/>
            <a:headEnd/>
            <a:tailEnd/>
          </a:ln>
        </p:spPr>
        <p:txBody>
          <a:bodyPr/>
          <a:lstStyle/>
          <a:p>
            <a:pPr algn="ctr" eaLnBrk="1" hangingPunct="1"/>
            <a:r>
              <a:rPr lang="en-US" sz="2800" b="1" dirty="0">
                <a:solidFill>
                  <a:schemeClr val="tx2"/>
                </a:solidFill>
              </a:rPr>
              <a:t>Responsible Leadership </a:t>
            </a:r>
          </a:p>
          <a:p>
            <a:pPr algn="ctr" eaLnBrk="1" hangingPunct="1"/>
            <a:r>
              <a:rPr lang="en-US" sz="2800" b="1" dirty="0">
                <a:solidFill>
                  <a:schemeClr val="tx2"/>
                </a:solidFill>
              </a:rPr>
              <a:t>from the Middle</a:t>
            </a:r>
          </a:p>
        </p:txBody>
      </p:sp>
      <p:sp>
        <p:nvSpPr>
          <p:cNvPr id="43013" name="Rectangle 3"/>
          <p:cNvSpPr>
            <a:spLocks noChangeArrowheads="1"/>
          </p:cNvSpPr>
          <p:nvPr/>
        </p:nvSpPr>
        <p:spPr bwMode="auto">
          <a:xfrm>
            <a:off x="5140326" y="1250950"/>
            <a:ext cx="5527675" cy="914400"/>
          </a:xfrm>
          <a:prstGeom prst="rect">
            <a:avLst/>
          </a:prstGeom>
          <a:noFill/>
          <a:ln w="9525" algn="ctr">
            <a:noFill/>
            <a:miter lim="800000"/>
            <a:headEnd/>
            <a:tailEnd/>
          </a:ln>
        </p:spPr>
        <p:txBody>
          <a:bodyPr/>
          <a:lstStyle/>
          <a:p>
            <a:pPr eaLnBrk="1" hangingPunct="1"/>
            <a:endParaRPr lang="en-US" sz="4000">
              <a:solidFill>
                <a:srgbClr val="FFFF00"/>
              </a:solidFill>
            </a:endParaRPr>
          </a:p>
        </p:txBody>
      </p:sp>
      <p:sp>
        <p:nvSpPr>
          <p:cNvPr id="43014" name="Rectangle 4"/>
          <p:cNvSpPr>
            <a:spLocks noGrp="1" noChangeArrowheads="1"/>
          </p:cNvSpPr>
          <p:nvPr>
            <p:ph type="body" idx="1"/>
          </p:nvPr>
        </p:nvSpPr>
        <p:spPr>
          <a:xfrm>
            <a:off x="2011363" y="1828801"/>
            <a:ext cx="8267700" cy="2543175"/>
          </a:xfrm>
          <a:noFill/>
        </p:spPr>
        <p:txBody>
          <a:bodyPr/>
          <a:lstStyle/>
          <a:p>
            <a:pPr marL="339725" lvl="1" indent="0" eaLnBrk="1" hangingPunct="1">
              <a:buFont typeface="Arial" pitchFamily="34" charset="0"/>
              <a:buChar char="•"/>
              <a:tabLst>
                <a:tab pos="341313" algn="l"/>
              </a:tabLst>
            </a:pPr>
            <a:r>
              <a:rPr lang="en-US" sz="2000" dirty="0"/>
              <a:t> Pursue balance among the organizations competing goals and values (e.g., long term </a:t>
            </a:r>
            <a:r>
              <a:rPr lang="en-US" sz="2000" dirty="0" err="1"/>
              <a:t>vs</a:t>
            </a:r>
            <a:r>
              <a:rPr lang="en-US" sz="2000" dirty="0"/>
              <a:t> short term, different constituencies) </a:t>
            </a:r>
          </a:p>
          <a:p>
            <a:pPr marL="339725" lvl="1" indent="0" eaLnBrk="1" hangingPunct="1">
              <a:buFont typeface="Arial" pitchFamily="34" charset="0"/>
              <a:buChar char="•"/>
              <a:tabLst>
                <a:tab pos="341313" algn="l"/>
              </a:tabLst>
            </a:pPr>
            <a:r>
              <a:rPr lang="en-US" sz="2000" dirty="0"/>
              <a:t> Balance the mandate and obligations of your team with the larger mandate and obligations of the organization</a:t>
            </a:r>
          </a:p>
          <a:p>
            <a:pPr marL="339725" lvl="1" indent="0" eaLnBrk="1" hangingPunct="1">
              <a:buFont typeface="Arial" pitchFamily="34" charset="0"/>
              <a:buChar char="•"/>
              <a:tabLst>
                <a:tab pos="341313" algn="l"/>
              </a:tabLst>
            </a:pPr>
            <a:r>
              <a:rPr lang="en-US" sz="2000" dirty="0"/>
              <a:t> Exemplify, articulate, and encourage others to do the same</a:t>
            </a:r>
          </a:p>
          <a:p>
            <a:pPr marL="339725" lvl="1" indent="0" eaLnBrk="1" hangingPunct="1">
              <a:spcBef>
                <a:spcPts val="0"/>
              </a:spcBef>
              <a:buNone/>
              <a:tabLst>
                <a:tab pos="341313" algn="l"/>
              </a:tabLst>
            </a:pPr>
            <a:r>
              <a:rPr lang="en-US" sz="2000" dirty="0"/>
              <a:t>  (up, down and lateral)</a:t>
            </a:r>
          </a:p>
          <a:p>
            <a:pPr marL="339725" lvl="1" indent="0" eaLnBrk="1" hangingPunct="1">
              <a:buFont typeface="Arial" pitchFamily="34" charset="0"/>
              <a:buChar char="•"/>
              <a:tabLst>
                <a:tab pos="341313" algn="l"/>
              </a:tabLst>
            </a:pPr>
            <a:r>
              <a:rPr lang="en-US" sz="2000" dirty="0"/>
              <a:t> Model, and insist on, balanced ethical actions with respect to the larger organization</a:t>
            </a:r>
          </a:p>
        </p:txBody>
      </p:sp>
      <p:sp>
        <p:nvSpPr>
          <p:cNvPr id="43015" name="Freeform 5"/>
          <p:cNvSpPr>
            <a:spLocks noChangeAspect="1"/>
          </p:cNvSpPr>
          <p:nvPr/>
        </p:nvSpPr>
        <p:spPr bwMode="auto">
          <a:xfrm>
            <a:off x="2447926" y="496889"/>
            <a:ext cx="1331913" cy="788987"/>
          </a:xfrm>
          <a:custGeom>
            <a:avLst/>
            <a:gdLst>
              <a:gd name="T0" fmla="*/ 0 w 1748"/>
              <a:gd name="T1" fmla="*/ 1034 h 1035"/>
              <a:gd name="T2" fmla="*/ 876 w 1748"/>
              <a:gd name="T3" fmla="*/ 0 h 1035"/>
              <a:gd name="T4" fmla="*/ 1748 w 1748"/>
              <a:gd name="T5" fmla="*/ 1035 h 1035"/>
              <a:gd name="T6" fmla="*/ 0 w 1748"/>
              <a:gd name="T7" fmla="*/ 1034 h 1035"/>
              <a:gd name="T8" fmla="*/ 0 60000 65536"/>
              <a:gd name="T9" fmla="*/ 0 60000 65536"/>
              <a:gd name="T10" fmla="*/ 0 60000 65536"/>
              <a:gd name="T11" fmla="*/ 0 60000 65536"/>
              <a:gd name="T12" fmla="*/ 0 w 1748"/>
              <a:gd name="T13" fmla="*/ 0 h 1035"/>
              <a:gd name="T14" fmla="*/ 1748 w 1748"/>
              <a:gd name="T15" fmla="*/ 1035 h 1035"/>
            </a:gdLst>
            <a:ahLst/>
            <a:cxnLst>
              <a:cxn ang="T8">
                <a:pos x="T0" y="T1"/>
              </a:cxn>
              <a:cxn ang="T9">
                <a:pos x="T2" y="T3"/>
              </a:cxn>
              <a:cxn ang="T10">
                <a:pos x="T4" y="T5"/>
              </a:cxn>
              <a:cxn ang="T11">
                <a:pos x="T6" y="T7"/>
              </a:cxn>
            </a:cxnLst>
            <a:rect l="T12" t="T13" r="T14" b="T15"/>
            <a:pathLst>
              <a:path w="1748" h="1035">
                <a:moveTo>
                  <a:pt x="0" y="1034"/>
                </a:moveTo>
                <a:lnTo>
                  <a:pt x="876" y="0"/>
                </a:lnTo>
                <a:lnTo>
                  <a:pt x="1748" y="1035"/>
                </a:lnTo>
                <a:lnTo>
                  <a:pt x="0" y="1034"/>
                </a:lnTo>
                <a:close/>
              </a:path>
            </a:pathLst>
          </a:custGeom>
          <a:solidFill>
            <a:srgbClr val="798C95"/>
          </a:solidFill>
          <a:ln w="9525">
            <a:solidFill>
              <a:schemeClr val="tx1"/>
            </a:solidFill>
            <a:round/>
            <a:headEnd/>
            <a:tailEnd/>
          </a:ln>
        </p:spPr>
        <p:txBody>
          <a:bodyPr/>
          <a:lstStyle/>
          <a:p>
            <a:endParaRPr lang="en-US"/>
          </a:p>
        </p:txBody>
      </p:sp>
      <p:sp>
        <p:nvSpPr>
          <p:cNvPr id="6" name="TextBox 5"/>
          <p:cNvSpPr txBox="1"/>
          <p:nvPr/>
        </p:nvSpPr>
        <p:spPr>
          <a:xfrm>
            <a:off x="2461681" y="4800600"/>
            <a:ext cx="7750840" cy="923330"/>
          </a:xfrm>
          <a:prstGeom prst="rect">
            <a:avLst/>
          </a:prstGeom>
          <a:solidFill>
            <a:schemeClr val="accent2"/>
          </a:solidFill>
          <a:ln>
            <a:solidFill>
              <a:schemeClr val="tx1"/>
            </a:solidFill>
          </a:ln>
        </p:spPr>
        <p:txBody>
          <a:bodyPr wrap="none" rtlCol="0">
            <a:spAutoFit/>
          </a:bodyPr>
          <a:lstStyle/>
          <a:p>
            <a:r>
              <a:rPr lang="en-US" b="1" dirty="0"/>
              <a:t>Challenges</a:t>
            </a:r>
            <a:r>
              <a:rPr lang="en-US" dirty="0"/>
              <a:t>: Honesty </a:t>
            </a:r>
            <a:r>
              <a:rPr lang="en-US" dirty="0" err="1"/>
              <a:t>vs</a:t>
            </a:r>
            <a:r>
              <a:rPr lang="en-US" dirty="0"/>
              <a:t> diplomacy, Speaking truth to power,</a:t>
            </a:r>
          </a:p>
          <a:p>
            <a:r>
              <a:rPr lang="en-US" dirty="0"/>
              <a:t>                     Sacrificing individuals or team for larger organizational goals </a:t>
            </a:r>
          </a:p>
          <a:p>
            <a:r>
              <a:rPr lang="en-US" dirty="0"/>
              <a:t>                     (or vice versa), Personal ethics </a:t>
            </a:r>
            <a:r>
              <a:rPr lang="en-US" dirty="0" err="1"/>
              <a:t>vs</a:t>
            </a:r>
            <a:r>
              <a:rPr lang="en-US" dirty="0"/>
              <a:t> job requirements</a:t>
            </a:r>
          </a:p>
        </p:txBody>
      </p:sp>
    </p:spTree>
    <p:extLst>
      <p:ext uri="{BB962C8B-B14F-4D97-AF65-F5344CB8AC3E}">
        <p14:creationId xmlns:p14="http://schemas.microsoft.com/office/powerpoint/2010/main" val="774197506"/>
      </p:ext>
    </p:extLst>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2052638" y="355600"/>
            <a:ext cx="8215312" cy="693738"/>
          </a:xfrm>
        </p:spPr>
        <p:txBody>
          <a:bodyPr/>
          <a:lstStyle/>
          <a:p>
            <a:pPr algn="ctr" eaLnBrk="1" hangingPunct="1">
              <a:tabLst/>
            </a:pPr>
            <a:r>
              <a:rPr lang="en-US"/>
              <a:t>Schedule</a:t>
            </a:r>
          </a:p>
        </p:txBody>
      </p:sp>
      <p:sp>
        <p:nvSpPr>
          <p:cNvPr id="4101" name="Rectangle 3"/>
          <p:cNvSpPr>
            <a:spLocks noGrp="1" noChangeArrowheads="1"/>
          </p:cNvSpPr>
          <p:nvPr>
            <p:ph type="body" idx="1"/>
          </p:nvPr>
        </p:nvSpPr>
        <p:spPr>
          <a:xfrm>
            <a:off x="1905000" y="1600201"/>
            <a:ext cx="8534400" cy="4225925"/>
          </a:xfrm>
        </p:spPr>
        <p:txBody>
          <a:bodyPr/>
          <a:lstStyle/>
          <a:p>
            <a:pPr eaLnBrk="1" hangingPunct="1">
              <a:buClr>
                <a:srgbClr val="FFFF00"/>
              </a:buClr>
              <a:tabLst/>
            </a:pPr>
            <a:endParaRPr lang="en-US" dirty="0"/>
          </a:p>
          <a:p>
            <a:pPr eaLnBrk="1" hangingPunct="1">
              <a:buClrTx/>
              <a:tabLst/>
            </a:pPr>
            <a:r>
              <a:rPr lang="en-US" dirty="0"/>
              <a:t>Band of Brothers Case</a:t>
            </a:r>
          </a:p>
          <a:p>
            <a:pPr eaLnBrk="1" hangingPunct="1">
              <a:buClrTx/>
              <a:tabLst/>
            </a:pPr>
            <a:r>
              <a:rPr lang="en-US" dirty="0"/>
              <a:t>Domain-specific Issues in the Middle</a:t>
            </a:r>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2"/>
          <p:cNvSpPr txBox="1">
            <a:spLocks noChangeArrowheads="1"/>
          </p:cNvSpPr>
          <p:nvPr/>
        </p:nvSpPr>
        <p:spPr bwMode="auto">
          <a:xfrm>
            <a:off x="1524000" y="33338"/>
            <a:ext cx="9144000" cy="946150"/>
          </a:xfrm>
          <a:prstGeom prst="rect">
            <a:avLst/>
          </a:prstGeom>
          <a:noFill/>
          <a:ln w="9525">
            <a:noFill/>
            <a:miter lim="800000"/>
            <a:headEnd/>
            <a:tailEnd/>
          </a:ln>
        </p:spPr>
        <p:txBody>
          <a:bodyPr>
            <a:spAutoFit/>
          </a:bodyPr>
          <a:lstStyle/>
          <a:p>
            <a:pPr algn="ctr"/>
            <a:r>
              <a:rPr lang="en-US" sz="2800" b="1" dirty="0">
                <a:solidFill>
                  <a:schemeClr val="tx2"/>
                </a:solidFill>
              </a:rPr>
              <a:t>Leading from the Middle Involves </a:t>
            </a:r>
          </a:p>
          <a:p>
            <a:pPr algn="ctr"/>
            <a:r>
              <a:rPr lang="en-US" sz="2800" b="1" dirty="0">
                <a:solidFill>
                  <a:schemeClr val="tx2"/>
                </a:solidFill>
              </a:rPr>
              <a:t>Challenges in All Six Domains</a:t>
            </a:r>
          </a:p>
        </p:txBody>
      </p:sp>
      <p:sp>
        <p:nvSpPr>
          <p:cNvPr id="1656835" name="Rectangle 3"/>
          <p:cNvSpPr>
            <a:spLocks noChangeArrowheads="1"/>
          </p:cNvSpPr>
          <p:nvPr/>
        </p:nvSpPr>
        <p:spPr bwMode="auto">
          <a:xfrm>
            <a:off x="6146800" y="3009900"/>
            <a:ext cx="4279900" cy="1524000"/>
          </a:xfrm>
          <a:prstGeom prst="rect">
            <a:avLst/>
          </a:prstGeom>
          <a:gradFill rotWithShape="0">
            <a:gsLst>
              <a:gs pos="0">
                <a:srgbClr val="73C692"/>
              </a:gs>
              <a:gs pos="100000">
                <a:srgbClr val="48B471">
                  <a:alpha val="0"/>
                </a:srgbClr>
              </a:gs>
            </a:gsLst>
            <a:lin ang="0" scaled="1"/>
          </a:gradFill>
          <a:ln w="9525">
            <a:noFill/>
            <a:miter lim="800000"/>
            <a:headEnd/>
            <a:tailEnd/>
          </a:ln>
        </p:spPr>
        <p:txBody>
          <a:bodyPr wrap="none" anchor="ctr"/>
          <a:lstStyle/>
          <a:p>
            <a:endParaRPr lang="en-US"/>
          </a:p>
        </p:txBody>
      </p:sp>
      <p:sp>
        <p:nvSpPr>
          <p:cNvPr id="1656836" name="Rectangle 4"/>
          <p:cNvSpPr>
            <a:spLocks noChangeArrowheads="1"/>
          </p:cNvSpPr>
          <p:nvPr/>
        </p:nvSpPr>
        <p:spPr bwMode="auto">
          <a:xfrm>
            <a:off x="7385050" y="5080000"/>
            <a:ext cx="2171700" cy="2565400"/>
          </a:xfrm>
          <a:prstGeom prst="rect">
            <a:avLst/>
          </a:prstGeom>
          <a:gradFill rotWithShape="0">
            <a:gsLst>
              <a:gs pos="0">
                <a:schemeClr val="folHlink">
                  <a:gamma/>
                  <a:tint val="100000"/>
                  <a:invGamma/>
                </a:schemeClr>
              </a:gs>
              <a:gs pos="100000">
                <a:schemeClr val="folHlink">
                  <a:alpha val="0"/>
                </a:schemeClr>
              </a:gs>
            </a:gsLst>
            <a:lin ang="5400000" scaled="1"/>
          </a:gradFill>
          <a:ln w="9525">
            <a:noFill/>
            <a:miter lim="800000"/>
            <a:headEnd/>
            <a:tailEnd/>
          </a:ln>
          <a:effectLst/>
        </p:spPr>
        <p:txBody>
          <a:bodyPr wrap="none" anchor="ctr"/>
          <a:lstStyle/>
          <a:p>
            <a:pPr>
              <a:defRPr/>
            </a:pPr>
            <a:endParaRPr lang="en-US"/>
          </a:p>
        </p:txBody>
      </p:sp>
      <p:sp>
        <p:nvSpPr>
          <p:cNvPr id="1656837" name="Rectangle 5"/>
          <p:cNvSpPr>
            <a:spLocks noChangeArrowheads="1"/>
          </p:cNvSpPr>
          <p:nvPr/>
        </p:nvSpPr>
        <p:spPr bwMode="auto">
          <a:xfrm>
            <a:off x="2717800" y="5073650"/>
            <a:ext cx="2184400" cy="2565400"/>
          </a:xfrm>
          <a:prstGeom prst="rect">
            <a:avLst/>
          </a:prstGeom>
          <a:gradFill rotWithShape="0">
            <a:gsLst>
              <a:gs pos="0">
                <a:srgbClr val="E85E6A"/>
              </a:gs>
              <a:gs pos="100000">
                <a:srgbClr val="E33B4A">
                  <a:alpha val="0"/>
                </a:srgbClr>
              </a:gs>
            </a:gsLst>
            <a:lin ang="5400000" scaled="1"/>
          </a:gradFill>
          <a:ln w="9525">
            <a:noFill/>
            <a:miter lim="800000"/>
            <a:headEnd/>
            <a:tailEnd/>
          </a:ln>
        </p:spPr>
        <p:txBody>
          <a:bodyPr wrap="none" anchor="ctr"/>
          <a:lstStyle/>
          <a:p>
            <a:endParaRPr lang="en-US"/>
          </a:p>
        </p:txBody>
      </p:sp>
      <p:sp>
        <p:nvSpPr>
          <p:cNvPr id="1656838" name="Rectangle 6"/>
          <p:cNvSpPr>
            <a:spLocks noChangeArrowheads="1"/>
          </p:cNvSpPr>
          <p:nvPr/>
        </p:nvSpPr>
        <p:spPr bwMode="auto">
          <a:xfrm>
            <a:off x="5105400" y="1295400"/>
            <a:ext cx="1993900" cy="1625600"/>
          </a:xfrm>
          <a:prstGeom prst="rect">
            <a:avLst/>
          </a:prstGeom>
          <a:gradFill rotWithShape="0">
            <a:gsLst>
              <a:gs pos="0">
                <a:srgbClr val="798C95">
                  <a:alpha val="0"/>
                </a:srgbClr>
              </a:gs>
              <a:gs pos="100000">
                <a:srgbClr val="B3BEC3"/>
              </a:gs>
            </a:gsLst>
            <a:lin ang="5400000" scaled="1"/>
          </a:gradFill>
          <a:ln w="9525">
            <a:noFill/>
            <a:miter lim="800000"/>
            <a:headEnd/>
            <a:tailEnd/>
          </a:ln>
        </p:spPr>
        <p:txBody>
          <a:bodyPr wrap="none" anchor="ctr"/>
          <a:lstStyle/>
          <a:p>
            <a:endParaRPr lang="en-US"/>
          </a:p>
        </p:txBody>
      </p:sp>
      <p:sp>
        <p:nvSpPr>
          <p:cNvPr id="1656839" name="Rectangle 7"/>
          <p:cNvSpPr>
            <a:spLocks noChangeArrowheads="1"/>
          </p:cNvSpPr>
          <p:nvPr/>
        </p:nvSpPr>
        <p:spPr bwMode="auto">
          <a:xfrm>
            <a:off x="2311400" y="3009900"/>
            <a:ext cx="3733800" cy="1536700"/>
          </a:xfrm>
          <a:prstGeom prst="rect">
            <a:avLst/>
          </a:prstGeom>
          <a:gradFill rotWithShape="0">
            <a:gsLst>
              <a:gs pos="0">
                <a:srgbClr val="9E5B9A">
                  <a:alpha val="0"/>
                </a:srgbClr>
              </a:gs>
              <a:gs pos="100000">
                <a:srgbClr val="A668A2"/>
              </a:gs>
            </a:gsLst>
            <a:lin ang="0" scaled="1"/>
          </a:gradFill>
          <a:ln w="9525">
            <a:noFill/>
            <a:miter lim="800000"/>
            <a:headEnd/>
            <a:tailEnd/>
          </a:ln>
        </p:spPr>
        <p:txBody>
          <a:bodyPr wrap="none" anchor="ctr"/>
          <a:lstStyle/>
          <a:p>
            <a:endParaRPr lang="en-US"/>
          </a:p>
        </p:txBody>
      </p:sp>
      <p:sp>
        <p:nvSpPr>
          <p:cNvPr id="1656840" name="Rectangle 8"/>
          <p:cNvSpPr>
            <a:spLocks noChangeArrowheads="1"/>
          </p:cNvSpPr>
          <p:nvPr/>
        </p:nvSpPr>
        <p:spPr bwMode="auto">
          <a:xfrm>
            <a:off x="4999039" y="5480050"/>
            <a:ext cx="2270125" cy="2203450"/>
          </a:xfrm>
          <a:prstGeom prst="rect">
            <a:avLst/>
          </a:prstGeom>
          <a:gradFill rotWithShape="0">
            <a:gsLst>
              <a:gs pos="0">
                <a:srgbClr val="135C86"/>
              </a:gs>
              <a:gs pos="100000">
                <a:srgbClr val="197CB4">
                  <a:alpha val="0"/>
                </a:srgbClr>
              </a:gs>
            </a:gsLst>
            <a:lin ang="5400000" scaled="1"/>
          </a:gradFill>
          <a:ln w="12700">
            <a:noFill/>
            <a:miter lim="800000"/>
            <a:headEnd/>
            <a:tailEnd/>
          </a:ln>
        </p:spPr>
        <p:txBody>
          <a:bodyPr/>
          <a:lstStyle/>
          <a:p>
            <a:endParaRPr lang="en-US" sz="2000"/>
          </a:p>
        </p:txBody>
      </p:sp>
      <p:grpSp>
        <p:nvGrpSpPr>
          <p:cNvPr id="2" name="Group 9"/>
          <p:cNvGrpSpPr>
            <a:grpSpLocks/>
          </p:cNvGrpSpPr>
          <p:nvPr/>
        </p:nvGrpSpPr>
        <p:grpSpPr bwMode="auto">
          <a:xfrm>
            <a:off x="2667000" y="1389063"/>
            <a:ext cx="6967538" cy="4775200"/>
            <a:chOff x="720" y="643"/>
            <a:chExt cx="4389" cy="3008"/>
          </a:xfrm>
        </p:grpSpPr>
        <p:sp>
          <p:nvSpPr>
            <p:cNvPr id="46107" name="Freeform 10"/>
            <p:cNvSpPr>
              <a:spLocks/>
            </p:cNvSpPr>
            <p:nvPr/>
          </p:nvSpPr>
          <p:spPr bwMode="auto">
            <a:xfrm>
              <a:off x="2186" y="643"/>
              <a:ext cx="1409" cy="968"/>
            </a:xfrm>
            <a:custGeom>
              <a:avLst/>
              <a:gdLst>
                <a:gd name="T0" fmla="*/ 768 w 1536"/>
                <a:gd name="T1" fmla="*/ 0 h 1056"/>
                <a:gd name="T2" fmla="*/ 0 w 1536"/>
                <a:gd name="T3" fmla="*/ 1056 h 1056"/>
                <a:gd name="T4" fmla="*/ 1536 w 1536"/>
                <a:gd name="T5" fmla="*/ 1056 h 1056"/>
                <a:gd name="T6" fmla="*/ 768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798C95"/>
                </a:gs>
                <a:gs pos="100000">
                  <a:srgbClr val="617178"/>
                </a:gs>
              </a:gsLst>
              <a:lin ang="5400000" scaled="1"/>
            </a:gradFill>
            <a:ln w="12700">
              <a:solidFill>
                <a:srgbClr val="000000"/>
              </a:solidFill>
              <a:prstDash val="solid"/>
              <a:round/>
              <a:headEnd/>
              <a:tailEnd/>
            </a:ln>
          </p:spPr>
          <p:txBody>
            <a:bodyPr/>
            <a:lstStyle/>
            <a:p>
              <a:endParaRPr lang="en-US"/>
            </a:p>
          </p:txBody>
        </p:sp>
        <p:sp>
          <p:nvSpPr>
            <p:cNvPr id="46108" name="Freeform 11"/>
            <p:cNvSpPr>
              <a:spLocks noChangeAspect="1"/>
            </p:cNvSpPr>
            <p:nvPr/>
          </p:nvSpPr>
          <p:spPr bwMode="auto">
            <a:xfrm>
              <a:off x="2290" y="723"/>
              <a:ext cx="1205" cy="828"/>
            </a:xfrm>
            <a:custGeom>
              <a:avLst/>
              <a:gdLst>
                <a:gd name="T0" fmla="*/ 768 w 1536"/>
                <a:gd name="T1" fmla="*/ 0 h 1056"/>
                <a:gd name="T2" fmla="*/ 0 w 1536"/>
                <a:gd name="T3" fmla="*/ 1056 h 1056"/>
                <a:gd name="T4" fmla="*/ 1536 w 1536"/>
                <a:gd name="T5" fmla="*/ 1056 h 1056"/>
                <a:gd name="T6" fmla="*/ 768 w 1536"/>
                <a:gd name="T7" fmla="*/ 0 h 1056"/>
                <a:gd name="T8" fmla="*/ 0 60000 65536"/>
                <a:gd name="T9" fmla="*/ 0 60000 65536"/>
                <a:gd name="T10" fmla="*/ 0 60000 65536"/>
                <a:gd name="T11" fmla="*/ 0 60000 65536"/>
                <a:gd name="T12" fmla="*/ 0 w 1536"/>
                <a:gd name="T13" fmla="*/ 0 h 1056"/>
                <a:gd name="T14" fmla="*/ 1536 w 1536"/>
                <a:gd name="T15" fmla="*/ 1056 h 1056"/>
              </a:gdLst>
              <a:ahLst/>
              <a:cxnLst>
                <a:cxn ang="T8">
                  <a:pos x="T0" y="T1"/>
                </a:cxn>
                <a:cxn ang="T9">
                  <a:pos x="T2" y="T3"/>
                </a:cxn>
                <a:cxn ang="T10">
                  <a:pos x="T4" y="T5"/>
                </a:cxn>
                <a:cxn ang="T11">
                  <a:pos x="T6" y="T7"/>
                </a:cxn>
              </a:cxnLst>
              <a:rect l="T12" t="T13" r="T14" b="T15"/>
              <a:pathLst>
                <a:path w="1536" h="1056">
                  <a:moveTo>
                    <a:pt x="768" y="0"/>
                  </a:moveTo>
                  <a:lnTo>
                    <a:pt x="0" y="1056"/>
                  </a:lnTo>
                  <a:lnTo>
                    <a:pt x="1536" y="1056"/>
                  </a:lnTo>
                  <a:lnTo>
                    <a:pt x="768" y="0"/>
                  </a:lnTo>
                  <a:close/>
                </a:path>
              </a:pathLst>
            </a:custGeom>
            <a:gradFill rotWithShape="0">
              <a:gsLst>
                <a:gs pos="0">
                  <a:srgbClr val="455055"/>
                </a:gs>
                <a:gs pos="100000">
                  <a:srgbClr val="798C95"/>
                </a:gs>
              </a:gsLst>
              <a:lin ang="5400000" scaled="1"/>
            </a:gradFill>
            <a:ln w="12700">
              <a:solidFill>
                <a:srgbClr val="000000"/>
              </a:solidFill>
              <a:prstDash val="solid"/>
              <a:round/>
              <a:headEnd/>
              <a:tailEnd/>
            </a:ln>
          </p:spPr>
          <p:txBody>
            <a:bodyPr/>
            <a:lstStyle/>
            <a:p>
              <a:endParaRPr lang="en-US"/>
            </a:p>
          </p:txBody>
        </p:sp>
        <p:sp>
          <p:nvSpPr>
            <p:cNvPr id="46109" name="Freeform 12"/>
            <p:cNvSpPr>
              <a:spLocks/>
            </p:cNvSpPr>
            <p:nvPr/>
          </p:nvSpPr>
          <p:spPr bwMode="auto">
            <a:xfrm>
              <a:off x="2335" y="1353"/>
              <a:ext cx="1123" cy="136"/>
            </a:xfrm>
            <a:custGeom>
              <a:avLst/>
              <a:gdLst>
                <a:gd name="T0" fmla="*/ 120 w 1192"/>
                <a:gd name="T1" fmla="*/ 0 h 160"/>
                <a:gd name="T2" fmla="*/ 0 w 1192"/>
                <a:gd name="T3" fmla="*/ 160 h 160"/>
                <a:gd name="T4" fmla="*/ 1192 w 1192"/>
                <a:gd name="T5" fmla="*/ 160 h 160"/>
                <a:gd name="T6" fmla="*/ 1072 w 1192"/>
                <a:gd name="T7" fmla="*/ 0 h 160"/>
                <a:gd name="T8" fmla="*/ 120 w 1192"/>
                <a:gd name="T9" fmla="*/ 0 h 160"/>
                <a:gd name="T10" fmla="*/ 0 60000 65536"/>
                <a:gd name="T11" fmla="*/ 0 60000 65536"/>
                <a:gd name="T12" fmla="*/ 0 60000 65536"/>
                <a:gd name="T13" fmla="*/ 0 60000 65536"/>
                <a:gd name="T14" fmla="*/ 0 60000 65536"/>
                <a:gd name="T15" fmla="*/ 0 w 1192"/>
                <a:gd name="T16" fmla="*/ 0 h 160"/>
                <a:gd name="T17" fmla="*/ 1192 w 1192"/>
                <a:gd name="T18" fmla="*/ 160 h 160"/>
              </a:gdLst>
              <a:ahLst/>
              <a:cxnLst>
                <a:cxn ang="T10">
                  <a:pos x="T0" y="T1"/>
                </a:cxn>
                <a:cxn ang="T11">
                  <a:pos x="T2" y="T3"/>
                </a:cxn>
                <a:cxn ang="T12">
                  <a:pos x="T4" y="T5"/>
                </a:cxn>
                <a:cxn ang="T13">
                  <a:pos x="T6" y="T7"/>
                </a:cxn>
                <a:cxn ang="T14">
                  <a:pos x="T8" y="T9"/>
                </a:cxn>
              </a:cxnLst>
              <a:rect l="T15" t="T16" r="T17" b="T18"/>
              <a:pathLst>
                <a:path w="1192" h="160">
                  <a:moveTo>
                    <a:pt x="120" y="0"/>
                  </a:moveTo>
                  <a:lnTo>
                    <a:pt x="0" y="160"/>
                  </a:lnTo>
                  <a:lnTo>
                    <a:pt x="1192" y="160"/>
                  </a:lnTo>
                  <a:lnTo>
                    <a:pt x="1072" y="0"/>
                  </a:lnTo>
                  <a:lnTo>
                    <a:pt x="120" y="0"/>
                  </a:lnTo>
                  <a:close/>
                </a:path>
              </a:pathLst>
            </a:custGeom>
            <a:gradFill rotWithShape="0">
              <a:gsLst>
                <a:gs pos="0">
                  <a:srgbClr val="4A555B"/>
                </a:gs>
                <a:gs pos="50000">
                  <a:srgbClr val="798C95"/>
                </a:gs>
                <a:gs pos="100000">
                  <a:srgbClr val="4A555B"/>
                </a:gs>
              </a:gsLst>
              <a:lin ang="5400000" scaled="1"/>
            </a:gradFill>
            <a:ln w="12700">
              <a:solidFill>
                <a:srgbClr val="000000"/>
              </a:solidFill>
              <a:prstDash val="solid"/>
              <a:round/>
              <a:headEnd/>
              <a:tailEnd/>
            </a:ln>
          </p:spPr>
          <p:txBody>
            <a:bodyPr/>
            <a:lstStyle/>
            <a:p>
              <a:endParaRPr lang="en-US"/>
            </a:p>
          </p:txBody>
        </p:sp>
        <p:sp>
          <p:nvSpPr>
            <p:cNvPr id="46110" name="Freeform 13"/>
            <p:cNvSpPr>
              <a:spLocks/>
            </p:cNvSpPr>
            <p:nvPr/>
          </p:nvSpPr>
          <p:spPr bwMode="auto">
            <a:xfrm>
              <a:off x="2914" y="1668"/>
              <a:ext cx="1423" cy="968"/>
            </a:xfrm>
            <a:custGeom>
              <a:avLst/>
              <a:gdLst>
                <a:gd name="T0" fmla="*/ 784 w 1552"/>
                <a:gd name="T1" fmla="*/ 0 h 1056"/>
                <a:gd name="T2" fmla="*/ 0 w 1552"/>
                <a:gd name="T3" fmla="*/ 0 h 1056"/>
                <a:gd name="T4" fmla="*/ 0 w 1552"/>
                <a:gd name="T5" fmla="*/ 1056 h 1056"/>
                <a:gd name="T6" fmla="*/ 1552 w 1552"/>
                <a:gd name="T7" fmla="*/ 1056 h 1056"/>
                <a:gd name="T8" fmla="*/ 784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48B471"/>
                </a:gs>
                <a:gs pos="100000">
                  <a:srgbClr val="265F3C"/>
                </a:gs>
              </a:gsLst>
              <a:lin ang="5400000" scaled="1"/>
            </a:gradFill>
            <a:ln w="12700">
              <a:solidFill>
                <a:srgbClr val="000000"/>
              </a:solidFill>
              <a:prstDash val="solid"/>
              <a:round/>
              <a:headEnd/>
              <a:tailEnd/>
            </a:ln>
          </p:spPr>
          <p:txBody>
            <a:bodyPr/>
            <a:lstStyle/>
            <a:p>
              <a:endParaRPr lang="en-US"/>
            </a:p>
          </p:txBody>
        </p:sp>
        <p:sp>
          <p:nvSpPr>
            <p:cNvPr id="46111" name="Freeform 14"/>
            <p:cNvSpPr>
              <a:spLocks noChangeAspect="1"/>
            </p:cNvSpPr>
            <p:nvPr/>
          </p:nvSpPr>
          <p:spPr bwMode="auto">
            <a:xfrm>
              <a:off x="2954" y="1708"/>
              <a:ext cx="1281" cy="872"/>
            </a:xfrm>
            <a:custGeom>
              <a:avLst/>
              <a:gdLst>
                <a:gd name="T0" fmla="*/ 784 w 1552"/>
                <a:gd name="T1" fmla="*/ 0 h 1056"/>
                <a:gd name="T2" fmla="*/ 0 w 1552"/>
                <a:gd name="T3" fmla="*/ 0 h 1056"/>
                <a:gd name="T4" fmla="*/ 0 w 1552"/>
                <a:gd name="T5" fmla="*/ 1056 h 1056"/>
                <a:gd name="T6" fmla="*/ 1552 w 1552"/>
                <a:gd name="T7" fmla="*/ 1056 h 1056"/>
                <a:gd name="T8" fmla="*/ 784 w 1552"/>
                <a:gd name="T9" fmla="*/ 0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784" y="0"/>
                  </a:moveTo>
                  <a:lnTo>
                    <a:pt x="0" y="0"/>
                  </a:lnTo>
                  <a:lnTo>
                    <a:pt x="0" y="1056"/>
                  </a:lnTo>
                  <a:lnTo>
                    <a:pt x="1552" y="1056"/>
                  </a:lnTo>
                  <a:lnTo>
                    <a:pt x="784" y="0"/>
                  </a:lnTo>
                  <a:close/>
                </a:path>
              </a:pathLst>
            </a:custGeom>
            <a:gradFill rotWithShape="0">
              <a:gsLst>
                <a:gs pos="0">
                  <a:srgbClr val="317C4E"/>
                </a:gs>
                <a:gs pos="100000">
                  <a:srgbClr val="48B471"/>
                </a:gs>
              </a:gsLst>
              <a:lin ang="5400000" scaled="1"/>
            </a:gradFill>
            <a:ln w="12700">
              <a:solidFill>
                <a:srgbClr val="000000"/>
              </a:solidFill>
              <a:prstDash val="solid"/>
              <a:round/>
              <a:headEnd/>
              <a:tailEnd/>
            </a:ln>
          </p:spPr>
          <p:txBody>
            <a:bodyPr/>
            <a:lstStyle/>
            <a:p>
              <a:endParaRPr lang="en-US"/>
            </a:p>
          </p:txBody>
        </p:sp>
        <p:sp>
          <p:nvSpPr>
            <p:cNvPr id="46112" name="Freeform 15"/>
            <p:cNvSpPr>
              <a:spLocks/>
            </p:cNvSpPr>
            <p:nvPr/>
          </p:nvSpPr>
          <p:spPr bwMode="auto">
            <a:xfrm>
              <a:off x="2952" y="2348"/>
              <a:ext cx="1223" cy="160"/>
            </a:xfrm>
            <a:custGeom>
              <a:avLst/>
              <a:gdLst>
                <a:gd name="T0" fmla="*/ 0 w 1328"/>
                <a:gd name="T1" fmla="*/ 0 h 168"/>
                <a:gd name="T2" fmla="*/ 0 w 1328"/>
                <a:gd name="T3" fmla="*/ 168 h 168"/>
                <a:gd name="T4" fmla="*/ 1328 w 1328"/>
                <a:gd name="T5" fmla="*/ 168 h 168"/>
                <a:gd name="T6" fmla="*/ 1208 w 1328"/>
                <a:gd name="T7" fmla="*/ 0 h 168"/>
                <a:gd name="T8" fmla="*/ 0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0" y="0"/>
                  </a:moveTo>
                  <a:lnTo>
                    <a:pt x="0" y="168"/>
                  </a:lnTo>
                  <a:lnTo>
                    <a:pt x="1328" y="168"/>
                  </a:lnTo>
                  <a:lnTo>
                    <a:pt x="1208" y="0"/>
                  </a:lnTo>
                  <a:lnTo>
                    <a:pt x="0" y="0"/>
                  </a:lnTo>
                  <a:close/>
                </a:path>
              </a:pathLst>
            </a:custGeom>
            <a:gradFill rotWithShape="0">
              <a:gsLst>
                <a:gs pos="0">
                  <a:srgbClr val="296640"/>
                </a:gs>
                <a:gs pos="50000">
                  <a:srgbClr val="48B471"/>
                </a:gs>
                <a:gs pos="100000">
                  <a:srgbClr val="296640"/>
                </a:gs>
              </a:gsLst>
              <a:lin ang="5400000" scaled="1"/>
            </a:gradFill>
            <a:ln w="12700">
              <a:solidFill>
                <a:srgbClr val="000000"/>
              </a:solidFill>
              <a:prstDash val="solid"/>
              <a:round/>
              <a:headEnd/>
              <a:tailEnd/>
            </a:ln>
          </p:spPr>
          <p:txBody>
            <a:bodyPr/>
            <a:lstStyle/>
            <a:p>
              <a:endParaRPr lang="en-US"/>
            </a:p>
          </p:txBody>
        </p:sp>
        <p:sp>
          <p:nvSpPr>
            <p:cNvPr id="46113" name="Freeform 16"/>
            <p:cNvSpPr>
              <a:spLocks/>
            </p:cNvSpPr>
            <p:nvPr/>
          </p:nvSpPr>
          <p:spPr bwMode="auto">
            <a:xfrm>
              <a:off x="1451" y="1668"/>
              <a:ext cx="1423" cy="968"/>
            </a:xfrm>
            <a:custGeom>
              <a:avLst/>
              <a:gdLst>
                <a:gd name="T0" fmla="*/ 0 w 1552"/>
                <a:gd name="T1" fmla="*/ 1056 h 1056"/>
                <a:gd name="T2" fmla="*/ 1552 w 1552"/>
                <a:gd name="T3" fmla="*/ 1056 h 1056"/>
                <a:gd name="T4" fmla="*/ 1552 w 1552"/>
                <a:gd name="T5" fmla="*/ 0 h 1056"/>
                <a:gd name="T6" fmla="*/ 760 w 1552"/>
                <a:gd name="T7" fmla="*/ 0 h 1056"/>
                <a:gd name="T8" fmla="*/ 0 w 1552"/>
                <a:gd name="T9" fmla="*/ 1056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C267AA"/>
                </a:gs>
                <a:gs pos="100000">
                  <a:srgbClr val="723D64"/>
                </a:gs>
              </a:gsLst>
              <a:lin ang="5400000" scaled="1"/>
            </a:gradFill>
            <a:ln w="12700">
              <a:solidFill>
                <a:srgbClr val="000000"/>
              </a:solidFill>
              <a:prstDash val="solid"/>
              <a:round/>
              <a:headEnd/>
              <a:tailEnd/>
            </a:ln>
          </p:spPr>
          <p:txBody>
            <a:bodyPr/>
            <a:lstStyle/>
            <a:p>
              <a:endParaRPr lang="en-US"/>
            </a:p>
          </p:txBody>
        </p:sp>
        <p:sp>
          <p:nvSpPr>
            <p:cNvPr id="46114" name="Freeform 17"/>
            <p:cNvSpPr>
              <a:spLocks noChangeAspect="1"/>
            </p:cNvSpPr>
            <p:nvPr/>
          </p:nvSpPr>
          <p:spPr bwMode="auto">
            <a:xfrm>
              <a:off x="1547" y="1708"/>
              <a:ext cx="1281" cy="872"/>
            </a:xfrm>
            <a:custGeom>
              <a:avLst/>
              <a:gdLst>
                <a:gd name="T0" fmla="*/ 0 w 1552"/>
                <a:gd name="T1" fmla="*/ 1056 h 1056"/>
                <a:gd name="T2" fmla="*/ 1552 w 1552"/>
                <a:gd name="T3" fmla="*/ 1056 h 1056"/>
                <a:gd name="T4" fmla="*/ 1552 w 1552"/>
                <a:gd name="T5" fmla="*/ 0 h 1056"/>
                <a:gd name="T6" fmla="*/ 760 w 1552"/>
                <a:gd name="T7" fmla="*/ 0 h 1056"/>
                <a:gd name="T8" fmla="*/ 0 w 1552"/>
                <a:gd name="T9" fmla="*/ 1056 h 1056"/>
                <a:gd name="T10" fmla="*/ 0 60000 65536"/>
                <a:gd name="T11" fmla="*/ 0 60000 65536"/>
                <a:gd name="T12" fmla="*/ 0 60000 65536"/>
                <a:gd name="T13" fmla="*/ 0 60000 65536"/>
                <a:gd name="T14" fmla="*/ 0 60000 65536"/>
                <a:gd name="T15" fmla="*/ 0 w 1552"/>
                <a:gd name="T16" fmla="*/ 0 h 1056"/>
                <a:gd name="T17" fmla="*/ 1552 w 1552"/>
                <a:gd name="T18" fmla="*/ 1056 h 1056"/>
              </a:gdLst>
              <a:ahLst/>
              <a:cxnLst>
                <a:cxn ang="T10">
                  <a:pos x="T0" y="T1"/>
                </a:cxn>
                <a:cxn ang="T11">
                  <a:pos x="T2" y="T3"/>
                </a:cxn>
                <a:cxn ang="T12">
                  <a:pos x="T4" y="T5"/>
                </a:cxn>
                <a:cxn ang="T13">
                  <a:pos x="T6" y="T7"/>
                </a:cxn>
                <a:cxn ang="T14">
                  <a:pos x="T8" y="T9"/>
                </a:cxn>
              </a:cxnLst>
              <a:rect l="T15" t="T16" r="T17" b="T18"/>
              <a:pathLst>
                <a:path w="1552" h="1056">
                  <a:moveTo>
                    <a:pt x="0" y="1056"/>
                  </a:moveTo>
                  <a:lnTo>
                    <a:pt x="1552" y="1056"/>
                  </a:lnTo>
                  <a:lnTo>
                    <a:pt x="1552" y="0"/>
                  </a:lnTo>
                  <a:lnTo>
                    <a:pt x="760" y="0"/>
                  </a:lnTo>
                  <a:lnTo>
                    <a:pt x="0" y="1056"/>
                  </a:lnTo>
                  <a:close/>
                </a:path>
              </a:pathLst>
            </a:custGeom>
            <a:gradFill rotWithShape="0">
              <a:gsLst>
                <a:gs pos="0">
                  <a:srgbClr val="944F82"/>
                </a:gs>
                <a:gs pos="100000">
                  <a:srgbClr val="C267AA"/>
                </a:gs>
              </a:gsLst>
              <a:lin ang="5400000" scaled="1"/>
            </a:gradFill>
            <a:ln w="12700">
              <a:solidFill>
                <a:srgbClr val="000000"/>
              </a:solidFill>
              <a:prstDash val="solid"/>
              <a:round/>
              <a:headEnd/>
              <a:tailEnd/>
            </a:ln>
          </p:spPr>
          <p:txBody>
            <a:bodyPr/>
            <a:lstStyle/>
            <a:p>
              <a:endParaRPr lang="en-US"/>
            </a:p>
          </p:txBody>
        </p:sp>
        <p:sp>
          <p:nvSpPr>
            <p:cNvPr id="46115" name="Freeform 18"/>
            <p:cNvSpPr>
              <a:spLocks noChangeAspect="1"/>
            </p:cNvSpPr>
            <p:nvPr/>
          </p:nvSpPr>
          <p:spPr bwMode="auto">
            <a:xfrm>
              <a:off x="1598" y="2353"/>
              <a:ext cx="1224" cy="155"/>
            </a:xfrm>
            <a:custGeom>
              <a:avLst/>
              <a:gdLst>
                <a:gd name="T0" fmla="*/ 120 w 1328"/>
                <a:gd name="T1" fmla="*/ 0 h 168"/>
                <a:gd name="T2" fmla="*/ 0 w 1328"/>
                <a:gd name="T3" fmla="*/ 168 h 168"/>
                <a:gd name="T4" fmla="*/ 1328 w 1328"/>
                <a:gd name="T5" fmla="*/ 168 h 168"/>
                <a:gd name="T6" fmla="*/ 1328 w 1328"/>
                <a:gd name="T7" fmla="*/ 0 h 168"/>
                <a:gd name="T8" fmla="*/ 120 w 1328"/>
                <a:gd name="T9" fmla="*/ 0 h 168"/>
                <a:gd name="T10" fmla="*/ 0 60000 65536"/>
                <a:gd name="T11" fmla="*/ 0 60000 65536"/>
                <a:gd name="T12" fmla="*/ 0 60000 65536"/>
                <a:gd name="T13" fmla="*/ 0 60000 65536"/>
                <a:gd name="T14" fmla="*/ 0 60000 65536"/>
                <a:gd name="T15" fmla="*/ 0 w 1328"/>
                <a:gd name="T16" fmla="*/ 0 h 168"/>
                <a:gd name="T17" fmla="*/ 1328 w 1328"/>
                <a:gd name="T18" fmla="*/ 168 h 168"/>
              </a:gdLst>
              <a:ahLst/>
              <a:cxnLst>
                <a:cxn ang="T10">
                  <a:pos x="T0" y="T1"/>
                </a:cxn>
                <a:cxn ang="T11">
                  <a:pos x="T2" y="T3"/>
                </a:cxn>
                <a:cxn ang="T12">
                  <a:pos x="T4" y="T5"/>
                </a:cxn>
                <a:cxn ang="T13">
                  <a:pos x="T6" y="T7"/>
                </a:cxn>
                <a:cxn ang="T14">
                  <a:pos x="T8" y="T9"/>
                </a:cxn>
              </a:cxnLst>
              <a:rect l="T15" t="T16" r="T17" b="T18"/>
              <a:pathLst>
                <a:path w="1328" h="168">
                  <a:moveTo>
                    <a:pt x="120" y="0"/>
                  </a:moveTo>
                  <a:lnTo>
                    <a:pt x="0" y="168"/>
                  </a:lnTo>
                  <a:lnTo>
                    <a:pt x="1328" y="168"/>
                  </a:lnTo>
                  <a:lnTo>
                    <a:pt x="1328" y="0"/>
                  </a:lnTo>
                  <a:lnTo>
                    <a:pt x="120" y="0"/>
                  </a:lnTo>
                  <a:close/>
                </a:path>
              </a:pathLst>
            </a:custGeom>
            <a:gradFill rotWithShape="0">
              <a:gsLst>
                <a:gs pos="0">
                  <a:srgbClr val="6E3B61"/>
                </a:gs>
                <a:gs pos="50000">
                  <a:srgbClr val="C267AA"/>
                </a:gs>
                <a:gs pos="100000">
                  <a:srgbClr val="6E3B61"/>
                </a:gs>
              </a:gsLst>
              <a:lin ang="5400000" scaled="1"/>
            </a:gradFill>
            <a:ln w="12700">
              <a:solidFill>
                <a:srgbClr val="000000"/>
              </a:solidFill>
              <a:prstDash val="solid"/>
              <a:round/>
              <a:headEnd/>
              <a:tailEnd/>
            </a:ln>
          </p:spPr>
          <p:txBody>
            <a:bodyPr/>
            <a:lstStyle/>
            <a:p>
              <a:endParaRPr lang="en-US"/>
            </a:p>
          </p:txBody>
        </p:sp>
        <p:sp>
          <p:nvSpPr>
            <p:cNvPr id="46116" name="Rectangle 19"/>
            <p:cNvSpPr>
              <a:spLocks noChangeArrowheads="1"/>
            </p:cNvSpPr>
            <p:nvPr/>
          </p:nvSpPr>
          <p:spPr bwMode="auto">
            <a:xfrm>
              <a:off x="2197" y="2683"/>
              <a:ext cx="1430" cy="968"/>
            </a:xfrm>
            <a:prstGeom prst="rect">
              <a:avLst/>
            </a:prstGeom>
            <a:gradFill rotWithShape="0">
              <a:gsLst>
                <a:gs pos="0">
                  <a:srgbClr val="197CB4"/>
                </a:gs>
                <a:gs pos="100000">
                  <a:srgbClr val="092E43"/>
                </a:gs>
              </a:gsLst>
              <a:lin ang="5400000" scaled="1"/>
            </a:gradFill>
            <a:ln w="12700">
              <a:solidFill>
                <a:srgbClr val="050600"/>
              </a:solidFill>
              <a:miter lim="800000"/>
              <a:headEnd/>
              <a:tailEnd/>
            </a:ln>
          </p:spPr>
          <p:txBody>
            <a:bodyPr/>
            <a:lstStyle/>
            <a:p>
              <a:endParaRPr lang="en-US" sz="2000"/>
            </a:p>
          </p:txBody>
        </p:sp>
        <p:sp>
          <p:nvSpPr>
            <p:cNvPr id="46117" name="Rectangle 20"/>
            <p:cNvSpPr>
              <a:spLocks noChangeAspect="1" noChangeArrowheads="1"/>
            </p:cNvSpPr>
            <p:nvPr/>
          </p:nvSpPr>
          <p:spPr bwMode="auto">
            <a:xfrm>
              <a:off x="2260" y="2723"/>
              <a:ext cx="1303" cy="871"/>
            </a:xfrm>
            <a:prstGeom prst="rect">
              <a:avLst/>
            </a:prstGeom>
            <a:gradFill rotWithShape="0">
              <a:gsLst>
                <a:gs pos="0">
                  <a:srgbClr val="11557C"/>
                </a:gs>
                <a:gs pos="100000">
                  <a:srgbClr val="197CB4"/>
                </a:gs>
              </a:gsLst>
              <a:lin ang="5400000" scaled="1"/>
            </a:gradFill>
            <a:ln w="12700">
              <a:solidFill>
                <a:srgbClr val="050600"/>
              </a:solidFill>
              <a:miter lim="800000"/>
              <a:headEnd/>
              <a:tailEnd/>
            </a:ln>
          </p:spPr>
          <p:txBody>
            <a:bodyPr/>
            <a:lstStyle/>
            <a:p>
              <a:endParaRPr lang="en-US" sz="2000"/>
            </a:p>
          </p:txBody>
        </p:sp>
        <p:sp>
          <p:nvSpPr>
            <p:cNvPr id="46118" name="Rectangle 21"/>
            <p:cNvSpPr>
              <a:spLocks noChangeArrowheads="1"/>
            </p:cNvSpPr>
            <p:nvPr/>
          </p:nvSpPr>
          <p:spPr bwMode="auto">
            <a:xfrm>
              <a:off x="2262" y="3360"/>
              <a:ext cx="1300" cy="152"/>
            </a:xfrm>
            <a:prstGeom prst="rect">
              <a:avLst/>
            </a:prstGeom>
            <a:gradFill rotWithShape="0">
              <a:gsLst>
                <a:gs pos="0">
                  <a:srgbClr val="0E4869"/>
                </a:gs>
                <a:gs pos="50000">
                  <a:srgbClr val="1777AC"/>
                </a:gs>
                <a:gs pos="100000">
                  <a:srgbClr val="0E4869"/>
                </a:gs>
              </a:gsLst>
              <a:lin ang="5400000" scaled="1"/>
            </a:gradFill>
            <a:ln w="12700">
              <a:solidFill>
                <a:srgbClr val="000000"/>
              </a:solidFill>
              <a:miter lim="800000"/>
              <a:headEnd/>
              <a:tailEnd/>
            </a:ln>
          </p:spPr>
          <p:txBody>
            <a:bodyPr/>
            <a:lstStyle/>
            <a:p>
              <a:endParaRPr lang="en-US"/>
            </a:p>
          </p:txBody>
        </p:sp>
        <p:sp>
          <p:nvSpPr>
            <p:cNvPr id="46119" name="Freeform 22"/>
            <p:cNvSpPr>
              <a:spLocks/>
            </p:cNvSpPr>
            <p:nvPr/>
          </p:nvSpPr>
          <p:spPr bwMode="auto">
            <a:xfrm>
              <a:off x="3671" y="2683"/>
              <a:ext cx="1438" cy="968"/>
            </a:xfrm>
            <a:custGeom>
              <a:avLst/>
              <a:gdLst>
                <a:gd name="T0" fmla="*/ 800 w 1568"/>
                <a:gd name="T1" fmla="*/ 0 h 1056"/>
                <a:gd name="T2" fmla="*/ 0 w 1568"/>
                <a:gd name="T3" fmla="*/ 0 h 1056"/>
                <a:gd name="T4" fmla="*/ 0 w 1568"/>
                <a:gd name="T5" fmla="*/ 1056 h 1056"/>
                <a:gd name="T6" fmla="*/ 1568 w 1568"/>
                <a:gd name="T7" fmla="*/ 1056 h 1056"/>
                <a:gd name="T8" fmla="*/ 1568 w 1568"/>
                <a:gd name="T9" fmla="*/ 1048 h 1056"/>
                <a:gd name="T10" fmla="*/ 800 w 1568"/>
                <a:gd name="T11" fmla="*/ 0 h 1056"/>
                <a:gd name="T12" fmla="*/ 0 60000 65536"/>
                <a:gd name="T13" fmla="*/ 0 60000 65536"/>
                <a:gd name="T14" fmla="*/ 0 60000 65536"/>
                <a:gd name="T15" fmla="*/ 0 60000 65536"/>
                <a:gd name="T16" fmla="*/ 0 60000 65536"/>
                <a:gd name="T17" fmla="*/ 0 60000 65536"/>
                <a:gd name="T18" fmla="*/ 0 w 1568"/>
                <a:gd name="T19" fmla="*/ 0 h 1056"/>
                <a:gd name="T20" fmla="*/ 1568 w 1568"/>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8" h="1056">
                  <a:moveTo>
                    <a:pt x="800" y="0"/>
                  </a:moveTo>
                  <a:lnTo>
                    <a:pt x="0" y="0"/>
                  </a:lnTo>
                  <a:lnTo>
                    <a:pt x="0" y="1056"/>
                  </a:lnTo>
                  <a:lnTo>
                    <a:pt x="1568" y="1056"/>
                  </a:lnTo>
                  <a:lnTo>
                    <a:pt x="1568" y="1048"/>
                  </a:lnTo>
                  <a:lnTo>
                    <a:pt x="800" y="0"/>
                  </a:lnTo>
                  <a:close/>
                </a:path>
              </a:pathLst>
            </a:custGeom>
            <a:gradFill rotWithShape="0">
              <a:gsLst>
                <a:gs pos="0">
                  <a:srgbClr val="FFB53A"/>
                </a:gs>
                <a:gs pos="100000">
                  <a:srgbClr val="E49328"/>
                </a:gs>
              </a:gsLst>
              <a:lin ang="5400000" scaled="1"/>
            </a:gradFill>
            <a:ln w="12700">
              <a:solidFill>
                <a:srgbClr val="000000"/>
              </a:solidFill>
              <a:prstDash val="solid"/>
              <a:round/>
              <a:headEnd/>
              <a:tailEnd/>
            </a:ln>
          </p:spPr>
          <p:txBody>
            <a:bodyPr/>
            <a:lstStyle/>
            <a:p>
              <a:endParaRPr lang="en-US"/>
            </a:p>
          </p:txBody>
        </p:sp>
        <p:sp>
          <p:nvSpPr>
            <p:cNvPr id="46120" name="Freeform 23"/>
            <p:cNvSpPr>
              <a:spLocks noChangeAspect="1"/>
            </p:cNvSpPr>
            <p:nvPr/>
          </p:nvSpPr>
          <p:spPr bwMode="auto">
            <a:xfrm>
              <a:off x="3719" y="2731"/>
              <a:ext cx="1294" cy="871"/>
            </a:xfrm>
            <a:custGeom>
              <a:avLst/>
              <a:gdLst>
                <a:gd name="T0" fmla="*/ 800 w 1568"/>
                <a:gd name="T1" fmla="*/ 0 h 1056"/>
                <a:gd name="T2" fmla="*/ 0 w 1568"/>
                <a:gd name="T3" fmla="*/ 0 h 1056"/>
                <a:gd name="T4" fmla="*/ 0 w 1568"/>
                <a:gd name="T5" fmla="*/ 1056 h 1056"/>
                <a:gd name="T6" fmla="*/ 1568 w 1568"/>
                <a:gd name="T7" fmla="*/ 1056 h 1056"/>
                <a:gd name="T8" fmla="*/ 1568 w 1568"/>
                <a:gd name="T9" fmla="*/ 1048 h 1056"/>
                <a:gd name="T10" fmla="*/ 800 w 1568"/>
                <a:gd name="T11" fmla="*/ 0 h 1056"/>
                <a:gd name="T12" fmla="*/ 0 60000 65536"/>
                <a:gd name="T13" fmla="*/ 0 60000 65536"/>
                <a:gd name="T14" fmla="*/ 0 60000 65536"/>
                <a:gd name="T15" fmla="*/ 0 60000 65536"/>
                <a:gd name="T16" fmla="*/ 0 60000 65536"/>
                <a:gd name="T17" fmla="*/ 0 60000 65536"/>
                <a:gd name="T18" fmla="*/ 0 w 1568"/>
                <a:gd name="T19" fmla="*/ 0 h 1056"/>
                <a:gd name="T20" fmla="*/ 1568 w 1568"/>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8" h="1056">
                  <a:moveTo>
                    <a:pt x="800" y="0"/>
                  </a:moveTo>
                  <a:lnTo>
                    <a:pt x="0" y="0"/>
                  </a:lnTo>
                  <a:lnTo>
                    <a:pt x="0" y="1056"/>
                  </a:lnTo>
                  <a:lnTo>
                    <a:pt x="1568" y="1056"/>
                  </a:lnTo>
                  <a:lnTo>
                    <a:pt x="1568" y="1048"/>
                  </a:lnTo>
                  <a:lnTo>
                    <a:pt x="800" y="0"/>
                  </a:lnTo>
                  <a:close/>
                </a:path>
              </a:pathLst>
            </a:custGeom>
            <a:gradFill rotWithShape="0">
              <a:gsLst>
                <a:gs pos="0">
                  <a:srgbClr val="E49328"/>
                </a:gs>
                <a:gs pos="100000">
                  <a:schemeClr val="folHlink"/>
                </a:gs>
              </a:gsLst>
              <a:lin ang="5400000" scaled="1"/>
            </a:gradFill>
            <a:ln w="12700">
              <a:solidFill>
                <a:srgbClr val="000000"/>
              </a:solidFill>
              <a:prstDash val="solid"/>
              <a:round/>
              <a:headEnd/>
              <a:tailEnd/>
            </a:ln>
          </p:spPr>
          <p:txBody>
            <a:bodyPr/>
            <a:lstStyle/>
            <a:p>
              <a:endParaRPr lang="en-US"/>
            </a:p>
          </p:txBody>
        </p:sp>
        <p:sp>
          <p:nvSpPr>
            <p:cNvPr id="46121" name="Freeform 24"/>
            <p:cNvSpPr>
              <a:spLocks/>
            </p:cNvSpPr>
            <p:nvPr/>
          </p:nvSpPr>
          <p:spPr bwMode="auto">
            <a:xfrm>
              <a:off x="720" y="2683"/>
              <a:ext cx="1430" cy="968"/>
            </a:xfrm>
            <a:custGeom>
              <a:avLst/>
              <a:gdLst>
                <a:gd name="T0" fmla="*/ 0 w 1560"/>
                <a:gd name="T1" fmla="*/ 1048 h 1056"/>
                <a:gd name="T2" fmla="*/ 0 w 1560"/>
                <a:gd name="T3" fmla="*/ 1056 h 1056"/>
                <a:gd name="T4" fmla="*/ 1560 w 1560"/>
                <a:gd name="T5" fmla="*/ 1056 h 1056"/>
                <a:gd name="T6" fmla="*/ 1560 w 1560"/>
                <a:gd name="T7" fmla="*/ 0 h 1056"/>
                <a:gd name="T8" fmla="*/ 768 w 1560"/>
                <a:gd name="T9" fmla="*/ 0 h 1056"/>
                <a:gd name="T10" fmla="*/ 0 w 1560"/>
                <a:gd name="T11" fmla="*/ 1048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E9394A"/>
                </a:gs>
                <a:gs pos="100000">
                  <a:srgbClr val="6C1A22"/>
                </a:gs>
              </a:gsLst>
              <a:lin ang="5400000" scaled="1"/>
            </a:gradFill>
            <a:ln w="12700">
              <a:solidFill>
                <a:srgbClr val="000000"/>
              </a:solidFill>
              <a:prstDash val="solid"/>
              <a:round/>
              <a:headEnd/>
              <a:tailEnd/>
            </a:ln>
          </p:spPr>
          <p:txBody>
            <a:bodyPr/>
            <a:lstStyle/>
            <a:p>
              <a:endParaRPr lang="en-US"/>
            </a:p>
          </p:txBody>
        </p:sp>
        <p:sp>
          <p:nvSpPr>
            <p:cNvPr id="46122" name="Freeform 25"/>
            <p:cNvSpPr>
              <a:spLocks noChangeAspect="1"/>
            </p:cNvSpPr>
            <p:nvPr/>
          </p:nvSpPr>
          <p:spPr bwMode="auto">
            <a:xfrm>
              <a:off x="824" y="2723"/>
              <a:ext cx="1287" cy="871"/>
            </a:xfrm>
            <a:custGeom>
              <a:avLst/>
              <a:gdLst>
                <a:gd name="T0" fmla="*/ 0 w 1560"/>
                <a:gd name="T1" fmla="*/ 1048 h 1056"/>
                <a:gd name="T2" fmla="*/ 0 w 1560"/>
                <a:gd name="T3" fmla="*/ 1056 h 1056"/>
                <a:gd name="T4" fmla="*/ 1560 w 1560"/>
                <a:gd name="T5" fmla="*/ 1056 h 1056"/>
                <a:gd name="T6" fmla="*/ 1560 w 1560"/>
                <a:gd name="T7" fmla="*/ 0 h 1056"/>
                <a:gd name="T8" fmla="*/ 768 w 1560"/>
                <a:gd name="T9" fmla="*/ 0 h 1056"/>
                <a:gd name="T10" fmla="*/ 0 w 1560"/>
                <a:gd name="T11" fmla="*/ 1048 h 1056"/>
                <a:gd name="T12" fmla="*/ 0 60000 65536"/>
                <a:gd name="T13" fmla="*/ 0 60000 65536"/>
                <a:gd name="T14" fmla="*/ 0 60000 65536"/>
                <a:gd name="T15" fmla="*/ 0 60000 65536"/>
                <a:gd name="T16" fmla="*/ 0 60000 65536"/>
                <a:gd name="T17" fmla="*/ 0 60000 65536"/>
                <a:gd name="T18" fmla="*/ 0 w 1560"/>
                <a:gd name="T19" fmla="*/ 0 h 1056"/>
                <a:gd name="T20" fmla="*/ 1560 w 1560"/>
                <a:gd name="T21" fmla="*/ 1056 h 1056"/>
              </a:gdLst>
              <a:ahLst/>
              <a:cxnLst>
                <a:cxn ang="T12">
                  <a:pos x="T0" y="T1"/>
                </a:cxn>
                <a:cxn ang="T13">
                  <a:pos x="T2" y="T3"/>
                </a:cxn>
                <a:cxn ang="T14">
                  <a:pos x="T4" y="T5"/>
                </a:cxn>
                <a:cxn ang="T15">
                  <a:pos x="T6" y="T7"/>
                </a:cxn>
                <a:cxn ang="T16">
                  <a:pos x="T8" y="T9"/>
                </a:cxn>
                <a:cxn ang="T17">
                  <a:pos x="T10" y="T11"/>
                </a:cxn>
              </a:cxnLst>
              <a:rect l="T18" t="T19" r="T20" b="T21"/>
              <a:pathLst>
                <a:path w="1560" h="1056">
                  <a:moveTo>
                    <a:pt x="0" y="1048"/>
                  </a:moveTo>
                  <a:lnTo>
                    <a:pt x="0" y="1056"/>
                  </a:lnTo>
                  <a:lnTo>
                    <a:pt x="1560" y="1056"/>
                  </a:lnTo>
                  <a:lnTo>
                    <a:pt x="1560" y="0"/>
                  </a:lnTo>
                  <a:lnTo>
                    <a:pt x="768" y="0"/>
                  </a:lnTo>
                  <a:lnTo>
                    <a:pt x="0" y="1048"/>
                  </a:lnTo>
                  <a:close/>
                </a:path>
              </a:pathLst>
            </a:custGeom>
            <a:gradFill rotWithShape="0">
              <a:gsLst>
                <a:gs pos="0">
                  <a:srgbClr val="9B2631"/>
                </a:gs>
                <a:gs pos="100000">
                  <a:srgbClr val="E9394A"/>
                </a:gs>
              </a:gsLst>
              <a:lin ang="5400000" scaled="1"/>
            </a:gradFill>
            <a:ln w="12700">
              <a:solidFill>
                <a:srgbClr val="000000"/>
              </a:solidFill>
              <a:prstDash val="solid"/>
              <a:round/>
              <a:headEnd/>
              <a:tailEnd/>
            </a:ln>
          </p:spPr>
          <p:txBody>
            <a:bodyPr/>
            <a:lstStyle/>
            <a:p>
              <a:endParaRPr lang="en-US"/>
            </a:p>
          </p:txBody>
        </p:sp>
        <p:sp>
          <p:nvSpPr>
            <p:cNvPr id="46123" name="Freeform 26"/>
            <p:cNvSpPr>
              <a:spLocks/>
            </p:cNvSpPr>
            <p:nvPr/>
          </p:nvSpPr>
          <p:spPr bwMode="auto">
            <a:xfrm>
              <a:off x="878" y="3370"/>
              <a:ext cx="1243" cy="150"/>
            </a:xfrm>
            <a:custGeom>
              <a:avLst/>
              <a:gdLst>
                <a:gd name="T0" fmla="*/ 120 w 1328"/>
                <a:gd name="T1" fmla="*/ 0 h 160"/>
                <a:gd name="T2" fmla="*/ 0 w 1328"/>
                <a:gd name="T3" fmla="*/ 160 h 160"/>
                <a:gd name="T4" fmla="*/ 1328 w 1328"/>
                <a:gd name="T5" fmla="*/ 160 h 160"/>
                <a:gd name="T6" fmla="*/ 1328 w 1328"/>
                <a:gd name="T7" fmla="*/ 0 h 160"/>
                <a:gd name="T8" fmla="*/ 120 w 1328"/>
                <a:gd name="T9" fmla="*/ 0 h 160"/>
                <a:gd name="T10" fmla="*/ 0 60000 65536"/>
                <a:gd name="T11" fmla="*/ 0 60000 65536"/>
                <a:gd name="T12" fmla="*/ 0 60000 65536"/>
                <a:gd name="T13" fmla="*/ 0 60000 65536"/>
                <a:gd name="T14" fmla="*/ 0 60000 65536"/>
                <a:gd name="T15" fmla="*/ 0 w 1328"/>
                <a:gd name="T16" fmla="*/ 0 h 160"/>
                <a:gd name="T17" fmla="*/ 1328 w 1328"/>
                <a:gd name="T18" fmla="*/ 160 h 160"/>
              </a:gdLst>
              <a:ahLst/>
              <a:cxnLst>
                <a:cxn ang="T10">
                  <a:pos x="T0" y="T1"/>
                </a:cxn>
                <a:cxn ang="T11">
                  <a:pos x="T2" y="T3"/>
                </a:cxn>
                <a:cxn ang="T12">
                  <a:pos x="T4" y="T5"/>
                </a:cxn>
                <a:cxn ang="T13">
                  <a:pos x="T6" y="T7"/>
                </a:cxn>
                <a:cxn ang="T14">
                  <a:pos x="T8" y="T9"/>
                </a:cxn>
              </a:cxnLst>
              <a:rect l="T15" t="T16" r="T17" b="T18"/>
              <a:pathLst>
                <a:path w="1328" h="160">
                  <a:moveTo>
                    <a:pt x="120" y="0"/>
                  </a:moveTo>
                  <a:lnTo>
                    <a:pt x="0" y="160"/>
                  </a:lnTo>
                  <a:lnTo>
                    <a:pt x="1328" y="160"/>
                  </a:lnTo>
                  <a:lnTo>
                    <a:pt x="1328" y="0"/>
                  </a:lnTo>
                  <a:lnTo>
                    <a:pt x="120" y="0"/>
                  </a:lnTo>
                  <a:close/>
                </a:path>
              </a:pathLst>
            </a:custGeom>
            <a:gradFill rotWithShape="0">
              <a:gsLst>
                <a:gs pos="0">
                  <a:srgbClr val="972530"/>
                </a:gs>
                <a:gs pos="50000">
                  <a:srgbClr val="E9394A"/>
                </a:gs>
                <a:gs pos="100000">
                  <a:srgbClr val="972530"/>
                </a:gs>
              </a:gsLst>
              <a:lin ang="5400000" scaled="1"/>
            </a:gradFill>
            <a:ln w="19050" cmpd="sng">
              <a:solidFill>
                <a:srgbClr val="050600"/>
              </a:solidFill>
              <a:prstDash val="solid"/>
              <a:round/>
              <a:headEnd/>
              <a:tailEnd/>
            </a:ln>
          </p:spPr>
          <p:txBody>
            <a:bodyPr/>
            <a:lstStyle/>
            <a:p>
              <a:endParaRPr lang="en-US"/>
            </a:p>
          </p:txBody>
        </p:sp>
        <p:sp>
          <p:nvSpPr>
            <p:cNvPr id="1656859" name="Text Box 27"/>
            <p:cNvSpPr txBox="1">
              <a:spLocks noChangeArrowheads="1"/>
            </p:cNvSpPr>
            <p:nvPr/>
          </p:nvSpPr>
          <p:spPr bwMode="auto">
            <a:xfrm>
              <a:off x="2400" y="1318"/>
              <a:ext cx="980" cy="204"/>
            </a:xfrm>
            <a:prstGeom prst="rect">
              <a:avLst/>
            </a:prstGeom>
            <a:noFill/>
            <a:ln w="9525">
              <a:noFill/>
              <a:miter lim="800000"/>
              <a:headEnd/>
              <a:tailEnd/>
            </a:ln>
            <a:effectLst/>
          </p:spPr>
          <p:txBody>
            <a:bodyPr wrap="none">
              <a:spAutoFit/>
            </a:bodyPr>
            <a:lstStyle/>
            <a:p>
              <a:pPr algn="ctr">
                <a:defRPr/>
              </a:pPr>
              <a:r>
                <a:rPr lang="en-US" sz="1500" dirty="0">
                  <a:effectLst>
                    <a:outerShdw blurRad="38100" dist="38100" dir="2700000" algn="tl">
                      <a:srgbClr val="000000"/>
                    </a:outerShdw>
                  </a:effectLst>
                  <a:latin typeface="Verdana" pitchFamily="34" charset="0"/>
                </a:rPr>
                <a:t>RESPONSIBLE</a:t>
              </a:r>
              <a:endParaRPr lang="en-US" sz="1500" dirty="0">
                <a:solidFill>
                  <a:srgbClr val="FFFFB9"/>
                </a:solidFill>
                <a:latin typeface="Verdana" pitchFamily="34" charset="0"/>
              </a:endParaRPr>
            </a:p>
          </p:txBody>
        </p:sp>
        <p:sp>
          <p:nvSpPr>
            <p:cNvPr id="1656860" name="Text Box 28"/>
            <p:cNvSpPr txBox="1">
              <a:spLocks noChangeArrowheads="1"/>
            </p:cNvSpPr>
            <p:nvPr/>
          </p:nvSpPr>
          <p:spPr bwMode="auto">
            <a:xfrm>
              <a:off x="1703" y="2332"/>
              <a:ext cx="1088" cy="204"/>
            </a:xfrm>
            <a:prstGeom prst="rect">
              <a:avLst/>
            </a:prstGeom>
            <a:noFill/>
            <a:ln w="9525">
              <a:noFill/>
              <a:miter lim="800000"/>
              <a:headEnd/>
              <a:tailEnd/>
            </a:ln>
            <a:effectLst/>
          </p:spPr>
          <p:txBody>
            <a:bodyPr wrap="none">
              <a:spAutoFit/>
            </a:bodyPr>
            <a:lstStyle/>
            <a:p>
              <a:pPr algn="ctr">
                <a:defRPr/>
              </a:pPr>
              <a:r>
                <a:rPr lang="en-US" sz="1500">
                  <a:effectLst>
                    <a:outerShdw blurRad="38100" dist="38100" dir="2700000" algn="tl">
                      <a:srgbClr val="000000"/>
                    </a:outerShdw>
                  </a:effectLst>
                  <a:latin typeface="Verdana" pitchFamily="34" charset="0"/>
                </a:rPr>
                <a:t>INSPIRATIONAL</a:t>
              </a:r>
              <a:endParaRPr lang="en-US" sz="1500">
                <a:solidFill>
                  <a:srgbClr val="FFFFB9"/>
                </a:solidFill>
                <a:effectLst>
                  <a:outerShdw blurRad="38100" dist="38100" dir="2700000" algn="tl">
                    <a:srgbClr val="000000"/>
                  </a:outerShdw>
                </a:effectLst>
                <a:latin typeface="Verdana" pitchFamily="34" charset="0"/>
              </a:endParaRPr>
            </a:p>
          </p:txBody>
        </p:sp>
        <p:sp>
          <p:nvSpPr>
            <p:cNvPr id="1656861" name="Text Box 29"/>
            <p:cNvSpPr txBox="1">
              <a:spLocks noChangeArrowheads="1"/>
            </p:cNvSpPr>
            <p:nvPr/>
          </p:nvSpPr>
          <p:spPr bwMode="auto">
            <a:xfrm>
              <a:off x="3070" y="2323"/>
              <a:ext cx="894" cy="204"/>
            </a:xfrm>
            <a:prstGeom prst="rect">
              <a:avLst/>
            </a:prstGeom>
            <a:noFill/>
            <a:ln w="9525">
              <a:noFill/>
              <a:miter lim="800000"/>
              <a:headEnd/>
              <a:tailEnd/>
            </a:ln>
            <a:effectLst/>
          </p:spPr>
          <p:txBody>
            <a:bodyPr wrap="none">
              <a:spAutoFit/>
            </a:bodyPr>
            <a:lstStyle/>
            <a:p>
              <a:pPr algn="ctr">
                <a:defRPr/>
              </a:pPr>
              <a:r>
                <a:rPr lang="en-US" sz="1500">
                  <a:effectLst>
                    <a:outerShdw blurRad="38100" dist="38100" dir="2700000" algn="tl">
                      <a:srgbClr val="000000"/>
                    </a:outerShdw>
                  </a:effectLst>
                  <a:latin typeface="Verdana" pitchFamily="34" charset="0"/>
                </a:rPr>
                <a:t>SUPPORTIVE</a:t>
              </a:r>
              <a:endParaRPr lang="en-US" sz="1500">
                <a:solidFill>
                  <a:srgbClr val="FFFFB9"/>
                </a:solidFill>
                <a:effectLst>
                  <a:outerShdw blurRad="38100" dist="38100" dir="2700000" algn="tl">
                    <a:srgbClr val="000000"/>
                  </a:outerShdw>
                </a:effectLst>
                <a:latin typeface="Verdana" pitchFamily="34" charset="0"/>
              </a:endParaRPr>
            </a:p>
          </p:txBody>
        </p:sp>
        <p:sp>
          <p:nvSpPr>
            <p:cNvPr id="1656862" name="Text Box 30"/>
            <p:cNvSpPr txBox="1">
              <a:spLocks noChangeArrowheads="1"/>
            </p:cNvSpPr>
            <p:nvPr/>
          </p:nvSpPr>
          <p:spPr bwMode="auto">
            <a:xfrm>
              <a:off x="1187" y="3351"/>
              <a:ext cx="769" cy="204"/>
            </a:xfrm>
            <a:prstGeom prst="rect">
              <a:avLst/>
            </a:prstGeom>
            <a:noFill/>
            <a:ln w="9525">
              <a:noFill/>
              <a:miter lim="800000"/>
              <a:headEnd/>
              <a:tailEnd/>
            </a:ln>
            <a:effectLst/>
          </p:spPr>
          <p:txBody>
            <a:bodyPr wrap="none">
              <a:spAutoFit/>
            </a:bodyPr>
            <a:lstStyle/>
            <a:p>
              <a:pPr algn="ctr">
                <a:defRPr/>
              </a:pPr>
              <a:r>
                <a:rPr lang="en-US" sz="1500">
                  <a:effectLst>
                    <a:outerShdw blurRad="38100" dist="38100" dir="2700000" algn="tl">
                      <a:srgbClr val="000000"/>
                    </a:outerShdw>
                  </a:effectLst>
                  <a:latin typeface="Verdana" pitchFamily="34" charset="0"/>
                </a:rPr>
                <a:t>PERSONAL</a:t>
              </a:r>
              <a:endParaRPr lang="en-US" sz="1500">
                <a:solidFill>
                  <a:srgbClr val="FFFFB9"/>
                </a:solidFill>
                <a:effectLst>
                  <a:outerShdw blurRad="38100" dist="38100" dir="2700000" algn="tl">
                    <a:srgbClr val="000000"/>
                  </a:outerShdw>
                </a:effectLst>
                <a:latin typeface="Verdana" pitchFamily="34" charset="0"/>
              </a:endParaRPr>
            </a:p>
          </p:txBody>
        </p:sp>
        <p:sp>
          <p:nvSpPr>
            <p:cNvPr id="1656863" name="Text Box 31"/>
            <p:cNvSpPr txBox="1">
              <a:spLocks noChangeArrowheads="1"/>
            </p:cNvSpPr>
            <p:nvPr/>
          </p:nvSpPr>
          <p:spPr bwMode="auto">
            <a:xfrm>
              <a:off x="2498" y="3343"/>
              <a:ext cx="883" cy="204"/>
            </a:xfrm>
            <a:prstGeom prst="rect">
              <a:avLst/>
            </a:prstGeom>
            <a:noFill/>
            <a:ln w="9525">
              <a:noFill/>
              <a:miter lim="800000"/>
              <a:headEnd/>
              <a:tailEnd/>
            </a:ln>
            <a:effectLst/>
          </p:spPr>
          <p:txBody>
            <a:bodyPr wrap="none">
              <a:spAutoFit/>
            </a:bodyPr>
            <a:lstStyle/>
            <a:p>
              <a:pPr algn="ctr">
                <a:defRPr/>
              </a:pPr>
              <a:r>
                <a:rPr lang="en-US" sz="1500">
                  <a:effectLst>
                    <a:outerShdw blurRad="38100" dist="38100" dir="2700000" algn="tl">
                      <a:srgbClr val="000000"/>
                    </a:outerShdw>
                  </a:effectLst>
                  <a:latin typeface="Verdana" pitchFamily="34" charset="0"/>
                </a:rPr>
                <a:t>RELATIONAL</a:t>
              </a:r>
              <a:endParaRPr lang="en-US" sz="1500">
                <a:solidFill>
                  <a:srgbClr val="FFFFB9"/>
                </a:solidFill>
                <a:effectLst>
                  <a:outerShdw blurRad="38100" dist="38100" dir="2700000" algn="tl">
                    <a:srgbClr val="000000"/>
                  </a:outerShdw>
                </a:effectLst>
                <a:latin typeface="Verdana" pitchFamily="34" charset="0"/>
              </a:endParaRPr>
            </a:p>
          </p:txBody>
        </p:sp>
        <p:sp>
          <p:nvSpPr>
            <p:cNvPr id="46129" name="Freeform 32"/>
            <p:cNvSpPr>
              <a:spLocks noChangeAspect="1"/>
            </p:cNvSpPr>
            <p:nvPr/>
          </p:nvSpPr>
          <p:spPr bwMode="auto">
            <a:xfrm>
              <a:off x="3717" y="3363"/>
              <a:ext cx="1245" cy="149"/>
            </a:xfrm>
            <a:custGeom>
              <a:avLst/>
              <a:gdLst>
                <a:gd name="T0" fmla="*/ 0 w 1336"/>
                <a:gd name="T1" fmla="*/ 0 h 160"/>
                <a:gd name="T2" fmla="*/ 0 w 1336"/>
                <a:gd name="T3" fmla="*/ 160 h 160"/>
                <a:gd name="T4" fmla="*/ 1336 w 1336"/>
                <a:gd name="T5" fmla="*/ 160 h 160"/>
                <a:gd name="T6" fmla="*/ 1216 w 1336"/>
                <a:gd name="T7" fmla="*/ 0 h 160"/>
                <a:gd name="T8" fmla="*/ 0 w 1336"/>
                <a:gd name="T9" fmla="*/ 0 h 160"/>
                <a:gd name="T10" fmla="*/ 0 60000 65536"/>
                <a:gd name="T11" fmla="*/ 0 60000 65536"/>
                <a:gd name="T12" fmla="*/ 0 60000 65536"/>
                <a:gd name="T13" fmla="*/ 0 60000 65536"/>
                <a:gd name="T14" fmla="*/ 0 60000 65536"/>
                <a:gd name="T15" fmla="*/ 0 w 1336"/>
                <a:gd name="T16" fmla="*/ 0 h 160"/>
                <a:gd name="T17" fmla="*/ 1336 w 1336"/>
                <a:gd name="T18" fmla="*/ 160 h 160"/>
              </a:gdLst>
              <a:ahLst/>
              <a:cxnLst>
                <a:cxn ang="T10">
                  <a:pos x="T0" y="T1"/>
                </a:cxn>
                <a:cxn ang="T11">
                  <a:pos x="T2" y="T3"/>
                </a:cxn>
                <a:cxn ang="T12">
                  <a:pos x="T4" y="T5"/>
                </a:cxn>
                <a:cxn ang="T13">
                  <a:pos x="T6" y="T7"/>
                </a:cxn>
                <a:cxn ang="T14">
                  <a:pos x="T8" y="T9"/>
                </a:cxn>
              </a:cxnLst>
              <a:rect l="T15" t="T16" r="T17" b="T18"/>
              <a:pathLst>
                <a:path w="1336" h="160">
                  <a:moveTo>
                    <a:pt x="0" y="0"/>
                  </a:moveTo>
                  <a:lnTo>
                    <a:pt x="0" y="160"/>
                  </a:lnTo>
                  <a:lnTo>
                    <a:pt x="1336" y="160"/>
                  </a:lnTo>
                  <a:lnTo>
                    <a:pt x="1216" y="0"/>
                  </a:lnTo>
                  <a:lnTo>
                    <a:pt x="0" y="0"/>
                  </a:lnTo>
                  <a:close/>
                </a:path>
              </a:pathLst>
            </a:custGeom>
            <a:gradFill rotWithShape="0">
              <a:gsLst>
                <a:gs pos="0">
                  <a:srgbClr val="E49328"/>
                </a:gs>
                <a:gs pos="50000">
                  <a:srgbClr val="FEB543"/>
                </a:gs>
                <a:gs pos="100000">
                  <a:srgbClr val="E49328"/>
                </a:gs>
              </a:gsLst>
              <a:lin ang="5400000" scaled="1"/>
            </a:gradFill>
            <a:ln w="12700">
              <a:solidFill>
                <a:srgbClr val="000000"/>
              </a:solidFill>
              <a:prstDash val="solid"/>
              <a:round/>
              <a:headEnd/>
              <a:tailEnd/>
            </a:ln>
          </p:spPr>
          <p:txBody>
            <a:bodyPr/>
            <a:lstStyle/>
            <a:p>
              <a:endParaRPr lang="en-US"/>
            </a:p>
          </p:txBody>
        </p:sp>
        <p:sp>
          <p:nvSpPr>
            <p:cNvPr id="1656865" name="Text Box 33"/>
            <p:cNvSpPr txBox="1">
              <a:spLocks noChangeArrowheads="1"/>
            </p:cNvSpPr>
            <p:nvPr/>
          </p:nvSpPr>
          <p:spPr bwMode="auto">
            <a:xfrm>
              <a:off x="3842" y="3343"/>
              <a:ext cx="935" cy="204"/>
            </a:xfrm>
            <a:prstGeom prst="rect">
              <a:avLst/>
            </a:prstGeom>
            <a:noFill/>
            <a:ln w="9525">
              <a:noFill/>
              <a:miter lim="800000"/>
              <a:headEnd/>
              <a:tailEnd/>
            </a:ln>
            <a:effectLst/>
          </p:spPr>
          <p:txBody>
            <a:bodyPr wrap="none">
              <a:spAutoFit/>
            </a:bodyPr>
            <a:lstStyle/>
            <a:p>
              <a:pPr algn="ctr">
                <a:defRPr/>
              </a:pPr>
              <a:r>
                <a:rPr lang="en-US" sz="1500">
                  <a:effectLst>
                    <a:outerShdw blurRad="38100" dist="38100" dir="2700000" algn="tl">
                      <a:srgbClr val="000000"/>
                    </a:outerShdw>
                  </a:effectLst>
                  <a:latin typeface="Verdana" pitchFamily="34" charset="0"/>
                </a:rPr>
                <a:t>CONTEXTUAL</a:t>
              </a:r>
              <a:endParaRPr lang="en-US" sz="1500">
                <a:solidFill>
                  <a:srgbClr val="FFFFB9"/>
                </a:solidFill>
                <a:effectLst>
                  <a:outerShdw blurRad="38100" dist="38100" dir="2700000" algn="tl">
                    <a:srgbClr val="000000"/>
                  </a:outerShdw>
                </a:effectLst>
                <a:latin typeface="Verdana" pitchFamily="34" charset="0"/>
              </a:endParaRPr>
            </a:p>
          </p:txBody>
        </p:sp>
      </p:grpSp>
      <p:sp>
        <p:nvSpPr>
          <p:cNvPr id="46092" name="Text Box 34"/>
          <p:cNvSpPr txBox="1">
            <a:spLocks noChangeAspect="1" noChangeArrowheads="1"/>
          </p:cNvSpPr>
          <p:nvPr/>
        </p:nvSpPr>
        <p:spPr bwMode="auto">
          <a:xfrm>
            <a:off x="3200400" y="5381625"/>
            <a:ext cx="184150" cy="336550"/>
          </a:xfrm>
          <a:prstGeom prst="rect">
            <a:avLst/>
          </a:prstGeom>
          <a:noFill/>
          <a:ln w="9525">
            <a:noFill/>
            <a:miter lim="800000"/>
            <a:headEnd/>
            <a:tailEnd/>
          </a:ln>
        </p:spPr>
        <p:txBody>
          <a:bodyPr wrap="none">
            <a:spAutoFit/>
          </a:bodyPr>
          <a:lstStyle/>
          <a:p>
            <a:pPr eaLnBrk="1" hangingPunct="1"/>
            <a:endParaRPr lang="en-US" sz="1600">
              <a:latin typeface="Verdana" pitchFamily="34" charset="0"/>
            </a:endParaRPr>
          </a:p>
        </p:txBody>
      </p:sp>
      <p:sp>
        <p:nvSpPr>
          <p:cNvPr id="46093" name="Text Box 35"/>
          <p:cNvSpPr txBox="1">
            <a:spLocks noChangeAspect="1" noChangeArrowheads="1"/>
          </p:cNvSpPr>
          <p:nvPr/>
        </p:nvSpPr>
        <p:spPr bwMode="auto">
          <a:xfrm>
            <a:off x="6018213" y="5381625"/>
            <a:ext cx="184150" cy="336550"/>
          </a:xfrm>
          <a:prstGeom prst="rect">
            <a:avLst/>
          </a:prstGeom>
          <a:noFill/>
          <a:ln w="9525">
            <a:noFill/>
            <a:miter lim="800000"/>
            <a:headEnd/>
            <a:tailEnd/>
          </a:ln>
        </p:spPr>
        <p:txBody>
          <a:bodyPr wrap="none">
            <a:spAutoFit/>
          </a:bodyPr>
          <a:lstStyle/>
          <a:p>
            <a:pPr algn="ctr" eaLnBrk="1" hangingPunct="1"/>
            <a:endParaRPr lang="en-US" sz="1600">
              <a:latin typeface="Verdana" pitchFamily="34" charset="0"/>
            </a:endParaRPr>
          </a:p>
        </p:txBody>
      </p:sp>
      <p:sp>
        <p:nvSpPr>
          <p:cNvPr id="46094" name="Text Box 36"/>
          <p:cNvSpPr txBox="1">
            <a:spLocks noChangeAspect="1" noChangeArrowheads="1"/>
          </p:cNvSpPr>
          <p:nvPr/>
        </p:nvSpPr>
        <p:spPr bwMode="auto">
          <a:xfrm>
            <a:off x="7634288" y="5381625"/>
            <a:ext cx="184150" cy="336550"/>
          </a:xfrm>
          <a:prstGeom prst="rect">
            <a:avLst/>
          </a:prstGeom>
          <a:noFill/>
          <a:ln w="9525">
            <a:noFill/>
            <a:miter lim="800000"/>
            <a:headEnd/>
            <a:tailEnd/>
          </a:ln>
        </p:spPr>
        <p:txBody>
          <a:bodyPr wrap="none">
            <a:spAutoFit/>
          </a:bodyPr>
          <a:lstStyle/>
          <a:p>
            <a:pPr eaLnBrk="1" hangingPunct="1"/>
            <a:endParaRPr lang="en-US" sz="1600">
              <a:latin typeface="Verdana" pitchFamily="34" charset="0"/>
            </a:endParaRPr>
          </a:p>
        </p:txBody>
      </p:sp>
      <p:cxnSp>
        <p:nvCxnSpPr>
          <p:cNvPr id="46095" name="AutoShape 37"/>
          <p:cNvCxnSpPr>
            <a:cxnSpLocks noChangeAspect="1" noChangeShapeType="1"/>
          </p:cNvCxnSpPr>
          <p:nvPr/>
        </p:nvCxnSpPr>
        <p:spPr bwMode="auto">
          <a:xfrm>
            <a:off x="6008688" y="2271713"/>
            <a:ext cx="0" cy="0"/>
          </a:xfrm>
          <a:prstGeom prst="straightConnector1">
            <a:avLst/>
          </a:prstGeom>
          <a:noFill/>
          <a:ln w="9525">
            <a:solidFill>
              <a:schemeClr val="tx1"/>
            </a:solidFill>
            <a:round/>
            <a:headEnd/>
            <a:tailEnd/>
          </a:ln>
        </p:spPr>
      </p:cxnSp>
      <p:sp>
        <p:nvSpPr>
          <p:cNvPr id="46096" name="Text Box 38"/>
          <p:cNvSpPr txBox="1">
            <a:spLocks noChangeAspect="1" noChangeArrowheads="1"/>
          </p:cNvSpPr>
          <p:nvPr/>
        </p:nvSpPr>
        <p:spPr bwMode="auto">
          <a:xfrm>
            <a:off x="4826000" y="3617913"/>
            <a:ext cx="184150" cy="336550"/>
          </a:xfrm>
          <a:prstGeom prst="rect">
            <a:avLst/>
          </a:prstGeom>
          <a:noFill/>
          <a:ln w="9525">
            <a:noFill/>
            <a:miter lim="800000"/>
            <a:headEnd/>
            <a:tailEnd/>
          </a:ln>
        </p:spPr>
        <p:txBody>
          <a:bodyPr wrap="none">
            <a:spAutoFit/>
          </a:bodyPr>
          <a:lstStyle/>
          <a:p>
            <a:pPr algn="ctr" eaLnBrk="1" hangingPunct="1"/>
            <a:endParaRPr lang="en-US" sz="1600">
              <a:latin typeface="Verdana" pitchFamily="34" charset="0"/>
            </a:endParaRPr>
          </a:p>
        </p:txBody>
      </p:sp>
      <p:sp>
        <p:nvSpPr>
          <p:cNvPr id="46097" name="Text Box 39"/>
          <p:cNvSpPr txBox="1">
            <a:spLocks noChangeAspect="1" noChangeArrowheads="1"/>
          </p:cNvSpPr>
          <p:nvPr/>
        </p:nvSpPr>
        <p:spPr bwMode="auto">
          <a:xfrm>
            <a:off x="5731158" y="2247900"/>
            <a:ext cx="401072" cy="338554"/>
          </a:xfrm>
          <a:prstGeom prst="rect">
            <a:avLst/>
          </a:prstGeom>
          <a:noFill/>
          <a:ln w="9525">
            <a:noFill/>
            <a:miter lim="800000"/>
            <a:headEnd/>
            <a:tailEnd/>
          </a:ln>
        </p:spPr>
        <p:txBody>
          <a:bodyPr wrap="none">
            <a:spAutoFit/>
          </a:bodyPr>
          <a:lstStyle/>
          <a:p>
            <a:pPr algn="ctr" eaLnBrk="1" hangingPunct="1"/>
            <a:r>
              <a:rPr lang="en-US" sz="1600">
                <a:latin typeface="Verdana" pitchFamily="34" charset="0"/>
              </a:rPr>
              <a:t>   </a:t>
            </a:r>
          </a:p>
        </p:txBody>
      </p:sp>
      <p:sp>
        <p:nvSpPr>
          <p:cNvPr id="46098" name="Text Box 40"/>
          <p:cNvSpPr txBox="1">
            <a:spLocks noChangeAspect="1" noChangeArrowheads="1"/>
          </p:cNvSpPr>
          <p:nvPr/>
        </p:nvSpPr>
        <p:spPr bwMode="auto">
          <a:xfrm>
            <a:off x="7216775" y="3617913"/>
            <a:ext cx="184150" cy="336550"/>
          </a:xfrm>
          <a:prstGeom prst="rect">
            <a:avLst/>
          </a:prstGeom>
          <a:noFill/>
          <a:ln w="9525">
            <a:noFill/>
            <a:miter lim="800000"/>
            <a:headEnd/>
            <a:tailEnd/>
          </a:ln>
        </p:spPr>
        <p:txBody>
          <a:bodyPr wrap="none">
            <a:spAutoFit/>
          </a:bodyPr>
          <a:lstStyle/>
          <a:p>
            <a:pPr algn="ctr" eaLnBrk="1" hangingPunct="1"/>
            <a:endParaRPr lang="en-US" sz="1600">
              <a:latin typeface="Verdana" pitchFamily="34" charset="0"/>
            </a:endParaRPr>
          </a:p>
        </p:txBody>
      </p:sp>
      <p:sp>
        <p:nvSpPr>
          <p:cNvPr id="1656873" name="Rectangle 41"/>
          <p:cNvSpPr>
            <a:spLocks noChangeArrowheads="1"/>
          </p:cNvSpPr>
          <p:nvPr/>
        </p:nvSpPr>
        <p:spPr bwMode="auto">
          <a:xfrm>
            <a:off x="3162300" y="6257926"/>
            <a:ext cx="1341714" cy="246221"/>
          </a:xfrm>
          <a:prstGeom prst="rect">
            <a:avLst/>
          </a:prstGeom>
          <a:noFill/>
          <a:ln w="9525">
            <a:noFill/>
            <a:miter lim="800000"/>
            <a:headEnd/>
            <a:tailEnd/>
          </a:ln>
        </p:spPr>
        <p:txBody>
          <a:bodyPr wrap="none" lIns="0" tIns="0" rIns="0" bIns="0">
            <a:spAutoFit/>
          </a:bodyPr>
          <a:lstStyle/>
          <a:p>
            <a:r>
              <a:rPr lang="en-US" sz="1600">
                <a:latin typeface="Verdana" pitchFamily="34" charset="0"/>
              </a:rPr>
              <a:t>CREDIBILITY</a:t>
            </a:r>
          </a:p>
        </p:txBody>
      </p:sp>
      <p:sp>
        <p:nvSpPr>
          <p:cNvPr id="1656874" name="Rectangle 42"/>
          <p:cNvSpPr>
            <a:spLocks noChangeArrowheads="1"/>
          </p:cNvSpPr>
          <p:nvPr/>
        </p:nvSpPr>
        <p:spPr bwMode="auto">
          <a:xfrm>
            <a:off x="5518151" y="6286501"/>
            <a:ext cx="1158875" cy="244475"/>
          </a:xfrm>
          <a:prstGeom prst="rect">
            <a:avLst/>
          </a:prstGeom>
          <a:noFill/>
          <a:ln w="9525">
            <a:noFill/>
            <a:miter lim="800000"/>
            <a:headEnd/>
            <a:tailEnd/>
          </a:ln>
        </p:spPr>
        <p:txBody>
          <a:bodyPr lIns="0" tIns="0" rIns="0" bIns="0">
            <a:spAutoFit/>
          </a:bodyPr>
          <a:lstStyle/>
          <a:p>
            <a:pPr algn="ctr"/>
            <a:r>
              <a:rPr lang="en-US" sz="1600">
                <a:latin typeface="Verdana" pitchFamily="34" charset="0"/>
              </a:rPr>
              <a:t>TRUST</a:t>
            </a:r>
          </a:p>
        </p:txBody>
      </p:sp>
      <p:sp>
        <p:nvSpPr>
          <p:cNvPr id="1656875" name="Rectangle 43"/>
          <p:cNvSpPr>
            <a:spLocks noChangeArrowheads="1"/>
          </p:cNvSpPr>
          <p:nvPr/>
        </p:nvSpPr>
        <p:spPr bwMode="auto">
          <a:xfrm>
            <a:off x="7677150" y="6265864"/>
            <a:ext cx="1295226" cy="246221"/>
          </a:xfrm>
          <a:prstGeom prst="rect">
            <a:avLst/>
          </a:prstGeom>
          <a:noFill/>
          <a:ln w="9525">
            <a:noFill/>
            <a:miter lim="800000"/>
            <a:headEnd/>
            <a:tailEnd/>
          </a:ln>
        </p:spPr>
        <p:txBody>
          <a:bodyPr wrap="none" lIns="0" tIns="0" rIns="0" bIns="0">
            <a:spAutoFit/>
          </a:bodyPr>
          <a:lstStyle/>
          <a:p>
            <a:r>
              <a:rPr lang="en-US" sz="1600">
                <a:latin typeface="Verdana" pitchFamily="34" charset="0"/>
              </a:rPr>
              <a:t>COMMUNITY</a:t>
            </a:r>
          </a:p>
        </p:txBody>
      </p:sp>
      <p:sp>
        <p:nvSpPr>
          <p:cNvPr id="1656876" name="Rectangle 44"/>
          <p:cNvSpPr>
            <a:spLocks noChangeArrowheads="1"/>
          </p:cNvSpPr>
          <p:nvPr/>
        </p:nvSpPr>
        <p:spPr bwMode="auto">
          <a:xfrm>
            <a:off x="8449003" y="3690939"/>
            <a:ext cx="1153456" cy="246221"/>
          </a:xfrm>
          <a:prstGeom prst="rect">
            <a:avLst/>
          </a:prstGeom>
          <a:noFill/>
          <a:ln w="9525">
            <a:noFill/>
            <a:miter lim="800000"/>
            <a:headEnd/>
            <a:tailEnd/>
          </a:ln>
        </p:spPr>
        <p:txBody>
          <a:bodyPr wrap="none" lIns="0" tIns="0" rIns="0" bIns="0">
            <a:spAutoFit/>
          </a:bodyPr>
          <a:lstStyle/>
          <a:p>
            <a:pPr algn="ctr"/>
            <a:r>
              <a:rPr lang="en-US" sz="1600">
                <a:latin typeface="Verdana" pitchFamily="34" charset="0"/>
              </a:rPr>
              <a:t>INITIATIVE</a:t>
            </a:r>
          </a:p>
        </p:txBody>
      </p:sp>
      <p:sp>
        <p:nvSpPr>
          <p:cNvPr id="1656877" name="Rectangle 45"/>
          <p:cNvSpPr>
            <a:spLocks noChangeArrowheads="1"/>
          </p:cNvSpPr>
          <p:nvPr/>
        </p:nvSpPr>
        <p:spPr bwMode="auto">
          <a:xfrm>
            <a:off x="2605158" y="3675064"/>
            <a:ext cx="1292085" cy="492443"/>
          </a:xfrm>
          <a:prstGeom prst="rect">
            <a:avLst/>
          </a:prstGeom>
          <a:noFill/>
          <a:ln w="9525">
            <a:noFill/>
            <a:miter lim="800000"/>
            <a:headEnd/>
            <a:tailEnd/>
          </a:ln>
        </p:spPr>
        <p:txBody>
          <a:bodyPr wrap="none" lIns="0" tIns="0" rIns="0" bIns="0">
            <a:spAutoFit/>
          </a:bodyPr>
          <a:lstStyle/>
          <a:p>
            <a:pPr algn="ctr"/>
            <a:r>
              <a:rPr lang="en-US" sz="1600">
                <a:latin typeface="Verdana" pitchFamily="34" charset="0"/>
              </a:rPr>
              <a:t>HIGH</a:t>
            </a:r>
          </a:p>
          <a:p>
            <a:pPr algn="ctr"/>
            <a:r>
              <a:rPr lang="en-US" sz="1600">
                <a:latin typeface="Verdana" pitchFamily="34" charset="0"/>
              </a:rPr>
              <a:t>ASPIRATION</a:t>
            </a:r>
          </a:p>
        </p:txBody>
      </p:sp>
      <p:sp>
        <p:nvSpPr>
          <p:cNvPr id="1656878" name="Rectangle 46"/>
          <p:cNvSpPr>
            <a:spLocks noChangeArrowheads="1"/>
          </p:cNvSpPr>
          <p:nvPr/>
        </p:nvSpPr>
        <p:spPr bwMode="auto">
          <a:xfrm>
            <a:off x="5280025" y="1074739"/>
            <a:ext cx="1543564" cy="246221"/>
          </a:xfrm>
          <a:prstGeom prst="rect">
            <a:avLst/>
          </a:prstGeom>
          <a:noFill/>
          <a:ln w="9525">
            <a:noFill/>
            <a:miter lim="800000"/>
            <a:headEnd/>
            <a:tailEnd/>
          </a:ln>
        </p:spPr>
        <p:txBody>
          <a:bodyPr wrap="none" lIns="0" tIns="0" rIns="0" bIns="0">
            <a:spAutoFit/>
          </a:bodyPr>
          <a:lstStyle/>
          <a:p>
            <a:r>
              <a:rPr lang="en-US" sz="1600">
                <a:latin typeface="Verdana" pitchFamily="34" charset="0"/>
              </a:rPr>
              <a:t>STEWARDSHIP</a:t>
            </a:r>
          </a:p>
        </p:txBody>
      </p:sp>
      <p:sp>
        <p:nvSpPr>
          <p:cNvPr id="46105" name="AutoShape 47"/>
          <p:cNvSpPr>
            <a:spLocks noChangeArrowheads="1"/>
          </p:cNvSpPr>
          <p:nvPr/>
        </p:nvSpPr>
        <p:spPr bwMode="auto">
          <a:xfrm rot="-10617815">
            <a:off x="8639175" y="4881563"/>
            <a:ext cx="960438" cy="1147762"/>
          </a:xfrm>
          <a:prstGeom prst="rtTriangle">
            <a:avLst/>
          </a:prstGeom>
          <a:gradFill rotWithShape="1">
            <a:gsLst>
              <a:gs pos="0">
                <a:srgbClr val="101654"/>
              </a:gs>
              <a:gs pos="50000">
                <a:srgbClr val="090D31"/>
              </a:gs>
              <a:gs pos="100000">
                <a:srgbClr val="101654"/>
              </a:gs>
            </a:gsLst>
            <a:lin ang="5400000" scaled="1"/>
          </a:gradFill>
          <a:ln w="9525" algn="ctr">
            <a:noFill/>
            <a:miter lim="800000"/>
            <a:headEnd/>
            <a:tailEnd/>
          </a:ln>
        </p:spPr>
        <p:txBody>
          <a:bodyPr wrap="none" anchor="ctr"/>
          <a:lstStyle/>
          <a:p>
            <a:endParaRPr lang="en-US"/>
          </a:p>
        </p:txBody>
      </p:sp>
      <p:sp>
        <p:nvSpPr>
          <p:cNvPr id="46106" name="AutoShape 48"/>
          <p:cNvSpPr>
            <a:spLocks noChangeArrowheads="1"/>
          </p:cNvSpPr>
          <p:nvPr/>
        </p:nvSpPr>
        <p:spPr bwMode="auto">
          <a:xfrm rot="4593245">
            <a:off x="2684463" y="4875213"/>
            <a:ext cx="960438" cy="1147763"/>
          </a:xfrm>
          <a:prstGeom prst="rtTriangle">
            <a:avLst/>
          </a:prstGeom>
          <a:solidFill>
            <a:srgbClr val="101654"/>
          </a:solidFill>
          <a:ln w="9525" algn="ctr">
            <a:noFill/>
            <a:miter lim="800000"/>
            <a:headEnd/>
            <a:tailEnd/>
          </a:ln>
        </p:spPr>
        <p:txBody>
          <a:bodyPr wrap="none" anchor="ctr"/>
          <a:lstStyle/>
          <a:p>
            <a:endParaRPr lang="en-US"/>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56837"/>
                                        </p:tgtEl>
                                        <p:attrNameLst>
                                          <p:attrName>style.visibility</p:attrName>
                                        </p:attrNameLst>
                                      </p:cBhvr>
                                      <p:to>
                                        <p:strVal val="visible"/>
                                      </p:to>
                                    </p:set>
                                    <p:animEffect transition="in" filter="fade">
                                      <p:cBhvr>
                                        <p:cTn id="7" dur="1000"/>
                                        <p:tgtEl>
                                          <p:spTgt spid="16568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56873"/>
                                        </p:tgtEl>
                                        <p:attrNameLst>
                                          <p:attrName>style.visibility</p:attrName>
                                        </p:attrNameLst>
                                      </p:cBhvr>
                                      <p:to>
                                        <p:strVal val="visible"/>
                                      </p:to>
                                    </p:set>
                                    <p:animEffect transition="in" filter="fade">
                                      <p:cBhvr>
                                        <p:cTn id="10" dur="1000"/>
                                        <p:tgtEl>
                                          <p:spTgt spid="165687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56840"/>
                                        </p:tgtEl>
                                        <p:attrNameLst>
                                          <p:attrName>style.visibility</p:attrName>
                                        </p:attrNameLst>
                                      </p:cBhvr>
                                      <p:to>
                                        <p:strVal val="visible"/>
                                      </p:to>
                                    </p:set>
                                    <p:animEffect transition="in" filter="fade">
                                      <p:cBhvr>
                                        <p:cTn id="13" dur="1000"/>
                                        <p:tgtEl>
                                          <p:spTgt spid="165684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56874"/>
                                        </p:tgtEl>
                                        <p:attrNameLst>
                                          <p:attrName>style.visibility</p:attrName>
                                        </p:attrNameLst>
                                      </p:cBhvr>
                                      <p:to>
                                        <p:strVal val="visible"/>
                                      </p:to>
                                    </p:set>
                                    <p:animEffect transition="in" filter="fade">
                                      <p:cBhvr>
                                        <p:cTn id="16" dur="1000"/>
                                        <p:tgtEl>
                                          <p:spTgt spid="165687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56836"/>
                                        </p:tgtEl>
                                        <p:attrNameLst>
                                          <p:attrName>style.visibility</p:attrName>
                                        </p:attrNameLst>
                                      </p:cBhvr>
                                      <p:to>
                                        <p:strVal val="visible"/>
                                      </p:to>
                                    </p:set>
                                    <p:animEffect transition="in" filter="fade">
                                      <p:cBhvr>
                                        <p:cTn id="19" dur="1000"/>
                                        <p:tgtEl>
                                          <p:spTgt spid="165683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56875"/>
                                        </p:tgtEl>
                                        <p:attrNameLst>
                                          <p:attrName>style.visibility</p:attrName>
                                        </p:attrNameLst>
                                      </p:cBhvr>
                                      <p:to>
                                        <p:strVal val="visible"/>
                                      </p:to>
                                    </p:set>
                                    <p:animEffect transition="in" filter="fade">
                                      <p:cBhvr>
                                        <p:cTn id="22" dur="1000"/>
                                        <p:tgtEl>
                                          <p:spTgt spid="165687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56839"/>
                                        </p:tgtEl>
                                        <p:attrNameLst>
                                          <p:attrName>style.visibility</p:attrName>
                                        </p:attrNameLst>
                                      </p:cBhvr>
                                      <p:to>
                                        <p:strVal val="visible"/>
                                      </p:to>
                                    </p:set>
                                    <p:animEffect transition="in" filter="fade">
                                      <p:cBhvr>
                                        <p:cTn id="25" dur="2000"/>
                                        <p:tgtEl>
                                          <p:spTgt spid="16568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56877"/>
                                        </p:tgtEl>
                                        <p:attrNameLst>
                                          <p:attrName>style.visibility</p:attrName>
                                        </p:attrNameLst>
                                      </p:cBhvr>
                                      <p:to>
                                        <p:strVal val="visible"/>
                                      </p:to>
                                    </p:set>
                                    <p:animEffect transition="in" filter="fade">
                                      <p:cBhvr>
                                        <p:cTn id="28" dur="2000"/>
                                        <p:tgtEl>
                                          <p:spTgt spid="165687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656835"/>
                                        </p:tgtEl>
                                        <p:attrNameLst>
                                          <p:attrName>style.visibility</p:attrName>
                                        </p:attrNameLst>
                                      </p:cBhvr>
                                      <p:to>
                                        <p:strVal val="visible"/>
                                      </p:to>
                                    </p:set>
                                    <p:animEffect transition="in" filter="fade">
                                      <p:cBhvr>
                                        <p:cTn id="31" dur="2000"/>
                                        <p:tgtEl>
                                          <p:spTgt spid="165683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56876"/>
                                        </p:tgtEl>
                                        <p:attrNameLst>
                                          <p:attrName>style.visibility</p:attrName>
                                        </p:attrNameLst>
                                      </p:cBhvr>
                                      <p:to>
                                        <p:strVal val="visible"/>
                                      </p:to>
                                    </p:set>
                                    <p:animEffect transition="in" filter="fade">
                                      <p:cBhvr>
                                        <p:cTn id="34" dur="2000"/>
                                        <p:tgtEl>
                                          <p:spTgt spid="165687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56838"/>
                                        </p:tgtEl>
                                        <p:attrNameLst>
                                          <p:attrName>style.visibility</p:attrName>
                                        </p:attrNameLst>
                                      </p:cBhvr>
                                      <p:to>
                                        <p:strVal val="visible"/>
                                      </p:to>
                                    </p:set>
                                    <p:animEffect transition="in" filter="fade">
                                      <p:cBhvr>
                                        <p:cTn id="37" dur="2000"/>
                                        <p:tgtEl>
                                          <p:spTgt spid="165683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56878"/>
                                        </p:tgtEl>
                                        <p:attrNameLst>
                                          <p:attrName>style.visibility</p:attrName>
                                        </p:attrNameLst>
                                      </p:cBhvr>
                                      <p:to>
                                        <p:strVal val="visible"/>
                                      </p:to>
                                    </p:set>
                                    <p:animEffect transition="in" filter="fade">
                                      <p:cBhvr>
                                        <p:cTn id="40" dur="2000"/>
                                        <p:tgtEl>
                                          <p:spTgt spid="1656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5" grpId="0" animBg="1"/>
      <p:bldP spid="1656836" grpId="0" animBg="1"/>
      <p:bldP spid="1656837" grpId="0" animBg="1"/>
      <p:bldP spid="1656838" grpId="0" animBg="1"/>
      <p:bldP spid="1656839" grpId="0" animBg="1"/>
      <p:bldP spid="1656840" grpId="0" animBg="1"/>
      <p:bldP spid="1656873" grpId="0"/>
      <p:bldP spid="1656874" grpId="0"/>
      <p:bldP spid="1656875" grpId="0"/>
      <p:bldP spid="1656876" grpId="0"/>
      <p:bldP spid="1656877" grpId="0"/>
      <p:bldP spid="165687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pPr algn="ctr" eaLnBrk="1" hangingPunct="1"/>
            <a:r>
              <a:rPr lang="en-US"/>
              <a:t>Leading and Being Led</a:t>
            </a:r>
          </a:p>
        </p:txBody>
      </p:sp>
      <p:sp>
        <p:nvSpPr>
          <p:cNvPr id="5125" name="Rectangle 3"/>
          <p:cNvSpPr>
            <a:spLocks noGrp="1" noChangeArrowheads="1"/>
          </p:cNvSpPr>
          <p:nvPr>
            <p:ph type="body" idx="1"/>
          </p:nvPr>
        </p:nvSpPr>
        <p:spPr/>
        <p:txBody>
          <a:bodyPr/>
          <a:lstStyle/>
          <a:p>
            <a:pPr marL="0" indent="0" eaLnBrk="1" hangingPunct="1">
              <a:lnSpc>
                <a:spcPct val="90000"/>
              </a:lnSpc>
            </a:pPr>
            <a:r>
              <a:rPr lang="en-US" dirty="0"/>
              <a:t> Many, if not most, leadership contexts involve giving both direction to those who follow you </a:t>
            </a:r>
            <a:r>
              <a:rPr lang="en-US" b="1" u="sng" dirty="0">
                <a:solidFill>
                  <a:srgbClr val="FF0000"/>
                </a:solidFill>
              </a:rPr>
              <a:t>and</a:t>
            </a:r>
            <a:r>
              <a:rPr lang="en-US" dirty="0"/>
              <a:t> following the directives of those who you follow.</a:t>
            </a:r>
          </a:p>
          <a:p>
            <a:pPr marL="0" indent="0" eaLnBrk="1" hangingPunct="1">
              <a:lnSpc>
                <a:spcPct val="90000"/>
              </a:lnSpc>
            </a:pPr>
            <a:endParaRPr lang="en-US" dirty="0"/>
          </a:p>
          <a:p>
            <a:pPr marL="0" indent="0" eaLnBrk="1" hangingPunct="1">
              <a:lnSpc>
                <a:spcPct val="90000"/>
              </a:lnSpc>
            </a:pPr>
            <a:r>
              <a:rPr lang="en-US" dirty="0"/>
              <a:t>But how do you balance these two sets of responsibilities?</a:t>
            </a:r>
          </a:p>
          <a:p>
            <a:pPr marL="0" indent="0" eaLnBrk="1" hangingPunct="1">
              <a:lnSpc>
                <a:spcPct val="90000"/>
              </a:lnSpc>
            </a:pPr>
            <a:endParaRPr lang="en-US" dirty="0"/>
          </a:p>
          <a:p>
            <a:pPr marL="0" indent="0" eaLnBrk="1" hangingPunct="1">
              <a:lnSpc>
                <a:spcPct val="90000"/>
              </a:lnSpc>
            </a:pPr>
            <a:r>
              <a:rPr lang="en-US" dirty="0"/>
              <a:t>What key issues do you face in trying to lead from the middle?</a:t>
            </a:r>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990600" y="-152400"/>
            <a:ext cx="10058400" cy="831850"/>
          </a:xfrm>
        </p:spPr>
        <p:txBody>
          <a:bodyPr/>
          <a:lstStyle/>
          <a:p>
            <a:pPr algn="ctr" eaLnBrk="1" hangingPunct="1"/>
            <a:r>
              <a:rPr lang="en-US" sz="3600" i="1"/>
              <a:t>Band of Brothers:  The Breaking Point</a:t>
            </a:r>
            <a:endParaRPr lang="en-US" sz="3600"/>
          </a:p>
        </p:txBody>
      </p:sp>
      <p:sp>
        <p:nvSpPr>
          <p:cNvPr id="7173" name="Rectangle 3"/>
          <p:cNvSpPr>
            <a:spLocks noGrp="1" noChangeArrowheads="1"/>
          </p:cNvSpPr>
          <p:nvPr>
            <p:ph type="body" idx="1"/>
          </p:nvPr>
        </p:nvSpPr>
        <p:spPr>
          <a:xfrm>
            <a:off x="1752600" y="679450"/>
            <a:ext cx="8001000" cy="5880100"/>
          </a:xfrm>
        </p:spPr>
        <p:txBody>
          <a:bodyPr/>
          <a:lstStyle/>
          <a:p>
            <a:pPr marL="609600" indent="-609600" eaLnBrk="1" hangingPunct="1">
              <a:buNone/>
            </a:pPr>
            <a:r>
              <a:rPr lang="en-US" sz="2400" dirty="0"/>
              <a:t>Focus on the actions and obligations of five leaders:</a:t>
            </a:r>
          </a:p>
          <a:p>
            <a:pPr marL="609600" indent="-609600" eaLnBrk="1" hangingPunct="1">
              <a:lnSpc>
                <a:spcPct val="200000"/>
              </a:lnSpc>
              <a:spcAft>
                <a:spcPts val="1800"/>
              </a:spcAft>
            </a:pPr>
            <a:r>
              <a:rPr lang="en-US" sz="2000" i="1" dirty="0"/>
              <a:t>Sgt. </a:t>
            </a:r>
            <a:r>
              <a:rPr lang="en-US" sz="2000" i="1" dirty="0" err="1"/>
              <a:t>Carwood</a:t>
            </a:r>
            <a:r>
              <a:rPr lang="en-US" sz="2000" i="1" dirty="0"/>
              <a:t> Lipton—First Sergeant, Easy Company</a:t>
            </a:r>
          </a:p>
          <a:p>
            <a:pPr marL="609600" indent="-609600" eaLnBrk="1" hangingPunct="1">
              <a:lnSpc>
                <a:spcPct val="200000"/>
              </a:lnSpc>
              <a:spcAft>
                <a:spcPts val="2400"/>
              </a:spcAft>
            </a:pPr>
            <a:r>
              <a:rPr lang="en-US" sz="2000" i="1" dirty="0"/>
              <a:t>Lt. Norman Dike—Commanding Officer, Easy Company</a:t>
            </a:r>
          </a:p>
          <a:p>
            <a:pPr marL="609600" indent="-609600" eaLnBrk="1" hangingPunct="1">
              <a:spcAft>
                <a:spcPts val="1800"/>
              </a:spcAft>
            </a:pPr>
            <a:r>
              <a:rPr lang="en-US" sz="2000" i="1" dirty="0"/>
              <a:t>Capt. Richard Winters—Battalion Commander; former Commanding Officer, Easy Company</a:t>
            </a:r>
          </a:p>
          <a:p>
            <a:pPr marL="609600" indent="-609600" eaLnBrk="1" hangingPunct="1">
              <a:lnSpc>
                <a:spcPct val="200000"/>
              </a:lnSpc>
              <a:spcAft>
                <a:spcPts val="1800"/>
              </a:spcAft>
            </a:pPr>
            <a:r>
              <a:rPr lang="en-US" sz="2000" i="1" dirty="0"/>
              <a:t>Lt. “Buck” Compton—Platoon Leader, Easy Company</a:t>
            </a:r>
          </a:p>
          <a:p>
            <a:pPr marL="609600" indent="-609600" eaLnBrk="1" hangingPunct="1">
              <a:lnSpc>
                <a:spcPct val="200000"/>
              </a:lnSpc>
              <a:spcAft>
                <a:spcPts val="1800"/>
              </a:spcAft>
            </a:pPr>
            <a:r>
              <a:rPr lang="en-US" sz="2000" i="1" dirty="0"/>
              <a:t>Lt. Ronald </a:t>
            </a:r>
            <a:r>
              <a:rPr lang="en-US" sz="2000" i="1" dirty="0" err="1"/>
              <a:t>Speirs</a:t>
            </a:r>
            <a:r>
              <a:rPr lang="en-US" sz="2000" i="1" dirty="0"/>
              <a:t>—Platoon Leader, Delta Company</a:t>
            </a:r>
          </a:p>
        </p:txBody>
      </p:sp>
      <p:pic>
        <p:nvPicPr>
          <p:cNvPr id="1028" name="Picture 4" descr="atthew Settle Picture"/>
          <p:cNvPicPr>
            <a:picLocks noChangeAspect="1" noChangeArrowheads="1"/>
          </p:cNvPicPr>
          <p:nvPr/>
        </p:nvPicPr>
        <p:blipFill rotWithShape="1">
          <a:blip r:embed="rId3">
            <a:extLst>
              <a:ext uri="{28A0092B-C50C-407E-A947-70E740481C1C}">
                <a14:useLocalDpi xmlns:a14="http://schemas.microsoft.com/office/drawing/2010/main" val="0"/>
              </a:ext>
            </a:extLst>
          </a:blip>
          <a:srcRect l="19432" t="10095" r="52290" b="67425"/>
          <a:stretch/>
        </p:blipFill>
        <p:spPr bwMode="auto">
          <a:xfrm>
            <a:off x="8724566" y="4791816"/>
            <a:ext cx="761748"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nnie Wahlberg Picture"/>
          <p:cNvPicPr>
            <a:picLocks noChangeAspect="1" noChangeArrowheads="1"/>
          </p:cNvPicPr>
          <p:nvPr/>
        </p:nvPicPr>
        <p:blipFill rotWithShape="1">
          <a:blip r:embed="rId4">
            <a:extLst>
              <a:ext uri="{28A0092B-C50C-407E-A947-70E740481C1C}">
                <a14:useLocalDpi xmlns:a14="http://schemas.microsoft.com/office/drawing/2010/main" val="0"/>
              </a:ext>
            </a:extLst>
          </a:blip>
          <a:srcRect l="8174" r="13940" b="27991"/>
          <a:stretch/>
        </p:blipFill>
        <p:spPr bwMode="auto">
          <a:xfrm>
            <a:off x="8763000" y="1116193"/>
            <a:ext cx="723315" cy="9905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ian Lewis Picture"/>
          <p:cNvPicPr>
            <a:picLocks noChangeAspect="1" noChangeArrowheads="1"/>
          </p:cNvPicPr>
          <p:nvPr/>
        </p:nvPicPr>
        <p:blipFill rotWithShape="1">
          <a:blip r:embed="rId5">
            <a:extLst>
              <a:ext uri="{28A0092B-C50C-407E-A947-70E740481C1C}">
                <a14:useLocalDpi xmlns:a14="http://schemas.microsoft.com/office/drawing/2010/main" val="0"/>
              </a:ext>
            </a:extLst>
          </a:blip>
          <a:srcRect l="14953" r="14018" b="34385"/>
          <a:stretch/>
        </p:blipFill>
        <p:spPr bwMode="auto">
          <a:xfrm>
            <a:off x="8753053" y="3074442"/>
            <a:ext cx="733262" cy="88552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al McDonough Picture"/>
          <p:cNvPicPr>
            <a:picLocks noChangeAspect="1" noChangeArrowheads="1"/>
          </p:cNvPicPr>
          <p:nvPr/>
        </p:nvPicPr>
        <p:blipFill rotWithShape="1">
          <a:blip r:embed="rId6">
            <a:extLst>
              <a:ext uri="{28A0092B-C50C-407E-A947-70E740481C1C}">
                <a14:useLocalDpi xmlns:a14="http://schemas.microsoft.com/office/drawing/2010/main" val="0"/>
              </a:ext>
            </a:extLst>
          </a:blip>
          <a:srcRect l="14954" r="6541" b="36909"/>
          <a:stretch/>
        </p:blipFill>
        <p:spPr bwMode="auto">
          <a:xfrm>
            <a:off x="8724565" y="3953616"/>
            <a:ext cx="761749" cy="838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ter O'Meara Picture"/>
          <p:cNvPicPr>
            <a:picLocks noChangeAspect="1" noChangeArrowheads="1"/>
          </p:cNvPicPr>
          <p:nvPr/>
        </p:nvPicPr>
        <p:blipFill rotWithShape="1">
          <a:blip r:embed="rId7">
            <a:extLst>
              <a:ext uri="{28A0092B-C50C-407E-A947-70E740481C1C}">
                <a14:useLocalDpi xmlns:a14="http://schemas.microsoft.com/office/drawing/2010/main" val="0"/>
              </a:ext>
            </a:extLst>
          </a:blip>
          <a:srcRect l="18892" t="10095" r="14018" b="31391"/>
          <a:stretch/>
        </p:blipFill>
        <p:spPr bwMode="auto">
          <a:xfrm>
            <a:off x="8763000" y="2101940"/>
            <a:ext cx="723315" cy="9725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2052638" y="241300"/>
            <a:ext cx="8215312" cy="831850"/>
          </a:xfrm>
        </p:spPr>
        <p:txBody>
          <a:bodyPr/>
          <a:lstStyle/>
          <a:p>
            <a:pPr algn="ctr" eaLnBrk="1" hangingPunct="1"/>
            <a:r>
              <a:rPr lang="en-US" sz="3600"/>
              <a:t>Case Questions - Band of Brothers</a:t>
            </a:r>
            <a:br>
              <a:rPr lang="en-US" sz="3600"/>
            </a:br>
            <a:endParaRPr lang="en-US" sz="3600"/>
          </a:p>
        </p:txBody>
      </p:sp>
      <p:sp>
        <p:nvSpPr>
          <p:cNvPr id="8197" name="Rectangle 3"/>
          <p:cNvSpPr>
            <a:spLocks noGrp="1" noChangeArrowheads="1"/>
          </p:cNvSpPr>
          <p:nvPr>
            <p:ph type="body" idx="1"/>
          </p:nvPr>
        </p:nvSpPr>
        <p:spPr>
          <a:xfrm>
            <a:off x="1839913" y="914401"/>
            <a:ext cx="8597900" cy="5764213"/>
          </a:xfrm>
        </p:spPr>
        <p:txBody>
          <a:bodyPr/>
          <a:lstStyle/>
          <a:p>
            <a:pPr marL="533400" indent="-533400" eaLnBrk="1" hangingPunct="1">
              <a:lnSpc>
                <a:spcPct val="80000"/>
              </a:lnSpc>
              <a:spcAft>
                <a:spcPts val="600"/>
              </a:spcAft>
              <a:buFont typeface="Wingdings" pitchFamily="2" charset="2"/>
              <a:buAutoNum type="arabicPeriod"/>
            </a:pPr>
            <a:r>
              <a:rPr lang="en-US" sz="2000" dirty="0"/>
              <a:t>Sgt. Lipton was faced with a difficult task as he tried to lead his men while coping with Lt. Dike’s incompetence.  How well do you think he did?  What did he do right?  What did he do wrong?  Which leadership domains did he excel in? </a:t>
            </a:r>
          </a:p>
          <a:p>
            <a:pPr marL="533400" indent="-533400" eaLnBrk="1" hangingPunct="1">
              <a:lnSpc>
                <a:spcPct val="80000"/>
              </a:lnSpc>
              <a:spcAft>
                <a:spcPts val="600"/>
              </a:spcAft>
              <a:buFont typeface="Wingdings" pitchFamily="2" charset="2"/>
              <a:buAutoNum type="arabicPeriod"/>
            </a:pPr>
            <a:r>
              <a:rPr lang="en-US" sz="2000" dirty="0"/>
              <a:t>It’s easy to dismiss Dike as just a bad leader, out of his depth in commanding Easy Company, but it is more instructive to think about why he failed.  What do you think was the source of Lt. Dike’s problems?</a:t>
            </a:r>
          </a:p>
          <a:p>
            <a:pPr marL="533400" indent="-533400" eaLnBrk="1" hangingPunct="1">
              <a:lnSpc>
                <a:spcPct val="80000"/>
              </a:lnSpc>
              <a:spcAft>
                <a:spcPts val="600"/>
              </a:spcAft>
              <a:buFont typeface="Wingdings" pitchFamily="2" charset="2"/>
              <a:buAutoNum type="arabicPeriod"/>
            </a:pPr>
            <a:r>
              <a:rPr lang="en-US" sz="2000" dirty="0"/>
              <a:t>Capt. Winters was also trying to lead in the middle, in his case he was caught between his responsibilities to Easy Company and the demands of higher command that he keep Lt. Dike on the job.  How did he resolve the dilemma?  What did he do right and what did he do wrong as a leader?</a:t>
            </a:r>
          </a:p>
          <a:p>
            <a:pPr marL="533400" indent="-533400" eaLnBrk="1" hangingPunct="1">
              <a:lnSpc>
                <a:spcPct val="80000"/>
              </a:lnSpc>
              <a:spcAft>
                <a:spcPts val="600"/>
              </a:spcAft>
              <a:buFont typeface="Wingdings" pitchFamily="2" charset="2"/>
              <a:buAutoNum type="arabicPeriod"/>
            </a:pPr>
            <a:r>
              <a:rPr lang="en-US" sz="2000" dirty="0"/>
              <a:t>There are two other leaders in the episode whose reactions to leadership are worth considering.  What did you think of Lt. Compton (who broke under his leadership responsibilities) and Lt. </a:t>
            </a:r>
            <a:r>
              <a:rPr lang="en-US" sz="2000" dirty="0" err="1"/>
              <a:t>Spiers</a:t>
            </a:r>
            <a:r>
              <a:rPr lang="en-US" sz="2000" dirty="0"/>
              <a:t> (who advanced his leadership persona in interesting ways)?  What lessons can we take from their leadership actions?</a:t>
            </a:r>
          </a:p>
          <a:p>
            <a:pPr marL="533400" indent="-533400" eaLnBrk="1" hangingPunct="1">
              <a:lnSpc>
                <a:spcPct val="80000"/>
              </a:lnSpc>
            </a:pPr>
            <a:endParaRPr lang="en-US" sz="1800" dirty="0"/>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algn="ctr" eaLnBrk="1" hangingPunct="1"/>
            <a:r>
              <a:rPr lang="en-US" sz="3600"/>
              <a:t>Dealing with an Incompetent Boss</a:t>
            </a:r>
          </a:p>
        </p:txBody>
      </p:sp>
      <p:sp>
        <p:nvSpPr>
          <p:cNvPr id="9221" name="Rectangle 3"/>
          <p:cNvSpPr>
            <a:spLocks noGrp="1" noChangeArrowheads="1"/>
          </p:cNvSpPr>
          <p:nvPr>
            <p:ph type="body" idx="1"/>
          </p:nvPr>
        </p:nvSpPr>
        <p:spPr>
          <a:xfrm>
            <a:off x="1935163" y="2038351"/>
            <a:ext cx="8388350" cy="4278313"/>
          </a:xfrm>
        </p:spPr>
        <p:txBody>
          <a:bodyPr/>
          <a:lstStyle/>
          <a:p>
            <a:pPr marL="0" indent="0" eaLnBrk="1" hangingPunct="1"/>
            <a:r>
              <a:rPr lang="en-US"/>
              <a:t>If you were Lt. Compton or Sgt. Lipton, what should you do about Lt. Dike?</a:t>
            </a:r>
          </a:p>
          <a:p>
            <a:pPr marL="0" indent="0" eaLnBrk="1" hangingPunct="1"/>
            <a:endParaRPr lang="en-US"/>
          </a:p>
          <a:p>
            <a:pPr marL="0" indent="0" eaLnBrk="1" hangingPunct="1"/>
            <a:r>
              <a:rPr lang="en-US"/>
              <a:t>Should you go around your leader if he is compromising your team’s work or safety?</a:t>
            </a:r>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sz="3600"/>
              <a:t>The Dilemma of Caring Too Much:</a:t>
            </a:r>
            <a:br>
              <a:rPr lang="en-US" sz="3600"/>
            </a:br>
            <a:r>
              <a:rPr lang="en-US" sz="3600"/>
              <a:t>Lt. Compton’s “Breaking Point”</a:t>
            </a:r>
          </a:p>
        </p:txBody>
      </p:sp>
      <p:sp>
        <p:nvSpPr>
          <p:cNvPr id="10245" name="Rectangle 3"/>
          <p:cNvSpPr>
            <a:spLocks noGrp="1" noChangeArrowheads="1"/>
          </p:cNvSpPr>
          <p:nvPr>
            <p:ph type="body" idx="1"/>
          </p:nvPr>
        </p:nvSpPr>
        <p:spPr>
          <a:xfrm>
            <a:off x="2373313" y="1668463"/>
            <a:ext cx="7778750" cy="4648200"/>
          </a:xfrm>
        </p:spPr>
        <p:txBody>
          <a:bodyPr/>
          <a:lstStyle/>
          <a:p>
            <a:pPr marL="0" indent="0" eaLnBrk="1" hangingPunct="1"/>
            <a:r>
              <a:rPr lang="en-US"/>
              <a:t>“Buck” Compton reached his breaking point during the artillery barrage.</a:t>
            </a:r>
          </a:p>
          <a:p>
            <a:pPr marL="0" indent="0" eaLnBrk="1" hangingPunct="1"/>
            <a:endParaRPr lang="en-US"/>
          </a:p>
          <a:p>
            <a:pPr lvl="1" indent="0" eaLnBrk="1" hangingPunct="1"/>
            <a:r>
              <a:rPr lang="en-US"/>
              <a:t>Is it a mistake to care too much for your people?</a:t>
            </a:r>
          </a:p>
          <a:p>
            <a:pPr lvl="1" indent="0" eaLnBrk="1" hangingPunct="1"/>
            <a:endParaRPr lang="en-US"/>
          </a:p>
          <a:p>
            <a:pPr lvl="1" indent="0" eaLnBrk="1" hangingPunct="1"/>
            <a:r>
              <a:rPr lang="en-US"/>
              <a:t>How can a leader fight his or her own burn-out?</a:t>
            </a: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algn="ctr" eaLnBrk="1" hangingPunct="1"/>
            <a:r>
              <a:rPr lang="en-US" sz="3600"/>
              <a:t>How Far to Take Your “Persona”?</a:t>
            </a:r>
          </a:p>
        </p:txBody>
      </p:sp>
      <p:sp>
        <p:nvSpPr>
          <p:cNvPr id="11269" name="Rectangle 3"/>
          <p:cNvSpPr>
            <a:spLocks noGrp="1" noChangeArrowheads="1"/>
          </p:cNvSpPr>
          <p:nvPr>
            <p:ph type="body" idx="1"/>
          </p:nvPr>
        </p:nvSpPr>
        <p:spPr>
          <a:xfrm>
            <a:off x="2373313" y="1752601"/>
            <a:ext cx="7778750" cy="4564063"/>
          </a:xfrm>
        </p:spPr>
        <p:txBody>
          <a:bodyPr/>
          <a:lstStyle/>
          <a:p>
            <a:pPr marL="0" indent="0" eaLnBrk="1" hangingPunct="1"/>
            <a:r>
              <a:rPr lang="en-US"/>
              <a:t>Lt. Spiers knew about and encouraged stories about massacring prisoners and even shooting one of his own men.  He justifies this by arguing that it enhances his persona as a combat leader.</a:t>
            </a:r>
          </a:p>
          <a:p>
            <a:pPr marL="0" indent="0" eaLnBrk="1" hangingPunct="1"/>
            <a:endParaRPr lang="en-US" sz="1400"/>
          </a:p>
          <a:p>
            <a:pPr lvl="1" indent="0" eaLnBrk="1" hangingPunct="1"/>
            <a:r>
              <a:rPr lang="en-US"/>
              <a:t>What do you think of this tactic?</a:t>
            </a:r>
          </a:p>
          <a:p>
            <a:pPr lvl="1" indent="0" eaLnBrk="1" hangingPunct="1"/>
            <a:endParaRPr lang="en-US" sz="1600"/>
          </a:p>
          <a:p>
            <a:pPr lvl="1" indent="0" eaLnBrk="1" hangingPunct="1"/>
            <a:r>
              <a:rPr lang="en-US"/>
              <a:t>If a leader’s persona is so important, what should you be doing to promote your own persona?</a:t>
            </a:r>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2052638" y="127000"/>
            <a:ext cx="8215312" cy="831850"/>
          </a:xfrm>
        </p:spPr>
        <p:txBody>
          <a:bodyPr/>
          <a:lstStyle/>
          <a:p>
            <a:pPr algn="ctr" eaLnBrk="1" hangingPunct="1"/>
            <a:r>
              <a:rPr lang="en-US" sz="3600"/>
              <a:t>Another Middle Leadership Issue —</a:t>
            </a:r>
            <a:br>
              <a:rPr lang="en-US" sz="3600"/>
            </a:br>
            <a:r>
              <a:rPr lang="en-US" sz="3600"/>
              <a:t>Difficulty in Moving Up the Ladder</a:t>
            </a:r>
          </a:p>
        </p:txBody>
      </p:sp>
      <p:sp>
        <p:nvSpPr>
          <p:cNvPr id="12293" name="Rectangle 3"/>
          <p:cNvSpPr>
            <a:spLocks noGrp="1" noChangeArrowheads="1"/>
          </p:cNvSpPr>
          <p:nvPr>
            <p:ph type="body" idx="1"/>
          </p:nvPr>
        </p:nvSpPr>
        <p:spPr>
          <a:xfrm>
            <a:off x="1897063" y="1874838"/>
            <a:ext cx="8293100" cy="4259262"/>
          </a:xfrm>
        </p:spPr>
        <p:txBody>
          <a:bodyPr/>
          <a:lstStyle/>
          <a:p>
            <a:pPr marL="0" indent="0" eaLnBrk="1" hangingPunct="1"/>
            <a:r>
              <a:rPr lang="en-US" sz="2400" b="1" u="sng"/>
              <a:t>Consider Capt. Winters’ roles and dilemmas</a:t>
            </a:r>
          </a:p>
          <a:p>
            <a:pPr lvl="1" indent="0" eaLnBrk="1" hangingPunct="1"/>
            <a:r>
              <a:rPr lang="en-US"/>
              <a:t>Forced by higher-ups to put Lt. Dike in command of a combat unit, how could/should he deal with Dike’s incompetence?</a:t>
            </a:r>
          </a:p>
          <a:p>
            <a:pPr lvl="1" indent="0" eaLnBrk="1" hangingPunct="1"/>
            <a:endParaRPr lang="en-US"/>
          </a:p>
          <a:p>
            <a:pPr lvl="1" indent="0" eaLnBrk="1" hangingPunct="1"/>
            <a:r>
              <a:rPr lang="en-US"/>
              <a:t>Capt. Winters never seemed comfortable with his higher level role as Battalion Commander.  He always seemed to want to be back in command of Easy Company.  How would you advise/mentor him on this issue?</a:t>
            </a:r>
          </a:p>
          <a:p>
            <a:pPr lvl="1" indent="0" eaLnBrk="1" hangingPunct="1"/>
            <a:endParaRPr lang="en-US" i="0">
              <a:solidFill>
                <a:srgbClr val="FFFF66"/>
              </a:solidFill>
            </a:endParaRPr>
          </a:p>
        </p:txBody>
      </p:sp>
    </p:spTree>
  </p:cSld>
  <p:clrMapOvr>
    <a:masterClrMapping/>
  </p:clrMapOvr>
  <p:transition advClick="0"/>
</p:sld>
</file>

<file path=ppt/theme/theme1.xml><?xml version="1.0" encoding="utf-8"?>
<a:theme xmlns:a="http://schemas.openxmlformats.org/drawingml/2006/main" name="Duke MBA - Rethinking Boundaries">
  <a:themeElements>
    <a:clrScheme name="Duke MBA - Rethinking Boundaries 14">
      <a:dk1>
        <a:srgbClr val="000000"/>
      </a:dk1>
      <a:lt1>
        <a:srgbClr val="FFFFFF"/>
      </a:lt1>
      <a:dk2>
        <a:srgbClr val="000099"/>
      </a:dk2>
      <a:lt2>
        <a:srgbClr val="666666"/>
      </a:lt2>
      <a:accent1>
        <a:srgbClr val="CCCCCC"/>
      </a:accent1>
      <a:accent2>
        <a:srgbClr val="FFFF00"/>
      </a:accent2>
      <a:accent3>
        <a:srgbClr val="FFFFFF"/>
      </a:accent3>
      <a:accent4>
        <a:srgbClr val="000000"/>
      </a:accent4>
      <a:accent5>
        <a:srgbClr val="E2E2E2"/>
      </a:accent5>
      <a:accent6>
        <a:srgbClr val="E7E700"/>
      </a:accent6>
      <a:hlink>
        <a:srgbClr val="3A4AA0"/>
      </a:hlink>
      <a:folHlink>
        <a:srgbClr val="929BC5"/>
      </a:folHlink>
    </a:clrScheme>
    <a:fontScheme name="Duke MBA - Rethinking Boundaries">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uke MBA - Rethinking Boundari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uke MBA - Rethinking Boundari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uke MBA - Rethinking Boundari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uke MBA - Rethinking Boundari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uke MBA - Rethinking Boundari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uke MBA - Rethinking Boundari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uke MBA - Rethinking Boundari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uke MBA - Rethinking Boundari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uke MBA - Rethinking Boundari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uke MBA - Rethinking Boundari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uke MBA - Rethinking Boundari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uke MBA - Rethinking Boundari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uke MBA - Rethinking Boundaries 13">
        <a:dk1>
          <a:srgbClr val="000000"/>
        </a:dk1>
        <a:lt1>
          <a:srgbClr val="FFFFFF"/>
        </a:lt1>
        <a:dk2>
          <a:srgbClr val="000099"/>
        </a:dk2>
        <a:lt2>
          <a:srgbClr val="999999"/>
        </a:lt2>
        <a:accent1>
          <a:srgbClr val="6979B9"/>
        </a:accent1>
        <a:accent2>
          <a:srgbClr val="FFFF00"/>
        </a:accent2>
        <a:accent3>
          <a:srgbClr val="FFFFFF"/>
        </a:accent3>
        <a:accent4>
          <a:srgbClr val="000000"/>
        </a:accent4>
        <a:accent5>
          <a:srgbClr val="B9BED9"/>
        </a:accent5>
        <a:accent6>
          <a:srgbClr val="E7E700"/>
        </a:accent6>
        <a:hlink>
          <a:srgbClr val="000099"/>
        </a:hlink>
        <a:folHlink>
          <a:srgbClr val="000099"/>
        </a:folHlink>
      </a:clrScheme>
      <a:clrMap bg1="lt1" tx1="dk1" bg2="lt2" tx2="dk2" accent1="accent1" accent2="accent2" accent3="accent3" accent4="accent4" accent5="accent5" accent6="accent6" hlink="hlink" folHlink="folHlink"/>
    </a:extraClrScheme>
    <a:extraClrScheme>
      <a:clrScheme name="Duke MBA - Rethinking Boundaries 14">
        <a:dk1>
          <a:srgbClr val="000000"/>
        </a:dk1>
        <a:lt1>
          <a:srgbClr val="FFFFFF"/>
        </a:lt1>
        <a:dk2>
          <a:srgbClr val="000099"/>
        </a:dk2>
        <a:lt2>
          <a:srgbClr val="666666"/>
        </a:lt2>
        <a:accent1>
          <a:srgbClr val="CCCCCC"/>
        </a:accent1>
        <a:accent2>
          <a:srgbClr val="FFFF00"/>
        </a:accent2>
        <a:accent3>
          <a:srgbClr val="FFFFFF"/>
        </a:accent3>
        <a:accent4>
          <a:srgbClr val="000000"/>
        </a:accent4>
        <a:accent5>
          <a:srgbClr val="E2E2E2"/>
        </a:accent5>
        <a:accent6>
          <a:srgbClr val="E7E700"/>
        </a:accent6>
        <a:hlink>
          <a:srgbClr val="3A4AA0"/>
        </a:hlink>
        <a:folHlink>
          <a:srgbClr val="929BC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789</TotalTime>
  <Words>1620</Words>
  <Application>Microsoft Macintosh PowerPoint</Application>
  <PresentationFormat>Widescreen</PresentationFormat>
  <Paragraphs>173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ＭＳ Ｐゴシック</vt:lpstr>
      <vt:lpstr>Arial</vt:lpstr>
      <vt:lpstr>Verdana</vt:lpstr>
      <vt:lpstr>Wingdings</vt:lpstr>
      <vt:lpstr>Duke MBA - Rethinking Boundaries</vt:lpstr>
      <vt:lpstr>LEADING  FROM THE  MIDDLE</vt:lpstr>
      <vt:lpstr>Schedule</vt:lpstr>
      <vt:lpstr>Leading and Being Led</vt:lpstr>
      <vt:lpstr>Band of Brothers:  The Breaking Point</vt:lpstr>
      <vt:lpstr>Case Questions - Band of Brothers </vt:lpstr>
      <vt:lpstr>Dealing with an Incompetent Boss</vt:lpstr>
      <vt:lpstr>The Dilemma of Caring Too Much: Lt. Compton’s “Breaking Point”</vt:lpstr>
      <vt:lpstr>How Far to Take Your “Persona”?</vt:lpstr>
      <vt:lpstr>Another Middle Leadership Issue — Difficulty in Moving Up the Ladder</vt:lpstr>
      <vt:lpstr>Applications from  “The Breaking Point”</vt:lpstr>
      <vt:lpstr>Typical Challenges in Leading in the Middle</vt:lpstr>
      <vt:lpstr>Domain-Specific Issues in Leading in the Middle</vt:lpstr>
      <vt:lpstr>PowerPoint Presentation</vt:lpstr>
      <vt:lpstr>Personal Leadership  from the Middle</vt:lpstr>
      <vt:lpstr>Relational Leadership  from the Middle</vt:lpstr>
      <vt:lpstr>PowerPoint Presentation</vt:lpstr>
      <vt:lpstr>PowerPoint Presentation</vt:lpstr>
      <vt:lpstr>PowerPoint Presentation</vt:lpstr>
      <vt:lpstr>PowerPoint Presentation</vt:lpstr>
      <vt:lpstr>PowerPoint Presentation</vt:lpstr>
    </vt:vector>
  </TitlesOfParts>
  <Company>Duke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RESPONSIBLE AND CONFIGURATIONAL LEADERSHIP</dc:title>
  <cp:lastModifiedBy>Sim Sitkin</cp:lastModifiedBy>
  <cp:revision>131</cp:revision>
  <cp:lastPrinted>2023-05-09T17:27:56Z</cp:lastPrinted>
  <dcterms:created xsi:type="dcterms:W3CDTF">2009-02-09T20:53:38Z</dcterms:created>
  <dcterms:modified xsi:type="dcterms:W3CDTF">2024-05-02T18:39:34Z</dcterms:modified>
</cp:coreProperties>
</file>