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sldIdLst>
    <p:sldId id="257" r:id="rId2"/>
    <p:sldId id="295" r:id="rId3"/>
    <p:sldId id="262" r:id="rId4"/>
    <p:sldId id="298" r:id="rId5"/>
    <p:sldId id="264" r:id="rId6"/>
    <p:sldId id="265" r:id="rId7"/>
    <p:sldId id="266" r:id="rId8"/>
    <p:sldId id="267" r:id="rId9"/>
    <p:sldId id="269" r:id="rId10"/>
    <p:sldId id="271" r:id="rId11"/>
    <p:sldId id="272" r:id="rId12"/>
    <p:sldId id="296" r:id="rId13"/>
    <p:sldId id="278" r:id="rId14"/>
    <p:sldId id="279" r:id="rId15"/>
    <p:sldId id="293" r:id="rId16"/>
    <p:sldId id="280" r:id="rId17"/>
    <p:sldId id="297" r:id="rId18"/>
    <p:sldId id="282" r:id="rId19"/>
    <p:sldId id="284" r:id="rId20"/>
    <p:sldId id="285" r:id="rId21"/>
    <p:sldId id="286" r:id="rId22"/>
  </p:sldIdLst>
  <p:sldSz cx="9144000" cy="6858000" type="screen4x3"/>
  <p:notesSz cx="9144000" cy="6858000"/>
  <p:custShowLst>
    <p:custShow name="Dennis Moore 1" id="0">
      <p:sldLst/>
    </p:custShow>
    <p:custShow name="Dennis More 2" id="1">
      <p:sldLst/>
    </p:custShow>
  </p:custShowLst>
  <p:defaultTextStyle>
    <a:defPPr>
      <a:defRPr lang="en-US"/>
    </a:defPPr>
    <a:lvl1pPr algn="l" rtl="0" fontAlgn="base">
      <a:spcBef>
        <a:spcPct val="0"/>
      </a:spcBef>
      <a:spcAft>
        <a:spcPct val="0"/>
      </a:spcAft>
      <a:defRPr kern="1200">
        <a:solidFill>
          <a:schemeClr val="tx1"/>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AD5E2"/>
    <a:srgbClr val="CCD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401"/>
    <p:restoredTop sz="94694"/>
  </p:normalViewPr>
  <p:slideViewPr>
    <p:cSldViewPr>
      <p:cViewPr varScale="1">
        <p:scale>
          <a:sx n="121" d="100"/>
          <a:sy n="121" d="100"/>
        </p:scale>
        <p:origin x="1720" y="1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US"/>
          </a:p>
        </p:txBody>
      </p:sp>
      <p:sp>
        <p:nvSpPr>
          <p:cNvPr id="4099"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p>
        </p:txBody>
      </p:sp>
      <p:sp>
        <p:nvSpPr>
          <p:cNvPr id="4103"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n-ea"/>
              </a:defRPr>
            </a:lvl1pPr>
          </a:lstStyle>
          <a:p>
            <a:pPr>
              <a:defRPr/>
            </a:pPr>
            <a:fld id="{0AF4323E-3999-4E0C-9F12-A73B01B142C2}" type="slidenum">
              <a:rPr lang="en-US"/>
              <a:pPr>
                <a:defRPr/>
              </a:pPr>
              <a:t>‹#›</a:t>
            </a:fld>
            <a:endParaRPr lang="en-US"/>
          </a:p>
        </p:txBody>
      </p:sp>
    </p:spTree>
    <p:extLst>
      <p:ext uri="{BB962C8B-B14F-4D97-AF65-F5344CB8AC3E}">
        <p14:creationId xmlns:p14="http://schemas.microsoft.com/office/powerpoint/2010/main" val="31366194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DA7455C3-B200-425F-AEFF-8EE8675CC74B}" type="slidenum">
              <a:rPr lang="en-US" smtClean="0">
                <a:ea typeface="ＭＳ Ｐゴシック" pitchFamily="-107" charset="-128"/>
              </a:rPr>
              <a:pPr/>
              <a:t>1</a:t>
            </a:fld>
            <a:endParaRPr lang="en-US">
              <a:ea typeface="ＭＳ Ｐゴシック" pitchFamily="-107" charset="-128"/>
            </a:endParaRPr>
          </a:p>
        </p:txBody>
      </p:sp>
      <p:sp>
        <p:nvSpPr>
          <p:cNvPr id="33795" name="Rectangle 2"/>
          <p:cNvSpPr>
            <a:spLocks noGrp="1" noRot="1" noChangeAspect="1" noChangeArrowheads="1" noTextEdit="1"/>
          </p:cNvSpPr>
          <p:nvPr>
            <p:ph type="sldImg"/>
          </p:nvPr>
        </p:nvSpPr>
        <p:spPr>
          <a:xfrm>
            <a:off x="2857500" y="514350"/>
            <a:ext cx="3429000" cy="2571750"/>
          </a:xfrm>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72825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txBox="1">
            <a:spLocks noGrp="1" noChangeArrowheads="1"/>
          </p:cNvSpPr>
          <p:nvPr/>
        </p:nvSpPr>
        <p:spPr bwMode="auto">
          <a:xfrm>
            <a:off x="5181600" y="0"/>
            <a:ext cx="3962400" cy="341710"/>
          </a:xfrm>
          <a:prstGeom prst="rect">
            <a:avLst/>
          </a:prstGeom>
          <a:noFill/>
          <a:ln w="9525">
            <a:noFill/>
            <a:miter lim="800000"/>
            <a:headEnd/>
            <a:tailEnd/>
          </a:ln>
        </p:spPr>
        <p:txBody>
          <a:bodyPr lIns="90710" tIns="45355" rIns="90710" bIns="45355"/>
          <a:lstStyle/>
          <a:p>
            <a:pPr algn="r" defTabSz="906463" eaLnBrk="0" hangingPunct="0"/>
            <a:fld id="{0A4A0554-5731-445C-A5D6-B78088BBFFE2}" type="datetime1">
              <a:rPr lang="en-GB" sz="1200"/>
              <a:pPr algn="r" defTabSz="906463" eaLnBrk="0" hangingPunct="0"/>
              <a:t>02/05/2024</a:t>
            </a:fld>
            <a:endParaRPr lang="en-US" sz="1200"/>
          </a:p>
        </p:txBody>
      </p:sp>
      <p:sp>
        <p:nvSpPr>
          <p:cNvPr id="44035" name="Rectangle 7"/>
          <p:cNvSpPr txBox="1">
            <a:spLocks noGrp="1" noChangeArrowheads="1"/>
          </p:cNvSpPr>
          <p:nvPr/>
        </p:nvSpPr>
        <p:spPr bwMode="auto">
          <a:xfrm>
            <a:off x="5181600" y="6516291"/>
            <a:ext cx="3962400" cy="341709"/>
          </a:xfrm>
          <a:prstGeom prst="rect">
            <a:avLst/>
          </a:prstGeom>
          <a:noFill/>
          <a:ln w="9525">
            <a:noFill/>
            <a:miter lim="800000"/>
            <a:headEnd/>
            <a:tailEnd/>
          </a:ln>
        </p:spPr>
        <p:txBody>
          <a:bodyPr lIns="90710" tIns="45355" rIns="90710" bIns="45355" anchor="b"/>
          <a:lstStyle/>
          <a:p>
            <a:pPr algn="r" defTabSz="906463" eaLnBrk="0" hangingPunct="0"/>
            <a:fld id="{2A47983D-F757-4DD8-B633-7A08C47A82DB}" type="slidenum">
              <a:rPr lang="en-US" sz="1200"/>
              <a:pPr algn="r" defTabSz="906463" eaLnBrk="0" hangingPunct="0"/>
              <a:t>10</a:t>
            </a:fld>
            <a:endParaRPr lang="en-US" sz="1200"/>
          </a:p>
        </p:txBody>
      </p:sp>
      <p:sp>
        <p:nvSpPr>
          <p:cNvPr id="44036"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EF37FFD1-ED2F-4D69-B9A5-7CF32D3AD98E}" type="slidenum">
              <a:rPr lang="en-US" sz="1200"/>
              <a:pPr algn="r"/>
              <a:t>10</a:t>
            </a:fld>
            <a:endParaRPr lang="en-US" sz="1200"/>
          </a:p>
        </p:txBody>
      </p:sp>
      <p:sp>
        <p:nvSpPr>
          <p:cNvPr id="44037" name="Rectangle 2"/>
          <p:cNvSpPr>
            <a:spLocks noGrp="1" noRot="1" noChangeAspect="1" noChangeArrowheads="1" noTextEdit="1"/>
          </p:cNvSpPr>
          <p:nvPr>
            <p:ph type="sldImg"/>
          </p:nvPr>
        </p:nvSpPr>
        <p:spPr>
          <a:xfrm>
            <a:off x="2857500" y="514350"/>
            <a:ext cx="3429000" cy="2571750"/>
          </a:xfrm>
          <a:ln/>
        </p:spPr>
      </p:sp>
      <p:sp>
        <p:nvSpPr>
          <p:cNvPr id="44038"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2661718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dt" sz="quarter" idx="1"/>
          </p:nvPr>
        </p:nvSpPr>
        <p:spPr/>
        <p:txBody>
          <a:bodyPr/>
          <a:lstStyle/>
          <a:p>
            <a:pPr>
              <a:defRPr/>
            </a:pPr>
            <a:fld id="{EAD3BFED-4625-4C35-BC75-1455ACD6A5CA}" type="datetime1">
              <a:rPr lang="en-GB" smtClean="0"/>
              <a:pPr>
                <a:defRPr/>
              </a:pPr>
              <a:t>02/05/2024</a:t>
            </a:fld>
            <a:endParaRPr lang="en-US"/>
          </a:p>
        </p:txBody>
      </p:sp>
      <p:sp>
        <p:nvSpPr>
          <p:cNvPr id="54275" name="Rectangle 7"/>
          <p:cNvSpPr>
            <a:spLocks noGrp="1" noChangeArrowheads="1"/>
          </p:cNvSpPr>
          <p:nvPr>
            <p:ph type="sldNum" sz="quarter" idx="5"/>
          </p:nvPr>
        </p:nvSpPr>
        <p:spPr/>
        <p:txBody>
          <a:bodyPr/>
          <a:lstStyle/>
          <a:p>
            <a:pPr>
              <a:defRPr/>
            </a:pPr>
            <a:fld id="{B2470D24-6483-4802-B6DC-F3E95F191076}" type="slidenum">
              <a:rPr lang="en-US" smtClean="0"/>
              <a:pPr>
                <a:defRPr/>
              </a:pPr>
              <a:t>11</a:t>
            </a:fld>
            <a:endParaRPr lang="en-US"/>
          </a:p>
        </p:txBody>
      </p:sp>
      <p:sp>
        <p:nvSpPr>
          <p:cNvPr id="45060"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37AA22F9-D365-4EE8-8F36-248C4DC5B65D}" type="slidenum">
              <a:rPr lang="en-US" sz="1200"/>
              <a:pPr algn="r"/>
              <a:t>11</a:t>
            </a:fld>
            <a:endParaRPr lang="en-US" sz="1200"/>
          </a:p>
        </p:txBody>
      </p:sp>
      <p:sp>
        <p:nvSpPr>
          <p:cNvPr id="45061" name="Rectangle 2"/>
          <p:cNvSpPr>
            <a:spLocks noGrp="1" noRot="1" noChangeAspect="1" noChangeArrowheads="1" noTextEdit="1"/>
          </p:cNvSpPr>
          <p:nvPr>
            <p:ph type="sldImg"/>
          </p:nvPr>
        </p:nvSpPr>
        <p:spPr>
          <a:xfrm>
            <a:off x="2857500" y="514350"/>
            <a:ext cx="3429000" cy="2571750"/>
          </a:xfrm>
          <a:ln/>
        </p:spPr>
      </p:sp>
      <p:sp>
        <p:nvSpPr>
          <p:cNvPr id="45062"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239514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p:txBody>
          <a:bodyPr/>
          <a:lstStyle/>
          <a:p>
            <a:pPr>
              <a:defRPr/>
            </a:pPr>
            <a:fld id="{16BCD960-C2D7-468E-8EF1-91BDCE11224D}" type="datetime1">
              <a:rPr lang="en-GB" smtClean="0"/>
              <a:pPr>
                <a:defRPr/>
              </a:pPr>
              <a:t>02/05/2024</a:t>
            </a:fld>
            <a:endParaRPr lang="en-US"/>
          </a:p>
        </p:txBody>
      </p:sp>
      <p:sp>
        <p:nvSpPr>
          <p:cNvPr id="51203" name="Rectangle 7"/>
          <p:cNvSpPr>
            <a:spLocks noGrp="1" noChangeArrowheads="1"/>
          </p:cNvSpPr>
          <p:nvPr>
            <p:ph type="sldNum" sz="quarter" idx="5"/>
          </p:nvPr>
        </p:nvSpPr>
        <p:spPr/>
        <p:txBody>
          <a:bodyPr/>
          <a:lstStyle/>
          <a:p>
            <a:pPr>
              <a:defRPr/>
            </a:pPr>
            <a:fld id="{408C4448-F200-4C28-BE36-B8768E529182}" type="slidenum">
              <a:rPr lang="en-US" smtClean="0"/>
              <a:pPr>
                <a:defRPr/>
              </a:pPr>
              <a:t>12</a:t>
            </a:fld>
            <a:endParaRPr lang="en-US"/>
          </a:p>
        </p:txBody>
      </p:sp>
      <p:sp>
        <p:nvSpPr>
          <p:cNvPr id="43012"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ED739D23-48CC-496B-AD80-6B8DFD5C96A4}" type="slidenum">
              <a:rPr lang="en-US" sz="1200"/>
              <a:pPr algn="r"/>
              <a:t>12</a:t>
            </a:fld>
            <a:endParaRPr lang="en-US" sz="1200"/>
          </a:p>
        </p:txBody>
      </p:sp>
      <p:sp>
        <p:nvSpPr>
          <p:cNvPr id="43013" name="Rectangle 2"/>
          <p:cNvSpPr>
            <a:spLocks noGrp="1" noRot="1" noChangeAspect="1" noChangeArrowheads="1" noTextEdit="1"/>
          </p:cNvSpPr>
          <p:nvPr>
            <p:ph type="sldImg"/>
          </p:nvPr>
        </p:nvSpPr>
        <p:spPr>
          <a:xfrm>
            <a:off x="2857500" y="514350"/>
            <a:ext cx="3429000" cy="2571750"/>
          </a:xfrm>
          <a:ln/>
        </p:spPr>
      </p:sp>
      <p:sp>
        <p:nvSpPr>
          <p:cNvPr id="43014" name="Rectangle 3"/>
          <p:cNvSpPr>
            <a:spLocks noGrp="1" noChangeArrowheads="1"/>
          </p:cNvSpPr>
          <p:nvPr>
            <p:ph type="body" idx="1"/>
          </p:nvPr>
        </p:nvSpPr>
        <p:spPr>
          <a:noFill/>
          <a:ln/>
        </p:spPr>
        <p:txBody>
          <a:bodyPr lIns="91435" tIns="45718" rIns="91435" bIns="45718"/>
          <a:lstStyle/>
          <a:p>
            <a:r>
              <a:rPr lang="en-US"/>
              <a:t>NB:  We do not include “character” here because it is an attribute not a behavior.   One could see curiosity, authenticity, and dedication as all character-based.  But they are behavioral manifestations of character.</a:t>
            </a:r>
          </a:p>
        </p:txBody>
      </p:sp>
    </p:spTree>
    <p:extLst>
      <p:ext uri="{BB962C8B-B14F-4D97-AF65-F5344CB8AC3E}">
        <p14:creationId xmlns:p14="http://schemas.microsoft.com/office/powerpoint/2010/main" val="2567191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dt" sz="quarter" idx="1"/>
          </p:nvPr>
        </p:nvSpPr>
        <p:spPr/>
        <p:txBody>
          <a:bodyPr/>
          <a:lstStyle/>
          <a:p>
            <a:pPr>
              <a:defRPr/>
            </a:pPr>
            <a:fld id="{412A0F1E-74D2-4845-9D02-0844B6168C91}" type="datetime1">
              <a:rPr lang="en-GB" smtClean="0"/>
              <a:pPr>
                <a:defRPr/>
              </a:pPr>
              <a:t>02/05/2024</a:t>
            </a:fld>
            <a:endParaRPr lang="en-US"/>
          </a:p>
        </p:txBody>
      </p:sp>
      <p:sp>
        <p:nvSpPr>
          <p:cNvPr id="60419" name="Rectangle 7"/>
          <p:cNvSpPr>
            <a:spLocks noGrp="1" noChangeArrowheads="1"/>
          </p:cNvSpPr>
          <p:nvPr>
            <p:ph type="sldNum" sz="quarter" idx="5"/>
          </p:nvPr>
        </p:nvSpPr>
        <p:spPr/>
        <p:txBody>
          <a:bodyPr/>
          <a:lstStyle/>
          <a:p>
            <a:pPr>
              <a:defRPr/>
            </a:pPr>
            <a:fld id="{B6153FD8-117D-4EFF-AC64-7773109CF916}" type="slidenum">
              <a:rPr lang="en-US" smtClean="0"/>
              <a:pPr>
                <a:defRPr/>
              </a:pPr>
              <a:t>13</a:t>
            </a:fld>
            <a:endParaRPr lang="en-US"/>
          </a:p>
        </p:txBody>
      </p:sp>
      <p:sp>
        <p:nvSpPr>
          <p:cNvPr id="49156"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E53435A2-F915-405A-BBAC-215412EF25E5}" type="slidenum">
              <a:rPr lang="en-US" sz="1200"/>
              <a:pPr algn="r"/>
              <a:t>13</a:t>
            </a:fld>
            <a:endParaRPr lang="en-US" sz="1200"/>
          </a:p>
        </p:txBody>
      </p:sp>
      <p:sp>
        <p:nvSpPr>
          <p:cNvPr id="49157" name="Rectangle 2"/>
          <p:cNvSpPr>
            <a:spLocks noGrp="1" noRot="1" noChangeAspect="1" noChangeArrowheads="1" noTextEdit="1"/>
          </p:cNvSpPr>
          <p:nvPr>
            <p:ph type="sldImg"/>
          </p:nvPr>
        </p:nvSpPr>
        <p:spPr>
          <a:xfrm>
            <a:off x="2857500" y="514350"/>
            <a:ext cx="3429000" cy="2571750"/>
          </a:xfrm>
          <a:ln/>
        </p:spPr>
      </p:sp>
      <p:sp>
        <p:nvSpPr>
          <p:cNvPr id="49158"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2960697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dt" sz="quarter" idx="1"/>
          </p:nvPr>
        </p:nvSpPr>
        <p:spPr/>
        <p:txBody>
          <a:bodyPr/>
          <a:lstStyle/>
          <a:p>
            <a:pPr>
              <a:defRPr/>
            </a:pPr>
            <a:fld id="{CA1DF701-0ED9-4B24-B5B9-26D46D8ADD19}" type="datetime1">
              <a:rPr lang="en-GB" smtClean="0"/>
              <a:pPr>
                <a:defRPr/>
              </a:pPr>
              <a:t>02/05/2024</a:t>
            </a:fld>
            <a:endParaRPr lang="en-US"/>
          </a:p>
        </p:txBody>
      </p:sp>
      <p:sp>
        <p:nvSpPr>
          <p:cNvPr id="61443" name="Rectangle 7"/>
          <p:cNvSpPr>
            <a:spLocks noGrp="1" noChangeArrowheads="1"/>
          </p:cNvSpPr>
          <p:nvPr>
            <p:ph type="sldNum" sz="quarter" idx="5"/>
          </p:nvPr>
        </p:nvSpPr>
        <p:spPr/>
        <p:txBody>
          <a:bodyPr/>
          <a:lstStyle/>
          <a:p>
            <a:pPr>
              <a:defRPr/>
            </a:pPr>
            <a:fld id="{48F9E7E8-EAE5-492A-8EB8-D2AF3C21C832}" type="slidenum">
              <a:rPr lang="en-US" smtClean="0"/>
              <a:pPr>
                <a:defRPr/>
              </a:pPr>
              <a:t>14</a:t>
            </a:fld>
            <a:endParaRPr lang="en-US"/>
          </a:p>
        </p:txBody>
      </p:sp>
      <p:sp>
        <p:nvSpPr>
          <p:cNvPr id="50180"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EE8BB99D-C1EC-4359-981F-5F164CA87BF4}" type="slidenum">
              <a:rPr lang="en-US" sz="1200"/>
              <a:pPr algn="r"/>
              <a:t>14</a:t>
            </a:fld>
            <a:endParaRPr lang="en-US" sz="1200"/>
          </a:p>
        </p:txBody>
      </p:sp>
      <p:sp>
        <p:nvSpPr>
          <p:cNvPr id="50181" name="Rectangle 2"/>
          <p:cNvSpPr>
            <a:spLocks noGrp="1" noRot="1" noChangeAspect="1" noChangeArrowheads="1" noTextEdit="1"/>
          </p:cNvSpPr>
          <p:nvPr>
            <p:ph type="sldImg"/>
          </p:nvPr>
        </p:nvSpPr>
        <p:spPr>
          <a:xfrm>
            <a:off x="2857500" y="514350"/>
            <a:ext cx="3429000" cy="2571750"/>
          </a:xfrm>
          <a:ln/>
        </p:spPr>
      </p:sp>
      <p:sp>
        <p:nvSpPr>
          <p:cNvPr id="50182"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1826158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xfrm>
            <a:off x="2857500" y="514350"/>
            <a:ext cx="3429000" cy="2571750"/>
          </a:xfrm>
          <a:ln/>
        </p:spPr>
      </p:sp>
      <p:sp>
        <p:nvSpPr>
          <p:cNvPr id="44034" name="Rectangle 3"/>
          <p:cNvSpPr>
            <a:spLocks noGrp="1" noChangeArrowheads="1"/>
          </p:cNvSpPr>
          <p:nvPr>
            <p:ph type="body" idx="1"/>
          </p:nvPr>
        </p:nvSpPr>
        <p:spPr>
          <a:noFill/>
          <a:ln/>
        </p:spPr>
        <p:txBody>
          <a:bodyPr/>
          <a:lstStyle/>
          <a:p>
            <a:r>
              <a:rPr lang="en-US" dirty="0"/>
              <a:t>We use the cards in this way – may be a good tool.  When we talk about personal leadership, its</a:t>
            </a:r>
            <a:r>
              <a:rPr lang="en-US" baseline="0" dirty="0"/>
              <a:t> strength comes from having clarity about (and being able to embody) what’s really important.</a:t>
            </a:r>
            <a:endParaRPr lang="en-US" dirty="0"/>
          </a:p>
        </p:txBody>
      </p:sp>
    </p:spTree>
    <p:extLst>
      <p:ext uri="{BB962C8B-B14F-4D97-AF65-F5344CB8AC3E}">
        <p14:creationId xmlns:p14="http://schemas.microsoft.com/office/powerpoint/2010/main" val="1023525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dt" sz="quarter" idx="1"/>
          </p:nvPr>
        </p:nvSpPr>
        <p:spPr/>
        <p:txBody>
          <a:bodyPr/>
          <a:lstStyle/>
          <a:p>
            <a:pPr>
              <a:defRPr/>
            </a:pPr>
            <a:fld id="{DEC655C2-9ECE-4661-B372-9E65DE1E9E83}" type="datetime1">
              <a:rPr lang="en-GB" smtClean="0"/>
              <a:pPr>
                <a:defRPr/>
              </a:pPr>
              <a:t>02/05/2024</a:t>
            </a:fld>
            <a:endParaRPr lang="en-US"/>
          </a:p>
        </p:txBody>
      </p:sp>
      <p:sp>
        <p:nvSpPr>
          <p:cNvPr id="62467" name="Rectangle 7"/>
          <p:cNvSpPr>
            <a:spLocks noGrp="1" noChangeArrowheads="1"/>
          </p:cNvSpPr>
          <p:nvPr>
            <p:ph type="sldNum" sz="quarter" idx="5"/>
          </p:nvPr>
        </p:nvSpPr>
        <p:spPr/>
        <p:txBody>
          <a:bodyPr/>
          <a:lstStyle/>
          <a:p>
            <a:pPr>
              <a:defRPr/>
            </a:pPr>
            <a:fld id="{ED513242-9071-4A30-9019-86E8C698867E}" type="slidenum">
              <a:rPr lang="en-US" smtClean="0"/>
              <a:pPr>
                <a:defRPr/>
              </a:pPr>
              <a:t>16</a:t>
            </a:fld>
            <a:endParaRPr lang="en-US"/>
          </a:p>
        </p:txBody>
      </p:sp>
      <p:sp>
        <p:nvSpPr>
          <p:cNvPr id="51204"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E5F19FFC-B9A3-439B-9BAC-FDBE490BA42E}" type="slidenum">
              <a:rPr lang="en-US" sz="1200"/>
              <a:pPr algn="r"/>
              <a:t>16</a:t>
            </a:fld>
            <a:endParaRPr lang="en-US" sz="1200"/>
          </a:p>
        </p:txBody>
      </p:sp>
      <p:sp>
        <p:nvSpPr>
          <p:cNvPr id="51205" name="Rectangle 2"/>
          <p:cNvSpPr>
            <a:spLocks noGrp="1" noRot="1" noChangeAspect="1" noChangeArrowheads="1" noTextEdit="1"/>
          </p:cNvSpPr>
          <p:nvPr>
            <p:ph type="sldImg"/>
          </p:nvPr>
        </p:nvSpPr>
        <p:spPr>
          <a:xfrm>
            <a:off x="2859088" y="515938"/>
            <a:ext cx="3429000" cy="2571750"/>
          </a:xfrm>
          <a:ln/>
        </p:spPr>
      </p:sp>
      <p:sp>
        <p:nvSpPr>
          <p:cNvPr id="51206" name="Rectangle 3"/>
          <p:cNvSpPr>
            <a:spLocks noGrp="1" noChangeArrowheads="1"/>
          </p:cNvSpPr>
          <p:nvPr>
            <p:ph type="body" idx="1"/>
          </p:nvPr>
        </p:nvSpPr>
        <p:spPr>
          <a:noFill/>
          <a:ln/>
        </p:spPr>
        <p:txBody>
          <a:bodyPr lIns="91435" tIns="45718" rIns="91435" bIns="45718"/>
          <a:lstStyle/>
          <a:p>
            <a:endParaRPr lang="en-US" b="1"/>
          </a:p>
        </p:txBody>
      </p:sp>
    </p:spTree>
    <p:extLst>
      <p:ext uri="{BB962C8B-B14F-4D97-AF65-F5344CB8AC3E}">
        <p14:creationId xmlns:p14="http://schemas.microsoft.com/office/powerpoint/2010/main" val="2028595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p:txBody>
          <a:bodyPr/>
          <a:lstStyle/>
          <a:p>
            <a:pPr>
              <a:defRPr/>
            </a:pPr>
            <a:fld id="{16BCD960-C2D7-468E-8EF1-91BDCE11224D}" type="datetime1">
              <a:rPr lang="en-GB" smtClean="0"/>
              <a:pPr>
                <a:defRPr/>
              </a:pPr>
              <a:t>02/05/2024</a:t>
            </a:fld>
            <a:endParaRPr lang="en-US"/>
          </a:p>
        </p:txBody>
      </p:sp>
      <p:sp>
        <p:nvSpPr>
          <p:cNvPr id="51203" name="Rectangle 7"/>
          <p:cNvSpPr>
            <a:spLocks noGrp="1" noChangeArrowheads="1"/>
          </p:cNvSpPr>
          <p:nvPr>
            <p:ph type="sldNum" sz="quarter" idx="5"/>
          </p:nvPr>
        </p:nvSpPr>
        <p:spPr/>
        <p:txBody>
          <a:bodyPr/>
          <a:lstStyle/>
          <a:p>
            <a:pPr>
              <a:defRPr/>
            </a:pPr>
            <a:fld id="{408C4448-F200-4C28-BE36-B8768E529182}" type="slidenum">
              <a:rPr lang="en-US" smtClean="0"/>
              <a:pPr>
                <a:defRPr/>
              </a:pPr>
              <a:t>17</a:t>
            </a:fld>
            <a:endParaRPr lang="en-US"/>
          </a:p>
        </p:txBody>
      </p:sp>
      <p:sp>
        <p:nvSpPr>
          <p:cNvPr id="43012"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ED739D23-48CC-496B-AD80-6B8DFD5C96A4}" type="slidenum">
              <a:rPr lang="en-US" sz="1200"/>
              <a:pPr algn="r"/>
              <a:t>17</a:t>
            </a:fld>
            <a:endParaRPr lang="en-US" sz="1200"/>
          </a:p>
        </p:txBody>
      </p:sp>
      <p:sp>
        <p:nvSpPr>
          <p:cNvPr id="43013" name="Rectangle 2"/>
          <p:cNvSpPr>
            <a:spLocks noGrp="1" noRot="1" noChangeAspect="1" noChangeArrowheads="1" noTextEdit="1"/>
          </p:cNvSpPr>
          <p:nvPr>
            <p:ph type="sldImg"/>
          </p:nvPr>
        </p:nvSpPr>
        <p:spPr>
          <a:xfrm>
            <a:off x="2857500" y="514350"/>
            <a:ext cx="3429000" cy="2571750"/>
          </a:xfrm>
          <a:ln/>
        </p:spPr>
      </p:sp>
      <p:sp>
        <p:nvSpPr>
          <p:cNvPr id="43014" name="Rectangle 3"/>
          <p:cNvSpPr>
            <a:spLocks noGrp="1" noChangeArrowheads="1"/>
          </p:cNvSpPr>
          <p:nvPr>
            <p:ph type="body" idx="1"/>
          </p:nvPr>
        </p:nvSpPr>
        <p:spPr>
          <a:noFill/>
          <a:ln/>
        </p:spPr>
        <p:txBody>
          <a:bodyPr lIns="91435" tIns="45718" rIns="91435" bIns="45718"/>
          <a:lstStyle/>
          <a:p>
            <a:r>
              <a:rPr lang="en-US"/>
              <a:t>NB:  We do not include “character” here because it is an attribute not a behavior.   One could see curiosity, authenticity, and dedication as all character-based.  But they are behavioral manifestations of character.</a:t>
            </a:r>
          </a:p>
        </p:txBody>
      </p:sp>
    </p:spTree>
    <p:extLst>
      <p:ext uri="{BB962C8B-B14F-4D97-AF65-F5344CB8AC3E}">
        <p14:creationId xmlns:p14="http://schemas.microsoft.com/office/powerpoint/2010/main" val="318907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p:txBody>
          <a:bodyPr/>
          <a:lstStyle/>
          <a:p>
            <a:pPr>
              <a:defRPr/>
            </a:pPr>
            <a:fld id="{893055F9-1687-4C28-AF27-F37F49883871}" type="datetime1">
              <a:rPr lang="en-GB" smtClean="0"/>
              <a:pPr>
                <a:defRPr/>
              </a:pPr>
              <a:t>02/05/2024</a:t>
            </a:fld>
            <a:endParaRPr lang="en-US"/>
          </a:p>
        </p:txBody>
      </p:sp>
      <p:sp>
        <p:nvSpPr>
          <p:cNvPr id="64515" name="Rectangle 7"/>
          <p:cNvSpPr>
            <a:spLocks noGrp="1" noChangeArrowheads="1"/>
          </p:cNvSpPr>
          <p:nvPr>
            <p:ph type="sldNum" sz="quarter" idx="5"/>
          </p:nvPr>
        </p:nvSpPr>
        <p:spPr/>
        <p:txBody>
          <a:bodyPr/>
          <a:lstStyle/>
          <a:p>
            <a:pPr>
              <a:defRPr/>
            </a:pPr>
            <a:fld id="{C0EEA352-6DF2-494E-B339-C84729F350C3}" type="slidenum">
              <a:rPr lang="en-US" smtClean="0"/>
              <a:pPr>
                <a:defRPr/>
              </a:pPr>
              <a:t>18</a:t>
            </a:fld>
            <a:endParaRPr lang="en-US"/>
          </a:p>
        </p:txBody>
      </p:sp>
      <p:sp>
        <p:nvSpPr>
          <p:cNvPr id="53252"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0C23AAD1-6FFB-42AB-B42E-86A24C23AED5}" type="slidenum">
              <a:rPr lang="en-US" sz="1200"/>
              <a:pPr algn="r"/>
              <a:t>18</a:t>
            </a:fld>
            <a:endParaRPr lang="en-US" sz="1200"/>
          </a:p>
        </p:txBody>
      </p:sp>
      <p:sp>
        <p:nvSpPr>
          <p:cNvPr id="53253" name="Rectangle 2"/>
          <p:cNvSpPr>
            <a:spLocks noGrp="1" noRot="1" noChangeAspect="1" noChangeArrowheads="1" noTextEdit="1"/>
          </p:cNvSpPr>
          <p:nvPr>
            <p:ph type="sldImg"/>
          </p:nvPr>
        </p:nvSpPr>
        <p:spPr>
          <a:xfrm>
            <a:off x="2857500" y="514350"/>
            <a:ext cx="3429000" cy="2571750"/>
          </a:xfrm>
          <a:ln/>
        </p:spPr>
      </p:sp>
      <p:sp>
        <p:nvSpPr>
          <p:cNvPr id="53254"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2292157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1"/>
          </p:nvPr>
        </p:nvSpPr>
        <p:spPr/>
        <p:txBody>
          <a:bodyPr/>
          <a:lstStyle/>
          <a:p>
            <a:pPr>
              <a:defRPr/>
            </a:pPr>
            <a:fld id="{3CC54CC8-89C2-472F-BBCC-C94D34401D03}" type="datetime1">
              <a:rPr lang="en-GB" smtClean="0"/>
              <a:pPr>
                <a:defRPr/>
              </a:pPr>
              <a:t>02/05/2024</a:t>
            </a:fld>
            <a:endParaRPr lang="en-US"/>
          </a:p>
        </p:txBody>
      </p:sp>
      <p:sp>
        <p:nvSpPr>
          <p:cNvPr id="66563" name="Rectangle 7"/>
          <p:cNvSpPr>
            <a:spLocks noGrp="1" noChangeArrowheads="1"/>
          </p:cNvSpPr>
          <p:nvPr>
            <p:ph type="sldNum" sz="quarter" idx="5"/>
          </p:nvPr>
        </p:nvSpPr>
        <p:spPr/>
        <p:txBody>
          <a:bodyPr/>
          <a:lstStyle/>
          <a:p>
            <a:pPr>
              <a:defRPr/>
            </a:pPr>
            <a:fld id="{12FBEC14-C7C5-4F2D-B195-BB2BC72CEAD5}" type="slidenum">
              <a:rPr lang="en-US" smtClean="0"/>
              <a:pPr>
                <a:defRPr/>
              </a:pPr>
              <a:t>19</a:t>
            </a:fld>
            <a:endParaRPr lang="en-US"/>
          </a:p>
        </p:txBody>
      </p:sp>
      <p:sp>
        <p:nvSpPr>
          <p:cNvPr id="55300"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C7B96D2C-6E0F-4764-9D6B-7F38A5A64F5E}" type="slidenum">
              <a:rPr lang="en-US" sz="1200"/>
              <a:pPr algn="r"/>
              <a:t>19</a:t>
            </a:fld>
            <a:endParaRPr lang="en-US" sz="1200"/>
          </a:p>
        </p:txBody>
      </p:sp>
      <p:sp>
        <p:nvSpPr>
          <p:cNvPr id="55301" name="Rectangle 2"/>
          <p:cNvSpPr>
            <a:spLocks noGrp="1" noRot="1" noChangeAspect="1" noChangeArrowheads="1" noTextEdit="1"/>
          </p:cNvSpPr>
          <p:nvPr>
            <p:ph type="sldImg"/>
          </p:nvPr>
        </p:nvSpPr>
        <p:spPr>
          <a:xfrm>
            <a:off x="2857500" y="514350"/>
            <a:ext cx="3429000" cy="2571750"/>
          </a:xfrm>
          <a:ln/>
        </p:spPr>
      </p:sp>
      <p:sp>
        <p:nvSpPr>
          <p:cNvPr id="55302"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3416538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dt" sz="quarter" idx="1"/>
          </p:nvPr>
        </p:nvSpPr>
        <p:spPr/>
        <p:txBody>
          <a:bodyPr/>
          <a:lstStyle/>
          <a:p>
            <a:pPr>
              <a:spcBef>
                <a:spcPct val="30000"/>
              </a:spcBef>
              <a:defRPr/>
            </a:pPr>
            <a:fld id="{C0F421A9-DC3E-4F9F-B7FE-44B42662CB2E}" type="datetime1">
              <a:rPr lang="en-GB" smtClean="0">
                <a:solidFill>
                  <a:srgbClr val="000000"/>
                </a:solidFill>
              </a:rPr>
              <a:pPr>
                <a:spcBef>
                  <a:spcPct val="30000"/>
                </a:spcBef>
                <a:defRPr/>
              </a:pPr>
              <a:t>02/05/2024</a:t>
            </a:fld>
            <a:endParaRPr lang="en-US">
              <a:solidFill>
                <a:srgbClr val="000000"/>
              </a:solidFill>
            </a:endParaRPr>
          </a:p>
        </p:txBody>
      </p:sp>
      <p:sp>
        <p:nvSpPr>
          <p:cNvPr id="69635" name="Rectangle 7"/>
          <p:cNvSpPr>
            <a:spLocks noGrp="1" noChangeArrowheads="1"/>
          </p:cNvSpPr>
          <p:nvPr>
            <p:ph type="sldNum" sz="quarter" idx="5"/>
          </p:nvPr>
        </p:nvSpPr>
        <p:spPr/>
        <p:txBody>
          <a:bodyPr/>
          <a:lstStyle/>
          <a:p>
            <a:pPr>
              <a:spcBef>
                <a:spcPct val="30000"/>
              </a:spcBef>
              <a:defRPr/>
            </a:pPr>
            <a:fld id="{6995D4D8-E433-451D-98BF-1A9D83B7737A}" type="slidenum">
              <a:rPr lang="en-US" smtClean="0">
                <a:solidFill>
                  <a:srgbClr val="000000"/>
                </a:solidFill>
              </a:rPr>
              <a:pPr>
                <a:spcBef>
                  <a:spcPct val="30000"/>
                </a:spcBef>
                <a:defRPr/>
              </a:pPr>
              <a:t>2</a:t>
            </a:fld>
            <a:endParaRPr lang="en-US">
              <a:solidFill>
                <a:srgbClr val="000000"/>
              </a:solidFill>
            </a:endParaRPr>
          </a:p>
        </p:txBody>
      </p:sp>
      <p:sp>
        <p:nvSpPr>
          <p:cNvPr id="58372"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eaLnBrk="0" hangingPunct="0"/>
            <a:fld id="{36A5B32F-8AF4-4D3D-B27D-11FB8908E1CA}" type="slidenum">
              <a:rPr lang="en-US" sz="1200">
                <a:solidFill>
                  <a:srgbClr val="000000"/>
                </a:solidFill>
              </a:rPr>
              <a:pPr algn="r" eaLnBrk="0" hangingPunct="0"/>
              <a:t>2</a:t>
            </a:fld>
            <a:endParaRPr lang="en-US" sz="1200">
              <a:solidFill>
                <a:srgbClr val="000000"/>
              </a:solidFill>
            </a:endParaRPr>
          </a:p>
        </p:txBody>
      </p:sp>
      <p:sp>
        <p:nvSpPr>
          <p:cNvPr id="58373" name="Rectangle 2"/>
          <p:cNvSpPr>
            <a:spLocks noGrp="1" noRot="1" noChangeAspect="1" noChangeArrowheads="1" noTextEdit="1"/>
          </p:cNvSpPr>
          <p:nvPr>
            <p:ph type="sldImg"/>
          </p:nvPr>
        </p:nvSpPr>
        <p:spPr>
          <a:xfrm>
            <a:off x="2859088" y="515938"/>
            <a:ext cx="3429000" cy="2571750"/>
          </a:xfrm>
          <a:ln/>
        </p:spPr>
      </p:sp>
      <p:sp>
        <p:nvSpPr>
          <p:cNvPr id="58374"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1922900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pPr>
              <a:defRPr/>
            </a:pPr>
            <a:fld id="{93588DEB-C7E8-418E-B364-3343DD30AFFC}" type="slidenum">
              <a:rPr lang="en-US" smtClean="0"/>
              <a:pPr>
                <a:defRPr/>
              </a:pPr>
              <a:t>20</a:t>
            </a:fld>
            <a:endParaRPr lang="en-US"/>
          </a:p>
        </p:txBody>
      </p:sp>
      <p:sp>
        <p:nvSpPr>
          <p:cNvPr id="56323" name="Rectangle 7"/>
          <p:cNvSpPr txBox="1">
            <a:spLocks noGrp="1" noChangeArrowheads="1"/>
          </p:cNvSpPr>
          <p:nvPr/>
        </p:nvSpPr>
        <p:spPr bwMode="auto">
          <a:xfrm>
            <a:off x="5177367" y="6513910"/>
            <a:ext cx="3964517" cy="342900"/>
          </a:xfrm>
          <a:prstGeom prst="rect">
            <a:avLst/>
          </a:prstGeom>
          <a:noFill/>
          <a:ln w="9525">
            <a:noFill/>
            <a:miter lim="800000"/>
            <a:headEnd/>
            <a:tailEnd/>
          </a:ln>
        </p:spPr>
        <p:txBody>
          <a:bodyPr lIns="91339" tIns="45670" rIns="91339" bIns="45670" anchor="b"/>
          <a:lstStyle/>
          <a:p>
            <a:pPr algn="r">
              <a:spcBef>
                <a:spcPct val="30000"/>
              </a:spcBef>
            </a:pPr>
            <a:fld id="{CB595B9D-D49B-4B64-8E4C-FBAA92BBD720}" type="slidenum">
              <a:rPr lang="en-US" sz="1200"/>
              <a:pPr algn="r">
                <a:spcBef>
                  <a:spcPct val="30000"/>
                </a:spcBef>
              </a:pPr>
              <a:t>20</a:t>
            </a:fld>
            <a:endParaRPr lang="en-US" sz="1200"/>
          </a:p>
        </p:txBody>
      </p:sp>
      <p:sp>
        <p:nvSpPr>
          <p:cNvPr id="56324" name="Rectangle 2"/>
          <p:cNvSpPr>
            <a:spLocks noGrp="1" noRot="1" noChangeAspect="1" noChangeArrowheads="1" noTextEdit="1"/>
          </p:cNvSpPr>
          <p:nvPr>
            <p:ph type="sldImg"/>
          </p:nvPr>
        </p:nvSpPr>
        <p:spPr>
          <a:xfrm>
            <a:off x="2855913" y="514350"/>
            <a:ext cx="3429000" cy="2571750"/>
          </a:xfrm>
          <a:ln/>
        </p:spPr>
      </p:sp>
      <p:sp>
        <p:nvSpPr>
          <p:cNvPr id="56325" name="Rectangle 3"/>
          <p:cNvSpPr>
            <a:spLocks noGrp="1" noChangeArrowheads="1"/>
          </p:cNvSpPr>
          <p:nvPr>
            <p:ph type="body" idx="1"/>
          </p:nvPr>
        </p:nvSpPr>
        <p:spPr>
          <a:xfrm>
            <a:off x="912285" y="3257550"/>
            <a:ext cx="7319433" cy="3086100"/>
          </a:xfrm>
          <a:noFill/>
          <a:ln/>
        </p:spPr>
        <p:txBody>
          <a:bodyPr lIns="91339" tIns="45670" rIns="91339" bIns="45670"/>
          <a:lstStyle/>
          <a:p>
            <a:endParaRPr lang="en-US"/>
          </a:p>
        </p:txBody>
      </p:sp>
    </p:spTree>
    <p:extLst>
      <p:ext uri="{BB962C8B-B14F-4D97-AF65-F5344CB8AC3E}">
        <p14:creationId xmlns:p14="http://schemas.microsoft.com/office/powerpoint/2010/main" val="4099393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237414A8-EC6E-4348-B69E-36B69EC7993E}" type="slidenum">
              <a:rPr lang="en-US" sz="1200"/>
              <a:pPr algn="r"/>
              <a:t>21</a:t>
            </a:fld>
            <a:endParaRPr lang="en-US" sz="1200"/>
          </a:p>
        </p:txBody>
      </p:sp>
      <p:sp>
        <p:nvSpPr>
          <p:cNvPr id="57347" name="Rectangle 7"/>
          <p:cNvSpPr txBox="1">
            <a:spLocks noGrp="1" noChangeArrowheads="1"/>
          </p:cNvSpPr>
          <p:nvPr/>
        </p:nvSpPr>
        <p:spPr bwMode="auto">
          <a:xfrm>
            <a:off x="5177367" y="6513910"/>
            <a:ext cx="3964517" cy="342900"/>
          </a:xfrm>
          <a:prstGeom prst="rect">
            <a:avLst/>
          </a:prstGeom>
          <a:noFill/>
          <a:ln w="9525">
            <a:noFill/>
            <a:miter lim="800000"/>
            <a:headEnd/>
            <a:tailEnd/>
          </a:ln>
        </p:spPr>
        <p:txBody>
          <a:bodyPr lIns="91339" tIns="45670" rIns="91339" bIns="45670" anchor="b"/>
          <a:lstStyle/>
          <a:p>
            <a:pPr algn="r"/>
            <a:fld id="{FE51A951-813A-40D1-B1E7-0B7819FB1C1F}" type="slidenum">
              <a:rPr lang="en-US" sz="1200"/>
              <a:pPr algn="r"/>
              <a:t>21</a:t>
            </a:fld>
            <a:endParaRPr lang="en-US" sz="1200"/>
          </a:p>
        </p:txBody>
      </p:sp>
      <p:sp>
        <p:nvSpPr>
          <p:cNvPr id="57348" name="Rectangle 2"/>
          <p:cNvSpPr>
            <a:spLocks noGrp="1" noRot="1" noChangeAspect="1" noChangeArrowheads="1" noTextEdit="1"/>
          </p:cNvSpPr>
          <p:nvPr>
            <p:ph type="sldImg"/>
          </p:nvPr>
        </p:nvSpPr>
        <p:spPr>
          <a:xfrm>
            <a:off x="2857500" y="514350"/>
            <a:ext cx="3429000" cy="2571750"/>
          </a:xfrm>
          <a:ln/>
        </p:spPr>
      </p:sp>
      <p:sp>
        <p:nvSpPr>
          <p:cNvPr id="57349" name="Rectangle 3"/>
          <p:cNvSpPr>
            <a:spLocks noGrp="1" noChangeArrowheads="1"/>
          </p:cNvSpPr>
          <p:nvPr>
            <p:ph type="body" idx="1"/>
          </p:nvPr>
        </p:nvSpPr>
        <p:spPr>
          <a:xfrm>
            <a:off x="912285" y="3257550"/>
            <a:ext cx="7319433" cy="3086100"/>
          </a:xfrm>
          <a:noFill/>
          <a:ln/>
        </p:spPr>
        <p:txBody>
          <a:bodyPr lIns="91339" tIns="45670" rIns="91339" bIns="45670"/>
          <a:lstStyle/>
          <a:p>
            <a:pPr eaLnBrk="1" hangingPunct="1"/>
            <a:endParaRPr lang="en-US"/>
          </a:p>
        </p:txBody>
      </p:sp>
    </p:spTree>
    <p:extLst>
      <p:ext uri="{BB962C8B-B14F-4D97-AF65-F5344CB8AC3E}">
        <p14:creationId xmlns:p14="http://schemas.microsoft.com/office/powerpoint/2010/main" val="218911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p:txBody>
          <a:bodyPr/>
          <a:lstStyle/>
          <a:p>
            <a:pPr>
              <a:spcBef>
                <a:spcPct val="30000"/>
              </a:spcBef>
              <a:defRPr/>
            </a:pPr>
            <a:fld id="{6571138A-C7B7-41E5-BCC5-788DD1C5AC60}" type="datetime1">
              <a:rPr lang="en-GB" smtClean="0">
                <a:solidFill>
                  <a:srgbClr val="000000"/>
                </a:solidFill>
              </a:rPr>
              <a:pPr>
                <a:spcBef>
                  <a:spcPct val="30000"/>
                </a:spcBef>
                <a:defRPr/>
              </a:pPr>
              <a:t>02/05/2024</a:t>
            </a:fld>
            <a:endParaRPr lang="en-US">
              <a:solidFill>
                <a:srgbClr val="000000"/>
              </a:solidFill>
            </a:endParaRPr>
          </a:p>
        </p:txBody>
      </p:sp>
      <p:sp>
        <p:nvSpPr>
          <p:cNvPr id="44035" name="Rectangle 7"/>
          <p:cNvSpPr>
            <a:spLocks noGrp="1" noChangeArrowheads="1"/>
          </p:cNvSpPr>
          <p:nvPr>
            <p:ph type="sldNum" sz="quarter" idx="5"/>
          </p:nvPr>
        </p:nvSpPr>
        <p:spPr/>
        <p:txBody>
          <a:bodyPr/>
          <a:lstStyle/>
          <a:p>
            <a:pPr>
              <a:spcBef>
                <a:spcPct val="30000"/>
              </a:spcBef>
              <a:defRPr/>
            </a:pPr>
            <a:fld id="{5B1C7C1F-A9B4-4898-8160-93CC0477E5CD}" type="slidenum">
              <a:rPr lang="en-US" smtClean="0">
                <a:solidFill>
                  <a:srgbClr val="000000"/>
                </a:solidFill>
              </a:rPr>
              <a:pPr>
                <a:spcBef>
                  <a:spcPct val="30000"/>
                </a:spcBef>
                <a:defRPr/>
              </a:pPr>
              <a:t>3</a:t>
            </a:fld>
            <a:endParaRPr lang="en-US">
              <a:solidFill>
                <a:srgbClr val="000000"/>
              </a:solidFill>
            </a:endParaRPr>
          </a:p>
        </p:txBody>
      </p:sp>
      <p:sp>
        <p:nvSpPr>
          <p:cNvPr id="35844"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0" tIns="45716" rIns="91430" bIns="45716" anchor="b"/>
          <a:lstStyle/>
          <a:p>
            <a:pPr algn="r" eaLnBrk="0" hangingPunct="0"/>
            <a:fld id="{8AAE47B0-395A-4B24-8BA2-2C7458B90650}" type="slidenum">
              <a:rPr lang="en-US" sz="1200">
                <a:solidFill>
                  <a:srgbClr val="000000"/>
                </a:solidFill>
              </a:rPr>
              <a:pPr algn="r" eaLnBrk="0" hangingPunct="0"/>
              <a:t>3</a:t>
            </a:fld>
            <a:endParaRPr lang="en-US" sz="1200">
              <a:solidFill>
                <a:srgbClr val="000000"/>
              </a:solidFill>
            </a:endParaRPr>
          </a:p>
        </p:txBody>
      </p:sp>
      <p:sp>
        <p:nvSpPr>
          <p:cNvPr id="35845" name="Rectangle 2"/>
          <p:cNvSpPr>
            <a:spLocks noGrp="1" noRot="1" noChangeAspect="1" noChangeArrowheads="1" noTextEdit="1"/>
          </p:cNvSpPr>
          <p:nvPr>
            <p:ph type="sldImg"/>
          </p:nvPr>
        </p:nvSpPr>
        <p:spPr>
          <a:xfrm>
            <a:off x="2857500" y="514350"/>
            <a:ext cx="3429000" cy="2571750"/>
          </a:xfrm>
          <a:ln/>
        </p:spPr>
      </p:sp>
      <p:sp>
        <p:nvSpPr>
          <p:cNvPr id="35846" name="Rectangle 3"/>
          <p:cNvSpPr>
            <a:spLocks noGrp="1" noChangeArrowheads="1"/>
          </p:cNvSpPr>
          <p:nvPr>
            <p:ph type="body" idx="1"/>
          </p:nvPr>
        </p:nvSpPr>
        <p:spPr>
          <a:xfrm>
            <a:off x="916518" y="3259932"/>
            <a:ext cx="7310967" cy="3083719"/>
          </a:xfrm>
          <a:noFill/>
          <a:ln/>
        </p:spPr>
        <p:txBody>
          <a:bodyPr lIns="91430" tIns="45716" rIns="91430" bIns="45716"/>
          <a:lstStyle/>
          <a:p>
            <a:pPr eaLnBrk="1" hangingPunct="1"/>
            <a:endParaRPr lang="en-US"/>
          </a:p>
        </p:txBody>
      </p:sp>
    </p:spTree>
    <p:extLst>
      <p:ext uri="{BB962C8B-B14F-4D97-AF65-F5344CB8AC3E}">
        <p14:creationId xmlns:p14="http://schemas.microsoft.com/office/powerpoint/2010/main" val="740914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237414A8-EC6E-4348-B69E-36B69EC7993E}" type="slidenum">
              <a:rPr lang="en-US" sz="1200"/>
              <a:pPr algn="r"/>
              <a:t>4</a:t>
            </a:fld>
            <a:endParaRPr lang="en-US" sz="1200"/>
          </a:p>
        </p:txBody>
      </p:sp>
      <p:sp>
        <p:nvSpPr>
          <p:cNvPr id="57347" name="Rectangle 7"/>
          <p:cNvSpPr txBox="1">
            <a:spLocks noGrp="1" noChangeArrowheads="1"/>
          </p:cNvSpPr>
          <p:nvPr/>
        </p:nvSpPr>
        <p:spPr bwMode="auto">
          <a:xfrm>
            <a:off x="5177367" y="6513910"/>
            <a:ext cx="3964517" cy="342900"/>
          </a:xfrm>
          <a:prstGeom prst="rect">
            <a:avLst/>
          </a:prstGeom>
          <a:noFill/>
          <a:ln w="9525">
            <a:noFill/>
            <a:miter lim="800000"/>
            <a:headEnd/>
            <a:tailEnd/>
          </a:ln>
        </p:spPr>
        <p:txBody>
          <a:bodyPr lIns="91339" tIns="45670" rIns="91339" bIns="45670" anchor="b"/>
          <a:lstStyle/>
          <a:p>
            <a:pPr algn="r"/>
            <a:fld id="{FE51A951-813A-40D1-B1E7-0B7819FB1C1F}" type="slidenum">
              <a:rPr lang="en-US" sz="1200"/>
              <a:pPr algn="r"/>
              <a:t>4</a:t>
            </a:fld>
            <a:endParaRPr lang="en-US" sz="1200"/>
          </a:p>
        </p:txBody>
      </p:sp>
      <p:sp>
        <p:nvSpPr>
          <p:cNvPr id="57348" name="Rectangle 2"/>
          <p:cNvSpPr>
            <a:spLocks noGrp="1" noRot="1" noChangeAspect="1" noChangeArrowheads="1" noTextEdit="1"/>
          </p:cNvSpPr>
          <p:nvPr>
            <p:ph type="sldImg"/>
          </p:nvPr>
        </p:nvSpPr>
        <p:spPr>
          <a:xfrm>
            <a:off x="2857500" y="514350"/>
            <a:ext cx="3429000" cy="2571750"/>
          </a:xfrm>
          <a:ln/>
        </p:spPr>
      </p:sp>
      <p:sp>
        <p:nvSpPr>
          <p:cNvPr id="57349" name="Rectangle 3"/>
          <p:cNvSpPr>
            <a:spLocks noGrp="1" noChangeArrowheads="1"/>
          </p:cNvSpPr>
          <p:nvPr>
            <p:ph type="body" idx="1"/>
          </p:nvPr>
        </p:nvSpPr>
        <p:spPr>
          <a:xfrm>
            <a:off x="912285" y="3257550"/>
            <a:ext cx="7319433" cy="3086100"/>
          </a:xfrm>
          <a:noFill/>
          <a:ln/>
        </p:spPr>
        <p:txBody>
          <a:bodyPr lIns="91339" tIns="45670" rIns="91339" bIns="45670"/>
          <a:lstStyle/>
          <a:p>
            <a:pPr eaLnBrk="1" hangingPunct="1"/>
            <a:endParaRPr lang="en-US"/>
          </a:p>
        </p:txBody>
      </p:sp>
    </p:spTree>
    <p:extLst>
      <p:ext uri="{BB962C8B-B14F-4D97-AF65-F5344CB8AC3E}">
        <p14:creationId xmlns:p14="http://schemas.microsoft.com/office/powerpoint/2010/main" val="480781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dt" sz="quarter" idx="1"/>
          </p:nvPr>
        </p:nvSpPr>
        <p:spPr/>
        <p:txBody>
          <a:bodyPr/>
          <a:lstStyle/>
          <a:p>
            <a:pPr>
              <a:defRPr/>
            </a:pPr>
            <a:fld id="{0D655335-4809-4D27-910B-0E5F9805C5EF}" type="datetime1">
              <a:rPr lang="en-GB" smtClean="0"/>
              <a:pPr>
                <a:defRPr/>
              </a:pPr>
              <a:t>02/05/2024</a:t>
            </a:fld>
            <a:endParaRPr lang="en-US"/>
          </a:p>
        </p:txBody>
      </p:sp>
      <p:sp>
        <p:nvSpPr>
          <p:cNvPr id="46083" name="Rectangle 7"/>
          <p:cNvSpPr>
            <a:spLocks noGrp="1" noChangeArrowheads="1"/>
          </p:cNvSpPr>
          <p:nvPr>
            <p:ph type="sldNum" sz="quarter" idx="5"/>
          </p:nvPr>
        </p:nvSpPr>
        <p:spPr/>
        <p:txBody>
          <a:bodyPr/>
          <a:lstStyle/>
          <a:p>
            <a:pPr>
              <a:defRPr/>
            </a:pPr>
            <a:fld id="{969F900A-7658-4968-832A-36C9B7106ACC}" type="slidenum">
              <a:rPr lang="en-US" smtClean="0"/>
              <a:pPr>
                <a:defRPr/>
              </a:pPr>
              <a:t>5</a:t>
            </a:fld>
            <a:endParaRPr lang="en-US"/>
          </a:p>
        </p:txBody>
      </p:sp>
      <p:sp>
        <p:nvSpPr>
          <p:cNvPr id="37892"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05697A47-8B2D-4099-849A-B1BF4DBCC359}" type="slidenum">
              <a:rPr lang="en-US" sz="1200"/>
              <a:pPr algn="r"/>
              <a:t>5</a:t>
            </a:fld>
            <a:endParaRPr lang="en-US" sz="1200"/>
          </a:p>
        </p:txBody>
      </p:sp>
      <p:sp>
        <p:nvSpPr>
          <p:cNvPr id="37893" name="Rectangle 2"/>
          <p:cNvSpPr>
            <a:spLocks noGrp="1" noRot="1" noChangeAspect="1" noChangeArrowheads="1" noTextEdit="1"/>
          </p:cNvSpPr>
          <p:nvPr>
            <p:ph type="sldImg"/>
          </p:nvPr>
        </p:nvSpPr>
        <p:spPr>
          <a:xfrm>
            <a:off x="2857500" y="514350"/>
            <a:ext cx="3429000" cy="2571750"/>
          </a:xfrm>
          <a:ln/>
        </p:spPr>
      </p:sp>
      <p:sp>
        <p:nvSpPr>
          <p:cNvPr id="37894"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2754295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dt" sz="quarter" idx="1"/>
          </p:nvPr>
        </p:nvSpPr>
        <p:spPr/>
        <p:txBody>
          <a:bodyPr/>
          <a:lstStyle/>
          <a:p>
            <a:pPr>
              <a:defRPr/>
            </a:pPr>
            <a:fld id="{91703D4C-4CF2-4736-AF73-E61647B1AE0B}" type="datetime1">
              <a:rPr lang="en-GB" smtClean="0"/>
              <a:pPr>
                <a:defRPr/>
              </a:pPr>
              <a:t>02/05/2024</a:t>
            </a:fld>
            <a:endParaRPr lang="en-US"/>
          </a:p>
        </p:txBody>
      </p:sp>
      <p:sp>
        <p:nvSpPr>
          <p:cNvPr id="47107" name="Rectangle 7"/>
          <p:cNvSpPr>
            <a:spLocks noGrp="1" noChangeArrowheads="1"/>
          </p:cNvSpPr>
          <p:nvPr>
            <p:ph type="sldNum" sz="quarter" idx="5"/>
          </p:nvPr>
        </p:nvSpPr>
        <p:spPr/>
        <p:txBody>
          <a:bodyPr/>
          <a:lstStyle/>
          <a:p>
            <a:pPr>
              <a:defRPr/>
            </a:pPr>
            <a:fld id="{BDFAAC1F-E3A9-49A2-BD5B-5234768F51E6}" type="slidenum">
              <a:rPr lang="en-US" smtClean="0"/>
              <a:pPr>
                <a:defRPr/>
              </a:pPr>
              <a:t>6</a:t>
            </a:fld>
            <a:endParaRPr lang="en-US"/>
          </a:p>
        </p:txBody>
      </p:sp>
      <p:sp>
        <p:nvSpPr>
          <p:cNvPr id="38916"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7D2B22C1-005E-46C7-9FE1-3A26A7857087}" type="slidenum">
              <a:rPr lang="en-US" sz="1200"/>
              <a:pPr algn="r"/>
              <a:t>6</a:t>
            </a:fld>
            <a:endParaRPr lang="en-US" sz="1200"/>
          </a:p>
        </p:txBody>
      </p:sp>
      <p:sp>
        <p:nvSpPr>
          <p:cNvPr id="38917" name="Rectangle 2"/>
          <p:cNvSpPr>
            <a:spLocks noGrp="1" noRot="1" noChangeAspect="1" noChangeArrowheads="1" noTextEdit="1"/>
          </p:cNvSpPr>
          <p:nvPr>
            <p:ph type="sldImg"/>
          </p:nvPr>
        </p:nvSpPr>
        <p:spPr>
          <a:xfrm>
            <a:off x="2857500" y="514350"/>
            <a:ext cx="3429000" cy="2571750"/>
          </a:xfrm>
          <a:ln/>
        </p:spPr>
      </p:sp>
      <p:sp>
        <p:nvSpPr>
          <p:cNvPr id="38918"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3545788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DE5D0399-BBB8-416A-8BCF-417F36057B5C}" type="slidenum">
              <a:rPr lang="en-US" smtClean="0"/>
              <a:pPr>
                <a:defRPr/>
              </a:pPr>
              <a:t>7</a:t>
            </a:fld>
            <a:endParaRPr lang="en-US"/>
          </a:p>
        </p:txBody>
      </p:sp>
      <p:sp>
        <p:nvSpPr>
          <p:cNvPr id="39939" name="Rectangle 7"/>
          <p:cNvSpPr txBox="1">
            <a:spLocks noGrp="1" noChangeArrowheads="1"/>
          </p:cNvSpPr>
          <p:nvPr/>
        </p:nvSpPr>
        <p:spPr bwMode="auto">
          <a:xfrm>
            <a:off x="5177367" y="6513910"/>
            <a:ext cx="3964517" cy="342900"/>
          </a:xfrm>
          <a:prstGeom prst="rect">
            <a:avLst/>
          </a:prstGeom>
          <a:noFill/>
          <a:ln w="9525">
            <a:noFill/>
            <a:miter lim="800000"/>
            <a:headEnd/>
            <a:tailEnd/>
          </a:ln>
        </p:spPr>
        <p:txBody>
          <a:bodyPr lIns="91339" tIns="45670" rIns="91339" bIns="45670" anchor="b"/>
          <a:lstStyle/>
          <a:p>
            <a:pPr algn="r">
              <a:spcBef>
                <a:spcPct val="30000"/>
              </a:spcBef>
            </a:pPr>
            <a:fld id="{4A3975DC-B6DF-463F-A1F9-101686318BEC}" type="slidenum">
              <a:rPr lang="en-US" sz="1200"/>
              <a:pPr algn="r">
                <a:spcBef>
                  <a:spcPct val="30000"/>
                </a:spcBef>
              </a:pPr>
              <a:t>7</a:t>
            </a:fld>
            <a:endParaRPr lang="en-US" sz="1200"/>
          </a:p>
        </p:txBody>
      </p:sp>
      <p:sp>
        <p:nvSpPr>
          <p:cNvPr id="39940" name="Rectangle 2"/>
          <p:cNvSpPr>
            <a:spLocks noGrp="1" noRot="1" noChangeAspect="1" noChangeArrowheads="1" noTextEdit="1"/>
          </p:cNvSpPr>
          <p:nvPr>
            <p:ph type="sldImg"/>
          </p:nvPr>
        </p:nvSpPr>
        <p:spPr>
          <a:xfrm>
            <a:off x="2855913" y="514350"/>
            <a:ext cx="3429000" cy="2571750"/>
          </a:xfrm>
          <a:ln/>
        </p:spPr>
      </p:sp>
      <p:sp>
        <p:nvSpPr>
          <p:cNvPr id="39941" name="Rectangle 3"/>
          <p:cNvSpPr>
            <a:spLocks noGrp="1" noChangeArrowheads="1"/>
          </p:cNvSpPr>
          <p:nvPr>
            <p:ph type="body" idx="1"/>
          </p:nvPr>
        </p:nvSpPr>
        <p:spPr>
          <a:xfrm>
            <a:off x="912285" y="3257550"/>
            <a:ext cx="7319433" cy="3086100"/>
          </a:xfrm>
          <a:noFill/>
          <a:ln/>
        </p:spPr>
        <p:txBody>
          <a:bodyPr lIns="91339" tIns="45670" rIns="91339" bIns="45670"/>
          <a:lstStyle/>
          <a:p>
            <a:endParaRPr lang="en-US"/>
          </a:p>
        </p:txBody>
      </p:sp>
    </p:spTree>
    <p:extLst>
      <p:ext uri="{BB962C8B-B14F-4D97-AF65-F5344CB8AC3E}">
        <p14:creationId xmlns:p14="http://schemas.microsoft.com/office/powerpoint/2010/main" val="3515258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p:txBody>
          <a:bodyPr/>
          <a:lstStyle/>
          <a:p>
            <a:pPr>
              <a:defRPr/>
            </a:pPr>
            <a:fld id="{C46239DD-4443-4099-8E06-D0774336E0A3}" type="datetime1">
              <a:rPr lang="en-GB" smtClean="0"/>
              <a:pPr>
                <a:defRPr/>
              </a:pPr>
              <a:t>02/05/2024</a:t>
            </a:fld>
            <a:endParaRPr lang="en-US"/>
          </a:p>
        </p:txBody>
      </p:sp>
      <p:sp>
        <p:nvSpPr>
          <p:cNvPr id="49155" name="Rectangle 7"/>
          <p:cNvSpPr>
            <a:spLocks noGrp="1" noChangeArrowheads="1"/>
          </p:cNvSpPr>
          <p:nvPr>
            <p:ph type="sldNum" sz="quarter" idx="5"/>
          </p:nvPr>
        </p:nvSpPr>
        <p:spPr/>
        <p:txBody>
          <a:bodyPr/>
          <a:lstStyle/>
          <a:p>
            <a:pPr>
              <a:defRPr/>
            </a:pPr>
            <a:fld id="{CBB7FCBC-7BF9-4D06-9EED-89168249718B}" type="slidenum">
              <a:rPr lang="en-US" smtClean="0"/>
              <a:pPr>
                <a:defRPr/>
              </a:pPr>
              <a:t>8</a:t>
            </a:fld>
            <a:endParaRPr lang="en-US"/>
          </a:p>
        </p:txBody>
      </p:sp>
      <p:sp>
        <p:nvSpPr>
          <p:cNvPr id="40964"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2B468024-B927-4798-97C2-09CF7AD788EC}" type="slidenum">
              <a:rPr lang="en-US" sz="1200"/>
              <a:pPr algn="r"/>
              <a:t>8</a:t>
            </a:fld>
            <a:endParaRPr lang="en-US" sz="1200"/>
          </a:p>
        </p:txBody>
      </p:sp>
      <p:sp>
        <p:nvSpPr>
          <p:cNvPr id="40965" name="Rectangle 2"/>
          <p:cNvSpPr>
            <a:spLocks noGrp="1" noRot="1" noChangeAspect="1" noChangeArrowheads="1" noTextEdit="1"/>
          </p:cNvSpPr>
          <p:nvPr>
            <p:ph type="sldImg"/>
          </p:nvPr>
        </p:nvSpPr>
        <p:spPr>
          <a:xfrm>
            <a:off x="2857500" y="514350"/>
            <a:ext cx="3429000" cy="2571750"/>
          </a:xfrm>
          <a:ln/>
        </p:spPr>
      </p:sp>
      <p:sp>
        <p:nvSpPr>
          <p:cNvPr id="40966"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3704873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p:txBody>
          <a:bodyPr/>
          <a:lstStyle/>
          <a:p>
            <a:pPr>
              <a:defRPr/>
            </a:pPr>
            <a:fld id="{16BCD960-C2D7-468E-8EF1-91BDCE11224D}" type="datetime1">
              <a:rPr lang="en-GB" smtClean="0"/>
              <a:pPr>
                <a:defRPr/>
              </a:pPr>
              <a:t>02/05/2024</a:t>
            </a:fld>
            <a:endParaRPr lang="en-US"/>
          </a:p>
        </p:txBody>
      </p:sp>
      <p:sp>
        <p:nvSpPr>
          <p:cNvPr id="51203" name="Rectangle 7"/>
          <p:cNvSpPr>
            <a:spLocks noGrp="1" noChangeArrowheads="1"/>
          </p:cNvSpPr>
          <p:nvPr>
            <p:ph type="sldNum" sz="quarter" idx="5"/>
          </p:nvPr>
        </p:nvSpPr>
        <p:spPr/>
        <p:txBody>
          <a:bodyPr/>
          <a:lstStyle/>
          <a:p>
            <a:pPr>
              <a:defRPr/>
            </a:pPr>
            <a:fld id="{408C4448-F200-4C28-BE36-B8768E529182}" type="slidenum">
              <a:rPr lang="en-US" smtClean="0"/>
              <a:pPr>
                <a:defRPr/>
              </a:pPr>
              <a:t>9</a:t>
            </a:fld>
            <a:endParaRPr lang="en-US"/>
          </a:p>
        </p:txBody>
      </p:sp>
      <p:sp>
        <p:nvSpPr>
          <p:cNvPr id="43012"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ED739D23-48CC-496B-AD80-6B8DFD5C96A4}" type="slidenum">
              <a:rPr lang="en-US" sz="1200"/>
              <a:pPr algn="r"/>
              <a:t>9</a:t>
            </a:fld>
            <a:endParaRPr lang="en-US" sz="1200"/>
          </a:p>
        </p:txBody>
      </p:sp>
      <p:sp>
        <p:nvSpPr>
          <p:cNvPr id="43013" name="Rectangle 2"/>
          <p:cNvSpPr>
            <a:spLocks noGrp="1" noRot="1" noChangeAspect="1" noChangeArrowheads="1" noTextEdit="1"/>
          </p:cNvSpPr>
          <p:nvPr>
            <p:ph type="sldImg"/>
          </p:nvPr>
        </p:nvSpPr>
        <p:spPr>
          <a:xfrm>
            <a:off x="2857500" y="514350"/>
            <a:ext cx="3429000" cy="2571750"/>
          </a:xfrm>
          <a:ln/>
        </p:spPr>
      </p:sp>
      <p:sp>
        <p:nvSpPr>
          <p:cNvPr id="43014" name="Rectangle 3"/>
          <p:cNvSpPr>
            <a:spLocks noGrp="1" noChangeArrowheads="1"/>
          </p:cNvSpPr>
          <p:nvPr>
            <p:ph type="body" idx="1"/>
          </p:nvPr>
        </p:nvSpPr>
        <p:spPr>
          <a:noFill/>
          <a:ln/>
        </p:spPr>
        <p:txBody>
          <a:bodyPr lIns="91435" tIns="45718" rIns="91435" bIns="45718"/>
          <a:lstStyle/>
          <a:p>
            <a:r>
              <a:rPr lang="en-US"/>
              <a:t>NB:  We do not include “character” here because it is an attribute not a behavior.   One could see curiosity, authenticity, and dedication as all character-based.  But they are behavioral manifestations of character.</a:t>
            </a:r>
          </a:p>
        </p:txBody>
      </p:sp>
    </p:spTree>
    <p:extLst>
      <p:ext uri="{BB962C8B-B14F-4D97-AF65-F5344CB8AC3E}">
        <p14:creationId xmlns:p14="http://schemas.microsoft.com/office/powerpoint/2010/main" val="3545093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overnew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219" name="Rectangle 3"/>
          <p:cNvSpPr>
            <a:spLocks noGrp="1" noChangeArrowheads="1"/>
          </p:cNvSpPr>
          <p:nvPr>
            <p:ph type="subTitle" idx="1"/>
          </p:nvPr>
        </p:nvSpPr>
        <p:spPr>
          <a:xfrm>
            <a:off x="304800" y="3810000"/>
            <a:ext cx="4573588" cy="1295400"/>
          </a:xfrm>
        </p:spPr>
        <p:txBody>
          <a:bodyPr/>
          <a:lstStyle>
            <a:lvl1pPr marL="0" indent="50800" algn="r">
              <a:buFontTx/>
              <a:buNone/>
              <a:defRPr>
                <a:solidFill>
                  <a:schemeClr val="bg1"/>
                </a:solidFill>
              </a:defRPr>
            </a:lvl1pPr>
          </a:lstStyle>
          <a:p>
            <a:r>
              <a:rPr lang="en-US"/>
              <a:t>Click to edit Master subtitle style</a:t>
            </a:r>
          </a:p>
        </p:txBody>
      </p:sp>
      <p:sp>
        <p:nvSpPr>
          <p:cNvPr id="9220" name="Rectangle 4"/>
          <p:cNvSpPr>
            <a:spLocks noGrp="1" noChangeArrowheads="1"/>
          </p:cNvSpPr>
          <p:nvPr>
            <p:ph type="ctrTitle"/>
          </p:nvPr>
        </p:nvSpPr>
        <p:spPr>
          <a:xfrm>
            <a:off x="307976" y="2511425"/>
            <a:ext cx="4570413" cy="1143000"/>
          </a:xfrm>
        </p:spPr>
        <p:txBody>
          <a:bodyPr anchor="b"/>
          <a:lstStyle>
            <a:lvl1pPr algn="r">
              <a:defRPr sz="2800">
                <a:solidFill>
                  <a:schemeClr val="bg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698E19C7-0DA9-4410-B16B-76D7702AC2C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2237293-E8E5-4C8B-AEFC-4943E4151CC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2"/>
            <a:ext cx="9144000" cy="784225"/>
          </a:xfrm>
        </p:spPr>
        <p:txBody>
          <a:bodyPr/>
          <a:lstStyle>
            <a:lvl1pPr algn="ct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95D6094-7A26-4BE2-AC53-4DAFC053C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84DEEAF-A023-4C0D-9888-8D098BF0DE2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28600" y="11430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372A75AA-25E2-4FE6-BACF-8D7884507D4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54E978EA-9ABE-496D-A4CD-28D2B62C784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92465C5C-14C1-4F55-9499-D269D79BB1B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07B5F997-2551-411D-8695-D28FB91F67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825C044-A0F8-4D3B-A9D9-F2834948B0F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7ED9B9BC-42E7-442E-A72D-C35FD6CA8AB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layerbent"/>
          <p:cNvPicPr>
            <a:picLocks noChangeAspect="1" noChangeArrowheads="1"/>
          </p:cNvPicPr>
          <p:nvPr userDrawn="1"/>
        </p:nvPicPr>
        <p:blipFill>
          <a:blip r:embed="rId13" cstate="print"/>
          <a:srcRect/>
          <a:stretch>
            <a:fillRect/>
          </a:stretch>
        </p:blipFill>
        <p:spPr bwMode="auto">
          <a:xfrm rot="21599744" flipH="1">
            <a:off x="0" y="0"/>
            <a:ext cx="9144000" cy="6858000"/>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28600" y="1143000"/>
            <a:ext cx="8763000" cy="5029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Text</a:t>
            </a:r>
          </a:p>
          <a:p>
            <a:pPr lvl="1"/>
            <a:r>
              <a:rPr lang="en-US"/>
              <a:t>Second level</a:t>
            </a:r>
          </a:p>
          <a:p>
            <a:pPr lvl="2"/>
            <a:r>
              <a:rPr lang="en-US"/>
              <a:t>Third level</a:t>
            </a:r>
          </a:p>
          <a:p>
            <a:pPr lvl="3"/>
            <a:r>
              <a:rPr lang="en-US"/>
              <a:t>Fourth level</a:t>
            </a:r>
          </a:p>
        </p:txBody>
      </p:sp>
      <p:sp>
        <p:nvSpPr>
          <p:cNvPr id="1028" name="Rectangle 4"/>
          <p:cNvSpPr>
            <a:spLocks noGrp="1" noChangeArrowheads="1"/>
          </p:cNvSpPr>
          <p:nvPr>
            <p:ph type="title"/>
          </p:nvPr>
        </p:nvSpPr>
        <p:spPr bwMode="auto">
          <a:xfrm>
            <a:off x="228600" y="152402"/>
            <a:ext cx="7848600" cy="7842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Slide Title</a:t>
            </a:r>
          </a:p>
        </p:txBody>
      </p:sp>
      <p:sp>
        <p:nvSpPr>
          <p:cNvPr id="8197" name="Rectangle 5"/>
          <p:cNvSpPr>
            <a:spLocks noGrp="1" noChangeArrowheads="1"/>
          </p:cNvSpPr>
          <p:nvPr>
            <p:ph type="ftr" sz="quarter" idx="3"/>
          </p:nvPr>
        </p:nvSpPr>
        <p:spPr bwMode="auto">
          <a:xfrm>
            <a:off x="228600" y="6248402"/>
            <a:ext cx="51054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mn-ea"/>
              </a:defRPr>
            </a:lvl1pPr>
          </a:lstStyle>
          <a:p>
            <a:pPr>
              <a:defRPr/>
            </a:pPr>
            <a:endParaRPr lang="en-US"/>
          </a:p>
        </p:txBody>
      </p:sp>
      <p:sp>
        <p:nvSpPr>
          <p:cNvPr id="8198" name="Rectangle 6"/>
          <p:cNvSpPr>
            <a:spLocks noGrp="1" noChangeArrowheads="1"/>
          </p:cNvSpPr>
          <p:nvPr>
            <p:ph type="sldNum" sz="quarter" idx="4"/>
          </p:nvPr>
        </p:nvSpPr>
        <p:spPr bwMode="auto">
          <a:xfrm>
            <a:off x="8458200" y="6537327"/>
            <a:ext cx="381000" cy="320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1">
                <a:solidFill>
                  <a:schemeClr val="bg1"/>
                </a:solidFill>
                <a:ea typeface="+mn-ea"/>
              </a:defRPr>
            </a:lvl1pPr>
          </a:lstStyle>
          <a:p>
            <a:pPr>
              <a:defRPr/>
            </a:pPr>
            <a:fld id="{D44271EF-92B2-4AB0-9121-21CA5362EE00}" type="slidenum">
              <a:rPr lang="en-US"/>
              <a:pPr>
                <a:defRPr/>
              </a:pPr>
              <a:t>‹#›</a:t>
            </a:fld>
            <a:endParaRPr lang="en-US"/>
          </a:p>
        </p:txBody>
      </p:sp>
      <p:pic>
        <p:nvPicPr>
          <p:cNvPr id="1031" name="Picture 6"/>
          <p:cNvPicPr>
            <a:picLocks noChangeAspect="1"/>
          </p:cNvPicPr>
          <p:nvPr userDrawn="1"/>
        </p:nvPicPr>
        <p:blipFill>
          <a:blip r:embed="rId14" cstate="print"/>
          <a:srcRect/>
          <a:stretch>
            <a:fillRect/>
          </a:stretch>
        </p:blipFill>
        <p:spPr bwMode="auto">
          <a:xfrm>
            <a:off x="228601" y="5943600"/>
            <a:ext cx="739775"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charset="0"/>
          <a:ea typeface="ＭＳ Ｐゴシック" pitchFamily="-107" charset="-128"/>
        </a:defRPr>
      </a:lvl2pPr>
      <a:lvl3pPr algn="ctr" rtl="0" eaLnBrk="0" fontAlgn="base" hangingPunct="0">
        <a:spcBef>
          <a:spcPct val="0"/>
        </a:spcBef>
        <a:spcAft>
          <a:spcPct val="0"/>
        </a:spcAft>
        <a:defRPr sz="4000" b="1">
          <a:solidFill>
            <a:schemeClr val="tx2"/>
          </a:solidFill>
          <a:latin typeface="Arial" charset="0"/>
          <a:ea typeface="ＭＳ Ｐゴシック" pitchFamily="-107" charset="-128"/>
        </a:defRPr>
      </a:lvl3pPr>
      <a:lvl4pPr algn="ctr" rtl="0" eaLnBrk="0" fontAlgn="base" hangingPunct="0">
        <a:spcBef>
          <a:spcPct val="0"/>
        </a:spcBef>
        <a:spcAft>
          <a:spcPct val="0"/>
        </a:spcAft>
        <a:defRPr sz="4000" b="1">
          <a:solidFill>
            <a:schemeClr val="tx2"/>
          </a:solidFill>
          <a:latin typeface="Arial" charset="0"/>
          <a:ea typeface="ＭＳ Ｐゴシック" pitchFamily="-107" charset="-128"/>
        </a:defRPr>
      </a:lvl4pPr>
      <a:lvl5pPr algn="ctr" rtl="0" eaLnBrk="0" fontAlgn="base" hangingPunct="0">
        <a:spcBef>
          <a:spcPct val="0"/>
        </a:spcBef>
        <a:spcAft>
          <a:spcPct val="0"/>
        </a:spcAft>
        <a:defRPr sz="4000" b="1">
          <a:solidFill>
            <a:schemeClr val="tx2"/>
          </a:solidFill>
          <a:latin typeface="Arial" charset="0"/>
          <a:ea typeface="ＭＳ Ｐゴシック" pitchFamily="-107" charset="-128"/>
        </a:defRPr>
      </a:lvl5pPr>
      <a:lvl6pPr marL="457200" algn="l" rtl="0" fontAlgn="base">
        <a:spcBef>
          <a:spcPct val="0"/>
        </a:spcBef>
        <a:spcAft>
          <a:spcPct val="0"/>
        </a:spcAft>
        <a:defRPr sz="3200" b="1">
          <a:solidFill>
            <a:srgbClr val="113C9B"/>
          </a:solidFill>
          <a:latin typeface="Arial" charset="0"/>
          <a:ea typeface="ＭＳ Ｐゴシック" pitchFamily="-107" charset="-128"/>
        </a:defRPr>
      </a:lvl6pPr>
      <a:lvl7pPr marL="914400" algn="l" rtl="0" fontAlgn="base">
        <a:spcBef>
          <a:spcPct val="0"/>
        </a:spcBef>
        <a:spcAft>
          <a:spcPct val="0"/>
        </a:spcAft>
        <a:defRPr sz="3200" b="1">
          <a:solidFill>
            <a:srgbClr val="113C9B"/>
          </a:solidFill>
          <a:latin typeface="Arial" charset="0"/>
          <a:ea typeface="ＭＳ Ｐゴシック" pitchFamily="-107" charset="-128"/>
        </a:defRPr>
      </a:lvl7pPr>
      <a:lvl8pPr marL="1371600" algn="l" rtl="0" fontAlgn="base">
        <a:spcBef>
          <a:spcPct val="0"/>
        </a:spcBef>
        <a:spcAft>
          <a:spcPct val="0"/>
        </a:spcAft>
        <a:defRPr sz="3200" b="1">
          <a:solidFill>
            <a:srgbClr val="113C9B"/>
          </a:solidFill>
          <a:latin typeface="Arial" charset="0"/>
          <a:ea typeface="ＭＳ Ｐゴシック" pitchFamily="-107" charset="-128"/>
        </a:defRPr>
      </a:lvl8pPr>
      <a:lvl9pPr marL="1828800" algn="l" rtl="0" fontAlgn="base">
        <a:spcBef>
          <a:spcPct val="0"/>
        </a:spcBef>
        <a:spcAft>
          <a:spcPct val="0"/>
        </a:spcAft>
        <a:defRPr sz="3200" b="1">
          <a:solidFill>
            <a:srgbClr val="113C9B"/>
          </a:solidFill>
          <a:latin typeface="Arial" charset="0"/>
          <a:ea typeface="ＭＳ Ｐゴシック" pitchFamily="-107" charset="-128"/>
        </a:defRPr>
      </a:lvl9pPr>
    </p:titleStyle>
    <p:bodyStyle>
      <a:lvl1pPr marL="234950" indent="-184150" algn="l" rtl="0" eaLnBrk="0" fontAlgn="base" hangingPunct="0">
        <a:spcBef>
          <a:spcPct val="20000"/>
        </a:spcBef>
        <a:spcAft>
          <a:spcPct val="0"/>
        </a:spcAft>
        <a:buClr>
          <a:schemeClr val="tx1"/>
        </a:buClr>
        <a:buChar char="•"/>
        <a:defRPr sz="2600">
          <a:solidFill>
            <a:schemeClr val="tx1"/>
          </a:solidFill>
          <a:latin typeface="+mn-lt"/>
          <a:ea typeface="+mn-ea"/>
          <a:cs typeface="+mn-cs"/>
        </a:defRPr>
      </a:lvl1pPr>
      <a:lvl2pPr marL="568325" indent="-219075" algn="l" rtl="0" eaLnBrk="0" fontAlgn="base" hangingPunct="0">
        <a:spcBef>
          <a:spcPct val="20000"/>
        </a:spcBef>
        <a:spcAft>
          <a:spcPct val="0"/>
        </a:spcAft>
        <a:buClr>
          <a:schemeClr val="tx1"/>
        </a:buClr>
        <a:buFont typeface="Arial" charset="0"/>
        <a:buChar char="–"/>
        <a:defRPr sz="2400">
          <a:solidFill>
            <a:schemeClr val="tx1"/>
          </a:solidFill>
          <a:latin typeface="+mn-lt"/>
          <a:ea typeface="+mn-ea"/>
        </a:defRPr>
      </a:lvl2pPr>
      <a:lvl3pPr marL="914400" indent="-231775" algn="l" rtl="0" eaLnBrk="0" fontAlgn="base" hangingPunct="0">
        <a:spcBef>
          <a:spcPct val="20000"/>
        </a:spcBef>
        <a:spcAft>
          <a:spcPct val="0"/>
        </a:spcAft>
        <a:buClr>
          <a:schemeClr val="tx1"/>
        </a:buClr>
        <a:buChar char="•"/>
        <a:defRPr>
          <a:solidFill>
            <a:schemeClr val="tx1"/>
          </a:solidFill>
          <a:latin typeface="+mn-lt"/>
          <a:ea typeface="+mn-ea"/>
        </a:defRPr>
      </a:lvl3pPr>
      <a:lvl4pPr marL="1262063" indent="-231775" algn="l" rtl="0" eaLnBrk="0" fontAlgn="base" hangingPunct="0">
        <a:spcBef>
          <a:spcPct val="20000"/>
        </a:spcBef>
        <a:spcAft>
          <a:spcPct val="0"/>
        </a:spcAft>
        <a:buClr>
          <a:schemeClr val="tx1"/>
        </a:buClr>
        <a:buFont typeface="Arial" charset="0"/>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dirty="0"/>
              <a:t>PERSONAL </a:t>
            </a:r>
            <a:br>
              <a:rPr lang="en-US" sz="4000" dirty="0"/>
            </a:br>
            <a:r>
              <a:rPr lang="en-US" sz="4000" dirty="0"/>
              <a:t>LEADERSHIP</a:t>
            </a:r>
          </a:p>
        </p:txBody>
      </p:sp>
      <p:sp>
        <p:nvSpPr>
          <p:cNvPr id="2" name="TextBox 1">
            <a:extLst>
              <a:ext uri="{FF2B5EF4-FFF2-40B4-BE49-F238E27FC236}">
                <a16:creationId xmlns:a16="http://schemas.microsoft.com/office/drawing/2014/main" id="{519EFFB7-646F-6581-44A3-13EFEAC0EE45}"/>
              </a:ext>
            </a:extLst>
          </p:cNvPr>
          <p:cNvSpPr txBox="1"/>
          <p:nvPr/>
        </p:nvSpPr>
        <p:spPr>
          <a:xfrm>
            <a:off x="457200" y="6400800"/>
            <a:ext cx="3758319" cy="261610"/>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100" b="1" dirty="0"/>
              <a:t>©2024</a:t>
            </a:r>
            <a:r>
              <a:rPr lang="en-US" sz="1100" b="1" baseline="0" dirty="0"/>
              <a:t>  </a:t>
            </a:r>
            <a:r>
              <a:rPr lang="en-US" sz="1100" b="1" dirty="0"/>
              <a:t>Sim Sitkin and Allan Lind.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t>Becoming “Mindful”</a:t>
            </a:r>
          </a:p>
        </p:txBody>
      </p:sp>
      <p:sp>
        <p:nvSpPr>
          <p:cNvPr id="10" name="Content Placeholder 9"/>
          <p:cNvSpPr>
            <a:spLocks noGrp="1"/>
          </p:cNvSpPr>
          <p:nvPr>
            <p:ph idx="1"/>
          </p:nvPr>
        </p:nvSpPr>
        <p:spPr>
          <a:xfrm>
            <a:off x="457200" y="1066800"/>
            <a:ext cx="8534400" cy="5029200"/>
          </a:xfrm>
        </p:spPr>
        <p:txBody>
          <a:bodyPr/>
          <a:lstStyle/>
          <a:p>
            <a:r>
              <a:rPr lang="en-US" sz="2400" dirty="0"/>
              <a:t>Most people go through most of their lives “on autopilot”.</a:t>
            </a:r>
          </a:p>
          <a:p>
            <a:pPr lvl="1">
              <a:buClr>
                <a:srgbClr val="B2B2B2"/>
              </a:buClr>
              <a:buSzPct val="100000"/>
              <a:defRPr/>
            </a:pPr>
            <a:r>
              <a:rPr lang="en-US" sz="2000" dirty="0">
                <a:latin typeface="Arial" pitchFamily="34" charset="0"/>
              </a:rPr>
              <a:t>Just doing the next thing in the logical/normative/expected sequence.</a:t>
            </a:r>
          </a:p>
          <a:p>
            <a:pPr marL="685800" lvl="1" indent="-228600">
              <a:buClr>
                <a:srgbClr val="B2B2B2"/>
              </a:buClr>
              <a:buSzPct val="100000"/>
              <a:defRPr/>
            </a:pPr>
            <a:r>
              <a:rPr lang="en-US" sz="2000" dirty="0">
                <a:latin typeface="Arial" pitchFamily="34" charset="0"/>
              </a:rPr>
              <a:t>This makes them generally uncreative, unable to deal with crisis, and not very responsive to change.</a:t>
            </a:r>
          </a:p>
          <a:p>
            <a:pPr marL="352425" indent="-228600">
              <a:buClr>
                <a:srgbClr val="B2B2B2"/>
              </a:buClr>
              <a:buSzPct val="100000"/>
              <a:defRPr/>
            </a:pPr>
            <a:r>
              <a:rPr lang="en-US" sz="2400" dirty="0"/>
              <a:t>Leaders can’t afford to do this, they must be thinking ahead, questioning assumptions, finding innovative solutions to problems and anticipating crises and changes.</a:t>
            </a:r>
          </a:p>
          <a:p>
            <a:pPr marL="352425" indent="-228600">
              <a:buClr>
                <a:srgbClr val="B2B2B2"/>
              </a:buClr>
              <a:buSzPct val="100000"/>
              <a:defRPr/>
            </a:pPr>
            <a:r>
              <a:rPr lang="en-US" sz="2400" dirty="0"/>
              <a:t>Tools can help in becoming more mindful</a:t>
            </a:r>
          </a:p>
          <a:p>
            <a:pPr marL="685800" lvl="1" indent="-228600">
              <a:buClr>
                <a:srgbClr val="B2B2B2"/>
              </a:buClr>
              <a:buSzPct val="100000"/>
              <a:defRPr/>
            </a:pPr>
            <a:r>
              <a:rPr lang="en-US" sz="2000" dirty="0">
                <a:latin typeface="Arial" pitchFamily="34" charset="0"/>
              </a:rPr>
              <a:t>-- </a:t>
            </a:r>
            <a:r>
              <a:rPr lang="en-US" sz="2000" u="sng" dirty="0">
                <a:latin typeface="Arial" pitchFamily="34" charset="0"/>
              </a:rPr>
              <a:t>Journaling, voice recorders, emails to self (private); blogging (public</a:t>
            </a:r>
            <a:r>
              <a:rPr lang="en-US" sz="2000" dirty="0">
                <a:latin typeface="Arial" pitchFamily="34" charset="0"/>
              </a:rPr>
              <a:t>): Challenge assumptions about status quo; Note insights, ideas &amp; solutions (even ill formed ones).</a:t>
            </a:r>
          </a:p>
          <a:p>
            <a:pPr lvl="1">
              <a:buClr>
                <a:srgbClr val="B2B2B2"/>
              </a:buClr>
              <a:buSzPct val="100000"/>
              <a:defRPr/>
            </a:pPr>
            <a:r>
              <a:rPr lang="en-US" sz="2000" dirty="0">
                <a:latin typeface="Arial" pitchFamily="34" charset="0"/>
              </a:rPr>
              <a:t>-- </a:t>
            </a:r>
            <a:r>
              <a:rPr lang="en-US" sz="2000" u="sng" dirty="0">
                <a:latin typeface="Arial" pitchFamily="34" charset="0"/>
              </a:rPr>
              <a:t>Cultivate people and processes who challenge you and group norms</a:t>
            </a:r>
            <a:endParaRPr lang="en-US" sz="2000" dirty="0">
              <a:latin typeface="Arial" pitchFamily="34" charset="0"/>
            </a:endParaRPr>
          </a:p>
          <a:p>
            <a:pPr marL="685800" lvl="1" indent="-228600">
              <a:buClr>
                <a:srgbClr val="B2B2B2"/>
              </a:buClr>
              <a:buSzPct val="100000"/>
              <a:defRPr/>
            </a:pPr>
            <a:endParaRPr lang="en-US" dirty="0"/>
          </a:p>
          <a:p>
            <a:pPr marL="352425" indent="-228600">
              <a:buClr>
                <a:srgbClr val="B2B2B2"/>
              </a:buClr>
              <a:buSzPct val="100000"/>
              <a:defRPr/>
            </a:pPr>
            <a:endParaRPr lang="en-US" sz="2400" dirty="0"/>
          </a:p>
        </p:txBody>
      </p:sp>
      <p:sp>
        <p:nvSpPr>
          <p:cNvPr id="9" name="Slide Number Placeholder 8"/>
          <p:cNvSpPr>
            <a:spLocks noGrp="1"/>
          </p:cNvSpPr>
          <p:nvPr>
            <p:ph type="sldNum" sz="quarter" idx="11"/>
          </p:nvPr>
        </p:nvSpPr>
        <p:spPr/>
        <p:txBody>
          <a:bodyPr/>
          <a:lstStyle/>
          <a:p>
            <a:pPr>
              <a:defRPr/>
            </a:pPr>
            <a:fld id="{96569155-1CC3-4D26-9EBD-139C522F3AE0}" type="slidenum">
              <a:rPr lang="en-US" smtClean="0"/>
              <a:pPr>
                <a:defRPr/>
              </a:pPr>
              <a:t>10</a:t>
            </a:fld>
            <a:endParaRPr lang="en-US"/>
          </a:p>
        </p:txBody>
      </p:sp>
      <p:sp>
        <p:nvSpPr>
          <p:cNvPr id="13320" name="TextBox 4"/>
          <p:cNvSpPr txBox="1">
            <a:spLocks noChangeArrowheads="1"/>
          </p:cNvSpPr>
          <p:nvPr/>
        </p:nvSpPr>
        <p:spPr bwMode="auto">
          <a:xfrm>
            <a:off x="1162050" y="5670550"/>
            <a:ext cx="6991350" cy="730250"/>
          </a:xfrm>
          <a:prstGeom prst="rect">
            <a:avLst/>
          </a:prstGeom>
          <a:solidFill>
            <a:srgbClr val="CAD5E2"/>
          </a:solidFill>
          <a:ln w="28575">
            <a:solidFill>
              <a:schemeClr val="tx1"/>
            </a:solidFill>
            <a:miter lim="800000"/>
            <a:headEnd/>
            <a:tailEnd/>
          </a:ln>
        </p:spPr>
        <p:txBody>
          <a:bodyPr>
            <a:spAutoFit/>
          </a:bodyPr>
          <a:lstStyle/>
          <a:p>
            <a:pPr algn="ctr"/>
            <a:r>
              <a:rPr lang="en-US" sz="2000" dirty="0"/>
              <a:t>The key is to become a “reflective practitioner” by thinking and preparing more actively and thoroughly</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Provide vision</a:t>
            </a:r>
          </a:p>
        </p:txBody>
      </p:sp>
      <p:sp>
        <p:nvSpPr>
          <p:cNvPr id="1077251" name="Rectangle 3"/>
          <p:cNvSpPr>
            <a:spLocks noGrp="1" noChangeArrowheads="1"/>
          </p:cNvSpPr>
          <p:nvPr>
            <p:ph idx="1"/>
          </p:nvPr>
        </p:nvSpPr>
        <p:spPr/>
        <p:txBody>
          <a:bodyPr/>
          <a:lstStyle/>
          <a:p>
            <a:pPr marL="342900" indent="-342900" eaLnBrk="1" hangingPunct="1"/>
            <a:r>
              <a:rPr lang="en-US" b="1" dirty="0"/>
              <a:t>Be Compelling: </a:t>
            </a:r>
            <a:r>
              <a:rPr lang="en-US" sz="2400" dirty="0"/>
              <a:t>Whether directing or facilitating as leader, you must give guidance by providing a compelling vision.</a:t>
            </a:r>
          </a:p>
          <a:p>
            <a:pPr marL="342900" indent="-342900" eaLnBrk="1" hangingPunct="1"/>
            <a:r>
              <a:rPr lang="en-US" b="1" dirty="0"/>
              <a:t>Prepare</a:t>
            </a:r>
            <a:r>
              <a:rPr lang="en-US" dirty="0"/>
              <a:t>: </a:t>
            </a:r>
            <a:r>
              <a:rPr lang="en-US" sz="2400" dirty="0"/>
              <a:t>Envision as far into the future as you can and think through opportunities and threats.</a:t>
            </a:r>
          </a:p>
          <a:p>
            <a:pPr marL="342900" indent="-342900" eaLnBrk="1" hangingPunct="1"/>
            <a:r>
              <a:rPr lang="en-US" b="1" dirty="0"/>
              <a:t>Convey Competence</a:t>
            </a:r>
            <a:r>
              <a:rPr lang="en-US" dirty="0"/>
              <a:t>: </a:t>
            </a:r>
            <a:r>
              <a:rPr lang="en-US" sz="2400" dirty="0"/>
              <a:t>For your vision to be taken seriously, you need to have conveyed an underlying competence (expertise, skill, experience).</a:t>
            </a:r>
          </a:p>
          <a:p>
            <a:pPr marL="342900" indent="-342900" eaLnBrk="1" hangingPunct="1"/>
            <a:r>
              <a:rPr lang="en-US" b="1" dirty="0"/>
              <a:t>Exhibit Curiosity</a:t>
            </a:r>
            <a:r>
              <a:rPr lang="en-US" dirty="0"/>
              <a:t>:  </a:t>
            </a:r>
            <a:r>
              <a:rPr lang="en-US" sz="2400" dirty="0"/>
              <a:t>For your vision to avoid becoming false  or deceptive wishes, assumptions, or ideology, a leader needs to be curious, facing failures, correcting errors and thus updating the vision</a:t>
            </a:r>
            <a:r>
              <a:rPr lang="en-US" dirty="0"/>
              <a:t>.</a:t>
            </a:r>
          </a:p>
          <a:p>
            <a:pPr marL="742950" lvl="1" indent="-285750" eaLnBrk="1" hangingPunct="1">
              <a:buNone/>
            </a:pPr>
            <a:endParaRPr lang="en-US" sz="1000" dirty="0">
              <a:solidFill>
                <a:srgbClr val="FF9D5B"/>
              </a:solidFill>
            </a:endParaRPr>
          </a:p>
        </p:txBody>
      </p:sp>
      <p:sp>
        <p:nvSpPr>
          <p:cNvPr id="5" name="Slide Number Placeholder 4"/>
          <p:cNvSpPr>
            <a:spLocks noGrp="1"/>
          </p:cNvSpPr>
          <p:nvPr>
            <p:ph type="sldNum" sz="quarter" idx="11"/>
          </p:nvPr>
        </p:nvSpPr>
        <p:spPr/>
        <p:txBody>
          <a:bodyPr/>
          <a:lstStyle/>
          <a:p>
            <a:pPr>
              <a:defRPr/>
            </a:pPr>
            <a:fld id="{C00362F7-87C5-4292-AF58-40F77024B299}" type="slidenum">
              <a:rPr lang="en-US" smtClean="0"/>
              <a:pPr>
                <a:defRPr/>
              </a:pPr>
              <a:t>11</a:t>
            </a:fld>
            <a:endParaRPr lang="en-US"/>
          </a:p>
        </p:txBody>
      </p:sp>
      <p:sp>
        <p:nvSpPr>
          <p:cNvPr id="14340" name="Rectangle 4"/>
          <p:cNvSpPr>
            <a:spLocks noChangeArrowheads="1"/>
          </p:cNvSpPr>
          <p:nvPr/>
        </p:nvSpPr>
        <p:spPr bwMode="auto">
          <a:xfrm>
            <a:off x="374650" y="1617663"/>
            <a:ext cx="8001000" cy="2444750"/>
          </a:xfrm>
          <a:prstGeom prst="rect">
            <a:avLst/>
          </a:prstGeom>
          <a:noFill/>
          <a:ln w="9525">
            <a:noFill/>
            <a:miter lim="800000"/>
            <a:headEnd/>
            <a:tailEnd/>
          </a:ln>
        </p:spPr>
        <p:txBody>
          <a:bodyPr/>
          <a:lstStyle/>
          <a:p>
            <a:pPr marL="342900" indent="-342900"/>
            <a:endParaRPr lang="en-US" sz="2000" u="sng"/>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7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7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7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7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25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3" name="Rectangle 3"/>
          <p:cNvSpPr>
            <a:spLocks noGrp="1" noChangeArrowheads="1"/>
          </p:cNvSpPr>
          <p:nvPr>
            <p:ph idx="1"/>
          </p:nvPr>
        </p:nvSpPr>
        <p:spPr>
          <a:xfrm>
            <a:off x="685800" y="1752600"/>
            <a:ext cx="7848600" cy="5029200"/>
          </a:xfrm>
        </p:spPr>
        <p:txBody>
          <a:bodyPr/>
          <a:lstStyle/>
          <a:p>
            <a:pPr marL="533400" indent="-533400" eaLnBrk="1" hangingPunct="1">
              <a:buNone/>
            </a:pPr>
            <a:r>
              <a:rPr lang="en-US" sz="2300" dirty="0"/>
              <a:t>Leadership is a natural part of any team or organization, but what do you personally need to do to lead?</a:t>
            </a:r>
          </a:p>
          <a:p>
            <a:pPr marL="917575" lvl="1" indent="-457200" eaLnBrk="1" hangingPunct="1">
              <a:buFont typeface="Wingdings" pitchFamily="2" charset="2"/>
              <a:buAutoNum type="arabicPeriod"/>
            </a:pPr>
            <a:r>
              <a:rPr lang="en-US" sz="1800" dirty="0"/>
              <a:t>You must have </a:t>
            </a:r>
            <a:r>
              <a:rPr lang="en-US" sz="1800" b="1" dirty="0"/>
              <a:t>competence and the vision to lead </a:t>
            </a:r>
            <a:r>
              <a:rPr lang="en-US" sz="1800" dirty="0"/>
              <a:t>— you must be “mindful”,  curious, and confident.</a:t>
            </a:r>
          </a:p>
          <a:p>
            <a:pPr marL="917575" lvl="1" indent="-457200" eaLnBrk="1" hangingPunct="1">
              <a:buFont typeface="Wingdings" pitchFamily="2" charset="2"/>
              <a:buAutoNum type="arabicPeriod"/>
            </a:pPr>
            <a:r>
              <a:rPr lang="en-US" sz="1800" dirty="0"/>
              <a:t>You must be </a:t>
            </a:r>
            <a:r>
              <a:rPr lang="en-US" sz="1800" b="1" dirty="0"/>
              <a:t>authentic</a:t>
            </a:r>
            <a:r>
              <a:rPr lang="en-US" sz="1800" dirty="0"/>
              <a:t>—people want to follow real, authentic leaders with clear values and sincere emotions, and</a:t>
            </a:r>
          </a:p>
          <a:p>
            <a:pPr marL="917575" lvl="1" indent="-457200" eaLnBrk="1" hangingPunct="1">
              <a:buFont typeface="Wingdings" pitchFamily="2" charset="2"/>
              <a:buAutoNum type="arabicPeriod"/>
            </a:pPr>
            <a:r>
              <a:rPr lang="en-US" sz="1800" dirty="0"/>
              <a:t>You must be </a:t>
            </a:r>
            <a:r>
              <a:rPr lang="en-US" sz="1800" b="1" dirty="0"/>
              <a:t>dedicated </a:t>
            </a:r>
            <a:r>
              <a:rPr lang="en-US" sz="1800" dirty="0"/>
              <a:t>to the team—sharing its values, full of passion, courageous, and willing to make personal sacrifices.</a:t>
            </a:r>
          </a:p>
          <a:p>
            <a:pPr marL="533400" indent="-533400" eaLnBrk="1" hangingPunct="1">
              <a:buNone/>
            </a:pPr>
            <a:endParaRPr lang="en-US" sz="1000" dirty="0"/>
          </a:p>
          <a:p>
            <a:pPr marL="533400" indent="-533400" eaLnBrk="1" hangingPunct="1">
              <a:buNone/>
            </a:pPr>
            <a:r>
              <a:rPr lang="en-US" sz="2300" dirty="0"/>
              <a:t>You will need to </a:t>
            </a:r>
            <a:r>
              <a:rPr lang="en-US" sz="2300" b="1" dirty="0"/>
              <a:t>prepare to be</a:t>
            </a:r>
            <a:r>
              <a:rPr lang="en-US" sz="2300" dirty="0"/>
              <a:t> each of these things, and you will need to </a:t>
            </a:r>
            <a:r>
              <a:rPr lang="en-US" sz="2300" b="1" dirty="0"/>
              <a:t>project</a:t>
            </a:r>
            <a:r>
              <a:rPr lang="en-US" sz="2300" dirty="0"/>
              <a:t> each to those you lead.</a:t>
            </a:r>
            <a:endParaRPr lang="en-US" sz="2300" b="1" dirty="0"/>
          </a:p>
        </p:txBody>
      </p:sp>
      <p:sp>
        <p:nvSpPr>
          <p:cNvPr id="12290" name="Rectangle 2"/>
          <p:cNvSpPr>
            <a:spLocks noGrp="1" noChangeArrowheads="1"/>
          </p:cNvSpPr>
          <p:nvPr>
            <p:ph type="title"/>
          </p:nvPr>
        </p:nvSpPr>
        <p:spPr>
          <a:xfrm>
            <a:off x="762000" y="228602"/>
            <a:ext cx="7772400" cy="860425"/>
          </a:xfrm>
        </p:spPr>
        <p:txBody>
          <a:bodyPr/>
          <a:lstStyle/>
          <a:p>
            <a:pPr eaLnBrk="1" hangingPunct="1"/>
            <a:r>
              <a:rPr lang="en-US" dirty="0"/>
              <a:t>Sub-domains of </a:t>
            </a:r>
            <a:br>
              <a:rPr lang="en-US" dirty="0"/>
            </a:br>
            <a:r>
              <a:rPr lang="en-US" dirty="0"/>
              <a:t>Personal Leadership</a:t>
            </a:r>
          </a:p>
        </p:txBody>
      </p:sp>
      <p:sp>
        <p:nvSpPr>
          <p:cNvPr id="4" name="Slide Number Placeholder 3"/>
          <p:cNvSpPr>
            <a:spLocks noGrp="1"/>
          </p:cNvSpPr>
          <p:nvPr>
            <p:ph type="sldNum" sz="quarter" idx="11"/>
          </p:nvPr>
        </p:nvSpPr>
        <p:spPr/>
        <p:txBody>
          <a:bodyPr/>
          <a:lstStyle/>
          <a:p>
            <a:pPr>
              <a:defRPr/>
            </a:pPr>
            <a:fld id="{AD1CB61A-662D-48B4-B811-B7A74931B158}" type="slidenum">
              <a:rPr lang="en-US" smtClean="0"/>
              <a:pPr>
                <a:defRPr/>
              </a:pPr>
              <a:t>12</a:t>
            </a:fld>
            <a:endParaRPr lang="en-US"/>
          </a:p>
        </p:txBody>
      </p:sp>
    </p:spTree>
    <p:extLst>
      <p:ext uri="{BB962C8B-B14F-4D97-AF65-F5344CB8AC3E}">
        <p14:creationId xmlns:p14="http://schemas.microsoft.com/office/powerpoint/2010/main" val="954540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1000"/>
                                  </p:stCondLst>
                                  <p:childTnLst>
                                    <p:anim calcmode="discrete" valueType="str">
                                      <p:cBhvr>
                                        <p:cTn id="6" dur="1000" fill="hold"/>
                                        <p:tgtEl>
                                          <p:spTgt spid="1070083">
                                            <p:txEl>
                                              <p:pRg st="1" end="1"/>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28602"/>
            <a:ext cx="8610600" cy="860425"/>
          </a:xfrm>
        </p:spPr>
        <p:txBody>
          <a:bodyPr/>
          <a:lstStyle/>
          <a:p>
            <a:pPr eaLnBrk="1" hangingPunct="1"/>
            <a:r>
              <a:rPr lang="en-US" dirty="0"/>
              <a:t>Being </a:t>
            </a:r>
            <a:r>
              <a:rPr lang="en-US" u="sng" dirty="0"/>
              <a:t>Authentic</a:t>
            </a:r>
            <a:r>
              <a:rPr lang="en-US" dirty="0"/>
              <a:t>: Developing </a:t>
            </a:r>
            <a:br>
              <a:rPr lang="en-US" dirty="0"/>
            </a:br>
            <a:r>
              <a:rPr lang="en-US" dirty="0"/>
              <a:t>your own leadership style</a:t>
            </a:r>
          </a:p>
        </p:txBody>
      </p:sp>
      <p:sp>
        <p:nvSpPr>
          <p:cNvPr id="18435" name="Rectangle 3"/>
          <p:cNvSpPr>
            <a:spLocks noGrp="1" noChangeArrowheads="1"/>
          </p:cNvSpPr>
          <p:nvPr>
            <p:ph idx="1"/>
          </p:nvPr>
        </p:nvSpPr>
        <p:spPr>
          <a:xfrm>
            <a:off x="457200" y="1371600"/>
            <a:ext cx="8382000" cy="5029200"/>
          </a:xfrm>
        </p:spPr>
        <p:txBody>
          <a:bodyPr/>
          <a:lstStyle/>
          <a:p>
            <a:pPr marL="342900" indent="-342900" eaLnBrk="1" hangingPunct="1">
              <a:buClr>
                <a:srgbClr val="FFFF00"/>
              </a:buClr>
              <a:buNone/>
            </a:pPr>
            <a:r>
              <a:rPr lang="en-US" sz="2400" dirty="0"/>
              <a:t>You can’t lead by being anyone but yourself.</a:t>
            </a:r>
          </a:p>
          <a:p>
            <a:pPr marL="742950" lvl="1" indent="-285750" eaLnBrk="1" hangingPunct="1">
              <a:buClr>
                <a:srgbClr val="FFFF00"/>
              </a:buClr>
              <a:buNone/>
            </a:pPr>
            <a:r>
              <a:rPr lang="en-US" sz="2000" dirty="0"/>
              <a:t>Base your style of leadership on </a:t>
            </a:r>
            <a:r>
              <a:rPr lang="en-US" sz="2000" b="1" dirty="0"/>
              <a:t>your own personality</a:t>
            </a:r>
            <a:r>
              <a:rPr lang="en-US" sz="2000" dirty="0"/>
              <a:t>.  </a:t>
            </a:r>
          </a:p>
          <a:p>
            <a:pPr marL="742950" lvl="1" indent="-285750" eaLnBrk="1" hangingPunct="1">
              <a:buClr>
                <a:srgbClr val="FFFF00"/>
              </a:buClr>
              <a:buNone/>
            </a:pPr>
            <a:r>
              <a:rPr lang="en-US" sz="2000" dirty="0"/>
              <a:t>Be yourself, but be a special version of yourself…a </a:t>
            </a:r>
            <a:r>
              <a:rPr lang="en-US" sz="2000" b="1" dirty="0"/>
              <a:t>leadership version</a:t>
            </a:r>
            <a:r>
              <a:rPr lang="en-US" sz="2000" dirty="0"/>
              <a:t>.</a:t>
            </a:r>
          </a:p>
          <a:p>
            <a:pPr marL="342900" indent="-342900" eaLnBrk="1" hangingPunct="1">
              <a:buClr>
                <a:srgbClr val="FFFF00"/>
              </a:buClr>
              <a:buNone/>
            </a:pPr>
            <a:r>
              <a:rPr lang="en-US" sz="2400" dirty="0"/>
              <a:t>Circumstances may require “acting” your way into effective leadership.  How is this consistent with authenticity?</a:t>
            </a:r>
          </a:p>
          <a:p>
            <a:pPr marL="1147763" lvl="2" indent="-285750" eaLnBrk="1" hangingPunct="1">
              <a:buFont typeface="Wingdings" pitchFamily="2" charset="2"/>
              <a:buChar char="§"/>
            </a:pPr>
            <a:r>
              <a:rPr lang="en-US" sz="2000" dirty="0">
                <a:solidFill>
                  <a:srgbClr val="000000"/>
                </a:solidFill>
              </a:rPr>
              <a:t>Showing courage or enthusiasm when you may not feel that way</a:t>
            </a:r>
          </a:p>
          <a:p>
            <a:pPr marL="1147763" lvl="2" indent="-285750" eaLnBrk="1" hangingPunct="1">
              <a:buFont typeface="Wingdings" pitchFamily="2" charset="2"/>
              <a:buChar char="§"/>
            </a:pPr>
            <a:r>
              <a:rPr lang="en-US" sz="2000" dirty="0">
                <a:solidFill>
                  <a:srgbClr val="000000"/>
                </a:solidFill>
              </a:rPr>
              <a:t>Learning and growing as a leader may require behaviors </a:t>
            </a:r>
            <a:r>
              <a:rPr lang="en-US" sz="2000" dirty="0"/>
              <a:t>that do not yet feel comfortable</a:t>
            </a:r>
          </a:p>
          <a:p>
            <a:pPr marL="1147763" lvl="2" indent="-285750" eaLnBrk="1" hangingPunct="1">
              <a:buFont typeface="Wingdings" pitchFamily="2" charset="2"/>
              <a:buChar char="§"/>
            </a:pPr>
            <a:r>
              <a:rPr lang="en-US" sz="2000" dirty="0"/>
              <a:t>Tricking followers and self interest are not authentic; learning and adaptation are authentic</a:t>
            </a:r>
            <a:endParaRPr lang="en-US" sz="2200" dirty="0"/>
          </a:p>
        </p:txBody>
      </p:sp>
      <p:sp>
        <p:nvSpPr>
          <p:cNvPr id="5" name="Slide Number Placeholder 4"/>
          <p:cNvSpPr>
            <a:spLocks noGrp="1"/>
          </p:cNvSpPr>
          <p:nvPr>
            <p:ph type="sldNum" sz="quarter" idx="11"/>
          </p:nvPr>
        </p:nvSpPr>
        <p:spPr/>
        <p:txBody>
          <a:bodyPr/>
          <a:lstStyle/>
          <a:p>
            <a:pPr>
              <a:defRPr/>
            </a:pPr>
            <a:fld id="{2674A1F5-2833-4605-BFB6-52299AF8EAC3}" type="slidenum">
              <a:rPr lang="en-US" smtClean="0"/>
              <a:pPr>
                <a:defRPr/>
              </a:pPr>
              <a:t>13</a:t>
            </a:fld>
            <a:endParaRPr lang="en-US"/>
          </a:p>
        </p:txBody>
      </p:sp>
      <p:sp>
        <p:nvSpPr>
          <p:cNvPr id="18436" name="TextBox 3"/>
          <p:cNvSpPr txBox="1">
            <a:spLocks noChangeArrowheads="1"/>
          </p:cNvSpPr>
          <p:nvPr/>
        </p:nvSpPr>
        <p:spPr bwMode="auto">
          <a:xfrm>
            <a:off x="1905002" y="5707062"/>
            <a:ext cx="5510213" cy="769938"/>
          </a:xfrm>
          <a:prstGeom prst="rect">
            <a:avLst/>
          </a:prstGeom>
          <a:solidFill>
            <a:srgbClr val="CAD5E2"/>
          </a:solidFill>
          <a:ln w="28575">
            <a:solidFill>
              <a:schemeClr val="tx1"/>
            </a:solidFill>
            <a:miter lim="800000"/>
            <a:headEnd/>
            <a:tailEnd/>
          </a:ln>
        </p:spPr>
        <p:txBody>
          <a:bodyPr wrap="none">
            <a:spAutoFit/>
          </a:bodyPr>
          <a:lstStyle/>
          <a:p>
            <a:pPr marL="342900" indent="-342900" algn="ctr">
              <a:buClr>
                <a:srgbClr val="FFFF00"/>
              </a:buClr>
            </a:pPr>
            <a:r>
              <a:rPr lang="en-US" sz="2400" dirty="0"/>
              <a:t>What is your preferred leadership role?</a:t>
            </a:r>
          </a:p>
          <a:p>
            <a:pPr marL="342900" indent="-342900" algn="ctr">
              <a:buClr>
                <a:srgbClr val="FFFF00"/>
              </a:buClr>
            </a:pPr>
            <a:r>
              <a:rPr lang="en-US" sz="2000" i="1" dirty="0"/>
              <a:t>king?   advisor?  exemplar?</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Understanding your own </a:t>
            </a:r>
            <a:r>
              <a:rPr lang="en-US" u="sng" dirty="0"/>
              <a:t>values</a:t>
            </a:r>
          </a:p>
        </p:txBody>
      </p:sp>
      <p:sp>
        <p:nvSpPr>
          <p:cNvPr id="19459" name="Rectangle 3"/>
          <p:cNvSpPr>
            <a:spLocks noGrp="1" noChangeArrowheads="1"/>
          </p:cNvSpPr>
          <p:nvPr>
            <p:ph idx="1"/>
          </p:nvPr>
        </p:nvSpPr>
        <p:spPr>
          <a:xfrm>
            <a:off x="304800" y="1143000"/>
            <a:ext cx="8610600" cy="5029200"/>
          </a:xfrm>
        </p:spPr>
        <p:txBody>
          <a:bodyPr/>
          <a:lstStyle/>
          <a:p>
            <a:pPr marL="342900" indent="-342900" eaLnBrk="1" hangingPunct="1">
              <a:buClr>
                <a:srgbClr val="FFFF00"/>
              </a:buClr>
              <a:buNone/>
            </a:pPr>
            <a:r>
              <a:rPr lang="en-US" sz="2500" dirty="0"/>
              <a:t>You want to lead…but where…and how?</a:t>
            </a:r>
          </a:p>
          <a:p>
            <a:pPr marL="342900" indent="-342900" eaLnBrk="1" hangingPunct="1">
              <a:buClr>
                <a:srgbClr val="FFFF00"/>
              </a:buClr>
              <a:buNone/>
            </a:pPr>
            <a:endParaRPr lang="en-US" sz="1000" dirty="0"/>
          </a:p>
          <a:p>
            <a:pPr marL="342900" indent="-342900" eaLnBrk="1" hangingPunct="1">
              <a:buClr>
                <a:srgbClr val="FFFF00"/>
              </a:buClr>
              <a:buNone/>
            </a:pPr>
            <a:r>
              <a:rPr lang="en-US" sz="2500" b="1" dirty="0">
                <a:solidFill>
                  <a:schemeClr val="tx2"/>
                </a:solidFill>
              </a:rPr>
              <a:t>To lead others, you must first “lead yourself”</a:t>
            </a:r>
          </a:p>
          <a:p>
            <a:pPr marL="742950" lvl="1" indent="-285750" eaLnBrk="1" hangingPunct="1">
              <a:buClr>
                <a:srgbClr val="FFFF00"/>
              </a:buClr>
              <a:buNone/>
            </a:pPr>
            <a:r>
              <a:rPr lang="en-US" sz="2000" dirty="0"/>
              <a:t>Think carefully about what your values are — </a:t>
            </a:r>
            <a:r>
              <a:rPr lang="en-US" sz="2000" b="1" dirty="0"/>
              <a:t>what you aspire to achieve</a:t>
            </a:r>
            <a:r>
              <a:rPr lang="en-US" sz="2000" dirty="0"/>
              <a:t> when you lead.</a:t>
            </a:r>
          </a:p>
          <a:p>
            <a:pPr marL="742950" lvl="1" indent="-285750" eaLnBrk="1" hangingPunct="1">
              <a:buClr>
                <a:srgbClr val="FFFF00"/>
              </a:buClr>
              <a:buNone/>
            </a:pPr>
            <a:r>
              <a:rPr lang="en-US" sz="2000" dirty="0"/>
              <a:t>Understand </a:t>
            </a:r>
            <a:r>
              <a:rPr lang="en-US" sz="2000" b="1" dirty="0"/>
              <a:t>trade-offs</a:t>
            </a:r>
            <a:r>
              <a:rPr lang="en-US" sz="2000" dirty="0"/>
              <a:t> you are  (and are not) willing to make.</a:t>
            </a:r>
          </a:p>
          <a:p>
            <a:pPr marL="742950" lvl="1" indent="-285750" eaLnBrk="1" hangingPunct="1">
              <a:buClr>
                <a:srgbClr val="FFFF00"/>
              </a:buClr>
              <a:buNone/>
            </a:pPr>
            <a:r>
              <a:rPr lang="en-US" sz="2000" dirty="0"/>
              <a:t>Think carefully about </a:t>
            </a:r>
            <a:r>
              <a:rPr lang="en-US" sz="2000" b="1" dirty="0"/>
              <a:t>moral boundaries</a:t>
            </a:r>
            <a:r>
              <a:rPr lang="en-US" sz="2000" dirty="0"/>
              <a:t> implied by your values.</a:t>
            </a:r>
          </a:p>
          <a:p>
            <a:pPr marL="742950" lvl="1" indent="-285750" eaLnBrk="1" hangingPunct="1">
              <a:buClr>
                <a:srgbClr val="FFFF00"/>
              </a:buClr>
              <a:buNone/>
            </a:pPr>
            <a:r>
              <a:rPr lang="en-US" sz="2000" dirty="0"/>
              <a:t>If you find yourself often having to lead people to do things you don’t believe in, perhaps it is time to look for another leadership position.</a:t>
            </a:r>
          </a:p>
        </p:txBody>
      </p:sp>
      <p:sp>
        <p:nvSpPr>
          <p:cNvPr id="5" name="Slide Number Placeholder 4"/>
          <p:cNvSpPr>
            <a:spLocks noGrp="1"/>
          </p:cNvSpPr>
          <p:nvPr>
            <p:ph type="sldNum" sz="quarter" idx="11"/>
          </p:nvPr>
        </p:nvSpPr>
        <p:spPr/>
        <p:txBody>
          <a:bodyPr/>
          <a:lstStyle/>
          <a:p>
            <a:pPr>
              <a:defRPr/>
            </a:pPr>
            <a:fld id="{D77BEF89-F22D-4D39-A145-1A082D417D21}" type="slidenum">
              <a:rPr lang="en-US" smtClean="0"/>
              <a:pPr>
                <a:defRPr/>
              </a:pPr>
              <a:t>14</a:t>
            </a:fld>
            <a:endParaRPr lang="en-US"/>
          </a:p>
        </p:txBody>
      </p:sp>
      <p:sp>
        <p:nvSpPr>
          <p:cNvPr id="19460" name="TextBox 3"/>
          <p:cNvSpPr txBox="1">
            <a:spLocks noChangeArrowheads="1"/>
          </p:cNvSpPr>
          <p:nvPr/>
        </p:nvSpPr>
        <p:spPr bwMode="auto">
          <a:xfrm>
            <a:off x="914400" y="4572000"/>
            <a:ext cx="7277100" cy="1200150"/>
          </a:xfrm>
          <a:prstGeom prst="rect">
            <a:avLst/>
          </a:prstGeom>
          <a:solidFill>
            <a:srgbClr val="CAD5E2"/>
          </a:solidFill>
          <a:ln w="28575">
            <a:solidFill>
              <a:schemeClr val="tx1"/>
            </a:solidFill>
            <a:miter lim="800000"/>
            <a:headEnd/>
            <a:tailEnd/>
          </a:ln>
        </p:spPr>
        <p:txBody>
          <a:bodyPr>
            <a:spAutoFit/>
          </a:bodyPr>
          <a:lstStyle/>
          <a:p>
            <a:pPr algn="ctr"/>
            <a:r>
              <a:rPr lang="en-US"/>
              <a:t>As a leader, what are the key values you are trying to project?</a:t>
            </a:r>
          </a:p>
          <a:p>
            <a:pPr algn="ctr"/>
            <a:r>
              <a:rPr lang="en-US"/>
              <a:t>As a leader, how does your team actually </a:t>
            </a:r>
            <a:r>
              <a:rPr lang="en-US" b="1" u="sng"/>
              <a:t>see</a:t>
            </a:r>
            <a:r>
              <a:rPr lang="en-US"/>
              <a:t> your values?</a:t>
            </a:r>
          </a:p>
          <a:p>
            <a:pPr algn="ctr"/>
            <a:r>
              <a:rPr lang="en-US"/>
              <a:t>________________________________</a:t>
            </a:r>
          </a:p>
          <a:p>
            <a:r>
              <a:rPr lang="en-US"/>
              <a:t>What are your “revealed” core values (those you projected to others)?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228600" y="358777"/>
            <a:ext cx="8686800" cy="784225"/>
          </a:xfrm>
        </p:spPr>
        <p:txBody>
          <a:bodyPr anchor="ctr"/>
          <a:lstStyle/>
          <a:p>
            <a:r>
              <a:rPr lang="en-US" dirty="0"/>
              <a:t>Value Exercise</a:t>
            </a:r>
          </a:p>
        </p:txBody>
      </p:sp>
      <p:sp>
        <p:nvSpPr>
          <p:cNvPr id="43010" name="Rectangle 3"/>
          <p:cNvSpPr>
            <a:spLocks noGrp="1" noChangeArrowheads="1"/>
          </p:cNvSpPr>
          <p:nvPr>
            <p:ph idx="1"/>
          </p:nvPr>
        </p:nvSpPr>
        <p:spPr>
          <a:xfrm>
            <a:off x="457200" y="1524000"/>
            <a:ext cx="8382000" cy="5029200"/>
          </a:xfrm>
        </p:spPr>
        <p:txBody>
          <a:bodyPr/>
          <a:lstStyle/>
          <a:p>
            <a:pPr marL="50800" indent="0">
              <a:lnSpc>
                <a:spcPct val="90000"/>
              </a:lnSpc>
              <a:buNone/>
            </a:pPr>
            <a:r>
              <a:rPr lang="en-US" dirty="0"/>
              <a:t>Take 10 minutes in pairs to discuss these two questions.</a:t>
            </a:r>
          </a:p>
          <a:p>
            <a:pPr marL="50800" indent="0">
              <a:lnSpc>
                <a:spcPct val="90000"/>
              </a:lnSpc>
              <a:buNone/>
            </a:pPr>
            <a:endParaRPr lang="en-US" dirty="0"/>
          </a:p>
          <a:p>
            <a:pPr marL="565150" indent="-514350">
              <a:lnSpc>
                <a:spcPct val="90000"/>
              </a:lnSpc>
              <a:buFont typeface="+mj-lt"/>
              <a:buAutoNum type="arabicPeriod"/>
            </a:pPr>
            <a:r>
              <a:rPr lang="en-US" dirty="0"/>
              <a:t>For the values you have identified, how would the people around you know that these are your values?  What can you do to be sure they are communicated and reinforced more clearly?</a:t>
            </a:r>
          </a:p>
          <a:p>
            <a:pPr marL="565150" indent="-514350">
              <a:lnSpc>
                <a:spcPct val="90000"/>
              </a:lnSpc>
              <a:buFont typeface="+mj-lt"/>
              <a:buAutoNum type="arabicPeriod"/>
            </a:pPr>
            <a:endParaRPr lang="en-US" dirty="0"/>
          </a:p>
          <a:p>
            <a:pPr marL="565150" indent="-514350">
              <a:lnSpc>
                <a:spcPct val="90000"/>
              </a:lnSpc>
              <a:buFont typeface="+mj-lt"/>
              <a:buAutoNum type="arabicPeriod"/>
            </a:pPr>
            <a:r>
              <a:rPr lang="en-US" dirty="0"/>
              <a:t>Where are there overlaps and where are there disconnects between my values and those I lead?  What can I </a:t>
            </a:r>
            <a:r>
              <a:rPr lang="en-US"/>
              <a:t>do to </a:t>
            </a:r>
            <a:r>
              <a:rPr lang="en-US" dirty="0"/>
              <a:t>bridge those gaps and leverage congruencies?</a:t>
            </a:r>
          </a:p>
        </p:txBody>
      </p:sp>
      <p:sp>
        <p:nvSpPr>
          <p:cNvPr id="43011" name="Text Box 4"/>
          <p:cNvSpPr txBox="1">
            <a:spLocks noChangeArrowheads="1"/>
          </p:cNvSpPr>
          <p:nvPr/>
        </p:nvSpPr>
        <p:spPr bwMode="auto">
          <a:xfrm>
            <a:off x="1431927" y="1828802"/>
            <a:ext cx="6264275" cy="366713"/>
          </a:xfrm>
          <a:prstGeom prst="rect">
            <a:avLst/>
          </a:prstGeom>
          <a:noFill/>
          <a:ln w="9525">
            <a:noFill/>
            <a:miter lim="800000"/>
            <a:headEnd/>
            <a:tailEnd/>
          </a:ln>
        </p:spPr>
        <p:txBody>
          <a:bodyPr>
            <a:spAutoFit/>
          </a:bodyPr>
          <a:lstStyle/>
          <a:p>
            <a:endParaRPr lang="en-US"/>
          </a:p>
        </p:txBody>
      </p:sp>
    </p:spTree>
    <p:extLst>
      <p:ext uri="{BB962C8B-B14F-4D97-AF65-F5344CB8AC3E}">
        <p14:creationId xmlns:p14="http://schemas.microsoft.com/office/powerpoint/2010/main" val="2460799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457202"/>
            <a:ext cx="8610600" cy="784225"/>
          </a:xfrm>
        </p:spPr>
        <p:txBody>
          <a:bodyPr/>
          <a:lstStyle/>
          <a:p>
            <a:pPr eaLnBrk="1" hangingPunct="1"/>
            <a:r>
              <a:rPr lang="en-US" dirty="0"/>
              <a:t>Projecting your leadership persona</a:t>
            </a:r>
          </a:p>
        </p:txBody>
      </p:sp>
      <p:sp>
        <p:nvSpPr>
          <p:cNvPr id="20483" name="Rectangle 3"/>
          <p:cNvSpPr>
            <a:spLocks noGrp="1" noChangeArrowheads="1"/>
          </p:cNvSpPr>
          <p:nvPr>
            <p:ph idx="1"/>
          </p:nvPr>
        </p:nvSpPr>
        <p:spPr>
          <a:xfrm>
            <a:off x="762000" y="1447800"/>
            <a:ext cx="7696200" cy="5029200"/>
          </a:xfrm>
        </p:spPr>
        <p:txBody>
          <a:bodyPr/>
          <a:lstStyle/>
          <a:p>
            <a:pPr marL="342900" indent="-342900" eaLnBrk="1" hangingPunct="1">
              <a:buClr>
                <a:srgbClr val="FFFF00"/>
              </a:buClr>
              <a:buNone/>
            </a:pPr>
            <a:r>
              <a:rPr lang="en-US" sz="2400" b="1" dirty="0"/>
              <a:t>Be consistent </a:t>
            </a:r>
            <a:r>
              <a:rPr lang="en-US" sz="2400" dirty="0"/>
              <a:t>in your actions; </a:t>
            </a:r>
          </a:p>
          <a:p>
            <a:pPr marL="742950" lvl="1" indent="-285750" eaLnBrk="1" hangingPunct="1">
              <a:buClr>
                <a:srgbClr val="FFFF00"/>
              </a:buClr>
              <a:buNone/>
            </a:pPr>
            <a:r>
              <a:rPr lang="en-US" sz="2100" dirty="0"/>
              <a:t>Give those who follow you an easily understood “mental model” of your personality.</a:t>
            </a:r>
          </a:p>
          <a:p>
            <a:pPr marL="742950" lvl="1" indent="-285750" eaLnBrk="1" hangingPunct="1">
              <a:buClr>
                <a:srgbClr val="FFFF00"/>
              </a:buClr>
              <a:buNone/>
            </a:pPr>
            <a:r>
              <a:rPr lang="en-US" sz="2100" dirty="0"/>
              <a:t>Make clear how your growth, learning and adaptation as a leader does not indicate inconsistency: clarify the common threads</a:t>
            </a:r>
          </a:p>
          <a:p>
            <a:pPr marL="742950" lvl="1" indent="-285750" eaLnBrk="1" hangingPunct="1">
              <a:buNone/>
            </a:pPr>
            <a:endParaRPr lang="en-US" sz="1000" dirty="0"/>
          </a:p>
          <a:p>
            <a:pPr marL="342900" indent="-342900" eaLnBrk="1" hangingPunct="1">
              <a:spcBef>
                <a:spcPct val="0"/>
              </a:spcBef>
              <a:buClr>
                <a:srgbClr val="FFFF00"/>
              </a:buClr>
              <a:buNone/>
            </a:pPr>
            <a:r>
              <a:rPr lang="en-US" sz="2400" dirty="0"/>
              <a:t>Don’t be afraid to </a:t>
            </a:r>
            <a:r>
              <a:rPr lang="en-US" sz="2400" b="1" dirty="0"/>
              <a:t>show appropriate emotion.  </a:t>
            </a:r>
          </a:p>
          <a:p>
            <a:pPr marL="742950" lvl="1" indent="-285750" eaLnBrk="1" hangingPunct="1">
              <a:buClr>
                <a:srgbClr val="FFFF00"/>
              </a:buClr>
              <a:buNone/>
            </a:pPr>
            <a:r>
              <a:rPr lang="en-US" sz="2100" dirty="0"/>
              <a:t>It makes you more human and a better leader.</a:t>
            </a:r>
          </a:p>
          <a:p>
            <a:pPr marL="742950" lvl="1" indent="-285750" eaLnBrk="1" hangingPunct="1">
              <a:buClr>
                <a:srgbClr val="FFFF00"/>
              </a:buClr>
              <a:buNone/>
            </a:pPr>
            <a:r>
              <a:rPr lang="en-US" sz="2100" dirty="0"/>
              <a:t>Those whom you lead will look to you to know how to react to situations.</a:t>
            </a:r>
          </a:p>
          <a:p>
            <a:pPr marL="742950" lvl="1" indent="-285750" eaLnBrk="1" hangingPunct="1">
              <a:buClr>
                <a:srgbClr val="FFFF00"/>
              </a:buClr>
              <a:buNone/>
            </a:pPr>
            <a:endParaRPr lang="en-US" sz="1000" dirty="0"/>
          </a:p>
          <a:p>
            <a:pPr marL="342900" indent="-342900" eaLnBrk="1" hangingPunct="1">
              <a:buClr>
                <a:srgbClr val="FFFF00"/>
              </a:buClr>
              <a:buNone/>
            </a:pPr>
            <a:r>
              <a:rPr lang="en-US" sz="2400" dirty="0"/>
              <a:t>Look for opportunities to make </a:t>
            </a:r>
            <a:r>
              <a:rPr lang="en-US" sz="2400" b="1" dirty="0"/>
              <a:t>your values come alive</a:t>
            </a:r>
            <a:r>
              <a:rPr lang="en-US" sz="2400" dirty="0"/>
              <a:t> in your behavior.</a:t>
            </a:r>
          </a:p>
        </p:txBody>
      </p:sp>
      <p:sp>
        <p:nvSpPr>
          <p:cNvPr id="4" name="Slide Number Placeholder 3"/>
          <p:cNvSpPr>
            <a:spLocks noGrp="1"/>
          </p:cNvSpPr>
          <p:nvPr>
            <p:ph type="sldNum" sz="quarter" idx="11"/>
          </p:nvPr>
        </p:nvSpPr>
        <p:spPr/>
        <p:txBody>
          <a:bodyPr/>
          <a:lstStyle/>
          <a:p>
            <a:pPr>
              <a:defRPr/>
            </a:pPr>
            <a:fld id="{31CD8993-978F-4DE1-BF05-68F993B0DBB7}" type="slidenum">
              <a:rPr lang="en-US" smtClean="0"/>
              <a:pPr>
                <a:defRPr/>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3" name="Rectangle 3"/>
          <p:cNvSpPr>
            <a:spLocks noGrp="1" noChangeArrowheads="1"/>
          </p:cNvSpPr>
          <p:nvPr>
            <p:ph idx="1"/>
          </p:nvPr>
        </p:nvSpPr>
        <p:spPr>
          <a:xfrm>
            <a:off x="685800" y="1752600"/>
            <a:ext cx="7848600" cy="5029200"/>
          </a:xfrm>
        </p:spPr>
        <p:txBody>
          <a:bodyPr/>
          <a:lstStyle/>
          <a:p>
            <a:pPr marL="533400" indent="-533400" eaLnBrk="1" hangingPunct="1">
              <a:buNone/>
            </a:pPr>
            <a:r>
              <a:rPr lang="en-US" sz="2300" dirty="0"/>
              <a:t>Leadership is a natural part of any team or organization, but what do you personally need to do to lead?</a:t>
            </a:r>
          </a:p>
          <a:p>
            <a:pPr marL="917575" lvl="1" indent="-457200" eaLnBrk="1" hangingPunct="1">
              <a:buFont typeface="Wingdings" pitchFamily="2" charset="2"/>
              <a:buAutoNum type="arabicPeriod"/>
            </a:pPr>
            <a:r>
              <a:rPr lang="en-US" sz="1800" dirty="0"/>
              <a:t>You must have </a:t>
            </a:r>
            <a:r>
              <a:rPr lang="en-US" sz="1800" b="1" dirty="0"/>
              <a:t>competence and the vision to lead </a:t>
            </a:r>
            <a:r>
              <a:rPr lang="en-US" sz="1800" dirty="0"/>
              <a:t>— you must be “mindful”,  curious, and confident.</a:t>
            </a:r>
          </a:p>
          <a:p>
            <a:pPr marL="917575" lvl="1" indent="-457200" eaLnBrk="1" hangingPunct="1">
              <a:buFont typeface="Wingdings" pitchFamily="2" charset="2"/>
              <a:buAutoNum type="arabicPeriod"/>
            </a:pPr>
            <a:r>
              <a:rPr lang="en-US" sz="1800" dirty="0"/>
              <a:t>You must be </a:t>
            </a:r>
            <a:r>
              <a:rPr lang="en-US" sz="1800" b="1" dirty="0"/>
              <a:t>authentic</a:t>
            </a:r>
            <a:r>
              <a:rPr lang="en-US" sz="1800" dirty="0"/>
              <a:t>—people want to follow real, authentic leaders with clear values and sincere emotions, and</a:t>
            </a:r>
          </a:p>
          <a:p>
            <a:pPr marL="917575" lvl="1" indent="-457200" eaLnBrk="1" hangingPunct="1">
              <a:buFont typeface="Wingdings" pitchFamily="2" charset="2"/>
              <a:buAutoNum type="arabicPeriod"/>
            </a:pPr>
            <a:r>
              <a:rPr lang="en-US" sz="1800" dirty="0"/>
              <a:t>You must be </a:t>
            </a:r>
            <a:r>
              <a:rPr lang="en-US" sz="1800" b="1" dirty="0"/>
              <a:t>dedicated </a:t>
            </a:r>
            <a:r>
              <a:rPr lang="en-US" sz="1800" dirty="0"/>
              <a:t>to the team—sharing its values, full of passion, courageous, and willing to make personal sacrifices.</a:t>
            </a:r>
          </a:p>
          <a:p>
            <a:pPr marL="533400" indent="-533400" eaLnBrk="1" hangingPunct="1">
              <a:buNone/>
            </a:pPr>
            <a:endParaRPr lang="en-US" sz="1000" dirty="0"/>
          </a:p>
          <a:p>
            <a:pPr marL="533400" indent="-533400" eaLnBrk="1" hangingPunct="1">
              <a:buNone/>
            </a:pPr>
            <a:r>
              <a:rPr lang="en-US" sz="2300" dirty="0"/>
              <a:t>You will need to </a:t>
            </a:r>
            <a:r>
              <a:rPr lang="en-US" sz="2300" b="1" dirty="0"/>
              <a:t>prepare to be</a:t>
            </a:r>
            <a:r>
              <a:rPr lang="en-US" sz="2300" dirty="0"/>
              <a:t> each of these things, and you will need to </a:t>
            </a:r>
            <a:r>
              <a:rPr lang="en-US" sz="2300" b="1" dirty="0"/>
              <a:t>project</a:t>
            </a:r>
            <a:r>
              <a:rPr lang="en-US" sz="2300" dirty="0"/>
              <a:t> each to those you lead.</a:t>
            </a:r>
            <a:endParaRPr lang="en-US" sz="2300" b="1" dirty="0"/>
          </a:p>
        </p:txBody>
      </p:sp>
      <p:sp>
        <p:nvSpPr>
          <p:cNvPr id="12290" name="Rectangle 2"/>
          <p:cNvSpPr>
            <a:spLocks noGrp="1" noChangeArrowheads="1"/>
          </p:cNvSpPr>
          <p:nvPr>
            <p:ph type="title"/>
          </p:nvPr>
        </p:nvSpPr>
        <p:spPr>
          <a:xfrm>
            <a:off x="762000" y="228602"/>
            <a:ext cx="7772400" cy="860425"/>
          </a:xfrm>
        </p:spPr>
        <p:txBody>
          <a:bodyPr/>
          <a:lstStyle/>
          <a:p>
            <a:pPr eaLnBrk="1" hangingPunct="1"/>
            <a:r>
              <a:rPr lang="en-US" dirty="0"/>
              <a:t>Sub-domains of </a:t>
            </a:r>
            <a:br>
              <a:rPr lang="en-US" dirty="0"/>
            </a:br>
            <a:r>
              <a:rPr lang="en-US" dirty="0"/>
              <a:t>Personal Leadership</a:t>
            </a:r>
          </a:p>
        </p:txBody>
      </p:sp>
      <p:sp>
        <p:nvSpPr>
          <p:cNvPr id="4" name="Slide Number Placeholder 3"/>
          <p:cNvSpPr>
            <a:spLocks noGrp="1"/>
          </p:cNvSpPr>
          <p:nvPr>
            <p:ph type="sldNum" sz="quarter" idx="11"/>
          </p:nvPr>
        </p:nvSpPr>
        <p:spPr/>
        <p:txBody>
          <a:bodyPr/>
          <a:lstStyle/>
          <a:p>
            <a:pPr>
              <a:defRPr/>
            </a:pPr>
            <a:fld id="{AD1CB61A-662D-48B4-B811-B7A74931B158}" type="slidenum">
              <a:rPr lang="en-US" smtClean="0"/>
              <a:pPr>
                <a:defRPr/>
              </a:pPr>
              <a:t>17</a:t>
            </a:fld>
            <a:endParaRPr lang="en-US"/>
          </a:p>
        </p:txBody>
      </p:sp>
    </p:spTree>
    <p:extLst>
      <p:ext uri="{BB962C8B-B14F-4D97-AF65-F5344CB8AC3E}">
        <p14:creationId xmlns:p14="http://schemas.microsoft.com/office/powerpoint/2010/main" val="2170906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1000"/>
                                  </p:stCondLst>
                                  <p:childTnLst>
                                    <p:anim calcmode="discrete" valueType="str">
                                      <p:cBhvr>
                                        <p:cTn id="6" dur="1000" fill="hold"/>
                                        <p:tgtEl>
                                          <p:spTgt spid="1070083">
                                            <p:txEl>
                                              <p:pRg st="1" end="1"/>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82577"/>
            <a:ext cx="8382000" cy="784225"/>
          </a:xfrm>
        </p:spPr>
        <p:txBody>
          <a:bodyPr/>
          <a:lstStyle/>
          <a:p>
            <a:pPr eaLnBrk="1" hangingPunct="1"/>
            <a:r>
              <a:rPr lang="en-US" dirty="0"/>
              <a:t>Showing your dedication</a:t>
            </a:r>
          </a:p>
        </p:txBody>
      </p:sp>
      <p:sp>
        <p:nvSpPr>
          <p:cNvPr id="22531" name="Rectangle 3"/>
          <p:cNvSpPr>
            <a:spLocks noGrp="1" noChangeArrowheads="1"/>
          </p:cNvSpPr>
          <p:nvPr>
            <p:ph idx="1"/>
          </p:nvPr>
        </p:nvSpPr>
        <p:spPr>
          <a:xfrm>
            <a:off x="533400" y="1524000"/>
            <a:ext cx="8077200" cy="4648200"/>
          </a:xfrm>
        </p:spPr>
        <p:txBody>
          <a:bodyPr/>
          <a:lstStyle/>
          <a:p>
            <a:pPr marL="61913" indent="-11113" eaLnBrk="1" hangingPunct="1">
              <a:lnSpc>
                <a:spcPct val="90000"/>
              </a:lnSpc>
              <a:buNone/>
            </a:pPr>
            <a:r>
              <a:rPr lang="en-US" sz="2800" dirty="0"/>
              <a:t>To lead, you need to show—through your actions—you will give as much yourself as you ask of others.</a:t>
            </a:r>
          </a:p>
          <a:p>
            <a:pPr marL="61913" indent="-11113" eaLnBrk="1" hangingPunct="1">
              <a:lnSpc>
                <a:spcPct val="90000"/>
              </a:lnSpc>
              <a:buNone/>
            </a:pPr>
            <a:endParaRPr lang="en-US" sz="1050" dirty="0"/>
          </a:p>
          <a:p>
            <a:pPr lvl="1" eaLnBrk="1" hangingPunct="1">
              <a:lnSpc>
                <a:spcPct val="90000"/>
              </a:lnSpc>
            </a:pPr>
            <a:r>
              <a:rPr lang="en-US" sz="2800" dirty="0"/>
              <a:t>You should work as much as (or more than) you ask others to work</a:t>
            </a:r>
          </a:p>
          <a:p>
            <a:pPr lvl="1" eaLnBrk="1" hangingPunct="1">
              <a:lnSpc>
                <a:spcPct val="90000"/>
              </a:lnSpc>
            </a:pPr>
            <a:r>
              <a:rPr lang="en-US" sz="2800" dirty="0"/>
              <a:t>You should tie your outcomes to the success of the team</a:t>
            </a:r>
          </a:p>
          <a:p>
            <a:pPr lvl="1" eaLnBrk="1" hangingPunct="1">
              <a:lnSpc>
                <a:spcPct val="90000"/>
              </a:lnSpc>
            </a:pPr>
            <a:r>
              <a:rPr lang="en-US" sz="2800" dirty="0"/>
              <a:t>You lead by being </a:t>
            </a:r>
            <a:r>
              <a:rPr lang="en-US" sz="2800" b="1" dirty="0"/>
              <a:t>in the front line</a:t>
            </a:r>
            <a:r>
              <a:rPr lang="en-US" sz="2800" dirty="0"/>
              <a:t>, risking all; </a:t>
            </a:r>
            <a:r>
              <a:rPr lang="en-US" sz="2800" b="1" dirty="0"/>
              <a:t>not by being in the rear</a:t>
            </a:r>
            <a:r>
              <a:rPr lang="en-US" sz="2800" dirty="0"/>
              <a:t>, safely giving orders</a:t>
            </a:r>
          </a:p>
        </p:txBody>
      </p:sp>
      <p:sp>
        <p:nvSpPr>
          <p:cNvPr id="4" name="Slide Number Placeholder 3"/>
          <p:cNvSpPr>
            <a:spLocks noGrp="1"/>
          </p:cNvSpPr>
          <p:nvPr>
            <p:ph type="sldNum" sz="quarter" idx="11"/>
          </p:nvPr>
        </p:nvSpPr>
        <p:spPr/>
        <p:txBody>
          <a:bodyPr/>
          <a:lstStyle/>
          <a:p>
            <a:pPr>
              <a:defRPr/>
            </a:pPr>
            <a:fld id="{C0952AED-6960-4891-B4A3-2A256CD14338}" type="slidenum">
              <a:rPr lang="en-US" smtClean="0"/>
              <a:pPr>
                <a:defRPr/>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90600" y="1752602"/>
            <a:ext cx="7239000" cy="1362075"/>
          </a:xfrm>
        </p:spPr>
        <p:txBody>
          <a:bodyPr anchor="t"/>
          <a:lstStyle/>
          <a:p>
            <a:pPr eaLnBrk="1" hangingPunct="1">
              <a:spcBef>
                <a:spcPct val="45000"/>
              </a:spcBef>
            </a:pPr>
            <a:r>
              <a:rPr lang="en-US" sz="3500" dirty="0"/>
              <a:t>Why is Personal Leadership important?   </a:t>
            </a:r>
            <a:br>
              <a:rPr lang="en-US" sz="3500" dirty="0"/>
            </a:br>
            <a:r>
              <a:rPr lang="en-US" sz="2800" dirty="0"/>
              <a:t>_________</a:t>
            </a:r>
            <a:br>
              <a:rPr lang="en-US" sz="2800" dirty="0"/>
            </a:br>
            <a:br>
              <a:rPr lang="en-US" sz="2800" dirty="0"/>
            </a:br>
            <a:r>
              <a:rPr lang="en-US" sz="3500" dirty="0"/>
              <a:t>What is it we are trying to achieve?</a:t>
            </a:r>
          </a:p>
        </p:txBody>
      </p:sp>
      <p:sp>
        <p:nvSpPr>
          <p:cNvPr id="3" name="Slide Number Placeholder 2"/>
          <p:cNvSpPr>
            <a:spLocks noGrp="1"/>
          </p:cNvSpPr>
          <p:nvPr>
            <p:ph type="sldNum" sz="quarter" idx="11"/>
          </p:nvPr>
        </p:nvSpPr>
        <p:spPr/>
        <p:txBody>
          <a:bodyPr/>
          <a:lstStyle/>
          <a:p>
            <a:pPr>
              <a:defRPr/>
            </a:pPr>
            <a:fld id="{BA9AF524-E139-40F0-8A53-641D93382A70}" type="slidenum">
              <a:rPr lang="en-US" smtClean="0"/>
              <a:pPr>
                <a:defRPr/>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304802"/>
            <a:ext cx="8610600" cy="784225"/>
          </a:xfrm>
        </p:spPr>
        <p:txBody>
          <a:bodyPr/>
          <a:lstStyle/>
          <a:p>
            <a:pPr eaLnBrk="1" hangingPunct="1"/>
            <a:r>
              <a:rPr lang="en-US" sz="3200" dirty="0"/>
              <a:t>Why should anyone be led by you?</a:t>
            </a:r>
            <a:r>
              <a:rPr lang="en-US" sz="3600" dirty="0"/>
              <a:t> </a:t>
            </a:r>
            <a:br>
              <a:rPr lang="en-US" sz="3200" dirty="0"/>
            </a:br>
            <a:r>
              <a:rPr lang="en-US" sz="3600" dirty="0"/>
              <a:t>(what is your unique contribution?)</a:t>
            </a:r>
          </a:p>
        </p:txBody>
      </p:sp>
      <p:sp>
        <p:nvSpPr>
          <p:cNvPr id="27651" name="Rectangle 3"/>
          <p:cNvSpPr>
            <a:spLocks noGrp="1" noChangeArrowheads="1"/>
          </p:cNvSpPr>
          <p:nvPr>
            <p:ph idx="1"/>
          </p:nvPr>
        </p:nvSpPr>
        <p:spPr>
          <a:xfrm>
            <a:off x="685800" y="1447800"/>
            <a:ext cx="7848600" cy="5029200"/>
          </a:xfrm>
        </p:spPr>
        <p:txBody>
          <a:bodyPr/>
          <a:lstStyle/>
          <a:p>
            <a:pPr marL="342900" indent="-342900" eaLnBrk="1" hangingPunct="1">
              <a:lnSpc>
                <a:spcPct val="90000"/>
              </a:lnSpc>
            </a:pPr>
            <a:r>
              <a:rPr lang="en-US" sz="2500" dirty="0"/>
              <a:t>What do you offer as a leader that is distinctive – perhaps even unique – compared with what others can supply?</a:t>
            </a:r>
          </a:p>
          <a:p>
            <a:pPr marL="342900" indent="-342900" eaLnBrk="1" hangingPunct="1">
              <a:lnSpc>
                <a:spcPct val="90000"/>
              </a:lnSpc>
            </a:pPr>
            <a:r>
              <a:rPr lang="en-US" sz="2500" dirty="0"/>
              <a:t>What is the core … the most </a:t>
            </a:r>
            <a:r>
              <a:rPr lang="en-US" sz="2500" u="sng" dirty="0"/>
              <a:t>personal </a:t>
            </a:r>
            <a:r>
              <a:rPr lang="en-US" sz="2500" dirty="0"/>
              <a:t>… aspect of your leadership?</a:t>
            </a:r>
          </a:p>
          <a:p>
            <a:pPr marL="342900" indent="-342900" eaLnBrk="1" hangingPunct="1">
              <a:lnSpc>
                <a:spcPct val="90000"/>
              </a:lnSpc>
            </a:pPr>
            <a:r>
              <a:rPr lang="en-US" sz="2500" dirty="0"/>
              <a:t>Do you have the courage to let your uniqueness show – or do you feel vulnerable when you do?</a:t>
            </a:r>
          </a:p>
        </p:txBody>
      </p:sp>
      <p:sp>
        <p:nvSpPr>
          <p:cNvPr id="5" name="Slide Number Placeholder 4"/>
          <p:cNvSpPr>
            <a:spLocks noGrp="1"/>
          </p:cNvSpPr>
          <p:nvPr>
            <p:ph type="sldNum" sz="quarter" idx="11"/>
          </p:nvPr>
        </p:nvSpPr>
        <p:spPr/>
        <p:txBody>
          <a:bodyPr/>
          <a:lstStyle/>
          <a:p>
            <a:pPr>
              <a:defRPr/>
            </a:pPr>
            <a:fld id="{C77A31CC-D6E6-4E8F-A9AF-BF4557FBD6D3}" type="slidenum">
              <a:rPr lang="en-US" smtClean="0"/>
              <a:pPr>
                <a:defRPr/>
              </a:pPr>
              <a:t>2</a:t>
            </a:fld>
            <a:endParaRPr lang="en-US"/>
          </a:p>
        </p:txBody>
      </p:sp>
      <p:sp>
        <p:nvSpPr>
          <p:cNvPr id="27652" name="Text Box 4"/>
          <p:cNvSpPr txBox="1">
            <a:spLocks noChangeArrowheads="1"/>
          </p:cNvSpPr>
          <p:nvPr/>
        </p:nvSpPr>
        <p:spPr bwMode="auto">
          <a:xfrm>
            <a:off x="857253" y="4191000"/>
            <a:ext cx="7524749" cy="1631216"/>
          </a:xfrm>
          <a:prstGeom prst="rect">
            <a:avLst/>
          </a:prstGeom>
          <a:solidFill>
            <a:srgbClr val="CAD5E2"/>
          </a:solidFill>
          <a:ln w="9525">
            <a:solidFill>
              <a:srgbClr val="000000"/>
            </a:solidFill>
            <a:miter lim="800000"/>
            <a:headEnd/>
            <a:tailEnd/>
          </a:ln>
        </p:spPr>
        <p:txBody>
          <a:bodyPr wrap="square">
            <a:spAutoFit/>
          </a:bodyPr>
          <a:lstStyle/>
          <a:p>
            <a:pPr eaLnBrk="0" hangingPunct="0"/>
            <a:r>
              <a:rPr lang="en-US" sz="2000" b="1" i="1" u="sng" dirty="0">
                <a:solidFill>
                  <a:srgbClr val="372221"/>
                </a:solidFill>
              </a:rPr>
              <a:t>A small assignment</a:t>
            </a:r>
            <a:r>
              <a:rPr lang="en-US" sz="2000" b="1" i="1" dirty="0"/>
              <a:t>: Sometime today or tomorrow take 15-30 minutes, take a walk or sit somewhere quiet.   Identify exactly what you have to offer as a leader that is unique and valuable.  Experiment with making this explicit to yourself or someone else. </a:t>
            </a:r>
          </a:p>
        </p:txBody>
      </p:sp>
    </p:spTree>
    <p:extLst>
      <p:ext uri="{BB962C8B-B14F-4D97-AF65-F5344CB8AC3E}">
        <p14:creationId xmlns:p14="http://schemas.microsoft.com/office/powerpoint/2010/main" val="402808370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1"/>
          </p:nvPr>
        </p:nvSpPr>
        <p:spPr/>
        <p:txBody>
          <a:bodyPr/>
          <a:lstStyle/>
          <a:p>
            <a:pPr>
              <a:defRPr/>
            </a:pPr>
            <a:fld id="{EE73EF56-BF60-4A78-9C4A-B1BA65A89C21}" type="slidenum">
              <a:rPr lang="en-US" smtClean="0"/>
              <a:pPr>
                <a:defRPr/>
              </a:pPr>
              <a:t>20</a:t>
            </a:fld>
            <a:endParaRPr lang="en-US"/>
          </a:p>
        </p:txBody>
      </p:sp>
      <p:sp>
        <p:nvSpPr>
          <p:cNvPr id="1158152" name="Rectangle 8"/>
          <p:cNvSpPr>
            <a:spLocks noGrp="1" noChangeArrowheads="1"/>
          </p:cNvSpPr>
          <p:nvPr>
            <p:ph type="title" idx="4294967295"/>
          </p:nvPr>
        </p:nvSpPr>
        <p:spPr>
          <a:xfrm>
            <a:off x="3683000" y="274640"/>
            <a:ext cx="5461000" cy="960437"/>
          </a:xfrm>
        </p:spPr>
        <p:txBody>
          <a:bodyPr/>
          <a:lstStyle/>
          <a:p>
            <a:pPr eaLnBrk="1" hangingPunct="1"/>
            <a:r>
              <a:rPr lang="en-US" i="1" dirty="0"/>
              <a:t>Effective personal leadership</a:t>
            </a:r>
            <a:r>
              <a:rPr lang="en-US" dirty="0"/>
              <a:t> yields</a:t>
            </a:r>
          </a:p>
        </p:txBody>
      </p:sp>
      <p:sp>
        <p:nvSpPr>
          <p:cNvPr id="1158146" name="Oval 2"/>
          <p:cNvSpPr>
            <a:spLocks noChangeArrowheads="1"/>
          </p:cNvSpPr>
          <p:nvPr/>
        </p:nvSpPr>
        <p:spPr bwMode="auto">
          <a:xfrm>
            <a:off x="2209800" y="1676402"/>
            <a:ext cx="4908550" cy="4543425"/>
          </a:xfrm>
          <a:prstGeom prst="ellipse">
            <a:avLst/>
          </a:prstGeom>
          <a:gradFill rotWithShape="0">
            <a:gsLst>
              <a:gs pos="0">
                <a:srgbClr val="E54755"/>
              </a:gs>
              <a:gs pos="100000">
                <a:srgbClr val="E33B4A">
                  <a:alpha val="24001"/>
                </a:srgbClr>
              </a:gs>
            </a:gsLst>
            <a:path path="shape">
              <a:fillToRect l="50000" t="50000" r="50000" b="50000"/>
            </a:path>
          </a:gradFill>
          <a:ln w="9525">
            <a:noFill/>
            <a:round/>
            <a:headEnd/>
            <a:tailEnd/>
          </a:ln>
        </p:spPr>
        <p:txBody>
          <a:bodyPr wrap="none" anchor="ctr"/>
          <a:lstStyle/>
          <a:p>
            <a:pPr algn="ctr" eaLnBrk="0" hangingPunct="0">
              <a:spcBef>
                <a:spcPct val="30000"/>
              </a:spcBef>
            </a:pPr>
            <a:endParaRPr lang="en-US" sz="2000">
              <a:solidFill>
                <a:srgbClr val="000000"/>
              </a:solidFill>
            </a:endParaRPr>
          </a:p>
        </p:txBody>
      </p:sp>
      <p:sp>
        <p:nvSpPr>
          <p:cNvPr id="1158147" name="AutoShape 3"/>
          <p:cNvSpPr>
            <a:spLocks noChangeArrowheads="1"/>
          </p:cNvSpPr>
          <p:nvPr/>
        </p:nvSpPr>
        <p:spPr bwMode="auto">
          <a:xfrm rot="8075291">
            <a:off x="2525714" y="-260349"/>
            <a:ext cx="2043113" cy="66595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0">
            <a:gsLst>
              <a:gs pos="0">
                <a:srgbClr val="E85E6A"/>
              </a:gs>
              <a:gs pos="100000">
                <a:srgbClr val="E33B4A">
                  <a:alpha val="4999"/>
                </a:srgbClr>
              </a:gs>
            </a:gsLst>
            <a:lin ang="5400000" scaled="1"/>
          </a:gradFill>
          <a:ln w="9525">
            <a:noFill/>
            <a:miter lim="800000"/>
            <a:headEnd/>
            <a:tailEnd/>
          </a:ln>
        </p:spPr>
        <p:txBody>
          <a:bodyPr wrap="none" anchor="ctr"/>
          <a:lstStyle/>
          <a:p>
            <a:endParaRPr lang="en-US"/>
          </a:p>
        </p:txBody>
      </p:sp>
      <p:grpSp>
        <p:nvGrpSpPr>
          <p:cNvPr id="25605" name="Group 4"/>
          <p:cNvGrpSpPr>
            <a:grpSpLocks/>
          </p:cNvGrpSpPr>
          <p:nvPr/>
        </p:nvGrpSpPr>
        <p:grpSpPr bwMode="auto">
          <a:xfrm>
            <a:off x="371477" y="287338"/>
            <a:ext cx="1698625" cy="850900"/>
            <a:chOff x="720" y="2683"/>
            <a:chExt cx="1430" cy="968"/>
          </a:xfrm>
        </p:grpSpPr>
        <p:sp>
          <p:nvSpPr>
            <p:cNvPr id="25608" name="Freeform 5"/>
            <p:cNvSpPr>
              <a:spLocks/>
            </p:cNvSpPr>
            <p:nvPr/>
          </p:nvSpPr>
          <p:spPr bwMode="auto">
            <a:xfrm>
              <a:off x="720" y="2683"/>
              <a:ext cx="1430" cy="968"/>
            </a:xfrm>
            <a:custGeom>
              <a:avLst/>
              <a:gdLst>
                <a:gd name="T0" fmla="*/ 0 w 1560"/>
                <a:gd name="T1" fmla="*/ 237 h 1056"/>
                <a:gd name="T2" fmla="*/ 0 w 1560"/>
                <a:gd name="T3" fmla="*/ 240 h 1056"/>
                <a:gd name="T4" fmla="*/ 356 w 1560"/>
                <a:gd name="T5" fmla="*/ 240 h 1056"/>
                <a:gd name="T6" fmla="*/ 356 w 1560"/>
                <a:gd name="T7" fmla="*/ 0 h 1056"/>
                <a:gd name="T8" fmla="*/ 175 w 1560"/>
                <a:gd name="T9" fmla="*/ 0 h 1056"/>
                <a:gd name="T10" fmla="*/ 0 w 1560"/>
                <a:gd name="T11" fmla="*/ 237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round/>
              <a:headEnd/>
              <a:tailEnd/>
            </a:ln>
          </p:spPr>
          <p:txBody>
            <a:bodyPr/>
            <a:lstStyle/>
            <a:p>
              <a:endParaRPr lang="en-US"/>
            </a:p>
          </p:txBody>
        </p:sp>
        <p:sp>
          <p:nvSpPr>
            <p:cNvPr id="25609" name="Freeform 6"/>
            <p:cNvSpPr>
              <a:spLocks noChangeAspect="1"/>
            </p:cNvSpPr>
            <p:nvPr/>
          </p:nvSpPr>
          <p:spPr bwMode="auto">
            <a:xfrm>
              <a:off x="824" y="2723"/>
              <a:ext cx="1287" cy="871"/>
            </a:xfrm>
            <a:custGeom>
              <a:avLst/>
              <a:gdLst>
                <a:gd name="T0" fmla="*/ 0 w 1560"/>
                <a:gd name="T1" fmla="*/ 40 h 1056"/>
                <a:gd name="T2" fmla="*/ 0 w 1560"/>
                <a:gd name="T3" fmla="*/ 40 h 1056"/>
                <a:gd name="T4" fmla="*/ 59 w 1560"/>
                <a:gd name="T5" fmla="*/ 40 h 1056"/>
                <a:gd name="T6" fmla="*/ 59 w 1560"/>
                <a:gd name="T7" fmla="*/ 0 h 1056"/>
                <a:gd name="T8" fmla="*/ 29 w 1560"/>
                <a:gd name="T9" fmla="*/ 0 h 1056"/>
                <a:gd name="T10" fmla="*/ 0 w 1560"/>
                <a:gd name="T11" fmla="*/ 40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round/>
              <a:headEnd/>
              <a:tailEnd/>
            </a:ln>
          </p:spPr>
          <p:txBody>
            <a:bodyPr/>
            <a:lstStyle/>
            <a:p>
              <a:endParaRPr lang="en-US"/>
            </a:p>
          </p:txBody>
        </p:sp>
      </p:grpSp>
      <p:sp>
        <p:nvSpPr>
          <p:cNvPr id="1158151" name="Text Box 7"/>
          <p:cNvSpPr txBox="1">
            <a:spLocks noChangeArrowheads="1"/>
          </p:cNvSpPr>
          <p:nvPr/>
        </p:nvSpPr>
        <p:spPr bwMode="auto">
          <a:xfrm>
            <a:off x="3041650" y="3538540"/>
            <a:ext cx="3557588" cy="701675"/>
          </a:xfrm>
          <a:prstGeom prst="rect">
            <a:avLst/>
          </a:prstGeom>
          <a:noFill/>
          <a:ln w="9525">
            <a:noFill/>
            <a:miter lim="800000"/>
            <a:headEnd/>
            <a:tailEnd/>
          </a:ln>
        </p:spPr>
        <p:txBody>
          <a:bodyPr>
            <a:spAutoFit/>
          </a:bodyPr>
          <a:lstStyle/>
          <a:p>
            <a:pPr algn="ctr" eaLnBrk="0" hangingPunct="0">
              <a:spcBef>
                <a:spcPct val="50000"/>
              </a:spcBef>
              <a:defRPr/>
            </a:pPr>
            <a:r>
              <a:rPr lang="en-US" sz="4000" b="1" dirty="0">
                <a:solidFill>
                  <a:srgbClr val="29588B"/>
                </a:solidFill>
                <a:effectLst>
                  <a:outerShdw blurRad="38100" dist="38100" dir="2700000" algn="tl">
                    <a:srgbClr val="C0C0C0"/>
                  </a:outerShdw>
                </a:effectLst>
              </a:rPr>
              <a:t>CREDIBILITY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58152"/>
                                        </p:tgtEl>
                                        <p:attrNameLst>
                                          <p:attrName>style.visibility</p:attrName>
                                        </p:attrNameLst>
                                      </p:cBhvr>
                                      <p:to>
                                        <p:strVal val="visible"/>
                                      </p:to>
                                    </p:set>
                                    <p:animEffect transition="in" filter="wipe(left)">
                                      <p:cBhvr>
                                        <p:cTn id="7" dur="1000"/>
                                        <p:tgtEl>
                                          <p:spTgt spid="1158152"/>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1158147"/>
                                        </p:tgtEl>
                                        <p:attrNameLst>
                                          <p:attrName>style.visibility</p:attrName>
                                        </p:attrNameLst>
                                      </p:cBhvr>
                                      <p:to>
                                        <p:strVal val="visible"/>
                                      </p:to>
                                    </p:set>
                                    <p:animEffect transition="in" filter="wipe(up)">
                                      <p:cBhvr>
                                        <p:cTn id="10" dur="1000"/>
                                        <p:tgtEl>
                                          <p:spTgt spid="1158147"/>
                                        </p:tgtEl>
                                      </p:cBhvr>
                                    </p:animEffect>
                                  </p:childTnLst>
                                </p:cTn>
                              </p:par>
                              <p:par>
                                <p:cTn id="11" presetID="6" presetClass="entr" presetSubtype="32" fill="hold" grpId="0" nodeType="withEffect">
                                  <p:stCondLst>
                                    <p:cond delay="1000"/>
                                  </p:stCondLst>
                                  <p:childTnLst>
                                    <p:set>
                                      <p:cBhvr>
                                        <p:cTn id="12" dur="1" fill="hold">
                                          <p:stCondLst>
                                            <p:cond delay="0"/>
                                          </p:stCondLst>
                                        </p:cTn>
                                        <p:tgtEl>
                                          <p:spTgt spid="1158146"/>
                                        </p:tgtEl>
                                        <p:attrNameLst>
                                          <p:attrName>style.visibility</p:attrName>
                                        </p:attrNameLst>
                                      </p:cBhvr>
                                      <p:to>
                                        <p:strVal val="visible"/>
                                      </p:to>
                                    </p:set>
                                    <p:animEffect transition="in" filter="circle(out)">
                                      <p:cBhvr>
                                        <p:cTn id="13" dur="1000"/>
                                        <p:tgtEl>
                                          <p:spTgt spid="1158146"/>
                                        </p:tgtEl>
                                      </p:cBhvr>
                                    </p:animEffect>
                                  </p:childTnLst>
                                </p:cTn>
                              </p:par>
                              <p:par>
                                <p:cTn id="14" presetID="10" presetClass="entr" presetSubtype="0" fill="hold" nodeType="withEffect">
                                  <p:stCondLst>
                                    <p:cond delay="1500"/>
                                  </p:stCondLst>
                                  <p:childTnLst>
                                    <p:set>
                                      <p:cBhvr>
                                        <p:cTn id="15" dur="1" fill="hold">
                                          <p:stCondLst>
                                            <p:cond delay="0"/>
                                          </p:stCondLst>
                                        </p:cTn>
                                        <p:tgtEl>
                                          <p:spTgt spid="1158151">
                                            <p:txEl>
                                              <p:pRg st="0" end="0"/>
                                            </p:txEl>
                                          </p:spTgt>
                                        </p:tgtEl>
                                        <p:attrNameLst>
                                          <p:attrName>style.visibility</p:attrName>
                                        </p:attrNameLst>
                                      </p:cBhvr>
                                      <p:to>
                                        <p:strVal val="visible"/>
                                      </p:to>
                                    </p:set>
                                    <p:animEffect transition="in" filter="fade">
                                      <p:cBhvr>
                                        <p:cTn id="16" dur="1000"/>
                                        <p:tgtEl>
                                          <p:spTgt spid="11581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152" grpId="0"/>
      <p:bldP spid="1158146" grpId="0" animBg="1"/>
      <p:bldP spid="11581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5794374" y="4533902"/>
            <a:ext cx="2282826" cy="1536701"/>
            <a:chOff x="3671" y="2683"/>
            <a:chExt cx="1438" cy="968"/>
          </a:xfrm>
          <a:gradFill>
            <a:gsLst>
              <a:gs pos="31000">
                <a:srgbClr val="E29700"/>
              </a:gs>
              <a:gs pos="100000">
                <a:schemeClr val="bg1">
                  <a:gamma/>
                  <a:tint val="82353"/>
                  <a:invGamma/>
                </a:schemeClr>
              </a:gs>
            </a:gsLst>
            <a:lin ang="2700000" scaled="1"/>
          </a:gradFill>
        </p:grpSpPr>
        <p:sp>
          <p:nvSpPr>
            <p:cNvPr id="38" name="Freeform 45"/>
            <p:cNvSpPr>
              <a:spLocks/>
            </p:cNvSpPr>
            <p:nvPr/>
          </p:nvSpPr>
          <p:spPr bwMode="auto">
            <a:xfrm>
              <a:off x="3671" y="2683"/>
              <a:ext cx="1438" cy="968"/>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sp>
          <p:nvSpPr>
            <p:cNvPr id="39" name="Freeform 46"/>
            <p:cNvSpPr>
              <a:spLocks noChangeAspect="1"/>
            </p:cNvSpPr>
            <p:nvPr/>
          </p:nvSpPr>
          <p:spPr bwMode="auto">
            <a:xfrm>
              <a:off x="3719" y="2731"/>
              <a:ext cx="1294" cy="871"/>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grpSp>
      <p:sp>
        <p:nvSpPr>
          <p:cNvPr id="26627" name="Rectangle 2"/>
          <p:cNvSpPr>
            <a:spLocks noChangeArrowheads="1"/>
          </p:cNvSpPr>
          <p:nvPr/>
        </p:nvSpPr>
        <p:spPr bwMode="auto">
          <a:xfrm>
            <a:off x="228600" y="304802"/>
            <a:ext cx="8610600" cy="1000125"/>
          </a:xfrm>
          <a:prstGeom prst="rect">
            <a:avLst/>
          </a:prstGeom>
          <a:noFill/>
          <a:ln w="9525">
            <a:noFill/>
            <a:miter lim="800000"/>
            <a:headEnd/>
            <a:tailEnd/>
          </a:ln>
        </p:spPr>
        <p:txBody>
          <a:bodyPr anchor="ctr"/>
          <a:lstStyle/>
          <a:p>
            <a:pPr algn="ctr"/>
            <a:r>
              <a:rPr lang="en-US" sz="4000" b="1" dirty="0">
                <a:solidFill>
                  <a:schemeClr val="tx2"/>
                </a:solidFill>
              </a:rPr>
              <a:t>Core focus of the domains</a:t>
            </a:r>
          </a:p>
        </p:txBody>
      </p:sp>
      <p:sp>
        <p:nvSpPr>
          <p:cNvPr id="1180675" name="Text Box 3"/>
          <p:cNvSpPr txBox="1">
            <a:spLocks noChangeArrowheads="1"/>
          </p:cNvSpPr>
          <p:nvPr/>
        </p:nvSpPr>
        <p:spPr bwMode="auto">
          <a:xfrm>
            <a:off x="7543800" y="6381750"/>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grpSp>
        <p:nvGrpSpPr>
          <p:cNvPr id="26629" name="Group 4"/>
          <p:cNvGrpSpPr>
            <a:grpSpLocks/>
          </p:cNvGrpSpPr>
          <p:nvPr/>
        </p:nvGrpSpPr>
        <p:grpSpPr bwMode="auto">
          <a:xfrm>
            <a:off x="3463924" y="1295400"/>
            <a:ext cx="2236788" cy="1536700"/>
            <a:chOff x="2186" y="643"/>
            <a:chExt cx="1409" cy="968"/>
          </a:xfrm>
        </p:grpSpPr>
        <p:sp>
          <p:nvSpPr>
            <p:cNvPr id="26655" name="Freeform 5"/>
            <p:cNvSpPr>
              <a:spLocks/>
            </p:cNvSpPr>
            <p:nvPr/>
          </p:nvSpPr>
          <p:spPr bwMode="auto">
            <a:xfrm>
              <a:off x="2186" y="643"/>
              <a:ext cx="1409" cy="968"/>
            </a:xfrm>
            <a:custGeom>
              <a:avLst/>
              <a:gdLst>
                <a:gd name="T0" fmla="*/ 193 w 1536"/>
                <a:gd name="T1" fmla="*/ 0 h 1056"/>
                <a:gd name="T2" fmla="*/ 0 w 1536"/>
                <a:gd name="T3" fmla="*/ 262 h 1056"/>
                <a:gd name="T4" fmla="*/ 386 w 1536"/>
                <a:gd name="T5" fmla="*/ 262 h 1056"/>
                <a:gd name="T6" fmla="*/ 193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round/>
              <a:headEnd/>
              <a:tailEnd/>
            </a:ln>
          </p:spPr>
          <p:txBody>
            <a:bodyPr/>
            <a:lstStyle/>
            <a:p>
              <a:endParaRPr lang="en-US"/>
            </a:p>
          </p:txBody>
        </p:sp>
        <p:sp>
          <p:nvSpPr>
            <p:cNvPr id="26656" name="Freeform 6"/>
            <p:cNvSpPr>
              <a:spLocks noChangeAspect="1"/>
            </p:cNvSpPr>
            <p:nvPr/>
          </p:nvSpPr>
          <p:spPr bwMode="auto">
            <a:xfrm>
              <a:off x="2290" y="723"/>
              <a:ext cx="1205" cy="828"/>
            </a:xfrm>
            <a:custGeom>
              <a:avLst/>
              <a:gdLst>
                <a:gd name="T0" fmla="*/ 16 w 1536"/>
                <a:gd name="T1" fmla="*/ 0 h 1056"/>
                <a:gd name="T2" fmla="*/ 0 w 1536"/>
                <a:gd name="T3" fmla="*/ 21 h 1056"/>
                <a:gd name="T4" fmla="*/ 32 w 1536"/>
                <a:gd name="T5" fmla="*/ 21 h 1056"/>
                <a:gd name="T6" fmla="*/ 16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round/>
              <a:headEnd/>
              <a:tailEnd/>
            </a:ln>
          </p:spPr>
          <p:txBody>
            <a:bodyPr/>
            <a:lstStyle/>
            <a:p>
              <a:endParaRPr lang="en-US"/>
            </a:p>
          </p:txBody>
        </p:sp>
      </p:grpSp>
      <p:grpSp>
        <p:nvGrpSpPr>
          <p:cNvPr id="26630" name="Group 7"/>
          <p:cNvGrpSpPr>
            <a:grpSpLocks/>
          </p:cNvGrpSpPr>
          <p:nvPr/>
        </p:nvGrpSpPr>
        <p:grpSpPr bwMode="auto">
          <a:xfrm>
            <a:off x="4619626" y="2922588"/>
            <a:ext cx="2259013" cy="1536700"/>
            <a:chOff x="2914" y="1668"/>
            <a:chExt cx="1423" cy="968"/>
          </a:xfrm>
        </p:grpSpPr>
        <p:sp>
          <p:nvSpPr>
            <p:cNvPr id="26653" name="Freeform 8"/>
            <p:cNvSpPr>
              <a:spLocks/>
            </p:cNvSpPr>
            <p:nvPr/>
          </p:nvSpPr>
          <p:spPr bwMode="auto">
            <a:xfrm>
              <a:off x="2914" y="1668"/>
              <a:ext cx="1423" cy="968"/>
            </a:xfrm>
            <a:custGeom>
              <a:avLst/>
              <a:gdLst>
                <a:gd name="T0" fmla="*/ 196 w 1552"/>
                <a:gd name="T1" fmla="*/ 0 h 1056"/>
                <a:gd name="T2" fmla="*/ 0 w 1552"/>
                <a:gd name="T3" fmla="*/ 0 h 1056"/>
                <a:gd name="T4" fmla="*/ 0 w 1552"/>
                <a:gd name="T5" fmla="*/ 262 h 1056"/>
                <a:gd name="T6" fmla="*/ 388 w 1552"/>
                <a:gd name="T7" fmla="*/ 262 h 1056"/>
                <a:gd name="T8" fmla="*/ 196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endParaRPr lang="en-US"/>
            </a:p>
          </p:txBody>
        </p:sp>
        <p:sp>
          <p:nvSpPr>
            <p:cNvPr id="26654" name="Freeform 9"/>
            <p:cNvSpPr>
              <a:spLocks noChangeAspect="1"/>
            </p:cNvSpPr>
            <p:nvPr/>
          </p:nvSpPr>
          <p:spPr bwMode="auto">
            <a:xfrm>
              <a:off x="2954" y="1708"/>
              <a:ext cx="1281" cy="872"/>
            </a:xfrm>
            <a:custGeom>
              <a:avLst/>
              <a:gdLst>
                <a:gd name="T0" fmla="*/ 36 w 1552"/>
                <a:gd name="T1" fmla="*/ 0 h 1056"/>
                <a:gd name="T2" fmla="*/ 0 w 1552"/>
                <a:gd name="T3" fmla="*/ 0 h 1056"/>
                <a:gd name="T4" fmla="*/ 0 w 1552"/>
                <a:gd name="T5" fmla="*/ 50 h 1056"/>
                <a:gd name="T6" fmla="*/ 72 w 1552"/>
                <a:gd name="T7" fmla="*/ 50 h 1056"/>
                <a:gd name="T8" fmla="*/ 36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endParaRPr lang="en-US"/>
            </a:p>
          </p:txBody>
        </p:sp>
      </p:grpSp>
      <p:grpSp>
        <p:nvGrpSpPr>
          <p:cNvPr id="26631" name="Group 10"/>
          <p:cNvGrpSpPr>
            <a:grpSpLocks/>
          </p:cNvGrpSpPr>
          <p:nvPr/>
        </p:nvGrpSpPr>
        <p:grpSpPr bwMode="auto">
          <a:xfrm>
            <a:off x="2297112" y="2922588"/>
            <a:ext cx="2259012" cy="1536700"/>
            <a:chOff x="1451" y="1668"/>
            <a:chExt cx="1423" cy="968"/>
          </a:xfrm>
        </p:grpSpPr>
        <p:sp>
          <p:nvSpPr>
            <p:cNvPr id="26651" name="Freeform 11"/>
            <p:cNvSpPr>
              <a:spLocks/>
            </p:cNvSpPr>
            <p:nvPr/>
          </p:nvSpPr>
          <p:spPr bwMode="auto">
            <a:xfrm>
              <a:off x="1451" y="1668"/>
              <a:ext cx="1423" cy="968"/>
            </a:xfrm>
            <a:custGeom>
              <a:avLst/>
              <a:gdLst>
                <a:gd name="T0" fmla="*/ 0 w 1552"/>
                <a:gd name="T1" fmla="*/ 262 h 1056"/>
                <a:gd name="T2" fmla="*/ 388 w 1552"/>
                <a:gd name="T3" fmla="*/ 262 h 1056"/>
                <a:gd name="T4" fmla="*/ 388 w 1552"/>
                <a:gd name="T5" fmla="*/ 0 h 1056"/>
                <a:gd name="T6" fmla="*/ 190 w 1552"/>
                <a:gd name="T7" fmla="*/ 0 h 1056"/>
                <a:gd name="T8" fmla="*/ 0 w 1552"/>
                <a:gd name="T9" fmla="*/ 262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endParaRPr lang="en-US"/>
            </a:p>
          </p:txBody>
        </p:sp>
        <p:sp>
          <p:nvSpPr>
            <p:cNvPr id="26652" name="Freeform 12"/>
            <p:cNvSpPr>
              <a:spLocks noChangeAspect="1"/>
            </p:cNvSpPr>
            <p:nvPr/>
          </p:nvSpPr>
          <p:spPr bwMode="auto">
            <a:xfrm>
              <a:off x="1547" y="1708"/>
              <a:ext cx="1281" cy="872"/>
            </a:xfrm>
            <a:custGeom>
              <a:avLst/>
              <a:gdLst>
                <a:gd name="T0" fmla="*/ 0 w 1552"/>
                <a:gd name="T1" fmla="*/ 50 h 1056"/>
                <a:gd name="T2" fmla="*/ 72 w 1552"/>
                <a:gd name="T3" fmla="*/ 50 h 1056"/>
                <a:gd name="T4" fmla="*/ 72 w 1552"/>
                <a:gd name="T5" fmla="*/ 0 h 1056"/>
                <a:gd name="T6" fmla="*/ 35 w 1552"/>
                <a:gd name="T7" fmla="*/ 0 h 1056"/>
                <a:gd name="T8" fmla="*/ 0 w 1552"/>
                <a:gd name="T9" fmla="*/ 5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endParaRPr lang="en-US"/>
            </a:p>
          </p:txBody>
        </p:sp>
      </p:grpSp>
      <p:grpSp>
        <p:nvGrpSpPr>
          <p:cNvPr id="26632" name="Group 13"/>
          <p:cNvGrpSpPr>
            <a:grpSpLocks/>
          </p:cNvGrpSpPr>
          <p:nvPr/>
        </p:nvGrpSpPr>
        <p:grpSpPr bwMode="auto">
          <a:xfrm>
            <a:off x="3481389" y="4533900"/>
            <a:ext cx="2270125" cy="1536700"/>
            <a:chOff x="2197" y="2683"/>
            <a:chExt cx="1430" cy="968"/>
          </a:xfrm>
        </p:grpSpPr>
        <p:sp>
          <p:nvSpPr>
            <p:cNvPr id="26649" name="Rectangle 14"/>
            <p:cNvSpPr>
              <a:spLocks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pPr eaLnBrk="0" hangingPunct="0"/>
              <a:endParaRPr lang="en-US" sz="2000"/>
            </a:p>
          </p:txBody>
        </p:sp>
        <p:sp>
          <p:nvSpPr>
            <p:cNvPr id="26650" name="Rectangle 15"/>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pPr eaLnBrk="0" hangingPunct="0"/>
              <a:endParaRPr lang="en-US" sz="2000"/>
            </a:p>
          </p:txBody>
        </p:sp>
      </p:grpSp>
      <p:grpSp>
        <p:nvGrpSpPr>
          <p:cNvPr id="26633" name="Group 19"/>
          <p:cNvGrpSpPr>
            <a:grpSpLocks/>
          </p:cNvGrpSpPr>
          <p:nvPr/>
        </p:nvGrpSpPr>
        <p:grpSpPr bwMode="auto">
          <a:xfrm>
            <a:off x="1136651" y="4533900"/>
            <a:ext cx="2270125" cy="1536700"/>
            <a:chOff x="720" y="2683"/>
            <a:chExt cx="1430" cy="968"/>
          </a:xfrm>
        </p:grpSpPr>
        <p:sp>
          <p:nvSpPr>
            <p:cNvPr id="26647" name="Freeform 20"/>
            <p:cNvSpPr>
              <a:spLocks/>
            </p:cNvSpPr>
            <p:nvPr/>
          </p:nvSpPr>
          <p:spPr bwMode="auto">
            <a:xfrm>
              <a:off x="720" y="2683"/>
              <a:ext cx="1430" cy="968"/>
            </a:xfrm>
            <a:custGeom>
              <a:avLst/>
              <a:gdLst>
                <a:gd name="T0" fmla="*/ 0 w 1560"/>
                <a:gd name="T1" fmla="*/ 259 h 1056"/>
                <a:gd name="T2" fmla="*/ 0 w 1560"/>
                <a:gd name="T3" fmla="*/ 262 h 1056"/>
                <a:gd name="T4" fmla="*/ 388 w 1560"/>
                <a:gd name="T5" fmla="*/ 262 h 1056"/>
                <a:gd name="T6" fmla="*/ 388 w 1560"/>
                <a:gd name="T7" fmla="*/ 0 h 1056"/>
                <a:gd name="T8" fmla="*/ 191 w 1560"/>
                <a:gd name="T9" fmla="*/ 0 h 1056"/>
                <a:gd name="T10" fmla="*/ 0 w 1560"/>
                <a:gd name="T11" fmla="*/ 259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round/>
              <a:headEnd/>
              <a:tailEnd/>
            </a:ln>
          </p:spPr>
          <p:txBody>
            <a:bodyPr/>
            <a:lstStyle/>
            <a:p>
              <a:endParaRPr lang="en-US"/>
            </a:p>
          </p:txBody>
        </p:sp>
        <p:sp>
          <p:nvSpPr>
            <p:cNvPr id="26648" name="Freeform 21"/>
            <p:cNvSpPr>
              <a:spLocks noChangeAspect="1"/>
            </p:cNvSpPr>
            <p:nvPr/>
          </p:nvSpPr>
          <p:spPr bwMode="auto">
            <a:xfrm>
              <a:off x="824" y="2723"/>
              <a:ext cx="1287" cy="871"/>
            </a:xfrm>
            <a:custGeom>
              <a:avLst/>
              <a:gdLst>
                <a:gd name="T0" fmla="*/ 0 w 1560"/>
                <a:gd name="T1" fmla="*/ 49 h 1056"/>
                <a:gd name="T2" fmla="*/ 0 w 1560"/>
                <a:gd name="T3" fmla="*/ 49 h 1056"/>
                <a:gd name="T4" fmla="*/ 72 w 1560"/>
                <a:gd name="T5" fmla="*/ 49 h 1056"/>
                <a:gd name="T6" fmla="*/ 72 w 1560"/>
                <a:gd name="T7" fmla="*/ 0 h 1056"/>
                <a:gd name="T8" fmla="*/ 35 w 1560"/>
                <a:gd name="T9" fmla="*/ 0 h 1056"/>
                <a:gd name="T10" fmla="*/ 0 w 1560"/>
                <a:gd name="T11" fmla="*/ 49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round/>
              <a:headEnd/>
              <a:tailEnd/>
            </a:ln>
          </p:spPr>
          <p:txBody>
            <a:bodyPr/>
            <a:lstStyle/>
            <a:p>
              <a:endParaRPr lang="en-US"/>
            </a:p>
          </p:txBody>
        </p:sp>
      </p:grpSp>
      <p:sp>
        <p:nvSpPr>
          <p:cNvPr id="26634" name="Text Box 22"/>
          <p:cNvSpPr txBox="1">
            <a:spLocks noChangeArrowheads="1"/>
          </p:cNvSpPr>
          <p:nvPr/>
        </p:nvSpPr>
        <p:spPr bwMode="auto">
          <a:xfrm>
            <a:off x="4386262" y="2505077"/>
            <a:ext cx="184150" cy="366713"/>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26635" name="Text Box 23"/>
          <p:cNvSpPr txBox="1">
            <a:spLocks noChangeArrowheads="1"/>
          </p:cNvSpPr>
          <p:nvPr/>
        </p:nvSpPr>
        <p:spPr bwMode="auto">
          <a:xfrm>
            <a:off x="3486149" y="375126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26636" name="Text Box 24"/>
          <p:cNvSpPr txBox="1">
            <a:spLocks noChangeArrowheads="1"/>
          </p:cNvSpPr>
          <p:nvPr/>
        </p:nvSpPr>
        <p:spPr bwMode="auto">
          <a:xfrm>
            <a:off x="5303837" y="375126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26637" name="Text Box 25"/>
          <p:cNvSpPr txBox="1">
            <a:spLocks noChangeArrowheads="1"/>
          </p:cNvSpPr>
          <p:nvPr/>
        </p:nvSpPr>
        <p:spPr bwMode="auto">
          <a:xfrm>
            <a:off x="2276474" y="505301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26638" name="Text Box 26"/>
          <p:cNvSpPr txBox="1">
            <a:spLocks noChangeArrowheads="1"/>
          </p:cNvSpPr>
          <p:nvPr/>
        </p:nvSpPr>
        <p:spPr bwMode="auto">
          <a:xfrm>
            <a:off x="4384674" y="505301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26639" name="Text Box 27"/>
          <p:cNvSpPr txBox="1">
            <a:spLocks noChangeArrowheads="1"/>
          </p:cNvSpPr>
          <p:nvPr/>
        </p:nvSpPr>
        <p:spPr bwMode="auto">
          <a:xfrm>
            <a:off x="6383337" y="505301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1180700" name="Text Box 28"/>
          <p:cNvSpPr txBox="1">
            <a:spLocks noChangeArrowheads="1"/>
          </p:cNvSpPr>
          <p:nvPr/>
        </p:nvSpPr>
        <p:spPr bwMode="auto">
          <a:xfrm>
            <a:off x="3479799" y="1985965"/>
            <a:ext cx="2209800" cy="777875"/>
          </a:xfrm>
          <a:prstGeom prst="rect">
            <a:avLst/>
          </a:prstGeom>
          <a:noFill/>
          <a:ln w="9525">
            <a:noFill/>
            <a:miter lim="800000"/>
            <a:headEnd/>
            <a:tailEnd/>
          </a:ln>
        </p:spPr>
        <p:txBody>
          <a:bodyPr>
            <a:spAutoFit/>
          </a:bodyPr>
          <a:lstStyle/>
          <a:p>
            <a:pPr algn="ctr"/>
            <a:r>
              <a:rPr lang="en-US" sz="1500" b="1">
                <a:latin typeface="Verdana" pitchFamily="34" charset="0"/>
              </a:rPr>
              <a:t>Modeling</a:t>
            </a:r>
          </a:p>
          <a:p>
            <a:pPr algn="ctr"/>
            <a:r>
              <a:rPr lang="en-US" sz="1500" b="1">
                <a:latin typeface="Verdana" pitchFamily="34" charset="0"/>
              </a:rPr>
              <a:t>ethics &amp;</a:t>
            </a:r>
          </a:p>
          <a:p>
            <a:pPr algn="ctr"/>
            <a:r>
              <a:rPr lang="en-US" sz="1500" b="1">
                <a:latin typeface="Verdana" pitchFamily="34" charset="0"/>
              </a:rPr>
              <a:t> balance</a:t>
            </a:r>
          </a:p>
        </p:txBody>
      </p:sp>
      <p:sp>
        <p:nvSpPr>
          <p:cNvPr id="1180701" name="Text Box 29"/>
          <p:cNvSpPr txBox="1">
            <a:spLocks noChangeArrowheads="1"/>
          </p:cNvSpPr>
          <p:nvPr/>
        </p:nvSpPr>
        <p:spPr bwMode="auto">
          <a:xfrm>
            <a:off x="2716214" y="3332165"/>
            <a:ext cx="1824037" cy="1069975"/>
          </a:xfrm>
          <a:prstGeom prst="rect">
            <a:avLst/>
          </a:prstGeom>
          <a:noFill/>
          <a:ln w="9525">
            <a:noFill/>
            <a:miter lim="800000"/>
            <a:headEnd/>
            <a:tailEnd/>
          </a:ln>
        </p:spPr>
        <p:txBody>
          <a:bodyPr>
            <a:spAutoFit/>
          </a:bodyPr>
          <a:lstStyle/>
          <a:p>
            <a:pPr algn="r"/>
            <a:r>
              <a:rPr lang="en-US" sz="1600" b="1">
                <a:latin typeface="Verdana" pitchFamily="34" charset="0"/>
              </a:rPr>
              <a:t>Raising </a:t>
            </a:r>
          </a:p>
          <a:p>
            <a:pPr algn="r"/>
            <a:r>
              <a:rPr lang="en-US" sz="1600" b="1">
                <a:latin typeface="Verdana" pitchFamily="34" charset="0"/>
              </a:rPr>
              <a:t>expectations, optimism </a:t>
            </a:r>
          </a:p>
          <a:p>
            <a:pPr algn="r"/>
            <a:r>
              <a:rPr lang="en-US" sz="1600" b="1">
                <a:latin typeface="Verdana" pitchFamily="34" charset="0"/>
              </a:rPr>
              <a:t>&amp; enthusiasm</a:t>
            </a:r>
          </a:p>
        </p:txBody>
      </p:sp>
      <p:sp>
        <p:nvSpPr>
          <p:cNvPr id="1180702" name="Text Box 30"/>
          <p:cNvSpPr txBox="1">
            <a:spLocks noChangeArrowheads="1"/>
          </p:cNvSpPr>
          <p:nvPr/>
        </p:nvSpPr>
        <p:spPr bwMode="auto">
          <a:xfrm>
            <a:off x="4637087" y="3319465"/>
            <a:ext cx="1535112" cy="1069975"/>
          </a:xfrm>
          <a:prstGeom prst="rect">
            <a:avLst/>
          </a:prstGeom>
          <a:noFill/>
          <a:ln w="9525">
            <a:noFill/>
            <a:miter lim="800000"/>
            <a:headEnd/>
            <a:tailEnd/>
          </a:ln>
        </p:spPr>
        <p:txBody>
          <a:bodyPr wrap="none">
            <a:spAutoFit/>
          </a:bodyPr>
          <a:lstStyle/>
          <a:p>
            <a:r>
              <a:rPr lang="en-US" sz="1600" b="1">
                <a:latin typeface="Verdana" pitchFamily="34" charset="0"/>
              </a:rPr>
              <a:t>Providing </a:t>
            </a:r>
          </a:p>
          <a:p>
            <a:r>
              <a:rPr lang="en-US" sz="1600" b="1">
                <a:latin typeface="Verdana" pitchFamily="34" charset="0"/>
              </a:rPr>
              <a:t>resources,</a:t>
            </a:r>
          </a:p>
          <a:p>
            <a:r>
              <a:rPr lang="en-US" sz="1600" b="1">
                <a:latin typeface="Verdana" pitchFamily="34" charset="0"/>
              </a:rPr>
              <a:t>feedback, &amp;</a:t>
            </a:r>
          </a:p>
          <a:p>
            <a:r>
              <a:rPr lang="en-US" sz="1600" b="1">
                <a:latin typeface="Verdana" pitchFamily="34" charset="0"/>
              </a:rPr>
              <a:t>protection</a:t>
            </a:r>
          </a:p>
        </p:txBody>
      </p:sp>
      <p:sp>
        <p:nvSpPr>
          <p:cNvPr id="1180703" name="Text Box 31"/>
          <p:cNvSpPr txBox="1">
            <a:spLocks noChangeArrowheads="1"/>
          </p:cNvSpPr>
          <p:nvPr/>
        </p:nvSpPr>
        <p:spPr bwMode="auto">
          <a:xfrm>
            <a:off x="1789112" y="5122863"/>
            <a:ext cx="1598612" cy="825500"/>
          </a:xfrm>
          <a:prstGeom prst="rect">
            <a:avLst/>
          </a:prstGeom>
          <a:noFill/>
          <a:ln w="9525">
            <a:noFill/>
            <a:miter lim="800000"/>
            <a:headEnd/>
            <a:tailEnd/>
          </a:ln>
        </p:spPr>
        <p:txBody>
          <a:bodyPr wrap="none">
            <a:spAutoFit/>
          </a:bodyPr>
          <a:lstStyle/>
          <a:p>
            <a:pPr algn="r"/>
            <a:r>
              <a:rPr lang="en-US" sz="1600" b="1">
                <a:latin typeface="Verdana" pitchFamily="34" charset="0"/>
              </a:rPr>
              <a:t>Preparing</a:t>
            </a:r>
          </a:p>
          <a:p>
            <a:pPr algn="r"/>
            <a:r>
              <a:rPr lang="en-US" sz="1600" b="1">
                <a:latin typeface="Verdana" pitchFamily="34" charset="0"/>
              </a:rPr>
              <a:t>&amp; projecting</a:t>
            </a:r>
          </a:p>
          <a:p>
            <a:pPr algn="r"/>
            <a:r>
              <a:rPr lang="en-US" sz="1600" b="1">
                <a:latin typeface="Verdana" pitchFamily="34" charset="0"/>
              </a:rPr>
              <a:t>who you are</a:t>
            </a:r>
          </a:p>
        </p:txBody>
      </p:sp>
      <p:sp>
        <p:nvSpPr>
          <p:cNvPr id="1180704" name="Text Box 32"/>
          <p:cNvSpPr txBox="1">
            <a:spLocks noChangeArrowheads="1"/>
          </p:cNvSpPr>
          <p:nvPr/>
        </p:nvSpPr>
        <p:spPr bwMode="auto">
          <a:xfrm>
            <a:off x="3663949" y="5106988"/>
            <a:ext cx="1885950" cy="825500"/>
          </a:xfrm>
          <a:prstGeom prst="rect">
            <a:avLst/>
          </a:prstGeom>
          <a:noFill/>
          <a:ln w="9525">
            <a:noFill/>
            <a:miter lim="800000"/>
            <a:headEnd/>
            <a:tailEnd/>
          </a:ln>
        </p:spPr>
        <p:txBody>
          <a:bodyPr wrap="none">
            <a:spAutoFit/>
          </a:bodyPr>
          <a:lstStyle/>
          <a:p>
            <a:pPr algn="ctr"/>
            <a:r>
              <a:rPr lang="en-US" sz="1600" b="1">
                <a:latin typeface="Verdana" pitchFamily="34" charset="0"/>
              </a:rPr>
              <a:t>Demonstrating</a:t>
            </a:r>
          </a:p>
          <a:p>
            <a:pPr algn="ctr"/>
            <a:r>
              <a:rPr lang="en-US" sz="1600" b="1">
                <a:latin typeface="Verdana" pitchFamily="34" charset="0"/>
              </a:rPr>
              <a:t>concern &amp;</a:t>
            </a:r>
          </a:p>
          <a:p>
            <a:pPr algn="ctr"/>
            <a:r>
              <a:rPr lang="en-US" sz="1600" b="1">
                <a:latin typeface="Verdana" pitchFamily="34" charset="0"/>
              </a:rPr>
              <a:t>understanding</a:t>
            </a:r>
          </a:p>
        </p:txBody>
      </p:sp>
      <p:sp>
        <p:nvSpPr>
          <p:cNvPr id="1180705" name="Text Box 33"/>
          <p:cNvSpPr txBox="1">
            <a:spLocks noChangeArrowheads="1"/>
          </p:cNvSpPr>
          <p:nvPr/>
        </p:nvSpPr>
        <p:spPr bwMode="auto">
          <a:xfrm>
            <a:off x="5856289" y="4873627"/>
            <a:ext cx="1812925" cy="1069975"/>
          </a:xfrm>
          <a:prstGeom prst="rect">
            <a:avLst/>
          </a:prstGeom>
          <a:noFill/>
          <a:ln w="9525">
            <a:noFill/>
            <a:miter lim="800000"/>
            <a:headEnd/>
            <a:tailEnd/>
          </a:ln>
        </p:spPr>
        <p:txBody>
          <a:bodyPr wrap="none">
            <a:spAutoFit/>
          </a:bodyPr>
          <a:lstStyle/>
          <a:p>
            <a:r>
              <a:rPr lang="en-US" sz="1600" b="1">
                <a:latin typeface="Verdana" pitchFamily="34" charset="0"/>
              </a:rPr>
              <a:t>Clarifying</a:t>
            </a:r>
          </a:p>
          <a:p>
            <a:r>
              <a:rPr lang="en-US" sz="1600" b="1">
                <a:latin typeface="Verdana" pitchFamily="34" charset="0"/>
              </a:rPr>
              <a:t>who we are</a:t>
            </a:r>
          </a:p>
          <a:p>
            <a:r>
              <a:rPr lang="en-US" sz="1600" b="1">
                <a:latin typeface="Verdana" pitchFamily="34" charset="0"/>
              </a:rPr>
              <a:t>&amp; how we</a:t>
            </a:r>
          </a:p>
          <a:p>
            <a:r>
              <a:rPr lang="en-US" sz="1600" b="1">
                <a:latin typeface="Verdana" pitchFamily="34" charset="0"/>
              </a:rPr>
              <a:t>work together</a:t>
            </a:r>
          </a:p>
        </p:txBody>
      </p:sp>
      <p:sp>
        <p:nvSpPr>
          <p:cNvPr id="34" name="Slide Number Placeholder 33"/>
          <p:cNvSpPr>
            <a:spLocks noGrp="1"/>
          </p:cNvSpPr>
          <p:nvPr>
            <p:ph type="sldNum" sz="quarter" idx="11"/>
          </p:nvPr>
        </p:nvSpPr>
        <p:spPr/>
        <p:txBody>
          <a:bodyPr/>
          <a:lstStyle/>
          <a:p>
            <a:pPr>
              <a:defRPr/>
            </a:pPr>
            <a:fld id="{AC11676E-DBA0-4A5C-966D-7C3139CC7096}" type="slidenum">
              <a:rPr lang="en-US" smtClean="0"/>
              <a:pPr>
                <a:defRPr/>
              </a:pPr>
              <a:t>21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180675"/>
                                        </p:tgtEl>
                                        <p:attrNameLst>
                                          <p:attrName>style.visibility</p:attrName>
                                        </p:attrNameLst>
                                      </p:cBhvr>
                                      <p:to>
                                        <p:strVal val="visible"/>
                                      </p:to>
                                    </p:set>
                                    <p:animEffect transition="in" filter="wipe(left)">
                                      <p:cBhvr>
                                        <p:cTn id="7" dur="500"/>
                                        <p:tgtEl>
                                          <p:spTgt spid="11806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0701"/>
                                        </p:tgtEl>
                                        <p:attrNameLst>
                                          <p:attrName>style.visibility</p:attrName>
                                        </p:attrNameLst>
                                      </p:cBhvr>
                                      <p:to>
                                        <p:strVal val="visible"/>
                                      </p:to>
                                    </p:set>
                                    <p:animEffect transition="in" filter="fade">
                                      <p:cBhvr>
                                        <p:cTn id="10" dur="1000"/>
                                        <p:tgtEl>
                                          <p:spTgt spid="11807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80700"/>
                                        </p:tgtEl>
                                        <p:attrNameLst>
                                          <p:attrName>style.visibility</p:attrName>
                                        </p:attrNameLst>
                                      </p:cBhvr>
                                      <p:to>
                                        <p:strVal val="visible"/>
                                      </p:to>
                                    </p:set>
                                    <p:animEffect transition="in" filter="fade">
                                      <p:cBhvr>
                                        <p:cTn id="13" dur="1000"/>
                                        <p:tgtEl>
                                          <p:spTgt spid="118070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80702"/>
                                        </p:tgtEl>
                                        <p:attrNameLst>
                                          <p:attrName>style.visibility</p:attrName>
                                        </p:attrNameLst>
                                      </p:cBhvr>
                                      <p:to>
                                        <p:strVal val="visible"/>
                                      </p:to>
                                    </p:set>
                                    <p:animEffect transition="in" filter="fade">
                                      <p:cBhvr>
                                        <p:cTn id="16" dur="1000"/>
                                        <p:tgtEl>
                                          <p:spTgt spid="118070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80705"/>
                                        </p:tgtEl>
                                        <p:attrNameLst>
                                          <p:attrName>style.visibility</p:attrName>
                                        </p:attrNameLst>
                                      </p:cBhvr>
                                      <p:to>
                                        <p:strVal val="visible"/>
                                      </p:to>
                                    </p:set>
                                    <p:animEffect transition="in" filter="fade">
                                      <p:cBhvr>
                                        <p:cTn id="19" dur="1000"/>
                                        <p:tgtEl>
                                          <p:spTgt spid="118070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80704"/>
                                        </p:tgtEl>
                                        <p:attrNameLst>
                                          <p:attrName>style.visibility</p:attrName>
                                        </p:attrNameLst>
                                      </p:cBhvr>
                                      <p:to>
                                        <p:strVal val="visible"/>
                                      </p:to>
                                    </p:set>
                                    <p:animEffect transition="in" filter="fade">
                                      <p:cBhvr>
                                        <p:cTn id="22" dur="1000"/>
                                        <p:tgtEl>
                                          <p:spTgt spid="118070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80703"/>
                                        </p:tgtEl>
                                        <p:attrNameLst>
                                          <p:attrName>style.visibility</p:attrName>
                                        </p:attrNameLst>
                                      </p:cBhvr>
                                      <p:to>
                                        <p:strVal val="visible"/>
                                      </p:to>
                                    </p:set>
                                    <p:animEffect transition="in" filter="fade">
                                      <p:cBhvr>
                                        <p:cTn id="25" dur="1000"/>
                                        <p:tgtEl>
                                          <p:spTgt spid="1180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5" grpId="0" autoUpdateAnimBg="0"/>
      <p:bldP spid="1180700" grpId="0"/>
      <p:bldP spid="1180701" grpId="0"/>
      <p:bldP spid="1180702" grpId="0"/>
      <p:bldP spid="1180703" grpId="0"/>
      <p:bldP spid="1180704" grpId="0"/>
      <p:bldP spid="11807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04800" y="246065"/>
            <a:ext cx="9144000" cy="731837"/>
          </a:xfrm>
          <a:prstGeom prst="rect">
            <a:avLst/>
          </a:prstGeom>
          <a:noFill/>
          <a:ln w="9525">
            <a:noFill/>
            <a:miter lim="800000"/>
            <a:headEnd/>
            <a:tailEnd/>
          </a:ln>
        </p:spPr>
        <p:txBody>
          <a:bodyPr>
            <a:spAutoFit/>
          </a:bodyPr>
          <a:lstStyle/>
          <a:p>
            <a:pPr algn="ctr" eaLnBrk="0" hangingPunct="0"/>
            <a:r>
              <a:rPr lang="en-US" sz="4000" b="1" dirty="0">
                <a:solidFill>
                  <a:srgbClr val="000099"/>
                </a:solidFill>
              </a:rPr>
              <a:t>Leaders</a:t>
            </a:r>
            <a:r>
              <a:rPr lang="en-US" sz="4000" b="1" dirty="0">
                <a:solidFill>
                  <a:schemeClr val="tx2"/>
                </a:solidFill>
              </a:rPr>
              <a:t>hip domains and effects</a:t>
            </a:r>
          </a:p>
        </p:txBody>
      </p:sp>
      <p:sp>
        <p:nvSpPr>
          <p:cNvPr id="15364" name="Rectangle 3"/>
          <p:cNvSpPr>
            <a:spLocks noChangeArrowheads="1"/>
          </p:cNvSpPr>
          <p:nvPr/>
        </p:nvSpPr>
        <p:spPr bwMode="auto">
          <a:xfrm>
            <a:off x="4514850" y="2849563"/>
            <a:ext cx="4171950" cy="1403350"/>
          </a:xfrm>
          <a:prstGeom prst="rect">
            <a:avLst/>
          </a:prstGeom>
          <a:gradFill rotWithShape="0">
            <a:gsLst>
              <a:gs pos="0">
                <a:srgbClr val="73C692"/>
              </a:gs>
              <a:gs pos="100000">
                <a:srgbClr val="48B471">
                  <a:alpha val="0"/>
                </a:srgbClr>
              </a:gs>
            </a:gsLst>
            <a:lin ang="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159172" name="Rectangle 4"/>
          <p:cNvSpPr>
            <a:spLocks noChangeArrowheads="1"/>
          </p:cNvSpPr>
          <p:nvPr/>
        </p:nvSpPr>
        <p:spPr bwMode="auto">
          <a:xfrm>
            <a:off x="5937252" y="5703888"/>
            <a:ext cx="2144713" cy="1416050"/>
          </a:xfrm>
          <a:prstGeom prst="rect">
            <a:avLst/>
          </a:prstGeom>
          <a:gradFill rotWithShape="1">
            <a:gsLst>
              <a:gs pos="0">
                <a:srgbClr val="FFCC66"/>
              </a:gs>
              <a:gs pos="100000">
                <a:schemeClr val="bg1">
                  <a:alpha val="0"/>
                </a:schemeClr>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6" name="Rectangle 5"/>
          <p:cNvSpPr>
            <a:spLocks noChangeArrowheads="1"/>
          </p:cNvSpPr>
          <p:nvPr/>
        </p:nvSpPr>
        <p:spPr bwMode="auto">
          <a:xfrm>
            <a:off x="1411290" y="5645150"/>
            <a:ext cx="2116137" cy="1468438"/>
          </a:xfrm>
          <a:prstGeom prst="rect">
            <a:avLst/>
          </a:prstGeom>
          <a:gradFill rotWithShape="0">
            <a:gsLst>
              <a:gs pos="0">
                <a:srgbClr val="E85E6A">
                  <a:alpha val="81000"/>
                </a:srgbClr>
              </a:gs>
              <a:gs pos="100000">
                <a:srgbClr val="E33B4A">
                  <a:alpha val="0"/>
                </a:srgbClr>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7" name="Rectangle 6"/>
          <p:cNvSpPr>
            <a:spLocks noChangeArrowheads="1"/>
          </p:cNvSpPr>
          <p:nvPr/>
        </p:nvSpPr>
        <p:spPr bwMode="auto">
          <a:xfrm>
            <a:off x="3714750" y="1270002"/>
            <a:ext cx="1943100" cy="1497013"/>
          </a:xfrm>
          <a:prstGeom prst="rect">
            <a:avLst/>
          </a:prstGeom>
          <a:gradFill rotWithShape="0">
            <a:gsLst>
              <a:gs pos="0">
                <a:srgbClr val="798C95">
                  <a:alpha val="0"/>
                </a:srgbClr>
              </a:gs>
              <a:gs pos="100000">
                <a:srgbClr val="B3BEC3"/>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8" name="Rectangle 7"/>
          <p:cNvSpPr>
            <a:spLocks noChangeArrowheads="1"/>
          </p:cNvSpPr>
          <p:nvPr/>
        </p:nvSpPr>
        <p:spPr bwMode="auto">
          <a:xfrm>
            <a:off x="990600" y="2849563"/>
            <a:ext cx="3640138" cy="1416050"/>
          </a:xfrm>
          <a:prstGeom prst="rect">
            <a:avLst/>
          </a:prstGeom>
          <a:gradFill rotWithShape="0">
            <a:gsLst>
              <a:gs pos="0">
                <a:srgbClr val="9E5B9A">
                  <a:alpha val="0"/>
                </a:srgbClr>
              </a:gs>
              <a:gs pos="100000">
                <a:srgbClr val="A668A2"/>
              </a:gs>
            </a:gsLst>
            <a:lin ang="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9" name="Rectangle 8"/>
          <p:cNvSpPr>
            <a:spLocks noChangeArrowheads="1"/>
          </p:cNvSpPr>
          <p:nvPr/>
        </p:nvSpPr>
        <p:spPr bwMode="auto">
          <a:xfrm>
            <a:off x="3622677" y="5124452"/>
            <a:ext cx="2212975" cy="2030413"/>
          </a:xfrm>
          <a:prstGeom prst="rect">
            <a:avLst/>
          </a:prstGeom>
          <a:gradFill rotWithShape="0">
            <a:gsLst>
              <a:gs pos="0">
                <a:srgbClr val="135C86"/>
              </a:gs>
              <a:gs pos="100000">
                <a:srgbClr val="197CB4">
                  <a:alpha val="0"/>
                </a:srgbClr>
              </a:gs>
            </a:gsLst>
            <a:lin ang="5400000" scaled="1"/>
          </a:gradFill>
          <a:ln w="12700">
            <a:noFill/>
            <a:miter lim="800000"/>
            <a:headEnd/>
            <a:tailEnd/>
          </a:ln>
        </p:spPr>
        <p:txBody>
          <a:bodyPr/>
          <a:lstStyle/>
          <a:p>
            <a:pPr algn="ctr" eaLnBrk="0" hangingPunct="0">
              <a:defRPr/>
            </a:pPr>
            <a:endParaRPr lang="en-US" sz="2000">
              <a:solidFill>
                <a:srgbClr val="000000"/>
              </a:solidFill>
              <a:effectLst>
                <a:outerShdw blurRad="38100" dist="38100" dir="2700000" algn="tl">
                  <a:srgbClr val="000000">
                    <a:alpha val="43137"/>
                  </a:srgbClr>
                </a:outerShdw>
              </a:effectLst>
            </a:endParaRPr>
          </a:p>
        </p:txBody>
      </p:sp>
      <p:sp>
        <p:nvSpPr>
          <p:cNvPr id="15384" name="Freeform 10"/>
          <p:cNvSpPr>
            <a:spLocks/>
          </p:cNvSpPr>
          <p:nvPr/>
        </p:nvSpPr>
        <p:spPr bwMode="auto">
          <a:xfrm>
            <a:off x="3605215" y="1355725"/>
            <a:ext cx="2181225" cy="1416050"/>
          </a:xfrm>
          <a:custGeom>
            <a:avLst/>
            <a:gdLst>
              <a:gd name="T0" fmla="*/ 647 w 1536"/>
              <a:gd name="T1" fmla="*/ 0 h 1056"/>
              <a:gd name="T2" fmla="*/ 0 w 1536"/>
              <a:gd name="T3" fmla="*/ 887 h 1056"/>
              <a:gd name="T4" fmla="*/ 1293 w 1536"/>
              <a:gd name="T5" fmla="*/ 887 h 1056"/>
              <a:gd name="T6" fmla="*/ 647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5" name="Freeform 11"/>
          <p:cNvSpPr>
            <a:spLocks noChangeAspect="1"/>
          </p:cNvSpPr>
          <p:nvPr/>
        </p:nvSpPr>
        <p:spPr bwMode="auto">
          <a:xfrm>
            <a:off x="3767140" y="1473202"/>
            <a:ext cx="1863725" cy="1209675"/>
          </a:xfrm>
          <a:custGeom>
            <a:avLst/>
            <a:gdLst>
              <a:gd name="T0" fmla="*/ 473 w 1536"/>
              <a:gd name="T1" fmla="*/ 0 h 1056"/>
              <a:gd name="T2" fmla="*/ 0 w 1536"/>
              <a:gd name="T3" fmla="*/ 649 h 1056"/>
              <a:gd name="T4" fmla="*/ 945 w 1536"/>
              <a:gd name="T5" fmla="*/ 649 h 1056"/>
              <a:gd name="T6" fmla="*/ 473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6" name="Freeform 12"/>
          <p:cNvSpPr>
            <a:spLocks/>
          </p:cNvSpPr>
          <p:nvPr/>
        </p:nvSpPr>
        <p:spPr bwMode="auto">
          <a:xfrm>
            <a:off x="3836990" y="2393950"/>
            <a:ext cx="1736725" cy="198438"/>
          </a:xfrm>
          <a:custGeom>
            <a:avLst/>
            <a:gdLst>
              <a:gd name="T0" fmla="*/ 106 w 1192"/>
              <a:gd name="T1" fmla="*/ 0 h 160"/>
              <a:gd name="T2" fmla="*/ 0 w 1192"/>
              <a:gd name="T3" fmla="*/ 116 h 160"/>
              <a:gd name="T4" fmla="*/ 1058 w 1192"/>
              <a:gd name="T5" fmla="*/ 116 h 160"/>
              <a:gd name="T6" fmla="*/ 952 w 1192"/>
              <a:gd name="T7" fmla="*/ 0 h 160"/>
              <a:gd name="T8" fmla="*/ 106 w 1192"/>
              <a:gd name="T9" fmla="*/ 0 h 160"/>
              <a:gd name="T10" fmla="*/ 0 60000 65536"/>
              <a:gd name="T11" fmla="*/ 0 60000 65536"/>
              <a:gd name="T12" fmla="*/ 0 60000 65536"/>
              <a:gd name="T13" fmla="*/ 0 60000 65536"/>
              <a:gd name="T14" fmla="*/ 0 60000 65536"/>
              <a:gd name="T15" fmla="*/ 0 w 1192"/>
              <a:gd name="T16" fmla="*/ 0 h 160"/>
              <a:gd name="T17" fmla="*/ 1192 w 1192"/>
              <a:gd name="T18" fmla="*/ 160 h 160"/>
            </a:gdLst>
            <a:ahLst/>
            <a:cxnLst>
              <a:cxn ang="T10">
                <a:pos x="T0" y="T1"/>
              </a:cxn>
              <a:cxn ang="T11">
                <a:pos x="T2" y="T3"/>
              </a:cxn>
              <a:cxn ang="T12">
                <a:pos x="T4" y="T5"/>
              </a:cxn>
              <a:cxn ang="T13">
                <a:pos x="T6" y="T7"/>
              </a:cxn>
              <a:cxn ang="T14">
                <a:pos x="T8" y="T9"/>
              </a:cxn>
            </a:cxnLst>
            <a:rect l="T15" t="T16" r="T17" b="T18"/>
            <a:pathLst>
              <a:path w="1192" h="160">
                <a:moveTo>
                  <a:pt x="120" y="0"/>
                </a:moveTo>
                <a:lnTo>
                  <a:pt x="0" y="160"/>
                </a:lnTo>
                <a:lnTo>
                  <a:pt x="1192" y="160"/>
                </a:lnTo>
                <a:lnTo>
                  <a:pt x="1072" y="0"/>
                </a:lnTo>
                <a:lnTo>
                  <a:pt x="120" y="0"/>
                </a:lnTo>
                <a:close/>
              </a:path>
            </a:pathLst>
          </a:custGeom>
          <a:gradFill rotWithShape="0">
            <a:gsLst>
              <a:gs pos="0">
                <a:srgbClr val="4A555B"/>
              </a:gs>
              <a:gs pos="50000">
                <a:srgbClr val="798C95"/>
              </a:gs>
              <a:gs pos="100000">
                <a:srgbClr val="4A555B"/>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7" name="Freeform 13"/>
          <p:cNvSpPr>
            <a:spLocks/>
          </p:cNvSpPr>
          <p:nvPr/>
        </p:nvSpPr>
        <p:spPr bwMode="auto">
          <a:xfrm>
            <a:off x="4732338" y="2854325"/>
            <a:ext cx="2201862" cy="1416050"/>
          </a:xfrm>
          <a:custGeom>
            <a:avLst/>
            <a:gdLst>
              <a:gd name="T0" fmla="*/ 659 w 1552"/>
              <a:gd name="T1" fmla="*/ 0 h 1056"/>
              <a:gd name="T2" fmla="*/ 0 w 1552"/>
              <a:gd name="T3" fmla="*/ 0 h 1056"/>
              <a:gd name="T4" fmla="*/ 0 w 1552"/>
              <a:gd name="T5" fmla="*/ 887 h 1056"/>
              <a:gd name="T6" fmla="*/ 1305 w 1552"/>
              <a:gd name="T7" fmla="*/ 887 h 1056"/>
              <a:gd name="T8" fmla="*/ 659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8" name="Freeform 14"/>
          <p:cNvSpPr>
            <a:spLocks noChangeAspect="1"/>
          </p:cNvSpPr>
          <p:nvPr/>
        </p:nvSpPr>
        <p:spPr bwMode="auto">
          <a:xfrm>
            <a:off x="4794250" y="2913063"/>
            <a:ext cx="1982788" cy="1274762"/>
          </a:xfrm>
          <a:custGeom>
            <a:avLst/>
            <a:gdLst>
              <a:gd name="T0" fmla="*/ 534 w 1552"/>
              <a:gd name="T1" fmla="*/ 0 h 1056"/>
              <a:gd name="T2" fmla="*/ 0 w 1552"/>
              <a:gd name="T3" fmla="*/ 0 h 1056"/>
              <a:gd name="T4" fmla="*/ 0 w 1552"/>
              <a:gd name="T5" fmla="*/ 720 h 1056"/>
              <a:gd name="T6" fmla="*/ 1057 w 1552"/>
              <a:gd name="T7" fmla="*/ 720 h 1056"/>
              <a:gd name="T8" fmla="*/ 53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9" name="Freeform 15"/>
          <p:cNvSpPr>
            <a:spLocks/>
          </p:cNvSpPr>
          <p:nvPr/>
        </p:nvSpPr>
        <p:spPr bwMode="auto">
          <a:xfrm>
            <a:off x="4791075" y="3849688"/>
            <a:ext cx="1892300" cy="233362"/>
          </a:xfrm>
          <a:custGeom>
            <a:avLst/>
            <a:gdLst>
              <a:gd name="T0" fmla="*/ 0 w 1328"/>
              <a:gd name="T1" fmla="*/ 0 h 168"/>
              <a:gd name="T2" fmla="*/ 0 w 1328"/>
              <a:gd name="T3" fmla="*/ 152 h 168"/>
              <a:gd name="T4" fmla="*/ 1126 w 1328"/>
              <a:gd name="T5" fmla="*/ 152 h 168"/>
              <a:gd name="T6" fmla="*/ 1024 w 1328"/>
              <a:gd name="T7" fmla="*/ 0 h 168"/>
              <a:gd name="T8" fmla="*/ 0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0" y="0"/>
                </a:moveTo>
                <a:lnTo>
                  <a:pt x="0" y="168"/>
                </a:lnTo>
                <a:lnTo>
                  <a:pt x="1328" y="168"/>
                </a:lnTo>
                <a:lnTo>
                  <a:pt x="1208" y="0"/>
                </a:lnTo>
                <a:lnTo>
                  <a:pt x="0" y="0"/>
                </a:lnTo>
                <a:close/>
              </a:path>
            </a:pathLst>
          </a:custGeom>
          <a:gradFill rotWithShape="0">
            <a:gsLst>
              <a:gs pos="0">
                <a:srgbClr val="296640"/>
              </a:gs>
              <a:gs pos="50000">
                <a:srgbClr val="48B471"/>
              </a:gs>
              <a:gs pos="100000">
                <a:srgbClr val="296640"/>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0" name="Freeform 16"/>
          <p:cNvSpPr>
            <a:spLocks/>
          </p:cNvSpPr>
          <p:nvPr/>
        </p:nvSpPr>
        <p:spPr bwMode="auto">
          <a:xfrm>
            <a:off x="2468563" y="2854325"/>
            <a:ext cx="2201862" cy="1416050"/>
          </a:xfrm>
          <a:custGeom>
            <a:avLst/>
            <a:gdLst>
              <a:gd name="T0" fmla="*/ 0 w 1552"/>
              <a:gd name="T1" fmla="*/ 887 h 1056"/>
              <a:gd name="T2" fmla="*/ 1305 w 1552"/>
              <a:gd name="T3" fmla="*/ 887 h 1056"/>
              <a:gd name="T4" fmla="*/ 1305 w 1552"/>
              <a:gd name="T5" fmla="*/ 0 h 1056"/>
              <a:gd name="T6" fmla="*/ 639 w 1552"/>
              <a:gd name="T7" fmla="*/ 0 h 1056"/>
              <a:gd name="T8" fmla="*/ 0 w 1552"/>
              <a:gd name="T9" fmla="*/ 887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1" name="Freeform 17"/>
          <p:cNvSpPr>
            <a:spLocks noChangeAspect="1"/>
          </p:cNvSpPr>
          <p:nvPr/>
        </p:nvSpPr>
        <p:spPr bwMode="auto">
          <a:xfrm>
            <a:off x="2616200" y="2913063"/>
            <a:ext cx="1982788" cy="1274762"/>
          </a:xfrm>
          <a:custGeom>
            <a:avLst/>
            <a:gdLst>
              <a:gd name="T0" fmla="*/ 0 w 1552"/>
              <a:gd name="T1" fmla="*/ 720 h 1056"/>
              <a:gd name="T2" fmla="*/ 1057 w 1552"/>
              <a:gd name="T3" fmla="*/ 720 h 1056"/>
              <a:gd name="T4" fmla="*/ 1057 w 1552"/>
              <a:gd name="T5" fmla="*/ 0 h 1056"/>
              <a:gd name="T6" fmla="*/ 518 w 1552"/>
              <a:gd name="T7" fmla="*/ 0 h 1056"/>
              <a:gd name="T8" fmla="*/ 0 w 1552"/>
              <a:gd name="T9" fmla="*/ 72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2" name="Freeform 18"/>
          <p:cNvSpPr>
            <a:spLocks noChangeAspect="1"/>
          </p:cNvSpPr>
          <p:nvPr/>
        </p:nvSpPr>
        <p:spPr bwMode="auto">
          <a:xfrm>
            <a:off x="2695575" y="3856038"/>
            <a:ext cx="1893888" cy="227012"/>
          </a:xfrm>
          <a:custGeom>
            <a:avLst/>
            <a:gdLst>
              <a:gd name="T0" fmla="*/ 102 w 1328"/>
              <a:gd name="T1" fmla="*/ 0 h 168"/>
              <a:gd name="T2" fmla="*/ 0 w 1328"/>
              <a:gd name="T3" fmla="*/ 143 h 168"/>
              <a:gd name="T4" fmla="*/ 1128 w 1328"/>
              <a:gd name="T5" fmla="*/ 143 h 168"/>
              <a:gd name="T6" fmla="*/ 1128 w 1328"/>
              <a:gd name="T7" fmla="*/ 0 h 168"/>
              <a:gd name="T8" fmla="*/ 102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120" y="0"/>
                </a:moveTo>
                <a:lnTo>
                  <a:pt x="0" y="168"/>
                </a:lnTo>
                <a:lnTo>
                  <a:pt x="1328" y="168"/>
                </a:lnTo>
                <a:lnTo>
                  <a:pt x="1328" y="0"/>
                </a:lnTo>
                <a:lnTo>
                  <a:pt x="120" y="0"/>
                </a:lnTo>
                <a:close/>
              </a:path>
            </a:pathLst>
          </a:custGeom>
          <a:gradFill rotWithShape="0">
            <a:gsLst>
              <a:gs pos="0">
                <a:srgbClr val="6E3B61"/>
              </a:gs>
              <a:gs pos="50000">
                <a:srgbClr val="C267AA"/>
              </a:gs>
              <a:gs pos="100000">
                <a:srgbClr val="6E3B61"/>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3" name="Rectangle 19"/>
          <p:cNvSpPr>
            <a:spLocks noChangeArrowheads="1"/>
          </p:cNvSpPr>
          <p:nvPr/>
        </p:nvSpPr>
        <p:spPr bwMode="auto">
          <a:xfrm>
            <a:off x="3622677" y="4338638"/>
            <a:ext cx="2212975" cy="1416050"/>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pPr algn="ctr" eaLnBrk="0" hangingPunct="0">
              <a:defRPr/>
            </a:pPr>
            <a:endParaRPr lang="en-US" sz="2000">
              <a:solidFill>
                <a:srgbClr val="000000"/>
              </a:solidFill>
              <a:effectLst>
                <a:outerShdw blurRad="38100" dist="38100" dir="2700000" algn="tl">
                  <a:srgbClr val="000000">
                    <a:alpha val="43137"/>
                  </a:srgbClr>
                </a:outerShdw>
              </a:effectLst>
            </a:endParaRPr>
          </a:p>
        </p:txBody>
      </p:sp>
      <p:sp>
        <p:nvSpPr>
          <p:cNvPr id="15394" name="Rectangle 20"/>
          <p:cNvSpPr>
            <a:spLocks noChangeAspect="1" noChangeArrowheads="1"/>
          </p:cNvSpPr>
          <p:nvPr/>
        </p:nvSpPr>
        <p:spPr bwMode="auto">
          <a:xfrm>
            <a:off x="3719513" y="4397377"/>
            <a:ext cx="2017712" cy="1273175"/>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pPr algn="ctr" eaLnBrk="0" hangingPunct="0">
              <a:defRPr/>
            </a:pPr>
            <a:endParaRPr lang="en-US" sz="2000">
              <a:solidFill>
                <a:srgbClr val="000000"/>
              </a:solidFill>
              <a:effectLst>
                <a:outerShdw blurRad="38100" dist="38100" dir="2700000" algn="tl">
                  <a:srgbClr val="000000">
                    <a:alpha val="43137"/>
                  </a:srgbClr>
                </a:outerShdw>
              </a:effectLst>
            </a:endParaRPr>
          </a:p>
        </p:txBody>
      </p:sp>
      <p:sp>
        <p:nvSpPr>
          <p:cNvPr id="15395" name="Rectangle 21"/>
          <p:cNvSpPr>
            <a:spLocks noChangeArrowheads="1"/>
          </p:cNvSpPr>
          <p:nvPr/>
        </p:nvSpPr>
        <p:spPr bwMode="auto">
          <a:xfrm>
            <a:off x="3722688" y="5329238"/>
            <a:ext cx="2012950" cy="222250"/>
          </a:xfrm>
          <a:prstGeom prst="rect">
            <a:avLst/>
          </a:prstGeom>
          <a:gradFill rotWithShape="0">
            <a:gsLst>
              <a:gs pos="0">
                <a:srgbClr val="0E4869"/>
              </a:gs>
              <a:gs pos="50000">
                <a:srgbClr val="1777AC"/>
              </a:gs>
              <a:gs pos="100000">
                <a:srgbClr val="0E4869"/>
              </a:gs>
            </a:gsLst>
            <a:lin ang="5400000" scaled="1"/>
          </a:gradFill>
          <a:ln w="12700">
            <a:solidFill>
              <a:srgbClr val="000000"/>
            </a:solidFill>
            <a:miter lim="800000"/>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8" name="Freeform 24"/>
          <p:cNvSpPr>
            <a:spLocks/>
          </p:cNvSpPr>
          <p:nvPr/>
        </p:nvSpPr>
        <p:spPr bwMode="auto">
          <a:xfrm>
            <a:off x="1336677" y="4338638"/>
            <a:ext cx="2212975" cy="1416050"/>
          </a:xfrm>
          <a:custGeom>
            <a:avLst/>
            <a:gdLst>
              <a:gd name="T0" fmla="*/ 0 w 1560"/>
              <a:gd name="T1" fmla="*/ 881 h 1056"/>
              <a:gd name="T2" fmla="*/ 0 w 1560"/>
              <a:gd name="T3" fmla="*/ 887 h 1056"/>
              <a:gd name="T4" fmla="*/ 1311 w 1560"/>
              <a:gd name="T5" fmla="*/ 887 h 1056"/>
              <a:gd name="T6" fmla="*/ 1311 w 1560"/>
              <a:gd name="T7" fmla="*/ 0 h 1056"/>
              <a:gd name="T8" fmla="*/ 645 w 1560"/>
              <a:gd name="T9" fmla="*/ 0 h 1056"/>
              <a:gd name="T10" fmla="*/ 0 w 1560"/>
              <a:gd name="T11" fmla="*/ 881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9" name="Freeform 25"/>
          <p:cNvSpPr>
            <a:spLocks noChangeAspect="1"/>
          </p:cNvSpPr>
          <p:nvPr/>
        </p:nvSpPr>
        <p:spPr bwMode="auto">
          <a:xfrm>
            <a:off x="1497013" y="4397377"/>
            <a:ext cx="1992312" cy="1273175"/>
          </a:xfrm>
          <a:custGeom>
            <a:avLst/>
            <a:gdLst>
              <a:gd name="T0" fmla="*/ 0 w 1560"/>
              <a:gd name="T1" fmla="*/ 713 h 1056"/>
              <a:gd name="T2" fmla="*/ 0 w 1560"/>
              <a:gd name="T3" fmla="*/ 718 h 1056"/>
              <a:gd name="T4" fmla="*/ 1062 w 1560"/>
              <a:gd name="T5" fmla="*/ 718 h 1056"/>
              <a:gd name="T6" fmla="*/ 1062 w 1560"/>
              <a:gd name="T7" fmla="*/ 0 h 1056"/>
              <a:gd name="T8" fmla="*/ 523 w 1560"/>
              <a:gd name="T9" fmla="*/ 0 h 1056"/>
              <a:gd name="T10" fmla="*/ 0 w 1560"/>
              <a:gd name="T11" fmla="*/ 713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400" name="Freeform 26"/>
          <p:cNvSpPr>
            <a:spLocks/>
          </p:cNvSpPr>
          <p:nvPr/>
        </p:nvSpPr>
        <p:spPr bwMode="auto">
          <a:xfrm>
            <a:off x="1581150" y="5343527"/>
            <a:ext cx="1924050" cy="219075"/>
          </a:xfrm>
          <a:custGeom>
            <a:avLst/>
            <a:gdLst>
              <a:gd name="T0" fmla="*/ 105 w 1328"/>
              <a:gd name="T1" fmla="*/ 0 h 160"/>
              <a:gd name="T2" fmla="*/ 0 w 1328"/>
              <a:gd name="T3" fmla="*/ 141 h 160"/>
              <a:gd name="T4" fmla="*/ 1163 w 1328"/>
              <a:gd name="T5" fmla="*/ 141 h 160"/>
              <a:gd name="T6" fmla="*/ 1163 w 1328"/>
              <a:gd name="T7" fmla="*/ 0 h 160"/>
              <a:gd name="T8" fmla="*/ 105 w 1328"/>
              <a:gd name="T9" fmla="*/ 0 h 160"/>
              <a:gd name="T10" fmla="*/ 0 60000 65536"/>
              <a:gd name="T11" fmla="*/ 0 60000 65536"/>
              <a:gd name="T12" fmla="*/ 0 60000 65536"/>
              <a:gd name="T13" fmla="*/ 0 60000 65536"/>
              <a:gd name="T14" fmla="*/ 0 60000 65536"/>
              <a:gd name="T15" fmla="*/ 0 w 1328"/>
              <a:gd name="T16" fmla="*/ 0 h 160"/>
              <a:gd name="T17" fmla="*/ 1328 w 1328"/>
              <a:gd name="T18" fmla="*/ 160 h 160"/>
            </a:gdLst>
            <a:ahLst/>
            <a:cxnLst>
              <a:cxn ang="T10">
                <a:pos x="T0" y="T1"/>
              </a:cxn>
              <a:cxn ang="T11">
                <a:pos x="T2" y="T3"/>
              </a:cxn>
              <a:cxn ang="T12">
                <a:pos x="T4" y="T5"/>
              </a:cxn>
              <a:cxn ang="T13">
                <a:pos x="T6" y="T7"/>
              </a:cxn>
              <a:cxn ang="T14">
                <a:pos x="T8" y="T9"/>
              </a:cxn>
            </a:cxnLst>
            <a:rect l="T15" t="T16" r="T17" b="T18"/>
            <a:pathLst>
              <a:path w="1328" h="160">
                <a:moveTo>
                  <a:pt x="120" y="0"/>
                </a:moveTo>
                <a:lnTo>
                  <a:pt x="0" y="160"/>
                </a:lnTo>
                <a:lnTo>
                  <a:pt x="1328" y="160"/>
                </a:lnTo>
                <a:lnTo>
                  <a:pt x="1328" y="0"/>
                </a:lnTo>
                <a:lnTo>
                  <a:pt x="120" y="0"/>
                </a:lnTo>
                <a:close/>
              </a:path>
            </a:pathLst>
          </a:custGeom>
          <a:gradFill rotWithShape="0">
            <a:gsLst>
              <a:gs pos="0">
                <a:srgbClr val="972530"/>
              </a:gs>
              <a:gs pos="50000">
                <a:srgbClr val="E9394A"/>
              </a:gs>
              <a:gs pos="100000">
                <a:srgbClr val="972530"/>
              </a:gs>
            </a:gsLst>
            <a:lin ang="5400000" scaled="1"/>
          </a:gradFill>
          <a:ln w="19050">
            <a:solidFill>
              <a:srgbClr val="0506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159195" name="Text Box 27"/>
          <p:cNvSpPr txBox="1">
            <a:spLocks noChangeArrowheads="1"/>
          </p:cNvSpPr>
          <p:nvPr/>
        </p:nvSpPr>
        <p:spPr bwMode="auto">
          <a:xfrm>
            <a:off x="3873502" y="2343150"/>
            <a:ext cx="1712913" cy="323850"/>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RESPONSIBLE</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6" name="Text Box 28"/>
          <p:cNvSpPr txBox="1">
            <a:spLocks noChangeArrowheads="1"/>
          </p:cNvSpPr>
          <p:nvPr/>
        </p:nvSpPr>
        <p:spPr bwMode="auto">
          <a:xfrm>
            <a:off x="2732088" y="3787777"/>
            <a:ext cx="1954212"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INSPIRATIONAL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7" name="Text Box 29"/>
          <p:cNvSpPr txBox="1">
            <a:spLocks noChangeArrowheads="1"/>
          </p:cNvSpPr>
          <p:nvPr/>
        </p:nvSpPr>
        <p:spPr bwMode="auto">
          <a:xfrm>
            <a:off x="4906963" y="3794127"/>
            <a:ext cx="1574800"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SUPPORTIVE</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8" name="Text Box 30"/>
          <p:cNvSpPr txBox="1">
            <a:spLocks noChangeArrowheads="1"/>
          </p:cNvSpPr>
          <p:nvPr/>
        </p:nvSpPr>
        <p:spPr bwMode="auto">
          <a:xfrm>
            <a:off x="2009777" y="5280027"/>
            <a:ext cx="1330325"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PERSONAL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9" name="Text Box 31"/>
          <p:cNvSpPr txBox="1">
            <a:spLocks noChangeArrowheads="1"/>
          </p:cNvSpPr>
          <p:nvPr/>
        </p:nvSpPr>
        <p:spPr bwMode="auto">
          <a:xfrm>
            <a:off x="4017965" y="5262565"/>
            <a:ext cx="1558925"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RELATIONAL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5371" name="Text Box 34"/>
          <p:cNvSpPr txBox="1">
            <a:spLocks noChangeAspect="1" noChangeArrowheads="1"/>
          </p:cNvSpPr>
          <p:nvPr/>
        </p:nvSpPr>
        <p:spPr bwMode="auto">
          <a:xfrm>
            <a:off x="1857375" y="5033963"/>
            <a:ext cx="184150" cy="336550"/>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2" name="Text Box 35"/>
          <p:cNvSpPr txBox="1">
            <a:spLocks noChangeAspect="1" noChangeArrowheads="1"/>
          </p:cNvSpPr>
          <p:nvPr/>
        </p:nvSpPr>
        <p:spPr bwMode="auto">
          <a:xfrm>
            <a:off x="4605338" y="5033963"/>
            <a:ext cx="184150" cy="336550"/>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3" name="Text Box 36"/>
          <p:cNvSpPr txBox="1">
            <a:spLocks noChangeAspect="1" noChangeArrowheads="1"/>
          </p:cNvSpPr>
          <p:nvPr/>
        </p:nvSpPr>
        <p:spPr bwMode="auto">
          <a:xfrm>
            <a:off x="6180138" y="5033963"/>
            <a:ext cx="184150" cy="336550"/>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cxnSp>
        <p:nvCxnSpPr>
          <p:cNvPr id="5152" name="AutoShape 37"/>
          <p:cNvCxnSpPr>
            <a:cxnSpLocks noChangeAspect="1" noChangeShapeType="1"/>
          </p:cNvCxnSpPr>
          <p:nvPr/>
        </p:nvCxnSpPr>
        <p:spPr bwMode="auto">
          <a:xfrm>
            <a:off x="4595813" y="2170113"/>
            <a:ext cx="0" cy="0"/>
          </a:xfrm>
          <a:prstGeom prst="straightConnector1">
            <a:avLst/>
          </a:prstGeom>
          <a:noFill/>
          <a:ln w="9525">
            <a:solidFill>
              <a:schemeClr val="tx1"/>
            </a:solidFill>
            <a:round/>
            <a:headEnd/>
            <a:tailEnd/>
          </a:ln>
        </p:spPr>
      </p:cxnSp>
      <p:sp>
        <p:nvSpPr>
          <p:cNvPr id="15375" name="Text Box 38"/>
          <p:cNvSpPr txBox="1">
            <a:spLocks noChangeAspect="1" noChangeArrowheads="1"/>
          </p:cNvSpPr>
          <p:nvPr/>
        </p:nvSpPr>
        <p:spPr bwMode="auto">
          <a:xfrm>
            <a:off x="3441700" y="3409950"/>
            <a:ext cx="185738" cy="338138"/>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7" name="Text Box 40"/>
          <p:cNvSpPr txBox="1">
            <a:spLocks noChangeAspect="1" noChangeArrowheads="1"/>
          </p:cNvSpPr>
          <p:nvPr/>
        </p:nvSpPr>
        <p:spPr bwMode="auto">
          <a:xfrm>
            <a:off x="5773738" y="3409950"/>
            <a:ext cx="184150" cy="338138"/>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8" name="Rectangle 41"/>
          <p:cNvSpPr>
            <a:spLocks noChangeArrowheads="1"/>
          </p:cNvSpPr>
          <p:nvPr/>
        </p:nvSpPr>
        <p:spPr bwMode="auto">
          <a:xfrm>
            <a:off x="1825627" y="5842002"/>
            <a:ext cx="1273175" cy="244475"/>
          </a:xfrm>
          <a:prstGeom prst="rect">
            <a:avLst/>
          </a:prstGeom>
          <a:noFill/>
          <a:ln w="9525">
            <a:noFill/>
            <a:miter lim="800000"/>
            <a:headEnd/>
            <a:tailEnd/>
          </a:ln>
        </p:spPr>
        <p:txBody>
          <a:bodyPr wrap="none" lIns="0" tIns="0" rIns="0" bIns="0">
            <a:spAutoFit/>
          </a:bodyPr>
          <a:lstStyle/>
          <a:p>
            <a:pPr algn="ctr" eaLnBrk="0" hangingPunct="0">
              <a:defRPr/>
            </a:pPr>
            <a:r>
              <a:rPr lang="en-US" sz="1600" b="1">
                <a:solidFill>
                  <a:srgbClr val="000000"/>
                </a:solidFill>
                <a:effectLst>
                  <a:outerShdw blurRad="38100" dist="38100" dir="2700000" algn="tl">
                    <a:srgbClr val="000000">
                      <a:alpha val="43137"/>
                    </a:srgbClr>
                  </a:outerShdw>
                </a:effectLst>
              </a:rPr>
              <a:t>CREDIBILITY</a:t>
            </a:r>
          </a:p>
        </p:txBody>
      </p:sp>
      <p:sp>
        <p:nvSpPr>
          <p:cNvPr id="15379" name="Rectangle 42"/>
          <p:cNvSpPr>
            <a:spLocks noChangeArrowheads="1"/>
          </p:cNvSpPr>
          <p:nvPr/>
        </p:nvSpPr>
        <p:spPr bwMode="auto">
          <a:xfrm>
            <a:off x="4116388" y="5867402"/>
            <a:ext cx="1130300" cy="246063"/>
          </a:xfrm>
          <a:prstGeom prst="rect">
            <a:avLst/>
          </a:prstGeom>
          <a:noFill/>
          <a:ln w="9525">
            <a:noFill/>
            <a:miter lim="800000"/>
            <a:headEnd/>
            <a:tailEnd/>
          </a:ln>
        </p:spPr>
        <p:txBody>
          <a:bodyPr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TRUST</a:t>
            </a:r>
          </a:p>
        </p:txBody>
      </p:sp>
      <p:sp>
        <p:nvSpPr>
          <p:cNvPr id="15380" name="Rectangle 43"/>
          <p:cNvSpPr>
            <a:spLocks noChangeArrowheads="1"/>
          </p:cNvSpPr>
          <p:nvPr/>
        </p:nvSpPr>
        <p:spPr bwMode="auto">
          <a:xfrm>
            <a:off x="6221647" y="5848352"/>
            <a:ext cx="1264770" cy="246221"/>
          </a:xfrm>
          <a:prstGeom prst="rect">
            <a:avLst/>
          </a:prstGeom>
          <a:noFill/>
          <a:ln w="9525">
            <a:noFill/>
            <a:miter lim="800000"/>
            <a:headEnd/>
            <a:tailEnd/>
          </a:ln>
        </p:spPr>
        <p:txBody>
          <a:bodyPr wrap="none" lIns="0" tIns="0" rIns="0" bIns="0">
            <a:spAutoFit/>
          </a:bodyPr>
          <a:lstStyle/>
          <a:p>
            <a:pPr algn="ctr" eaLnBrk="0" hangingPunct="0">
              <a:defRPr/>
            </a:pPr>
            <a:r>
              <a:rPr lang="en-US" sz="1600" b="1">
                <a:solidFill>
                  <a:srgbClr val="000000"/>
                </a:solidFill>
                <a:effectLst>
                  <a:outerShdw blurRad="38100" dist="38100" dir="2700000" algn="tl">
                    <a:srgbClr val="000000">
                      <a:alpha val="43137"/>
                    </a:srgbClr>
                  </a:outerShdw>
                </a:effectLst>
              </a:rPr>
              <a:t>COMMUNITY</a:t>
            </a:r>
          </a:p>
        </p:txBody>
      </p:sp>
      <p:sp>
        <p:nvSpPr>
          <p:cNvPr id="15381" name="Rectangle 44"/>
          <p:cNvSpPr>
            <a:spLocks noChangeArrowheads="1"/>
          </p:cNvSpPr>
          <p:nvPr/>
        </p:nvSpPr>
        <p:spPr bwMode="auto">
          <a:xfrm>
            <a:off x="6878640" y="3476627"/>
            <a:ext cx="1038225" cy="244475"/>
          </a:xfrm>
          <a:prstGeom prst="rect">
            <a:avLst/>
          </a:prstGeom>
          <a:noFill/>
          <a:ln w="9525">
            <a:noFill/>
            <a:miter lim="800000"/>
            <a:headEnd/>
            <a:tailEnd/>
          </a:ln>
        </p:spPr>
        <p:txBody>
          <a:bodyPr wrap="none"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INITIATIVE</a:t>
            </a:r>
          </a:p>
        </p:txBody>
      </p:sp>
      <p:sp>
        <p:nvSpPr>
          <p:cNvPr id="15382" name="Rectangle 45"/>
          <p:cNvSpPr>
            <a:spLocks noChangeArrowheads="1"/>
          </p:cNvSpPr>
          <p:nvPr/>
        </p:nvSpPr>
        <p:spPr bwMode="auto">
          <a:xfrm>
            <a:off x="1187450" y="3462338"/>
            <a:ext cx="1250950" cy="488950"/>
          </a:xfrm>
          <a:prstGeom prst="rect">
            <a:avLst/>
          </a:prstGeom>
          <a:noFill/>
          <a:ln w="9525">
            <a:noFill/>
            <a:miter lim="800000"/>
            <a:headEnd/>
            <a:tailEnd/>
          </a:ln>
        </p:spPr>
        <p:txBody>
          <a:bodyPr wrap="none"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HIGH</a:t>
            </a:r>
          </a:p>
          <a:p>
            <a:pPr algn="ctr" eaLnBrk="0" hangingPunct="0">
              <a:defRPr/>
            </a:pPr>
            <a:r>
              <a:rPr lang="en-US" sz="1600" b="1" dirty="0">
                <a:solidFill>
                  <a:srgbClr val="000000"/>
                </a:solidFill>
                <a:effectLst>
                  <a:outerShdw blurRad="38100" dist="38100" dir="2700000" algn="tl">
                    <a:srgbClr val="000000">
                      <a:alpha val="43137"/>
                    </a:srgbClr>
                  </a:outerShdw>
                </a:effectLst>
              </a:rPr>
              <a:t>ASPIRATION</a:t>
            </a:r>
          </a:p>
        </p:txBody>
      </p:sp>
      <p:sp>
        <p:nvSpPr>
          <p:cNvPr id="15383" name="Rectangle 46"/>
          <p:cNvSpPr>
            <a:spLocks noChangeArrowheads="1"/>
          </p:cNvSpPr>
          <p:nvPr/>
        </p:nvSpPr>
        <p:spPr bwMode="auto">
          <a:xfrm>
            <a:off x="3884615" y="1066802"/>
            <a:ext cx="1500187" cy="246063"/>
          </a:xfrm>
          <a:prstGeom prst="rect">
            <a:avLst/>
          </a:prstGeom>
          <a:noFill/>
          <a:ln w="9525">
            <a:noFill/>
            <a:miter lim="800000"/>
            <a:headEnd/>
            <a:tailEnd/>
          </a:ln>
        </p:spPr>
        <p:txBody>
          <a:bodyPr wrap="none"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STEWARDSHIP</a:t>
            </a:r>
          </a:p>
        </p:txBody>
      </p:sp>
      <p:grpSp>
        <p:nvGrpSpPr>
          <p:cNvPr id="2" name="Group 44"/>
          <p:cNvGrpSpPr>
            <a:grpSpLocks/>
          </p:cNvGrpSpPr>
          <p:nvPr/>
        </p:nvGrpSpPr>
        <p:grpSpPr bwMode="auto">
          <a:xfrm>
            <a:off x="5913115" y="4352121"/>
            <a:ext cx="2224774" cy="1406948"/>
            <a:chOff x="3671" y="2683"/>
            <a:chExt cx="1438" cy="968"/>
          </a:xfrm>
          <a:gradFill>
            <a:gsLst>
              <a:gs pos="31000">
                <a:srgbClr val="E29700"/>
              </a:gs>
              <a:gs pos="100000">
                <a:schemeClr val="bg1">
                  <a:gamma/>
                  <a:tint val="82353"/>
                  <a:invGamma/>
                </a:schemeClr>
              </a:gs>
            </a:gsLst>
            <a:lin ang="2700000" scaled="1"/>
          </a:gradFill>
        </p:grpSpPr>
        <p:sp>
          <p:nvSpPr>
            <p:cNvPr id="38" name="Freeform 45"/>
            <p:cNvSpPr>
              <a:spLocks/>
            </p:cNvSpPr>
            <p:nvPr/>
          </p:nvSpPr>
          <p:spPr bwMode="auto">
            <a:xfrm>
              <a:off x="3671" y="2683"/>
              <a:ext cx="1438" cy="968"/>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sp>
          <p:nvSpPr>
            <p:cNvPr id="39" name="Freeform 46"/>
            <p:cNvSpPr>
              <a:spLocks noChangeAspect="1"/>
            </p:cNvSpPr>
            <p:nvPr/>
          </p:nvSpPr>
          <p:spPr bwMode="auto">
            <a:xfrm>
              <a:off x="3719" y="2731"/>
              <a:ext cx="1294" cy="871"/>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grpSp>
      <p:sp>
        <p:nvSpPr>
          <p:cNvPr id="15406" name="Freeform 32"/>
          <p:cNvSpPr>
            <a:spLocks noChangeAspect="1"/>
          </p:cNvSpPr>
          <p:nvPr/>
        </p:nvSpPr>
        <p:spPr bwMode="auto">
          <a:xfrm>
            <a:off x="5997577" y="5322890"/>
            <a:ext cx="1865313" cy="211137"/>
          </a:xfrm>
          <a:custGeom>
            <a:avLst/>
            <a:gdLst>
              <a:gd name="T0" fmla="*/ 0 w 1336"/>
              <a:gd name="T1" fmla="*/ 0 h 160"/>
              <a:gd name="T2" fmla="*/ 0 w 1336"/>
              <a:gd name="T3" fmla="*/ 139 h 160"/>
              <a:gd name="T4" fmla="*/ 1160 w 1336"/>
              <a:gd name="T5" fmla="*/ 139 h 160"/>
              <a:gd name="T6" fmla="*/ 1056 w 1336"/>
              <a:gd name="T7" fmla="*/ 0 h 160"/>
              <a:gd name="T8" fmla="*/ 0 w 1336"/>
              <a:gd name="T9" fmla="*/ 0 h 160"/>
              <a:gd name="T10" fmla="*/ 0 60000 65536"/>
              <a:gd name="T11" fmla="*/ 0 60000 65536"/>
              <a:gd name="T12" fmla="*/ 0 60000 65536"/>
              <a:gd name="T13" fmla="*/ 0 60000 65536"/>
              <a:gd name="T14" fmla="*/ 0 60000 65536"/>
              <a:gd name="T15" fmla="*/ 0 w 1336"/>
              <a:gd name="T16" fmla="*/ 0 h 160"/>
              <a:gd name="T17" fmla="*/ 1336 w 1336"/>
              <a:gd name="T18" fmla="*/ 160 h 160"/>
            </a:gdLst>
            <a:ahLst/>
            <a:cxnLst>
              <a:cxn ang="T10">
                <a:pos x="T0" y="T1"/>
              </a:cxn>
              <a:cxn ang="T11">
                <a:pos x="T2" y="T3"/>
              </a:cxn>
              <a:cxn ang="T12">
                <a:pos x="T4" y="T5"/>
              </a:cxn>
              <a:cxn ang="T13">
                <a:pos x="T6" y="T7"/>
              </a:cxn>
              <a:cxn ang="T14">
                <a:pos x="T8" y="T9"/>
              </a:cxn>
            </a:cxnLst>
            <a:rect l="T15" t="T16" r="T17" b="T18"/>
            <a:pathLst>
              <a:path w="1336" h="160">
                <a:moveTo>
                  <a:pt x="0" y="0"/>
                </a:moveTo>
                <a:lnTo>
                  <a:pt x="0" y="160"/>
                </a:lnTo>
                <a:lnTo>
                  <a:pt x="1336" y="160"/>
                </a:lnTo>
                <a:lnTo>
                  <a:pt x="1216" y="0"/>
                </a:lnTo>
                <a:lnTo>
                  <a:pt x="0" y="0"/>
                </a:lnTo>
                <a:close/>
              </a:path>
            </a:pathLst>
          </a:custGeom>
          <a:gradFill rotWithShape="0">
            <a:gsLst>
              <a:gs pos="0">
                <a:srgbClr val="E49328"/>
              </a:gs>
              <a:gs pos="50000">
                <a:srgbClr val="FEB543"/>
              </a:gs>
              <a:gs pos="100000">
                <a:srgbClr val="E49328"/>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159201" name="Text Box 33"/>
          <p:cNvSpPr txBox="1">
            <a:spLocks noChangeArrowheads="1"/>
          </p:cNvSpPr>
          <p:nvPr/>
        </p:nvSpPr>
        <p:spPr bwMode="auto">
          <a:xfrm>
            <a:off x="6135688" y="5265740"/>
            <a:ext cx="1604962"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CONTEXTUAL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46" name="Slide Number Placeholder 45"/>
          <p:cNvSpPr>
            <a:spLocks noGrp="1"/>
          </p:cNvSpPr>
          <p:nvPr>
            <p:ph type="sldNum" sz="quarter" idx="11"/>
          </p:nvPr>
        </p:nvSpPr>
        <p:spPr/>
        <p:txBody>
          <a:bodyPr/>
          <a:lstStyle/>
          <a:p>
            <a:pPr>
              <a:defRPr/>
            </a:pPr>
            <a:fld id="{835C8F50-076F-412D-8149-A95D4545E870}" type="slidenum">
              <a:rPr lang="en-US" smtClean="0"/>
              <a:pPr>
                <a:defRPr/>
              </a:pPr>
              <a:t>3</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5794374" y="4533902"/>
            <a:ext cx="2282826" cy="1536701"/>
            <a:chOff x="3671" y="2683"/>
            <a:chExt cx="1438" cy="968"/>
          </a:xfrm>
          <a:gradFill>
            <a:gsLst>
              <a:gs pos="31000">
                <a:srgbClr val="E29700"/>
              </a:gs>
              <a:gs pos="100000">
                <a:schemeClr val="bg1">
                  <a:gamma/>
                  <a:tint val="82353"/>
                  <a:invGamma/>
                </a:schemeClr>
              </a:gs>
            </a:gsLst>
            <a:lin ang="2700000" scaled="1"/>
          </a:gradFill>
        </p:grpSpPr>
        <p:sp>
          <p:nvSpPr>
            <p:cNvPr id="38" name="Freeform 45"/>
            <p:cNvSpPr>
              <a:spLocks/>
            </p:cNvSpPr>
            <p:nvPr/>
          </p:nvSpPr>
          <p:spPr bwMode="auto">
            <a:xfrm>
              <a:off x="3671" y="2683"/>
              <a:ext cx="1438" cy="968"/>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sp>
          <p:nvSpPr>
            <p:cNvPr id="39" name="Freeform 46"/>
            <p:cNvSpPr>
              <a:spLocks noChangeAspect="1"/>
            </p:cNvSpPr>
            <p:nvPr/>
          </p:nvSpPr>
          <p:spPr bwMode="auto">
            <a:xfrm>
              <a:off x="3719" y="2731"/>
              <a:ext cx="1294" cy="871"/>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grpSp>
      <p:sp>
        <p:nvSpPr>
          <p:cNvPr id="26627" name="Rectangle 2"/>
          <p:cNvSpPr>
            <a:spLocks noChangeArrowheads="1"/>
          </p:cNvSpPr>
          <p:nvPr/>
        </p:nvSpPr>
        <p:spPr bwMode="auto">
          <a:xfrm>
            <a:off x="228600" y="304802"/>
            <a:ext cx="8610600" cy="1000125"/>
          </a:xfrm>
          <a:prstGeom prst="rect">
            <a:avLst/>
          </a:prstGeom>
          <a:noFill/>
          <a:ln w="9525">
            <a:noFill/>
            <a:miter lim="800000"/>
            <a:headEnd/>
            <a:tailEnd/>
          </a:ln>
        </p:spPr>
        <p:txBody>
          <a:bodyPr anchor="ctr"/>
          <a:lstStyle/>
          <a:p>
            <a:pPr algn="ctr"/>
            <a:r>
              <a:rPr lang="en-US" sz="4000" b="1" dirty="0">
                <a:solidFill>
                  <a:schemeClr val="tx2"/>
                </a:solidFill>
              </a:rPr>
              <a:t>Core focus of the domains</a:t>
            </a:r>
          </a:p>
        </p:txBody>
      </p:sp>
      <p:sp>
        <p:nvSpPr>
          <p:cNvPr id="1180675" name="Text Box 3"/>
          <p:cNvSpPr txBox="1">
            <a:spLocks noChangeArrowheads="1"/>
          </p:cNvSpPr>
          <p:nvPr/>
        </p:nvSpPr>
        <p:spPr bwMode="auto">
          <a:xfrm>
            <a:off x="7543800" y="6381750"/>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grpSp>
        <p:nvGrpSpPr>
          <p:cNvPr id="26629" name="Group 4"/>
          <p:cNvGrpSpPr>
            <a:grpSpLocks/>
          </p:cNvGrpSpPr>
          <p:nvPr/>
        </p:nvGrpSpPr>
        <p:grpSpPr bwMode="auto">
          <a:xfrm>
            <a:off x="3463924" y="1295400"/>
            <a:ext cx="2236788" cy="1536700"/>
            <a:chOff x="2186" y="643"/>
            <a:chExt cx="1409" cy="968"/>
          </a:xfrm>
        </p:grpSpPr>
        <p:sp>
          <p:nvSpPr>
            <p:cNvPr id="26655" name="Freeform 5"/>
            <p:cNvSpPr>
              <a:spLocks/>
            </p:cNvSpPr>
            <p:nvPr/>
          </p:nvSpPr>
          <p:spPr bwMode="auto">
            <a:xfrm>
              <a:off x="2186" y="643"/>
              <a:ext cx="1409" cy="968"/>
            </a:xfrm>
            <a:custGeom>
              <a:avLst/>
              <a:gdLst>
                <a:gd name="T0" fmla="*/ 193 w 1536"/>
                <a:gd name="T1" fmla="*/ 0 h 1056"/>
                <a:gd name="T2" fmla="*/ 0 w 1536"/>
                <a:gd name="T3" fmla="*/ 262 h 1056"/>
                <a:gd name="T4" fmla="*/ 386 w 1536"/>
                <a:gd name="T5" fmla="*/ 262 h 1056"/>
                <a:gd name="T6" fmla="*/ 193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round/>
              <a:headEnd/>
              <a:tailEnd/>
            </a:ln>
          </p:spPr>
          <p:txBody>
            <a:bodyPr/>
            <a:lstStyle/>
            <a:p>
              <a:endParaRPr lang="en-US"/>
            </a:p>
          </p:txBody>
        </p:sp>
        <p:sp>
          <p:nvSpPr>
            <p:cNvPr id="26656" name="Freeform 6"/>
            <p:cNvSpPr>
              <a:spLocks noChangeAspect="1"/>
            </p:cNvSpPr>
            <p:nvPr/>
          </p:nvSpPr>
          <p:spPr bwMode="auto">
            <a:xfrm>
              <a:off x="2290" y="723"/>
              <a:ext cx="1205" cy="828"/>
            </a:xfrm>
            <a:custGeom>
              <a:avLst/>
              <a:gdLst>
                <a:gd name="T0" fmla="*/ 16 w 1536"/>
                <a:gd name="T1" fmla="*/ 0 h 1056"/>
                <a:gd name="T2" fmla="*/ 0 w 1536"/>
                <a:gd name="T3" fmla="*/ 21 h 1056"/>
                <a:gd name="T4" fmla="*/ 32 w 1536"/>
                <a:gd name="T5" fmla="*/ 21 h 1056"/>
                <a:gd name="T6" fmla="*/ 16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round/>
              <a:headEnd/>
              <a:tailEnd/>
            </a:ln>
          </p:spPr>
          <p:txBody>
            <a:bodyPr/>
            <a:lstStyle/>
            <a:p>
              <a:endParaRPr lang="en-US"/>
            </a:p>
          </p:txBody>
        </p:sp>
      </p:grpSp>
      <p:grpSp>
        <p:nvGrpSpPr>
          <p:cNvPr id="26630" name="Group 7"/>
          <p:cNvGrpSpPr>
            <a:grpSpLocks/>
          </p:cNvGrpSpPr>
          <p:nvPr/>
        </p:nvGrpSpPr>
        <p:grpSpPr bwMode="auto">
          <a:xfrm>
            <a:off x="4619626" y="2922588"/>
            <a:ext cx="2259013" cy="1536700"/>
            <a:chOff x="2914" y="1668"/>
            <a:chExt cx="1423" cy="968"/>
          </a:xfrm>
        </p:grpSpPr>
        <p:sp>
          <p:nvSpPr>
            <p:cNvPr id="26653" name="Freeform 8"/>
            <p:cNvSpPr>
              <a:spLocks/>
            </p:cNvSpPr>
            <p:nvPr/>
          </p:nvSpPr>
          <p:spPr bwMode="auto">
            <a:xfrm>
              <a:off x="2914" y="1668"/>
              <a:ext cx="1423" cy="968"/>
            </a:xfrm>
            <a:custGeom>
              <a:avLst/>
              <a:gdLst>
                <a:gd name="T0" fmla="*/ 196 w 1552"/>
                <a:gd name="T1" fmla="*/ 0 h 1056"/>
                <a:gd name="T2" fmla="*/ 0 w 1552"/>
                <a:gd name="T3" fmla="*/ 0 h 1056"/>
                <a:gd name="T4" fmla="*/ 0 w 1552"/>
                <a:gd name="T5" fmla="*/ 262 h 1056"/>
                <a:gd name="T6" fmla="*/ 388 w 1552"/>
                <a:gd name="T7" fmla="*/ 262 h 1056"/>
                <a:gd name="T8" fmla="*/ 196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endParaRPr lang="en-US"/>
            </a:p>
          </p:txBody>
        </p:sp>
        <p:sp>
          <p:nvSpPr>
            <p:cNvPr id="26654" name="Freeform 9"/>
            <p:cNvSpPr>
              <a:spLocks noChangeAspect="1"/>
            </p:cNvSpPr>
            <p:nvPr/>
          </p:nvSpPr>
          <p:spPr bwMode="auto">
            <a:xfrm>
              <a:off x="2954" y="1708"/>
              <a:ext cx="1281" cy="872"/>
            </a:xfrm>
            <a:custGeom>
              <a:avLst/>
              <a:gdLst>
                <a:gd name="T0" fmla="*/ 36 w 1552"/>
                <a:gd name="T1" fmla="*/ 0 h 1056"/>
                <a:gd name="T2" fmla="*/ 0 w 1552"/>
                <a:gd name="T3" fmla="*/ 0 h 1056"/>
                <a:gd name="T4" fmla="*/ 0 w 1552"/>
                <a:gd name="T5" fmla="*/ 50 h 1056"/>
                <a:gd name="T6" fmla="*/ 72 w 1552"/>
                <a:gd name="T7" fmla="*/ 50 h 1056"/>
                <a:gd name="T8" fmla="*/ 36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endParaRPr lang="en-US"/>
            </a:p>
          </p:txBody>
        </p:sp>
      </p:grpSp>
      <p:grpSp>
        <p:nvGrpSpPr>
          <p:cNvPr id="26631" name="Group 10"/>
          <p:cNvGrpSpPr>
            <a:grpSpLocks/>
          </p:cNvGrpSpPr>
          <p:nvPr/>
        </p:nvGrpSpPr>
        <p:grpSpPr bwMode="auto">
          <a:xfrm>
            <a:off x="2297112" y="2922588"/>
            <a:ext cx="2259012" cy="1536700"/>
            <a:chOff x="1451" y="1668"/>
            <a:chExt cx="1423" cy="968"/>
          </a:xfrm>
        </p:grpSpPr>
        <p:sp>
          <p:nvSpPr>
            <p:cNvPr id="26651" name="Freeform 11"/>
            <p:cNvSpPr>
              <a:spLocks/>
            </p:cNvSpPr>
            <p:nvPr/>
          </p:nvSpPr>
          <p:spPr bwMode="auto">
            <a:xfrm>
              <a:off x="1451" y="1668"/>
              <a:ext cx="1423" cy="968"/>
            </a:xfrm>
            <a:custGeom>
              <a:avLst/>
              <a:gdLst>
                <a:gd name="T0" fmla="*/ 0 w 1552"/>
                <a:gd name="T1" fmla="*/ 262 h 1056"/>
                <a:gd name="T2" fmla="*/ 388 w 1552"/>
                <a:gd name="T3" fmla="*/ 262 h 1056"/>
                <a:gd name="T4" fmla="*/ 388 w 1552"/>
                <a:gd name="T5" fmla="*/ 0 h 1056"/>
                <a:gd name="T6" fmla="*/ 190 w 1552"/>
                <a:gd name="T7" fmla="*/ 0 h 1056"/>
                <a:gd name="T8" fmla="*/ 0 w 1552"/>
                <a:gd name="T9" fmla="*/ 262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endParaRPr lang="en-US"/>
            </a:p>
          </p:txBody>
        </p:sp>
        <p:sp>
          <p:nvSpPr>
            <p:cNvPr id="26652" name="Freeform 12"/>
            <p:cNvSpPr>
              <a:spLocks noChangeAspect="1"/>
            </p:cNvSpPr>
            <p:nvPr/>
          </p:nvSpPr>
          <p:spPr bwMode="auto">
            <a:xfrm>
              <a:off x="1547" y="1708"/>
              <a:ext cx="1281" cy="872"/>
            </a:xfrm>
            <a:custGeom>
              <a:avLst/>
              <a:gdLst>
                <a:gd name="T0" fmla="*/ 0 w 1552"/>
                <a:gd name="T1" fmla="*/ 50 h 1056"/>
                <a:gd name="T2" fmla="*/ 72 w 1552"/>
                <a:gd name="T3" fmla="*/ 50 h 1056"/>
                <a:gd name="T4" fmla="*/ 72 w 1552"/>
                <a:gd name="T5" fmla="*/ 0 h 1056"/>
                <a:gd name="T6" fmla="*/ 35 w 1552"/>
                <a:gd name="T7" fmla="*/ 0 h 1056"/>
                <a:gd name="T8" fmla="*/ 0 w 1552"/>
                <a:gd name="T9" fmla="*/ 5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endParaRPr lang="en-US"/>
            </a:p>
          </p:txBody>
        </p:sp>
      </p:grpSp>
      <p:grpSp>
        <p:nvGrpSpPr>
          <p:cNvPr id="26632" name="Group 13"/>
          <p:cNvGrpSpPr>
            <a:grpSpLocks/>
          </p:cNvGrpSpPr>
          <p:nvPr/>
        </p:nvGrpSpPr>
        <p:grpSpPr bwMode="auto">
          <a:xfrm>
            <a:off x="3481389" y="4533900"/>
            <a:ext cx="2270125" cy="1536700"/>
            <a:chOff x="2197" y="2683"/>
            <a:chExt cx="1430" cy="968"/>
          </a:xfrm>
        </p:grpSpPr>
        <p:sp>
          <p:nvSpPr>
            <p:cNvPr id="26649" name="Rectangle 14"/>
            <p:cNvSpPr>
              <a:spLocks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pPr eaLnBrk="0" hangingPunct="0"/>
              <a:endParaRPr lang="en-US" sz="2000"/>
            </a:p>
          </p:txBody>
        </p:sp>
        <p:sp>
          <p:nvSpPr>
            <p:cNvPr id="26650" name="Rectangle 15"/>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pPr eaLnBrk="0" hangingPunct="0"/>
              <a:endParaRPr lang="en-US" sz="2000"/>
            </a:p>
          </p:txBody>
        </p:sp>
      </p:grpSp>
      <p:grpSp>
        <p:nvGrpSpPr>
          <p:cNvPr id="26633" name="Group 19"/>
          <p:cNvGrpSpPr>
            <a:grpSpLocks/>
          </p:cNvGrpSpPr>
          <p:nvPr/>
        </p:nvGrpSpPr>
        <p:grpSpPr bwMode="auto">
          <a:xfrm>
            <a:off x="1136651" y="4533900"/>
            <a:ext cx="2270125" cy="1536700"/>
            <a:chOff x="720" y="2683"/>
            <a:chExt cx="1430" cy="968"/>
          </a:xfrm>
        </p:grpSpPr>
        <p:sp>
          <p:nvSpPr>
            <p:cNvPr id="26647" name="Freeform 20"/>
            <p:cNvSpPr>
              <a:spLocks/>
            </p:cNvSpPr>
            <p:nvPr/>
          </p:nvSpPr>
          <p:spPr bwMode="auto">
            <a:xfrm>
              <a:off x="720" y="2683"/>
              <a:ext cx="1430" cy="968"/>
            </a:xfrm>
            <a:custGeom>
              <a:avLst/>
              <a:gdLst>
                <a:gd name="T0" fmla="*/ 0 w 1560"/>
                <a:gd name="T1" fmla="*/ 259 h 1056"/>
                <a:gd name="T2" fmla="*/ 0 w 1560"/>
                <a:gd name="T3" fmla="*/ 262 h 1056"/>
                <a:gd name="T4" fmla="*/ 388 w 1560"/>
                <a:gd name="T5" fmla="*/ 262 h 1056"/>
                <a:gd name="T6" fmla="*/ 388 w 1560"/>
                <a:gd name="T7" fmla="*/ 0 h 1056"/>
                <a:gd name="T8" fmla="*/ 191 w 1560"/>
                <a:gd name="T9" fmla="*/ 0 h 1056"/>
                <a:gd name="T10" fmla="*/ 0 w 1560"/>
                <a:gd name="T11" fmla="*/ 259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round/>
              <a:headEnd/>
              <a:tailEnd/>
            </a:ln>
          </p:spPr>
          <p:txBody>
            <a:bodyPr/>
            <a:lstStyle/>
            <a:p>
              <a:endParaRPr lang="en-US"/>
            </a:p>
          </p:txBody>
        </p:sp>
        <p:sp>
          <p:nvSpPr>
            <p:cNvPr id="26648" name="Freeform 21"/>
            <p:cNvSpPr>
              <a:spLocks noChangeAspect="1"/>
            </p:cNvSpPr>
            <p:nvPr/>
          </p:nvSpPr>
          <p:spPr bwMode="auto">
            <a:xfrm>
              <a:off x="824" y="2723"/>
              <a:ext cx="1287" cy="871"/>
            </a:xfrm>
            <a:custGeom>
              <a:avLst/>
              <a:gdLst>
                <a:gd name="T0" fmla="*/ 0 w 1560"/>
                <a:gd name="T1" fmla="*/ 49 h 1056"/>
                <a:gd name="T2" fmla="*/ 0 w 1560"/>
                <a:gd name="T3" fmla="*/ 49 h 1056"/>
                <a:gd name="T4" fmla="*/ 72 w 1560"/>
                <a:gd name="T5" fmla="*/ 49 h 1056"/>
                <a:gd name="T6" fmla="*/ 72 w 1560"/>
                <a:gd name="T7" fmla="*/ 0 h 1056"/>
                <a:gd name="T8" fmla="*/ 35 w 1560"/>
                <a:gd name="T9" fmla="*/ 0 h 1056"/>
                <a:gd name="T10" fmla="*/ 0 w 1560"/>
                <a:gd name="T11" fmla="*/ 49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round/>
              <a:headEnd/>
              <a:tailEnd/>
            </a:ln>
          </p:spPr>
          <p:txBody>
            <a:bodyPr/>
            <a:lstStyle/>
            <a:p>
              <a:endParaRPr lang="en-US"/>
            </a:p>
          </p:txBody>
        </p:sp>
      </p:grpSp>
      <p:sp>
        <p:nvSpPr>
          <p:cNvPr id="26634" name="Text Box 22"/>
          <p:cNvSpPr txBox="1">
            <a:spLocks noChangeArrowheads="1"/>
          </p:cNvSpPr>
          <p:nvPr/>
        </p:nvSpPr>
        <p:spPr bwMode="auto">
          <a:xfrm>
            <a:off x="4386262" y="2505077"/>
            <a:ext cx="184150" cy="366713"/>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26635" name="Text Box 23"/>
          <p:cNvSpPr txBox="1">
            <a:spLocks noChangeArrowheads="1"/>
          </p:cNvSpPr>
          <p:nvPr/>
        </p:nvSpPr>
        <p:spPr bwMode="auto">
          <a:xfrm>
            <a:off x="3486149" y="375126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26636" name="Text Box 24"/>
          <p:cNvSpPr txBox="1">
            <a:spLocks noChangeArrowheads="1"/>
          </p:cNvSpPr>
          <p:nvPr/>
        </p:nvSpPr>
        <p:spPr bwMode="auto">
          <a:xfrm>
            <a:off x="5303837" y="375126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26637" name="Text Box 25"/>
          <p:cNvSpPr txBox="1">
            <a:spLocks noChangeArrowheads="1"/>
          </p:cNvSpPr>
          <p:nvPr/>
        </p:nvSpPr>
        <p:spPr bwMode="auto">
          <a:xfrm>
            <a:off x="2276474" y="505301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26638" name="Text Box 26"/>
          <p:cNvSpPr txBox="1">
            <a:spLocks noChangeArrowheads="1"/>
          </p:cNvSpPr>
          <p:nvPr/>
        </p:nvSpPr>
        <p:spPr bwMode="auto">
          <a:xfrm>
            <a:off x="4384674" y="505301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26639" name="Text Box 27"/>
          <p:cNvSpPr txBox="1">
            <a:spLocks noChangeArrowheads="1"/>
          </p:cNvSpPr>
          <p:nvPr/>
        </p:nvSpPr>
        <p:spPr bwMode="auto">
          <a:xfrm>
            <a:off x="6383337" y="505301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1180700" name="Text Box 28"/>
          <p:cNvSpPr txBox="1">
            <a:spLocks noChangeArrowheads="1"/>
          </p:cNvSpPr>
          <p:nvPr/>
        </p:nvSpPr>
        <p:spPr bwMode="auto">
          <a:xfrm>
            <a:off x="3479799" y="1985965"/>
            <a:ext cx="2209800" cy="777875"/>
          </a:xfrm>
          <a:prstGeom prst="rect">
            <a:avLst/>
          </a:prstGeom>
          <a:noFill/>
          <a:ln w="9525">
            <a:noFill/>
            <a:miter lim="800000"/>
            <a:headEnd/>
            <a:tailEnd/>
          </a:ln>
        </p:spPr>
        <p:txBody>
          <a:bodyPr>
            <a:spAutoFit/>
          </a:bodyPr>
          <a:lstStyle/>
          <a:p>
            <a:pPr algn="ctr"/>
            <a:r>
              <a:rPr lang="en-US" sz="1500" b="1">
                <a:latin typeface="Verdana" pitchFamily="34" charset="0"/>
              </a:rPr>
              <a:t>Modeling</a:t>
            </a:r>
          </a:p>
          <a:p>
            <a:pPr algn="ctr"/>
            <a:r>
              <a:rPr lang="en-US" sz="1500" b="1">
                <a:latin typeface="Verdana" pitchFamily="34" charset="0"/>
              </a:rPr>
              <a:t>ethics &amp;</a:t>
            </a:r>
          </a:p>
          <a:p>
            <a:pPr algn="ctr"/>
            <a:r>
              <a:rPr lang="en-US" sz="1500" b="1">
                <a:latin typeface="Verdana" pitchFamily="34" charset="0"/>
              </a:rPr>
              <a:t> balance</a:t>
            </a:r>
          </a:p>
        </p:txBody>
      </p:sp>
      <p:sp>
        <p:nvSpPr>
          <p:cNvPr id="1180701" name="Text Box 29"/>
          <p:cNvSpPr txBox="1">
            <a:spLocks noChangeArrowheads="1"/>
          </p:cNvSpPr>
          <p:nvPr/>
        </p:nvSpPr>
        <p:spPr bwMode="auto">
          <a:xfrm>
            <a:off x="2716214" y="3332165"/>
            <a:ext cx="1824037" cy="1069975"/>
          </a:xfrm>
          <a:prstGeom prst="rect">
            <a:avLst/>
          </a:prstGeom>
          <a:noFill/>
          <a:ln w="9525">
            <a:noFill/>
            <a:miter lim="800000"/>
            <a:headEnd/>
            <a:tailEnd/>
          </a:ln>
        </p:spPr>
        <p:txBody>
          <a:bodyPr>
            <a:spAutoFit/>
          </a:bodyPr>
          <a:lstStyle/>
          <a:p>
            <a:pPr algn="r"/>
            <a:r>
              <a:rPr lang="en-US" sz="1600" b="1">
                <a:latin typeface="Verdana" pitchFamily="34" charset="0"/>
              </a:rPr>
              <a:t>Raising </a:t>
            </a:r>
          </a:p>
          <a:p>
            <a:pPr algn="r"/>
            <a:r>
              <a:rPr lang="en-US" sz="1600" b="1">
                <a:latin typeface="Verdana" pitchFamily="34" charset="0"/>
              </a:rPr>
              <a:t>expectations, optimism </a:t>
            </a:r>
          </a:p>
          <a:p>
            <a:pPr algn="r"/>
            <a:r>
              <a:rPr lang="en-US" sz="1600" b="1">
                <a:latin typeface="Verdana" pitchFamily="34" charset="0"/>
              </a:rPr>
              <a:t>&amp; enthusiasm</a:t>
            </a:r>
          </a:p>
        </p:txBody>
      </p:sp>
      <p:sp>
        <p:nvSpPr>
          <p:cNvPr id="1180702" name="Text Box 30"/>
          <p:cNvSpPr txBox="1">
            <a:spLocks noChangeArrowheads="1"/>
          </p:cNvSpPr>
          <p:nvPr/>
        </p:nvSpPr>
        <p:spPr bwMode="auto">
          <a:xfrm>
            <a:off x="4637087" y="3319465"/>
            <a:ext cx="1535112" cy="1069975"/>
          </a:xfrm>
          <a:prstGeom prst="rect">
            <a:avLst/>
          </a:prstGeom>
          <a:noFill/>
          <a:ln w="9525">
            <a:noFill/>
            <a:miter lim="800000"/>
            <a:headEnd/>
            <a:tailEnd/>
          </a:ln>
        </p:spPr>
        <p:txBody>
          <a:bodyPr wrap="none">
            <a:spAutoFit/>
          </a:bodyPr>
          <a:lstStyle/>
          <a:p>
            <a:r>
              <a:rPr lang="en-US" sz="1600" b="1">
                <a:latin typeface="Verdana" pitchFamily="34" charset="0"/>
              </a:rPr>
              <a:t>Providing </a:t>
            </a:r>
          </a:p>
          <a:p>
            <a:r>
              <a:rPr lang="en-US" sz="1600" b="1">
                <a:latin typeface="Verdana" pitchFamily="34" charset="0"/>
              </a:rPr>
              <a:t>resources,</a:t>
            </a:r>
          </a:p>
          <a:p>
            <a:r>
              <a:rPr lang="en-US" sz="1600" b="1">
                <a:latin typeface="Verdana" pitchFamily="34" charset="0"/>
              </a:rPr>
              <a:t>feedback, &amp;</a:t>
            </a:r>
          </a:p>
          <a:p>
            <a:r>
              <a:rPr lang="en-US" sz="1600" b="1">
                <a:latin typeface="Verdana" pitchFamily="34" charset="0"/>
              </a:rPr>
              <a:t>protection</a:t>
            </a:r>
          </a:p>
        </p:txBody>
      </p:sp>
      <p:sp>
        <p:nvSpPr>
          <p:cNvPr id="1180703" name="Text Box 31"/>
          <p:cNvSpPr txBox="1">
            <a:spLocks noChangeArrowheads="1"/>
          </p:cNvSpPr>
          <p:nvPr/>
        </p:nvSpPr>
        <p:spPr bwMode="auto">
          <a:xfrm>
            <a:off x="1789112" y="5122863"/>
            <a:ext cx="1598612" cy="825500"/>
          </a:xfrm>
          <a:prstGeom prst="rect">
            <a:avLst/>
          </a:prstGeom>
          <a:noFill/>
          <a:ln w="9525">
            <a:noFill/>
            <a:miter lim="800000"/>
            <a:headEnd/>
            <a:tailEnd/>
          </a:ln>
        </p:spPr>
        <p:txBody>
          <a:bodyPr wrap="none">
            <a:spAutoFit/>
          </a:bodyPr>
          <a:lstStyle/>
          <a:p>
            <a:pPr algn="r"/>
            <a:r>
              <a:rPr lang="en-US" sz="1600" b="1">
                <a:latin typeface="Verdana" pitchFamily="34" charset="0"/>
              </a:rPr>
              <a:t>Preparing</a:t>
            </a:r>
          </a:p>
          <a:p>
            <a:pPr algn="r"/>
            <a:r>
              <a:rPr lang="en-US" sz="1600" b="1">
                <a:latin typeface="Verdana" pitchFamily="34" charset="0"/>
              </a:rPr>
              <a:t>&amp; projecting</a:t>
            </a:r>
          </a:p>
          <a:p>
            <a:pPr algn="r"/>
            <a:r>
              <a:rPr lang="en-US" sz="1600" b="1">
                <a:latin typeface="Verdana" pitchFamily="34" charset="0"/>
              </a:rPr>
              <a:t>who you are</a:t>
            </a:r>
          </a:p>
        </p:txBody>
      </p:sp>
      <p:sp>
        <p:nvSpPr>
          <p:cNvPr id="1180704" name="Text Box 32"/>
          <p:cNvSpPr txBox="1">
            <a:spLocks noChangeArrowheads="1"/>
          </p:cNvSpPr>
          <p:nvPr/>
        </p:nvSpPr>
        <p:spPr bwMode="auto">
          <a:xfrm>
            <a:off x="3663949" y="5106988"/>
            <a:ext cx="1885950" cy="825500"/>
          </a:xfrm>
          <a:prstGeom prst="rect">
            <a:avLst/>
          </a:prstGeom>
          <a:noFill/>
          <a:ln w="9525">
            <a:noFill/>
            <a:miter lim="800000"/>
            <a:headEnd/>
            <a:tailEnd/>
          </a:ln>
        </p:spPr>
        <p:txBody>
          <a:bodyPr wrap="none">
            <a:spAutoFit/>
          </a:bodyPr>
          <a:lstStyle/>
          <a:p>
            <a:pPr algn="ctr"/>
            <a:r>
              <a:rPr lang="en-US" sz="1600" b="1">
                <a:latin typeface="Verdana" pitchFamily="34" charset="0"/>
              </a:rPr>
              <a:t>Demonstrating</a:t>
            </a:r>
          </a:p>
          <a:p>
            <a:pPr algn="ctr"/>
            <a:r>
              <a:rPr lang="en-US" sz="1600" b="1">
                <a:latin typeface="Verdana" pitchFamily="34" charset="0"/>
              </a:rPr>
              <a:t>concern &amp;</a:t>
            </a:r>
          </a:p>
          <a:p>
            <a:pPr algn="ctr"/>
            <a:r>
              <a:rPr lang="en-US" sz="1600" b="1">
                <a:latin typeface="Verdana" pitchFamily="34" charset="0"/>
              </a:rPr>
              <a:t>understanding</a:t>
            </a:r>
          </a:p>
        </p:txBody>
      </p:sp>
      <p:sp>
        <p:nvSpPr>
          <p:cNvPr id="1180705" name="Text Box 33"/>
          <p:cNvSpPr txBox="1">
            <a:spLocks noChangeArrowheads="1"/>
          </p:cNvSpPr>
          <p:nvPr/>
        </p:nvSpPr>
        <p:spPr bwMode="auto">
          <a:xfrm>
            <a:off x="5856289" y="4873627"/>
            <a:ext cx="1812925" cy="1069975"/>
          </a:xfrm>
          <a:prstGeom prst="rect">
            <a:avLst/>
          </a:prstGeom>
          <a:noFill/>
          <a:ln w="9525">
            <a:noFill/>
            <a:miter lim="800000"/>
            <a:headEnd/>
            <a:tailEnd/>
          </a:ln>
        </p:spPr>
        <p:txBody>
          <a:bodyPr wrap="none">
            <a:spAutoFit/>
          </a:bodyPr>
          <a:lstStyle/>
          <a:p>
            <a:r>
              <a:rPr lang="en-US" sz="1600" b="1">
                <a:latin typeface="Verdana" pitchFamily="34" charset="0"/>
              </a:rPr>
              <a:t>Clarifying</a:t>
            </a:r>
          </a:p>
          <a:p>
            <a:r>
              <a:rPr lang="en-US" sz="1600" b="1">
                <a:latin typeface="Verdana" pitchFamily="34" charset="0"/>
              </a:rPr>
              <a:t>who we are</a:t>
            </a:r>
          </a:p>
          <a:p>
            <a:r>
              <a:rPr lang="en-US" sz="1600" b="1">
                <a:latin typeface="Verdana" pitchFamily="34" charset="0"/>
              </a:rPr>
              <a:t>&amp; how we</a:t>
            </a:r>
          </a:p>
          <a:p>
            <a:r>
              <a:rPr lang="en-US" sz="1600" b="1">
                <a:latin typeface="Verdana" pitchFamily="34" charset="0"/>
              </a:rPr>
              <a:t>work together</a:t>
            </a:r>
          </a:p>
        </p:txBody>
      </p:sp>
      <p:sp>
        <p:nvSpPr>
          <p:cNvPr id="34" name="Slide Number Placeholder 33"/>
          <p:cNvSpPr>
            <a:spLocks noGrp="1"/>
          </p:cNvSpPr>
          <p:nvPr>
            <p:ph type="sldNum" sz="quarter" idx="11"/>
          </p:nvPr>
        </p:nvSpPr>
        <p:spPr/>
        <p:txBody>
          <a:bodyPr/>
          <a:lstStyle/>
          <a:p>
            <a:pPr>
              <a:defRPr/>
            </a:pPr>
            <a:fld id="{AC11676E-DBA0-4A5C-966D-7C3139CC7096}" type="slidenum">
              <a:rPr lang="en-US" smtClean="0"/>
              <a:pPr>
                <a:defRPr/>
              </a:pPr>
              <a:t>4</a:t>
            </a:fld>
            <a:endParaRPr lang="en-US"/>
          </a:p>
        </p:txBody>
      </p:sp>
    </p:spTree>
    <p:extLst>
      <p:ext uri="{BB962C8B-B14F-4D97-AF65-F5344CB8AC3E}">
        <p14:creationId xmlns:p14="http://schemas.microsoft.com/office/powerpoint/2010/main" val="2634484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180675"/>
                                        </p:tgtEl>
                                        <p:attrNameLst>
                                          <p:attrName>style.visibility</p:attrName>
                                        </p:attrNameLst>
                                      </p:cBhvr>
                                      <p:to>
                                        <p:strVal val="visible"/>
                                      </p:to>
                                    </p:set>
                                    <p:animEffect transition="in" filter="wipe(left)">
                                      <p:cBhvr>
                                        <p:cTn id="7" dur="500"/>
                                        <p:tgtEl>
                                          <p:spTgt spid="11806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0701"/>
                                        </p:tgtEl>
                                        <p:attrNameLst>
                                          <p:attrName>style.visibility</p:attrName>
                                        </p:attrNameLst>
                                      </p:cBhvr>
                                      <p:to>
                                        <p:strVal val="visible"/>
                                      </p:to>
                                    </p:set>
                                    <p:animEffect transition="in" filter="fade">
                                      <p:cBhvr>
                                        <p:cTn id="10" dur="1000"/>
                                        <p:tgtEl>
                                          <p:spTgt spid="11807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80700"/>
                                        </p:tgtEl>
                                        <p:attrNameLst>
                                          <p:attrName>style.visibility</p:attrName>
                                        </p:attrNameLst>
                                      </p:cBhvr>
                                      <p:to>
                                        <p:strVal val="visible"/>
                                      </p:to>
                                    </p:set>
                                    <p:animEffect transition="in" filter="fade">
                                      <p:cBhvr>
                                        <p:cTn id="13" dur="1000"/>
                                        <p:tgtEl>
                                          <p:spTgt spid="118070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80702"/>
                                        </p:tgtEl>
                                        <p:attrNameLst>
                                          <p:attrName>style.visibility</p:attrName>
                                        </p:attrNameLst>
                                      </p:cBhvr>
                                      <p:to>
                                        <p:strVal val="visible"/>
                                      </p:to>
                                    </p:set>
                                    <p:animEffect transition="in" filter="fade">
                                      <p:cBhvr>
                                        <p:cTn id="16" dur="1000"/>
                                        <p:tgtEl>
                                          <p:spTgt spid="118070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80705"/>
                                        </p:tgtEl>
                                        <p:attrNameLst>
                                          <p:attrName>style.visibility</p:attrName>
                                        </p:attrNameLst>
                                      </p:cBhvr>
                                      <p:to>
                                        <p:strVal val="visible"/>
                                      </p:to>
                                    </p:set>
                                    <p:animEffect transition="in" filter="fade">
                                      <p:cBhvr>
                                        <p:cTn id="19" dur="1000"/>
                                        <p:tgtEl>
                                          <p:spTgt spid="118070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80704"/>
                                        </p:tgtEl>
                                        <p:attrNameLst>
                                          <p:attrName>style.visibility</p:attrName>
                                        </p:attrNameLst>
                                      </p:cBhvr>
                                      <p:to>
                                        <p:strVal val="visible"/>
                                      </p:to>
                                    </p:set>
                                    <p:animEffect transition="in" filter="fade">
                                      <p:cBhvr>
                                        <p:cTn id="22" dur="1000"/>
                                        <p:tgtEl>
                                          <p:spTgt spid="118070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80703"/>
                                        </p:tgtEl>
                                        <p:attrNameLst>
                                          <p:attrName>style.visibility</p:attrName>
                                        </p:attrNameLst>
                                      </p:cBhvr>
                                      <p:to>
                                        <p:strVal val="visible"/>
                                      </p:to>
                                    </p:set>
                                    <p:animEffect transition="in" filter="fade">
                                      <p:cBhvr>
                                        <p:cTn id="25" dur="1000"/>
                                        <p:tgtEl>
                                          <p:spTgt spid="1180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5" grpId="0" autoUpdateAnimBg="0"/>
      <p:bldP spid="1180700" grpId="0"/>
      <p:bldP spid="1180701" grpId="0"/>
      <p:bldP spid="1180702" grpId="0"/>
      <p:bldP spid="1180703" grpId="0"/>
      <p:bldP spid="1180704" grpId="0"/>
      <p:bldP spid="11807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73" name="Rectangle 13"/>
          <p:cNvSpPr>
            <a:spLocks noChangeArrowheads="1"/>
          </p:cNvSpPr>
          <p:nvPr/>
        </p:nvSpPr>
        <p:spPr bwMode="auto">
          <a:xfrm>
            <a:off x="76200" y="365125"/>
            <a:ext cx="8991600" cy="730250"/>
          </a:xfrm>
          <a:prstGeom prst="rect">
            <a:avLst/>
          </a:prstGeom>
          <a:noFill/>
          <a:ln w="9525" algn="ctr">
            <a:noFill/>
            <a:miter lim="800000"/>
            <a:headEnd/>
            <a:tailEnd/>
          </a:ln>
        </p:spPr>
        <p:txBody>
          <a:bodyPr/>
          <a:lstStyle/>
          <a:p>
            <a:pPr algn="ctr"/>
            <a:r>
              <a:rPr lang="en-US" sz="4000" b="1" dirty="0">
                <a:solidFill>
                  <a:schemeClr val="tx2"/>
                </a:solidFill>
              </a:rPr>
              <a:t>Personal Leadership</a:t>
            </a:r>
          </a:p>
        </p:txBody>
      </p:sp>
      <p:grpSp>
        <p:nvGrpSpPr>
          <p:cNvPr id="2" name="Group 49"/>
          <p:cNvGrpSpPr>
            <a:grpSpLocks/>
          </p:cNvGrpSpPr>
          <p:nvPr/>
        </p:nvGrpSpPr>
        <p:grpSpPr bwMode="auto">
          <a:xfrm>
            <a:off x="3378200" y="1411288"/>
            <a:ext cx="2236788" cy="1536700"/>
            <a:chOff x="2186" y="643"/>
            <a:chExt cx="1409" cy="968"/>
          </a:xfrm>
        </p:grpSpPr>
        <p:sp>
          <p:nvSpPr>
            <p:cNvPr id="7202" name="Freeform 50"/>
            <p:cNvSpPr>
              <a:spLocks/>
            </p:cNvSpPr>
            <p:nvPr/>
          </p:nvSpPr>
          <p:spPr bwMode="auto">
            <a:xfrm>
              <a:off x="2186" y="643"/>
              <a:ext cx="1409" cy="968"/>
            </a:xfrm>
            <a:custGeom>
              <a:avLst/>
              <a:gdLst>
                <a:gd name="T0" fmla="*/ 193 w 1536"/>
                <a:gd name="T1" fmla="*/ 0 h 1056"/>
                <a:gd name="T2" fmla="*/ 0 w 1536"/>
                <a:gd name="T3" fmla="*/ 262 h 1056"/>
                <a:gd name="T4" fmla="*/ 386 w 1536"/>
                <a:gd name="T5" fmla="*/ 262 h 1056"/>
                <a:gd name="T6" fmla="*/ 193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round/>
              <a:headEnd/>
              <a:tailEnd/>
            </a:ln>
          </p:spPr>
          <p:txBody>
            <a:bodyPr/>
            <a:lstStyle/>
            <a:p>
              <a:endParaRPr lang="en-US"/>
            </a:p>
          </p:txBody>
        </p:sp>
        <p:sp>
          <p:nvSpPr>
            <p:cNvPr id="7203" name="Freeform 51"/>
            <p:cNvSpPr>
              <a:spLocks noChangeAspect="1"/>
            </p:cNvSpPr>
            <p:nvPr/>
          </p:nvSpPr>
          <p:spPr bwMode="auto">
            <a:xfrm>
              <a:off x="2290" y="723"/>
              <a:ext cx="1205" cy="828"/>
            </a:xfrm>
            <a:custGeom>
              <a:avLst/>
              <a:gdLst>
                <a:gd name="T0" fmla="*/ 16 w 1536"/>
                <a:gd name="T1" fmla="*/ 0 h 1056"/>
                <a:gd name="T2" fmla="*/ 0 w 1536"/>
                <a:gd name="T3" fmla="*/ 21 h 1056"/>
                <a:gd name="T4" fmla="*/ 32 w 1536"/>
                <a:gd name="T5" fmla="*/ 21 h 1056"/>
                <a:gd name="T6" fmla="*/ 16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round/>
              <a:headEnd/>
              <a:tailEnd/>
            </a:ln>
          </p:spPr>
          <p:txBody>
            <a:bodyPr/>
            <a:lstStyle/>
            <a:p>
              <a:endParaRPr lang="en-US"/>
            </a:p>
          </p:txBody>
        </p:sp>
      </p:grpSp>
      <p:sp>
        <p:nvSpPr>
          <p:cNvPr id="937012" name="Freeform 52"/>
          <p:cNvSpPr>
            <a:spLocks/>
          </p:cNvSpPr>
          <p:nvPr/>
        </p:nvSpPr>
        <p:spPr bwMode="auto">
          <a:xfrm>
            <a:off x="3614738" y="2538413"/>
            <a:ext cx="1782762" cy="215900"/>
          </a:xfrm>
          <a:custGeom>
            <a:avLst/>
            <a:gdLst>
              <a:gd name="T0" fmla="*/ 2147483647 w 1192"/>
              <a:gd name="T1" fmla="*/ 0 h 160"/>
              <a:gd name="T2" fmla="*/ 0 w 1192"/>
              <a:gd name="T3" fmla="*/ 2147483647 h 160"/>
              <a:gd name="T4" fmla="*/ 2147483647 w 1192"/>
              <a:gd name="T5" fmla="*/ 2147483647 h 160"/>
              <a:gd name="T6" fmla="*/ 2147483647 w 1192"/>
              <a:gd name="T7" fmla="*/ 0 h 160"/>
              <a:gd name="T8" fmla="*/ 2147483647 w 1192"/>
              <a:gd name="T9" fmla="*/ 0 h 160"/>
              <a:gd name="T10" fmla="*/ 0 60000 65536"/>
              <a:gd name="T11" fmla="*/ 0 60000 65536"/>
              <a:gd name="T12" fmla="*/ 0 60000 65536"/>
              <a:gd name="T13" fmla="*/ 0 60000 65536"/>
              <a:gd name="T14" fmla="*/ 0 60000 65536"/>
              <a:gd name="T15" fmla="*/ 0 w 1192"/>
              <a:gd name="T16" fmla="*/ 0 h 160"/>
              <a:gd name="T17" fmla="*/ 1192 w 1192"/>
              <a:gd name="T18" fmla="*/ 160 h 160"/>
            </a:gdLst>
            <a:ahLst/>
            <a:cxnLst>
              <a:cxn ang="T10">
                <a:pos x="T0" y="T1"/>
              </a:cxn>
              <a:cxn ang="T11">
                <a:pos x="T2" y="T3"/>
              </a:cxn>
              <a:cxn ang="T12">
                <a:pos x="T4" y="T5"/>
              </a:cxn>
              <a:cxn ang="T13">
                <a:pos x="T6" y="T7"/>
              </a:cxn>
              <a:cxn ang="T14">
                <a:pos x="T8" y="T9"/>
              </a:cxn>
            </a:cxnLst>
            <a:rect l="T15" t="T16" r="T17" b="T18"/>
            <a:pathLst>
              <a:path w="1192" h="160">
                <a:moveTo>
                  <a:pt x="120" y="0"/>
                </a:moveTo>
                <a:lnTo>
                  <a:pt x="0" y="160"/>
                </a:lnTo>
                <a:lnTo>
                  <a:pt x="1192" y="160"/>
                </a:lnTo>
                <a:lnTo>
                  <a:pt x="1072" y="0"/>
                </a:lnTo>
                <a:lnTo>
                  <a:pt x="120" y="0"/>
                </a:lnTo>
                <a:close/>
              </a:path>
            </a:pathLst>
          </a:custGeom>
          <a:gradFill rotWithShape="0">
            <a:gsLst>
              <a:gs pos="0">
                <a:srgbClr val="4A555B"/>
              </a:gs>
              <a:gs pos="50000">
                <a:srgbClr val="798C95"/>
              </a:gs>
              <a:gs pos="100000">
                <a:srgbClr val="4A555B"/>
              </a:gs>
            </a:gsLst>
            <a:lin ang="5400000" scaled="1"/>
          </a:gradFill>
          <a:ln w="12700">
            <a:solidFill>
              <a:srgbClr val="000000"/>
            </a:solidFill>
            <a:round/>
            <a:headEnd/>
            <a:tailEnd/>
          </a:ln>
        </p:spPr>
        <p:txBody>
          <a:bodyPr/>
          <a:lstStyle/>
          <a:p>
            <a:pPr>
              <a:defRPr/>
            </a:pPr>
            <a:endParaRPr lang="en-US" sz="1500" b="1">
              <a:effectLst>
                <a:outerShdw blurRad="38100" dist="38100" dir="2700000" algn="tl">
                  <a:srgbClr val="000000">
                    <a:alpha val="43137"/>
                  </a:srgbClr>
                </a:outerShdw>
              </a:effectLst>
              <a:latin typeface="Verdana" pitchFamily="34" charset="0"/>
            </a:endParaRPr>
          </a:p>
        </p:txBody>
      </p:sp>
      <p:grpSp>
        <p:nvGrpSpPr>
          <p:cNvPr id="3" name="Group 53"/>
          <p:cNvGrpSpPr>
            <a:grpSpLocks/>
          </p:cNvGrpSpPr>
          <p:nvPr/>
        </p:nvGrpSpPr>
        <p:grpSpPr bwMode="auto">
          <a:xfrm>
            <a:off x="4533902" y="3038475"/>
            <a:ext cx="2259013" cy="1536700"/>
            <a:chOff x="2914" y="1668"/>
            <a:chExt cx="1423" cy="968"/>
          </a:xfrm>
        </p:grpSpPr>
        <p:sp>
          <p:nvSpPr>
            <p:cNvPr id="13343" name="Freeform 54"/>
            <p:cNvSpPr>
              <a:spLocks/>
            </p:cNvSpPr>
            <p:nvPr/>
          </p:nvSpPr>
          <p:spPr bwMode="auto">
            <a:xfrm>
              <a:off x="2914" y="1668"/>
              <a:ext cx="1423" cy="968"/>
            </a:xfrm>
            <a:custGeom>
              <a:avLst/>
              <a:gdLst>
                <a:gd name="T0" fmla="*/ 302 w 1552"/>
                <a:gd name="T1" fmla="*/ 0 h 1056"/>
                <a:gd name="T2" fmla="*/ 0 w 1552"/>
                <a:gd name="T3" fmla="*/ 0 h 1056"/>
                <a:gd name="T4" fmla="*/ 0 w 1552"/>
                <a:gd name="T5" fmla="*/ 405 h 1056"/>
                <a:gd name="T6" fmla="*/ 599 w 1552"/>
                <a:gd name="T7" fmla="*/ 405 h 1056"/>
                <a:gd name="T8" fmla="*/ 302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pPr>
                <a:defRPr/>
              </a:pPr>
              <a:endParaRPr lang="en-US" sz="1500" b="1">
                <a:effectLst>
                  <a:outerShdw blurRad="38100" dist="38100" dir="2700000" algn="tl">
                    <a:srgbClr val="000000">
                      <a:alpha val="43137"/>
                    </a:srgbClr>
                  </a:outerShdw>
                </a:effectLst>
                <a:latin typeface="Verdana" pitchFamily="34" charset="0"/>
              </a:endParaRPr>
            </a:p>
          </p:txBody>
        </p:sp>
        <p:sp>
          <p:nvSpPr>
            <p:cNvPr id="13344" name="Freeform 55"/>
            <p:cNvSpPr>
              <a:spLocks noChangeAspect="1"/>
            </p:cNvSpPr>
            <p:nvPr/>
          </p:nvSpPr>
          <p:spPr bwMode="auto">
            <a:xfrm>
              <a:off x="2954" y="1708"/>
              <a:ext cx="1281" cy="872"/>
            </a:xfrm>
            <a:custGeom>
              <a:avLst/>
              <a:gdLst>
                <a:gd name="T0" fmla="*/ 95 w 1552"/>
                <a:gd name="T1" fmla="*/ 0 h 1056"/>
                <a:gd name="T2" fmla="*/ 0 w 1552"/>
                <a:gd name="T3" fmla="*/ 0 h 1056"/>
                <a:gd name="T4" fmla="*/ 0 w 1552"/>
                <a:gd name="T5" fmla="*/ 128 h 1056"/>
                <a:gd name="T6" fmla="*/ 187 w 1552"/>
                <a:gd name="T7" fmla="*/ 128 h 1056"/>
                <a:gd name="T8" fmla="*/ 95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pPr>
                <a:defRPr/>
              </a:pPr>
              <a:endParaRPr lang="en-US" sz="1500" b="1">
                <a:effectLst>
                  <a:outerShdw blurRad="38100" dist="38100" dir="2700000" algn="tl">
                    <a:srgbClr val="000000">
                      <a:alpha val="43137"/>
                    </a:srgbClr>
                  </a:outerShdw>
                </a:effectLst>
                <a:latin typeface="Verdana" pitchFamily="34" charset="0"/>
              </a:endParaRPr>
            </a:p>
          </p:txBody>
        </p:sp>
      </p:grpSp>
      <p:sp>
        <p:nvSpPr>
          <p:cNvPr id="937016" name="Freeform 56"/>
          <p:cNvSpPr>
            <a:spLocks/>
          </p:cNvSpPr>
          <p:nvPr/>
        </p:nvSpPr>
        <p:spPr bwMode="auto">
          <a:xfrm>
            <a:off x="4594227" y="4117975"/>
            <a:ext cx="1941513" cy="254000"/>
          </a:xfrm>
          <a:custGeom>
            <a:avLst/>
            <a:gdLst>
              <a:gd name="T0" fmla="*/ 0 w 1328"/>
              <a:gd name="T1" fmla="*/ 0 h 168"/>
              <a:gd name="T2" fmla="*/ 0 w 1328"/>
              <a:gd name="T3" fmla="*/ 2147483647 h 168"/>
              <a:gd name="T4" fmla="*/ 2147483647 w 1328"/>
              <a:gd name="T5" fmla="*/ 2147483647 h 168"/>
              <a:gd name="T6" fmla="*/ 2147483647 w 1328"/>
              <a:gd name="T7" fmla="*/ 0 h 168"/>
              <a:gd name="T8" fmla="*/ 0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0" y="0"/>
                </a:moveTo>
                <a:lnTo>
                  <a:pt x="0" y="168"/>
                </a:lnTo>
                <a:lnTo>
                  <a:pt x="1328" y="168"/>
                </a:lnTo>
                <a:lnTo>
                  <a:pt x="1208" y="0"/>
                </a:lnTo>
                <a:lnTo>
                  <a:pt x="0" y="0"/>
                </a:lnTo>
                <a:close/>
              </a:path>
            </a:pathLst>
          </a:custGeom>
          <a:gradFill rotWithShape="0">
            <a:gsLst>
              <a:gs pos="0">
                <a:srgbClr val="296640"/>
              </a:gs>
              <a:gs pos="50000">
                <a:srgbClr val="48B471"/>
              </a:gs>
              <a:gs pos="100000">
                <a:srgbClr val="296640"/>
              </a:gs>
            </a:gsLst>
            <a:lin ang="5400000" scaled="1"/>
          </a:gradFill>
          <a:ln w="12700">
            <a:solidFill>
              <a:srgbClr val="000000"/>
            </a:solidFill>
            <a:round/>
            <a:headEnd/>
            <a:tailEnd/>
          </a:ln>
        </p:spPr>
        <p:txBody>
          <a:bodyPr/>
          <a:lstStyle/>
          <a:p>
            <a:pPr>
              <a:defRPr/>
            </a:pPr>
            <a:endParaRPr lang="en-US" sz="1500" b="1">
              <a:effectLst>
                <a:outerShdw blurRad="38100" dist="38100" dir="2700000" algn="tl">
                  <a:srgbClr val="000000">
                    <a:alpha val="43137"/>
                  </a:srgbClr>
                </a:outerShdw>
              </a:effectLst>
              <a:latin typeface="Verdana" pitchFamily="34" charset="0"/>
            </a:endParaRPr>
          </a:p>
        </p:txBody>
      </p:sp>
      <p:grpSp>
        <p:nvGrpSpPr>
          <p:cNvPr id="4" name="Group 57"/>
          <p:cNvGrpSpPr>
            <a:grpSpLocks/>
          </p:cNvGrpSpPr>
          <p:nvPr/>
        </p:nvGrpSpPr>
        <p:grpSpPr bwMode="auto">
          <a:xfrm>
            <a:off x="2211388" y="3038475"/>
            <a:ext cx="2259012" cy="1536700"/>
            <a:chOff x="1451" y="1668"/>
            <a:chExt cx="1423" cy="968"/>
          </a:xfrm>
        </p:grpSpPr>
        <p:sp>
          <p:nvSpPr>
            <p:cNvPr id="13341" name="Freeform 58"/>
            <p:cNvSpPr>
              <a:spLocks/>
            </p:cNvSpPr>
            <p:nvPr/>
          </p:nvSpPr>
          <p:spPr bwMode="auto">
            <a:xfrm>
              <a:off x="1451" y="1668"/>
              <a:ext cx="1423" cy="968"/>
            </a:xfrm>
            <a:custGeom>
              <a:avLst/>
              <a:gdLst>
                <a:gd name="T0" fmla="*/ 0 w 1552"/>
                <a:gd name="T1" fmla="*/ 405 h 1056"/>
                <a:gd name="T2" fmla="*/ 599 w 1552"/>
                <a:gd name="T3" fmla="*/ 405 h 1056"/>
                <a:gd name="T4" fmla="*/ 599 w 1552"/>
                <a:gd name="T5" fmla="*/ 0 h 1056"/>
                <a:gd name="T6" fmla="*/ 292 w 1552"/>
                <a:gd name="T7" fmla="*/ 0 h 1056"/>
                <a:gd name="T8" fmla="*/ 0 w 1552"/>
                <a:gd name="T9" fmla="*/ 405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pPr>
                <a:defRPr/>
              </a:pPr>
              <a:endParaRPr lang="en-US" sz="1500" b="1">
                <a:effectLst>
                  <a:outerShdw blurRad="38100" dist="38100" dir="2700000" algn="tl">
                    <a:srgbClr val="000000">
                      <a:alpha val="43137"/>
                    </a:srgbClr>
                  </a:outerShdw>
                </a:effectLst>
                <a:latin typeface="Verdana" pitchFamily="34" charset="0"/>
              </a:endParaRPr>
            </a:p>
          </p:txBody>
        </p:sp>
        <p:sp>
          <p:nvSpPr>
            <p:cNvPr id="13342" name="Freeform 59"/>
            <p:cNvSpPr>
              <a:spLocks noChangeAspect="1"/>
            </p:cNvSpPr>
            <p:nvPr/>
          </p:nvSpPr>
          <p:spPr bwMode="auto">
            <a:xfrm>
              <a:off x="1547" y="1708"/>
              <a:ext cx="1281" cy="872"/>
            </a:xfrm>
            <a:custGeom>
              <a:avLst/>
              <a:gdLst>
                <a:gd name="T0" fmla="*/ 0 w 1552"/>
                <a:gd name="T1" fmla="*/ 128 h 1056"/>
                <a:gd name="T2" fmla="*/ 187 w 1552"/>
                <a:gd name="T3" fmla="*/ 128 h 1056"/>
                <a:gd name="T4" fmla="*/ 187 w 1552"/>
                <a:gd name="T5" fmla="*/ 0 h 1056"/>
                <a:gd name="T6" fmla="*/ 92 w 1552"/>
                <a:gd name="T7" fmla="*/ 0 h 1056"/>
                <a:gd name="T8" fmla="*/ 0 w 1552"/>
                <a:gd name="T9" fmla="*/ 128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pPr>
                <a:defRPr/>
              </a:pPr>
              <a:endParaRPr lang="en-US" sz="1500" b="1">
                <a:effectLst>
                  <a:outerShdw blurRad="38100" dist="38100" dir="2700000" algn="tl">
                    <a:srgbClr val="000000">
                      <a:alpha val="43137"/>
                    </a:srgbClr>
                  </a:outerShdw>
                </a:effectLst>
                <a:latin typeface="Verdana" pitchFamily="34" charset="0"/>
              </a:endParaRPr>
            </a:p>
          </p:txBody>
        </p:sp>
      </p:grpSp>
      <p:sp>
        <p:nvSpPr>
          <p:cNvPr id="937020" name="Freeform 60"/>
          <p:cNvSpPr>
            <a:spLocks noChangeAspect="1"/>
          </p:cNvSpPr>
          <p:nvPr/>
        </p:nvSpPr>
        <p:spPr bwMode="auto">
          <a:xfrm>
            <a:off x="2444750" y="4125913"/>
            <a:ext cx="1943100" cy="246062"/>
          </a:xfrm>
          <a:custGeom>
            <a:avLst/>
            <a:gdLst>
              <a:gd name="T0" fmla="*/ 2147483647 w 1328"/>
              <a:gd name="T1" fmla="*/ 0 h 168"/>
              <a:gd name="T2" fmla="*/ 0 w 1328"/>
              <a:gd name="T3" fmla="*/ 2147483647 h 168"/>
              <a:gd name="T4" fmla="*/ 2147483647 w 1328"/>
              <a:gd name="T5" fmla="*/ 2147483647 h 168"/>
              <a:gd name="T6" fmla="*/ 2147483647 w 1328"/>
              <a:gd name="T7" fmla="*/ 0 h 168"/>
              <a:gd name="T8" fmla="*/ 2147483647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120" y="0"/>
                </a:moveTo>
                <a:lnTo>
                  <a:pt x="0" y="168"/>
                </a:lnTo>
                <a:lnTo>
                  <a:pt x="1328" y="168"/>
                </a:lnTo>
                <a:lnTo>
                  <a:pt x="1328" y="0"/>
                </a:lnTo>
                <a:lnTo>
                  <a:pt x="120" y="0"/>
                </a:lnTo>
                <a:close/>
              </a:path>
            </a:pathLst>
          </a:custGeom>
          <a:gradFill rotWithShape="0">
            <a:gsLst>
              <a:gs pos="0">
                <a:srgbClr val="6E3B61"/>
              </a:gs>
              <a:gs pos="50000">
                <a:srgbClr val="C267AA"/>
              </a:gs>
              <a:gs pos="100000">
                <a:srgbClr val="6E3B61"/>
              </a:gs>
            </a:gsLst>
            <a:lin ang="5400000" scaled="1"/>
          </a:gradFill>
          <a:ln w="12700">
            <a:solidFill>
              <a:srgbClr val="000000"/>
            </a:solidFill>
            <a:round/>
            <a:headEnd/>
            <a:tailEnd/>
          </a:ln>
        </p:spPr>
        <p:txBody>
          <a:bodyPr/>
          <a:lstStyle/>
          <a:p>
            <a:pPr>
              <a:defRPr/>
            </a:pPr>
            <a:endParaRPr lang="en-US" sz="1500" b="1">
              <a:effectLst>
                <a:outerShdw blurRad="38100" dist="38100" dir="2700000" algn="tl">
                  <a:srgbClr val="000000">
                    <a:alpha val="43137"/>
                  </a:srgbClr>
                </a:outerShdw>
              </a:effectLst>
              <a:latin typeface="Verdana" pitchFamily="34" charset="0"/>
            </a:endParaRPr>
          </a:p>
        </p:txBody>
      </p:sp>
      <p:grpSp>
        <p:nvGrpSpPr>
          <p:cNvPr id="5" name="Group 61"/>
          <p:cNvGrpSpPr>
            <a:grpSpLocks/>
          </p:cNvGrpSpPr>
          <p:nvPr/>
        </p:nvGrpSpPr>
        <p:grpSpPr bwMode="auto">
          <a:xfrm>
            <a:off x="3395665" y="4649788"/>
            <a:ext cx="2270125" cy="1536700"/>
            <a:chOff x="2197" y="2683"/>
            <a:chExt cx="1430" cy="968"/>
          </a:xfrm>
        </p:grpSpPr>
        <p:sp>
          <p:nvSpPr>
            <p:cNvPr id="13339" name="Rectangle 62"/>
            <p:cNvSpPr>
              <a:spLocks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pPr eaLnBrk="0" hangingPunct="0">
                <a:defRPr/>
              </a:pPr>
              <a:endParaRPr lang="en-US" sz="1500" b="1">
                <a:effectLst>
                  <a:outerShdw blurRad="38100" dist="38100" dir="2700000" algn="tl">
                    <a:srgbClr val="000000">
                      <a:alpha val="43137"/>
                    </a:srgbClr>
                  </a:outerShdw>
                </a:effectLst>
                <a:latin typeface="Verdana" pitchFamily="34" charset="0"/>
                <a:ea typeface="ＭＳ Ｐゴシック"/>
                <a:cs typeface="ＭＳ Ｐゴシック"/>
              </a:endParaRPr>
            </a:p>
          </p:txBody>
        </p:sp>
        <p:sp>
          <p:nvSpPr>
            <p:cNvPr id="13340" name="Rectangle 63"/>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pPr eaLnBrk="0" hangingPunct="0">
                <a:defRPr/>
              </a:pPr>
              <a:endParaRPr lang="en-US" sz="1500" b="1">
                <a:effectLst>
                  <a:outerShdw blurRad="38100" dist="38100" dir="2700000" algn="tl">
                    <a:srgbClr val="000000">
                      <a:alpha val="43137"/>
                    </a:srgbClr>
                  </a:outerShdw>
                </a:effectLst>
                <a:latin typeface="Verdana" pitchFamily="34" charset="0"/>
                <a:ea typeface="ＭＳ Ｐゴシック"/>
                <a:cs typeface="ＭＳ Ｐゴシック"/>
              </a:endParaRPr>
            </a:p>
          </p:txBody>
        </p:sp>
      </p:grpSp>
      <p:sp>
        <p:nvSpPr>
          <p:cNvPr id="937024" name="Rectangle 64"/>
          <p:cNvSpPr>
            <a:spLocks noChangeArrowheads="1"/>
          </p:cNvSpPr>
          <p:nvPr/>
        </p:nvSpPr>
        <p:spPr bwMode="auto">
          <a:xfrm>
            <a:off x="3498850" y="5724525"/>
            <a:ext cx="2063750" cy="241300"/>
          </a:xfrm>
          <a:prstGeom prst="rect">
            <a:avLst/>
          </a:prstGeom>
          <a:gradFill rotWithShape="0">
            <a:gsLst>
              <a:gs pos="0">
                <a:srgbClr val="0E4869"/>
              </a:gs>
              <a:gs pos="50000">
                <a:srgbClr val="1777AC"/>
              </a:gs>
              <a:gs pos="100000">
                <a:srgbClr val="0E4869"/>
              </a:gs>
            </a:gsLst>
            <a:lin ang="5400000" scaled="1"/>
          </a:gradFill>
          <a:ln w="12700">
            <a:solidFill>
              <a:srgbClr val="000000"/>
            </a:solidFill>
            <a:miter lim="800000"/>
            <a:headEnd/>
            <a:tailEnd/>
          </a:ln>
        </p:spPr>
        <p:txBody>
          <a:bodyPr/>
          <a:lstStyle/>
          <a:p>
            <a:pPr>
              <a:defRPr/>
            </a:pPr>
            <a:endParaRPr lang="en-US" sz="1500" b="1">
              <a:effectLst>
                <a:outerShdw blurRad="38100" dist="38100" dir="2700000" algn="tl">
                  <a:srgbClr val="000000">
                    <a:alpha val="43137"/>
                  </a:srgbClr>
                </a:outerShdw>
              </a:effectLst>
              <a:latin typeface="Verdana" pitchFamily="34" charset="0"/>
              <a:ea typeface="ＭＳ Ｐゴシック"/>
              <a:cs typeface="ＭＳ Ｐゴシック"/>
            </a:endParaRPr>
          </a:p>
        </p:txBody>
      </p:sp>
      <p:grpSp>
        <p:nvGrpSpPr>
          <p:cNvPr id="6" name="Group 65"/>
          <p:cNvGrpSpPr>
            <a:grpSpLocks/>
          </p:cNvGrpSpPr>
          <p:nvPr/>
        </p:nvGrpSpPr>
        <p:grpSpPr bwMode="auto">
          <a:xfrm>
            <a:off x="5735640" y="4649788"/>
            <a:ext cx="2282825" cy="1536700"/>
            <a:chOff x="3671" y="2683"/>
            <a:chExt cx="1438" cy="968"/>
          </a:xfrm>
        </p:grpSpPr>
        <p:sp>
          <p:nvSpPr>
            <p:cNvPr id="13337" name="Freeform 66"/>
            <p:cNvSpPr>
              <a:spLocks/>
            </p:cNvSpPr>
            <p:nvPr/>
          </p:nvSpPr>
          <p:spPr bwMode="auto">
            <a:xfrm>
              <a:off x="3671" y="2683"/>
              <a:ext cx="1438" cy="968"/>
            </a:xfrm>
            <a:custGeom>
              <a:avLst/>
              <a:gdLst>
                <a:gd name="T0" fmla="*/ 309 w 1568"/>
                <a:gd name="T1" fmla="*/ 0 h 1056"/>
                <a:gd name="T2" fmla="*/ 0 w 1568"/>
                <a:gd name="T3" fmla="*/ 0 h 1056"/>
                <a:gd name="T4" fmla="*/ 0 w 1568"/>
                <a:gd name="T5" fmla="*/ 405 h 1056"/>
                <a:gd name="T6" fmla="*/ 606 w 1568"/>
                <a:gd name="T7" fmla="*/ 405 h 1056"/>
                <a:gd name="T8" fmla="*/ 606 w 1568"/>
                <a:gd name="T9" fmla="*/ 402 h 1056"/>
                <a:gd name="T10" fmla="*/ 309 w 1568"/>
                <a:gd name="T11" fmla="*/ 0 h 1056"/>
                <a:gd name="T12" fmla="*/ 0 60000 65536"/>
                <a:gd name="T13" fmla="*/ 0 60000 65536"/>
                <a:gd name="T14" fmla="*/ 0 60000 65536"/>
                <a:gd name="T15" fmla="*/ 0 60000 65536"/>
                <a:gd name="T16" fmla="*/ 0 60000 65536"/>
                <a:gd name="T17" fmla="*/ 0 60000 65536"/>
                <a:gd name="T18" fmla="*/ 0 w 1568"/>
                <a:gd name="T19" fmla="*/ 0 h 1056"/>
                <a:gd name="T20" fmla="*/ 1568 w 1568"/>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8" h="1056">
                  <a:moveTo>
                    <a:pt x="800" y="0"/>
                  </a:moveTo>
                  <a:lnTo>
                    <a:pt x="0" y="0"/>
                  </a:lnTo>
                  <a:lnTo>
                    <a:pt x="0" y="1056"/>
                  </a:lnTo>
                  <a:lnTo>
                    <a:pt x="1568" y="1056"/>
                  </a:lnTo>
                  <a:lnTo>
                    <a:pt x="1568" y="1048"/>
                  </a:lnTo>
                  <a:lnTo>
                    <a:pt x="800" y="0"/>
                  </a:lnTo>
                  <a:close/>
                </a:path>
              </a:pathLst>
            </a:custGeom>
            <a:gradFill rotWithShape="0">
              <a:gsLst>
                <a:gs pos="0">
                  <a:srgbClr val="FFB53A"/>
                </a:gs>
                <a:gs pos="100000">
                  <a:srgbClr val="B57117"/>
                </a:gs>
              </a:gsLst>
              <a:lin ang="5400000" scaled="1"/>
            </a:gradFill>
            <a:ln w="12700">
              <a:solidFill>
                <a:srgbClr val="000000"/>
              </a:solidFill>
              <a:round/>
              <a:headEnd/>
              <a:tailEnd/>
            </a:ln>
          </p:spPr>
          <p:txBody>
            <a:bodyPr/>
            <a:lstStyle/>
            <a:p>
              <a:pPr>
                <a:defRPr/>
              </a:pPr>
              <a:endParaRPr lang="en-US" sz="1500" b="1">
                <a:effectLst>
                  <a:outerShdw blurRad="38100" dist="38100" dir="2700000" algn="tl">
                    <a:srgbClr val="000000">
                      <a:alpha val="43137"/>
                    </a:srgbClr>
                  </a:outerShdw>
                </a:effectLst>
                <a:latin typeface="Verdana" pitchFamily="34" charset="0"/>
              </a:endParaRPr>
            </a:p>
          </p:txBody>
        </p:sp>
        <p:sp>
          <p:nvSpPr>
            <p:cNvPr id="13338" name="Freeform 67"/>
            <p:cNvSpPr>
              <a:spLocks noChangeAspect="1"/>
            </p:cNvSpPr>
            <p:nvPr/>
          </p:nvSpPr>
          <p:spPr bwMode="auto">
            <a:xfrm>
              <a:off x="3719" y="2731"/>
              <a:ext cx="1294" cy="871"/>
            </a:xfrm>
            <a:custGeom>
              <a:avLst/>
              <a:gdLst>
                <a:gd name="T0" fmla="*/ 97 w 1568"/>
                <a:gd name="T1" fmla="*/ 0 h 1056"/>
                <a:gd name="T2" fmla="*/ 0 w 1568"/>
                <a:gd name="T3" fmla="*/ 0 h 1056"/>
                <a:gd name="T4" fmla="*/ 0 w 1568"/>
                <a:gd name="T5" fmla="*/ 126 h 1056"/>
                <a:gd name="T6" fmla="*/ 190 w 1568"/>
                <a:gd name="T7" fmla="*/ 126 h 1056"/>
                <a:gd name="T8" fmla="*/ 190 w 1568"/>
                <a:gd name="T9" fmla="*/ 126 h 1056"/>
                <a:gd name="T10" fmla="*/ 97 w 1568"/>
                <a:gd name="T11" fmla="*/ 0 h 1056"/>
                <a:gd name="T12" fmla="*/ 0 60000 65536"/>
                <a:gd name="T13" fmla="*/ 0 60000 65536"/>
                <a:gd name="T14" fmla="*/ 0 60000 65536"/>
                <a:gd name="T15" fmla="*/ 0 60000 65536"/>
                <a:gd name="T16" fmla="*/ 0 60000 65536"/>
                <a:gd name="T17" fmla="*/ 0 60000 65536"/>
                <a:gd name="T18" fmla="*/ 0 w 1568"/>
                <a:gd name="T19" fmla="*/ 0 h 1056"/>
                <a:gd name="T20" fmla="*/ 1568 w 1568"/>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8" h="1056">
                  <a:moveTo>
                    <a:pt x="800" y="0"/>
                  </a:moveTo>
                  <a:lnTo>
                    <a:pt x="0" y="0"/>
                  </a:lnTo>
                  <a:lnTo>
                    <a:pt x="0" y="1056"/>
                  </a:lnTo>
                  <a:lnTo>
                    <a:pt x="1568" y="1056"/>
                  </a:lnTo>
                  <a:lnTo>
                    <a:pt x="1568" y="1048"/>
                  </a:lnTo>
                  <a:lnTo>
                    <a:pt x="800" y="0"/>
                  </a:lnTo>
                  <a:close/>
                </a:path>
              </a:pathLst>
            </a:custGeom>
            <a:gradFill rotWithShape="0">
              <a:gsLst>
                <a:gs pos="0">
                  <a:srgbClr val="FF9D5B"/>
                </a:gs>
                <a:gs pos="100000">
                  <a:srgbClr val="FFCC66"/>
                </a:gs>
              </a:gsLst>
              <a:lin ang="5400000" scaled="1"/>
            </a:gradFill>
            <a:ln w="12700">
              <a:solidFill>
                <a:srgbClr val="000000"/>
              </a:solidFill>
              <a:round/>
              <a:headEnd/>
              <a:tailEnd/>
            </a:ln>
          </p:spPr>
          <p:txBody>
            <a:bodyPr/>
            <a:lstStyle/>
            <a:p>
              <a:pPr>
                <a:defRPr/>
              </a:pPr>
              <a:endParaRPr lang="en-US" sz="1500" b="1">
                <a:effectLst>
                  <a:outerShdw blurRad="38100" dist="38100" dir="2700000" algn="tl">
                    <a:srgbClr val="000000">
                      <a:alpha val="43137"/>
                    </a:srgbClr>
                  </a:outerShdw>
                </a:effectLst>
                <a:latin typeface="Verdana" pitchFamily="34" charset="0"/>
              </a:endParaRPr>
            </a:p>
          </p:txBody>
        </p:sp>
      </p:grpSp>
      <p:grpSp>
        <p:nvGrpSpPr>
          <p:cNvPr id="7" name="Group 79"/>
          <p:cNvGrpSpPr>
            <a:grpSpLocks/>
          </p:cNvGrpSpPr>
          <p:nvPr/>
        </p:nvGrpSpPr>
        <p:grpSpPr bwMode="auto">
          <a:xfrm>
            <a:off x="1066802" y="4633913"/>
            <a:ext cx="2270125" cy="1536700"/>
            <a:chOff x="882" y="2809"/>
            <a:chExt cx="1430" cy="968"/>
          </a:xfrm>
        </p:grpSpPr>
        <p:grpSp>
          <p:nvGrpSpPr>
            <p:cNvPr id="7190" name="Group 68"/>
            <p:cNvGrpSpPr>
              <a:grpSpLocks/>
            </p:cNvGrpSpPr>
            <p:nvPr/>
          </p:nvGrpSpPr>
          <p:grpSpPr bwMode="auto">
            <a:xfrm>
              <a:off x="882" y="2809"/>
              <a:ext cx="1430" cy="968"/>
              <a:chOff x="720" y="2683"/>
              <a:chExt cx="1430" cy="968"/>
            </a:xfrm>
          </p:grpSpPr>
          <p:sp>
            <p:nvSpPr>
              <p:cNvPr id="13335" name="Freeform 69"/>
              <p:cNvSpPr>
                <a:spLocks/>
              </p:cNvSpPr>
              <p:nvPr/>
            </p:nvSpPr>
            <p:spPr bwMode="auto">
              <a:xfrm>
                <a:off x="720" y="2683"/>
                <a:ext cx="1430" cy="968"/>
              </a:xfrm>
              <a:custGeom>
                <a:avLst/>
                <a:gdLst>
                  <a:gd name="T0" fmla="*/ 0 w 1560"/>
                  <a:gd name="T1" fmla="*/ 402 h 1056"/>
                  <a:gd name="T2" fmla="*/ 0 w 1560"/>
                  <a:gd name="T3" fmla="*/ 405 h 1056"/>
                  <a:gd name="T4" fmla="*/ 600 w 1560"/>
                  <a:gd name="T5" fmla="*/ 405 h 1056"/>
                  <a:gd name="T6" fmla="*/ 600 w 1560"/>
                  <a:gd name="T7" fmla="*/ 0 h 1056"/>
                  <a:gd name="T8" fmla="*/ 295 w 1560"/>
                  <a:gd name="T9" fmla="*/ 0 h 1056"/>
                  <a:gd name="T10" fmla="*/ 0 w 1560"/>
                  <a:gd name="T11" fmla="*/ 402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round/>
                <a:headEnd/>
                <a:tailEnd/>
              </a:ln>
            </p:spPr>
            <p:txBody>
              <a:bodyPr/>
              <a:lstStyle/>
              <a:p>
                <a:pPr>
                  <a:defRPr/>
                </a:pPr>
                <a:endParaRPr lang="en-US" sz="1500" b="1">
                  <a:effectLst>
                    <a:outerShdw blurRad="38100" dist="38100" dir="2700000" algn="tl">
                      <a:srgbClr val="000000">
                        <a:alpha val="43137"/>
                      </a:srgbClr>
                    </a:outerShdw>
                  </a:effectLst>
                  <a:latin typeface="Verdana" pitchFamily="34" charset="0"/>
                </a:endParaRPr>
              </a:p>
            </p:txBody>
          </p:sp>
          <p:sp>
            <p:nvSpPr>
              <p:cNvPr id="13336" name="Freeform 70"/>
              <p:cNvSpPr>
                <a:spLocks noChangeAspect="1"/>
              </p:cNvSpPr>
              <p:nvPr/>
            </p:nvSpPr>
            <p:spPr bwMode="auto">
              <a:xfrm>
                <a:off x="824" y="2723"/>
                <a:ext cx="1287" cy="871"/>
              </a:xfrm>
              <a:custGeom>
                <a:avLst/>
                <a:gdLst>
                  <a:gd name="T0" fmla="*/ 0 w 1560"/>
                  <a:gd name="T1" fmla="*/ 126 h 1056"/>
                  <a:gd name="T2" fmla="*/ 0 w 1560"/>
                  <a:gd name="T3" fmla="*/ 126 h 1056"/>
                  <a:gd name="T4" fmla="*/ 188 w 1560"/>
                  <a:gd name="T5" fmla="*/ 126 h 1056"/>
                  <a:gd name="T6" fmla="*/ 188 w 1560"/>
                  <a:gd name="T7" fmla="*/ 0 h 1056"/>
                  <a:gd name="T8" fmla="*/ 92 w 1560"/>
                  <a:gd name="T9" fmla="*/ 0 h 1056"/>
                  <a:gd name="T10" fmla="*/ 0 w 1560"/>
                  <a:gd name="T11" fmla="*/ 126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round/>
                <a:headEnd/>
                <a:tailEnd/>
              </a:ln>
            </p:spPr>
            <p:txBody>
              <a:bodyPr/>
              <a:lstStyle/>
              <a:p>
                <a:pPr>
                  <a:defRPr/>
                </a:pPr>
                <a:endParaRPr lang="en-US" sz="1500" b="1">
                  <a:effectLst>
                    <a:outerShdw blurRad="38100" dist="38100" dir="2700000" algn="tl">
                      <a:srgbClr val="000000">
                        <a:alpha val="43137"/>
                      </a:srgbClr>
                    </a:outerShdw>
                  </a:effectLst>
                  <a:latin typeface="Verdana" pitchFamily="34" charset="0"/>
                </a:endParaRPr>
              </a:p>
            </p:txBody>
          </p:sp>
        </p:grpSp>
        <p:sp>
          <p:nvSpPr>
            <p:cNvPr id="13334" name="Freeform 71"/>
            <p:cNvSpPr>
              <a:spLocks/>
            </p:cNvSpPr>
            <p:nvPr/>
          </p:nvSpPr>
          <p:spPr bwMode="auto">
            <a:xfrm>
              <a:off x="1013" y="3514"/>
              <a:ext cx="1243" cy="150"/>
            </a:xfrm>
            <a:custGeom>
              <a:avLst/>
              <a:gdLst>
                <a:gd name="T0" fmla="*/ 58 w 1328"/>
                <a:gd name="T1" fmla="*/ 0 h 160"/>
                <a:gd name="T2" fmla="*/ 0 w 1328"/>
                <a:gd name="T3" fmla="*/ 79 h 160"/>
                <a:gd name="T4" fmla="*/ 641 w 1328"/>
                <a:gd name="T5" fmla="*/ 79 h 160"/>
                <a:gd name="T6" fmla="*/ 641 w 1328"/>
                <a:gd name="T7" fmla="*/ 0 h 160"/>
                <a:gd name="T8" fmla="*/ 58 w 1328"/>
                <a:gd name="T9" fmla="*/ 0 h 160"/>
                <a:gd name="T10" fmla="*/ 0 60000 65536"/>
                <a:gd name="T11" fmla="*/ 0 60000 65536"/>
                <a:gd name="T12" fmla="*/ 0 60000 65536"/>
                <a:gd name="T13" fmla="*/ 0 60000 65536"/>
                <a:gd name="T14" fmla="*/ 0 60000 65536"/>
                <a:gd name="T15" fmla="*/ 0 w 1328"/>
                <a:gd name="T16" fmla="*/ 0 h 160"/>
                <a:gd name="T17" fmla="*/ 1328 w 1328"/>
                <a:gd name="T18" fmla="*/ 160 h 160"/>
              </a:gdLst>
              <a:ahLst/>
              <a:cxnLst>
                <a:cxn ang="T10">
                  <a:pos x="T0" y="T1"/>
                </a:cxn>
                <a:cxn ang="T11">
                  <a:pos x="T2" y="T3"/>
                </a:cxn>
                <a:cxn ang="T12">
                  <a:pos x="T4" y="T5"/>
                </a:cxn>
                <a:cxn ang="T13">
                  <a:pos x="T6" y="T7"/>
                </a:cxn>
                <a:cxn ang="T14">
                  <a:pos x="T8" y="T9"/>
                </a:cxn>
              </a:cxnLst>
              <a:rect l="T15" t="T16" r="T17" b="T18"/>
              <a:pathLst>
                <a:path w="1328" h="160">
                  <a:moveTo>
                    <a:pt x="120" y="0"/>
                  </a:moveTo>
                  <a:lnTo>
                    <a:pt x="0" y="160"/>
                  </a:lnTo>
                  <a:lnTo>
                    <a:pt x="1328" y="160"/>
                  </a:lnTo>
                  <a:lnTo>
                    <a:pt x="1328" y="0"/>
                  </a:lnTo>
                  <a:lnTo>
                    <a:pt x="120" y="0"/>
                  </a:lnTo>
                  <a:close/>
                </a:path>
              </a:pathLst>
            </a:custGeom>
            <a:gradFill rotWithShape="0">
              <a:gsLst>
                <a:gs pos="0">
                  <a:srgbClr val="972530"/>
                </a:gs>
                <a:gs pos="50000">
                  <a:srgbClr val="E9394A"/>
                </a:gs>
                <a:gs pos="100000">
                  <a:srgbClr val="972530"/>
                </a:gs>
              </a:gsLst>
              <a:lin ang="5400000" scaled="1"/>
            </a:gradFill>
            <a:ln w="19050">
              <a:solidFill>
                <a:srgbClr val="050600"/>
              </a:solidFill>
              <a:round/>
              <a:headEnd/>
              <a:tailEnd/>
            </a:ln>
          </p:spPr>
          <p:txBody>
            <a:bodyPr/>
            <a:lstStyle/>
            <a:p>
              <a:pPr>
                <a:defRPr/>
              </a:pPr>
              <a:endParaRPr lang="en-US" sz="1500" b="1">
                <a:effectLst>
                  <a:outerShdw blurRad="38100" dist="38100" dir="2700000" algn="tl">
                    <a:srgbClr val="000000">
                      <a:alpha val="43137"/>
                    </a:srgbClr>
                  </a:outerShdw>
                </a:effectLst>
                <a:latin typeface="Verdana" pitchFamily="34" charset="0"/>
              </a:endParaRPr>
            </a:p>
          </p:txBody>
        </p:sp>
      </p:grpSp>
      <p:sp>
        <p:nvSpPr>
          <p:cNvPr id="937032" name="Text Box 72"/>
          <p:cNvSpPr txBox="1">
            <a:spLocks noChangeArrowheads="1"/>
          </p:cNvSpPr>
          <p:nvPr/>
        </p:nvSpPr>
        <p:spPr bwMode="auto">
          <a:xfrm>
            <a:off x="3646488" y="2476500"/>
            <a:ext cx="1719262" cy="330200"/>
          </a:xfrm>
          <a:prstGeom prst="rect">
            <a:avLst/>
          </a:prstGeom>
          <a:noFill/>
          <a:ln w="9525">
            <a:noFill/>
            <a:miter lim="800000"/>
            <a:headEnd/>
            <a:tailEnd/>
          </a:ln>
        </p:spPr>
        <p:txBody>
          <a:bodyPr>
            <a:spAutoFit/>
          </a:bodyPr>
          <a:lstStyle/>
          <a:p>
            <a:pPr algn="ctr" eaLnBrk="0" hangingPunct="0">
              <a:defRPr/>
            </a:pPr>
            <a:r>
              <a:rPr lang="en-US" sz="1500" b="1">
                <a:effectLst>
                  <a:outerShdw blurRad="38100" dist="38100" dir="2700000" algn="tl">
                    <a:srgbClr val="000000">
                      <a:alpha val="43137"/>
                    </a:srgbClr>
                  </a:outerShdw>
                </a:effectLst>
                <a:latin typeface="Verdana" pitchFamily="34" charset="0"/>
                <a:ea typeface="ＭＳ Ｐゴシック"/>
                <a:cs typeface="ＭＳ Ｐゴシック"/>
              </a:rPr>
              <a:t>RESPONSIBLE</a:t>
            </a:r>
          </a:p>
        </p:txBody>
      </p:sp>
      <p:sp>
        <p:nvSpPr>
          <p:cNvPr id="937033" name="Text Box 73"/>
          <p:cNvSpPr txBox="1">
            <a:spLocks noChangeArrowheads="1"/>
          </p:cNvSpPr>
          <p:nvPr/>
        </p:nvSpPr>
        <p:spPr bwMode="auto">
          <a:xfrm>
            <a:off x="2498727" y="4076700"/>
            <a:ext cx="1958975" cy="323850"/>
          </a:xfrm>
          <a:prstGeom prst="rect">
            <a:avLst/>
          </a:prstGeom>
          <a:noFill/>
          <a:ln w="9525">
            <a:noFill/>
            <a:miter lim="800000"/>
            <a:headEnd/>
            <a:tailEnd/>
          </a:ln>
        </p:spPr>
        <p:txBody>
          <a:bodyPr>
            <a:spAutoFit/>
          </a:bodyPr>
          <a:lstStyle/>
          <a:p>
            <a:pPr algn="ctr" eaLnBrk="0" hangingPunct="0">
              <a:defRPr/>
            </a:pPr>
            <a:r>
              <a:rPr lang="en-US" sz="1500" b="1" dirty="0">
                <a:effectLst>
                  <a:outerShdw blurRad="38100" dist="38100" dir="2700000" algn="tl">
                    <a:srgbClr val="000000">
                      <a:alpha val="43137"/>
                    </a:srgbClr>
                  </a:outerShdw>
                </a:effectLst>
                <a:latin typeface="Verdana" pitchFamily="34" charset="0"/>
                <a:ea typeface="ＭＳ Ｐゴシック"/>
                <a:cs typeface="ＭＳ Ｐゴシック"/>
              </a:rPr>
              <a:t>INSPIRATIONAL</a:t>
            </a:r>
            <a:endParaRPr lang="en-US" sz="1500" b="1" dirty="0">
              <a:solidFill>
                <a:srgbClr val="FFFFB9"/>
              </a:solidFill>
              <a:effectLst>
                <a:outerShdw blurRad="38100" dist="38100" dir="2700000" algn="tl">
                  <a:srgbClr val="000000">
                    <a:alpha val="43137"/>
                  </a:srgbClr>
                </a:outerShdw>
              </a:effectLst>
              <a:latin typeface="Verdana" pitchFamily="34" charset="0"/>
              <a:ea typeface="ＭＳ Ｐゴシック"/>
              <a:cs typeface="ＭＳ Ｐゴシック"/>
            </a:endParaRPr>
          </a:p>
        </p:txBody>
      </p:sp>
      <p:sp>
        <p:nvSpPr>
          <p:cNvPr id="937034" name="Text Box 74"/>
          <p:cNvSpPr txBox="1">
            <a:spLocks noChangeArrowheads="1"/>
          </p:cNvSpPr>
          <p:nvPr/>
        </p:nvSpPr>
        <p:spPr bwMode="auto">
          <a:xfrm>
            <a:off x="4705350" y="4095750"/>
            <a:ext cx="1803400" cy="323850"/>
          </a:xfrm>
          <a:prstGeom prst="rect">
            <a:avLst/>
          </a:prstGeom>
          <a:noFill/>
          <a:ln w="9525">
            <a:noFill/>
            <a:miter lim="800000"/>
            <a:headEnd/>
            <a:tailEnd/>
          </a:ln>
        </p:spPr>
        <p:txBody>
          <a:bodyPr>
            <a:spAutoFit/>
          </a:bodyPr>
          <a:lstStyle/>
          <a:p>
            <a:pPr algn="ctr" eaLnBrk="0" hangingPunct="0">
              <a:defRPr/>
            </a:pPr>
            <a:r>
              <a:rPr lang="en-US" sz="1500" b="1">
                <a:effectLst>
                  <a:outerShdw blurRad="38100" dist="38100" dir="2700000" algn="tl">
                    <a:srgbClr val="000000">
                      <a:alpha val="43137"/>
                    </a:srgbClr>
                  </a:outerShdw>
                </a:effectLst>
                <a:latin typeface="Verdana" pitchFamily="34" charset="0"/>
                <a:ea typeface="ＭＳ Ｐゴシック"/>
                <a:cs typeface="ＭＳ Ｐゴシック"/>
              </a:rPr>
              <a:t>SUPPORTIVE</a:t>
            </a:r>
            <a:endParaRPr lang="en-US" sz="1500" b="1">
              <a:solidFill>
                <a:srgbClr val="FFFFB9"/>
              </a:solidFill>
              <a:effectLst>
                <a:outerShdw blurRad="38100" dist="38100" dir="2700000" algn="tl">
                  <a:srgbClr val="000000">
                    <a:alpha val="43137"/>
                  </a:srgbClr>
                </a:outerShdw>
              </a:effectLst>
              <a:latin typeface="Verdana" pitchFamily="34" charset="0"/>
              <a:ea typeface="ＭＳ Ｐゴシック"/>
              <a:cs typeface="ＭＳ Ｐゴシック"/>
            </a:endParaRPr>
          </a:p>
        </p:txBody>
      </p:sp>
      <p:sp>
        <p:nvSpPr>
          <p:cNvPr id="937035" name="Text Box 75"/>
          <p:cNvSpPr txBox="1">
            <a:spLocks noChangeArrowheads="1"/>
          </p:cNvSpPr>
          <p:nvPr/>
        </p:nvSpPr>
        <p:spPr bwMode="auto">
          <a:xfrm>
            <a:off x="1679577" y="5697538"/>
            <a:ext cx="1343025" cy="323850"/>
          </a:xfrm>
          <a:prstGeom prst="rect">
            <a:avLst/>
          </a:prstGeom>
          <a:noFill/>
          <a:ln w="9525">
            <a:noFill/>
            <a:miter lim="800000"/>
            <a:headEnd/>
            <a:tailEnd/>
          </a:ln>
        </p:spPr>
        <p:txBody>
          <a:bodyPr wrap="none">
            <a:spAutoFit/>
          </a:bodyPr>
          <a:lstStyle/>
          <a:p>
            <a:pPr algn="ctr" eaLnBrk="0" hangingPunct="0">
              <a:defRPr/>
            </a:pPr>
            <a:r>
              <a:rPr lang="en-US" sz="1500" b="1">
                <a:effectLst>
                  <a:outerShdw blurRad="38100" dist="38100" dir="2700000" algn="tl">
                    <a:srgbClr val="000000">
                      <a:alpha val="43137"/>
                    </a:srgbClr>
                  </a:outerShdw>
                </a:effectLst>
                <a:latin typeface="Verdana" pitchFamily="34" charset="0"/>
                <a:ea typeface="ＭＳ Ｐゴシック"/>
                <a:cs typeface="ＭＳ Ｐゴシック"/>
              </a:rPr>
              <a:t>PERSONAL</a:t>
            </a:r>
            <a:endParaRPr lang="en-US" sz="1500" b="1">
              <a:solidFill>
                <a:srgbClr val="FFFFB9"/>
              </a:solidFill>
              <a:effectLst>
                <a:outerShdw blurRad="38100" dist="38100" dir="2700000" algn="tl">
                  <a:srgbClr val="000000">
                    <a:alpha val="43137"/>
                  </a:srgbClr>
                </a:outerShdw>
              </a:effectLst>
              <a:latin typeface="Verdana" pitchFamily="34" charset="0"/>
              <a:ea typeface="ＭＳ Ｐゴシック"/>
              <a:cs typeface="ＭＳ Ｐゴシック"/>
            </a:endParaRPr>
          </a:p>
        </p:txBody>
      </p:sp>
      <p:sp>
        <p:nvSpPr>
          <p:cNvPr id="937036" name="Text Box 76"/>
          <p:cNvSpPr txBox="1">
            <a:spLocks noChangeArrowheads="1"/>
          </p:cNvSpPr>
          <p:nvPr/>
        </p:nvSpPr>
        <p:spPr bwMode="auto">
          <a:xfrm>
            <a:off x="3713165" y="5697538"/>
            <a:ext cx="1571625" cy="323850"/>
          </a:xfrm>
          <a:prstGeom prst="rect">
            <a:avLst/>
          </a:prstGeom>
          <a:noFill/>
          <a:ln w="9525">
            <a:noFill/>
            <a:miter lim="800000"/>
            <a:headEnd/>
            <a:tailEnd/>
          </a:ln>
        </p:spPr>
        <p:txBody>
          <a:bodyPr wrap="none">
            <a:spAutoFit/>
          </a:bodyPr>
          <a:lstStyle/>
          <a:p>
            <a:pPr algn="ctr" eaLnBrk="0" hangingPunct="0">
              <a:defRPr/>
            </a:pPr>
            <a:r>
              <a:rPr lang="en-US" sz="1500" b="1">
                <a:effectLst>
                  <a:outerShdw blurRad="38100" dist="38100" dir="2700000" algn="tl">
                    <a:srgbClr val="000000">
                      <a:alpha val="43137"/>
                    </a:srgbClr>
                  </a:outerShdw>
                </a:effectLst>
                <a:latin typeface="Verdana" pitchFamily="34" charset="0"/>
                <a:ea typeface="ＭＳ Ｐゴシック"/>
                <a:cs typeface="ＭＳ Ｐゴシック"/>
              </a:rPr>
              <a:t>RELATIONAL</a:t>
            </a:r>
            <a:endParaRPr lang="en-US" sz="1500" b="1">
              <a:solidFill>
                <a:srgbClr val="FFFFB9"/>
              </a:solidFill>
              <a:effectLst>
                <a:outerShdw blurRad="38100" dist="38100" dir="2700000" algn="tl">
                  <a:srgbClr val="000000">
                    <a:alpha val="43137"/>
                  </a:srgbClr>
                </a:outerShdw>
              </a:effectLst>
              <a:latin typeface="Verdana" pitchFamily="34" charset="0"/>
              <a:ea typeface="ＭＳ Ｐゴシック"/>
              <a:cs typeface="ＭＳ Ｐゴシック"/>
            </a:endParaRPr>
          </a:p>
        </p:txBody>
      </p:sp>
      <p:sp>
        <p:nvSpPr>
          <p:cNvPr id="937037" name="Freeform 77"/>
          <p:cNvSpPr>
            <a:spLocks noChangeAspect="1"/>
          </p:cNvSpPr>
          <p:nvPr/>
        </p:nvSpPr>
        <p:spPr bwMode="auto">
          <a:xfrm>
            <a:off x="5808665" y="5729290"/>
            <a:ext cx="1976437" cy="236537"/>
          </a:xfrm>
          <a:custGeom>
            <a:avLst/>
            <a:gdLst>
              <a:gd name="T0" fmla="*/ 0 w 1336"/>
              <a:gd name="T1" fmla="*/ 0 h 160"/>
              <a:gd name="T2" fmla="*/ 0 w 1336"/>
              <a:gd name="T3" fmla="*/ 2147483647 h 160"/>
              <a:gd name="T4" fmla="*/ 2147483647 w 1336"/>
              <a:gd name="T5" fmla="*/ 2147483647 h 160"/>
              <a:gd name="T6" fmla="*/ 2147483647 w 1336"/>
              <a:gd name="T7" fmla="*/ 0 h 160"/>
              <a:gd name="T8" fmla="*/ 0 w 1336"/>
              <a:gd name="T9" fmla="*/ 0 h 160"/>
              <a:gd name="T10" fmla="*/ 0 60000 65536"/>
              <a:gd name="T11" fmla="*/ 0 60000 65536"/>
              <a:gd name="T12" fmla="*/ 0 60000 65536"/>
              <a:gd name="T13" fmla="*/ 0 60000 65536"/>
              <a:gd name="T14" fmla="*/ 0 60000 65536"/>
              <a:gd name="T15" fmla="*/ 0 w 1336"/>
              <a:gd name="T16" fmla="*/ 0 h 160"/>
              <a:gd name="T17" fmla="*/ 1336 w 1336"/>
              <a:gd name="T18" fmla="*/ 160 h 160"/>
            </a:gdLst>
            <a:ahLst/>
            <a:cxnLst>
              <a:cxn ang="T10">
                <a:pos x="T0" y="T1"/>
              </a:cxn>
              <a:cxn ang="T11">
                <a:pos x="T2" y="T3"/>
              </a:cxn>
              <a:cxn ang="T12">
                <a:pos x="T4" y="T5"/>
              </a:cxn>
              <a:cxn ang="T13">
                <a:pos x="T6" y="T7"/>
              </a:cxn>
              <a:cxn ang="T14">
                <a:pos x="T8" y="T9"/>
              </a:cxn>
            </a:cxnLst>
            <a:rect l="T15" t="T16" r="T17" b="T18"/>
            <a:pathLst>
              <a:path w="1336" h="160">
                <a:moveTo>
                  <a:pt x="0" y="0"/>
                </a:moveTo>
                <a:lnTo>
                  <a:pt x="0" y="160"/>
                </a:lnTo>
                <a:lnTo>
                  <a:pt x="1336" y="160"/>
                </a:lnTo>
                <a:lnTo>
                  <a:pt x="1216" y="0"/>
                </a:lnTo>
                <a:lnTo>
                  <a:pt x="0" y="0"/>
                </a:lnTo>
                <a:close/>
              </a:path>
            </a:pathLst>
          </a:custGeom>
          <a:gradFill rotWithShape="0">
            <a:gsLst>
              <a:gs pos="0">
                <a:srgbClr val="E49328"/>
              </a:gs>
              <a:gs pos="50000">
                <a:srgbClr val="FEB543"/>
              </a:gs>
              <a:gs pos="100000">
                <a:srgbClr val="E49328"/>
              </a:gs>
            </a:gsLst>
            <a:lin ang="5400000" scaled="1"/>
          </a:gradFill>
          <a:ln w="12700">
            <a:solidFill>
              <a:srgbClr val="000000"/>
            </a:solidFill>
            <a:round/>
            <a:headEnd/>
            <a:tailEnd/>
          </a:ln>
        </p:spPr>
        <p:txBody>
          <a:bodyPr/>
          <a:lstStyle/>
          <a:p>
            <a:pPr>
              <a:defRPr/>
            </a:pPr>
            <a:endParaRPr lang="en-US" sz="1500" b="1">
              <a:effectLst>
                <a:outerShdw blurRad="38100" dist="38100" dir="2700000" algn="tl">
                  <a:srgbClr val="000000">
                    <a:alpha val="43137"/>
                  </a:srgbClr>
                </a:outerShdw>
              </a:effectLst>
              <a:latin typeface="Verdana" pitchFamily="34" charset="0"/>
            </a:endParaRPr>
          </a:p>
        </p:txBody>
      </p:sp>
      <p:sp>
        <p:nvSpPr>
          <p:cNvPr id="937038" name="Text Box 78"/>
          <p:cNvSpPr txBox="1">
            <a:spLocks noChangeArrowheads="1"/>
          </p:cNvSpPr>
          <p:nvPr/>
        </p:nvSpPr>
        <p:spPr bwMode="auto">
          <a:xfrm>
            <a:off x="5886450" y="5697538"/>
            <a:ext cx="1619250" cy="323850"/>
          </a:xfrm>
          <a:prstGeom prst="rect">
            <a:avLst/>
          </a:prstGeom>
          <a:noFill/>
          <a:ln w="9525">
            <a:noFill/>
            <a:miter lim="800000"/>
            <a:headEnd/>
            <a:tailEnd/>
          </a:ln>
        </p:spPr>
        <p:txBody>
          <a:bodyPr wrap="none">
            <a:spAutoFit/>
          </a:bodyPr>
          <a:lstStyle/>
          <a:p>
            <a:pPr algn="ctr" eaLnBrk="0" hangingPunct="0">
              <a:defRPr/>
            </a:pPr>
            <a:r>
              <a:rPr lang="en-US" sz="1500" b="1">
                <a:effectLst>
                  <a:outerShdw blurRad="38100" dist="38100" dir="2700000" algn="tl">
                    <a:srgbClr val="000000">
                      <a:alpha val="43137"/>
                    </a:srgbClr>
                  </a:outerShdw>
                </a:effectLst>
                <a:latin typeface="Verdana" pitchFamily="34" charset="0"/>
                <a:ea typeface="ＭＳ Ｐゴシック"/>
                <a:cs typeface="ＭＳ Ｐゴシック"/>
              </a:rPr>
              <a:t>CONTEXTUAL</a:t>
            </a:r>
            <a:endParaRPr lang="en-US" sz="1500" b="1">
              <a:solidFill>
                <a:srgbClr val="FFFFB9"/>
              </a:solidFill>
              <a:effectLst>
                <a:outerShdw blurRad="38100" dist="38100" dir="2700000" algn="tl">
                  <a:srgbClr val="000000">
                    <a:alpha val="43137"/>
                  </a:srgbClr>
                </a:outerShdw>
              </a:effectLst>
              <a:latin typeface="Verdana" pitchFamily="34" charset="0"/>
              <a:ea typeface="ＭＳ Ｐゴシック"/>
              <a:cs typeface="ＭＳ Ｐゴシック"/>
            </a:endParaRPr>
          </a:p>
        </p:txBody>
      </p:sp>
      <p:sp>
        <p:nvSpPr>
          <p:cNvPr id="35" name="Slide Number Placeholder 34"/>
          <p:cNvSpPr>
            <a:spLocks noGrp="1"/>
          </p:cNvSpPr>
          <p:nvPr>
            <p:ph type="sldNum" sz="quarter" idx="11"/>
          </p:nvPr>
        </p:nvSpPr>
        <p:spPr/>
        <p:txBody>
          <a:bodyPr/>
          <a:lstStyle/>
          <a:p>
            <a:pPr>
              <a:defRPr/>
            </a:pPr>
            <a:fld id="{6D60A324-A6B0-48EF-A95C-E6B1564B5366}" type="slidenum">
              <a:rPr lang="en-US" smtClean="0"/>
              <a:pPr>
                <a:defRPr/>
              </a:pPr>
              <a:t>5</a:t>
            </a:fld>
            <a:endParaRPr lang="en-US"/>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7326 -0.0111 C 0.11181 -0.09065 0.15035 -0.16975 0.12639 -0.26064 C 0.10243 -0.35106 -0.0349 -0.48797 -0.07066 -0.5555 C -0.10608 -0.6228 -0.09045 -0.65125 -0.0875 -0.66489 " pathEditMode="relative" rAng="0" ptsTypes="aaaA">
                                      <p:cBhvr>
                                        <p:cTn id="6" dur="2000" fill="hold"/>
                                        <p:tgtEl>
                                          <p:spTgt spid="7"/>
                                        </p:tgtEl>
                                        <p:attrNameLst>
                                          <p:attrName>ppt_x</p:attrName>
                                          <p:attrName>ppt_y</p:attrName>
                                        </p:attrNameLst>
                                      </p:cBhvr>
                                      <p:rCtr x="-5100" y="-32700"/>
                                    </p:animMotion>
                                  </p:childTnLst>
                                </p:cTn>
                              </p:par>
                              <p:par>
                                <p:cTn id="7" presetID="6" presetClass="emph" presetSubtype="0" fill="hold" nodeType="withEffect">
                                  <p:stCondLst>
                                    <p:cond delay="0"/>
                                  </p:stCondLst>
                                  <p:childTnLst>
                                    <p:animScale>
                                      <p:cBhvr>
                                        <p:cTn id="8" dur="2000" fill="hold"/>
                                        <p:tgtEl>
                                          <p:spTgt spid="7"/>
                                        </p:tgtEl>
                                      </p:cBhvr>
                                      <p:by x="50000" y="50000"/>
                                    </p:animScale>
                                  </p:childTnLst>
                                </p:cTn>
                              </p:par>
                              <p:par>
                                <p:cTn id="9" presetID="1" presetClass="exit" presetSubtype="0" fill="hold" grpId="0" nodeType="withEffect">
                                  <p:stCondLst>
                                    <p:cond delay="0"/>
                                  </p:stCondLst>
                                  <p:childTnLst>
                                    <p:set>
                                      <p:cBhvr>
                                        <p:cTn id="10" dur="1" fill="hold">
                                          <p:stCondLst>
                                            <p:cond delay="0"/>
                                          </p:stCondLst>
                                        </p:cTn>
                                        <p:tgtEl>
                                          <p:spTgt spid="937035"/>
                                        </p:tgtEl>
                                        <p:attrNameLst>
                                          <p:attrName>style.visibility</p:attrName>
                                        </p:attrNameLst>
                                      </p:cBhvr>
                                      <p:to>
                                        <p:strVal val="hidden"/>
                                      </p:to>
                                    </p:set>
                                  </p:childTnLst>
                                  <p:subTnLst>
                                    <p:set>
                                      <p:cBhvr override="childStyle">
                                        <p:cTn dur="1" fill="hold" display="0" masterRel="sameClick" afterEffect="1">
                                          <p:stCondLst>
                                            <p:cond evt="end" delay="0">
                                              <p:tn val="9"/>
                                            </p:cond>
                                          </p:stCondLst>
                                        </p:cTn>
                                        <p:tgtEl>
                                          <p:spTgt spid="937035"/>
                                        </p:tgtEl>
                                        <p:attrNameLst>
                                          <p:attrName>style.visibility</p:attrName>
                                        </p:attrNameLst>
                                      </p:cBhvr>
                                      <p:to>
                                        <p:strVal val="hidden"/>
                                      </p:to>
                                    </p:set>
                                  </p:subTnLst>
                                </p:cTn>
                              </p:par>
                              <p:par>
                                <p:cTn id="11" presetID="22" presetClass="entr" presetSubtype="8" fill="hold" grpId="0" nodeType="withEffect">
                                  <p:stCondLst>
                                    <p:cond delay="0"/>
                                  </p:stCondLst>
                                  <p:childTnLst>
                                    <p:set>
                                      <p:cBhvr>
                                        <p:cTn id="12" dur="1" fill="hold">
                                          <p:stCondLst>
                                            <p:cond delay="0"/>
                                          </p:stCondLst>
                                        </p:cTn>
                                        <p:tgtEl>
                                          <p:spTgt spid="936973"/>
                                        </p:tgtEl>
                                        <p:attrNameLst>
                                          <p:attrName>style.visibility</p:attrName>
                                        </p:attrNameLst>
                                      </p:cBhvr>
                                      <p:to>
                                        <p:strVal val="visible"/>
                                      </p:to>
                                    </p:set>
                                    <p:animEffect transition="in" filter="wipe(left)">
                                      <p:cBhvr>
                                        <p:cTn id="13" dur="1000"/>
                                        <p:tgtEl>
                                          <p:spTgt spid="93697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2000"/>
                                        <p:tgtEl>
                                          <p:spTgt spid="2"/>
                                        </p:tgtEl>
                                      </p:cBhvr>
                                    </p:animEffect>
                                    <p:set>
                                      <p:cBhvr>
                                        <p:cTn id="18" dur="1" fill="hold">
                                          <p:stCondLst>
                                            <p:cond delay="1999"/>
                                          </p:stCondLst>
                                        </p:cTn>
                                        <p:tgtEl>
                                          <p:spTgt spid="2"/>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2000"/>
                                        <p:tgtEl>
                                          <p:spTgt spid="937012"/>
                                        </p:tgtEl>
                                      </p:cBhvr>
                                    </p:animEffect>
                                    <p:set>
                                      <p:cBhvr>
                                        <p:cTn id="21" dur="1" fill="hold">
                                          <p:stCondLst>
                                            <p:cond delay="1999"/>
                                          </p:stCondLst>
                                        </p:cTn>
                                        <p:tgtEl>
                                          <p:spTgt spid="93701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2000"/>
                                        <p:tgtEl>
                                          <p:spTgt spid="3"/>
                                        </p:tgtEl>
                                      </p:cBhvr>
                                    </p:animEffect>
                                    <p:set>
                                      <p:cBhvr>
                                        <p:cTn id="24" dur="1" fill="hold">
                                          <p:stCondLst>
                                            <p:cond delay="1999"/>
                                          </p:stCondLst>
                                        </p:cTn>
                                        <p:tgtEl>
                                          <p:spTgt spid="3"/>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2000"/>
                                        <p:tgtEl>
                                          <p:spTgt spid="937016"/>
                                        </p:tgtEl>
                                      </p:cBhvr>
                                    </p:animEffect>
                                    <p:set>
                                      <p:cBhvr>
                                        <p:cTn id="27" dur="1" fill="hold">
                                          <p:stCondLst>
                                            <p:cond delay="1999"/>
                                          </p:stCondLst>
                                        </p:cTn>
                                        <p:tgtEl>
                                          <p:spTgt spid="937016"/>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2000"/>
                                        <p:tgtEl>
                                          <p:spTgt spid="5"/>
                                        </p:tgtEl>
                                      </p:cBhvr>
                                    </p:animEffect>
                                    <p:set>
                                      <p:cBhvr>
                                        <p:cTn id="30" dur="1" fill="hold">
                                          <p:stCondLst>
                                            <p:cond delay="1999"/>
                                          </p:stCondLst>
                                        </p:cTn>
                                        <p:tgtEl>
                                          <p:spTgt spid="5"/>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2000"/>
                                        <p:tgtEl>
                                          <p:spTgt spid="937024"/>
                                        </p:tgtEl>
                                      </p:cBhvr>
                                    </p:animEffect>
                                    <p:set>
                                      <p:cBhvr>
                                        <p:cTn id="33" dur="1" fill="hold">
                                          <p:stCondLst>
                                            <p:cond delay="1999"/>
                                          </p:stCondLst>
                                        </p:cTn>
                                        <p:tgtEl>
                                          <p:spTgt spid="937024"/>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2000"/>
                                        <p:tgtEl>
                                          <p:spTgt spid="6"/>
                                        </p:tgtEl>
                                      </p:cBhvr>
                                    </p:animEffect>
                                    <p:set>
                                      <p:cBhvr>
                                        <p:cTn id="36" dur="1" fill="hold">
                                          <p:stCondLst>
                                            <p:cond delay="1999"/>
                                          </p:stCondLst>
                                        </p:cTn>
                                        <p:tgtEl>
                                          <p:spTgt spid="6"/>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2000"/>
                                        <p:tgtEl>
                                          <p:spTgt spid="937032"/>
                                        </p:tgtEl>
                                      </p:cBhvr>
                                    </p:animEffect>
                                    <p:set>
                                      <p:cBhvr>
                                        <p:cTn id="39" dur="1" fill="hold">
                                          <p:stCondLst>
                                            <p:cond delay="1999"/>
                                          </p:stCondLst>
                                        </p:cTn>
                                        <p:tgtEl>
                                          <p:spTgt spid="937032"/>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2000"/>
                                        <p:tgtEl>
                                          <p:spTgt spid="937033"/>
                                        </p:tgtEl>
                                      </p:cBhvr>
                                    </p:animEffect>
                                    <p:set>
                                      <p:cBhvr>
                                        <p:cTn id="42" dur="1" fill="hold">
                                          <p:stCondLst>
                                            <p:cond delay="1999"/>
                                          </p:stCondLst>
                                        </p:cTn>
                                        <p:tgtEl>
                                          <p:spTgt spid="937033"/>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2000"/>
                                        <p:tgtEl>
                                          <p:spTgt spid="937034"/>
                                        </p:tgtEl>
                                      </p:cBhvr>
                                    </p:animEffect>
                                    <p:set>
                                      <p:cBhvr>
                                        <p:cTn id="45" dur="1" fill="hold">
                                          <p:stCondLst>
                                            <p:cond delay="1999"/>
                                          </p:stCondLst>
                                        </p:cTn>
                                        <p:tgtEl>
                                          <p:spTgt spid="937034"/>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2000"/>
                                        <p:tgtEl>
                                          <p:spTgt spid="937036"/>
                                        </p:tgtEl>
                                      </p:cBhvr>
                                    </p:animEffect>
                                    <p:set>
                                      <p:cBhvr>
                                        <p:cTn id="48" dur="1" fill="hold">
                                          <p:stCondLst>
                                            <p:cond delay="1999"/>
                                          </p:stCondLst>
                                        </p:cTn>
                                        <p:tgtEl>
                                          <p:spTgt spid="937036"/>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2000"/>
                                        <p:tgtEl>
                                          <p:spTgt spid="937037"/>
                                        </p:tgtEl>
                                      </p:cBhvr>
                                    </p:animEffect>
                                    <p:set>
                                      <p:cBhvr>
                                        <p:cTn id="51" dur="1" fill="hold">
                                          <p:stCondLst>
                                            <p:cond delay="1999"/>
                                          </p:stCondLst>
                                        </p:cTn>
                                        <p:tgtEl>
                                          <p:spTgt spid="937037"/>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2000"/>
                                        <p:tgtEl>
                                          <p:spTgt spid="937038"/>
                                        </p:tgtEl>
                                      </p:cBhvr>
                                    </p:animEffect>
                                    <p:set>
                                      <p:cBhvr>
                                        <p:cTn id="54" dur="1" fill="hold">
                                          <p:stCondLst>
                                            <p:cond delay="1999"/>
                                          </p:stCondLst>
                                        </p:cTn>
                                        <p:tgtEl>
                                          <p:spTgt spid="9370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2000"/>
                                        <p:tgtEl>
                                          <p:spTgt spid="2"/>
                                        </p:tgtEl>
                                      </p:cBhvr>
                                    </p:animEffect>
                                    <p:set>
                                      <p:cBhvr>
                                        <p:cTn id="57" dur="1" fill="hold">
                                          <p:stCondLst>
                                            <p:cond delay="1999"/>
                                          </p:stCondLst>
                                        </p:cTn>
                                        <p:tgtEl>
                                          <p:spTgt spid="2"/>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2000"/>
                                        <p:tgtEl>
                                          <p:spTgt spid="937012"/>
                                        </p:tgtEl>
                                      </p:cBhvr>
                                    </p:animEffect>
                                    <p:set>
                                      <p:cBhvr>
                                        <p:cTn id="60" dur="1" fill="hold">
                                          <p:stCondLst>
                                            <p:cond delay="1999"/>
                                          </p:stCondLst>
                                        </p:cTn>
                                        <p:tgtEl>
                                          <p:spTgt spid="937012"/>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2000"/>
                                        <p:tgtEl>
                                          <p:spTgt spid="3"/>
                                        </p:tgtEl>
                                      </p:cBhvr>
                                    </p:animEffect>
                                    <p:set>
                                      <p:cBhvr>
                                        <p:cTn id="63" dur="1" fill="hold">
                                          <p:stCondLst>
                                            <p:cond delay="1999"/>
                                          </p:stCondLst>
                                        </p:cTn>
                                        <p:tgtEl>
                                          <p:spTgt spid="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2000"/>
                                        <p:tgtEl>
                                          <p:spTgt spid="937016"/>
                                        </p:tgtEl>
                                      </p:cBhvr>
                                    </p:animEffect>
                                    <p:set>
                                      <p:cBhvr>
                                        <p:cTn id="66" dur="1" fill="hold">
                                          <p:stCondLst>
                                            <p:cond delay="1999"/>
                                          </p:stCondLst>
                                        </p:cTn>
                                        <p:tgtEl>
                                          <p:spTgt spid="937016"/>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2000"/>
                                        <p:tgtEl>
                                          <p:spTgt spid="5"/>
                                        </p:tgtEl>
                                      </p:cBhvr>
                                    </p:animEffect>
                                    <p:set>
                                      <p:cBhvr>
                                        <p:cTn id="69" dur="1" fill="hold">
                                          <p:stCondLst>
                                            <p:cond delay="1999"/>
                                          </p:stCondLst>
                                        </p:cTn>
                                        <p:tgtEl>
                                          <p:spTgt spid="5"/>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937024"/>
                                        </p:tgtEl>
                                      </p:cBhvr>
                                    </p:animEffect>
                                    <p:set>
                                      <p:cBhvr>
                                        <p:cTn id="72" dur="1" fill="hold">
                                          <p:stCondLst>
                                            <p:cond delay="1999"/>
                                          </p:stCondLst>
                                        </p:cTn>
                                        <p:tgtEl>
                                          <p:spTgt spid="937024"/>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2000"/>
                                        <p:tgtEl>
                                          <p:spTgt spid="6"/>
                                        </p:tgtEl>
                                      </p:cBhvr>
                                    </p:animEffect>
                                    <p:set>
                                      <p:cBhvr>
                                        <p:cTn id="75" dur="1" fill="hold">
                                          <p:stCondLst>
                                            <p:cond delay="1999"/>
                                          </p:stCondLst>
                                        </p:cTn>
                                        <p:tgtEl>
                                          <p:spTgt spid="6"/>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937032"/>
                                        </p:tgtEl>
                                      </p:cBhvr>
                                    </p:animEffect>
                                    <p:set>
                                      <p:cBhvr>
                                        <p:cTn id="78" dur="1" fill="hold">
                                          <p:stCondLst>
                                            <p:cond delay="1999"/>
                                          </p:stCondLst>
                                        </p:cTn>
                                        <p:tgtEl>
                                          <p:spTgt spid="937032"/>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2000"/>
                                        <p:tgtEl>
                                          <p:spTgt spid="937033"/>
                                        </p:tgtEl>
                                      </p:cBhvr>
                                    </p:animEffect>
                                    <p:set>
                                      <p:cBhvr>
                                        <p:cTn id="81" dur="1" fill="hold">
                                          <p:stCondLst>
                                            <p:cond delay="1999"/>
                                          </p:stCondLst>
                                        </p:cTn>
                                        <p:tgtEl>
                                          <p:spTgt spid="937033"/>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2000"/>
                                        <p:tgtEl>
                                          <p:spTgt spid="937034"/>
                                        </p:tgtEl>
                                      </p:cBhvr>
                                    </p:animEffect>
                                    <p:set>
                                      <p:cBhvr>
                                        <p:cTn id="84" dur="1" fill="hold">
                                          <p:stCondLst>
                                            <p:cond delay="1999"/>
                                          </p:stCondLst>
                                        </p:cTn>
                                        <p:tgtEl>
                                          <p:spTgt spid="937034"/>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2000"/>
                                        <p:tgtEl>
                                          <p:spTgt spid="937036"/>
                                        </p:tgtEl>
                                      </p:cBhvr>
                                    </p:animEffect>
                                    <p:set>
                                      <p:cBhvr>
                                        <p:cTn id="87" dur="1" fill="hold">
                                          <p:stCondLst>
                                            <p:cond delay="1999"/>
                                          </p:stCondLst>
                                        </p:cTn>
                                        <p:tgtEl>
                                          <p:spTgt spid="937036"/>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2000"/>
                                        <p:tgtEl>
                                          <p:spTgt spid="937037"/>
                                        </p:tgtEl>
                                      </p:cBhvr>
                                    </p:animEffect>
                                    <p:set>
                                      <p:cBhvr>
                                        <p:cTn id="90" dur="1" fill="hold">
                                          <p:stCondLst>
                                            <p:cond delay="1999"/>
                                          </p:stCondLst>
                                        </p:cTn>
                                        <p:tgtEl>
                                          <p:spTgt spid="937037"/>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2000"/>
                                        <p:tgtEl>
                                          <p:spTgt spid="937038"/>
                                        </p:tgtEl>
                                      </p:cBhvr>
                                    </p:animEffect>
                                    <p:set>
                                      <p:cBhvr>
                                        <p:cTn id="93" dur="1" fill="hold">
                                          <p:stCondLst>
                                            <p:cond delay="1999"/>
                                          </p:stCondLst>
                                        </p:cTn>
                                        <p:tgtEl>
                                          <p:spTgt spid="937038"/>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2000"/>
                                        <p:tgtEl>
                                          <p:spTgt spid="4"/>
                                        </p:tgtEl>
                                      </p:cBhvr>
                                    </p:animEffect>
                                    <p:set>
                                      <p:cBhvr>
                                        <p:cTn id="96" dur="1" fill="hold">
                                          <p:stCondLst>
                                            <p:cond delay="1999"/>
                                          </p:stCondLst>
                                        </p:cTn>
                                        <p:tgtEl>
                                          <p:spTgt spid="4"/>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2000"/>
                                        <p:tgtEl>
                                          <p:spTgt spid="937020"/>
                                        </p:tgtEl>
                                      </p:cBhvr>
                                    </p:animEffect>
                                    <p:set>
                                      <p:cBhvr>
                                        <p:cTn id="99" dur="1" fill="hold">
                                          <p:stCondLst>
                                            <p:cond delay="1999"/>
                                          </p:stCondLst>
                                        </p:cTn>
                                        <p:tgtEl>
                                          <p:spTgt spid="9370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73" grpId="0"/>
      <p:bldP spid="937024" grpId="0" animBg="1"/>
      <p:bldP spid="937024" grpId="1" animBg="1"/>
      <p:bldP spid="937032" grpId="0"/>
      <p:bldP spid="937032" grpId="1"/>
      <p:bldP spid="937033" grpId="0"/>
      <p:bldP spid="937033" grpId="1"/>
      <p:bldP spid="937034" grpId="0"/>
      <p:bldP spid="937034" grpId="1"/>
      <p:bldP spid="937035" grpId="0"/>
      <p:bldP spid="937036" grpId="0"/>
      <p:bldP spid="937036" grpId="1"/>
      <p:bldP spid="937038" grpId="0"/>
      <p:bldP spid="93703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D81B2A46-1A47-4B27-BF1A-9AD3B7DE659E}" type="slidenum">
              <a:rPr lang="en-US" smtClean="0"/>
              <a:pPr>
                <a:defRPr/>
              </a:pPr>
              <a:t>6</a:t>
            </a:fld>
            <a:endParaRPr lang="en-US"/>
          </a:p>
        </p:txBody>
      </p:sp>
      <p:sp>
        <p:nvSpPr>
          <p:cNvPr id="934916" name="Rectangle 4"/>
          <p:cNvSpPr>
            <a:spLocks noGrp="1" noChangeArrowheads="1"/>
          </p:cNvSpPr>
          <p:nvPr>
            <p:ph idx="4294967295"/>
          </p:nvPr>
        </p:nvSpPr>
        <p:spPr>
          <a:xfrm>
            <a:off x="946150" y="1800227"/>
            <a:ext cx="7359650" cy="3838575"/>
          </a:xfrm>
        </p:spPr>
        <p:txBody>
          <a:bodyPr/>
          <a:lstStyle/>
          <a:p>
            <a:pPr eaLnBrk="1" hangingPunct="1">
              <a:lnSpc>
                <a:spcPct val="85000"/>
              </a:lnSpc>
              <a:spcBef>
                <a:spcPct val="0"/>
              </a:spcBef>
            </a:pPr>
            <a:r>
              <a:rPr lang="en-US" dirty="0"/>
              <a:t>Remember that leadership is really just part of the leader-follower relationship. </a:t>
            </a:r>
          </a:p>
          <a:p>
            <a:pPr eaLnBrk="1" hangingPunct="1">
              <a:lnSpc>
                <a:spcPct val="85000"/>
              </a:lnSpc>
              <a:spcBef>
                <a:spcPct val="0"/>
              </a:spcBef>
            </a:pPr>
            <a:endParaRPr lang="en-US" dirty="0"/>
          </a:p>
          <a:p>
            <a:pPr eaLnBrk="1" hangingPunct="1">
              <a:lnSpc>
                <a:spcPct val="85000"/>
              </a:lnSpc>
              <a:spcBef>
                <a:spcPct val="0"/>
              </a:spcBef>
            </a:pPr>
            <a:r>
              <a:rPr lang="en-US" dirty="0"/>
              <a:t> </a:t>
            </a:r>
            <a:r>
              <a:rPr lang="en-US" u="sng" dirty="0"/>
              <a:t>Personal leadership</a:t>
            </a:r>
            <a:r>
              <a:rPr lang="en-US" dirty="0"/>
              <a:t> is about preparing and learning for the leadership role and projecting your preparation.  This means:</a:t>
            </a:r>
          </a:p>
          <a:p>
            <a:pPr eaLnBrk="1" hangingPunct="1">
              <a:lnSpc>
                <a:spcPct val="85000"/>
              </a:lnSpc>
              <a:spcBef>
                <a:spcPct val="0"/>
              </a:spcBef>
              <a:buFont typeface="Wingdings" pitchFamily="2" charset="2"/>
              <a:buChar char="§"/>
            </a:pPr>
            <a:endParaRPr lang="en-US" dirty="0"/>
          </a:p>
          <a:p>
            <a:pPr lvl="1" eaLnBrk="1" hangingPunct="1">
              <a:lnSpc>
                <a:spcPct val="85000"/>
              </a:lnSpc>
              <a:spcBef>
                <a:spcPct val="0"/>
              </a:spcBef>
            </a:pPr>
            <a:r>
              <a:rPr lang="en-US" sz="2800" dirty="0"/>
              <a:t> </a:t>
            </a:r>
            <a:r>
              <a:rPr lang="en-US" dirty="0"/>
              <a:t>You need to be seen as having the</a:t>
            </a:r>
            <a:r>
              <a:rPr lang="en-US" b="1" dirty="0"/>
              <a:t> vision</a:t>
            </a:r>
            <a:r>
              <a:rPr lang="en-US" dirty="0"/>
              <a:t> to lead, and you must be seen as </a:t>
            </a:r>
            <a:r>
              <a:rPr lang="en-US" b="1" dirty="0"/>
              <a:t>authentic</a:t>
            </a:r>
            <a:r>
              <a:rPr lang="en-US" dirty="0"/>
              <a:t> and </a:t>
            </a:r>
            <a:r>
              <a:rPr lang="en-US" b="1" dirty="0"/>
              <a:t>dedicated</a:t>
            </a:r>
            <a:r>
              <a:rPr lang="en-US" dirty="0"/>
              <a:t> to the team.</a:t>
            </a:r>
          </a:p>
          <a:p>
            <a:pPr lvl="1" eaLnBrk="1" hangingPunct="1">
              <a:lnSpc>
                <a:spcPct val="85000"/>
              </a:lnSpc>
              <a:spcBef>
                <a:spcPct val="0"/>
              </a:spcBef>
              <a:buFont typeface="Wingdings" pitchFamily="2" charset="2"/>
              <a:buNone/>
            </a:pPr>
            <a:endParaRPr lang="en-US" dirty="0"/>
          </a:p>
        </p:txBody>
      </p:sp>
      <p:sp>
        <p:nvSpPr>
          <p:cNvPr id="8195" name="Rectangle 16"/>
          <p:cNvSpPr>
            <a:spLocks noChangeArrowheads="1"/>
          </p:cNvSpPr>
          <p:nvPr/>
        </p:nvSpPr>
        <p:spPr bwMode="auto">
          <a:xfrm>
            <a:off x="2133602" y="365125"/>
            <a:ext cx="6175375" cy="730250"/>
          </a:xfrm>
          <a:prstGeom prst="rect">
            <a:avLst/>
          </a:prstGeom>
          <a:noFill/>
          <a:ln w="9525" algn="ctr">
            <a:noFill/>
            <a:miter lim="800000"/>
            <a:headEnd/>
            <a:tailEnd/>
          </a:ln>
        </p:spPr>
        <p:txBody>
          <a:bodyPr/>
          <a:lstStyle/>
          <a:p>
            <a:pPr algn="ctr">
              <a:tabLst>
                <a:tab pos="7997825" algn="r"/>
              </a:tabLst>
            </a:pPr>
            <a:r>
              <a:rPr lang="en-US" sz="4000" b="1" dirty="0">
                <a:solidFill>
                  <a:schemeClr val="tx2"/>
                </a:solidFill>
              </a:rPr>
              <a:t>Personal Leadership</a:t>
            </a:r>
          </a:p>
        </p:txBody>
      </p:sp>
      <p:grpSp>
        <p:nvGrpSpPr>
          <p:cNvPr id="8196" name="Group 4"/>
          <p:cNvGrpSpPr>
            <a:grpSpLocks/>
          </p:cNvGrpSpPr>
          <p:nvPr/>
        </p:nvGrpSpPr>
        <p:grpSpPr bwMode="auto">
          <a:xfrm>
            <a:off x="828677" y="287338"/>
            <a:ext cx="1698625" cy="850900"/>
            <a:chOff x="720" y="2683"/>
            <a:chExt cx="1430" cy="968"/>
          </a:xfrm>
        </p:grpSpPr>
        <p:sp>
          <p:nvSpPr>
            <p:cNvPr id="8198" name="Freeform 5"/>
            <p:cNvSpPr>
              <a:spLocks/>
            </p:cNvSpPr>
            <p:nvPr/>
          </p:nvSpPr>
          <p:spPr bwMode="auto">
            <a:xfrm>
              <a:off x="720" y="2683"/>
              <a:ext cx="1430" cy="968"/>
            </a:xfrm>
            <a:custGeom>
              <a:avLst/>
              <a:gdLst>
                <a:gd name="T0" fmla="*/ 0 w 1560"/>
                <a:gd name="T1" fmla="*/ 237 h 1056"/>
                <a:gd name="T2" fmla="*/ 0 w 1560"/>
                <a:gd name="T3" fmla="*/ 240 h 1056"/>
                <a:gd name="T4" fmla="*/ 356 w 1560"/>
                <a:gd name="T5" fmla="*/ 240 h 1056"/>
                <a:gd name="T6" fmla="*/ 356 w 1560"/>
                <a:gd name="T7" fmla="*/ 0 h 1056"/>
                <a:gd name="T8" fmla="*/ 175 w 1560"/>
                <a:gd name="T9" fmla="*/ 0 h 1056"/>
                <a:gd name="T10" fmla="*/ 0 w 1560"/>
                <a:gd name="T11" fmla="*/ 237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round/>
              <a:headEnd/>
              <a:tailEnd/>
            </a:ln>
          </p:spPr>
          <p:txBody>
            <a:bodyPr/>
            <a:lstStyle/>
            <a:p>
              <a:endParaRPr lang="en-US"/>
            </a:p>
          </p:txBody>
        </p:sp>
        <p:sp>
          <p:nvSpPr>
            <p:cNvPr id="8199" name="Freeform 6"/>
            <p:cNvSpPr>
              <a:spLocks noChangeAspect="1"/>
            </p:cNvSpPr>
            <p:nvPr/>
          </p:nvSpPr>
          <p:spPr bwMode="auto">
            <a:xfrm>
              <a:off x="824" y="2723"/>
              <a:ext cx="1287" cy="871"/>
            </a:xfrm>
            <a:custGeom>
              <a:avLst/>
              <a:gdLst>
                <a:gd name="T0" fmla="*/ 0 w 1560"/>
                <a:gd name="T1" fmla="*/ 40 h 1056"/>
                <a:gd name="T2" fmla="*/ 0 w 1560"/>
                <a:gd name="T3" fmla="*/ 40 h 1056"/>
                <a:gd name="T4" fmla="*/ 59 w 1560"/>
                <a:gd name="T5" fmla="*/ 40 h 1056"/>
                <a:gd name="T6" fmla="*/ 59 w 1560"/>
                <a:gd name="T7" fmla="*/ 0 h 1056"/>
                <a:gd name="T8" fmla="*/ 29 w 1560"/>
                <a:gd name="T9" fmla="*/ 0 h 1056"/>
                <a:gd name="T10" fmla="*/ 0 w 1560"/>
                <a:gd name="T11" fmla="*/ 40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34916">
                                            <p:txEl>
                                              <p:pRg st="0" end="0"/>
                                            </p:txEl>
                                          </p:spTgt>
                                        </p:tgtEl>
                                        <p:attrNameLst>
                                          <p:attrName>style.visibility</p:attrName>
                                        </p:attrNameLst>
                                      </p:cBhvr>
                                      <p:to>
                                        <p:strVal val="visible"/>
                                      </p:to>
                                    </p:set>
                                    <p:animEffect transition="in" filter="wipe(left)">
                                      <p:cBhvr>
                                        <p:cTn id="7" dur="500"/>
                                        <p:tgtEl>
                                          <p:spTgt spid="93491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934916">
                                            <p:txEl>
                                              <p:pRg st="2" end="2"/>
                                            </p:txEl>
                                          </p:spTgt>
                                        </p:tgtEl>
                                        <p:attrNameLst>
                                          <p:attrName>style.visibility</p:attrName>
                                        </p:attrNameLst>
                                      </p:cBhvr>
                                      <p:to>
                                        <p:strVal val="visible"/>
                                      </p:to>
                                    </p:set>
                                    <p:animEffect transition="in" filter="wipe(left)">
                                      <p:cBhvr>
                                        <p:cTn id="10" dur="500"/>
                                        <p:tgtEl>
                                          <p:spTgt spid="934916">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934916">
                                            <p:txEl>
                                              <p:pRg st="4" end="4"/>
                                            </p:txEl>
                                          </p:spTgt>
                                        </p:tgtEl>
                                        <p:attrNameLst>
                                          <p:attrName>style.visibility</p:attrName>
                                        </p:attrNameLst>
                                      </p:cBhvr>
                                      <p:to>
                                        <p:strVal val="visible"/>
                                      </p:to>
                                    </p:set>
                                    <p:animEffect transition="in" filter="wipe(left)">
                                      <p:cBhvr>
                                        <p:cTn id="13" dur="500"/>
                                        <p:tgtEl>
                                          <p:spTgt spid="9349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1"/>
          </p:nvPr>
        </p:nvSpPr>
        <p:spPr/>
        <p:txBody>
          <a:bodyPr/>
          <a:lstStyle/>
          <a:p>
            <a:pPr>
              <a:defRPr/>
            </a:pPr>
            <a:fld id="{D15D5A4A-53F6-4EA3-95DB-BC2FC5CB870C}" type="slidenum">
              <a:rPr lang="en-US" smtClean="0"/>
              <a:pPr>
                <a:defRPr/>
              </a:pPr>
              <a:t>7</a:t>
            </a:fld>
            <a:endParaRPr lang="en-US"/>
          </a:p>
        </p:txBody>
      </p:sp>
      <p:sp>
        <p:nvSpPr>
          <p:cNvPr id="1158152" name="Rectangle 8"/>
          <p:cNvSpPr>
            <a:spLocks noGrp="1" noChangeArrowheads="1"/>
          </p:cNvSpPr>
          <p:nvPr>
            <p:ph type="title" idx="4294967295"/>
          </p:nvPr>
        </p:nvSpPr>
        <p:spPr>
          <a:xfrm>
            <a:off x="3683000" y="312740"/>
            <a:ext cx="5461000" cy="960437"/>
          </a:xfrm>
        </p:spPr>
        <p:txBody>
          <a:bodyPr/>
          <a:lstStyle/>
          <a:p>
            <a:pPr eaLnBrk="1" hangingPunct="1"/>
            <a:r>
              <a:rPr lang="en-US" i="1" dirty="0"/>
              <a:t>Effective personal leadership</a:t>
            </a:r>
            <a:r>
              <a:rPr lang="en-US" dirty="0"/>
              <a:t> yields</a:t>
            </a:r>
          </a:p>
        </p:txBody>
      </p:sp>
      <p:sp>
        <p:nvSpPr>
          <p:cNvPr id="1158146" name="Oval 2"/>
          <p:cNvSpPr>
            <a:spLocks noChangeArrowheads="1"/>
          </p:cNvSpPr>
          <p:nvPr/>
        </p:nvSpPr>
        <p:spPr bwMode="auto">
          <a:xfrm>
            <a:off x="2209800" y="1676402"/>
            <a:ext cx="4908550" cy="4543425"/>
          </a:xfrm>
          <a:prstGeom prst="ellipse">
            <a:avLst/>
          </a:prstGeom>
          <a:gradFill rotWithShape="0">
            <a:gsLst>
              <a:gs pos="0">
                <a:srgbClr val="E54755"/>
              </a:gs>
              <a:gs pos="100000">
                <a:srgbClr val="E33B4A">
                  <a:alpha val="24001"/>
                </a:srgbClr>
              </a:gs>
            </a:gsLst>
            <a:path path="shape">
              <a:fillToRect l="50000" t="50000" r="50000" b="50000"/>
            </a:path>
          </a:gradFill>
          <a:ln w="9525">
            <a:noFill/>
            <a:round/>
            <a:headEnd/>
            <a:tailEnd/>
          </a:ln>
        </p:spPr>
        <p:txBody>
          <a:bodyPr wrap="none" anchor="ctr"/>
          <a:lstStyle/>
          <a:p>
            <a:pPr algn="ctr" eaLnBrk="0" hangingPunct="0">
              <a:spcBef>
                <a:spcPct val="30000"/>
              </a:spcBef>
            </a:pPr>
            <a:endParaRPr lang="en-US" sz="2000">
              <a:solidFill>
                <a:srgbClr val="000000"/>
              </a:solidFill>
            </a:endParaRPr>
          </a:p>
        </p:txBody>
      </p:sp>
      <p:sp>
        <p:nvSpPr>
          <p:cNvPr id="1158147" name="AutoShape 3"/>
          <p:cNvSpPr>
            <a:spLocks noChangeArrowheads="1"/>
          </p:cNvSpPr>
          <p:nvPr/>
        </p:nvSpPr>
        <p:spPr bwMode="auto">
          <a:xfrm rot="8075291">
            <a:off x="2525714" y="-260349"/>
            <a:ext cx="2043113" cy="66595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0">
            <a:gsLst>
              <a:gs pos="0">
                <a:srgbClr val="E85E6A"/>
              </a:gs>
              <a:gs pos="100000">
                <a:srgbClr val="E33B4A">
                  <a:alpha val="4999"/>
                </a:srgbClr>
              </a:gs>
            </a:gsLst>
            <a:lin ang="5400000" scaled="1"/>
          </a:gradFill>
          <a:ln w="9525">
            <a:noFill/>
            <a:miter lim="800000"/>
            <a:headEnd/>
            <a:tailEnd/>
          </a:ln>
        </p:spPr>
        <p:txBody>
          <a:bodyPr wrap="none" anchor="ctr"/>
          <a:lstStyle/>
          <a:p>
            <a:endParaRPr lang="en-US"/>
          </a:p>
        </p:txBody>
      </p:sp>
      <p:grpSp>
        <p:nvGrpSpPr>
          <p:cNvPr id="9221" name="Group 4"/>
          <p:cNvGrpSpPr>
            <a:grpSpLocks/>
          </p:cNvGrpSpPr>
          <p:nvPr/>
        </p:nvGrpSpPr>
        <p:grpSpPr bwMode="auto">
          <a:xfrm>
            <a:off x="371477" y="287338"/>
            <a:ext cx="1698625" cy="850900"/>
            <a:chOff x="720" y="2683"/>
            <a:chExt cx="1430" cy="968"/>
          </a:xfrm>
        </p:grpSpPr>
        <p:sp>
          <p:nvSpPr>
            <p:cNvPr id="9224" name="Freeform 5"/>
            <p:cNvSpPr>
              <a:spLocks/>
            </p:cNvSpPr>
            <p:nvPr/>
          </p:nvSpPr>
          <p:spPr bwMode="auto">
            <a:xfrm>
              <a:off x="720" y="2683"/>
              <a:ext cx="1430" cy="968"/>
            </a:xfrm>
            <a:custGeom>
              <a:avLst/>
              <a:gdLst>
                <a:gd name="T0" fmla="*/ 0 w 1560"/>
                <a:gd name="T1" fmla="*/ 237 h 1056"/>
                <a:gd name="T2" fmla="*/ 0 w 1560"/>
                <a:gd name="T3" fmla="*/ 240 h 1056"/>
                <a:gd name="T4" fmla="*/ 356 w 1560"/>
                <a:gd name="T5" fmla="*/ 240 h 1056"/>
                <a:gd name="T6" fmla="*/ 356 w 1560"/>
                <a:gd name="T7" fmla="*/ 0 h 1056"/>
                <a:gd name="T8" fmla="*/ 175 w 1560"/>
                <a:gd name="T9" fmla="*/ 0 h 1056"/>
                <a:gd name="T10" fmla="*/ 0 w 1560"/>
                <a:gd name="T11" fmla="*/ 237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round/>
              <a:headEnd/>
              <a:tailEnd/>
            </a:ln>
          </p:spPr>
          <p:txBody>
            <a:bodyPr/>
            <a:lstStyle/>
            <a:p>
              <a:endParaRPr lang="en-US"/>
            </a:p>
          </p:txBody>
        </p:sp>
        <p:sp>
          <p:nvSpPr>
            <p:cNvPr id="9225" name="Freeform 6"/>
            <p:cNvSpPr>
              <a:spLocks noChangeAspect="1"/>
            </p:cNvSpPr>
            <p:nvPr/>
          </p:nvSpPr>
          <p:spPr bwMode="auto">
            <a:xfrm>
              <a:off x="824" y="2723"/>
              <a:ext cx="1287" cy="871"/>
            </a:xfrm>
            <a:custGeom>
              <a:avLst/>
              <a:gdLst>
                <a:gd name="T0" fmla="*/ 0 w 1560"/>
                <a:gd name="T1" fmla="*/ 40 h 1056"/>
                <a:gd name="T2" fmla="*/ 0 w 1560"/>
                <a:gd name="T3" fmla="*/ 40 h 1056"/>
                <a:gd name="T4" fmla="*/ 59 w 1560"/>
                <a:gd name="T5" fmla="*/ 40 h 1056"/>
                <a:gd name="T6" fmla="*/ 59 w 1560"/>
                <a:gd name="T7" fmla="*/ 0 h 1056"/>
                <a:gd name="T8" fmla="*/ 29 w 1560"/>
                <a:gd name="T9" fmla="*/ 0 h 1056"/>
                <a:gd name="T10" fmla="*/ 0 w 1560"/>
                <a:gd name="T11" fmla="*/ 40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round/>
              <a:headEnd/>
              <a:tailEnd/>
            </a:ln>
          </p:spPr>
          <p:txBody>
            <a:bodyPr/>
            <a:lstStyle/>
            <a:p>
              <a:endParaRPr lang="en-US"/>
            </a:p>
          </p:txBody>
        </p:sp>
      </p:grpSp>
      <p:sp>
        <p:nvSpPr>
          <p:cNvPr id="1158151" name="Text Box 7"/>
          <p:cNvSpPr txBox="1">
            <a:spLocks noChangeArrowheads="1"/>
          </p:cNvSpPr>
          <p:nvPr/>
        </p:nvSpPr>
        <p:spPr bwMode="auto">
          <a:xfrm>
            <a:off x="3041650" y="3538540"/>
            <a:ext cx="3557588" cy="701675"/>
          </a:xfrm>
          <a:prstGeom prst="rect">
            <a:avLst/>
          </a:prstGeom>
          <a:noFill/>
          <a:ln w="9525">
            <a:noFill/>
            <a:miter lim="800000"/>
            <a:headEnd/>
            <a:tailEnd/>
          </a:ln>
        </p:spPr>
        <p:txBody>
          <a:bodyPr>
            <a:spAutoFit/>
          </a:bodyPr>
          <a:lstStyle/>
          <a:p>
            <a:pPr algn="ctr" eaLnBrk="0" hangingPunct="0">
              <a:spcBef>
                <a:spcPct val="50000"/>
              </a:spcBef>
              <a:defRPr/>
            </a:pPr>
            <a:r>
              <a:rPr lang="en-US" sz="4000" b="1" dirty="0">
                <a:solidFill>
                  <a:srgbClr val="29588B"/>
                </a:solidFill>
                <a:effectLst>
                  <a:outerShdw blurRad="38100" dist="38100" dir="2700000" algn="tl">
                    <a:srgbClr val="C0C0C0"/>
                  </a:outerShdw>
                </a:effectLst>
              </a:rPr>
              <a:t>CREDIBILITY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58152"/>
                                        </p:tgtEl>
                                        <p:attrNameLst>
                                          <p:attrName>style.visibility</p:attrName>
                                        </p:attrNameLst>
                                      </p:cBhvr>
                                      <p:to>
                                        <p:strVal val="visible"/>
                                      </p:to>
                                    </p:set>
                                    <p:animEffect transition="in" filter="wipe(left)">
                                      <p:cBhvr>
                                        <p:cTn id="7" dur="1000"/>
                                        <p:tgtEl>
                                          <p:spTgt spid="1158152"/>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1158147"/>
                                        </p:tgtEl>
                                        <p:attrNameLst>
                                          <p:attrName>style.visibility</p:attrName>
                                        </p:attrNameLst>
                                      </p:cBhvr>
                                      <p:to>
                                        <p:strVal val="visible"/>
                                      </p:to>
                                    </p:set>
                                    <p:animEffect transition="in" filter="wipe(up)">
                                      <p:cBhvr>
                                        <p:cTn id="10" dur="1000"/>
                                        <p:tgtEl>
                                          <p:spTgt spid="1158147"/>
                                        </p:tgtEl>
                                      </p:cBhvr>
                                    </p:animEffect>
                                  </p:childTnLst>
                                </p:cTn>
                              </p:par>
                              <p:par>
                                <p:cTn id="11" presetID="6" presetClass="entr" presetSubtype="32" fill="hold" grpId="0" nodeType="withEffect">
                                  <p:stCondLst>
                                    <p:cond delay="1000"/>
                                  </p:stCondLst>
                                  <p:childTnLst>
                                    <p:set>
                                      <p:cBhvr>
                                        <p:cTn id="12" dur="1" fill="hold">
                                          <p:stCondLst>
                                            <p:cond delay="0"/>
                                          </p:stCondLst>
                                        </p:cTn>
                                        <p:tgtEl>
                                          <p:spTgt spid="1158146"/>
                                        </p:tgtEl>
                                        <p:attrNameLst>
                                          <p:attrName>style.visibility</p:attrName>
                                        </p:attrNameLst>
                                      </p:cBhvr>
                                      <p:to>
                                        <p:strVal val="visible"/>
                                      </p:to>
                                    </p:set>
                                    <p:animEffect transition="in" filter="circle(out)">
                                      <p:cBhvr>
                                        <p:cTn id="13" dur="1000"/>
                                        <p:tgtEl>
                                          <p:spTgt spid="1158146"/>
                                        </p:tgtEl>
                                      </p:cBhvr>
                                    </p:animEffect>
                                  </p:childTnLst>
                                </p:cTn>
                              </p:par>
                              <p:par>
                                <p:cTn id="14" presetID="10" presetClass="entr" presetSubtype="0" fill="hold" nodeType="withEffect">
                                  <p:stCondLst>
                                    <p:cond delay="1500"/>
                                  </p:stCondLst>
                                  <p:childTnLst>
                                    <p:set>
                                      <p:cBhvr>
                                        <p:cTn id="15" dur="1" fill="hold">
                                          <p:stCondLst>
                                            <p:cond delay="0"/>
                                          </p:stCondLst>
                                        </p:cTn>
                                        <p:tgtEl>
                                          <p:spTgt spid="1158151">
                                            <p:txEl>
                                              <p:pRg st="0" end="0"/>
                                            </p:txEl>
                                          </p:spTgt>
                                        </p:tgtEl>
                                        <p:attrNameLst>
                                          <p:attrName>style.visibility</p:attrName>
                                        </p:attrNameLst>
                                      </p:cBhvr>
                                      <p:to>
                                        <p:strVal val="visible"/>
                                      </p:to>
                                    </p:set>
                                    <p:animEffect transition="in" filter="fade">
                                      <p:cBhvr>
                                        <p:cTn id="16" dur="1000"/>
                                        <p:tgtEl>
                                          <p:spTgt spid="11581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152" grpId="0"/>
      <p:bldP spid="1158146" grpId="0" animBg="1"/>
      <p:bldP spid="11581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6ADBD64A-53D1-4AB0-9583-0F48D721263E}" type="slidenum">
              <a:rPr lang="en-US" smtClean="0"/>
              <a:pPr>
                <a:defRPr/>
              </a:pPr>
              <a:t>8</a:t>
            </a:fld>
            <a:endParaRPr lang="en-US"/>
          </a:p>
        </p:txBody>
      </p:sp>
      <p:sp>
        <p:nvSpPr>
          <p:cNvPr id="10242" name="Rectangle 2"/>
          <p:cNvSpPr>
            <a:spLocks noGrp="1" noChangeArrowheads="1"/>
          </p:cNvSpPr>
          <p:nvPr>
            <p:ph type="title" idx="4294967295"/>
          </p:nvPr>
        </p:nvSpPr>
        <p:spPr>
          <a:xfrm>
            <a:off x="381000" y="384175"/>
            <a:ext cx="8382000" cy="762000"/>
          </a:xfrm>
        </p:spPr>
        <p:txBody>
          <a:bodyPr/>
          <a:lstStyle/>
          <a:p>
            <a:pPr eaLnBrk="1" hangingPunct="1"/>
            <a:r>
              <a:rPr lang="en-US" sz="3600" dirty="0"/>
              <a:t>Thinking about Personal Leadership</a:t>
            </a:r>
          </a:p>
        </p:txBody>
      </p:sp>
      <p:sp>
        <p:nvSpPr>
          <p:cNvPr id="10243" name="Rectangle 3"/>
          <p:cNvSpPr>
            <a:spLocks noGrp="1" noChangeArrowheads="1"/>
          </p:cNvSpPr>
          <p:nvPr>
            <p:ph type="body" idx="4294967295"/>
          </p:nvPr>
        </p:nvSpPr>
        <p:spPr>
          <a:xfrm>
            <a:off x="984250" y="1828800"/>
            <a:ext cx="7245350" cy="3475038"/>
          </a:xfrm>
        </p:spPr>
        <p:txBody>
          <a:bodyPr/>
          <a:lstStyle/>
          <a:p>
            <a:pPr marL="533400" indent="-533400" algn="ctr" eaLnBrk="1" hangingPunct="1">
              <a:buNone/>
            </a:pPr>
            <a:r>
              <a:rPr lang="en-US" sz="3200" b="1" dirty="0"/>
              <a:t>An American leader:</a:t>
            </a:r>
            <a:r>
              <a:rPr lang="en-US" b="1" dirty="0"/>
              <a:t>  </a:t>
            </a:r>
          </a:p>
          <a:p>
            <a:pPr marL="533400" indent="-533400" algn="ctr" eaLnBrk="1" hangingPunct="1">
              <a:buNone/>
            </a:pPr>
            <a:r>
              <a:rPr lang="en-US" b="1" dirty="0"/>
              <a:t>Dr. Martin Luther King</a:t>
            </a:r>
          </a:p>
          <a:p>
            <a:pPr marL="917575" lvl="1" indent="-457200" algn="ctr" eaLnBrk="1" hangingPunct="1"/>
            <a:endParaRPr lang="en-US" dirty="0"/>
          </a:p>
          <a:p>
            <a:pPr marL="917575" lvl="1" indent="-457200" algn="ctr" eaLnBrk="1" hangingPunct="1"/>
            <a:endParaRPr lang="en-US" dirty="0"/>
          </a:p>
          <a:p>
            <a:pPr marL="917575" lvl="1" indent="-457200" eaLnBrk="1" hangingPunct="1">
              <a:buNone/>
            </a:pPr>
            <a:r>
              <a:rPr lang="en-US" dirty="0">
                <a:solidFill>
                  <a:schemeClr val="tx2"/>
                </a:solidFill>
              </a:rPr>
              <a:t>     Think specifically about Dr. King’s personal leadership.  What examples do you see in the “I have a dream”  speech?</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3" name="Rectangle 3"/>
          <p:cNvSpPr>
            <a:spLocks noGrp="1" noChangeArrowheads="1"/>
          </p:cNvSpPr>
          <p:nvPr>
            <p:ph idx="1"/>
          </p:nvPr>
        </p:nvSpPr>
        <p:spPr>
          <a:xfrm>
            <a:off x="685800" y="1752600"/>
            <a:ext cx="7848600" cy="5029200"/>
          </a:xfrm>
        </p:spPr>
        <p:txBody>
          <a:bodyPr/>
          <a:lstStyle/>
          <a:p>
            <a:pPr marL="533400" indent="-533400" eaLnBrk="1" hangingPunct="1">
              <a:buNone/>
            </a:pPr>
            <a:r>
              <a:rPr lang="en-US" sz="2300" dirty="0"/>
              <a:t>Leadership is a natural part of any team or organization, but what do you personally need to do to lead?</a:t>
            </a:r>
          </a:p>
          <a:p>
            <a:pPr marL="917575" lvl="1" indent="-457200" eaLnBrk="1" hangingPunct="1">
              <a:buFont typeface="Wingdings" pitchFamily="2" charset="2"/>
              <a:buAutoNum type="arabicPeriod"/>
            </a:pPr>
            <a:r>
              <a:rPr lang="en-US" sz="1800" dirty="0"/>
              <a:t>You must have </a:t>
            </a:r>
            <a:r>
              <a:rPr lang="en-US" sz="1800" b="1" dirty="0"/>
              <a:t>competence and the vision to lead </a:t>
            </a:r>
            <a:r>
              <a:rPr lang="en-US" sz="1800" dirty="0"/>
              <a:t>— you must be “mindful”,  curious, and confident.</a:t>
            </a:r>
          </a:p>
          <a:p>
            <a:pPr marL="917575" lvl="1" indent="-457200" eaLnBrk="1" hangingPunct="1">
              <a:buFont typeface="Wingdings" pitchFamily="2" charset="2"/>
              <a:buAutoNum type="arabicPeriod"/>
            </a:pPr>
            <a:r>
              <a:rPr lang="en-US" sz="1800" dirty="0"/>
              <a:t>You must be </a:t>
            </a:r>
            <a:r>
              <a:rPr lang="en-US" sz="1800" b="1" dirty="0"/>
              <a:t>authentic</a:t>
            </a:r>
            <a:r>
              <a:rPr lang="en-US" sz="1800" dirty="0"/>
              <a:t>—people want to follow real, authentic leaders with clear values and sincere emotions, and</a:t>
            </a:r>
          </a:p>
          <a:p>
            <a:pPr marL="917575" lvl="1" indent="-457200" eaLnBrk="1" hangingPunct="1">
              <a:buFont typeface="Wingdings" pitchFamily="2" charset="2"/>
              <a:buAutoNum type="arabicPeriod"/>
            </a:pPr>
            <a:r>
              <a:rPr lang="en-US" sz="1800" dirty="0"/>
              <a:t>You must be </a:t>
            </a:r>
            <a:r>
              <a:rPr lang="en-US" sz="1800" b="1" dirty="0"/>
              <a:t>dedicated </a:t>
            </a:r>
            <a:r>
              <a:rPr lang="en-US" sz="1800" dirty="0"/>
              <a:t>to the team—sharing its values, full of passion, courageous, and willing to make personal sacrifices.</a:t>
            </a:r>
          </a:p>
          <a:p>
            <a:pPr marL="533400" indent="-533400" eaLnBrk="1" hangingPunct="1">
              <a:buNone/>
            </a:pPr>
            <a:endParaRPr lang="en-US" sz="1000" dirty="0"/>
          </a:p>
          <a:p>
            <a:pPr marL="533400" indent="-533400" eaLnBrk="1" hangingPunct="1">
              <a:buNone/>
            </a:pPr>
            <a:r>
              <a:rPr lang="en-US" sz="2300" dirty="0"/>
              <a:t>You will need to </a:t>
            </a:r>
            <a:r>
              <a:rPr lang="en-US" sz="2300" b="1" dirty="0"/>
              <a:t>prepare to be</a:t>
            </a:r>
            <a:r>
              <a:rPr lang="en-US" sz="2300" dirty="0"/>
              <a:t> each of these things, and you will need to </a:t>
            </a:r>
            <a:r>
              <a:rPr lang="en-US" sz="2300" b="1" dirty="0"/>
              <a:t>project</a:t>
            </a:r>
            <a:r>
              <a:rPr lang="en-US" sz="2300" dirty="0"/>
              <a:t> each to those you lead.</a:t>
            </a:r>
            <a:endParaRPr lang="en-US" sz="2300" b="1" dirty="0"/>
          </a:p>
        </p:txBody>
      </p:sp>
      <p:sp>
        <p:nvSpPr>
          <p:cNvPr id="12290" name="Rectangle 2"/>
          <p:cNvSpPr>
            <a:spLocks noGrp="1" noChangeArrowheads="1"/>
          </p:cNvSpPr>
          <p:nvPr>
            <p:ph type="title"/>
          </p:nvPr>
        </p:nvSpPr>
        <p:spPr>
          <a:xfrm>
            <a:off x="762000" y="228602"/>
            <a:ext cx="7772400" cy="860425"/>
          </a:xfrm>
        </p:spPr>
        <p:txBody>
          <a:bodyPr/>
          <a:lstStyle/>
          <a:p>
            <a:pPr eaLnBrk="1" hangingPunct="1"/>
            <a:r>
              <a:rPr lang="en-US" dirty="0"/>
              <a:t>Sub-domains of </a:t>
            </a:r>
            <a:br>
              <a:rPr lang="en-US" dirty="0"/>
            </a:br>
            <a:r>
              <a:rPr lang="en-US" dirty="0"/>
              <a:t>Personal Leadership</a:t>
            </a:r>
          </a:p>
        </p:txBody>
      </p:sp>
      <p:sp>
        <p:nvSpPr>
          <p:cNvPr id="4" name="Slide Number Placeholder 3"/>
          <p:cNvSpPr>
            <a:spLocks noGrp="1"/>
          </p:cNvSpPr>
          <p:nvPr>
            <p:ph type="sldNum" sz="quarter" idx="11"/>
          </p:nvPr>
        </p:nvSpPr>
        <p:spPr/>
        <p:txBody>
          <a:bodyPr/>
          <a:lstStyle/>
          <a:p>
            <a:pPr>
              <a:defRPr/>
            </a:pPr>
            <a:fld id="{AD1CB61A-662D-48B4-B811-B7A74931B158}" type="slidenum">
              <a:rPr lang="en-US" smtClean="0"/>
              <a:pPr>
                <a:defRPr/>
              </a:pPr>
              <a:t>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1000"/>
                                  </p:stCondLst>
                                  <p:childTnLst>
                                    <p:anim calcmode="discrete" valueType="str">
                                      <p:cBhvr>
                                        <p:cTn id="6" dur="1000" fill="hold"/>
                                        <p:tgtEl>
                                          <p:spTgt spid="1070083">
                                            <p:txEl>
                                              <p:pRg st="1" end="1"/>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uke MBA - Rethinking Boundaries">
  <a:themeElements>
    <a:clrScheme name="Duke MBA - Rethinking Boundaries 14">
      <a:dk1>
        <a:srgbClr val="000000"/>
      </a:dk1>
      <a:lt1>
        <a:srgbClr val="FFFFFF"/>
      </a:lt1>
      <a:dk2>
        <a:srgbClr val="000099"/>
      </a:dk2>
      <a:lt2>
        <a:srgbClr val="666666"/>
      </a:lt2>
      <a:accent1>
        <a:srgbClr val="CCCCCC"/>
      </a:accent1>
      <a:accent2>
        <a:srgbClr val="FFFF00"/>
      </a:accent2>
      <a:accent3>
        <a:srgbClr val="FFFFFF"/>
      </a:accent3>
      <a:accent4>
        <a:srgbClr val="000000"/>
      </a:accent4>
      <a:accent5>
        <a:srgbClr val="E2E2E2"/>
      </a:accent5>
      <a:accent6>
        <a:srgbClr val="E7E700"/>
      </a:accent6>
      <a:hlink>
        <a:srgbClr val="3A4AA0"/>
      </a:hlink>
      <a:folHlink>
        <a:srgbClr val="929BC5"/>
      </a:folHlink>
    </a:clrScheme>
    <a:fontScheme name="Duke MBA - Rethinking Boundaries">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uke MBA - Rethinking Boundari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uke MBA - Rethinking Boundari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uke MBA - Rethinking Boundari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uke MBA - Rethinking Boundari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uke MBA - Rethinking Boundari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uke MBA - Rethinking Boundari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uke MBA - Rethinking Boundari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uke MBA - Rethinking Boundari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uke MBA - Rethinking Boundari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uke MBA - Rethinking Boundari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uke MBA - Rethinking Boundari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uke MBA - Rethinking Boundari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uke MBA - Rethinking Boundaries 13">
        <a:dk1>
          <a:srgbClr val="000000"/>
        </a:dk1>
        <a:lt1>
          <a:srgbClr val="FFFFFF"/>
        </a:lt1>
        <a:dk2>
          <a:srgbClr val="000099"/>
        </a:dk2>
        <a:lt2>
          <a:srgbClr val="999999"/>
        </a:lt2>
        <a:accent1>
          <a:srgbClr val="6979B9"/>
        </a:accent1>
        <a:accent2>
          <a:srgbClr val="FFFF00"/>
        </a:accent2>
        <a:accent3>
          <a:srgbClr val="FFFFFF"/>
        </a:accent3>
        <a:accent4>
          <a:srgbClr val="000000"/>
        </a:accent4>
        <a:accent5>
          <a:srgbClr val="B9BED9"/>
        </a:accent5>
        <a:accent6>
          <a:srgbClr val="E7E700"/>
        </a:accent6>
        <a:hlink>
          <a:srgbClr val="000099"/>
        </a:hlink>
        <a:folHlink>
          <a:srgbClr val="000099"/>
        </a:folHlink>
      </a:clrScheme>
      <a:clrMap bg1="lt1" tx1="dk1" bg2="lt2" tx2="dk2" accent1="accent1" accent2="accent2" accent3="accent3" accent4="accent4" accent5="accent5" accent6="accent6" hlink="hlink" folHlink="folHlink"/>
    </a:extraClrScheme>
    <a:extraClrScheme>
      <a:clrScheme name="Duke MBA - Rethinking Boundaries 14">
        <a:dk1>
          <a:srgbClr val="000000"/>
        </a:dk1>
        <a:lt1>
          <a:srgbClr val="FFFFFF"/>
        </a:lt1>
        <a:dk2>
          <a:srgbClr val="000099"/>
        </a:dk2>
        <a:lt2>
          <a:srgbClr val="666666"/>
        </a:lt2>
        <a:accent1>
          <a:srgbClr val="CCCCCC"/>
        </a:accent1>
        <a:accent2>
          <a:srgbClr val="FFFF00"/>
        </a:accent2>
        <a:accent3>
          <a:srgbClr val="FFFFFF"/>
        </a:accent3>
        <a:accent4>
          <a:srgbClr val="000000"/>
        </a:accent4>
        <a:accent5>
          <a:srgbClr val="E2E2E2"/>
        </a:accent5>
        <a:accent6>
          <a:srgbClr val="E7E700"/>
        </a:accent6>
        <a:hlink>
          <a:srgbClr val="3A4AA0"/>
        </a:hlink>
        <a:folHlink>
          <a:srgbClr val="929BC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1705</Words>
  <Application>Microsoft Macintosh PowerPoint</Application>
  <PresentationFormat>On-screen Show (4:3)</PresentationFormat>
  <Paragraphs>243</Paragraphs>
  <Slides>21</Slides>
  <Notes>21</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2</vt:i4>
      </vt:variant>
    </vt:vector>
  </HeadingPairs>
  <TitlesOfParts>
    <vt:vector size="29" baseType="lpstr">
      <vt:lpstr>ＭＳ Ｐゴシック</vt:lpstr>
      <vt:lpstr>Arial</vt:lpstr>
      <vt:lpstr>Times New Roman</vt:lpstr>
      <vt:lpstr>Verdana</vt:lpstr>
      <vt:lpstr>Wingdings</vt:lpstr>
      <vt:lpstr>Duke MBA - Rethinking Boundaries</vt:lpstr>
      <vt:lpstr>PERSONAL  LEADERSHIP</vt:lpstr>
      <vt:lpstr>Why should anyone be led by you?  (what is your unique contribution?)</vt:lpstr>
      <vt:lpstr>PowerPoint Presentation</vt:lpstr>
      <vt:lpstr>PowerPoint Presentation</vt:lpstr>
      <vt:lpstr>PowerPoint Presentation</vt:lpstr>
      <vt:lpstr>PowerPoint Presentation</vt:lpstr>
      <vt:lpstr>Effective personal leadership yields</vt:lpstr>
      <vt:lpstr>Thinking about Personal Leadership</vt:lpstr>
      <vt:lpstr>Sub-domains of  Personal Leadership</vt:lpstr>
      <vt:lpstr>Becoming “Mindful”</vt:lpstr>
      <vt:lpstr>Provide vision</vt:lpstr>
      <vt:lpstr>Sub-domains of  Personal Leadership</vt:lpstr>
      <vt:lpstr>Being Authentic: Developing  your own leadership style</vt:lpstr>
      <vt:lpstr>Understanding your own values</vt:lpstr>
      <vt:lpstr>Value Exercise</vt:lpstr>
      <vt:lpstr>Projecting your leadership persona</vt:lpstr>
      <vt:lpstr>Sub-domains of  Personal Leadership</vt:lpstr>
      <vt:lpstr>Showing your dedication</vt:lpstr>
      <vt:lpstr>Why is Personal Leadership important?    _________  What is it we are trying to achieve?</vt:lpstr>
      <vt:lpstr>Effective personal leadership yields</vt:lpstr>
      <vt:lpstr>PowerPoint Presentation</vt:lpstr>
      <vt:lpstr>Dennis Moore 1</vt:lpstr>
      <vt:lpstr>Dennis More 2</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Andrea Mohamed</dc:creator>
  <cp:lastModifiedBy>Sim Sitkin</cp:lastModifiedBy>
  <cp:revision>45</cp:revision>
  <cp:lastPrinted>2023-05-09T17:27:19Z</cp:lastPrinted>
  <dcterms:created xsi:type="dcterms:W3CDTF">2009-02-09T20:53:38Z</dcterms:created>
  <dcterms:modified xsi:type="dcterms:W3CDTF">2024-05-02T18:55:37Z</dcterms:modified>
</cp:coreProperties>
</file>