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492" r:id="rId2"/>
    <p:sldId id="493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5" r:id="rId15"/>
    <p:sldId id="276" r:id="rId16"/>
  </p:sldIdLst>
  <p:sldSz cx="12192000" cy="6858000"/>
  <p:notesSz cx="9144000" cy="6858000"/>
  <p:custShowLst>
    <p:custShow name="New Choir Director" id="0">
      <p:sldLst/>
    </p:custShow>
    <p:custShow name="Change in the Organization" id="1">
      <p:sldLst/>
    </p:custShow>
    <p:custShow name="Big Concert" id="2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6"/>
    <p:restoredTop sz="93537"/>
  </p:normalViewPr>
  <p:slideViewPr>
    <p:cSldViewPr snapToGrid="0">
      <p:cViewPr varScale="1">
        <p:scale>
          <a:sx n="119" d="100"/>
          <a:sy n="119" d="100"/>
        </p:scale>
        <p:origin x="1280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6000" y="514350"/>
            <a:ext cx="4572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42F451ED-2A43-490A-9FC9-5A46309B54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29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05A990-5A62-4262-BB9E-342C3F525AA1}" type="slidenum">
              <a:rPr lang="en-US" smtClean="0">
                <a:ea typeface="ＭＳ Ｐゴシック" pitchFamily="-107" charset="-128"/>
              </a:rPr>
              <a:pPr/>
              <a:t>1</a:t>
            </a:fld>
            <a:endParaRPr lang="en-US">
              <a:ea typeface="ＭＳ Ｐゴシック" pitchFamily="-107" charset="-128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10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76527E6-4507-40BA-B7D7-20DE755DE10A}" type="datetime1">
              <a:rPr lang="en-GB" smtClean="0"/>
              <a:pPr>
                <a:defRPr/>
              </a:pPr>
              <a:t>02/05/2024</a:t>
            </a:fld>
            <a:endParaRPr lang="en-US"/>
          </a:p>
        </p:txBody>
      </p:sp>
      <p:sp>
        <p:nvSpPr>
          <p:cNvPr id="3481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B7F103-2831-4847-AF9F-A40E13C8599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6868" name="Rectangle 7"/>
          <p:cNvSpPr txBox="1">
            <a:spLocks noGrp="1" noChangeArrowheads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423ADA12-F841-460E-B242-CD8A2D770865}" type="slidenum">
              <a:rPr lang="en-US" sz="1200"/>
              <a:pPr algn="r"/>
              <a:t>10</a:t>
            </a:fld>
            <a:endParaRPr lang="en-US" sz="120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8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11A5834-3496-4543-BF8D-CAE0A3F4F14D}" type="datetime1">
              <a:rPr lang="en-GB" smtClean="0"/>
              <a:pPr>
                <a:defRPr/>
              </a:pPr>
              <a:t>02/05/2024</a:t>
            </a:fld>
            <a:endParaRPr lang="en-US"/>
          </a:p>
        </p:txBody>
      </p:sp>
      <p:sp>
        <p:nvSpPr>
          <p:cNvPr id="3584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1B7556-7E46-4D37-8E1F-8F32C9AEB51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7892" name="Rectangle 7"/>
          <p:cNvSpPr txBox="1">
            <a:spLocks noGrp="1" noChangeArrowheads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A6CFF340-7419-4210-8086-7DDF2DB7A4DB}" type="slidenum">
              <a:rPr lang="en-US" sz="1200"/>
              <a:pPr algn="r"/>
              <a:t>11</a:t>
            </a:fld>
            <a:endParaRPr lang="en-US" sz="1200"/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45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5BA93D6-F20C-4107-9DBB-B445D6F97038}" type="datetime1">
              <a:rPr lang="en-GB" smtClean="0"/>
              <a:pPr>
                <a:defRPr/>
              </a:pPr>
              <a:t>02/05/2024</a:t>
            </a:fld>
            <a:endParaRPr lang="en-US"/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AC7D28-63A7-4AD4-81AC-906E42A2662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8916" name="Rectangle 7"/>
          <p:cNvSpPr txBox="1">
            <a:spLocks noGrp="1" noChangeArrowheads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1EB7BAAE-83CE-4DAA-979C-5503E06555FD}" type="slidenum">
              <a:rPr lang="en-US" sz="1200"/>
              <a:pPr algn="r"/>
              <a:t>12</a:t>
            </a:fld>
            <a:endParaRPr lang="en-US" sz="120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3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1FE59A03-2CCC-4FB0-8E5B-6B902AF18BD8}" type="datetime1">
              <a:rPr lang="en-GB" smtClean="0"/>
              <a:pPr>
                <a:defRPr/>
              </a:pPr>
              <a:t>02/05/2024</a:t>
            </a:fld>
            <a:endParaRPr lang="en-US"/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F48BB7-C200-4413-8166-387C07FDAB1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9940" name="Rectangle 7"/>
          <p:cNvSpPr txBox="1">
            <a:spLocks noGrp="1" noChangeArrowheads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C05CFE34-EAE2-4E8B-B88C-D738D0D44BB7}" type="slidenum">
              <a:rPr lang="en-US" sz="1200"/>
              <a:pPr algn="r"/>
              <a:t>13</a:t>
            </a:fld>
            <a:endParaRPr lang="en-US" sz="1200"/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01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fld id="{184CA166-803E-478C-AFD6-F85C39A48D63}" type="datetime1">
              <a:rPr lang="en-GB" smtClean="0">
                <a:solidFill>
                  <a:srgbClr val="000000"/>
                </a:solidFill>
              </a:rPr>
              <a:pPr>
                <a:spcBef>
                  <a:spcPct val="30000"/>
                </a:spcBef>
                <a:defRPr/>
              </a:pPr>
              <a:t>02/05/2024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993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fld id="{D3DE392E-8559-43F3-ABE8-B381A34AD162}" type="slidenum">
              <a:rPr lang="en-US" smtClean="0">
                <a:solidFill>
                  <a:srgbClr val="000000"/>
                </a:solidFill>
              </a:rPr>
              <a:pPr>
                <a:spcBef>
                  <a:spcPct val="30000"/>
                </a:spcBef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1988" name="Rectangle 7"/>
          <p:cNvSpPr txBox="1">
            <a:spLocks noGrp="1" noChangeArrowheads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 eaLnBrk="0" hangingPunct="0"/>
            <a:fld id="{5548A283-A5A0-4852-8C74-082D9730A38F}" type="slidenum">
              <a:rPr lang="en-US" sz="1200">
                <a:solidFill>
                  <a:srgbClr val="000000"/>
                </a:solidFill>
              </a:rPr>
              <a:pPr algn="r" eaLnBrk="0" hangingPunct="0"/>
              <a:t>14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30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74BDFB-F864-4A3B-86C2-A6BBDCD1AD6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3011" name="Rectangle 7"/>
          <p:cNvSpPr txBox="1">
            <a:spLocks noGrp="1" noChangeArrowheads="1"/>
          </p:cNvSpPr>
          <p:nvPr/>
        </p:nvSpPr>
        <p:spPr bwMode="auto">
          <a:xfrm>
            <a:off x="5177367" y="6513910"/>
            <a:ext cx="396451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9" tIns="45670" rIns="91339" bIns="45670" anchor="b"/>
          <a:lstStyle/>
          <a:p>
            <a:pPr algn="r">
              <a:spcBef>
                <a:spcPct val="30000"/>
              </a:spcBef>
            </a:pPr>
            <a:fld id="{012D06C9-D4AB-4DE4-BDBE-6B05F93CAA35}" type="slidenum">
              <a:rPr lang="en-US" sz="1200"/>
              <a:pPr algn="r">
                <a:spcBef>
                  <a:spcPct val="30000"/>
                </a:spcBef>
              </a:pPr>
              <a:t>15</a:t>
            </a:fld>
            <a:endParaRPr lang="en-US" sz="1200"/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4413" y="514350"/>
            <a:ext cx="4572000" cy="2571750"/>
          </a:xfrm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285" y="3257550"/>
            <a:ext cx="7319433" cy="3086100"/>
          </a:xfrm>
          <a:noFill/>
          <a:ln/>
        </p:spPr>
        <p:txBody>
          <a:bodyPr lIns="91339" tIns="45670" rIns="91339" bIns="4567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90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CE68DC-1083-4467-B14D-1E8AB8CE024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5603" name="Rectangle 7"/>
          <p:cNvSpPr txBox="1">
            <a:spLocks noGrp="1" noChangeArrowheads="1"/>
          </p:cNvSpPr>
          <p:nvPr/>
        </p:nvSpPr>
        <p:spPr bwMode="auto">
          <a:xfrm>
            <a:off x="5177367" y="6513910"/>
            <a:ext cx="396451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9" tIns="45670" rIns="91339" bIns="45670" anchor="b"/>
          <a:lstStyle/>
          <a:p>
            <a:pPr algn="r"/>
            <a:fld id="{33808E4E-2216-4B03-9474-41BAD805D25E}" type="slidenum">
              <a:rPr lang="en-US" sz="1200">
                <a:solidFill>
                  <a:srgbClr val="000000"/>
                </a:solidFill>
              </a:rPr>
              <a:pPr algn="r"/>
              <a:t>2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25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4413" y="514350"/>
            <a:ext cx="4572000" cy="2571750"/>
          </a:xfrm>
          <a:ln/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285" y="3257550"/>
            <a:ext cx="7319433" cy="3086100"/>
          </a:xfrm>
          <a:noFill/>
          <a:ln/>
        </p:spPr>
        <p:txBody>
          <a:bodyPr lIns="91339" tIns="45670" rIns="91339" bIns="45670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30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87FE4C71-9E74-4250-8EDB-37A4E4BC0055}" type="datetime1">
              <a:rPr lang="en-GB" smtClean="0"/>
              <a:pPr>
                <a:defRPr/>
              </a:pPr>
              <a:t>02/05/2024</a:t>
            </a:fld>
            <a:endParaRPr lang="en-US"/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6CDF4-817B-4E44-9FD8-E17284FD989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6628" name="Rectangle 7"/>
          <p:cNvSpPr txBox="1">
            <a:spLocks noGrp="1" noChangeArrowheads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881F9A9E-84CF-4093-838F-C8D414DE6A97}" type="slidenum">
              <a:rPr lang="en-US" sz="1200"/>
              <a:pPr algn="r"/>
              <a:t>3</a:t>
            </a:fld>
            <a:endParaRPr lang="en-US" sz="1200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27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9A542D-CFE5-4B9C-95F8-9EA54C5F5A8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7651" name="Rectangle 7"/>
          <p:cNvSpPr txBox="1">
            <a:spLocks noGrp="1" noChangeArrowheads="1"/>
          </p:cNvSpPr>
          <p:nvPr/>
        </p:nvSpPr>
        <p:spPr bwMode="auto">
          <a:xfrm>
            <a:off x="5177367" y="6513910"/>
            <a:ext cx="396451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39" tIns="45670" rIns="91339" bIns="45670" anchor="b"/>
          <a:lstStyle/>
          <a:p>
            <a:pPr algn="r">
              <a:spcBef>
                <a:spcPct val="30000"/>
              </a:spcBef>
            </a:pPr>
            <a:fld id="{3B6883AB-BE87-4D07-9263-828AB9AF2F80}" type="slidenum">
              <a:rPr lang="en-US" sz="1200"/>
              <a:pPr algn="r">
                <a:spcBef>
                  <a:spcPct val="30000"/>
                </a:spcBef>
              </a:pPr>
              <a:t>4</a:t>
            </a:fld>
            <a:endParaRPr lang="en-US" sz="1200"/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4413" y="514350"/>
            <a:ext cx="4572000" cy="2571750"/>
          </a:xfrm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285" y="3257550"/>
            <a:ext cx="7319433" cy="3086100"/>
          </a:xfrm>
          <a:noFill/>
          <a:ln/>
        </p:spPr>
        <p:txBody>
          <a:bodyPr lIns="91339" tIns="45670" rIns="91339" bIns="4567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28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5A66A70-A323-4405-80EE-ADD7B8D22074}" type="datetime1">
              <a:rPr lang="en-GB" smtClean="0"/>
              <a:pPr>
                <a:defRPr/>
              </a:pPr>
              <a:t>02/05/2024</a:t>
            </a:fld>
            <a:endParaRPr lang="en-US"/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87EB23-1D0B-4AD6-873F-2F7A7F6E83C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8676" name="Rectangle 7"/>
          <p:cNvSpPr txBox="1">
            <a:spLocks noGrp="1" noChangeArrowheads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85D77FD1-84BC-4659-BB55-634B41F0F087}" type="slidenum">
              <a:rPr lang="en-US" sz="1200"/>
              <a:pPr algn="r"/>
              <a:t>5</a:t>
            </a:fld>
            <a:endParaRPr lang="en-US" sz="1200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19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45B90E53-A0B9-4B11-85FB-596F79369024}" type="datetime1">
              <a:rPr lang="en-GB" smtClean="0"/>
              <a:pPr>
                <a:defRPr/>
              </a:pPr>
              <a:t>02/05/2024</a:t>
            </a:fld>
            <a:endParaRPr lang="en-US"/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B1558D-7F03-4635-B718-40A27CB819D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9700" name="Rectangle 7"/>
          <p:cNvSpPr txBox="1">
            <a:spLocks noGrp="1" noChangeArrowheads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88CAA1ED-F827-4729-A462-D5144CC00FD8}" type="slidenum">
              <a:rPr lang="en-US" sz="1200"/>
              <a:pPr algn="r"/>
              <a:t>6</a:t>
            </a:fld>
            <a:endParaRPr lang="en-US" sz="1200"/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11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4FF88709-2F88-4818-83C6-3555BC7CD483}" type="datetime1">
              <a:rPr lang="en-GB" smtClean="0"/>
              <a:pPr>
                <a:defRPr/>
              </a:pPr>
              <a:t>02/05/2024</a:t>
            </a:fld>
            <a:endParaRPr lang="en-US"/>
          </a:p>
        </p:txBody>
      </p:sp>
      <p:sp>
        <p:nvSpPr>
          <p:cNvPr id="30723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DD09E2-7CF3-480E-94B5-6C238F38027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30724" name="Rectangle 7"/>
          <p:cNvSpPr txBox="1">
            <a:spLocks noGrp="1" noChangeArrowheads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F5219587-78B0-43BB-9522-646804D49DDA}" type="slidenum">
              <a:rPr lang="en-US" sz="1200"/>
              <a:pPr algn="r"/>
              <a:t>7</a:t>
            </a:fld>
            <a:endParaRPr lang="en-US" sz="1200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40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87172D69-F8E9-4741-844D-C17155A1DF72}" type="datetime1">
              <a:rPr lang="en-GB" smtClean="0"/>
              <a:pPr>
                <a:defRPr/>
              </a:pPr>
              <a:t>02/05/2024</a:t>
            </a:fld>
            <a:endParaRPr lang="en-US"/>
          </a:p>
        </p:txBody>
      </p:sp>
      <p:sp>
        <p:nvSpPr>
          <p:cNvPr id="3174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E0AF9C-5489-4145-A8E1-13E0098727F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3796" name="Rectangle 7"/>
          <p:cNvSpPr txBox="1">
            <a:spLocks noGrp="1" noChangeArrowheads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C387D825-C8A2-4A06-A7E6-F536AE6185CD}" type="slidenum">
              <a:rPr lang="en-US" sz="1200"/>
              <a:pPr algn="r"/>
              <a:t>8</a:t>
            </a:fld>
            <a:endParaRPr lang="en-US" sz="120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435" tIns="45718" rIns="91435" bIns="4571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81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74AB9399-7F9C-49D3-AA88-3070BD305B18}" type="datetime1">
              <a:rPr lang="en-GB" smtClean="0"/>
              <a:pPr>
                <a:defRPr/>
              </a:pPr>
              <a:t>02/05/2024</a:t>
            </a:fld>
            <a:endParaRPr lang="en-US"/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703803-0D16-4012-9CC6-8592A7B5CD9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5844" name="Rectangle 7"/>
          <p:cNvSpPr txBox="1">
            <a:spLocks noGrp="1" noChangeArrowheads="1"/>
          </p:cNvSpPr>
          <p:nvPr/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/>
            <a:fld id="{EE23778D-A3FF-46E7-BF21-D438AE92BBCC}" type="slidenum">
              <a:rPr lang="en-US" sz="1200"/>
              <a:pPr algn="r"/>
              <a:t>9</a:t>
            </a:fld>
            <a:endParaRPr lang="en-US" sz="1200"/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3257550"/>
            <a:ext cx="6705600" cy="3086100"/>
          </a:xfrm>
          <a:noFill/>
          <a:ln/>
        </p:spPr>
        <p:txBody>
          <a:bodyPr lIns="91435" tIns="45718" rIns="91435" bIns="45718"/>
          <a:lstStyle/>
          <a:p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09613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verne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6400" y="3810000"/>
            <a:ext cx="6098117" cy="1295400"/>
          </a:xfrm>
        </p:spPr>
        <p:txBody>
          <a:bodyPr/>
          <a:lstStyle>
            <a:lvl1pPr marL="0" indent="5080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10634" y="2511425"/>
            <a:ext cx="6093884" cy="1143000"/>
          </a:xfrm>
        </p:spPr>
        <p:txBody>
          <a:bodyPr anchor="b"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" y="6248401"/>
            <a:ext cx="6807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8B1BD-E0F3-4E67-A9AE-F47A8A88FB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7800" y="152400"/>
            <a:ext cx="29210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85598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" y="6248401"/>
            <a:ext cx="6807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60170-9F6B-4180-85E7-8BCAEC0EFE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1"/>
            <a:ext cx="12192000" cy="7842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" y="6248401"/>
            <a:ext cx="6807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FCC97-54A8-43D3-9E80-CF96C898AC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" y="6248401"/>
            <a:ext cx="6807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347EB-2130-46C6-B379-288EF21A01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5740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143000"/>
            <a:ext cx="57404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" y="6248401"/>
            <a:ext cx="6807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0EFBE-227A-48A6-ACDA-EA778A13C6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" y="6248401"/>
            <a:ext cx="6807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CDA2B-D67D-48C4-B42E-81969D95DF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E62CF-5B03-4C38-8EA0-912DA89DB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" y="6248401"/>
            <a:ext cx="6807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669B4-5C7B-44DF-BB4B-9F24AAAEEF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" y="6248401"/>
            <a:ext cx="6807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09D6A-A73F-4FB2-A009-D3C320EFB2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" y="6248401"/>
            <a:ext cx="6807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F984A-9AFA-4BEF-B90A-EAC41EC26D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layerbent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 rot="21599744" flipH="1"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11684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1"/>
            <a:ext cx="104648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77600" y="6451601"/>
            <a:ext cx="508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1">
                <a:solidFill>
                  <a:schemeClr val="bg1"/>
                </a:solidFill>
                <a:ea typeface="+mn-ea"/>
              </a:defRPr>
            </a:lvl1pPr>
          </a:lstStyle>
          <a:p>
            <a:pPr>
              <a:defRPr/>
            </a:pPr>
            <a:fld id="{43857AEB-FA18-4997-B3A5-8DD719C4D7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6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04801" y="5943600"/>
            <a:ext cx="98636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113C9B"/>
          </a:solidFill>
          <a:latin typeface="Arial" charset="0"/>
          <a:ea typeface="ＭＳ Ｐゴシック" pitchFamily="-107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113C9B"/>
          </a:solidFill>
          <a:latin typeface="Arial" charset="0"/>
          <a:ea typeface="ＭＳ Ｐゴシック" pitchFamily="-107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113C9B"/>
          </a:solidFill>
          <a:latin typeface="Arial" charset="0"/>
          <a:ea typeface="ＭＳ Ｐゴシック" pitchFamily="-107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113C9B"/>
          </a:solidFill>
          <a:latin typeface="Arial" charset="0"/>
          <a:ea typeface="ＭＳ Ｐゴシック" pitchFamily="-107" charset="-128"/>
        </a:defRPr>
      </a:lvl9pPr>
    </p:titleStyle>
    <p:bodyStyle>
      <a:lvl1pPr marL="234950" indent="-1841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190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914400" indent="-2317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  <a:ea typeface="+mn-ea"/>
        </a:defRPr>
      </a:lvl3pPr>
      <a:lvl4pPr marL="1262063" indent="-2317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000" dirty="0"/>
              <a:t>RESPONSIBLE LEADERSHIP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3AE179-CDD4-40E9-8696-7C22CDF2D0ED}"/>
              </a:ext>
            </a:extLst>
          </p:cNvPr>
          <p:cNvSpPr txBox="1"/>
          <p:nvPr/>
        </p:nvSpPr>
        <p:spPr>
          <a:xfrm>
            <a:off x="321113" y="6477000"/>
            <a:ext cx="3758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/>
              <a:t>©2024</a:t>
            </a:r>
            <a:r>
              <a:rPr lang="en-US" sz="1100" b="1" baseline="0" dirty="0"/>
              <a:t>  </a:t>
            </a:r>
            <a:r>
              <a:rPr lang="en-US" sz="1100" b="1" dirty="0"/>
              <a:t>Sim Sitkin and Allan Lind.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91735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B7E51F-9D16-4656-B8CD-0BC6A7A8578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81315" y="464574"/>
            <a:ext cx="9011265" cy="789039"/>
          </a:xfrm>
        </p:spPr>
        <p:txBody>
          <a:bodyPr/>
          <a:lstStyle/>
          <a:p>
            <a:pPr algn="ctr" eaLnBrk="1" hangingPunct="1"/>
            <a:r>
              <a:rPr lang="en-US" sz="3600" dirty="0"/>
              <a:t>Making institutional concerns legitimate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13155" y="2064774"/>
            <a:ext cx="8436077" cy="2964426"/>
          </a:xfrm>
        </p:spPr>
        <p:txBody>
          <a:bodyPr/>
          <a:lstStyle/>
          <a:p>
            <a:pPr marL="257175" indent="-257175">
              <a:lnSpc>
                <a:spcPct val="80000"/>
              </a:lnSpc>
              <a:buNone/>
            </a:pPr>
            <a:r>
              <a:rPr lang="en-US" sz="2400" dirty="0"/>
              <a:t>Are stewardship issues “discussable”?</a:t>
            </a:r>
            <a:r>
              <a:rPr lang="en-US" sz="2400" b="1" dirty="0"/>
              <a:t> </a:t>
            </a:r>
          </a:p>
          <a:p>
            <a:pPr marL="257175" indent="-257175">
              <a:lnSpc>
                <a:spcPct val="80000"/>
              </a:lnSpc>
              <a:buNone/>
            </a:pPr>
            <a:endParaRPr lang="en-US" sz="300" b="1" dirty="0"/>
          </a:p>
          <a:p>
            <a:pPr marL="557213" lvl="1" indent="-214313">
              <a:lnSpc>
                <a:spcPct val="80000"/>
              </a:lnSpc>
              <a:spcAft>
                <a:spcPct val="30000"/>
              </a:spcAft>
              <a:buFont typeface="Arial" charset="0"/>
              <a:buChar char="•"/>
            </a:pPr>
            <a:r>
              <a:rPr lang="en-US" sz="1800" i="1" dirty="0"/>
              <a:t>Is it considered weak-minded or non-businesslike to discuss ethics or personal responsibility?</a:t>
            </a:r>
          </a:p>
          <a:p>
            <a:pPr marL="557213" lvl="1" indent="-214313">
              <a:lnSpc>
                <a:spcPct val="80000"/>
              </a:lnSpc>
              <a:spcAft>
                <a:spcPct val="30000"/>
              </a:spcAft>
              <a:buFont typeface="Arial" charset="0"/>
              <a:buChar char="•"/>
            </a:pPr>
            <a:r>
              <a:rPr lang="en-US" sz="1800" i="1" dirty="0"/>
              <a:t>How often are ethical issues, or responsibility issues discussed?</a:t>
            </a:r>
          </a:p>
          <a:p>
            <a:pPr marL="557213" lvl="1" indent="-214313">
              <a:lnSpc>
                <a:spcPct val="80000"/>
              </a:lnSpc>
              <a:spcAft>
                <a:spcPct val="30000"/>
              </a:spcAft>
              <a:buFont typeface="Arial" charset="0"/>
              <a:buChar char="•"/>
            </a:pPr>
            <a:r>
              <a:rPr lang="en-US" sz="1800" i="1" dirty="0"/>
              <a:t>Do people try to avoid responsibility or seek it?</a:t>
            </a:r>
          </a:p>
          <a:p>
            <a:pPr marL="557213" lvl="1" indent="-214313">
              <a:lnSpc>
                <a:spcPct val="80000"/>
              </a:lnSpc>
              <a:spcAft>
                <a:spcPct val="30000"/>
              </a:spcAft>
              <a:buNone/>
            </a:pPr>
            <a:endParaRPr lang="en-US" sz="700" i="1" dirty="0"/>
          </a:p>
          <a:p>
            <a:pPr marL="257175" indent="-257175">
              <a:lnSpc>
                <a:spcPct val="70000"/>
              </a:lnSpc>
              <a:buNone/>
            </a:pPr>
            <a:r>
              <a:rPr lang="en-US" sz="2400" dirty="0"/>
              <a:t>Do you act in a way that you want others to act?</a:t>
            </a:r>
            <a:r>
              <a:rPr lang="en-US" sz="2400" b="1" dirty="0"/>
              <a:t> </a:t>
            </a:r>
          </a:p>
          <a:p>
            <a:pPr marL="257175" indent="-257175">
              <a:lnSpc>
                <a:spcPct val="70000"/>
              </a:lnSpc>
              <a:buNone/>
            </a:pPr>
            <a:r>
              <a:rPr lang="en-US" sz="300" b="1" dirty="0"/>
              <a:t> </a:t>
            </a:r>
          </a:p>
          <a:p>
            <a:pPr marL="557213" lvl="1" indent="-214313">
              <a:lnSpc>
                <a:spcPct val="80000"/>
              </a:lnSpc>
              <a:buFont typeface="Arial" charset="0"/>
              <a:buChar char="•"/>
            </a:pPr>
            <a:r>
              <a:rPr lang="en-US" sz="1800" i="1" dirty="0"/>
              <a:t>Are you a role model? Do you resent being a “public figure”? </a:t>
            </a:r>
          </a:p>
          <a:p>
            <a:pPr marL="557213" lvl="1" indent="-214313">
              <a:lnSpc>
                <a:spcPct val="80000"/>
              </a:lnSpc>
              <a:buFont typeface="Arial" charset="0"/>
              <a:buChar char="•"/>
            </a:pPr>
            <a:endParaRPr lang="en-US" sz="900" i="1" dirty="0">
              <a:solidFill>
                <a:srgbClr val="FF9D5B"/>
              </a:solidFill>
            </a:endParaRPr>
          </a:p>
          <a:p>
            <a:pPr marL="257175" indent="-257175" algn="ctr">
              <a:lnSpc>
                <a:spcPct val="70000"/>
              </a:lnSpc>
              <a:spcBef>
                <a:spcPct val="100000"/>
              </a:spcBef>
              <a:buNone/>
            </a:pPr>
            <a:endParaRPr lang="en-US" sz="18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20263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AAC0049-9043-4B94-983B-C2C6EDA5571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55668" y="406730"/>
            <a:ext cx="9262753" cy="623888"/>
          </a:xfrm>
        </p:spPr>
        <p:txBody>
          <a:bodyPr/>
          <a:lstStyle/>
          <a:p>
            <a:pPr algn="ctr" eaLnBrk="1" hangingPunct="1"/>
            <a:r>
              <a:rPr lang="en-US" sz="3600" dirty="0"/>
              <a:t>Is mutual accountability the norm?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3776" y="1353787"/>
            <a:ext cx="10426535" cy="40183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800" dirty="0"/>
              <a:t>Do you lead others to be open in criticizing actions and decisions?</a:t>
            </a:r>
          </a:p>
          <a:p>
            <a:pPr marL="507206" lvl="1" indent="-138113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 sz="2000" i="1" dirty="0"/>
              <a:t>Do you feel comfortable offering comments to others?</a:t>
            </a:r>
          </a:p>
          <a:p>
            <a:pPr marL="507206" lvl="1" indent="-138113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 sz="2000" i="1" dirty="0"/>
              <a:t>Do they feel comfortable doing so with you?</a:t>
            </a:r>
          </a:p>
          <a:p>
            <a:pPr eaLnBrk="1" hangingPunct="1">
              <a:lnSpc>
                <a:spcPct val="75000"/>
              </a:lnSpc>
              <a:buFont typeface="Arial" pitchFamily="34" charset="0"/>
              <a:buChar char="•"/>
              <a:defRPr/>
            </a:pPr>
            <a:endParaRPr lang="en-US" sz="1800" b="1" dirty="0">
              <a:solidFill>
                <a:srgbClr val="FF9D5B"/>
              </a:solidFill>
            </a:endParaRPr>
          </a:p>
          <a:p>
            <a:pPr eaLnBrk="1" hangingPunct="1">
              <a:lnSpc>
                <a:spcPct val="75000"/>
              </a:lnSpc>
              <a:buFont typeface="Arial" pitchFamily="34" charset="0"/>
              <a:buChar char="•"/>
              <a:defRPr/>
            </a:pPr>
            <a:r>
              <a:rPr lang="en-US" sz="2800" dirty="0"/>
              <a:t>Is stewardship continuing to grow within the organization? </a:t>
            </a:r>
          </a:p>
          <a:p>
            <a:pPr marL="507492" lvl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 sz="2000" i="1" dirty="0"/>
              <a:t>Are others acting as role models too?</a:t>
            </a:r>
          </a:p>
          <a:p>
            <a:pPr marL="507492" lvl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 sz="2000" i="1" dirty="0"/>
              <a:t>Do others understand what are tough issues and how they are being decided?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800" dirty="0"/>
              <a:t>Have you explained the moral/ethical reasons for your actions?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4791459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B32C5B4-6A52-4686-93B8-537C0E59E59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98006" y="303517"/>
            <a:ext cx="5969794" cy="571500"/>
          </a:xfrm>
        </p:spPr>
        <p:txBody>
          <a:bodyPr/>
          <a:lstStyle/>
          <a:p>
            <a:pPr algn="ctr" eaLnBrk="1" hangingPunct="1"/>
            <a:r>
              <a:rPr lang="en-US" dirty="0"/>
              <a:t>Growing new leaders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70575" y="1362669"/>
            <a:ext cx="10224655" cy="4132661"/>
          </a:xfrm>
        </p:spPr>
        <p:txBody>
          <a:bodyPr/>
          <a:lstStyle/>
          <a:p>
            <a:pPr marL="257175" indent="-257175">
              <a:lnSpc>
                <a:spcPct val="80000"/>
              </a:lnSpc>
              <a:spcAft>
                <a:spcPct val="25000"/>
              </a:spcAft>
            </a:pPr>
            <a:r>
              <a:rPr lang="en-US" sz="2800" dirty="0"/>
              <a:t>Remember that each leader must have his or her own personal style:  don’t try to clone yourself.</a:t>
            </a:r>
          </a:p>
          <a:p>
            <a:pPr marL="257175" indent="-257175">
              <a:lnSpc>
                <a:spcPct val="80000"/>
              </a:lnSpc>
              <a:spcAft>
                <a:spcPct val="25000"/>
              </a:spcAft>
            </a:pPr>
            <a:r>
              <a:rPr lang="en-US" sz="2800" dirty="0"/>
              <a:t>Judge on the basis of leadership effects (credibility, trust, community, etc.), not on whether you think they’re doing things “the right way”.</a:t>
            </a:r>
          </a:p>
          <a:p>
            <a:pPr marL="257175" indent="-257175">
              <a:lnSpc>
                <a:spcPct val="80000"/>
              </a:lnSpc>
              <a:spcAft>
                <a:spcPct val="25000"/>
              </a:spcAft>
            </a:pPr>
            <a:r>
              <a:rPr lang="en-US" sz="2800" dirty="0"/>
              <a:t>Give broad directives (vision).</a:t>
            </a:r>
          </a:p>
          <a:p>
            <a:pPr marL="257175" indent="-257175">
              <a:lnSpc>
                <a:spcPct val="80000"/>
              </a:lnSpc>
              <a:spcAft>
                <a:spcPct val="25000"/>
              </a:spcAft>
            </a:pPr>
            <a:r>
              <a:rPr lang="en-US" sz="2800" dirty="0"/>
              <a:t>Give them time to grow.</a:t>
            </a:r>
          </a:p>
          <a:p>
            <a:pPr marL="257175" indent="-257175">
              <a:lnSpc>
                <a:spcPct val="80000"/>
              </a:lnSpc>
              <a:spcAft>
                <a:spcPct val="25000"/>
              </a:spcAft>
            </a:pPr>
            <a:r>
              <a:rPr lang="en-US" sz="2800" dirty="0"/>
              <a:t>Occasionally you may need to “replant” them to a new environment.</a:t>
            </a:r>
          </a:p>
        </p:txBody>
      </p:sp>
    </p:spTree>
    <p:extLst>
      <p:ext uri="{BB962C8B-B14F-4D97-AF65-F5344CB8AC3E}">
        <p14:creationId xmlns:p14="http://schemas.microsoft.com/office/powerpoint/2010/main" val="37895514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926539-DDA7-4340-8AB7-236AF9BE8D7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2518" y="358703"/>
            <a:ext cx="10295907" cy="966788"/>
          </a:xfrm>
        </p:spPr>
        <p:txBody>
          <a:bodyPr/>
          <a:lstStyle/>
          <a:p>
            <a:pPr algn="ctr" eaLnBrk="1" hangingPunct="1"/>
            <a:r>
              <a:rPr lang="en-US" sz="3600" dirty="0"/>
              <a:t>The implications of being in a leadership role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92530" y="1496291"/>
            <a:ext cx="10295907" cy="3966358"/>
          </a:xfrm>
        </p:spPr>
        <p:txBody>
          <a:bodyPr/>
          <a:lstStyle/>
          <a:p>
            <a:pPr marL="257175" indent="-257175">
              <a:lnSpc>
                <a:spcPct val="80000"/>
              </a:lnSpc>
              <a:spcBef>
                <a:spcPct val="70000"/>
              </a:spcBef>
              <a:buSzPct val="70000"/>
            </a:pPr>
            <a:r>
              <a:rPr lang="en-US" sz="2400" dirty="0"/>
              <a:t>Seek balance among various elements of the unit and various parts of your vision.</a:t>
            </a:r>
          </a:p>
          <a:p>
            <a:pPr marL="257175" indent="-257175">
              <a:lnSpc>
                <a:spcPct val="80000"/>
              </a:lnSpc>
              <a:spcBef>
                <a:spcPct val="70000"/>
              </a:spcBef>
              <a:buSzPct val="70000"/>
            </a:pPr>
            <a:r>
              <a:rPr lang="en-US" sz="2400" dirty="0"/>
              <a:t>Demonstrate that you can face hard tradeoffs and make decisions that you can live with.</a:t>
            </a:r>
          </a:p>
          <a:p>
            <a:pPr marL="257175" indent="-257175">
              <a:lnSpc>
                <a:spcPct val="80000"/>
              </a:lnSpc>
              <a:spcBef>
                <a:spcPct val="70000"/>
              </a:spcBef>
              <a:buSzPct val="70000"/>
            </a:pPr>
            <a:r>
              <a:rPr lang="en-US" sz="2400" dirty="0"/>
              <a:t>Don’t engage in self-deception.</a:t>
            </a:r>
          </a:p>
          <a:p>
            <a:pPr marL="257175" indent="-257175">
              <a:lnSpc>
                <a:spcPct val="80000"/>
              </a:lnSpc>
              <a:spcBef>
                <a:spcPct val="70000"/>
              </a:spcBef>
              <a:buSzPct val="70000"/>
            </a:pPr>
            <a:r>
              <a:rPr lang="en-US" sz="2400" dirty="0"/>
              <a:t>Don’t duck the hard issues.</a:t>
            </a:r>
          </a:p>
          <a:p>
            <a:pPr marL="257175" indent="-257175">
              <a:lnSpc>
                <a:spcPct val="80000"/>
              </a:lnSpc>
              <a:spcBef>
                <a:spcPct val="70000"/>
              </a:spcBef>
              <a:buSzPct val="70000"/>
            </a:pPr>
            <a:r>
              <a:rPr lang="en-US" sz="2400" dirty="0"/>
              <a:t>Remember that you are seen as the personification of the unit or organization. Make every action bring credit to those you lead.</a:t>
            </a:r>
          </a:p>
        </p:txBody>
      </p:sp>
    </p:spTree>
    <p:extLst>
      <p:ext uri="{BB962C8B-B14F-4D97-AF65-F5344CB8AC3E}">
        <p14:creationId xmlns:p14="http://schemas.microsoft.com/office/powerpoint/2010/main" val="7445729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345009-7962-41A1-8CD9-DB2931D32A5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150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544491" y="2457450"/>
            <a:ext cx="5008960" cy="1943100"/>
          </a:xfrm>
        </p:spPr>
        <p:txBody>
          <a:bodyPr/>
          <a:lstStyle/>
          <a:p>
            <a:pPr>
              <a:lnSpc>
                <a:spcPct val="75000"/>
              </a:lnSpc>
              <a:spcAft>
                <a:spcPct val="40000"/>
              </a:spcAft>
              <a:tabLst>
                <a:tab pos="255985" algn="l"/>
              </a:tabLst>
            </a:pPr>
            <a:r>
              <a:rPr lang="en-US" dirty="0"/>
              <a:t> Encourage balanced action.                                                       </a:t>
            </a:r>
          </a:p>
          <a:p>
            <a:pPr>
              <a:spcAft>
                <a:spcPct val="40000"/>
              </a:spcAft>
              <a:tabLst>
                <a:tab pos="255985" algn="l"/>
              </a:tabLst>
            </a:pPr>
            <a:r>
              <a:rPr lang="en-US" dirty="0"/>
              <a:t> Model ethical behavior.</a:t>
            </a:r>
          </a:p>
          <a:p>
            <a:pPr>
              <a:lnSpc>
                <a:spcPct val="70000"/>
              </a:lnSpc>
              <a:tabLst>
                <a:tab pos="255985" algn="l"/>
              </a:tabLst>
            </a:pPr>
            <a:r>
              <a:rPr lang="en-US" dirty="0"/>
              <a:t> Demonstrate responsibility</a:t>
            </a:r>
            <a:r>
              <a:rPr lang="en-US" b="1" i="1" dirty="0"/>
              <a:t>.</a:t>
            </a:r>
            <a:r>
              <a:rPr lang="en-US" sz="2250" i="1" dirty="0">
                <a:solidFill>
                  <a:schemeClr val="hlink"/>
                </a:solidFill>
              </a:rPr>
              <a:t>  </a:t>
            </a:r>
          </a:p>
        </p:txBody>
      </p:sp>
      <p:sp>
        <p:nvSpPr>
          <p:cNvPr id="840707" name="Rectangle 3"/>
          <p:cNvSpPr>
            <a:spLocks noChangeArrowheads="1"/>
          </p:cNvSpPr>
          <p:nvPr/>
        </p:nvSpPr>
        <p:spPr bwMode="auto">
          <a:xfrm>
            <a:off x="5379245" y="1795463"/>
            <a:ext cx="4145756" cy="685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3000">
              <a:solidFill>
                <a:srgbClr val="FFFF00"/>
              </a:solidFill>
            </a:endParaRPr>
          </a:p>
        </p:txBody>
      </p:sp>
      <p:sp>
        <p:nvSpPr>
          <p:cNvPr id="21508" name="Rectangle 11"/>
          <p:cNvSpPr>
            <a:spLocks noChangeArrowheads="1"/>
          </p:cNvSpPr>
          <p:nvPr/>
        </p:nvSpPr>
        <p:spPr bwMode="auto">
          <a:xfrm>
            <a:off x="3981451" y="1143000"/>
            <a:ext cx="5174456" cy="547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tabLst>
                <a:tab pos="5998369" algn="r"/>
              </a:tabLst>
            </a:pPr>
            <a:r>
              <a:rPr lang="en-US" sz="3000" b="1">
                <a:solidFill>
                  <a:schemeClr val="tx2"/>
                </a:solidFill>
              </a:rPr>
              <a:t>Responsible Leadership</a:t>
            </a:r>
          </a:p>
        </p:txBody>
      </p:sp>
      <p:grpSp>
        <p:nvGrpSpPr>
          <p:cNvPr id="21509" name="Group 14"/>
          <p:cNvGrpSpPr>
            <a:grpSpLocks/>
          </p:cNvGrpSpPr>
          <p:nvPr/>
        </p:nvGrpSpPr>
        <p:grpSpPr bwMode="auto">
          <a:xfrm>
            <a:off x="2947989" y="1158480"/>
            <a:ext cx="1275160" cy="638175"/>
            <a:chOff x="2186" y="643"/>
            <a:chExt cx="1409" cy="968"/>
          </a:xfrm>
        </p:grpSpPr>
        <p:sp>
          <p:nvSpPr>
            <p:cNvPr id="21511" name="Freeform 15"/>
            <p:cNvSpPr>
              <a:spLocks/>
            </p:cNvSpPr>
            <p:nvPr/>
          </p:nvSpPr>
          <p:spPr bwMode="auto">
            <a:xfrm>
              <a:off x="2186" y="643"/>
              <a:ext cx="1409" cy="968"/>
            </a:xfrm>
            <a:custGeom>
              <a:avLst/>
              <a:gdLst>
                <a:gd name="T0" fmla="*/ 210 w 1536"/>
                <a:gd name="T1" fmla="*/ 0 h 1056"/>
                <a:gd name="T2" fmla="*/ 0 w 1536"/>
                <a:gd name="T3" fmla="*/ 286 h 1056"/>
                <a:gd name="T4" fmla="*/ 421 w 1536"/>
                <a:gd name="T5" fmla="*/ 286 h 1056"/>
                <a:gd name="T6" fmla="*/ 210 w 1536"/>
                <a:gd name="T7" fmla="*/ 0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056"/>
                <a:gd name="T14" fmla="*/ 1536 w 1536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056">
                  <a:moveTo>
                    <a:pt x="768" y="0"/>
                  </a:moveTo>
                  <a:lnTo>
                    <a:pt x="0" y="1056"/>
                  </a:lnTo>
                  <a:lnTo>
                    <a:pt x="1536" y="1056"/>
                  </a:lnTo>
                  <a:lnTo>
                    <a:pt x="768" y="0"/>
                  </a:lnTo>
                  <a:close/>
                </a:path>
              </a:pathLst>
            </a:custGeom>
            <a:gradFill rotWithShape="0">
              <a:gsLst>
                <a:gs pos="0">
                  <a:srgbClr val="798C95"/>
                </a:gs>
                <a:gs pos="100000">
                  <a:srgbClr val="617178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Freeform 16"/>
            <p:cNvSpPr>
              <a:spLocks noChangeAspect="1"/>
            </p:cNvSpPr>
            <p:nvPr/>
          </p:nvSpPr>
          <p:spPr bwMode="auto">
            <a:xfrm>
              <a:off x="2290" y="723"/>
              <a:ext cx="1205" cy="828"/>
            </a:xfrm>
            <a:custGeom>
              <a:avLst/>
              <a:gdLst>
                <a:gd name="T0" fmla="*/ 20 w 1536"/>
                <a:gd name="T1" fmla="*/ 0 h 1056"/>
                <a:gd name="T2" fmla="*/ 0 w 1536"/>
                <a:gd name="T3" fmla="*/ 27 h 1056"/>
                <a:gd name="T4" fmla="*/ 41 w 1536"/>
                <a:gd name="T5" fmla="*/ 27 h 1056"/>
                <a:gd name="T6" fmla="*/ 20 w 1536"/>
                <a:gd name="T7" fmla="*/ 0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056"/>
                <a:gd name="T14" fmla="*/ 1536 w 1536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056">
                  <a:moveTo>
                    <a:pt x="768" y="0"/>
                  </a:moveTo>
                  <a:lnTo>
                    <a:pt x="0" y="1056"/>
                  </a:lnTo>
                  <a:lnTo>
                    <a:pt x="1536" y="1056"/>
                  </a:lnTo>
                  <a:lnTo>
                    <a:pt x="768" y="0"/>
                  </a:lnTo>
                  <a:close/>
                </a:path>
              </a:pathLst>
            </a:custGeom>
            <a:gradFill rotWithShape="0">
              <a:gsLst>
                <a:gs pos="0">
                  <a:srgbClr val="455055"/>
                </a:gs>
                <a:gs pos="100000">
                  <a:srgbClr val="798C95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94919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840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70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49296AD-610E-4420-BD48-F0DA3C4E58D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52902" y="1143001"/>
            <a:ext cx="4487465" cy="613172"/>
          </a:xfrm>
        </p:spPr>
        <p:txBody>
          <a:bodyPr/>
          <a:lstStyle/>
          <a:p>
            <a:pPr algn="ctr" eaLnBrk="1" hangingPunct="1"/>
            <a:r>
              <a:rPr lang="en-US" sz="3000" i="1" dirty="0"/>
              <a:t>Effective responsible </a:t>
            </a:r>
            <a:br>
              <a:rPr lang="en-US" sz="3000" i="1" dirty="0"/>
            </a:br>
            <a:r>
              <a:rPr lang="en-US" sz="3000" i="1" dirty="0"/>
              <a:t>leadership fosters</a:t>
            </a:r>
            <a:endParaRPr lang="en-US" sz="3000" dirty="0"/>
          </a:p>
        </p:txBody>
      </p:sp>
      <p:sp>
        <p:nvSpPr>
          <p:cNvPr id="921617" name="AutoShape 17"/>
          <p:cNvSpPr>
            <a:spLocks noChangeArrowheads="1"/>
          </p:cNvSpPr>
          <p:nvPr/>
        </p:nvSpPr>
        <p:spPr bwMode="auto">
          <a:xfrm rot="8075291">
            <a:off x="4411267" y="741760"/>
            <a:ext cx="1539479" cy="522327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C0C0C0">
                  <a:alpha val="4999"/>
                </a:srgbClr>
              </a:gs>
              <a:gs pos="100000">
                <a:srgbClr val="C3C3C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32" name="Group 14"/>
          <p:cNvGrpSpPr>
            <a:grpSpLocks/>
          </p:cNvGrpSpPr>
          <p:nvPr/>
        </p:nvGrpSpPr>
        <p:grpSpPr bwMode="auto">
          <a:xfrm>
            <a:off x="2947989" y="1158480"/>
            <a:ext cx="1275160" cy="638175"/>
            <a:chOff x="2186" y="643"/>
            <a:chExt cx="1409" cy="968"/>
          </a:xfrm>
        </p:grpSpPr>
        <p:sp>
          <p:nvSpPr>
            <p:cNvPr id="22536" name="Freeform 15"/>
            <p:cNvSpPr>
              <a:spLocks/>
            </p:cNvSpPr>
            <p:nvPr/>
          </p:nvSpPr>
          <p:spPr bwMode="auto">
            <a:xfrm>
              <a:off x="2186" y="643"/>
              <a:ext cx="1409" cy="968"/>
            </a:xfrm>
            <a:custGeom>
              <a:avLst/>
              <a:gdLst>
                <a:gd name="T0" fmla="*/ 210 w 1536"/>
                <a:gd name="T1" fmla="*/ 0 h 1056"/>
                <a:gd name="T2" fmla="*/ 0 w 1536"/>
                <a:gd name="T3" fmla="*/ 286 h 1056"/>
                <a:gd name="T4" fmla="*/ 421 w 1536"/>
                <a:gd name="T5" fmla="*/ 286 h 1056"/>
                <a:gd name="T6" fmla="*/ 210 w 1536"/>
                <a:gd name="T7" fmla="*/ 0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056"/>
                <a:gd name="T14" fmla="*/ 1536 w 1536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056">
                  <a:moveTo>
                    <a:pt x="768" y="0"/>
                  </a:moveTo>
                  <a:lnTo>
                    <a:pt x="0" y="1056"/>
                  </a:lnTo>
                  <a:lnTo>
                    <a:pt x="1536" y="1056"/>
                  </a:lnTo>
                  <a:lnTo>
                    <a:pt x="768" y="0"/>
                  </a:lnTo>
                  <a:close/>
                </a:path>
              </a:pathLst>
            </a:custGeom>
            <a:gradFill rotWithShape="0">
              <a:gsLst>
                <a:gs pos="0">
                  <a:srgbClr val="798C95"/>
                </a:gs>
                <a:gs pos="100000">
                  <a:srgbClr val="617178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7" name="Freeform 16"/>
            <p:cNvSpPr>
              <a:spLocks noChangeAspect="1"/>
            </p:cNvSpPr>
            <p:nvPr/>
          </p:nvSpPr>
          <p:spPr bwMode="auto">
            <a:xfrm>
              <a:off x="2290" y="723"/>
              <a:ext cx="1205" cy="828"/>
            </a:xfrm>
            <a:custGeom>
              <a:avLst/>
              <a:gdLst>
                <a:gd name="T0" fmla="*/ 20 w 1536"/>
                <a:gd name="T1" fmla="*/ 0 h 1056"/>
                <a:gd name="T2" fmla="*/ 0 w 1536"/>
                <a:gd name="T3" fmla="*/ 27 h 1056"/>
                <a:gd name="T4" fmla="*/ 41 w 1536"/>
                <a:gd name="T5" fmla="*/ 27 h 1056"/>
                <a:gd name="T6" fmla="*/ 20 w 1536"/>
                <a:gd name="T7" fmla="*/ 0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056"/>
                <a:gd name="T14" fmla="*/ 1536 w 1536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056">
                  <a:moveTo>
                    <a:pt x="768" y="0"/>
                  </a:moveTo>
                  <a:lnTo>
                    <a:pt x="0" y="1056"/>
                  </a:lnTo>
                  <a:lnTo>
                    <a:pt x="1536" y="1056"/>
                  </a:lnTo>
                  <a:lnTo>
                    <a:pt x="768" y="0"/>
                  </a:lnTo>
                  <a:close/>
                </a:path>
              </a:pathLst>
            </a:custGeom>
            <a:gradFill rotWithShape="0">
              <a:gsLst>
                <a:gs pos="0">
                  <a:srgbClr val="455055"/>
                </a:gs>
                <a:gs pos="100000">
                  <a:srgbClr val="798C95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618" name="Oval 18"/>
          <p:cNvSpPr>
            <a:spLocks noChangeArrowheads="1"/>
          </p:cNvSpPr>
          <p:nvPr/>
        </p:nvSpPr>
        <p:spPr bwMode="auto">
          <a:xfrm>
            <a:off x="4210052" y="2000251"/>
            <a:ext cx="3894535" cy="3776663"/>
          </a:xfrm>
          <a:prstGeom prst="ellipse">
            <a:avLst/>
          </a:prstGeom>
          <a:gradFill rotWithShape="0">
            <a:gsLst>
              <a:gs pos="0">
                <a:srgbClr val="86979F"/>
              </a:gs>
              <a:gs pos="100000">
                <a:srgbClr val="798C95">
                  <a:alpha val="15999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30000"/>
              </a:spcBef>
            </a:pP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921619" name="Rectangle 19"/>
          <p:cNvSpPr>
            <a:spLocks noChangeArrowheads="1"/>
          </p:cNvSpPr>
          <p:nvPr/>
        </p:nvSpPr>
        <p:spPr bwMode="auto">
          <a:xfrm>
            <a:off x="4742669" y="3600451"/>
            <a:ext cx="28209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30000"/>
              </a:spcBef>
              <a:defRPr/>
            </a:pPr>
            <a:r>
              <a:rPr lang="en-US" sz="3000" b="1" dirty="0">
                <a:solidFill>
                  <a:srgbClr val="29588B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STEWARDSHIP</a:t>
            </a:r>
          </a:p>
        </p:txBody>
      </p:sp>
    </p:spTree>
    <p:extLst>
      <p:ext uri="{BB962C8B-B14F-4D97-AF65-F5344CB8AC3E}">
        <p14:creationId xmlns:p14="http://schemas.microsoft.com/office/powerpoint/2010/main" val="4252924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2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1000"/>
                                        <p:tgtEl>
                                          <p:spTgt spid="92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2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02" grpId="0"/>
      <p:bldP spid="921617" grpId="0" animBg="1"/>
      <p:bldP spid="921618" grpId="0" animBg="1"/>
      <p:bldP spid="9216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7012783" y="4071939"/>
            <a:ext cx="1712119" cy="1152526"/>
            <a:chOff x="3671" y="2683"/>
            <a:chExt cx="1438" cy="968"/>
          </a:xfrm>
          <a:gradFill>
            <a:gsLst>
              <a:gs pos="31000">
                <a:srgbClr val="E29700"/>
              </a:gs>
              <a:gs pos="100000">
                <a:schemeClr val="bg1">
                  <a:gamma/>
                  <a:tint val="82353"/>
                  <a:invGamma/>
                </a:schemeClr>
              </a:gs>
            </a:gsLst>
            <a:lin ang="2700000" scaled="1"/>
          </a:gradFill>
        </p:grpSpPr>
        <p:sp>
          <p:nvSpPr>
            <p:cNvPr id="37" name="Freeform 45"/>
            <p:cNvSpPr>
              <a:spLocks/>
            </p:cNvSpPr>
            <p:nvPr/>
          </p:nvSpPr>
          <p:spPr bwMode="auto">
            <a:xfrm>
              <a:off x="3671" y="2683"/>
              <a:ext cx="1438" cy="968"/>
            </a:xfrm>
            <a:custGeom>
              <a:avLst/>
              <a:gdLst/>
              <a:ahLst/>
              <a:cxnLst>
                <a:cxn ang="0">
                  <a:pos x="800" y="0"/>
                </a:cxn>
                <a:cxn ang="0">
                  <a:pos x="0" y="0"/>
                </a:cxn>
                <a:cxn ang="0">
                  <a:pos x="0" y="1056"/>
                </a:cxn>
                <a:cxn ang="0">
                  <a:pos x="1568" y="1056"/>
                </a:cxn>
                <a:cxn ang="0">
                  <a:pos x="1568" y="1048"/>
                </a:cxn>
                <a:cxn ang="0">
                  <a:pos x="800" y="0"/>
                </a:cxn>
              </a:cxnLst>
              <a:rect l="0" t="0" r="r" b="b"/>
              <a:pathLst>
                <a:path w="1568" h="1056">
                  <a:moveTo>
                    <a:pt x="800" y="0"/>
                  </a:moveTo>
                  <a:lnTo>
                    <a:pt x="0" y="0"/>
                  </a:lnTo>
                  <a:lnTo>
                    <a:pt x="0" y="1056"/>
                  </a:lnTo>
                  <a:lnTo>
                    <a:pt x="1568" y="1056"/>
                  </a:lnTo>
                  <a:lnTo>
                    <a:pt x="1568" y="1048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1500">
                <a:solidFill>
                  <a:srgbClr val="000000"/>
                </a:solidFill>
              </a:endParaRPr>
            </a:p>
          </p:txBody>
        </p:sp>
        <p:sp>
          <p:nvSpPr>
            <p:cNvPr id="38" name="Freeform 46"/>
            <p:cNvSpPr>
              <a:spLocks noChangeAspect="1"/>
            </p:cNvSpPr>
            <p:nvPr/>
          </p:nvSpPr>
          <p:spPr bwMode="auto">
            <a:xfrm>
              <a:off x="3719" y="2731"/>
              <a:ext cx="1294" cy="871"/>
            </a:xfrm>
            <a:custGeom>
              <a:avLst/>
              <a:gdLst/>
              <a:ahLst/>
              <a:cxnLst>
                <a:cxn ang="0">
                  <a:pos x="800" y="0"/>
                </a:cxn>
                <a:cxn ang="0">
                  <a:pos x="0" y="0"/>
                </a:cxn>
                <a:cxn ang="0">
                  <a:pos x="0" y="1056"/>
                </a:cxn>
                <a:cxn ang="0">
                  <a:pos x="1568" y="1056"/>
                </a:cxn>
                <a:cxn ang="0">
                  <a:pos x="1568" y="1048"/>
                </a:cxn>
                <a:cxn ang="0">
                  <a:pos x="800" y="0"/>
                </a:cxn>
              </a:cxnLst>
              <a:rect l="0" t="0" r="r" b="b"/>
              <a:pathLst>
                <a:path w="1568" h="1056">
                  <a:moveTo>
                    <a:pt x="800" y="0"/>
                  </a:moveTo>
                  <a:lnTo>
                    <a:pt x="0" y="0"/>
                  </a:lnTo>
                  <a:lnTo>
                    <a:pt x="0" y="1056"/>
                  </a:lnTo>
                  <a:lnTo>
                    <a:pt x="1568" y="1056"/>
                  </a:lnTo>
                  <a:lnTo>
                    <a:pt x="1568" y="1048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en-US" sz="1500">
                <a:solidFill>
                  <a:srgbClr val="000000"/>
                </a:solidFill>
              </a:endParaRPr>
            </a:p>
          </p:txBody>
        </p:sp>
      </p:grp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57175" indent="-257175"/>
            <a:r>
              <a:rPr lang="en-US" dirty="0"/>
              <a:t>Responsible Leadership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551F95-1B0E-4E5C-B721-EDED7C713E5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5124" name="Group 3"/>
          <p:cNvGrpSpPr>
            <a:grpSpLocks/>
          </p:cNvGrpSpPr>
          <p:nvPr/>
        </p:nvGrpSpPr>
        <p:grpSpPr bwMode="auto">
          <a:xfrm>
            <a:off x="5266475" y="1657351"/>
            <a:ext cx="1677591" cy="1152525"/>
            <a:chOff x="2186" y="643"/>
            <a:chExt cx="1409" cy="968"/>
          </a:xfrm>
        </p:grpSpPr>
        <p:sp>
          <p:nvSpPr>
            <p:cNvPr id="5150" name="Freeform 4"/>
            <p:cNvSpPr>
              <a:spLocks/>
            </p:cNvSpPr>
            <p:nvPr/>
          </p:nvSpPr>
          <p:spPr bwMode="auto">
            <a:xfrm>
              <a:off x="2186" y="643"/>
              <a:ext cx="1409" cy="968"/>
            </a:xfrm>
            <a:custGeom>
              <a:avLst/>
              <a:gdLst>
                <a:gd name="T0" fmla="*/ 193 w 1536"/>
                <a:gd name="T1" fmla="*/ 0 h 1056"/>
                <a:gd name="T2" fmla="*/ 0 w 1536"/>
                <a:gd name="T3" fmla="*/ 262 h 1056"/>
                <a:gd name="T4" fmla="*/ 386 w 1536"/>
                <a:gd name="T5" fmla="*/ 262 h 1056"/>
                <a:gd name="T6" fmla="*/ 193 w 1536"/>
                <a:gd name="T7" fmla="*/ 0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056"/>
                <a:gd name="T14" fmla="*/ 1536 w 1536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056">
                  <a:moveTo>
                    <a:pt x="768" y="0"/>
                  </a:moveTo>
                  <a:lnTo>
                    <a:pt x="0" y="1056"/>
                  </a:lnTo>
                  <a:lnTo>
                    <a:pt x="1536" y="1056"/>
                  </a:lnTo>
                  <a:lnTo>
                    <a:pt x="768" y="0"/>
                  </a:lnTo>
                  <a:close/>
                </a:path>
              </a:pathLst>
            </a:custGeom>
            <a:gradFill rotWithShape="0">
              <a:gsLst>
                <a:gs pos="0">
                  <a:srgbClr val="798C95"/>
                </a:gs>
                <a:gs pos="100000">
                  <a:srgbClr val="617178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5"/>
            <p:cNvSpPr>
              <a:spLocks noChangeAspect="1"/>
            </p:cNvSpPr>
            <p:nvPr/>
          </p:nvSpPr>
          <p:spPr bwMode="auto">
            <a:xfrm>
              <a:off x="2290" y="723"/>
              <a:ext cx="1205" cy="828"/>
            </a:xfrm>
            <a:custGeom>
              <a:avLst/>
              <a:gdLst>
                <a:gd name="T0" fmla="*/ 16 w 1536"/>
                <a:gd name="T1" fmla="*/ 0 h 1056"/>
                <a:gd name="T2" fmla="*/ 0 w 1536"/>
                <a:gd name="T3" fmla="*/ 21 h 1056"/>
                <a:gd name="T4" fmla="*/ 32 w 1536"/>
                <a:gd name="T5" fmla="*/ 21 h 1056"/>
                <a:gd name="T6" fmla="*/ 16 w 1536"/>
                <a:gd name="T7" fmla="*/ 0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056"/>
                <a:gd name="T14" fmla="*/ 1536 w 1536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056">
                  <a:moveTo>
                    <a:pt x="768" y="0"/>
                  </a:moveTo>
                  <a:lnTo>
                    <a:pt x="0" y="1056"/>
                  </a:lnTo>
                  <a:lnTo>
                    <a:pt x="1536" y="1056"/>
                  </a:lnTo>
                  <a:lnTo>
                    <a:pt x="768" y="0"/>
                  </a:lnTo>
                  <a:close/>
                </a:path>
              </a:pathLst>
            </a:custGeom>
            <a:gradFill rotWithShape="0">
              <a:gsLst>
                <a:gs pos="0">
                  <a:srgbClr val="455055"/>
                </a:gs>
                <a:gs pos="100000">
                  <a:srgbClr val="798C95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5" name="Freeform 6"/>
          <p:cNvSpPr>
            <a:spLocks/>
          </p:cNvSpPr>
          <p:nvPr/>
        </p:nvSpPr>
        <p:spPr bwMode="auto">
          <a:xfrm>
            <a:off x="5443877" y="2502695"/>
            <a:ext cx="1337072" cy="161925"/>
          </a:xfrm>
          <a:custGeom>
            <a:avLst/>
            <a:gdLst>
              <a:gd name="T0" fmla="*/ 2147483647 w 1192"/>
              <a:gd name="T1" fmla="*/ 0 h 160"/>
              <a:gd name="T2" fmla="*/ 0 w 1192"/>
              <a:gd name="T3" fmla="*/ 2147483647 h 160"/>
              <a:gd name="T4" fmla="*/ 2147483647 w 1192"/>
              <a:gd name="T5" fmla="*/ 2147483647 h 160"/>
              <a:gd name="T6" fmla="*/ 2147483647 w 1192"/>
              <a:gd name="T7" fmla="*/ 0 h 160"/>
              <a:gd name="T8" fmla="*/ 2147483647 w 1192"/>
              <a:gd name="T9" fmla="*/ 0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2"/>
              <a:gd name="T16" fmla="*/ 0 h 160"/>
              <a:gd name="T17" fmla="*/ 1192 w 1192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2" h="160">
                <a:moveTo>
                  <a:pt x="120" y="0"/>
                </a:moveTo>
                <a:lnTo>
                  <a:pt x="0" y="160"/>
                </a:lnTo>
                <a:lnTo>
                  <a:pt x="1192" y="160"/>
                </a:lnTo>
                <a:lnTo>
                  <a:pt x="1072" y="0"/>
                </a:lnTo>
                <a:lnTo>
                  <a:pt x="120" y="0"/>
                </a:lnTo>
                <a:close/>
              </a:path>
            </a:pathLst>
          </a:custGeom>
          <a:gradFill rotWithShape="0">
            <a:gsLst>
              <a:gs pos="0">
                <a:srgbClr val="4A555B"/>
              </a:gs>
              <a:gs pos="50000">
                <a:srgbClr val="798C95"/>
              </a:gs>
              <a:gs pos="100000">
                <a:srgbClr val="4A555B"/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126" name="Group 7"/>
          <p:cNvGrpSpPr>
            <a:grpSpLocks/>
          </p:cNvGrpSpPr>
          <p:nvPr/>
        </p:nvGrpSpPr>
        <p:grpSpPr bwMode="auto">
          <a:xfrm>
            <a:off x="6133250" y="2877742"/>
            <a:ext cx="1694260" cy="1152525"/>
            <a:chOff x="2914" y="1668"/>
            <a:chExt cx="1423" cy="968"/>
          </a:xfrm>
        </p:grpSpPr>
        <p:sp>
          <p:nvSpPr>
            <p:cNvPr id="5148" name="Freeform 8"/>
            <p:cNvSpPr>
              <a:spLocks/>
            </p:cNvSpPr>
            <p:nvPr/>
          </p:nvSpPr>
          <p:spPr bwMode="auto">
            <a:xfrm>
              <a:off x="2914" y="1668"/>
              <a:ext cx="1423" cy="968"/>
            </a:xfrm>
            <a:custGeom>
              <a:avLst/>
              <a:gdLst>
                <a:gd name="T0" fmla="*/ 196 w 1552"/>
                <a:gd name="T1" fmla="*/ 0 h 1056"/>
                <a:gd name="T2" fmla="*/ 0 w 1552"/>
                <a:gd name="T3" fmla="*/ 0 h 1056"/>
                <a:gd name="T4" fmla="*/ 0 w 1552"/>
                <a:gd name="T5" fmla="*/ 262 h 1056"/>
                <a:gd name="T6" fmla="*/ 388 w 1552"/>
                <a:gd name="T7" fmla="*/ 262 h 1056"/>
                <a:gd name="T8" fmla="*/ 196 w 1552"/>
                <a:gd name="T9" fmla="*/ 0 h 10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2"/>
                <a:gd name="T16" fmla="*/ 0 h 1056"/>
                <a:gd name="T17" fmla="*/ 1552 w 1552"/>
                <a:gd name="T18" fmla="*/ 1056 h 10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2" h="1056">
                  <a:moveTo>
                    <a:pt x="784" y="0"/>
                  </a:moveTo>
                  <a:lnTo>
                    <a:pt x="0" y="0"/>
                  </a:lnTo>
                  <a:lnTo>
                    <a:pt x="0" y="1056"/>
                  </a:lnTo>
                  <a:lnTo>
                    <a:pt x="1552" y="1056"/>
                  </a:lnTo>
                  <a:lnTo>
                    <a:pt x="784" y="0"/>
                  </a:lnTo>
                  <a:close/>
                </a:path>
              </a:pathLst>
            </a:custGeom>
            <a:gradFill rotWithShape="0">
              <a:gsLst>
                <a:gs pos="0">
                  <a:srgbClr val="48B471"/>
                </a:gs>
                <a:gs pos="100000">
                  <a:srgbClr val="265F3C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9"/>
            <p:cNvSpPr>
              <a:spLocks noChangeAspect="1"/>
            </p:cNvSpPr>
            <p:nvPr/>
          </p:nvSpPr>
          <p:spPr bwMode="auto">
            <a:xfrm>
              <a:off x="2954" y="1708"/>
              <a:ext cx="1281" cy="872"/>
            </a:xfrm>
            <a:custGeom>
              <a:avLst/>
              <a:gdLst>
                <a:gd name="T0" fmla="*/ 36 w 1552"/>
                <a:gd name="T1" fmla="*/ 0 h 1056"/>
                <a:gd name="T2" fmla="*/ 0 w 1552"/>
                <a:gd name="T3" fmla="*/ 0 h 1056"/>
                <a:gd name="T4" fmla="*/ 0 w 1552"/>
                <a:gd name="T5" fmla="*/ 50 h 1056"/>
                <a:gd name="T6" fmla="*/ 72 w 1552"/>
                <a:gd name="T7" fmla="*/ 50 h 1056"/>
                <a:gd name="T8" fmla="*/ 36 w 1552"/>
                <a:gd name="T9" fmla="*/ 0 h 10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2"/>
                <a:gd name="T16" fmla="*/ 0 h 1056"/>
                <a:gd name="T17" fmla="*/ 1552 w 1552"/>
                <a:gd name="T18" fmla="*/ 1056 h 10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2" h="1056">
                  <a:moveTo>
                    <a:pt x="784" y="0"/>
                  </a:moveTo>
                  <a:lnTo>
                    <a:pt x="0" y="0"/>
                  </a:lnTo>
                  <a:lnTo>
                    <a:pt x="0" y="1056"/>
                  </a:lnTo>
                  <a:lnTo>
                    <a:pt x="1552" y="1056"/>
                  </a:lnTo>
                  <a:lnTo>
                    <a:pt x="784" y="0"/>
                  </a:lnTo>
                  <a:close/>
                </a:path>
              </a:pathLst>
            </a:custGeom>
            <a:gradFill rotWithShape="0">
              <a:gsLst>
                <a:gs pos="0">
                  <a:srgbClr val="317C4E"/>
                </a:gs>
                <a:gs pos="100000">
                  <a:srgbClr val="48B471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7" name="Freeform 10"/>
          <p:cNvSpPr>
            <a:spLocks/>
          </p:cNvSpPr>
          <p:nvPr/>
        </p:nvSpPr>
        <p:spPr bwMode="auto">
          <a:xfrm>
            <a:off x="6178495" y="3687366"/>
            <a:ext cx="1456135" cy="190500"/>
          </a:xfrm>
          <a:custGeom>
            <a:avLst/>
            <a:gdLst>
              <a:gd name="T0" fmla="*/ 0 w 1328"/>
              <a:gd name="T1" fmla="*/ 0 h 168"/>
              <a:gd name="T2" fmla="*/ 0 w 1328"/>
              <a:gd name="T3" fmla="*/ 2147483647 h 168"/>
              <a:gd name="T4" fmla="*/ 2147483647 w 1328"/>
              <a:gd name="T5" fmla="*/ 2147483647 h 168"/>
              <a:gd name="T6" fmla="*/ 2147483647 w 1328"/>
              <a:gd name="T7" fmla="*/ 0 h 168"/>
              <a:gd name="T8" fmla="*/ 0 w 1328"/>
              <a:gd name="T9" fmla="*/ 0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8"/>
              <a:gd name="T16" fmla="*/ 0 h 168"/>
              <a:gd name="T17" fmla="*/ 1328 w 1328"/>
              <a:gd name="T18" fmla="*/ 168 h 1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8" h="168">
                <a:moveTo>
                  <a:pt x="0" y="0"/>
                </a:moveTo>
                <a:lnTo>
                  <a:pt x="0" y="168"/>
                </a:lnTo>
                <a:lnTo>
                  <a:pt x="1328" y="168"/>
                </a:lnTo>
                <a:lnTo>
                  <a:pt x="1208" y="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296640"/>
              </a:gs>
              <a:gs pos="50000">
                <a:srgbClr val="48B471"/>
              </a:gs>
              <a:gs pos="100000">
                <a:srgbClr val="296640"/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128" name="Group 11"/>
          <p:cNvGrpSpPr>
            <a:grpSpLocks/>
          </p:cNvGrpSpPr>
          <p:nvPr/>
        </p:nvGrpSpPr>
        <p:grpSpPr bwMode="auto">
          <a:xfrm>
            <a:off x="4391366" y="2877742"/>
            <a:ext cx="1694259" cy="1152525"/>
            <a:chOff x="1451" y="1668"/>
            <a:chExt cx="1423" cy="968"/>
          </a:xfrm>
        </p:grpSpPr>
        <p:sp>
          <p:nvSpPr>
            <p:cNvPr id="5146" name="Freeform 12"/>
            <p:cNvSpPr>
              <a:spLocks/>
            </p:cNvSpPr>
            <p:nvPr/>
          </p:nvSpPr>
          <p:spPr bwMode="auto">
            <a:xfrm>
              <a:off x="1451" y="1668"/>
              <a:ext cx="1423" cy="968"/>
            </a:xfrm>
            <a:custGeom>
              <a:avLst/>
              <a:gdLst>
                <a:gd name="T0" fmla="*/ 0 w 1552"/>
                <a:gd name="T1" fmla="*/ 262 h 1056"/>
                <a:gd name="T2" fmla="*/ 388 w 1552"/>
                <a:gd name="T3" fmla="*/ 262 h 1056"/>
                <a:gd name="T4" fmla="*/ 388 w 1552"/>
                <a:gd name="T5" fmla="*/ 0 h 1056"/>
                <a:gd name="T6" fmla="*/ 190 w 1552"/>
                <a:gd name="T7" fmla="*/ 0 h 1056"/>
                <a:gd name="T8" fmla="*/ 0 w 1552"/>
                <a:gd name="T9" fmla="*/ 262 h 10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2"/>
                <a:gd name="T16" fmla="*/ 0 h 1056"/>
                <a:gd name="T17" fmla="*/ 1552 w 1552"/>
                <a:gd name="T18" fmla="*/ 1056 h 10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2" h="1056">
                  <a:moveTo>
                    <a:pt x="0" y="1056"/>
                  </a:moveTo>
                  <a:lnTo>
                    <a:pt x="1552" y="1056"/>
                  </a:lnTo>
                  <a:lnTo>
                    <a:pt x="1552" y="0"/>
                  </a:lnTo>
                  <a:lnTo>
                    <a:pt x="760" y="0"/>
                  </a:lnTo>
                  <a:lnTo>
                    <a:pt x="0" y="1056"/>
                  </a:lnTo>
                  <a:close/>
                </a:path>
              </a:pathLst>
            </a:custGeom>
            <a:gradFill rotWithShape="0">
              <a:gsLst>
                <a:gs pos="0">
                  <a:srgbClr val="C267AA"/>
                </a:gs>
                <a:gs pos="100000">
                  <a:srgbClr val="723D64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13"/>
            <p:cNvSpPr>
              <a:spLocks noChangeAspect="1"/>
            </p:cNvSpPr>
            <p:nvPr/>
          </p:nvSpPr>
          <p:spPr bwMode="auto">
            <a:xfrm>
              <a:off x="1547" y="1708"/>
              <a:ext cx="1281" cy="872"/>
            </a:xfrm>
            <a:custGeom>
              <a:avLst/>
              <a:gdLst>
                <a:gd name="T0" fmla="*/ 0 w 1552"/>
                <a:gd name="T1" fmla="*/ 50 h 1056"/>
                <a:gd name="T2" fmla="*/ 72 w 1552"/>
                <a:gd name="T3" fmla="*/ 50 h 1056"/>
                <a:gd name="T4" fmla="*/ 72 w 1552"/>
                <a:gd name="T5" fmla="*/ 0 h 1056"/>
                <a:gd name="T6" fmla="*/ 35 w 1552"/>
                <a:gd name="T7" fmla="*/ 0 h 1056"/>
                <a:gd name="T8" fmla="*/ 0 w 1552"/>
                <a:gd name="T9" fmla="*/ 50 h 10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2"/>
                <a:gd name="T16" fmla="*/ 0 h 1056"/>
                <a:gd name="T17" fmla="*/ 1552 w 1552"/>
                <a:gd name="T18" fmla="*/ 1056 h 10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2" h="1056">
                  <a:moveTo>
                    <a:pt x="0" y="1056"/>
                  </a:moveTo>
                  <a:lnTo>
                    <a:pt x="1552" y="1056"/>
                  </a:lnTo>
                  <a:lnTo>
                    <a:pt x="1552" y="0"/>
                  </a:lnTo>
                  <a:lnTo>
                    <a:pt x="760" y="0"/>
                  </a:lnTo>
                  <a:lnTo>
                    <a:pt x="0" y="1056"/>
                  </a:lnTo>
                  <a:close/>
                </a:path>
              </a:pathLst>
            </a:custGeom>
            <a:gradFill rotWithShape="0">
              <a:gsLst>
                <a:gs pos="0">
                  <a:srgbClr val="944F82"/>
                </a:gs>
                <a:gs pos="100000">
                  <a:srgbClr val="C267AA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9" name="Freeform 14"/>
          <p:cNvSpPr>
            <a:spLocks noChangeAspect="1"/>
          </p:cNvSpPr>
          <p:nvPr/>
        </p:nvSpPr>
        <p:spPr bwMode="auto">
          <a:xfrm>
            <a:off x="4566387" y="3693321"/>
            <a:ext cx="1457325" cy="184547"/>
          </a:xfrm>
          <a:custGeom>
            <a:avLst/>
            <a:gdLst>
              <a:gd name="T0" fmla="*/ 2147483647 w 1328"/>
              <a:gd name="T1" fmla="*/ 0 h 168"/>
              <a:gd name="T2" fmla="*/ 0 w 1328"/>
              <a:gd name="T3" fmla="*/ 2147483647 h 168"/>
              <a:gd name="T4" fmla="*/ 2147483647 w 1328"/>
              <a:gd name="T5" fmla="*/ 2147483647 h 168"/>
              <a:gd name="T6" fmla="*/ 2147483647 w 1328"/>
              <a:gd name="T7" fmla="*/ 0 h 168"/>
              <a:gd name="T8" fmla="*/ 2147483647 w 1328"/>
              <a:gd name="T9" fmla="*/ 0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8"/>
              <a:gd name="T16" fmla="*/ 0 h 168"/>
              <a:gd name="T17" fmla="*/ 1328 w 1328"/>
              <a:gd name="T18" fmla="*/ 168 h 1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8" h="168">
                <a:moveTo>
                  <a:pt x="120" y="0"/>
                </a:moveTo>
                <a:lnTo>
                  <a:pt x="0" y="168"/>
                </a:lnTo>
                <a:lnTo>
                  <a:pt x="1328" y="168"/>
                </a:lnTo>
                <a:lnTo>
                  <a:pt x="1328" y="0"/>
                </a:lnTo>
                <a:lnTo>
                  <a:pt x="120" y="0"/>
                </a:lnTo>
                <a:close/>
              </a:path>
            </a:pathLst>
          </a:custGeom>
          <a:gradFill rotWithShape="0">
            <a:gsLst>
              <a:gs pos="0">
                <a:srgbClr val="6E3B61"/>
              </a:gs>
              <a:gs pos="50000">
                <a:srgbClr val="C267AA"/>
              </a:gs>
              <a:gs pos="100000">
                <a:srgbClr val="6E3B61"/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130" name="Group 15"/>
          <p:cNvGrpSpPr>
            <a:grpSpLocks/>
          </p:cNvGrpSpPr>
          <p:nvPr/>
        </p:nvGrpSpPr>
        <p:grpSpPr bwMode="auto">
          <a:xfrm>
            <a:off x="5279572" y="4071939"/>
            <a:ext cx="1702594" cy="1152525"/>
            <a:chOff x="2197" y="2683"/>
            <a:chExt cx="1430" cy="968"/>
          </a:xfrm>
        </p:grpSpPr>
        <p:sp>
          <p:nvSpPr>
            <p:cNvPr id="5144" name="Rectangle 16"/>
            <p:cNvSpPr>
              <a:spLocks noChangeArrowheads="1"/>
            </p:cNvSpPr>
            <p:nvPr/>
          </p:nvSpPr>
          <p:spPr bwMode="auto">
            <a:xfrm>
              <a:off x="2197" y="2683"/>
              <a:ext cx="1430" cy="968"/>
            </a:xfrm>
            <a:prstGeom prst="rect">
              <a:avLst/>
            </a:prstGeom>
            <a:gradFill rotWithShape="0">
              <a:gsLst>
                <a:gs pos="0">
                  <a:srgbClr val="197CB4"/>
                </a:gs>
                <a:gs pos="100000">
                  <a:srgbClr val="092E43"/>
                </a:gs>
              </a:gsLst>
              <a:lin ang="5400000" scaled="1"/>
            </a:gradFill>
            <a:ln w="12700">
              <a:solidFill>
                <a:srgbClr val="0506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500">
                <a:solidFill>
                  <a:srgbClr val="000000"/>
                </a:solidFill>
              </a:endParaRPr>
            </a:p>
          </p:txBody>
        </p:sp>
        <p:sp>
          <p:nvSpPr>
            <p:cNvPr id="5145" name="Rectangle 17"/>
            <p:cNvSpPr>
              <a:spLocks noChangeAspect="1" noChangeArrowheads="1"/>
            </p:cNvSpPr>
            <p:nvPr/>
          </p:nvSpPr>
          <p:spPr bwMode="auto">
            <a:xfrm>
              <a:off x="2260" y="2723"/>
              <a:ext cx="1303" cy="871"/>
            </a:xfrm>
            <a:prstGeom prst="rect">
              <a:avLst/>
            </a:prstGeom>
            <a:gradFill rotWithShape="0">
              <a:gsLst>
                <a:gs pos="0">
                  <a:srgbClr val="11557C"/>
                </a:gs>
                <a:gs pos="100000">
                  <a:srgbClr val="197CB4"/>
                </a:gs>
              </a:gsLst>
              <a:lin ang="5400000" scaled="1"/>
            </a:gradFill>
            <a:ln w="12700">
              <a:solidFill>
                <a:srgbClr val="0506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1500">
                <a:solidFill>
                  <a:srgbClr val="000000"/>
                </a:solidFill>
              </a:endParaRPr>
            </a:p>
          </p:txBody>
        </p:sp>
      </p:grpSp>
      <p:sp>
        <p:nvSpPr>
          <p:cNvPr id="5131" name="Rectangle 18"/>
          <p:cNvSpPr>
            <a:spLocks noChangeArrowheads="1"/>
          </p:cNvSpPr>
          <p:nvPr/>
        </p:nvSpPr>
        <p:spPr bwMode="auto">
          <a:xfrm>
            <a:off x="5356962" y="4892280"/>
            <a:ext cx="1547813" cy="180975"/>
          </a:xfrm>
          <a:prstGeom prst="rect">
            <a:avLst/>
          </a:prstGeom>
          <a:gradFill rotWithShape="0">
            <a:gsLst>
              <a:gs pos="0">
                <a:srgbClr val="0E4869"/>
              </a:gs>
              <a:gs pos="50000">
                <a:srgbClr val="1777AC"/>
              </a:gs>
              <a:gs pos="100000">
                <a:srgbClr val="0E4869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 sz="1500">
              <a:solidFill>
                <a:srgbClr val="000000"/>
              </a:solidFill>
            </a:endParaRPr>
          </a:p>
        </p:txBody>
      </p:sp>
      <p:grpSp>
        <p:nvGrpSpPr>
          <p:cNvPr id="5132" name="Group 22"/>
          <p:cNvGrpSpPr>
            <a:grpSpLocks/>
          </p:cNvGrpSpPr>
          <p:nvPr/>
        </p:nvGrpSpPr>
        <p:grpSpPr bwMode="auto">
          <a:xfrm>
            <a:off x="3542450" y="4064795"/>
            <a:ext cx="1702594" cy="1152525"/>
            <a:chOff x="720" y="2683"/>
            <a:chExt cx="1430" cy="968"/>
          </a:xfrm>
        </p:grpSpPr>
        <p:sp>
          <p:nvSpPr>
            <p:cNvPr id="5142" name="Freeform 23"/>
            <p:cNvSpPr>
              <a:spLocks/>
            </p:cNvSpPr>
            <p:nvPr/>
          </p:nvSpPr>
          <p:spPr bwMode="auto">
            <a:xfrm>
              <a:off x="720" y="2683"/>
              <a:ext cx="1430" cy="968"/>
            </a:xfrm>
            <a:custGeom>
              <a:avLst/>
              <a:gdLst>
                <a:gd name="T0" fmla="*/ 0 w 1560"/>
                <a:gd name="T1" fmla="*/ 259 h 1056"/>
                <a:gd name="T2" fmla="*/ 0 w 1560"/>
                <a:gd name="T3" fmla="*/ 262 h 1056"/>
                <a:gd name="T4" fmla="*/ 388 w 1560"/>
                <a:gd name="T5" fmla="*/ 262 h 1056"/>
                <a:gd name="T6" fmla="*/ 388 w 1560"/>
                <a:gd name="T7" fmla="*/ 0 h 1056"/>
                <a:gd name="T8" fmla="*/ 191 w 1560"/>
                <a:gd name="T9" fmla="*/ 0 h 1056"/>
                <a:gd name="T10" fmla="*/ 0 w 1560"/>
                <a:gd name="T11" fmla="*/ 259 h 10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60"/>
                <a:gd name="T19" fmla="*/ 0 h 1056"/>
                <a:gd name="T20" fmla="*/ 1560 w 1560"/>
                <a:gd name="T21" fmla="*/ 1056 h 10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60" h="1056">
                  <a:moveTo>
                    <a:pt x="0" y="1048"/>
                  </a:moveTo>
                  <a:lnTo>
                    <a:pt x="0" y="1056"/>
                  </a:lnTo>
                  <a:lnTo>
                    <a:pt x="1560" y="1056"/>
                  </a:lnTo>
                  <a:lnTo>
                    <a:pt x="1560" y="0"/>
                  </a:lnTo>
                  <a:lnTo>
                    <a:pt x="768" y="0"/>
                  </a:lnTo>
                  <a:lnTo>
                    <a:pt x="0" y="1048"/>
                  </a:lnTo>
                  <a:close/>
                </a:path>
              </a:pathLst>
            </a:custGeom>
            <a:gradFill rotWithShape="0">
              <a:gsLst>
                <a:gs pos="0">
                  <a:srgbClr val="E9394A"/>
                </a:gs>
                <a:gs pos="100000">
                  <a:srgbClr val="6C1A22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Freeform 24"/>
            <p:cNvSpPr>
              <a:spLocks noChangeAspect="1"/>
            </p:cNvSpPr>
            <p:nvPr/>
          </p:nvSpPr>
          <p:spPr bwMode="auto">
            <a:xfrm>
              <a:off x="824" y="2723"/>
              <a:ext cx="1287" cy="871"/>
            </a:xfrm>
            <a:custGeom>
              <a:avLst/>
              <a:gdLst>
                <a:gd name="T0" fmla="*/ 0 w 1560"/>
                <a:gd name="T1" fmla="*/ 49 h 1056"/>
                <a:gd name="T2" fmla="*/ 0 w 1560"/>
                <a:gd name="T3" fmla="*/ 49 h 1056"/>
                <a:gd name="T4" fmla="*/ 72 w 1560"/>
                <a:gd name="T5" fmla="*/ 49 h 1056"/>
                <a:gd name="T6" fmla="*/ 72 w 1560"/>
                <a:gd name="T7" fmla="*/ 0 h 1056"/>
                <a:gd name="T8" fmla="*/ 35 w 1560"/>
                <a:gd name="T9" fmla="*/ 0 h 1056"/>
                <a:gd name="T10" fmla="*/ 0 w 1560"/>
                <a:gd name="T11" fmla="*/ 49 h 10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60"/>
                <a:gd name="T19" fmla="*/ 0 h 1056"/>
                <a:gd name="T20" fmla="*/ 1560 w 1560"/>
                <a:gd name="T21" fmla="*/ 1056 h 10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60" h="1056">
                  <a:moveTo>
                    <a:pt x="0" y="1048"/>
                  </a:moveTo>
                  <a:lnTo>
                    <a:pt x="0" y="1056"/>
                  </a:lnTo>
                  <a:lnTo>
                    <a:pt x="1560" y="1056"/>
                  </a:lnTo>
                  <a:lnTo>
                    <a:pt x="1560" y="0"/>
                  </a:lnTo>
                  <a:lnTo>
                    <a:pt x="768" y="0"/>
                  </a:lnTo>
                  <a:lnTo>
                    <a:pt x="0" y="1048"/>
                  </a:lnTo>
                  <a:close/>
                </a:path>
              </a:pathLst>
            </a:custGeom>
            <a:gradFill rotWithShape="0">
              <a:gsLst>
                <a:gs pos="0">
                  <a:srgbClr val="9B2631"/>
                </a:gs>
                <a:gs pos="100000">
                  <a:srgbClr val="E9394A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3" name="Freeform 25"/>
          <p:cNvSpPr>
            <a:spLocks/>
          </p:cNvSpPr>
          <p:nvPr/>
        </p:nvSpPr>
        <p:spPr bwMode="auto">
          <a:xfrm>
            <a:off x="3698422" y="4904186"/>
            <a:ext cx="1479947" cy="178594"/>
          </a:xfrm>
          <a:custGeom>
            <a:avLst/>
            <a:gdLst>
              <a:gd name="T0" fmla="*/ 2147483647 w 1328"/>
              <a:gd name="T1" fmla="*/ 0 h 160"/>
              <a:gd name="T2" fmla="*/ 0 w 1328"/>
              <a:gd name="T3" fmla="*/ 2147483647 h 160"/>
              <a:gd name="T4" fmla="*/ 2147483647 w 1328"/>
              <a:gd name="T5" fmla="*/ 2147483647 h 160"/>
              <a:gd name="T6" fmla="*/ 2147483647 w 1328"/>
              <a:gd name="T7" fmla="*/ 0 h 160"/>
              <a:gd name="T8" fmla="*/ 2147483647 w 1328"/>
              <a:gd name="T9" fmla="*/ 0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8"/>
              <a:gd name="T16" fmla="*/ 0 h 160"/>
              <a:gd name="T17" fmla="*/ 1328 w 1328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8" h="160">
                <a:moveTo>
                  <a:pt x="120" y="0"/>
                </a:moveTo>
                <a:lnTo>
                  <a:pt x="0" y="160"/>
                </a:lnTo>
                <a:lnTo>
                  <a:pt x="1328" y="160"/>
                </a:lnTo>
                <a:lnTo>
                  <a:pt x="1328" y="0"/>
                </a:lnTo>
                <a:lnTo>
                  <a:pt x="120" y="0"/>
                </a:lnTo>
                <a:close/>
              </a:path>
            </a:pathLst>
          </a:custGeom>
          <a:gradFill rotWithShape="0">
            <a:gsLst>
              <a:gs pos="0">
                <a:srgbClr val="972530"/>
              </a:gs>
              <a:gs pos="50000">
                <a:srgbClr val="E9394A"/>
              </a:gs>
              <a:gs pos="100000">
                <a:srgbClr val="972530"/>
              </a:gs>
            </a:gsLst>
            <a:lin ang="5400000" scaled="1"/>
          </a:gradFill>
          <a:ln w="19050">
            <a:solidFill>
              <a:srgbClr val="050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2026" name="Text Box 26"/>
          <p:cNvSpPr txBox="1">
            <a:spLocks noChangeArrowheads="1"/>
          </p:cNvSpPr>
          <p:nvPr/>
        </p:nvSpPr>
        <p:spPr bwMode="auto">
          <a:xfrm>
            <a:off x="5439475" y="2461024"/>
            <a:ext cx="1329211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125" b="1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RESPONSIBLE</a:t>
            </a:r>
            <a:endParaRPr lang="en-US" sz="1125" b="1">
              <a:solidFill>
                <a:srgbClr val="FFFFB9"/>
              </a:solidFill>
              <a:latin typeface="Verdana" pitchFamily="34" charset="0"/>
            </a:endParaRPr>
          </a:p>
        </p:txBody>
      </p:sp>
      <p:sp>
        <p:nvSpPr>
          <p:cNvPr id="1152027" name="Text Box 27"/>
          <p:cNvSpPr txBox="1">
            <a:spLocks noChangeArrowheads="1"/>
          </p:cNvSpPr>
          <p:nvPr/>
        </p:nvSpPr>
        <p:spPr bwMode="auto">
          <a:xfrm>
            <a:off x="4577724" y="3654031"/>
            <a:ext cx="1521571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125" b="1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INSPIRATIONAL</a:t>
            </a:r>
            <a:endParaRPr lang="en-US" sz="1125" b="1">
              <a:solidFill>
                <a:srgbClr val="FFFF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sp>
        <p:nvSpPr>
          <p:cNvPr id="1152028" name="Text Box 28"/>
          <p:cNvSpPr txBox="1">
            <a:spLocks noChangeArrowheads="1"/>
          </p:cNvSpPr>
          <p:nvPr/>
        </p:nvSpPr>
        <p:spPr bwMode="auto">
          <a:xfrm>
            <a:off x="6233674" y="3657602"/>
            <a:ext cx="1236236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125" b="1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SUPPORTIVE</a:t>
            </a:r>
            <a:endParaRPr lang="en-US" sz="1125" b="1">
              <a:solidFill>
                <a:srgbClr val="FFFF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sp>
        <p:nvSpPr>
          <p:cNvPr id="1152029" name="Text Box 29"/>
          <p:cNvSpPr txBox="1">
            <a:spLocks noChangeArrowheads="1"/>
          </p:cNvSpPr>
          <p:nvPr/>
        </p:nvSpPr>
        <p:spPr bwMode="auto">
          <a:xfrm>
            <a:off x="4008297" y="4867277"/>
            <a:ext cx="1051891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125" b="1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PERSONAL</a:t>
            </a:r>
            <a:endParaRPr lang="en-US" sz="1125" b="1">
              <a:solidFill>
                <a:srgbClr val="FFFF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sp>
        <p:nvSpPr>
          <p:cNvPr id="1152030" name="Text Box 30"/>
          <p:cNvSpPr txBox="1">
            <a:spLocks noChangeArrowheads="1"/>
          </p:cNvSpPr>
          <p:nvPr/>
        </p:nvSpPr>
        <p:spPr bwMode="auto">
          <a:xfrm>
            <a:off x="5551309" y="4857752"/>
            <a:ext cx="1223413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125" b="1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RELATIONAL</a:t>
            </a:r>
            <a:endParaRPr lang="en-US" sz="1125" b="1">
              <a:solidFill>
                <a:srgbClr val="FFFF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  <p:sp>
        <p:nvSpPr>
          <p:cNvPr id="5139" name="Freeform 31"/>
          <p:cNvSpPr>
            <a:spLocks noChangeAspect="1"/>
          </p:cNvSpPr>
          <p:nvPr/>
        </p:nvSpPr>
        <p:spPr bwMode="auto">
          <a:xfrm>
            <a:off x="7072653" y="4898233"/>
            <a:ext cx="1465659" cy="175022"/>
          </a:xfrm>
          <a:custGeom>
            <a:avLst/>
            <a:gdLst>
              <a:gd name="T0" fmla="*/ 0 w 1336"/>
              <a:gd name="T1" fmla="*/ 0 h 160"/>
              <a:gd name="T2" fmla="*/ 0 w 1336"/>
              <a:gd name="T3" fmla="*/ 2147483647 h 160"/>
              <a:gd name="T4" fmla="*/ 2147483647 w 1336"/>
              <a:gd name="T5" fmla="*/ 2147483647 h 160"/>
              <a:gd name="T6" fmla="*/ 2147483647 w 1336"/>
              <a:gd name="T7" fmla="*/ 0 h 160"/>
              <a:gd name="T8" fmla="*/ 0 w 1336"/>
              <a:gd name="T9" fmla="*/ 0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6"/>
              <a:gd name="T16" fmla="*/ 0 h 160"/>
              <a:gd name="T17" fmla="*/ 1336 w 1336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6" h="160">
                <a:moveTo>
                  <a:pt x="0" y="0"/>
                </a:moveTo>
                <a:lnTo>
                  <a:pt x="0" y="160"/>
                </a:lnTo>
                <a:lnTo>
                  <a:pt x="1336" y="160"/>
                </a:lnTo>
                <a:lnTo>
                  <a:pt x="1216" y="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E49328"/>
              </a:gs>
              <a:gs pos="50000">
                <a:srgbClr val="FEB543"/>
              </a:gs>
              <a:gs pos="100000">
                <a:srgbClr val="E49328"/>
              </a:gs>
            </a:gsLst>
            <a:lin ang="5400000" scaled="1"/>
          </a:gra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2032" name="Text Box 32"/>
          <p:cNvSpPr txBox="1">
            <a:spLocks noChangeArrowheads="1"/>
          </p:cNvSpPr>
          <p:nvPr/>
        </p:nvSpPr>
        <p:spPr bwMode="auto">
          <a:xfrm>
            <a:off x="7154712" y="4857752"/>
            <a:ext cx="1258679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1125" b="1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</a:rPr>
              <a:t>CONTEXTUAL</a:t>
            </a:r>
            <a:endParaRPr lang="en-US" sz="1125" b="1">
              <a:solidFill>
                <a:srgbClr val="FFFF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04725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7D07A6-5B80-40A1-BFE6-B1E760381218}" type="slidenum">
              <a:rPr lang="en-US" sz="1400" smtClean="0"/>
              <a:pPr>
                <a:defRPr/>
              </a:pPr>
              <a:t>3</a:t>
            </a:fld>
            <a:endParaRPr lang="en-US" sz="1400"/>
          </a:p>
        </p:txBody>
      </p:sp>
      <p:sp>
        <p:nvSpPr>
          <p:cNvPr id="6146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581401" y="2286000"/>
            <a:ext cx="5008960" cy="1943100"/>
          </a:xfrm>
        </p:spPr>
        <p:txBody>
          <a:bodyPr/>
          <a:lstStyle/>
          <a:p>
            <a:pPr>
              <a:lnSpc>
                <a:spcPct val="75000"/>
              </a:lnSpc>
              <a:spcAft>
                <a:spcPct val="40000"/>
              </a:spcAft>
              <a:tabLst>
                <a:tab pos="255985" algn="l"/>
              </a:tabLst>
            </a:pPr>
            <a:r>
              <a:rPr lang="en-US" sz="2800" dirty="0"/>
              <a:t>  Encourage balanced action.</a:t>
            </a:r>
          </a:p>
          <a:p>
            <a:pPr>
              <a:spcAft>
                <a:spcPct val="40000"/>
              </a:spcAft>
              <a:tabLst>
                <a:tab pos="255985" algn="l"/>
              </a:tabLst>
            </a:pPr>
            <a:r>
              <a:rPr lang="en-US" sz="2800" dirty="0"/>
              <a:t>  Model ethical behavior.</a:t>
            </a:r>
          </a:p>
          <a:p>
            <a:pPr>
              <a:lnSpc>
                <a:spcPct val="70000"/>
              </a:lnSpc>
              <a:tabLst>
                <a:tab pos="255985" algn="l"/>
              </a:tabLst>
            </a:pPr>
            <a:r>
              <a:rPr lang="en-US" sz="2800" dirty="0"/>
              <a:t>  Demonstrate responsibility.</a:t>
            </a:r>
            <a:r>
              <a:rPr lang="en-US" sz="2400" i="1" dirty="0">
                <a:solidFill>
                  <a:schemeClr val="hlink"/>
                </a:solidFill>
              </a:rPr>
              <a:t>  </a:t>
            </a:r>
          </a:p>
        </p:txBody>
      </p:sp>
      <p:sp>
        <p:nvSpPr>
          <p:cNvPr id="840707" name="Rectangle 3"/>
          <p:cNvSpPr>
            <a:spLocks noChangeArrowheads="1"/>
          </p:cNvSpPr>
          <p:nvPr/>
        </p:nvSpPr>
        <p:spPr bwMode="auto">
          <a:xfrm>
            <a:off x="5379245" y="1795463"/>
            <a:ext cx="4145756" cy="685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en-US" sz="3200">
              <a:solidFill>
                <a:srgbClr val="FFFF00"/>
              </a:solidFill>
            </a:endParaRPr>
          </a:p>
        </p:txBody>
      </p:sp>
      <p:sp>
        <p:nvSpPr>
          <p:cNvPr id="6148" name="Rectangle 11"/>
          <p:cNvSpPr>
            <a:spLocks noChangeArrowheads="1"/>
          </p:cNvSpPr>
          <p:nvPr/>
        </p:nvSpPr>
        <p:spPr bwMode="auto">
          <a:xfrm>
            <a:off x="3981451" y="1143000"/>
            <a:ext cx="5174456" cy="547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>
              <a:tabLst>
                <a:tab pos="5998369" algn="r"/>
              </a:tabLst>
            </a:pPr>
            <a:r>
              <a:rPr lang="en-US" sz="3200" b="1" dirty="0">
                <a:solidFill>
                  <a:schemeClr val="tx2"/>
                </a:solidFill>
              </a:rPr>
              <a:t>Responsible Leadership</a:t>
            </a:r>
          </a:p>
        </p:txBody>
      </p:sp>
      <p:grpSp>
        <p:nvGrpSpPr>
          <p:cNvPr id="6149" name="Group 14"/>
          <p:cNvGrpSpPr>
            <a:grpSpLocks/>
          </p:cNvGrpSpPr>
          <p:nvPr/>
        </p:nvGrpSpPr>
        <p:grpSpPr bwMode="auto">
          <a:xfrm>
            <a:off x="2947989" y="1158480"/>
            <a:ext cx="1275160" cy="638175"/>
            <a:chOff x="2186" y="643"/>
            <a:chExt cx="1409" cy="968"/>
          </a:xfrm>
        </p:grpSpPr>
        <p:sp>
          <p:nvSpPr>
            <p:cNvPr id="6151" name="Freeform 15"/>
            <p:cNvSpPr>
              <a:spLocks/>
            </p:cNvSpPr>
            <p:nvPr/>
          </p:nvSpPr>
          <p:spPr bwMode="auto">
            <a:xfrm>
              <a:off x="2186" y="643"/>
              <a:ext cx="1409" cy="968"/>
            </a:xfrm>
            <a:custGeom>
              <a:avLst/>
              <a:gdLst>
                <a:gd name="T0" fmla="*/ 210 w 1536"/>
                <a:gd name="T1" fmla="*/ 0 h 1056"/>
                <a:gd name="T2" fmla="*/ 0 w 1536"/>
                <a:gd name="T3" fmla="*/ 286 h 1056"/>
                <a:gd name="T4" fmla="*/ 421 w 1536"/>
                <a:gd name="T5" fmla="*/ 286 h 1056"/>
                <a:gd name="T6" fmla="*/ 210 w 1536"/>
                <a:gd name="T7" fmla="*/ 0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056"/>
                <a:gd name="T14" fmla="*/ 1536 w 1536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056">
                  <a:moveTo>
                    <a:pt x="768" y="0"/>
                  </a:moveTo>
                  <a:lnTo>
                    <a:pt x="0" y="1056"/>
                  </a:lnTo>
                  <a:lnTo>
                    <a:pt x="1536" y="1056"/>
                  </a:lnTo>
                  <a:lnTo>
                    <a:pt x="768" y="0"/>
                  </a:lnTo>
                  <a:close/>
                </a:path>
              </a:pathLst>
            </a:custGeom>
            <a:gradFill rotWithShape="0">
              <a:gsLst>
                <a:gs pos="0">
                  <a:srgbClr val="798C95"/>
                </a:gs>
                <a:gs pos="100000">
                  <a:srgbClr val="617178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6152" name="Freeform 16"/>
            <p:cNvSpPr>
              <a:spLocks noChangeAspect="1"/>
            </p:cNvSpPr>
            <p:nvPr/>
          </p:nvSpPr>
          <p:spPr bwMode="auto">
            <a:xfrm>
              <a:off x="2290" y="723"/>
              <a:ext cx="1205" cy="828"/>
            </a:xfrm>
            <a:custGeom>
              <a:avLst/>
              <a:gdLst>
                <a:gd name="T0" fmla="*/ 20 w 1536"/>
                <a:gd name="T1" fmla="*/ 0 h 1056"/>
                <a:gd name="T2" fmla="*/ 0 w 1536"/>
                <a:gd name="T3" fmla="*/ 27 h 1056"/>
                <a:gd name="T4" fmla="*/ 41 w 1536"/>
                <a:gd name="T5" fmla="*/ 27 h 1056"/>
                <a:gd name="T6" fmla="*/ 20 w 1536"/>
                <a:gd name="T7" fmla="*/ 0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056"/>
                <a:gd name="T14" fmla="*/ 1536 w 1536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056">
                  <a:moveTo>
                    <a:pt x="768" y="0"/>
                  </a:moveTo>
                  <a:lnTo>
                    <a:pt x="0" y="1056"/>
                  </a:lnTo>
                  <a:lnTo>
                    <a:pt x="1536" y="1056"/>
                  </a:lnTo>
                  <a:lnTo>
                    <a:pt x="768" y="0"/>
                  </a:lnTo>
                  <a:close/>
                </a:path>
              </a:pathLst>
            </a:custGeom>
            <a:gradFill rotWithShape="0">
              <a:gsLst>
                <a:gs pos="0">
                  <a:srgbClr val="455055"/>
                </a:gs>
                <a:gs pos="100000">
                  <a:srgbClr val="798C95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6823315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840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70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269DA4-CBBC-49DF-B92C-79557F48836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52952" y="1143001"/>
            <a:ext cx="4487465" cy="613172"/>
          </a:xfrm>
        </p:spPr>
        <p:txBody>
          <a:bodyPr/>
          <a:lstStyle/>
          <a:p>
            <a:pPr eaLnBrk="1" hangingPunct="1"/>
            <a:r>
              <a:rPr lang="en-US" sz="3000" i="1" dirty="0"/>
              <a:t>Effective responsible </a:t>
            </a:r>
            <a:br>
              <a:rPr lang="en-US" sz="3000" i="1" dirty="0"/>
            </a:br>
            <a:r>
              <a:rPr lang="en-US" sz="3000" i="1" dirty="0"/>
              <a:t>leadership fosters</a:t>
            </a:r>
            <a:endParaRPr lang="en-US" sz="3000" dirty="0"/>
          </a:p>
        </p:txBody>
      </p:sp>
      <p:sp>
        <p:nvSpPr>
          <p:cNvPr id="921617" name="AutoShape 17"/>
          <p:cNvSpPr>
            <a:spLocks noChangeArrowheads="1"/>
          </p:cNvSpPr>
          <p:nvPr/>
        </p:nvSpPr>
        <p:spPr bwMode="auto">
          <a:xfrm rot="8075291">
            <a:off x="4411267" y="741760"/>
            <a:ext cx="1539479" cy="522327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C0C0C0">
                  <a:alpha val="4999"/>
                </a:srgbClr>
              </a:gs>
              <a:gs pos="100000">
                <a:srgbClr val="C3C3C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72" name="Group 14"/>
          <p:cNvGrpSpPr>
            <a:grpSpLocks/>
          </p:cNvGrpSpPr>
          <p:nvPr/>
        </p:nvGrpSpPr>
        <p:grpSpPr bwMode="auto">
          <a:xfrm>
            <a:off x="2947989" y="1158480"/>
            <a:ext cx="1275160" cy="638175"/>
            <a:chOff x="2186" y="643"/>
            <a:chExt cx="1409" cy="968"/>
          </a:xfrm>
        </p:grpSpPr>
        <p:sp>
          <p:nvSpPr>
            <p:cNvPr id="7176" name="Freeform 15"/>
            <p:cNvSpPr>
              <a:spLocks/>
            </p:cNvSpPr>
            <p:nvPr/>
          </p:nvSpPr>
          <p:spPr bwMode="auto">
            <a:xfrm>
              <a:off x="2186" y="643"/>
              <a:ext cx="1409" cy="968"/>
            </a:xfrm>
            <a:custGeom>
              <a:avLst/>
              <a:gdLst>
                <a:gd name="T0" fmla="*/ 210 w 1536"/>
                <a:gd name="T1" fmla="*/ 0 h 1056"/>
                <a:gd name="T2" fmla="*/ 0 w 1536"/>
                <a:gd name="T3" fmla="*/ 286 h 1056"/>
                <a:gd name="T4" fmla="*/ 421 w 1536"/>
                <a:gd name="T5" fmla="*/ 286 h 1056"/>
                <a:gd name="T6" fmla="*/ 210 w 1536"/>
                <a:gd name="T7" fmla="*/ 0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056"/>
                <a:gd name="T14" fmla="*/ 1536 w 1536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056">
                  <a:moveTo>
                    <a:pt x="768" y="0"/>
                  </a:moveTo>
                  <a:lnTo>
                    <a:pt x="0" y="1056"/>
                  </a:lnTo>
                  <a:lnTo>
                    <a:pt x="1536" y="1056"/>
                  </a:lnTo>
                  <a:lnTo>
                    <a:pt x="768" y="0"/>
                  </a:lnTo>
                  <a:close/>
                </a:path>
              </a:pathLst>
            </a:custGeom>
            <a:gradFill rotWithShape="0">
              <a:gsLst>
                <a:gs pos="0">
                  <a:srgbClr val="798C95"/>
                </a:gs>
                <a:gs pos="100000">
                  <a:srgbClr val="617178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7" name="Freeform 16"/>
            <p:cNvSpPr>
              <a:spLocks noChangeAspect="1"/>
            </p:cNvSpPr>
            <p:nvPr/>
          </p:nvSpPr>
          <p:spPr bwMode="auto">
            <a:xfrm>
              <a:off x="2290" y="723"/>
              <a:ext cx="1205" cy="828"/>
            </a:xfrm>
            <a:custGeom>
              <a:avLst/>
              <a:gdLst>
                <a:gd name="T0" fmla="*/ 20 w 1536"/>
                <a:gd name="T1" fmla="*/ 0 h 1056"/>
                <a:gd name="T2" fmla="*/ 0 w 1536"/>
                <a:gd name="T3" fmla="*/ 27 h 1056"/>
                <a:gd name="T4" fmla="*/ 41 w 1536"/>
                <a:gd name="T5" fmla="*/ 27 h 1056"/>
                <a:gd name="T6" fmla="*/ 20 w 1536"/>
                <a:gd name="T7" fmla="*/ 0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056"/>
                <a:gd name="T14" fmla="*/ 1536 w 1536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056">
                  <a:moveTo>
                    <a:pt x="768" y="0"/>
                  </a:moveTo>
                  <a:lnTo>
                    <a:pt x="0" y="1056"/>
                  </a:lnTo>
                  <a:lnTo>
                    <a:pt x="1536" y="1056"/>
                  </a:lnTo>
                  <a:lnTo>
                    <a:pt x="768" y="0"/>
                  </a:lnTo>
                  <a:close/>
                </a:path>
              </a:pathLst>
            </a:custGeom>
            <a:gradFill rotWithShape="0">
              <a:gsLst>
                <a:gs pos="0">
                  <a:srgbClr val="455055"/>
                </a:gs>
                <a:gs pos="100000">
                  <a:srgbClr val="798C95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618" name="Oval 18"/>
          <p:cNvSpPr>
            <a:spLocks noChangeArrowheads="1"/>
          </p:cNvSpPr>
          <p:nvPr/>
        </p:nvSpPr>
        <p:spPr bwMode="auto">
          <a:xfrm>
            <a:off x="4210052" y="2000251"/>
            <a:ext cx="3894535" cy="3776663"/>
          </a:xfrm>
          <a:prstGeom prst="ellipse">
            <a:avLst/>
          </a:prstGeom>
          <a:gradFill rotWithShape="0">
            <a:gsLst>
              <a:gs pos="0">
                <a:srgbClr val="86979F"/>
              </a:gs>
              <a:gs pos="100000">
                <a:srgbClr val="798C95">
                  <a:alpha val="15999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30000"/>
              </a:spcBef>
            </a:pP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921619" name="Rectangle 19"/>
          <p:cNvSpPr>
            <a:spLocks noChangeArrowheads="1"/>
          </p:cNvSpPr>
          <p:nvPr/>
        </p:nvSpPr>
        <p:spPr bwMode="auto">
          <a:xfrm>
            <a:off x="4742669" y="3600451"/>
            <a:ext cx="28209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spcBef>
                <a:spcPct val="30000"/>
              </a:spcBef>
              <a:defRPr/>
            </a:pPr>
            <a:r>
              <a:rPr lang="en-US" sz="3000" b="1" dirty="0">
                <a:solidFill>
                  <a:srgbClr val="29588B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STEWARDSHIP</a:t>
            </a:r>
          </a:p>
        </p:txBody>
      </p:sp>
    </p:spTree>
    <p:extLst>
      <p:ext uri="{BB962C8B-B14F-4D97-AF65-F5344CB8AC3E}">
        <p14:creationId xmlns:p14="http://schemas.microsoft.com/office/powerpoint/2010/main" val="3429058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2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1000"/>
                                        <p:tgtEl>
                                          <p:spTgt spid="92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2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02" grpId="0"/>
      <p:bldP spid="921617" grpId="0" animBg="1"/>
      <p:bldP spid="921618" grpId="0" animBg="1"/>
      <p:bldP spid="9216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277600" y="5608453"/>
            <a:ext cx="508000" cy="320675"/>
          </a:xfrm>
        </p:spPr>
        <p:txBody>
          <a:bodyPr/>
          <a:lstStyle/>
          <a:p>
            <a:pPr>
              <a:defRPr/>
            </a:pPr>
            <a:fld id="{DAB0966E-199D-41F7-B293-A58A339B1C3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4421" y="128402"/>
            <a:ext cx="9452758" cy="1028700"/>
          </a:xfrm>
        </p:spPr>
        <p:txBody>
          <a:bodyPr/>
          <a:lstStyle/>
          <a:p>
            <a:pPr algn="ctr" eaLnBrk="1" hangingPunct="1"/>
            <a:r>
              <a:rPr lang="en-US" dirty="0"/>
              <a:t>Seek</a:t>
            </a:r>
            <a:r>
              <a:rPr lang="en-US" sz="3600" dirty="0"/>
              <a:t> and encourage integrative balance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49754" y="1885950"/>
            <a:ext cx="9749642" cy="3086100"/>
          </a:xfrm>
        </p:spPr>
        <p:txBody>
          <a:bodyPr/>
          <a:lstStyle/>
          <a:p>
            <a:pPr marL="257175" indent="-257175">
              <a:lnSpc>
                <a:spcPct val="80000"/>
              </a:lnSpc>
              <a:spcBef>
                <a:spcPct val="70000"/>
              </a:spcBef>
              <a:buSzPct val="100000"/>
            </a:pPr>
            <a:r>
              <a:rPr lang="en-US" dirty="0"/>
              <a:t>Seek balance among various elements of the unit and various parts of your vision.</a:t>
            </a:r>
          </a:p>
          <a:p>
            <a:pPr marL="257175" indent="-257175">
              <a:lnSpc>
                <a:spcPct val="80000"/>
              </a:lnSpc>
              <a:spcBef>
                <a:spcPct val="70000"/>
              </a:spcBef>
              <a:buSzPct val="100000"/>
            </a:pPr>
            <a:r>
              <a:rPr lang="en-US" dirty="0"/>
              <a:t>Focus without narrowness – act both globally and locally in your leadership.</a:t>
            </a:r>
          </a:p>
          <a:p>
            <a:pPr marL="257175" indent="-257175">
              <a:lnSpc>
                <a:spcPct val="80000"/>
              </a:lnSpc>
              <a:spcBef>
                <a:spcPct val="70000"/>
              </a:spcBef>
              <a:buSzPct val="100000"/>
            </a:pPr>
            <a:r>
              <a:rPr lang="en-US" dirty="0"/>
              <a:t>Hard tradeoffs are part of organizational reality.  Leaders help their followers understand this.</a:t>
            </a:r>
          </a:p>
          <a:p>
            <a:pPr marL="257175" indent="-257175">
              <a:lnSpc>
                <a:spcPct val="80000"/>
              </a:lnSpc>
              <a:spcBef>
                <a:spcPct val="70000"/>
              </a:spcBef>
              <a:buSzPct val="100000"/>
            </a:pPr>
            <a:r>
              <a:rPr lang="en-US" dirty="0"/>
              <a:t>You cannot excel at everything.  Know your strengths and find those who complement you.</a:t>
            </a:r>
          </a:p>
          <a:p>
            <a:pPr marL="257175" indent="-257175">
              <a:buSzPct val="100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1971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E097E6-E1CC-47B9-B6F0-DC85B849CFDC}" type="slidenum">
              <a:rPr lang="en-US" sz="1600" smtClean="0"/>
              <a:pPr>
                <a:defRPr/>
              </a:pPr>
              <a:t>6</a:t>
            </a:fld>
            <a:endParaRPr lang="en-US" sz="160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62350" y="440130"/>
            <a:ext cx="6593526" cy="628650"/>
          </a:xfrm>
        </p:spPr>
        <p:txBody>
          <a:bodyPr/>
          <a:lstStyle/>
          <a:p>
            <a:pPr eaLnBrk="1" hangingPunct="1"/>
            <a:r>
              <a:rPr lang="en-US" sz="3600" dirty="0"/>
              <a:t>Some useful balance tests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36914" y="1460665"/>
            <a:ext cx="9037122" cy="4016211"/>
          </a:xfrm>
        </p:spPr>
        <p:txBody>
          <a:bodyPr/>
          <a:lstStyle/>
          <a:p>
            <a:pPr marL="257175" indent="-257175"/>
            <a:r>
              <a:rPr lang="en-US" sz="2800" dirty="0"/>
              <a:t>How strong are the elements of the pyramid in your organization? Are all domains being addressed?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000" i="1" dirty="0"/>
          </a:p>
          <a:p>
            <a:pPr lvl="2" eaLnBrk="1" hangingPunct="1">
              <a:lnSpc>
                <a:spcPct val="80000"/>
              </a:lnSpc>
              <a:buFont typeface="Arial" charset="0"/>
              <a:buChar char="–"/>
            </a:pPr>
            <a:r>
              <a:rPr lang="en-US" sz="2000" i="1" dirty="0"/>
              <a:t>Do you explicitly anticipate gaps and address them?</a:t>
            </a:r>
          </a:p>
          <a:p>
            <a:pPr marL="257175" indent="-257175">
              <a:buNone/>
            </a:pPr>
            <a:endParaRPr lang="en-US" sz="2800" dirty="0"/>
          </a:p>
          <a:p>
            <a:pPr marL="257175" indent="-257175"/>
            <a:r>
              <a:rPr lang="en-US" sz="2800" dirty="0"/>
              <a:t>What are the toughest trade-offs you and the organization face?</a:t>
            </a:r>
            <a:r>
              <a:rPr lang="en-US" sz="2800" b="1" dirty="0"/>
              <a:t> 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000" i="1" dirty="0"/>
          </a:p>
          <a:p>
            <a:pPr lvl="2" eaLnBrk="1" hangingPunct="1">
              <a:lnSpc>
                <a:spcPct val="80000"/>
              </a:lnSpc>
              <a:buFont typeface="Arial" charset="0"/>
              <a:buChar char="–"/>
            </a:pPr>
            <a:r>
              <a:rPr lang="en-US" sz="2000" i="1" dirty="0"/>
              <a:t>How are you leading your team deal with tough trade-offs?</a:t>
            </a:r>
          </a:p>
          <a:p>
            <a:pPr lvl="2" eaLnBrk="1" hangingPunct="1">
              <a:lnSpc>
                <a:spcPct val="80000"/>
              </a:lnSpc>
              <a:buFont typeface="Arial" charset="0"/>
              <a:buChar char="–"/>
            </a:pPr>
            <a:r>
              <a:rPr lang="en-US" sz="2000" i="1" dirty="0"/>
              <a:t>Are tough choices being made or avoided?</a:t>
            </a:r>
          </a:p>
          <a:p>
            <a:pPr lvl="2" eaLnBrk="1" hangingPunct="1">
              <a:lnSpc>
                <a:spcPct val="80000"/>
              </a:lnSpc>
              <a:buFont typeface="Arial" charset="0"/>
              <a:buChar char="–"/>
            </a:pPr>
            <a:r>
              <a:rPr lang="en-US" sz="2000" i="1" dirty="0"/>
              <a:t>Do others understand why and how tough trade-offs are being decided?</a:t>
            </a:r>
          </a:p>
        </p:txBody>
      </p:sp>
    </p:spTree>
    <p:extLst>
      <p:ext uri="{BB962C8B-B14F-4D97-AF65-F5344CB8AC3E}">
        <p14:creationId xmlns:p14="http://schemas.microsoft.com/office/powerpoint/2010/main" val="313356255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201610" y="6451601"/>
            <a:ext cx="583990" cy="320675"/>
          </a:xfrm>
        </p:spPr>
        <p:txBody>
          <a:bodyPr/>
          <a:lstStyle/>
          <a:p>
            <a:pPr>
              <a:defRPr/>
            </a:pPr>
            <a:fld id="{76845004-7D7A-4CF0-B553-B54FDFDF8FDF}" type="slidenum">
              <a:rPr lang="en-US" sz="1600" smtClean="0"/>
              <a:pPr>
                <a:defRPr/>
              </a:pPr>
              <a:t>7</a:t>
            </a:fld>
            <a:endParaRPr lang="en-US" sz="160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23" y="313853"/>
            <a:ext cx="10170523" cy="596503"/>
          </a:xfrm>
        </p:spPr>
        <p:txBody>
          <a:bodyPr/>
          <a:lstStyle/>
          <a:p>
            <a:pPr algn="ctr" eaLnBrk="1" hangingPunct="1"/>
            <a:r>
              <a:rPr lang="en-US" dirty="0"/>
              <a:t>Ethical responsibilities of leadership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2525" y="1294411"/>
            <a:ext cx="10592789" cy="4048960"/>
          </a:xfrm>
        </p:spPr>
        <p:txBody>
          <a:bodyPr/>
          <a:lstStyle/>
          <a:p>
            <a:pPr marL="257175" indent="-257175">
              <a:lnSpc>
                <a:spcPct val="90000"/>
              </a:lnSpc>
            </a:pPr>
            <a:r>
              <a:rPr lang="en-US" sz="2800" dirty="0"/>
              <a:t>Personally set the standard.</a:t>
            </a:r>
          </a:p>
          <a:p>
            <a:pPr marL="257175" indent="-257175">
              <a:lnSpc>
                <a:spcPct val="90000"/>
              </a:lnSpc>
            </a:pPr>
            <a:r>
              <a:rPr lang="en-US" sz="2800" dirty="0"/>
              <a:t>Ground your leadership in values</a:t>
            </a:r>
          </a:p>
          <a:p>
            <a:pPr marL="557213" lvl="1" indent="-214313">
              <a:lnSpc>
                <a:spcPct val="90000"/>
              </a:lnSpc>
            </a:pPr>
            <a:r>
              <a:rPr lang="en-US" sz="2000" i="1" dirty="0"/>
              <a:t>Your own and your organization’s</a:t>
            </a:r>
          </a:p>
          <a:p>
            <a:pPr marL="557213" lvl="1" indent="-214313">
              <a:lnSpc>
                <a:spcPct val="90000"/>
              </a:lnSpc>
            </a:pPr>
            <a:r>
              <a:rPr lang="en-US" sz="2000" i="1" dirty="0"/>
              <a:t>Your people’s</a:t>
            </a:r>
          </a:p>
          <a:p>
            <a:pPr marL="557213" lvl="1" indent="-214313">
              <a:lnSpc>
                <a:spcPct val="90000"/>
              </a:lnSpc>
            </a:pPr>
            <a:r>
              <a:rPr lang="en-US" sz="2000" i="1" dirty="0"/>
              <a:t>And also broader ethical principles. </a:t>
            </a:r>
          </a:p>
          <a:p>
            <a:pPr marL="257175" indent="-257175">
              <a:lnSpc>
                <a:spcPct val="90000"/>
              </a:lnSpc>
            </a:pPr>
            <a:r>
              <a:rPr lang="en-US" sz="2800" dirty="0"/>
              <a:t>Ask people to do what is ethically, as well as practically, correct.</a:t>
            </a:r>
          </a:p>
          <a:p>
            <a:pPr marL="257175" indent="-257175">
              <a:lnSpc>
                <a:spcPct val="90000"/>
              </a:lnSpc>
            </a:pPr>
            <a:r>
              <a:rPr lang="en-US" sz="2800" dirty="0"/>
              <a:t>Actively confront consequences</a:t>
            </a:r>
          </a:p>
          <a:p>
            <a:pPr marL="557213" lvl="1" indent="-214313">
              <a:lnSpc>
                <a:spcPct val="90000"/>
              </a:lnSpc>
            </a:pPr>
            <a:r>
              <a:rPr lang="en-US" sz="2000" i="1" dirty="0"/>
              <a:t>Of your actions and your organization’s actions toward all stakeholders </a:t>
            </a:r>
          </a:p>
          <a:p>
            <a:pPr marL="557213" lvl="1" indent="-214313">
              <a:lnSpc>
                <a:spcPct val="90000"/>
              </a:lnSpc>
            </a:pPr>
            <a:r>
              <a:rPr lang="en-US" sz="2000" i="1" dirty="0"/>
              <a:t>Accept responsibility for the consequences</a:t>
            </a:r>
          </a:p>
        </p:txBody>
      </p:sp>
    </p:spTree>
    <p:extLst>
      <p:ext uri="{BB962C8B-B14F-4D97-AF65-F5344CB8AC3E}">
        <p14:creationId xmlns:p14="http://schemas.microsoft.com/office/powerpoint/2010/main" val="159512545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7C0BE6-C67B-4146-ACF0-39D73C194E2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52775" y="400049"/>
            <a:ext cx="5886450" cy="628650"/>
          </a:xfrm>
        </p:spPr>
        <p:txBody>
          <a:bodyPr/>
          <a:lstStyle/>
          <a:p>
            <a:pPr algn="ctr" eaLnBrk="1" hangingPunct="1"/>
            <a:r>
              <a:rPr lang="en-US" sz="3600" dirty="0"/>
              <a:t>Ethical Considerations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0026" y="1484416"/>
            <a:ext cx="10664042" cy="4344886"/>
          </a:xfrm>
        </p:spPr>
        <p:txBody>
          <a:bodyPr/>
          <a:lstStyle/>
          <a:p>
            <a:pPr marL="257175" indent="-257175"/>
            <a:r>
              <a:rPr lang="en-US" sz="2400" dirty="0"/>
              <a:t>Impact: Do you consider the full effect of actions taken?  </a:t>
            </a:r>
          </a:p>
          <a:p>
            <a:pPr marL="557213" lvl="1" indent="-214313"/>
            <a:r>
              <a:rPr lang="en-US" sz="1800" i="1" dirty="0"/>
              <a:t>Do you give serious weight to the needs of others?</a:t>
            </a:r>
          </a:p>
          <a:p>
            <a:pPr marL="557213" lvl="1" indent="-214313"/>
            <a:r>
              <a:rPr lang="en-US" sz="1800" i="1" dirty="0"/>
              <a:t>Have you </a:t>
            </a:r>
            <a:r>
              <a:rPr lang="en-US" sz="1800" b="1" i="1" dirty="0"/>
              <a:t>taken reasonable actions to avoid unnecessary harm?</a:t>
            </a:r>
            <a:r>
              <a:rPr lang="en-US" sz="1800" i="1" dirty="0"/>
              <a:t> To provide appropriate benefit?  Even if it costs you?</a:t>
            </a:r>
          </a:p>
          <a:p>
            <a:pPr marL="257175" indent="-257175"/>
            <a:r>
              <a:rPr lang="en-US" sz="2400" dirty="0"/>
              <a:t>Equity:</a:t>
            </a:r>
            <a:r>
              <a:rPr lang="en-US" sz="2400" dirty="0">
                <a:solidFill>
                  <a:schemeClr val="tx2"/>
                </a:solidFill>
              </a:rPr>
              <a:t>  </a:t>
            </a:r>
            <a:r>
              <a:rPr lang="en-US" sz="2400" dirty="0"/>
              <a:t>Ensure that outcomes are as broadly positive as possible.</a:t>
            </a:r>
          </a:p>
          <a:p>
            <a:pPr marL="557213" lvl="1" indent="-214313"/>
            <a:r>
              <a:rPr lang="en-US" sz="1800" i="1" dirty="0"/>
              <a:t>Have you </a:t>
            </a:r>
            <a:r>
              <a:rPr lang="en-US" sz="1800" b="1" i="1" dirty="0"/>
              <a:t>considered the consequences</a:t>
            </a:r>
            <a:r>
              <a:rPr lang="en-US" sz="1800" i="1" dirty="0"/>
              <a:t> of your actions for both the powerful and the powerless?</a:t>
            </a:r>
          </a:p>
          <a:p>
            <a:pPr marL="557213" lvl="1" indent="-214313"/>
            <a:r>
              <a:rPr lang="en-US" sz="1800" i="1" dirty="0"/>
              <a:t>Do you take responsibility for facilitating the positives, even when this will not be noticed by others?</a:t>
            </a:r>
          </a:p>
          <a:p>
            <a:pPr marL="257175" indent="-257175"/>
            <a:r>
              <a:rPr lang="en-US" sz="2400" dirty="0"/>
              <a:t>Dignity: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/>
              <a:t>Does your action treat all concerned with the respect due to all human beings?</a:t>
            </a:r>
          </a:p>
          <a:p>
            <a:pPr marL="557213" lvl="1" indent="-214313"/>
            <a:r>
              <a:rPr lang="en-US" sz="1800" i="1" dirty="0"/>
              <a:t>Do you give people the information they are entitled to?</a:t>
            </a:r>
          </a:p>
          <a:p>
            <a:pPr marL="557213" lvl="1" indent="-214313"/>
            <a:r>
              <a:rPr lang="en-US" sz="1800" i="1" dirty="0"/>
              <a:t>Have you allowed people to make free, informed choices?</a:t>
            </a:r>
          </a:p>
          <a:p>
            <a:pPr marL="557213" lvl="1" indent="-214313"/>
            <a:endParaRPr lang="en-US" sz="1800" i="1" dirty="0">
              <a:solidFill>
                <a:srgbClr val="FF9D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97050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47F7D1-7D2B-4FC4-943A-6D0226B825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98171" y="395489"/>
            <a:ext cx="9048997" cy="857250"/>
          </a:xfrm>
        </p:spPr>
        <p:txBody>
          <a:bodyPr/>
          <a:lstStyle/>
          <a:p>
            <a:pPr algn="ctr" eaLnBrk="1" hangingPunct="1"/>
            <a:r>
              <a:rPr lang="en-US" sz="3600" dirty="0"/>
              <a:t>Balancing institutional responsibilities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7517" y="1774619"/>
            <a:ext cx="10660083" cy="3723656"/>
          </a:xfrm>
        </p:spPr>
        <p:txBody>
          <a:bodyPr/>
          <a:lstStyle/>
          <a:p>
            <a:pPr marL="257175" indent="-257175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400" dirty="0"/>
              <a:t>Make balanced consideration of institutional concerns “acceptable,” even compelling</a:t>
            </a:r>
            <a:r>
              <a:rPr lang="en-US" sz="2400" b="1" dirty="0"/>
              <a:t> </a:t>
            </a:r>
          </a:p>
          <a:p>
            <a:pPr lvl="2" eaLnBrk="1" hangingPunct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 sz="2000" i="1" dirty="0"/>
              <a:t>By personally demonstrating concern </a:t>
            </a:r>
          </a:p>
          <a:p>
            <a:pPr lvl="2" eaLnBrk="1" hangingPunct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 sz="2000" i="1" dirty="0"/>
              <a:t>By expecting that others will be fully responsible</a:t>
            </a:r>
          </a:p>
          <a:p>
            <a:pPr marL="257175" indent="-257175">
              <a:lnSpc>
                <a:spcPct val="90000"/>
              </a:lnSpc>
              <a:spcBef>
                <a:spcPct val="8000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Create a climate of mutual accountability, in leaders and followers </a:t>
            </a:r>
          </a:p>
          <a:p>
            <a:pPr lvl="2" eaLnBrk="1" hangingPunct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 sz="2000" i="1" dirty="0"/>
              <a:t>To hold each other accountable </a:t>
            </a:r>
          </a:p>
          <a:p>
            <a:pPr lvl="2" eaLnBrk="1" hangingPunct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 sz="2000" i="1" dirty="0"/>
              <a:t>To encourage each other to reach for the highest levels of  stewardship (it’s a process, not a state)</a:t>
            </a:r>
          </a:p>
          <a:p>
            <a:pPr marL="260604" indent="-260604">
              <a:lnSpc>
                <a:spcPct val="90000"/>
              </a:lnSpc>
              <a:spcBef>
                <a:spcPts val="1872"/>
              </a:spcBef>
              <a:buFont typeface="Arial" pitchFamily="34" charset="0"/>
              <a:buChar char="•"/>
              <a:defRPr/>
            </a:pPr>
            <a:r>
              <a:rPr lang="en-US" sz="2400" dirty="0"/>
              <a:t>Build the next generation of leaders, capable of forging their own path</a:t>
            </a:r>
          </a:p>
        </p:txBody>
      </p:sp>
    </p:spTree>
    <p:extLst>
      <p:ext uri="{BB962C8B-B14F-4D97-AF65-F5344CB8AC3E}">
        <p14:creationId xmlns:p14="http://schemas.microsoft.com/office/powerpoint/2010/main" val="387695336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uke MBA - Rethinking Boundaries">
  <a:themeElements>
    <a:clrScheme name="Duke MBA - Rethinking Boundaries 14">
      <a:dk1>
        <a:srgbClr val="000000"/>
      </a:dk1>
      <a:lt1>
        <a:srgbClr val="FFFFFF"/>
      </a:lt1>
      <a:dk2>
        <a:srgbClr val="000099"/>
      </a:dk2>
      <a:lt2>
        <a:srgbClr val="666666"/>
      </a:lt2>
      <a:accent1>
        <a:srgbClr val="CCCCCC"/>
      </a:accent1>
      <a:accent2>
        <a:srgbClr val="FFFF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E700"/>
      </a:accent6>
      <a:hlink>
        <a:srgbClr val="3A4AA0"/>
      </a:hlink>
      <a:folHlink>
        <a:srgbClr val="929BC5"/>
      </a:folHlink>
    </a:clrScheme>
    <a:fontScheme name="Duke MBA - Rethinking Boundaries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uke MBA - Rethinking Boundari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 MBA - Rethinking Boundari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 MBA - Rethinking Boundari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 MBA - Rethinking Boundari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 MBA - Rethinking Boundari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 MBA - Rethinking Boundari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 MBA - Rethinking Boundari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 MBA - Rethinking Boundari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 MBA - Rethinking Boundari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 MBA - Rethinking Boundari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 MBA - Rethinking Boundari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 MBA - Rethinking Boundari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 MBA - Rethinking Boundaries 13">
        <a:dk1>
          <a:srgbClr val="000000"/>
        </a:dk1>
        <a:lt1>
          <a:srgbClr val="FFFFFF"/>
        </a:lt1>
        <a:dk2>
          <a:srgbClr val="000099"/>
        </a:dk2>
        <a:lt2>
          <a:srgbClr val="999999"/>
        </a:lt2>
        <a:accent1>
          <a:srgbClr val="6979B9"/>
        </a:accent1>
        <a:accent2>
          <a:srgbClr val="FFFF00"/>
        </a:accent2>
        <a:accent3>
          <a:srgbClr val="FFFFFF"/>
        </a:accent3>
        <a:accent4>
          <a:srgbClr val="000000"/>
        </a:accent4>
        <a:accent5>
          <a:srgbClr val="B9BED9"/>
        </a:accent5>
        <a:accent6>
          <a:srgbClr val="E7E700"/>
        </a:accent6>
        <a:hlink>
          <a:srgbClr val="0000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 MBA - Rethinking Boundaries 14">
        <a:dk1>
          <a:srgbClr val="000000"/>
        </a:dk1>
        <a:lt1>
          <a:srgbClr val="FFFFFF"/>
        </a:lt1>
        <a:dk2>
          <a:srgbClr val="000099"/>
        </a:dk2>
        <a:lt2>
          <a:srgbClr val="666666"/>
        </a:lt2>
        <a:accent1>
          <a:srgbClr val="CCCCCC"/>
        </a:accent1>
        <a:accent2>
          <a:srgbClr val="FFFF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E700"/>
        </a:accent6>
        <a:hlink>
          <a:srgbClr val="3A4AA0"/>
        </a:hlink>
        <a:folHlink>
          <a:srgbClr val="929B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829</Words>
  <Application>Microsoft Macintosh PowerPoint</Application>
  <PresentationFormat>Widescreen</PresentationFormat>
  <Paragraphs>149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  <vt:variant>
        <vt:lpstr>Custom Shows</vt:lpstr>
      </vt:variant>
      <vt:variant>
        <vt:i4>3</vt:i4>
      </vt:variant>
    </vt:vector>
  </HeadingPairs>
  <TitlesOfParts>
    <vt:vector size="22" baseType="lpstr">
      <vt:lpstr>ＭＳ Ｐゴシック</vt:lpstr>
      <vt:lpstr>Arial</vt:lpstr>
      <vt:lpstr>Verdana</vt:lpstr>
      <vt:lpstr>Duke MBA - Rethinking Boundaries</vt:lpstr>
      <vt:lpstr>RESPONSIBLE LEADERSHIP</vt:lpstr>
      <vt:lpstr>Responsible Leadership</vt:lpstr>
      <vt:lpstr>PowerPoint Presentation</vt:lpstr>
      <vt:lpstr>Effective responsible  leadership fosters</vt:lpstr>
      <vt:lpstr>Seek and encourage integrative balance</vt:lpstr>
      <vt:lpstr>Some useful balance tests</vt:lpstr>
      <vt:lpstr>Ethical responsibilities of leadership</vt:lpstr>
      <vt:lpstr>Ethical Considerations</vt:lpstr>
      <vt:lpstr>Balancing institutional responsibilities</vt:lpstr>
      <vt:lpstr>Making institutional concerns legitimate</vt:lpstr>
      <vt:lpstr>Is mutual accountability the norm?</vt:lpstr>
      <vt:lpstr>Growing new leaders</vt:lpstr>
      <vt:lpstr>The implications of being in a leadership role</vt:lpstr>
      <vt:lpstr>PowerPoint Presentation</vt:lpstr>
      <vt:lpstr>Effective responsible  leadership fosters</vt:lpstr>
      <vt:lpstr>New Choir Director</vt:lpstr>
      <vt:lpstr>Change in the Organization</vt:lpstr>
      <vt:lpstr>Big Concert</vt:lpstr>
    </vt:vector>
  </TitlesOfParts>
  <Company>Duke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 Mohamed</dc:creator>
  <cp:lastModifiedBy>Sim Sitkin</cp:lastModifiedBy>
  <cp:revision>40</cp:revision>
  <cp:lastPrinted>2023-05-09T17:31:04Z</cp:lastPrinted>
  <dcterms:created xsi:type="dcterms:W3CDTF">2009-02-09T20:53:38Z</dcterms:created>
  <dcterms:modified xsi:type="dcterms:W3CDTF">2024-05-02T18:38:09Z</dcterms:modified>
</cp:coreProperties>
</file>