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4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3" r:id="rId22"/>
    <p:sldId id="279" r:id="rId23"/>
    <p:sldId id="282" r:id="rId24"/>
    <p:sldId id="281" r:id="rId2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773"/>
    <a:srgbClr val="BFBFBF"/>
    <a:srgbClr val="FF6600"/>
    <a:srgbClr val="C86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11" autoAdjust="0"/>
  </p:normalViewPr>
  <p:slideViewPr>
    <p:cSldViewPr snapToGrid="0">
      <p:cViewPr varScale="1">
        <p:scale>
          <a:sx n="97" d="100"/>
          <a:sy n="97" d="100"/>
        </p:scale>
        <p:origin x="14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91BAAD-699F-9F44-8AED-A5788BB88B96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1B45FF-F8AC-2842-804B-023CA85D8D32}">
      <dgm:prSet phldrT="[Text]" custT="1"/>
      <dgm:spPr>
        <a:solidFill>
          <a:srgbClr val="FA8716"/>
        </a:solidFill>
      </dgm:spPr>
      <dgm:t>
        <a:bodyPr/>
        <a:lstStyle/>
        <a:p>
          <a:r>
            <a:rPr lang="en-US" sz="2200" dirty="0" smtClean="0">
              <a:latin typeface="Georgia"/>
              <a:cs typeface="Georgia"/>
            </a:rPr>
            <a:t>Smartwatch Developers</a:t>
          </a:r>
          <a:endParaRPr lang="en-US" sz="2200" dirty="0">
            <a:latin typeface="Georgia"/>
            <a:cs typeface="Georgia"/>
          </a:endParaRPr>
        </a:p>
      </dgm:t>
    </dgm:pt>
    <dgm:pt modelId="{BCD6C3FA-170B-294E-A6C9-A9975EB07D39}" type="parTrans" cxnId="{BAE6F8F6-B2A3-3E46-A369-0F4FF62025E4}">
      <dgm:prSet/>
      <dgm:spPr/>
      <dgm:t>
        <a:bodyPr/>
        <a:lstStyle/>
        <a:p>
          <a:endParaRPr lang="en-US"/>
        </a:p>
      </dgm:t>
    </dgm:pt>
    <dgm:pt modelId="{32DC9F64-5FEE-E345-A07C-54F15444F3DC}" type="sibTrans" cxnId="{BAE6F8F6-B2A3-3E46-A369-0F4FF62025E4}">
      <dgm:prSet/>
      <dgm:spPr/>
      <dgm:t>
        <a:bodyPr/>
        <a:lstStyle/>
        <a:p>
          <a:endParaRPr lang="en-US"/>
        </a:p>
      </dgm:t>
    </dgm:pt>
    <dgm:pt modelId="{39640F75-1C3F-B148-81FC-A6B527769AC7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chemeClr val="tx1"/>
              </a:solidFill>
              <a:latin typeface="Georgia"/>
              <a:cs typeface="Georgia"/>
            </a:rPr>
            <a:t>Sony</a:t>
          </a:r>
          <a:endParaRPr lang="en-US" sz="2000" dirty="0">
            <a:solidFill>
              <a:schemeClr val="tx1"/>
            </a:solidFill>
            <a:latin typeface="Georgia"/>
            <a:cs typeface="Georgia"/>
          </a:endParaRPr>
        </a:p>
      </dgm:t>
    </dgm:pt>
    <dgm:pt modelId="{4FA9E961-A014-E14F-AEAC-9C26707969F9}" type="parTrans" cxnId="{FF516481-65B3-B24D-A9AF-A25BBBAB9D88}">
      <dgm:prSet/>
      <dgm:spPr/>
      <dgm:t>
        <a:bodyPr/>
        <a:lstStyle/>
        <a:p>
          <a:endParaRPr lang="en-US"/>
        </a:p>
      </dgm:t>
    </dgm:pt>
    <dgm:pt modelId="{A5FD8891-CF5E-DE4B-B412-D53B9FBC0679}" type="sibTrans" cxnId="{FF516481-65B3-B24D-A9AF-A25BBBAB9D88}">
      <dgm:prSet/>
      <dgm:spPr/>
      <dgm:t>
        <a:bodyPr/>
        <a:lstStyle/>
        <a:p>
          <a:endParaRPr lang="en-US"/>
        </a:p>
      </dgm:t>
    </dgm:pt>
    <dgm:pt modelId="{86E06075-BBBF-9140-8F9F-B3501F0460A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Samsung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85FFAA41-151D-234C-BAAA-3D92B6B130B8}" type="parTrans" cxnId="{61A9010D-A2A7-104C-9008-26D05C56D1CC}">
      <dgm:prSet/>
      <dgm:spPr/>
      <dgm:t>
        <a:bodyPr/>
        <a:lstStyle/>
        <a:p>
          <a:endParaRPr lang="en-US"/>
        </a:p>
      </dgm:t>
    </dgm:pt>
    <dgm:pt modelId="{E37F4314-7715-B644-A031-56CDE30B98A6}" type="sibTrans" cxnId="{61A9010D-A2A7-104C-9008-26D05C56D1CC}">
      <dgm:prSet/>
      <dgm:spPr/>
      <dgm:t>
        <a:bodyPr/>
        <a:lstStyle/>
        <a:p>
          <a:endParaRPr lang="en-US"/>
        </a:p>
      </dgm:t>
    </dgm:pt>
    <dgm:pt modelId="{27BE310D-88DE-9240-A5C4-11E58F76F05C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dirty="0" smtClean="0">
              <a:solidFill>
                <a:srgbClr val="000000"/>
              </a:solidFill>
              <a:latin typeface="Georgia"/>
              <a:cs typeface="Georgia"/>
            </a:rPr>
            <a:t>Pebble Technology</a:t>
          </a:r>
          <a:endParaRPr lang="en-US" sz="2000" dirty="0">
            <a:solidFill>
              <a:srgbClr val="000000"/>
            </a:solidFill>
            <a:latin typeface="Georgia"/>
            <a:cs typeface="Georgia"/>
          </a:endParaRPr>
        </a:p>
      </dgm:t>
    </dgm:pt>
    <dgm:pt modelId="{ACDDB896-C89B-0D48-80C7-9CAE76747545}" type="parTrans" cxnId="{D83A0F7B-10AB-1D41-8769-FEDC60419EEA}">
      <dgm:prSet/>
      <dgm:spPr/>
      <dgm:t>
        <a:bodyPr/>
        <a:lstStyle/>
        <a:p>
          <a:endParaRPr lang="en-US"/>
        </a:p>
      </dgm:t>
    </dgm:pt>
    <dgm:pt modelId="{3569CA48-9744-5E40-9041-5E489249F687}" type="sibTrans" cxnId="{D83A0F7B-10AB-1D41-8769-FEDC60419EEA}">
      <dgm:prSet/>
      <dgm:spPr/>
      <dgm:t>
        <a:bodyPr/>
        <a:lstStyle/>
        <a:p>
          <a:endParaRPr lang="en-US"/>
        </a:p>
      </dgm:t>
    </dgm:pt>
    <dgm:pt modelId="{92FE95B5-8F03-F84A-B2D5-EA98F006A1C0}" type="pres">
      <dgm:prSet presAssocID="{5291BAAD-699F-9F44-8AED-A5788BB88B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5342227-E0B9-5D4A-80AF-DA4DA1812F00}" type="pres">
      <dgm:prSet presAssocID="{C41B45FF-F8AC-2842-804B-023CA85D8D32}" presName="hierRoot1" presStyleCnt="0">
        <dgm:presLayoutVars>
          <dgm:hierBranch val="init"/>
        </dgm:presLayoutVars>
      </dgm:prSet>
      <dgm:spPr/>
    </dgm:pt>
    <dgm:pt modelId="{35454259-A69A-D944-A738-FA3159CA8D66}" type="pres">
      <dgm:prSet presAssocID="{C41B45FF-F8AC-2842-804B-023CA85D8D32}" presName="rootComposite1" presStyleCnt="0"/>
      <dgm:spPr/>
    </dgm:pt>
    <dgm:pt modelId="{9FC5FDFB-D077-4C47-97A7-F18BC9E0966B}" type="pres">
      <dgm:prSet presAssocID="{C41B45FF-F8AC-2842-804B-023CA85D8D32}" presName="rootText1" presStyleLbl="node0" presStyleIdx="0" presStyleCnt="1" custScaleX="279786" custScaleY="179407" custLinFactNeighborX="0" custLinFactNeighborY="-77122">
        <dgm:presLayoutVars>
          <dgm:chPref val="3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7412CFF-47E0-1940-8040-18AA6550959E}" type="pres">
      <dgm:prSet presAssocID="{C41B45FF-F8AC-2842-804B-023CA85D8D3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38120CD-0507-8B48-80F4-07F296A1658B}" type="pres">
      <dgm:prSet presAssocID="{C41B45FF-F8AC-2842-804B-023CA85D8D32}" presName="hierChild2" presStyleCnt="0"/>
      <dgm:spPr/>
    </dgm:pt>
    <dgm:pt modelId="{B5A3AFD4-4A45-604A-AFC7-70DEB1F52354}" type="pres">
      <dgm:prSet presAssocID="{4FA9E961-A014-E14F-AEAC-9C26707969F9}" presName="Name37" presStyleLbl="parChTrans1D2" presStyleIdx="0" presStyleCnt="3"/>
      <dgm:spPr/>
      <dgm:t>
        <a:bodyPr/>
        <a:lstStyle/>
        <a:p>
          <a:endParaRPr lang="en-US"/>
        </a:p>
      </dgm:t>
    </dgm:pt>
    <dgm:pt modelId="{121FD78B-B814-454A-9C48-1FCB3E8CFDE3}" type="pres">
      <dgm:prSet presAssocID="{39640F75-1C3F-B148-81FC-A6B527769AC7}" presName="hierRoot2" presStyleCnt="0">
        <dgm:presLayoutVars>
          <dgm:hierBranch val="init"/>
        </dgm:presLayoutVars>
      </dgm:prSet>
      <dgm:spPr/>
    </dgm:pt>
    <dgm:pt modelId="{238FC162-F7E2-4743-86B4-605264C9D8D4}" type="pres">
      <dgm:prSet presAssocID="{39640F75-1C3F-B148-81FC-A6B527769AC7}" presName="rootComposite" presStyleCnt="0"/>
      <dgm:spPr/>
    </dgm:pt>
    <dgm:pt modelId="{92A136E0-D57C-B44A-90EB-C8601D7F11A4}" type="pres">
      <dgm:prSet presAssocID="{39640F75-1C3F-B148-81FC-A6B527769AC7}" presName="rootText" presStyleLbl="node2" presStyleIdx="0" presStyleCnt="3" custScaleX="136613" custScaleY="136612" custLinFactNeighborX="-14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23641F6-83DA-6D48-BE1B-AB4B2771A3B6}" type="pres">
      <dgm:prSet presAssocID="{39640F75-1C3F-B148-81FC-A6B527769AC7}" presName="rootConnector" presStyleLbl="node2" presStyleIdx="0" presStyleCnt="3"/>
      <dgm:spPr/>
      <dgm:t>
        <a:bodyPr/>
        <a:lstStyle/>
        <a:p>
          <a:endParaRPr lang="en-US"/>
        </a:p>
      </dgm:t>
    </dgm:pt>
    <dgm:pt modelId="{F5B2C39B-1E45-8842-9315-B309D5AECEB8}" type="pres">
      <dgm:prSet presAssocID="{39640F75-1C3F-B148-81FC-A6B527769AC7}" presName="hierChild4" presStyleCnt="0"/>
      <dgm:spPr/>
    </dgm:pt>
    <dgm:pt modelId="{851F5023-0EB1-8A4B-8BA8-5D1B0134CADC}" type="pres">
      <dgm:prSet presAssocID="{39640F75-1C3F-B148-81FC-A6B527769AC7}" presName="hierChild5" presStyleCnt="0"/>
      <dgm:spPr/>
    </dgm:pt>
    <dgm:pt modelId="{2EDBE2AB-ECB2-1941-905C-6555245DB675}" type="pres">
      <dgm:prSet presAssocID="{85FFAA41-151D-234C-BAAA-3D92B6B130B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2D2F8372-7FC7-434C-9A8C-FA9ADA04265D}" type="pres">
      <dgm:prSet presAssocID="{86E06075-BBBF-9140-8F9F-B3501F0460A8}" presName="hierRoot2" presStyleCnt="0">
        <dgm:presLayoutVars>
          <dgm:hierBranch val="init"/>
        </dgm:presLayoutVars>
      </dgm:prSet>
      <dgm:spPr/>
    </dgm:pt>
    <dgm:pt modelId="{1F6AD312-7F6C-7444-AFF8-3C8CFFD4950C}" type="pres">
      <dgm:prSet presAssocID="{86E06075-BBBF-9140-8F9F-B3501F0460A8}" presName="rootComposite" presStyleCnt="0"/>
      <dgm:spPr/>
    </dgm:pt>
    <dgm:pt modelId="{11094D0C-0C73-5740-B612-4DAECD0B12CC}" type="pres">
      <dgm:prSet presAssocID="{86E06075-BBBF-9140-8F9F-B3501F0460A8}" presName="rootText" presStyleLbl="node2" presStyleIdx="1" presStyleCnt="3" custScaleX="135969" custScaleY="135968" custLinFactNeighborX="-1786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C83399DC-087F-F543-9339-007CA85234CF}" type="pres">
      <dgm:prSet presAssocID="{86E06075-BBBF-9140-8F9F-B3501F0460A8}" presName="rootConnector" presStyleLbl="node2" presStyleIdx="1" presStyleCnt="3"/>
      <dgm:spPr/>
      <dgm:t>
        <a:bodyPr/>
        <a:lstStyle/>
        <a:p>
          <a:endParaRPr lang="en-US"/>
        </a:p>
      </dgm:t>
    </dgm:pt>
    <dgm:pt modelId="{FBF52E5D-3387-AB4C-9327-FB9CA100B996}" type="pres">
      <dgm:prSet presAssocID="{86E06075-BBBF-9140-8F9F-B3501F0460A8}" presName="hierChild4" presStyleCnt="0"/>
      <dgm:spPr/>
    </dgm:pt>
    <dgm:pt modelId="{7359FA5E-AB50-9842-B7EA-94638FE3DE7C}" type="pres">
      <dgm:prSet presAssocID="{86E06075-BBBF-9140-8F9F-B3501F0460A8}" presName="hierChild5" presStyleCnt="0"/>
      <dgm:spPr/>
    </dgm:pt>
    <dgm:pt modelId="{C8ED618B-01CB-304E-B405-3D66756AE5B2}" type="pres">
      <dgm:prSet presAssocID="{ACDDB896-C89B-0D48-80C7-9CAE76747545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6FE8337-15E4-524D-811C-FADF9634246F}" type="pres">
      <dgm:prSet presAssocID="{27BE310D-88DE-9240-A5C4-11E58F76F05C}" presName="hierRoot2" presStyleCnt="0">
        <dgm:presLayoutVars>
          <dgm:hierBranch val="init"/>
        </dgm:presLayoutVars>
      </dgm:prSet>
      <dgm:spPr/>
    </dgm:pt>
    <dgm:pt modelId="{3CD54EC7-AD5C-5E40-B6FA-DCF3F9602E0C}" type="pres">
      <dgm:prSet presAssocID="{27BE310D-88DE-9240-A5C4-11E58F76F05C}" presName="rootComposite" presStyleCnt="0"/>
      <dgm:spPr/>
    </dgm:pt>
    <dgm:pt modelId="{B3DAB31A-11C2-E249-B62D-F246CF801B12}" type="pres">
      <dgm:prSet presAssocID="{27BE310D-88DE-9240-A5C4-11E58F76F05C}" presName="rootText" presStyleLbl="node2" presStyleIdx="2" presStyleCnt="3" custScaleX="133040" custScaleY="133040" custLinFactNeighborX="-218" custLinFactNeighborY="-9692">
        <dgm:presLayoutVars>
          <dgm:chPref val="3"/>
        </dgm:presLayoutVars>
      </dgm:prSet>
      <dgm:spPr>
        <a:prstGeom prst="round2DiagRect">
          <a:avLst/>
        </a:prstGeom>
      </dgm:spPr>
      <dgm:t>
        <a:bodyPr/>
        <a:lstStyle/>
        <a:p>
          <a:endParaRPr lang="en-US"/>
        </a:p>
      </dgm:t>
    </dgm:pt>
    <dgm:pt modelId="{FA666D29-DAA5-0E48-B8F2-1F6A9099C1B2}" type="pres">
      <dgm:prSet presAssocID="{27BE310D-88DE-9240-A5C4-11E58F76F05C}" presName="rootConnector" presStyleLbl="node2" presStyleIdx="2" presStyleCnt="3"/>
      <dgm:spPr/>
      <dgm:t>
        <a:bodyPr/>
        <a:lstStyle/>
        <a:p>
          <a:endParaRPr lang="en-US"/>
        </a:p>
      </dgm:t>
    </dgm:pt>
    <dgm:pt modelId="{A56CC828-6083-D644-8BC8-86490B43CDF4}" type="pres">
      <dgm:prSet presAssocID="{27BE310D-88DE-9240-A5C4-11E58F76F05C}" presName="hierChild4" presStyleCnt="0"/>
      <dgm:spPr/>
    </dgm:pt>
    <dgm:pt modelId="{18680FCB-5E0A-E74F-9BE5-43DA2C9FC69B}" type="pres">
      <dgm:prSet presAssocID="{27BE310D-88DE-9240-A5C4-11E58F76F05C}" presName="hierChild5" presStyleCnt="0"/>
      <dgm:spPr/>
    </dgm:pt>
    <dgm:pt modelId="{9FE44851-9A26-E240-A007-EEA4E0861768}" type="pres">
      <dgm:prSet presAssocID="{C41B45FF-F8AC-2842-804B-023CA85D8D32}" presName="hierChild3" presStyleCnt="0"/>
      <dgm:spPr/>
    </dgm:pt>
  </dgm:ptLst>
  <dgm:cxnLst>
    <dgm:cxn modelId="{13CF9D34-9A81-434B-896E-A8DC353D702D}" type="presOf" srcId="{86E06075-BBBF-9140-8F9F-B3501F0460A8}" destId="{11094D0C-0C73-5740-B612-4DAECD0B12CC}" srcOrd="0" destOrd="0" presId="urn:microsoft.com/office/officeart/2005/8/layout/orgChart1"/>
    <dgm:cxn modelId="{FF516481-65B3-B24D-A9AF-A25BBBAB9D88}" srcId="{C41B45FF-F8AC-2842-804B-023CA85D8D32}" destId="{39640F75-1C3F-B148-81FC-A6B527769AC7}" srcOrd="0" destOrd="0" parTransId="{4FA9E961-A014-E14F-AEAC-9C26707969F9}" sibTransId="{A5FD8891-CF5E-DE4B-B412-D53B9FBC0679}"/>
    <dgm:cxn modelId="{61A9010D-A2A7-104C-9008-26D05C56D1CC}" srcId="{C41B45FF-F8AC-2842-804B-023CA85D8D32}" destId="{86E06075-BBBF-9140-8F9F-B3501F0460A8}" srcOrd="1" destOrd="0" parTransId="{85FFAA41-151D-234C-BAAA-3D92B6B130B8}" sibTransId="{E37F4314-7715-B644-A031-56CDE30B98A6}"/>
    <dgm:cxn modelId="{677EA9F0-4F98-4C29-A48C-E86C9466E7D7}" type="presOf" srcId="{27BE310D-88DE-9240-A5C4-11E58F76F05C}" destId="{B3DAB31A-11C2-E249-B62D-F246CF801B12}" srcOrd="0" destOrd="0" presId="urn:microsoft.com/office/officeart/2005/8/layout/orgChart1"/>
    <dgm:cxn modelId="{BAE6F8F6-B2A3-3E46-A369-0F4FF62025E4}" srcId="{5291BAAD-699F-9F44-8AED-A5788BB88B96}" destId="{C41B45FF-F8AC-2842-804B-023CA85D8D32}" srcOrd="0" destOrd="0" parTransId="{BCD6C3FA-170B-294E-A6C9-A9975EB07D39}" sibTransId="{32DC9F64-5FEE-E345-A07C-54F15444F3DC}"/>
    <dgm:cxn modelId="{45F1310B-6608-40A6-96DA-DA831651ABB7}" type="presOf" srcId="{C41B45FF-F8AC-2842-804B-023CA85D8D32}" destId="{9FC5FDFB-D077-4C47-97A7-F18BC9E0966B}" srcOrd="0" destOrd="0" presId="urn:microsoft.com/office/officeart/2005/8/layout/orgChart1"/>
    <dgm:cxn modelId="{0A86B54C-445E-4180-A314-D717EBF67D66}" type="presOf" srcId="{C41B45FF-F8AC-2842-804B-023CA85D8D32}" destId="{E7412CFF-47E0-1940-8040-18AA6550959E}" srcOrd="1" destOrd="0" presId="urn:microsoft.com/office/officeart/2005/8/layout/orgChart1"/>
    <dgm:cxn modelId="{96DABD69-B944-4B32-A145-DE9AD513ADD7}" type="presOf" srcId="{39640F75-1C3F-B148-81FC-A6B527769AC7}" destId="{C23641F6-83DA-6D48-BE1B-AB4B2771A3B6}" srcOrd="1" destOrd="0" presId="urn:microsoft.com/office/officeart/2005/8/layout/orgChart1"/>
    <dgm:cxn modelId="{D83A0F7B-10AB-1D41-8769-FEDC60419EEA}" srcId="{C41B45FF-F8AC-2842-804B-023CA85D8D32}" destId="{27BE310D-88DE-9240-A5C4-11E58F76F05C}" srcOrd="2" destOrd="0" parTransId="{ACDDB896-C89B-0D48-80C7-9CAE76747545}" sibTransId="{3569CA48-9744-5E40-9041-5E489249F687}"/>
    <dgm:cxn modelId="{3D626075-EE5A-455F-980B-3DF6B4ECB0D3}" type="presOf" srcId="{5291BAAD-699F-9F44-8AED-A5788BB88B96}" destId="{92FE95B5-8F03-F84A-B2D5-EA98F006A1C0}" srcOrd="0" destOrd="0" presId="urn:microsoft.com/office/officeart/2005/8/layout/orgChart1"/>
    <dgm:cxn modelId="{D23F7DCE-0009-4EAE-916D-CD8FF60C7034}" type="presOf" srcId="{ACDDB896-C89B-0D48-80C7-9CAE76747545}" destId="{C8ED618B-01CB-304E-B405-3D66756AE5B2}" srcOrd="0" destOrd="0" presId="urn:microsoft.com/office/officeart/2005/8/layout/orgChart1"/>
    <dgm:cxn modelId="{18EECE1D-D3CD-4F52-A19B-734FF0A7BFCD}" type="presOf" srcId="{85FFAA41-151D-234C-BAAA-3D92B6B130B8}" destId="{2EDBE2AB-ECB2-1941-905C-6555245DB675}" srcOrd="0" destOrd="0" presId="urn:microsoft.com/office/officeart/2005/8/layout/orgChart1"/>
    <dgm:cxn modelId="{EC1DD772-D78F-4D16-AB76-6ADFA47DB9B8}" type="presOf" srcId="{86E06075-BBBF-9140-8F9F-B3501F0460A8}" destId="{C83399DC-087F-F543-9339-007CA85234CF}" srcOrd="1" destOrd="0" presId="urn:microsoft.com/office/officeart/2005/8/layout/orgChart1"/>
    <dgm:cxn modelId="{0F58F7A4-70B8-4514-9583-38756C31BA1E}" type="presOf" srcId="{27BE310D-88DE-9240-A5C4-11E58F76F05C}" destId="{FA666D29-DAA5-0E48-B8F2-1F6A9099C1B2}" srcOrd="1" destOrd="0" presId="urn:microsoft.com/office/officeart/2005/8/layout/orgChart1"/>
    <dgm:cxn modelId="{2947CD10-4B96-417A-B064-31DFF9DB7321}" type="presOf" srcId="{4FA9E961-A014-E14F-AEAC-9C26707969F9}" destId="{B5A3AFD4-4A45-604A-AFC7-70DEB1F52354}" srcOrd="0" destOrd="0" presId="urn:microsoft.com/office/officeart/2005/8/layout/orgChart1"/>
    <dgm:cxn modelId="{01A02DDC-F9B1-4AC1-BE64-E1E5EA5B637E}" type="presOf" srcId="{39640F75-1C3F-B148-81FC-A6B527769AC7}" destId="{92A136E0-D57C-B44A-90EB-C8601D7F11A4}" srcOrd="0" destOrd="0" presId="urn:microsoft.com/office/officeart/2005/8/layout/orgChart1"/>
    <dgm:cxn modelId="{7F8AF002-0C59-4725-8319-7C818A9F4AFD}" type="presParOf" srcId="{92FE95B5-8F03-F84A-B2D5-EA98F006A1C0}" destId="{75342227-E0B9-5D4A-80AF-DA4DA1812F00}" srcOrd="0" destOrd="0" presId="urn:microsoft.com/office/officeart/2005/8/layout/orgChart1"/>
    <dgm:cxn modelId="{9EDAF902-36A5-4602-80EC-10624C772C12}" type="presParOf" srcId="{75342227-E0B9-5D4A-80AF-DA4DA1812F00}" destId="{35454259-A69A-D944-A738-FA3159CA8D66}" srcOrd="0" destOrd="0" presId="urn:microsoft.com/office/officeart/2005/8/layout/orgChart1"/>
    <dgm:cxn modelId="{4CD0C99B-F3A7-4692-980D-7E5B68F23121}" type="presParOf" srcId="{35454259-A69A-D944-A738-FA3159CA8D66}" destId="{9FC5FDFB-D077-4C47-97A7-F18BC9E0966B}" srcOrd="0" destOrd="0" presId="urn:microsoft.com/office/officeart/2005/8/layout/orgChart1"/>
    <dgm:cxn modelId="{E096D5FF-BA9D-4152-87A5-D08C8A91F209}" type="presParOf" srcId="{35454259-A69A-D944-A738-FA3159CA8D66}" destId="{E7412CFF-47E0-1940-8040-18AA6550959E}" srcOrd="1" destOrd="0" presId="urn:microsoft.com/office/officeart/2005/8/layout/orgChart1"/>
    <dgm:cxn modelId="{80D65DB2-3623-4053-AB57-C23790208325}" type="presParOf" srcId="{75342227-E0B9-5D4A-80AF-DA4DA1812F00}" destId="{738120CD-0507-8B48-80F4-07F296A1658B}" srcOrd="1" destOrd="0" presId="urn:microsoft.com/office/officeart/2005/8/layout/orgChart1"/>
    <dgm:cxn modelId="{0BDE6895-1A34-4A91-AA45-548F6B377A45}" type="presParOf" srcId="{738120CD-0507-8B48-80F4-07F296A1658B}" destId="{B5A3AFD4-4A45-604A-AFC7-70DEB1F52354}" srcOrd="0" destOrd="0" presId="urn:microsoft.com/office/officeart/2005/8/layout/orgChart1"/>
    <dgm:cxn modelId="{139E89B8-2CE6-492A-86B1-086395FA0717}" type="presParOf" srcId="{738120CD-0507-8B48-80F4-07F296A1658B}" destId="{121FD78B-B814-454A-9C48-1FCB3E8CFDE3}" srcOrd="1" destOrd="0" presId="urn:microsoft.com/office/officeart/2005/8/layout/orgChart1"/>
    <dgm:cxn modelId="{CB5FCEF9-7239-4D17-BE22-67A33CBF5D03}" type="presParOf" srcId="{121FD78B-B814-454A-9C48-1FCB3E8CFDE3}" destId="{238FC162-F7E2-4743-86B4-605264C9D8D4}" srcOrd="0" destOrd="0" presId="urn:microsoft.com/office/officeart/2005/8/layout/orgChart1"/>
    <dgm:cxn modelId="{E3BB7F4A-27B0-43BA-B559-E609ED64066B}" type="presParOf" srcId="{238FC162-F7E2-4743-86B4-605264C9D8D4}" destId="{92A136E0-D57C-B44A-90EB-C8601D7F11A4}" srcOrd="0" destOrd="0" presId="urn:microsoft.com/office/officeart/2005/8/layout/orgChart1"/>
    <dgm:cxn modelId="{C0D848FA-A664-4B49-8C73-72B770AD9128}" type="presParOf" srcId="{238FC162-F7E2-4743-86B4-605264C9D8D4}" destId="{C23641F6-83DA-6D48-BE1B-AB4B2771A3B6}" srcOrd="1" destOrd="0" presId="urn:microsoft.com/office/officeart/2005/8/layout/orgChart1"/>
    <dgm:cxn modelId="{E1CF673B-8CEF-4CBC-BE80-32198749DEF9}" type="presParOf" srcId="{121FD78B-B814-454A-9C48-1FCB3E8CFDE3}" destId="{F5B2C39B-1E45-8842-9315-B309D5AECEB8}" srcOrd="1" destOrd="0" presId="urn:microsoft.com/office/officeart/2005/8/layout/orgChart1"/>
    <dgm:cxn modelId="{8D63F772-4CAB-46D9-A601-5DF8FF8C0543}" type="presParOf" srcId="{121FD78B-B814-454A-9C48-1FCB3E8CFDE3}" destId="{851F5023-0EB1-8A4B-8BA8-5D1B0134CADC}" srcOrd="2" destOrd="0" presId="urn:microsoft.com/office/officeart/2005/8/layout/orgChart1"/>
    <dgm:cxn modelId="{326512DD-0E84-4F68-BCBE-F920488493CE}" type="presParOf" srcId="{738120CD-0507-8B48-80F4-07F296A1658B}" destId="{2EDBE2AB-ECB2-1941-905C-6555245DB675}" srcOrd="2" destOrd="0" presId="urn:microsoft.com/office/officeart/2005/8/layout/orgChart1"/>
    <dgm:cxn modelId="{F5BB2800-8AF9-4F23-88E7-78BD1CCE11E9}" type="presParOf" srcId="{738120CD-0507-8B48-80F4-07F296A1658B}" destId="{2D2F8372-7FC7-434C-9A8C-FA9ADA04265D}" srcOrd="3" destOrd="0" presId="urn:microsoft.com/office/officeart/2005/8/layout/orgChart1"/>
    <dgm:cxn modelId="{C6E183F5-40DB-42A8-9BB6-0931D002387F}" type="presParOf" srcId="{2D2F8372-7FC7-434C-9A8C-FA9ADA04265D}" destId="{1F6AD312-7F6C-7444-AFF8-3C8CFFD4950C}" srcOrd="0" destOrd="0" presId="urn:microsoft.com/office/officeart/2005/8/layout/orgChart1"/>
    <dgm:cxn modelId="{43EBC5F2-D24A-46B6-843D-E2D21C6A8698}" type="presParOf" srcId="{1F6AD312-7F6C-7444-AFF8-3C8CFFD4950C}" destId="{11094D0C-0C73-5740-B612-4DAECD0B12CC}" srcOrd="0" destOrd="0" presId="urn:microsoft.com/office/officeart/2005/8/layout/orgChart1"/>
    <dgm:cxn modelId="{0BDE9C01-762E-4A49-AC95-831568B1D735}" type="presParOf" srcId="{1F6AD312-7F6C-7444-AFF8-3C8CFFD4950C}" destId="{C83399DC-087F-F543-9339-007CA85234CF}" srcOrd="1" destOrd="0" presId="urn:microsoft.com/office/officeart/2005/8/layout/orgChart1"/>
    <dgm:cxn modelId="{1A501829-0419-4537-AB1B-0BCCCDE37B40}" type="presParOf" srcId="{2D2F8372-7FC7-434C-9A8C-FA9ADA04265D}" destId="{FBF52E5D-3387-AB4C-9327-FB9CA100B996}" srcOrd="1" destOrd="0" presId="urn:microsoft.com/office/officeart/2005/8/layout/orgChart1"/>
    <dgm:cxn modelId="{C4E5ED71-F06E-40AA-AC99-BFB5696B99AE}" type="presParOf" srcId="{2D2F8372-7FC7-434C-9A8C-FA9ADA04265D}" destId="{7359FA5E-AB50-9842-B7EA-94638FE3DE7C}" srcOrd="2" destOrd="0" presId="urn:microsoft.com/office/officeart/2005/8/layout/orgChart1"/>
    <dgm:cxn modelId="{3CF8B20A-C2DA-432C-8BD9-00FE5623642A}" type="presParOf" srcId="{738120CD-0507-8B48-80F4-07F296A1658B}" destId="{C8ED618B-01CB-304E-B405-3D66756AE5B2}" srcOrd="4" destOrd="0" presId="urn:microsoft.com/office/officeart/2005/8/layout/orgChart1"/>
    <dgm:cxn modelId="{E726F348-4033-456B-A764-B2DAE1068B9E}" type="presParOf" srcId="{738120CD-0507-8B48-80F4-07F296A1658B}" destId="{D6FE8337-15E4-524D-811C-FADF9634246F}" srcOrd="5" destOrd="0" presId="urn:microsoft.com/office/officeart/2005/8/layout/orgChart1"/>
    <dgm:cxn modelId="{89AA5BA5-7A08-4355-B1C6-F4F5041C9B2C}" type="presParOf" srcId="{D6FE8337-15E4-524D-811C-FADF9634246F}" destId="{3CD54EC7-AD5C-5E40-B6FA-DCF3F9602E0C}" srcOrd="0" destOrd="0" presId="urn:microsoft.com/office/officeart/2005/8/layout/orgChart1"/>
    <dgm:cxn modelId="{3792C900-11CA-406E-9167-EBD93132EB38}" type="presParOf" srcId="{3CD54EC7-AD5C-5E40-B6FA-DCF3F9602E0C}" destId="{B3DAB31A-11C2-E249-B62D-F246CF801B12}" srcOrd="0" destOrd="0" presId="urn:microsoft.com/office/officeart/2005/8/layout/orgChart1"/>
    <dgm:cxn modelId="{B7C51BB3-8D0F-4C91-9106-17F71F21E2ED}" type="presParOf" srcId="{3CD54EC7-AD5C-5E40-B6FA-DCF3F9602E0C}" destId="{FA666D29-DAA5-0E48-B8F2-1F6A9099C1B2}" srcOrd="1" destOrd="0" presId="urn:microsoft.com/office/officeart/2005/8/layout/orgChart1"/>
    <dgm:cxn modelId="{6E604B40-2141-4007-A01E-4F859C726837}" type="presParOf" srcId="{D6FE8337-15E4-524D-811C-FADF9634246F}" destId="{A56CC828-6083-D644-8BC8-86490B43CDF4}" srcOrd="1" destOrd="0" presId="urn:microsoft.com/office/officeart/2005/8/layout/orgChart1"/>
    <dgm:cxn modelId="{E30996F8-31BA-496A-B6B2-FC2050E0E46A}" type="presParOf" srcId="{D6FE8337-15E4-524D-811C-FADF9634246F}" destId="{18680FCB-5E0A-E74F-9BE5-43DA2C9FC69B}" srcOrd="2" destOrd="0" presId="urn:microsoft.com/office/officeart/2005/8/layout/orgChart1"/>
    <dgm:cxn modelId="{77D0F188-FFB7-4C80-88B9-A59269B67555}" type="presParOf" srcId="{75342227-E0B9-5D4A-80AF-DA4DA1812F00}" destId="{9FE44851-9A26-E240-A007-EEA4E08617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D618B-01CB-304E-B405-3D66756AE5B2}">
      <dsp:nvSpPr>
        <dsp:cNvPr id="0" name=""/>
        <dsp:cNvSpPr/>
      </dsp:nvSpPr>
      <dsp:spPr>
        <a:xfrm>
          <a:off x="4043803" y="2396040"/>
          <a:ext cx="2837805" cy="988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8823"/>
              </a:lnTo>
              <a:lnTo>
                <a:pt x="2837805" y="798823"/>
              </a:lnTo>
              <a:lnTo>
                <a:pt x="2837805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E2AB-ECB2-1941-905C-6555245DB675}">
      <dsp:nvSpPr>
        <dsp:cNvPr id="0" name=""/>
        <dsp:cNvSpPr/>
      </dsp:nvSpPr>
      <dsp:spPr>
        <a:xfrm>
          <a:off x="3998083" y="2396040"/>
          <a:ext cx="91440" cy="988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98823"/>
              </a:lnTo>
              <a:lnTo>
                <a:pt x="45729" y="798823"/>
              </a:lnTo>
              <a:lnTo>
                <a:pt x="45729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A3AFD4-4A45-604A-AFC7-70DEB1F52354}">
      <dsp:nvSpPr>
        <dsp:cNvPr id="0" name=""/>
        <dsp:cNvSpPr/>
      </dsp:nvSpPr>
      <dsp:spPr>
        <a:xfrm>
          <a:off x="1234082" y="2396040"/>
          <a:ext cx="2809720" cy="988524"/>
        </a:xfrm>
        <a:custGeom>
          <a:avLst/>
          <a:gdLst/>
          <a:ahLst/>
          <a:cxnLst/>
          <a:rect l="0" t="0" r="0" b="0"/>
          <a:pathLst>
            <a:path>
              <a:moveTo>
                <a:pt x="2809720" y="0"/>
              </a:moveTo>
              <a:lnTo>
                <a:pt x="2809720" y="798823"/>
              </a:lnTo>
              <a:lnTo>
                <a:pt x="0" y="798823"/>
              </a:lnTo>
              <a:lnTo>
                <a:pt x="0" y="98852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5FDFB-D077-4C47-97A7-F18BC9E0966B}">
      <dsp:nvSpPr>
        <dsp:cNvPr id="0" name=""/>
        <dsp:cNvSpPr/>
      </dsp:nvSpPr>
      <dsp:spPr>
        <a:xfrm>
          <a:off x="1516384" y="775385"/>
          <a:ext cx="5054836" cy="1620654"/>
        </a:xfrm>
        <a:prstGeom prst="roundRect">
          <a:avLst/>
        </a:prstGeom>
        <a:solidFill>
          <a:srgbClr val="FA871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Georgia"/>
              <a:cs typeface="Georgia"/>
            </a:rPr>
            <a:t>Smartwatch Developers</a:t>
          </a:r>
          <a:endParaRPr lang="en-US" sz="2200" kern="1200" dirty="0">
            <a:latin typeface="Georgia"/>
            <a:cs typeface="Georgia"/>
          </a:endParaRPr>
        </a:p>
      </dsp:txBody>
      <dsp:txXfrm>
        <a:off x="1595498" y="854499"/>
        <a:ext cx="4896608" cy="1462426"/>
      </dsp:txXfrm>
    </dsp:sp>
    <dsp:sp modelId="{92A136E0-D57C-B44A-90EB-C8601D7F11A4}">
      <dsp:nvSpPr>
        <dsp:cNvPr id="0" name=""/>
        <dsp:cNvSpPr/>
      </dsp:nvSpPr>
      <dsp:spPr>
        <a:xfrm>
          <a:off x="2" y="3384565"/>
          <a:ext cx="2468159" cy="1234070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  <a:latin typeface="Georgia"/>
              <a:cs typeface="Georgia"/>
            </a:rPr>
            <a:t>Sony</a:t>
          </a:r>
          <a:endParaRPr lang="en-US" sz="2000" kern="1200" dirty="0">
            <a:solidFill>
              <a:schemeClr val="tx1"/>
            </a:solidFill>
            <a:latin typeface="Georgia"/>
            <a:cs typeface="Georgia"/>
          </a:endParaRPr>
        </a:p>
      </dsp:txBody>
      <dsp:txXfrm>
        <a:off x="60244" y="3444807"/>
        <a:ext cx="2347675" cy="1113586"/>
      </dsp:txXfrm>
    </dsp:sp>
    <dsp:sp modelId="{11094D0C-0C73-5740-B612-4DAECD0B12CC}">
      <dsp:nvSpPr>
        <dsp:cNvPr id="0" name=""/>
        <dsp:cNvSpPr/>
      </dsp:nvSpPr>
      <dsp:spPr>
        <a:xfrm>
          <a:off x="2815549" y="3384565"/>
          <a:ext cx="2456524" cy="1228253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Georgia"/>
              <a:cs typeface="Georgia"/>
            </a:rPr>
            <a:t>Samsung</a:t>
          </a:r>
          <a:endParaRPr lang="en-US" sz="2000" kern="1200" dirty="0">
            <a:solidFill>
              <a:srgbClr val="000000"/>
            </a:solidFill>
            <a:latin typeface="Georgia"/>
            <a:cs typeface="Georgia"/>
          </a:endParaRPr>
        </a:p>
      </dsp:txBody>
      <dsp:txXfrm>
        <a:off x="2875507" y="3444523"/>
        <a:ext cx="2336608" cy="1108337"/>
      </dsp:txXfrm>
    </dsp:sp>
    <dsp:sp modelId="{B3DAB31A-11C2-E249-B62D-F246CF801B12}">
      <dsp:nvSpPr>
        <dsp:cNvPr id="0" name=""/>
        <dsp:cNvSpPr/>
      </dsp:nvSpPr>
      <dsp:spPr>
        <a:xfrm>
          <a:off x="5679805" y="3384565"/>
          <a:ext cx="2403606" cy="1201803"/>
        </a:xfrm>
        <a:prstGeom prst="round2Diag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rgbClr val="000000"/>
              </a:solidFill>
              <a:latin typeface="Georgia"/>
              <a:cs typeface="Georgia"/>
            </a:rPr>
            <a:t>Pebble Technology</a:t>
          </a:r>
          <a:endParaRPr lang="en-US" sz="2000" kern="1200" dirty="0">
            <a:solidFill>
              <a:srgbClr val="000000"/>
            </a:solidFill>
            <a:latin typeface="Georgia"/>
            <a:cs typeface="Georgia"/>
          </a:endParaRPr>
        </a:p>
      </dsp:txBody>
      <dsp:txXfrm>
        <a:off x="5738472" y="3443232"/>
        <a:ext cx="2286272" cy="1084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5AC99-C212-4C72-8DA3-584FB54D5ADA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2A5AE-D15F-4273-8115-A9BB89E6D0A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4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978A0-7708-451A-B825-1E401DCD05AB}" type="datetimeFigureOut">
              <a:rPr lang="en-US" smtClean="0"/>
              <a:t>6/25/2019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A1744-4DA7-4672-B028-8288EA15A53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6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us.123rf.com/400wm/400/400/scanrail/scanrail1111/scanrail111100008/11107876-black-glossy-touchscreen-smartphone-with-blue-interface-isolated-on-white-background.jp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s3.amazonaws.com/bonanzleimages/afu/images/9010/9591/01_classy-watch-white.jpg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4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89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88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2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5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4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80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002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7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we jump right into it,</a:t>
            </a:r>
            <a:r>
              <a:rPr lang="en-US" baseline="0" dirty="0" smtClean="0"/>
              <a:t> here’s a quick glimpse into the agenda for today’s 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10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7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summary,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 is a computerized wristwatch designed to pair with one’s smartphone to enhance the overall experience.</a:t>
            </a:r>
          </a:p>
          <a:p>
            <a:r>
              <a:rPr lang="en-US" baseline="0" dirty="0" smtClean="0"/>
              <a:t>It is a growing technology that has been building traction over the past half decade</a:t>
            </a:r>
          </a:p>
          <a:p>
            <a:r>
              <a:rPr lang="en-US" baseline="0" dirty="0" smtClean="0"/>
              <a:t>And while we cannot predict the future success of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, we can definitely see that companies big and small are racing to capture the </a:t>
            </a:r>
            <a:r>
              <a:rPr lang="en-US" baseline="0" dirty="0" err="1" smtClean="0"/>
              <a:t>newbourne</a:t>
            </a:r>
            <a:r>
              <a:rPr lang="en-US" baseline="0" dirty="0" smtClean="0"/>
              <a:t> 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8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81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</a:t>
            </a:r>
            <a:r>
              <a:rPr lang="en-US" baseline="0" dirty="0" smtClean="0"/>
              <a:t> is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? Let’s begin with the </a:t>
            </a:r>
            <a:r>
              <a:rPr lang="en-US" baseline="0" dirty="0" err="1" smtClean="0"/>
              <a:t>smartwatch</a:t>
            </a:r>
            <a:r>
              <a:rPr lang="en-US" baseline="0" dirty="0" smtClean="0"/>
              <a:t> is a computerized wristwatch.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1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 it is </a:t>
            </a:r>
            <a:r>
              <a:rPr lang="en-US" baseline="0" dirty="0" smtClean="0"/>
              <a:t>considered by many to be the newest member of the “smart technology family”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 the interesting thing is</a:t>
            </a:r>
            <a:r>
              <a:rPr lang="en-US" baseline="0" dirty="0" smtClean="0"/>
              <a:t>, is that t</a:t>
            </a:r>
            <a:r>
              <a:rPr lang="en-US" dirty="0" smtClean="0"/>
              <a:t>he Smartwatch has</a:t>
            </a:r>
            <a:r>
              <a:rPr lang="en-US" baseline="0" dirty="0" smtClean="0"/>
              <a:t> actually been around for quite a bit.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It was </a:t>
            </a:r>
            <a:r>
              <a:rPr lang="en-US" dirty="0" smtClean="0"/>
              <a:t>first introduced</a:t>
            </a:r>
            <a:r>
              <a:rPr lang="en-US" baseline="0" dirty="0" smtClean="0"/>
              <a:t> in 1982 as the Pulsar NL C01, manufactured by Seiko. Back then, smartwatches were catered towards the business users</a:t>
            </a:r>
            <a:br>
              <a:rPr lang="en-US" baseline="0" dirty="0" smtClean="0"/>
            </a:br>
            <a:r>
              <a:rPr lang="en-US" baseline="0" dirty="0" smtClean="0"/>
              <a:t>31 years later to today, the smartwatch is beginning to build up traction as we see more and more big name companies such as Samsung begin to develop </a:t>
            </a:r>
            <a:r>
              <a:rPr lang="en-US" baseline="0" dirty="0" err="1" smtClean="0"/>
              <a:t>smartwatches</a:t>
            </a:r>
            <a:r>
              <a:rPr lang="en-US" baseline="0" dirty="0" smtClean="0"/>
              <a:t> not only for business users, but for everyday users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smartwatch is primarily</a:t>
            </a:r>
            <a:r>
              <a:rPr lang="en-US" baseline="0" dirty="0" smtClean="0"/>
              <a:t> designed to pair with an individual’s smartphone to amplify and to enhance the overall user experience</a:t>
            </a:r>
          </a:p>
          <a:p>
            <a:r>
              <a:rPr lang="en-CA" dirty="0" smtClean="0">
                <a:hlinkClick r:id="rId3"/>
              </a:rPr>
              <a:t/>
            </a:r>
            <a:br>
              <a:rPr lang="en-CA" dirty="0" smtClean="0">
                <a:hlinkClick r:id="rId3"/>
              </a:rPr>
            </a:br>
            <a:r>
              <a:rPr lang="en-CA" dirty="0" smtClean="0">
                <a:hlinkClick r:id="rId3"/>
              </a:rPr>
              <a:t>http://us.123rf.com/400wm/400/400/scanrail/scanrail1111/scanrail111100008/11107876-black-glossy-touchscreen-smartphone-with-blue-interface-isolated-on-white-background.jpg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>
                <a:hlinkClick r:id="rId4"/>
              </a:rPr>
              <a:t>http://s3.amazonaws.com/bonanzleimages/afu/images/9010/9591/01_classy-watch-white.jpg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1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majority of today’s smartwatches have capabilities similar to those of smartphones, including :</a:t>
            </a:r>
          </a:p>
          <a:p>
            <a:r>
              <a:rPr lang="en-US" baseline="0" dirty="0" smtClean="0"/>
              <a:t>Ability to make and send calls</a:t>
            </a:r>
          </a:p>
          <a:p>
            <a:r>
              <a:rPr lang="en-US" baseline="0" dirty="0" smtClean="0"/>
              <a:t>Connecting to the internet</a:t>
            </a:r>
          </a:p>
          <a:p>
            <a:r>
              <a:rPr lang="en-US" baseline="0" dirty="0" smtClean="0"/>
              <a:t>Running mobile applications and much more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0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A1744-4DA7-4672-B028-8288EA15A53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1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0C93E-429B-8145-B88B-341445FDDB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6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A0977-B4CA-48E5-9444-2AAF320F45F8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4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83A2-2826-408D-B794-A50185AE36A4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3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3FB38-68FC-41B0-8F3C-7D1031CBFD4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1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81EAB-52AB-4C32-95CF-0FF8FF68A8BF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46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0C56-F65B-4AB9-BAF6-1624CDA32A10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2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ACF93-EEE3-4D07-AC92-A8F2E53CDD6B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62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8FEF-E998-4529-8DBD-56BB7748E42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7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6979-36DE-4DFD-8ECB-E8305A9CFEBC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9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39AC-6B3E-498F-8147-DED73B449A2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3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27B22-BFD4-4F46-903E-20571EFD8B8E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8F4BF-12F5-47BA-B19D-E64280922A7D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69B4-A140-441C-BEFC-C7CB29CC75C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3A9D-DCEF-41C2-8EAB-DFF7DAB71F3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ustified.com/2013/09/02/best-smart-watches/" TargetMode="External"/><Relationship Id="rId3" Type="http://schemas.openxmlformats.org/officeDocument/2006/relationships/hyperlink" Target="http://www.techradar.com/news/portable-devices/before-iwatch-the-timely-history-of-the-smartwatch-1176685" TargetMode="External"/><Relationship Id="rId7" Type="http://schemas.openxmlformats.org/officeDocument/2006/relationships/hyperlink" Target="http://www.cio.com/article/741602/Why_Smartwatches_Glasses_and_Other_Wearable_Tech_are_No_Gimmick" TargetMode="External"/><Relationship Id="rId12" Type="http://schemas.openxmlformats.org/officeDocument/2006/relationships/hyperlink" Target="http://www.martianwatches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ress.ihs.com/press-release/design-supply-chain-media/ihs-news-flash-fast-facts-and-analysis-todays-smartwatch-ann" TargetMode="External"/><Relationship Id="rId11" Type="http://schemas.openxmlformats.org/officeDocument/2006/relationships/hyperlink" Target="http://www.t3.com/reviews/samsung-galaxy-gear-review" TargetMode="External"/><Relationship Id="rId5" Type="http://schemas.openxmlformats.org/officeDocument/2006/relationships/hyperlink" Target="http://www.electronicsweekly.com/gadget-master/gadget-watch/gadget-watch-samsung-galaxy-gear-smart-watch-2013-09/" TargetMode="External"/><Relationship Id="rId10" Type="http://schemas.openxmlformats.org/officeDocument/2006/relationships/hyperlink" Target="http://www.pcmag.com/article2/0,2817,2415719,00.asp" TargetMode="External"/><Relationship Id="rId4" Type="http://schemas.openxmlformats.org/officeDocument/2006/relationships/hyperlink" Target="http://www.forbes.com/sites/anthonykosner/2013/01/09/from-kickstarter-to-ces-the-pebble-watch-is-finally-here-and-shipping-jan-23/" TargetMode="External"/><Relationship Id="rId9" Type="http://schemas.openxmlformats.org/officeDocument/2006/relationships/hyperlink" Target="http://gigaom.com/2013/06/25/sorry-sony-i-expected-more-from-the-new-smartwatch-2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-images.forbes.com/anthonykosner/files/2013/01/Family-of-3-Pebbles.jpg" TargetMode="External"/><Relationship Id="rId3" Type="http://schemas.openxmlformats.org/officeDocument/2006/relationships/hyperlink" Target="http://cdn.androidpolice.com/wp-content/uploads/2013/06/nexusae0_1_Smartwatch_2_Black_Angled.jpg" TargetMode="External"/><Relationship Id="rId7" Type="http://schemas.openxmlformats.org/officeDocument/2006/relationships/hyperlink" Target="http://static.electronicsweekly.com/gadget-master/wp-content/uploads/sites/4/2013/09/Samsung-Galaxy-Gear-smart-watch.jp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gaom2.files.wordpress.com/2013/06/sonysmartwatch2trio.jpg?w=637&amp;h=509" TargetMode="External"/><Relationship Id="rId11" Type="http://schemas.openxmlformats.org/officeDocument/2006/relationships/hyperlink" Target="http://images.indiegogo.com/file_attachments/191839/files/20131112001201-IMG_0773-00.png?1384243921" TargetMode="External"/><Relationship Id="rId5" Type="http://schemas.openxmlformats.org/officeDocument/2006/relationships/hyperlink" Target="http://s3.amazonaws.com/bonanzleimages/afu/images/9010/9591/01_classy-watch-white.jpg" TargetMode="External"/><Relationship Id="rId10" Type="http://schemas.openxmlformats.org/officeDocument/2006/relationships/hyperlink" Target="http://images.thecarconnection.com/lrg/nissan-nismo-smart-watch_100439274_l.jpg" TargetMode="External"/><Relationship Id="rId4" Type="http://schemas.openxmlformats.org/officeDocument/2006/relationships/hyperlink" Target="http://us.123rf.com/400wm/400/400/scanrail/scanrail1111/scanrail111100008/11107876-black-glossy-touchscreen-smartphone-with-blue-interface-isolated-on-white-background.jpg" TargetMode="External"/><Relationship Id="rId9" Type="http://schemas.openxmlformats.org/officeDocument/2006/relationships/hyperlink" Target="http://www.technewsworld.com/images/article_images/79214_300x310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dn.androidpolice.com/wp-content/uploads/2013/06/nexusae0_1_Smartwatch_2_Black_Angled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dn.androidpolice.com/wp-content/uploads/2013/06/nexusae0_1_Smartwatch_2_Black_Angled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9144000" cy="36483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86504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25990" y="1848006"/>
            <a:ext cx="684944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6600" dirty="0">
                <a:solidFill>
                  <a:schemeClr val="bg1"/>
                </a:solidFill>
                <a:latin typeface="Georgia"/>
                <a:cs typeface="Georgia"/>
              </a:rPr>
              <a:t>The Smartwatch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38" y="4772191"/>
            <a:ext cx="4779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Georgia"/>
                <a:cs typeface="Georgia"/>
              </a:rPr>
              <a:t>Nsikam</a:t>
            </a:r>
            <a:r>
              <a:rPr lang="en-US" sz="2000" dirty="0" smtClean="0">
                <a:latin typeface="Georgia"/>
                <a:cs typeface="Georgia"/>
              </a:rPr>
              <a:t> </a:t>
            </a:r>
            <a:r>
              <a:rPr lang="en-US" sz="2000" dirty="0" err="1" smtClean="0">
                <a:latin typeface="Georgia"/>
                <a:cs typeface="Georgia"/>
              </a:rPr>
              <a:t>Onla</a:t>
            </a:r>
            <a:r>
              <a:rPr lang="en-US" sz="2000" dirty="0" smtClean="0">
                <a:latin typeface="Georgia"/>
                <a:cs typeface="Georgia"/>
              </a:rPr>
              <a:t> Brice</a:t>
            </a:r>
            <a:endParaRPr lang="en-US" sz="2000" dirty="0">
              <a:latin typeface="Georgia"/>
              <a:cs typeface="Georg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97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93952" y="284599"/>
            <a:ext cx="7886700" cy="859185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Features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" y="6285694"/>
            <a:ext cx="1745139" cy="594593"/>
            <a:chOff x="1" y="6285694"/>
            <a:chExt cx="1745139" cy="594593"/>
          </a:xfrm>
        </p:grpSpPr>
        <p:sp>
          <p:nvSpPr>
            <p:cNvPr id="47" name="Alternate Process 33"/>
            <p:cNvSpPr/>
            <p:nvPr/>
          </p:nvSpPr>
          <p:spPr>
            <a:xfrm>
              <a:off x="1" y="6285694"/>
              <a:ext cx="1745139" cy="594593"/>
            </a:xfrm>
            <a:prstGeom prst="flowChartAlternateProcess">
              <a:avLst/>
            </a:prstGeom>
            <a:solidFill>
              <a:srgbClr val="BFBFB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2821" y="6329636"/>
              <a:ext cx="13492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  <a:latin typeface="Georgia"/>
                  <a:cs typeface="Georgia"/>
                </a:rPr>
                <a:t>Introduction</a:t>
              </a:r>
              <a:endParaRPr lang="en-US" sz="1500" dirty="0">
                <a:solidFill>
                  <a:schemeClr val="bg1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2506" y="1332341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PROS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06653" y="1332340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eorgia" panose="02040502050405020303" pitchFamily="18" charset="0"/>
              </a:rPr>
              <a:t>CONS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1952" y="2449056"/>
            <a:ext cx="3594553" cy="3444749"/>
            <a:chOff x="581952" y="2449056"/>
            <a:chExt cx="3594553" cy="3444749"/>
          </a:xfrm>
        </p:grpSpPr>
        <p:sp>
          <p:nvSpPr>
            <p:cNvPr id="69" name="Rounded Rectangle 68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9842" y="2725952"/>
              <a:ext cx="34261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Displays e-mail, call, and text notifications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Camera features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Able to synchronize data with smartphones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Access to the Web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6099" y="2449056"/>
            <a:ext cx="3594553" cy="3446995"/>
            <a:chOff x="581952" y="2449056"/>
            <a:chExt cx="3594553" cy="3446995"/>
          </a:xfrm>
        </p:grpSpPr>
        <p:sp>
          <p:nvSpPr>
            <p:cNvPr id="73" name="Rounded Rectangle 72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9842" y="2725952"/>
              <a:ext cx="3426109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Must work in conjunction with a smartphone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Short battery life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Glitches, bugs, and lag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Unclear display in direct sunlight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2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3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9689796"/>
              </p:ext>
            </p:extLst>
          </p:nvPr>
        </p:nvGraphicFramePr>
        <p:xfrm>
          <a:off x="562910" y="811027"/>
          <a:ext cx="8087606" cy="617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995307" y="48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Examples of Smartwatch Developers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3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Sony Smartwatch 2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Content Placeholder 3" descr="sonysmartwatch2trio.jpg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b="15594"/>
          <a:stretch>
            <a:fillRect/>
          </a:stretch>
        </p:blipFill>
        <p:spPr>
          <a:xfrm>
            <a:off x="563744" y="2160179"/>
            <a:ext cx="2903478" cy="2034962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379755" y="1575090"/>
            <a:ext cx="4120874" cy="1359946"/>
            <a:chOff x="4379755" y="1575090"/>
            <a:chExt cx="4120874" cy="1359946"/>
          </a:xfrm>
        </p:grpSpPr>
        <p:sp>
          <p:nvSpPr>
            <p:cNvPr id="21" name="Rounded Rectangle 20"/>
            <p:cNvSpPr/>
            <p:nvPr/>
          </p:nvSpPr>
          <p:spPr>
            <a:xfrm>
              <a:off x="4379755" y="157509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9268" y="1734707"/>
              <a:ext cx="37352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Up to 300 apps available for download from the Google Play Store</a:t>
              </a:r>
            </a:p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408120" y="2877730"/>
            <a:ext cx="4120874" cy="1162961"/>
            <a:chOff x="4408120" y="2877730"/>
            <a:chExt cx="4120874" cy="1162961"/>
          </a:xfrm>
        </p:grpSpPr>
        <p:sp>
          <p:nvSpPr>
            <p:cNvPr id="24" name="Rounded Rectangle 23"/>
            <p:cNvSpPr/>
            <p:nvPr/>
          </p:nvSpPr>
          <p:spPr>
            <a:xfrm>
              <a:off x="4408120" y="287773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6713" y="3117361"/>
              <a:ext cx="3893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Compatible with Android 4.0 and later</a:t>
              </a:r>
            </a:p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408120" y="4235936"/>
            <a:ext cx="4120874" cy="1093742"/>
            <a:chOff x="4408120" y="4235936"/>
            <a:chExt cx="4120874" cy="1093742"/>
          </a:xfrm>
        </p:grpSpPr>
        <p:sp>
          <p:nvSpPr>
            <p:cNvPr id="25" name="Rounded Rectangle 24"/>
            <p:cNvSpPr/>
            <p:nvPr/>
          </p:nvSpPr>
          <p:spPr>
            <a:xfrm>
              <a:off x="4408120" y="4235936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29268" y="4600585"/>
              <a:ext cx="3678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Wristband is customizable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Samsung Galaxy Gear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271303" y="1736763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87246" y="2045063"/>
            <a:ext cx="4120874" cy="1155658"/>
            <a:chOff x="287246" y="2045063"/>
            <a:chExt cx="4120874" cy="1155658"/>
          </a:xfrm>
        </p:grpSpPr>
        <p:sp>
          <p:nvSpPr>
            <p:cNvPr id="21" name="Rounded Rectangle 20"/>
            <p:cNvSpPr/>
            <p:nvPr/>
          </p:nvSpPr>
          <p:spPr>
            <a:xfrm>
              <a:off x="287246" y="2045063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00725" y="2277391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Only compatible with Samsung Galaxy Note 3 smartphone</a:t>
              </a:r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7246" y="3552054"/>
            <a:ext cx="4120874" cy="1458974"/>
            <a:chOff x="287246" y="3552054"/>
            <a:chExt cx="4120874" cy="1458974"/>
          </a:xfrm>
        </p:grpSpPr>
        <p:sp>
          <p:nvSpPr>
            <p:cNvPr id="24" name="Rounded Rectangle 23"/>
            <p:cNvSpPr/>
            <p:nvPr/>
          </p:nvSpPr>
          <p:spPr>
            <a:xfrm>
              <a:off x="287246" y="3552054"/>
              <a:ext cx="4120874" cy="1389849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0725" y="3810699"/>
              <a:ext cx="38939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Includes a Memographer, which is a feature that allows you to take photos and record voice memos</a:t>
              </a:r>
            </a:p>
            <a:p>
              <a:endParaRPr lang="en-US" dirty="0"/>
            </a:p>
          </p:txBody>
        </p:sp>
      </p:grpSp>
      <p:pic>
        <p:nvPicPr>
          <p:cNvPr id="27" name="Content Placeholder 4" descr="Samsung-Galaxy-Gear-smart-watch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794" r="-38794"/>
          <a:stretch>
            <a:fillRect/>
          </a:stretch>
        </p:blipFill>
        <p:spPr>
          <a:xfrm>
            <a:off x="4923932" y="1941222"/>
            <a:ext cx="3660928" cy="2836775"/>
          </a:xfrm>
        </p:spPr>
      </p:pic>
    </p:spTree>
    <p:extLst>
      <p:ext uri="{BB962C8B-B14F-4D97-AF65-F5344CB8AC3E}">
        <p14:creationId xmlns:p14="http://schemas.microsoft.com/office/powerpoint/2010/main" val="42751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633984" y="39384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Pebble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410699" y="1262995"/>
            <a:ext cx="4120874" cy="1081207"/>
            <a:chOff x="4410699" y="1262995"/>
            <a:chExt cx="4120874" cy="1081207"/>
          </a:xfrm>
        </p:grpSpPr>
        <p:sp>
          <p:nvSpPr>
            <p:cNvPr id="21" name="Rounded Rectangle 20"/>
            <p:cNvSpPr/>
            <p:nvPr/>
          </p:nvSpPr>
          <p:spPr>
            <a:xfrm>
              <a:off x="4410699" y="126299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03490" y="1420872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Can read content on screen in any lighting</a:t>
              </a:r>
            </a:p>
            <a:p>
              <a:endParaRPr lang="en-US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408119" y="2457611"/>
            <a:ext cx="4120874" cy="833346"/>
            <a:chOff x="4408119" y="2457611"/>
            <a:chExt cx="4120874" cy="833346"/>
          </a:xfrm>
        </p:grpSpPr>
        <p:sp>
          <p:nvSpPr>
            <p:cNvPr id="28" name="Rounded Rectangle 27"/>
            <p:cNvSpPr/>
            <p:nvPr/>
          </p:nvSpPr>
          <p:spPr>
            <a:xfrm>
              <a:off x="4408119" y="2457611"/>
              <a:ext cx="4120874" cy="705954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0630" y="2644626"/>
              <a:ext cx="38939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Simple and easy to use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408119" y="4688049"/>
            <a:ext cx="4120874" cy="1093742"/>
            <a:chOff x="4408119" y="4688049"/>
            <a:chExt cx="4120874" cy="1093742"/>
          </a:xfrm>
        </p:grpSpPr>
        <p:sp>
          <p:nvSpPr>
            <p:cNvPr id="25" name="Rounded Rectangle 24"/>
            <p:cNvSpPr/>
            <p:nvPr/>
          </p:nvSpPr>
          <p:spPr>
            <a:xfrm>
              <a:off x="4408119" y="4688049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29268" y="4806703"/>
              <a:ext cx="3678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dirty="0"/>
                <a:t>Can tap buttons to light up backlight and flick wrist to light up display</a:t>
              </a:r>
            </a:p>
          </p:txBody>
        </p:sp>
      </p:grpSp>
      <p:pic>
        <p:nvPicPr>
          <p:cNvPr id="27" name="Content Placeholder 3" descr="Family-of-3-Pebble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53" r="-9853"/>
          <a:stretch>
            <a:fillRect/>
          </a:stretch>
        </p:blipFill>
        <p:spPr>
          <a:xfrm>
            <a:off x="378679" y="2334871"/>
            <a:ext cx="3140929" cy="1813942"/>
          </a:xfrm>
        </p:spPr>
      </p:pic>
      <p:grpSp>
        <p:nvGrpSpPr>
          <p:cNvPr id="23" name="Group 22"/>
          <p:cNvGrpSpPr/>
          <p:nvPr/>
        </p:nvGrpSpPr>
        <p:grpSpPr>
          <a:xfrm>
            <a:off x="4408119" y="3466855"/>
            <a:ext cx="4120874" cy="936131"/>
            <a:chOff x="4408119" y="3466855"/>
            <a:chExt cx="4120874" cy="936131"/>
          </a:xfrm>
        </p:grpSpPr>
        <p:sp>
          <p:nvSpPr>
            <p:cNvPr id="29" name="Rounded Rectangle 28"/>
            <p:cNvSpPr/>
            <p:nvPr/>
          </p:nvSpPr>
          <p:spPr>
            <a:xfrm>
              <a:off x="4408119" y="346685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629268" y="3651554"/>
              <a:ext cx="35107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Compatible with Apple iOS and Android phones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62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2149" y="1478052"/>
            <a:ext cx="6503710" cy="1443537"/>
            <a:chOff x="214713" y="1251741"/>
            <a:chExt cx="6503710" cy="1443537"/>
          </a:xfrm>
        </p:grpSpPr>
        <p:sp>
          <p:nvSpPr>
            <p:cNvPr id="21" name="Rounded Rectangle 20"/>
            <p:cNvSpPr/>
            <p:nvPr/>
          </p:nvSpPr>
          <p:spPr>
            <a:xfrm>
              <a:off x="296653" y="1645866"/>
              <a:ext cx="5941185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4713" y="1318866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8712" y="1251741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63880" y="1837462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It is </a:t>
              </a:r>
              <a:r>
                <a:rPr lang="en-US" sz="2000" dirty="0" smtClean="0"/>
                <a:t>uncertain </a:t>
              </a:r>
              <a:r>
                <a:rPr lang="en-US" sz="2000" dirty="0"/>
                <a:t>whether companies </a:t>
              </a:r>
              <a:r>
                <a:rPr lang="en-US" sz="2000" dirty="0" smtClean="0"/>
                <a:t>would consider </a:t>
              </a:r>
              <a:r>
                <a:rPr lang="en-US" sz="2000" dirty="0"/>
                <a:t>smartwatches as the cost can add up quickly </a:t>
              </a:r>
            </a:p>
          </p:txBody>
        </p:sp>
      </p:grp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491913" y="336167"/>
            <a:ext cx="8229600" cy="1069848"/>
          </a:xfrm>
        </p:spPr>
        <p:txBody>
          <a:bodyPr/>
          <a:lstStyle/>
          <a:p>
            <a:r>
              <a:rPr lang="en-US" dirty="0" smtClean="0">
                <a:latin typeface="Georgia"/>
                <a:cs typeface="Georgia"/>
              </a:rPr>
              <a:t>Smartwatch Users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Issues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Recommendations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537937" y="6330217"/>
            <a:ext cx="17534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Implementation Plans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61137" y="3142736"/>
            <a:ext cx="6380773" cy="1443537"/>
            <a:chOff x="213701" y="3133373"/>
            <a:chExt cx="6380773" cy="1443537"/>
          </a:xfrm>
        </p:grpSpPr>
        <p:sp>
          <p:nvSpPr>
            <p:cNvPr id="47" name="Rounded Rectangle 46"/>
            <p:cNvSpPr/>
            <p:nvPr/>
          </p:nvSpPr>
          <p:spPr>
            <a:xfrm>
              <a:off x="295641" y="3527498"/>
              <a:ext cx="5942197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213701" y="3200498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7700" y="3133373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39931" y="3745964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Mostly </a:t>
              </a:r>
              <a:r>
                <a:rPr lang="en-US" sz="2000" dirty="0" smtClean="0"/>
                <a:t>tech-savvy </a:t>
              </a:r>
              <a:r>
                <a:rPr lang="en-US" sz="2000" dirty="0"/>
                <a:t>users who have an interest in the functionality of the gadget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16573" y="4719466"/>
            <a:ext cx="6537823" cy="1403673"/>
            <a:chOff x="180599" y="4683930"/>
            <a:chExt cx="6537823" cy="1403673"/>
          </a:xfrm>
        </p:grpSpPr>
        <p:sp>
          <p:nvSpPr>
            <p:cNvPr id="51" name="Rounded Rectangle 50"/>
            <p:cNvSpPr/>
            <p:nvPr/>
          </p:nvSpPr>
          <p:spPr>
            <a:xfrm>
              <a:off x="295641" y="5038191"/>
              <a:ext cx="4103359" cy="104941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80599" y="4751055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14598" y="4683930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863879" y="5341467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Most </a:t>
              </a:r>
              <a:r>
                <a:rPr lang="en-US" sz="2000" dirty="0"/>
                <a:t>common are athletes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</a:p>
          <a:p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6415144" y="1739423"/>
            <a:ext cx="2526545" cy="3917554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://www.technewsworld.com/images/article_images/79214_300x3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26" y="2400663"/>
            <a:ext cx="2093179" cy="274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866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FF6600"/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17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36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Future of Mobile Technology</a:t>
            </a:r>
            <a:endParaRPr lang="en-US" dirty="0"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5936" y="1227409"/>
            <a:ext cx="2683538" cy="2704275"/>
            <a:chOff x="143396" y="3217139"/>
            <a:chExt cx="2683538" cy="2704275"/>
          </a:xfrm>
        </p:grpSpPr>
        <p:sp>
          <p:nvSpPr>
            <p:cNvPr id="53" name="Rounded Rectangle 52"/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710" y="321713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Minimal size and portability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9415" y="1227409"/>
            <a:ext cx="2651499" cy="2724762"/>
            <a:chOff x="3221300" y="3196652"/>
            <a:chExt cx="2651499" cy="2724762"/>
          </a:xfrm>
        </p:grpSpPr>
        <p:sp>
          <p:nvSpPr>
            <p:cNvPr id="54" name="Rounded Rectangle 53"/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4278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Varying functionality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20697" y="1227409"/>
            <a:ext cx="2663053" cy="2724762"/>
            <a:chOff x="6020697" y="1227409"/>
            <a:chExt cx="2663053" cy="2724762"/>
          </a:xfrm>
        </p:grpSpPr>
        <p:sp>
          <p:nvSpPr>
            <p:cNvPr id="33" name="Rounded Rectangle 32"/>
            <p:cNvSpPr/>
            <p:nvPr/>
          </p:nvSpPr>
          <p:spPr>
            <a:xfrm>
              <a:off x="6082152" y="1452766"/>
              <a:ext cx="2601598" cy="2499405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6020697" y="122740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64092" y="1256296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200660" y="2204880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Intriguing and innovative new features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82152" y="4150113"/>
            <a:ext cx="2775449" cy="1693978"/>
            <a:chOff x="4410699" y="1262995"/>
            <a:chExt cx="4144926" cy="936131"/>
          </a:xfrm>
        </p:grpSpPr>
        <p:sp>
          <p:nvSpPr>
            <p:cNvPr id="38" name="Rounded Rectangle 37"/>
            <p:cNvSpPr/>
            <p:nvPr/>
          </p:nvSpPr>
          <p:spPr>
            <a:xfrm>
              <a:off x="4410699" y="1262995"/>
              <a:ext cx="4120874" cy="936131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820332" y="1370091"/>
              <a:ext cx="3735293" cy="577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smtClean="0"/>
                <a:t>Voice-activation</a:t>
              </a:r>
              <a:br>
                <a:rPr lang="en-US" dirty="0" smtClean="0"/>
              </a:br>
              <a:endParaRPr lang="en-US" dirty="0" smtClean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dirty="0" smtClean="0"/>
                <a:t>3D Video communication</a:t>
              </a:r>
              <a:br>
                <a:rPr lang="en-US" dirty="0" smtClean="0"/>
              </a:br>
              <a:endParaRPr lang="en-US" dirty="0" smtClean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67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37691" y="37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The Future of the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</a:t>
            </a:r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57596" y="1575090"/>
            <a:ext cx="3115774" cy="320514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48788" y="1872896"/>
            <a:ext cx="4120874" cy="1093742"/>
            <a:chOff x="4379755" y="1575090"/>
            <a:chExt cx="4120874" cy="1093742"/>
          </a:xfrm>
        </p:grpSpPr>
        <p:sp>
          <p:nvSpPr>
            <p:cNvPr id="21" name="Rounded Rectangle 20"/>
            <p:cNvSpPr/>
            <p:nvPr/>
          </p:nvSpPr>
          <p:spPr>
            <a:xfrm>
              <a:off x="4379755" y="157509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629268" y="1734707"/>
              <a:ext cx="37352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Enhances convenience of the use of mobile smartphones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48788" y="3342830"/>
            <a:ext cx="4120874" cy="1162961"/>
            <a:chOff x="4408120" y="2877730"/>
            <a:chExt cx="4120874" cy="1162961"/>
          </a:xfrm>
        </p:grpSpPr>
        <p:sp>
          <p:nvSpPr>
            <p:cNvPr id="24" name="Rounded Rectangle 23"/>
            <p:cNvSpPr/>
            <p:nvPr/>
          </p:nvSpPr>
          <p:spPr>
            <a:xfrm>
              <a:off x="4408120" y="2877730"/>
              <a:ext cx="4120874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06713" y="3117361"/>
              <a:ext cx="3893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May not be the ultimate form of personal devices</a:t>
              </a:r>
              <a:endParaRPr lang="en-US" dirty="0"/>
            </a:p>
            <a:p>
              <a:endParaRPr lang="en-US" dirty="0"/>
            </a:p>
          </p:txBody>
        </p:sp>
      </p:grpSp>
      <p:pic>
        <p:nvPicPr>
          <p:cNvPr id="1026" name="Picture 2" descr="http://images.thecarconnection.com/lrg/nissan-nismo-smart-watch_100439274_l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08" y="2062881"/>
            <a:ext cx="2944549" cy="198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rgbClr val="C86504"/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74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737691" y="377762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The Future of the Smartwatch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50827" y="1296645"/>
            <a:ext cx="7998341" cy="4769816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97F0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http://images.indiegogo.com/file_attachments/190434/files/20131111130828-090513_smartwatch.jpg?13842041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025" y="1438900"/>
            <a:ext cx="6662195" cy="451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2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Issues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Recommendations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134174" y="181201"/>
            <a:ext cx="111346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 smtClean="0">
                <a:latin typeface="Georgia"/>
                <a:cs typeface="Georgia"/>
              </a:rPr>
              <a:t>Summary</a:t>
            </a:r>
            <a:endParaRPr lang="en-CA" sz="4400" dirty="0">
              <a:latin typeface="Georgia"/>
              <a:cs typeface="Georgi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22910" y="966916"/>
            <a:ext cx="6144648" cy="1369147"/>
            <a:chOff x="1424934" y="858634"/>
            <a:chExt cx="6144648" cy="1369147"/>
          </a:xfrm>
        </p:grpSpPr>
        <p:sp>
          <p:nvSpPr>
            <p:cNvPr id="19" name="Rounded Rectangle 18"/>
            <p:cNvSpPr/>
            <p:nvPr/>
          </p:nvSpPr>
          <p:spPr>
            <a:xfrm>
              <a:off x="1506874" y="1212576"/>
              <a:ext cx="6062708" cy="1015205"/>
            </a:xfrm>
            <a:prstGeom prst="roundRect">
              <a:avLst/>
            </a:prstGeom>
            <a:solidFill>
              <a:srgbClr val="FCB77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1424934" y="885577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57921" y="858634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05862" y="1361461"/>
              <a:ext cx="58545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The smartwatch is a computerized wristwatch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22910" y="2515083"/>
            <a:ext cx="6145660" cy="1209769"/>
            <a:chOff x="1423922" y="2062351"/>
            <a:chExt cx="6145660" cy="1209769"/>
          </a:xfrm>
        </p:grpSpPr>
        <p:sp>
          <p:nvSpPr>
            <p:cNvPr id="24" name="Rounded Rectangle 23"/>
            <p:cNvSpPr/>
            <p:nvPr/>
          </p:nvSpPr>
          <p:spPr>
            <a:xfrm>
              <a:off x="1505862" y="2456476"/>
              <a:ext cx="6063720" cy="815644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423922" y="2129476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557921" y="2062351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712447" y="2657121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It is a growing technology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23922" y="3993044"/>
            <a:ext cx="6159589" cy="1210195"/>
            <a:chOff x="1433042" y="3272157"/>
            <a:chExt cx="6159589" cy="1210195"/>
          </a:xfrm>
        </p:grpSpPr>
        <p:sp>
          <p:nvSpPr>
            <p:cNvPr id="28" name="Rounded Rectangle 27"/>
            <p:cNvSpPr/>
            <p:nvPr/>
          </p:nvSpPr>
          <p:spPr>
            <a:xfrm>
              <a:off x="1514982" y="3666282"/>
              <a:ext cx="6062708" cy="816070"/>
            </a:xfrm>
            <a:prstGeom prst="roundRect">
              <a:avLst/>
            </a:prstGeom>
            <a:solidFill>
              <a:srgbClr val="FCB77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433042" y="333928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7041" y="3272157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088" y="3880347"/>
              <a:ext cx="5854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The future is uncertain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37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0999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466903" y="28298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Conclusion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</a:p>
          <a:p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023103" y="4785950"/>
            <a:ext cx="7167219" cy="1093742"/>
            <a:chOff x="2778496" y="2634993"/>
            <a:chExt cx="7167219" cy="1093742"/>
          </a:xfrm>
        </p:grpSpPr>
        <p:sp>
          <p:nvSpPr>
            <p:cNvPr id="24" name="Rounded Rectangle 23"/>
            <p:cNvSpPr/>
            <p:nvPr/>
          </p:nvSpPr>
          <p:spPr>
            <a:xfrm>
              <a:off x="2778496" y="2634993"/>
              <a:ext cx="7167219" cy="1093742"/>
            </a:xfrm>
            <a:prstGeom prst="roundRect">
              <a:avLst/>
            </a:prstGeom>
            <a:ln w="28575"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3793" y="2868854"/>
              <a:ext cx="55743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latin typeface="Georgia" panose="02040502050405020303" pitchFamily="18" charset="0"/>
                </a:rPr>
                <a:t>Thank you for your time.</a:t>
              </a:r>
              <a:endParaRPr lang="en-US" sz="3600" dirty="0">
                <a:latin typeface="Georgia" panose="02040502050405020303" pitchFamily="18" charset="0"/>
              </a:endParaRPr>
            </a:p>
          </p:txBody>
        </p:sp>
      </p:grpSp>
      <p:pic>
        <p:nvPicPr>
          <p:cNvPr id="2052" name="Picture 4" descr="http://images.indiegogo.com/file_attachments/191839/files/20131112001201-IMG_0773-00.png?13842439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10" y="1359905"/>
            <a:ext cx="4407372" cy="29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0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98753" y="26595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References (Articles used)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7542" y="1057093"/>
            <a:ext cx="7998341" cy="5746773"/>
            <a:chOff x="607542" y="1057093"/>
            <a:chExt cx="7998341" cy="5746773"/>
          </a:xfrm>
        </p:grpSpPr>
        <p:sp>
          <p:nvSpPr>
            <p:cNvPr id="20" name="Rounded Rectangle 19"/>
            <p:cNvSpPr/>
            <p:nvPr/>
          </p:nvSpPr>
          <p:spPr>
            <a:xfrm>
              <a:off x="607542" y="1057093"/>
              <a:ext cx="7998341" cy="4769816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F97F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400" y="1448554"/>
              <a:ext cx="7333307" cy="5355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http://</a:t>
              </a:r>
              <a:r>
                <a:rPr lang="en-US" sz="1200" dirty="0" smtClean="0">
                  <a:hlinkClick r:id="rId3"/>
                </a:rPr>
                <a:t>www.techradar.com/news/portable-devices/before-iwatch-the-timely-history-of-the-smartwatch-1176685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4"/>
                </a:rPr>
                <a:t>http://www.forbes.com/sites/anthonykosner/2013/01/09/from-kickstarter-to-ces-the-pebble-watch-is-finally-here-and-shipping-jan-23</a:t>
              </a:r>
              <a:r>
                <a:rPr lang="en-US" sz="1200" dirty="0" smtClean="0">
                  <a:hlinkClick r:id="rId4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5"/>
                </a:rPr>
                <a:t>http://www.electronicsweekly.com/gadget-master/gadget-watch/gadget-watch-samsung-galaxy-gear-smart-watch-2013-09/</a:t>
              </a:r>
              <a:r>
                <a:rPr lang="en-US" sz="1200" dirty="0" smtClean="0">
                  <a:hlinkClick r:id="rId6"/>
                </a:rPr>
                <a:t/>
              </a:r>
              <a:br>
                <a:rPr lang="en-US" sz="1200" dirty="0" smtClean="0">
                  <a:hlinkClick r:id="rId6"/>
                </a:rPr>
              </a:br>
              <a:r>
                <a:rPr lang="en-US" sz="1200" dirty="0" smtClean="0">
                  <a:hlinkClick r:id="rId6"/>
                </a:rPr>
                <a:t/>
              </a:r>
              <a:br>
                <a:rPr lang="en-US" sz="1200" dirty="0" smtClean="0">
                  <a:hlinkClick r:id="rId6"/>
                </a:rPr>
              </a:br>
              <a:r>
                <a:rPr lang="en-US" sz="1200" dirty="0" smtClean="0">
                  <a:hlinkClick r:id="rId6"/>
                </a:rPr>
                <a:t>http</a:t>
              </a:r>
              <a:r>
                <a:rPr lang="en-US" sz="1200" dirty="0">
                  <a:hlinkClick r:id="rId6"/>
                </a:rPr>
                <a:t>://</a:t>
              </a:r>
              <a:r>
                <a:rPr lang="en-US" sz="1200" dirty="0" smtClean="0">
                  <a:hlinkClick r:id="rId6"/>
                </a:rPr>
                <a:t>press.ihs.com/press-release/design-supply-chain-media/ihs-news-flash-fast-facts-and-analysis-todays-smartwatch-ann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7"/>
                </a:rPr>
                <a:t>http://</a:t>
              </a:r>
              <a:r>
                <a:rPr lang="en-US" sz="1200" dirty="0" smtClean="0">
                  <a:hlinkClick r:id="rId7"/>
                </a:rPr>
                <a:t>www.cio.com/article/741602/Why_Smartwatches_Glasses_and_Other_Wearable_Tech_are_No_Gimmick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8"/>
                </a:rPr>
                <a:t>http://mustified.com/2013/09/02/best-smart-watches</a:t>
              </a:r>
              <a:r>
                <a:rPr lang="en-US" sz="1200" dirty="0" smtClean="0">
                  <a:hlinkClick r:id="rId8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9"/>
                </a:rPr>
                <a:t>http://gigaom.com/2013/06/25/sorry-sony-i-expected-more-from-the-new-smartwatch-2</a:t>
              </a:r>
              <a:r>
                <a:rPr lang="en-US" sz="1200" dirty="0" smtClean="0">
                  <a:hlinkClick r:id="rId9"/>
                </a:rPr>
                <a:t>/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0"/>
                </a:rPr>
                <a:t>http://www.pcmag.com/article2/0,2817,2415719,00.asp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1"/>
                </a:rPr>
                <a:t>http</a:t>
              </a:r>
              <a:r>
                <a:rPr lang="en-US" sz="1200">
                  <a:hlinkClick r:id="rId11"/>
                </a:rPr>
                <a:t>://</a:t>
              </a:r>
              <a:r>
                <a:rPr lang="en-US" sz="1200" smtClean="0">
                  <a:hlinkClick r:id="rId11"/>
                </a:rPr>
                <a:t>www.t3.com/reviews/samsung-galaxy-gear-review</a:t>
              </a:r>
              <a:r>
                <a:rPr lang="en-US" sz="1200" smtClean="0"/>
                <a:t/>
              </a:r>
              <a:br>
                <a:rPr lang="en-US" sz="1200" smtClean="0"/>
              </a:br>
              <a:r>
                <a:rPr lang="en-US" sz="1200" smtClean="0"/>
                <a:t/>
              </a:r>
              <a:br>
                <a:rPr lang="en-US" sz="1200" smtClean="0"/>
              </a:br>
              <a:r>
                <a:rPr lang="en-US" sz="1200" u="sng">
                  <a:hlinkClick r:id="rId12"/>
                </a:rPr>
                <a:t>http://www.martianwatches.com/</a:t>
              </a:r>
              <a:endParaRPr lang="en-US" sz="1200"/>
            </a:p>
            <a:p>
              <a:pPr lvl="0"/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44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1898753" y="265951"/>
            <a:ext cx="1113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 smtClean="0">
                <a:latin typeface="Georgia"/>
                <a:cs typeface="Georgia"/>
              </a:rPr>
              <a:t>References (Graphic sources)</a:t>
            </a:r>
            <a:endParaRPr lang="en-CA" sz="4000" dirty="0">
              <a:latin typeface="Georgia"/>
              <a:cs typeface="Georg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0437" y="6347334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713" y="635191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 smtClean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  <a:endParaRPr lang="en-US" sz="19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9" name="Alternate Process 8"/>
          <p:cNvSpPr/>
          <p:nvPr/>
        </p:nvSpPr>
        <p:spPr>
          <a:xfrm>
            <a:off x="7387530" y="6280482"/>
            <a:ext cx="1745138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lternate Process 9"/>
          <p:cNvSpPr/>
          <p:nvPr/>
        </p:nvSpPr>
        <p:spPr>
          <a:xfrm>
            <a:off x="5536656" y="6285691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lternate Process 10"/>
          <p:cNvSpPr/>
          <p:nvPr/>
        </p:nvSpPr>
        <p:spPr>
          <a:xfrm>
            <a:off x="3668554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lternate Process 11"/>
          <p:cNvSpPr/>
          <p:nvPr/>
        </p:nvSpPr>
        <p:spPr>
          <a:xfrm>
            <a:off x="1828232" y="6280482"/>
            <a:ext cx="1745138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lternate Process 12"/>
          <p:cNvSpPr/>
          <p:nvPr/>
        </p:nvSpPr>
        <p:spPr>
          <a:xfrm>
            <a:off x="0" y="6285691"/>
            <a:ext cx="1745138" cy="59459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22821" y="6329633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8730" y="6329633"/>
            <a:ext cx="16208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5622" y="6332680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7937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03759" y="6326286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107" y="24510"/>
            <a:ext cx="567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542" y="1057093"/>
            <a:ext cx="7998341" cy="4769816"/>
            <a:chOff x="607542" y="1057093"/>
            <a:chExt cx="7998341" cy="4769816"/>
          </a:xfrm>
        </p:grpSpPr>
        <p:sp>
          <p:nvSpPr>
            <p:cNvPr id="20" name="Rounded Rectangle 19"/>
            <p:cNvSpPr/>
            <p:nvPr/>
          </p:nvSpPr>
          <p:spPr>
            <a:xfrm>
              <a:off x="607542" y="1057093"/>
              <a:ext cx="7998341" cy="4769816"/>
            </a:xfrm>
            <a:prstGeom prst="roundRect">
              <a:avLst/>
            </a:prstGeom>
            <a:solidFill>
              <a:srgbClr val="FFFFFF"/>
            </a:solidFill>
            <a:ln w="38100">
              <a:solidFill>
                <a:srgbClr val="F97F0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914400" y="1448554"/>
              <a:ext cx="7333307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200" dirty="0" smtClean="0">
                  <a:solidFill>
                    <a:prstClr val="black"/>
                  </a:solidFill>
                  <a:hlinkClick r:id="rId3"/>
                </a:rPr>
                <a:t>http://cdn.androidpolice.com/wp-content/uploads/2013/06/nexusae0_1_Smartwatch_2_Black_Angled.jpg</a:t>
              </a: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  <a:hlinkClick r:id="rId4"/>
                </a:rPr>
                <a:t>http://us.123rf.com/400wm/400/400/scanrail/scanrail1111/scanrail111100008/11107876-black-glossy-touchscreen-smartphone-with-blue-interface-isolated-on-white-background.jpg</a:t>
              </a: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>
                  <a:solidFill>
                    <a:prstClr val="black"/>
                  </a:solidFill>
                  <a:hlinkClick r:id="rId5"/>
                </a:rPr>
                <a:t>http://</a:t>
              </a:r>
              <a:r>
                <a:rPr lang="en-CA" sz="1200" dirty="0" smtClean="0">
                  <a:solidFill>
                    <a:prstClr val="black"/>
                  </a:solidFill>
                  <a:hlinkClick r:id="rId5"/>
                </a:rPr>
                <a:t>s3.amazonaws.com/bonanzleimages/afu/images/9010/9591/01_classy-watch-white.jpg</a:t>
              </a: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CA" sz="1200" dirty="0" smtClean="0">
                  <a:solidFill>
                    <a:prstClr val="black"/>
                  </a:solidFill>
                </a:rPr>
                <a:t/>
              </a:r>
              <a:br>
                <a:rPr lang="en-CA" sz="1200" dirty="0" smtClean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6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6"/>
                </a:rPr>
                <a:t>gigaom2.files.wordpress.com/2013/06/sonysmartwatch2trio.jpg?w=637&amp;h=509</a:t>
              </a: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7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7"/>
                </a:rPr>
                <a:t>static.electronicsweekly.com/gadget-master/wp-content/uploads/sites/4/2013/09/Samsung-Galaxy-Gear-smart-watch.jpg</a:t>
              </a: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</a:rPr>
                <a:t/>
              </a:r>
              <a:br>
                <a:rPr lang="en-US" sz="1200" dirty="0">
                  <a:solidFill>
                    <a:prstClr val="black"/>
                  </a:solidFill>
                </a:rPr>
              </a:br>
              <a:r>
                <a:rPr lang="en-US" sz="1200" dirty="0">
                  <a:solidFill>
                    <a:prstClr val="black"/>
                  </a:solidFill>
                  <a:hlinkClick r:id="rId8"/>
                </a:rPr>
                <a:t>http://</a:t>
              </a:r>
              <a:r>
                <a:rPr lang="en-US" sz="1200" dirty="0" smtClean="0">
                  <a:solidFill>
                    <a:prstClr val="black"/>
                  </a:solidFill>
                  <a:hlinkClick r:id="rId8"/>
                </a:rPr>
                <a:t>blogs-images.forbes.com/anthonykosner/files/2013/01/Family-of-3-Pebbles.jpg</a:t>
              </a: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 smtClean="0">
                  <a:solidFill>
                    <a:prstClr val="black"/>
                  </a:solidFill>
                </a:rPr>
                <a:t/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>
                  <a:hlinkClick r:id="rId9"/>
                </a:rPr>
                <a:t>http://</a:t>
              </a:r>
              <a:r>
                <a:rPr lang="en-US" sz="1200" dirty="0" smtClean="0">
                  <a:hlinkClick r:id="rId9"/>
                </a:rPr>
                <a:t>www.technewsworld.com/images/article_images/79214_300x310.jpg</a:t>
              </a: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 smtClean="0"/>
                <a:t/>
              </a:r>
              <a:br>
                <a:rPr lang="en-US" sz="1200" dirty="0" smtClean="0"/>
              </a:br>
              <a:r>
                <a:rPr lang="en-US" sz="1200" dirty="0">
                  <a:hlinkClick r:id="rId10"/>
                </a:rPr>
                <a:t>http://</a:t>
              </a:r>
              <a:r>
                <a:rPr lang="en-US" sz="1200" dirty="0" smtClean="0">
                  <a:hlinkClick r:id="rId10"/>
                </a:rPr>
                <a:t>images.thecarconnection.com/lrg/nissan-nismo-smart-watch_100439274_l.jpg</a:t>
              </a: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/>
                <a:t/>
              </a:r>
              <a:br>
                <a:rPr lang="en-US" sz="1200" dirty="0"/>
              </a:br>
              <a:r>
                <a:rPr lang="en-US" sz="1200" dirty="0">
                  <a:hlinkClick r:id="rId11"/>
                </a:rPr>
                <a:t>http://images.indiegogo.com/file_attachments/191839/files/20131112001201-IMG_0773-00.png?1384243921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566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What is the Smartwatch?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30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1413" y="1640522"/>
            <a:ext cx="6890600" cy="12584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262031" y="2054459"/>
            <a:ext cx="7804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The smartwatch is a computerized </a:t>
            </a:r>
            <a:r>
              <a:rPr lang="en-US" sz="2400" dirty="0" smtClean="0">
                <a:solidFill>
                  <a:schemeClr val="bg1"/>
                </a:solidFill>
                <a:latin typeface="Georgia" panose="02040502050405020303" pitchFamily="18" charset="0"/>
              </a:rPr>
              <a:t>wristwatch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4995" y="3127729"/>
            <a:ext cx="66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1026" name="Picture 2" descr="http://cdn.androidpolice.com/wp-content/uploads/2013/06/nexusae0_1_Smartwatch_2_Black_Angl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02" y="3266694"/>
            <a:ext cx="2501747" cy="25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What is the Smartwatch?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161413" y="1640522"/>
            <a:ext cx="6890600" cy="12584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84995" y="3127729"/>
            <a:ext cx="664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1026" name="Picture 2" descr="http://cdn.androidpolice.com/wp-content/uploads/2013/06/nexusae0_1_Smartwatch_2_Black_Angled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702" y="3266694"/>
            <a:ext cx="2501747" cy="250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1441327" y="1854254"/>
            <a:ext cx="65293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Considered by many as the newest addition to the “smart technology” family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7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28847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History of the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03763" y="6326285"/>
            <a:ext cx="1563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Risks and</a:t>
            </a:r>
          </a:p>
          <a:p>
            <a:pPr algn="ctr"/>
            <a:r>
              <a:rPr lang="en-US" sz="1500" dirty="0">
                <a:solidFill>
                  <a:srgbClr val="FFFFFF"/>
                </a:solidFill>
                <a:latin typeface="Georgia"/>
                <a:cs typeface="Georgia"/>
              </a:rPr>
              <a:t>Mitigations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897449" y="1654171"/>
            <a:ext cx="6739928" cy="912187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57024" y="1862056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Invented in 1982: Pulsar NL C01 by Seiko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52842" y="2803241"/>
            <a:ext cx="7869942" cy="671749"/>
            <a:chOff x="1652842" y="2803241"/>
            <a:chExt cx="7869942" cy="671749"/>
          </a:xfrm>
        </p:grpSpPr>
        <p:sp>
          <p:nvSpPr>
            <p:cNvPr id="19" name="Rounded Rectangle 18"/>
            <p:cNvSpPr/>
            <p:nvPr/>
          </p:nvSpPr>
          <p:spPr>
            <a:xfrm>
              <a:off x="1652842" y="2803241"/>
              <a:ext cx="5179381" cy="671749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7992" y="2908282"/>
              <a:ext cx="7804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buFont typeface="Wingdings" panose="05000000000000000000" pitchFamily="2" charset="2"/>
                <a:buChar char="Ø"/>
              </a:pPr>
              <a:r>
                <a:rPr lang="en-US" sz="2400" dirty="0">
                  <a:latin typeface="Georgia" panose="02040502050405020303" pitchFamily="18" charset="0"/>
                </a:rPr>
                <a:t>Catered towards business-users</a:t>
              </a:r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649265" y="4540687"/>
            <a:ext cx="7675587" cy="1221128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57024" y="4772051"/>
            <a:ext cx="74678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Georgia" panose="02040502050405020303" pitchFamily="18" charset="0"/>
              </a:rPr>
              <a:t>Manufacturers are beginning to build smartwatches for both business and general use</a:t>
            </a:r>
          </a:p>
        </p:txBody>
      </p:sp>
      <p:sp>
        <p:nvSpPr>
          <p:cNvPr id="3" name="Down Arrow 2"/>
          <p:cNvSpPr/>
          <p:nvPr/>
        </p:nvSpPr>
        <p:spPr>
          <a:xfrm>
            <a:off x="3831983" y="3755068"/>
            <a:ext cx="629759" cy="600075"/>
          </a:xfrm>
          <a:prstGeom prst="downArrow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1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44571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3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s3.amazonaws.com/bonanzleimages/afu/images/9010/9591/01_classy-watch-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034" y="3556654"/>
            <a:ext cx="2773181" cy="237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us.123rf.com/400wm/400/400/scanrail/scanrail1111/scanrail111100008/11107876-black-glossy-touchscreen-smartphone-with-blue-interface-isolated-on-white-backgroun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487" y="3396088"/>
            <a:ext cx="2065263" cy="25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Modern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9" y="24509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" name="AutoShape 2" descr="data:image/jpeg;base64,/9j/4AAQSkZJRgABAQAAAQABAAD/2wCEAAkGBxQSEBQUExQVFBUWFBYVFxUVFBQUFRgXGBcXFxcUFBUYHCgsGBolHBQUITEhJSkrLi4uFx8zODMsNygtLisBCgoKDA0OFw8QGSslHCU3KzQ3NC4sLCs3LCwsMjg4Ny8uKyw3LCwrNysxKzctLjcsKywrKywsLDgrLDM3KywtLP/AABEIANAA8wMBIgACEQEDEQH/xAAcAAEAAgMBAQEAAAAAAAAAAAAABQYCAwQBBwj/xABEEAACAQIDBAcEBwQJBQEAAAABAgADEQQSIQUxQVEGImFxgZGhEzKxwQcUQlKS0fAWI3KCM0NTYmOiwuHxNIOy0uIk/8QAGQEBAQEAAwAAAAAAAAAAAAAAAAECAwQF/8QAHhEBAAMAAgIDAAAAAAAAAAAAAAECEQNhEkITITH/2gAMAwEAAhEDEQA/APuMREBERAREQEREBERAREQERNOLxSUkL1GCKN5JsP8AnsgbolRr9O6F7L7S3PINe65mNLpnSNzeoe9V07N8C4RKl+2VLnU/Cv8A7T39sqPOp+EfnAtkSqftlR51PwD84/bKh96p+D/eXBa4lV/bKh96p+D/AHj9ssP95/wGMFqiVX9ssP8Aff8AAY/bHD/2j/gMYLVEreD6T0arqiO7MxsBkbzJtoO2SFfGEaAxglInNga+dbneNDOmQIiICIiAiIgIiICIiAiIgIiICIlF6adOhQzUcOQ1Xcz71p9g5v6D0gTXSbpVSwYsevVI0pg+rn7I9Z8o2/0lqV2z1WudcqLoo7FHzMhMdtA3JJLu2pLG51+0xnPs/AviKmVWTOxAAdspYncqi2sCd2TRp1VL18WtG+6mgJZbfeLUze/YeXOwi22iy1T7NnNO9gXVQSPvEBdO6cFfDFKpQ2chsv7s5gx5IwGvK4vJYbNrk/8ATrZQWZA1H2uRQb9QnNoCxvlvfXgAA2/XanP0H5R9eqcx5TfV2vh6oUU8N7EIuXSqWLdpuLc/G2+1pgK1MsoWm+/VQ7MW0sFHedTpx07QywtepUbKGQE/euBN7Z82UVKbADrMqkgHNlsOtqL7ibaam0wd6G4isre6Vvci1r3vxvmFu3wnJi6igjJ7Qc85F+4WHKBI0KVSo6ojIWJ1upQKOZJbsJtytznRtfZ1XDKC9SiSdAqZiT6yviof1abqRO8+GggdqVTbW1+ybsOrVHCICzMbADeTOENfdrwsPgJ9H6LbD+rU/aVB++cfgX7g7eZ8OGodmxdlLhadtGqsOu3+lf7o9d/YOu804yuFRiTY7l0v1mNl05XMyoUAgyhme32nN2PabQiX2RubvHwkjI/ZDDKw43/XwkhCkREBERAREQEREBERAREQERPmn0jdNsubC4Ztd1WoDu/w0PPmeHwD3p906sWw+FbXdUqjhzSmefM+U+XV8RbQb/h2ma6ta2g3/DtM5x58++BsoUWdwqAu7GwA1ZmPDvkpiay4ZWpUmDVWBWtWU3Cg76FFvu8Gce9uGm/zD4VRZqWIVGKlW65Um/VYLYAhTrv4HXiJv2dsytScVKL0S6kZDZKgJO4jOpG/QHfeBy4LCVadqhf6spUgO5KsVIsfZIBma44qLdomIxyUQy4cHMylGruAHynRlpIDamCNCbliDvAJE7nxNaqamejhnYhr1DSRXJVbtZktcgEanS5A4zhqYKqyU0FAC2Y51F2e53u1yLADS1hbXjeBIUNjuMlV6T0KRUAKqVKtSppq4B0UE8TlXkDJv659TpXpp7KtUXqD3qiUz/W1XI99vsqoVQOsQTaVXZO0amHqByKjWF1TO6KX3IXA95QQerpe1ucmtnbXLVA2MNWstqgIe75KjAgutNza4OuXThyEDq2ctKigc10GIcXU5Xq+xB+11QQapvvJ6vfu82ri8Xh2VTiXqK9NaiMKjsrI46ps+o7jOREwqG5epXtuQU/Yg/xuWJA7FF+0Tl2hjHrVDUe1zbQCyqBoqKOCgWAEDQgmzNNeaTfRPYhxVYAg+zWxbt5ID28ewGBYOgmwb/8A6ao0H9GP9ffwHieUt1R7n5TKsQAEW2VdNNATu8uAmsQI3bxIpZgCQroxABJyhhc2G+wufCSAqC17gX3ZjlG6+pO6K1QKpLGwAuTKvjcb7VwxAsp6oIBy9vf2wL1sc6ntF/8AjzktIPZOMU1FQWLNT9o3MA6L4HK3lJyAiIgIiICIiAiIgIiICIlY6ddKVwNDSxrPcU1+Lt2CBE/SR0y+rqcPQP75h1mH9Wp/1Hhy3z43Vq27SfU9syxWJZ2Z3JZmJZidSSZ1dHGpDEK1c2UAkXBKhhbKDbhvPeBM2nxiZwWnod0UUgVMQudnIy023AfedeJtwO4du66HZ+HYWahRYDQBqVM/LSReA2vSLqy1EexuQrqTaxG6+/Wadv8ASOlQBKm7W6tMsCxOupsTlWeZ8nJeN9t/Ouk1EdOdn4VVp0qFFRiKjjItIWOXcbqNNdw0+Bkpsf6Lk9mGr1nzsuoo5VUXGq5iDm5cJ2dBtgkWxuIOevWGZb7qaMOrYcytu4WHOWnDYh1LJkLDMSrEgLY62PjfdPS46zWuTP20qFX6L0H9HiqyG5OoVtSLE9XLrYkeMou38LXwmJfD+2aoQFsVJNwQGAykmzDTun1Ppl0jODw5YkGq5K01FgL8XN9SANeV7DjPl+yMOWcu5JdzdmO8A/My2t4xrVa62JszHVwKmjZSSoZkGvMKdDY/Cb6IxVMCm9G32gFu5bW7MbM1zfW/lLHSxQAAGgGlpuwlRKRfE1CbAWF+J4InjYfozgpy3tOOaeKkRMzKiMdTw15W9OEwJm3HYk1KjuQAXZmIG4ZiTYec57zsus6MLh2qOqILsxsB8z2cZ9g2Rs5cJh1pr7zDU8dd7HtPwErf0d7DCqcRUG8XHYvDxb4d8tVWoWJJ4/q0DGVwvUrbRUD3KIJ36ajUntJKi3Z3yxHj3TiWnkBto9Q3Y8QNwF+wad5MDbVYPcEXXhu17Zq+pUz9keUzEyo7z4QJjZWGQPnUC5RU0GtlBsD5mTEitjjTxPwkrAREQEREBERAREQERPGYAXOgEDh21tSnhaD1qhsqi/aTwA5kmfnvpBtmpi67Vqm8+6vBV4KJ9q2wFxN1qKHp/dYXGmoPffWVXGdBcK/uh6R/uPceT3gfLSZjeXfG/R1UF/ZVkbkKilP8y5vgJA43onjKe+iWHOmQ48hr6QIW8ZorIVNmBU8mBU+Rmu8Cx7M6a4ugiolQFFACq6KwAG4A77eMm6X0oV8tjSoluDddR4rfXzlAJi8CX2ptmriawq1mzEaADRVH3VXgJIYLaNNRbNrxuCJV7xmMxakWbrear3h8YjEXqIq7yxYWA4957JD9J9vis6LTuKNP3QdMx4uR8PHnK77QzFmvFKRUvebJq8l+i+yDiq4W10WxftF9F7ydO68haBuFtqSBp28p9h6H7JGEw2Zv6Q/+ZGveFGnnNsJbEAIopray+9bcW/ITRPJ6IBmsCTOQAk3O8+nITbU6x7B6n/aMsDECZYYat3/KbAs9wq6d5P5fKBMbJXTzkjOPZy2Xw+Os7ICIiAiIgIiICIiAkTt3E2ypz1PdwH65SWlY6WKQ6kcUIHeCfzEDZsrCK6e0cAl9V7E+xblcdY/xW4TofZq/ZZh2HrD119ZswLj2VPLu9mlu7KLelp0XgRT7PcbrN3HKfI/nOeohX3gV7xp57vWT157eBWq9Fags6q45MAw9ZB43obg6n9VkPOmxT03ekvVXCI29RfmOqfNbGcz7MH2WI7GAYelj6wPmGM+jZf6quR2VEDf5lt8JA43oLjKe5Fqj/DcX8mtPsr4FxwDfwn5G3xnO4t711/iBXyvvgfBMZgatI/vKb0/4lZR5kTmvP0GyXFiLjzEh8d0XwlW+eglzxQGm3mhED4peJ9Mxv0cUGuaVWpTPJstRfkfWQWJ+jvEg9R6TjmSyEdpFj8YHf9GexjXqLUI6qGy8s/P+Ua95E+oYuoCQF91RlX5nxnD0d2YuDwaIu8gqDxOt3qfzMT6TeIHog8hvP6vAmdMcf1aB4tOwnoSbQJkFgaiukyoU7KO74zOomluennOimmsCRwy2Wbpro+7NkBERAREQEREBERATl2jghWTKdDvB5HnOqIENhMKaaKhtddNN1r6W8LTdeb63vGa7QMQ89DTwrPCsDZeezVPQ0DZeJgGmV4Gh8DTP2QP4br55bX8ZoqbN+6/4gD6rb5zuvPYEHWoFTZgN17g3HyPpMaGHzuF57+wDeZ1PVDEnmfThNNOuAKmXeSFvyA1b1NoRliauZrjRRoo5KN01zwT2FR+3MUUp2BIZtLjQgcTf08ZX027XT7YYcmAPqLGT+1ejZrNn9o6NYDQ6AcrSAxfRrEruy1B2ixgd+G6X/wBpT8Ub5H85MYTpJh3+3lP98FfXd6yg4ihUp+/Sde4XHpNK11PHw4wPrOHrK5GRlYAXupB+HjOykJ8fRrG4NjzBsZe+hdaoUzVHZlZ8qhiTYDe2vabfymBdaQ0EyiICIiAiIgIiICIiAiIgcVf3j+uEwmeKHW8JqvAyieT28ARMSsynsDXliZxaBgGmNepZGPJWPkDMyswqU7gjmCPMWgUqniCu4yT2Z7l+ZkD9YXMyk2ZSVIOhuNDJ/Zh/diB1zowlPM3YNfymiRW0tuVqTWoJTYKSH9oWGYjQhSo6trW1gWwCe5ZVML05pjSvRqUT94AVU811HlLThcQtRFqIQyOAysNxB3GB4+HVt4B8JF43o1Qqe8g8NJNRAqmM6D0DcoWp6E6G48jNPQms1TCoCCLMQDwNze48SZK9NMf7HCMB71QikOzN7x7OqG8SJ29HcEEVFG6mgF+Z4nxJY+MCdUaT2IgIiICIiAiIgIiICIiBxbTcKuY7gbec4sLjEqXyMGtvAOo7xwkpjKHtKbIeIt48D52lBxODBbUFXU2DKSrrbgHWxt2bjxgWmpjkV8jNlawIvcAgkjfu4GdIMpjGox/eOKgAsGKham/c5WwbwUeM3YbFVKfuMQOR1Xy4eFoFunt5DYXbqnSoMp5jVfzHrJWlVDC6kEcwbiBsnsxvAMDKJ5PRArG2+jKVqhfVWO8rx7xxmWB2PWpADMlQczdD4jW/feWQieWgV/aeEq5Lh8pGvV13dpGvlKGKyscy1XRzqb6qSdSbC1rm8+rYvD+0pulyudWW4tcZgRcX4z57tDoJiKetJlrDl/Rv5E2PnAixXcEZyuS4u4IsBcXY35DWfVcJWTIoS2UABbG4sNBY90+W7H2JUqYlaNWlUUG5fMpUBQL3JPC9hpvvLlT6LCkP3DvT7ibeI4wLSDObaOPShTLudNwA1JJ4ASv/AFjF0j1gtQAb/db009JX9u7VbFVKdMBls1rG29iBfTsgXugKWNpWIbIbHrDKbg3BG/iJKYDBikmUEntNr9k59jUcqnloo7gJIwEREBERAREQEREBERAREQEr3SDZxv7RBe/vAb787SwzF1uLGBQbSJ27XFE0azNUCrUFNsrDJar1AaqneA2TUajzl5x+AW/WHcw0Pjzla6R7IFSi9Fj1aqMoPbwPeDY+EDlwTMaairYVcil1FtCey5sLg+U6KbshuhKnsPxHHxlP25g3KYKtWqPTemy4fEvQqFTZ+qr5h9kVQjWP3zcTdgdvV6b1ExKoadGsuHeqpIcFgpp16ibgj5lvbcTy3B9D2VtVncI4BJv1hpuF9R+UmZTVqshzJbMN2a9u424HUSRwvSulcLXBw7HQGpY0ibgALWHVuSRYNlY8oFivPUmsNeZhrAnlAxrYhVKqxsWNhv1PAX4eMyY2FzulUw+NrPXxBqrlpU3X2eli2SzswvqbkADhdlAlmDLUS27Mu4GxFxKIfbWzsQ7irh6yiy2KNcX7nB08RI1uk9fDaYqgwG7Na6nuddDJt8DVTWmwqdjdR/xAWPiB3zq2bWqMDnUrbTrCxv4aEdokHXSclQSCtwDlO8dh7Z7aezyBoxNPqmUDo/h/bY0vvCksO/3V+N/CW/pXjfZYV7GzP1F56+8fBb+k5OgmzsiBiNW6/cNyDyufGBbqNPKoHITOIgIiICIiAiIgIiICIiAiIgIiIGNRAwsRcSI2lscOpXUjeLHKwPNT+vGTMQPnG0di1UzaGqCLEqAKoH9+loKn8tjwymQ1bZtOuaxvcVqXsKoXq2tfIWQ6rUW7WBsbEDUifW61ANvHjxkHtbo6lTrEHNawqJ1agHK/2h2G47IFP2KH+r0hVKmoEVXKm4YgWz7h7ws1rDfOxlBuDqDoRw7oq7Pq0CTl9qnFqS2qDebvR+13pcm/uiZYZ1qC6HNvvbW1tCDyI5HWBx0KD0P+mqGkP7MjPQP/AGiep/IV8ZM4LpNoy4mk9M29+kGr0zvGgUZ1P8S213mcbrMsHpUH64QOyg2fW1TKLEGqAruRuJQAZFG8AgEnU2sJL4fDhkBGh3eRt8py0aeY23cSeAHOdWGpg9am5AzENcEG4NjoQLbuUDZRFQNY2K8z8p1zyewECJ6q3gUbpizVMdRpD3QqX73c5vRVl92fQyIOBP6A8py1NhUWqiqQc4IO82uNxtJOAiIgIiICIiAiIgIiICIiAiIgIiICIiAiIgaa+GVt415jfIivsgLVFYKM4Fs66MRbc4HvDvvbhaTsQK5XwiPwseY+Y4yMxGAdOt7wGtx8xwlur4NW7DzHznBVoMnaOY+fKBB7ZWqcMBQYI9RlJf7tO+8X3/8A1J3BUsqAHebsfHn22sPCFpI5ViLld2psP5b2O7ju4ToYQPIgCewE6aNO3fPKNLiZugIiICIiAiIgIiICIiAiIgIiICIiAiIgIiICIiAiIgIiIHO+FF7jQ9m7ymBpkcPLWdcQOVaRM3U6QE2RAREQEREBERAREQEREBERA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5" name="AutoShape 4" descr="data:image/jpeg;base64,/9j/4AAQSkZJRgABAQAAAQABAAD/2wCEAAkGBxQSEBQUExQVFBUWFBYVFxUVFBQUFRgXGBcXFxcUFBUYHCgsGBolHBQUITEhJSkrLi4uFx8zODMsNygtLisBCgoKDA0OFw8QGSslHCU3KzQ3NC4sLCs3LCwsMjg4Ny8uKyw3LCwrNysxKzctLjcsKywrKywsLDgrLDM3KywtLP/AABEIANAA8wMBIgACEQEDEQH/xAAcAAEAAgMBAQEAAAAAAAAAAAAABQYCAwQBBwj/xABEEAACAQIDBAcEBwQJBQEAAAABAgADEQQSIQUxQVEGImFxgZGhEzKxwQcUQlKS0fAWI3KCM0NTYmOiwuHxNIOy0uIk/8QAGQEBAQEAAwAAAAAAAAAAAAAAAAECAwQF/8QAHhEBAAMAAgIDAAAAAAAAAAAAAAECEQNhEkITITH/2gAMAwEAAhEDEQA/APuMREBERAREQEREBERAREQERNOLxSUkL1GCKN5JsP8AnsgbolRr9O6F7L7S3PINe65mNLpnSNzeoe9V07N8C4RKl+2VLnU/Cv8A7T39sqPOp+EfnAtkSqftlR51PwD84/bKh96p+D/eXBa4lV/bKh96p+D/AHj9ssP95/wGMFqiVX9ssP8Aff8AAY/bHD/2j/gMYLVEreD6T0arqiO7MxsBkbzJtoO2SFfGEaAxglInNga+dbneNDOmQIiICIiAiIgIiICIiAiIgIiICIlF6adOhQzUcOQ1Xcz71p9g5v6D0gTXSbpVSwYsevVI0pg+rn7I9Z8o2/0lqV2z1WudcqLoo7FHzMhMdtA3JJLu2pLG51+0xnPs/AviKmVWTOxAAdspYncqi2sCd2TRp1VL18WtG+6mgJZbfeLUze/YeXOwi22iy1T7NnNO9gXVQSPvEBdO6cFfDFKpQ2chsv7s5gx5IwGvK4vJYbNrk/8ATrZQWZA1H2uRQb9QnNoCxvlvfXgAA2/XanP0H5R9eqcx5TfV2vh6oUU8N7EIuXSqWLdpuLc/G2+1pgK1MsoWm+/VQ7MW0sFHedTpx07QywtepUbKGQE/euBN7Z82UVKbADrMqkgHNlsOtqL7ibaam0wd6G4isre6Vvci1r3vxvmFu3wnJi6igjJ7Qc85F+4WHKBI0KVSo6ojIWJ1upQKOZJbsJtytznRtfZ1XDKC9SiSdAqZiT6yviof1abqRO8+GggdqVTbW1+ybsOrVHCICzMbADeTOENfdrwsPgJ9H6LbD+rU/aVB++cfgX7g7eZ8OGodmxdlLhadtGqsOu3+lf7o9d/YOu804yuFRiTY7l0v1mNl05XMyoUAgyhme32nN2PabQiX2RubvHwkjI/ZDDKw43/XwkhCkREBERAREQEREBERAREQERPmn0jdNsubC4Ztd1WoDu/w0PPmeHwD3p906sWw+FbXdUqjhzSmefM+U+XV8RbQb/h2ma6ta2g3/DtM5x58++BsoUWdwqAu7GwA1ZmPDvkpiay4ZWpUmDVWBWtWU3Cg76FFvu8Gce9uGm/zD4VRZqWIVGKlW65Um/VYLYAhTrv4HXiJv2dsytScVKL0S6kZDZKgJO4jOpG/QHfeBy4LCVadqhf6spUgO5KsVIsfZIBma44qLdomIxyUQy4cHMylGruAHynRlpIDamCNCbliDvAJE7nxNaqamejhnYhr1DSRXJVbtZktcgEanS5A4zhqYKqyU0FAC2Y51F2e53u1yLADS1hbXjeBIUNjuMlV6T0KRUAKqVKtSppq4B0UE8TlXkDJv659TpXpp7KtUXqD3qiUz/W1XI99vsqoVQOsQTaVXZO0amHqByKjWF1TO6KX3IXA95QQerpe1ucmtnbXLVA2MNWstqgIe75KjAgutNza4OuXThyEDq2ctKigc10GIcXU5Xq+xB+11QQapvvJ6vfu82ri8Xh2VTiXqK9NaiMKjsrI46ps+o7jOREwqG5epXtuQU/Yg/xuWJA7FF+0Tl2hjHrVDUe1zbQCyqBoqKOCgWAEDQgmzNNeaTfRPYhxVYAg+zWxbt5ID28ewGBYOgmwb/8A6ao0H9GP9ffwHieUt1R7n5TKsQAEW2VdNNATu8uAmsQI3bxIpZgCQroxABJyhhc2G+wufCSAqC17gX3ZjlG6+pO6K1QKpLGwAuTKvjcb7VwxAsp6oIBy9vf2wL1sc6ntF/8AjzktIPZOMU1FQWLNT9o3MA6L4HK3lJyAiIgIiICIiAiIgIiICIlY6ddKVwNDSxrPcU1+Lt2CBE/SR0y+rqcPQP75h1mH9Wp/1Hhy3z43Vq27SfU9syxWJZ2Z3JZmJZidSSZ1dHGpDEK1c2UAkXBKhhbKDbhvPeBM2nxiZwWnod0UUgVMQudnIy023AfedeJtwO4du66HZ+HYWahRYDQBqVM/LSReA2vSLqy1EexuQrqTaxG6+/Wadv8ASOlQBKm7W6tMsCxOupsTlWeZ8nJeN9t/Ouk1EdOdn4VVp0qFFRiKjjItIWOXcbqNNdw0+Bkpsf6Lk9mGr1nzsuoo5VUXGq5iDm5cJ2dBtgkWxuIOevWGZb7qaMOrYcytu4WHOWnDYh1LJkLDMSrEgLY62PjfdPS46zWuTP20qFX6L0H9HiqyG5OoVtSLE9XLrYkeMou38LXwmJfD+2aoQFsVJNwQGAykmzDTun1Ppl0jODw5YkGq5K01FgL8XN9SANeV7DjPl+yMOWcu5JdzdmO8A/My2t4xrVa62JszHVwKmjZSSoZkGvMKdDY/Cb6IxVMCm9G32gFu5bW7MbM1zfW/lLHSxQAAGgGlpuwlRKRfE1CbAWF+J4InjYfozgpy3tOOaeKkRMzKiMdTw15W9OEwJm3HYk1KjuQAXZmIG4ZiTYec57zsus6MLh2qOqILsxsB8z2cZ9g2Rs5cJh1pr7zDU8dd7HtPwErf0d7DCqcRUG8XHYvDxb4d8tVWoWJJ4/q0DGVwvUrbRUD3KIJ36ajUntJKi3Z3yxHj3TiWnkBto9Q3Y8QNwF+wad5MDbVYPcEXXhu17Zq+pUz9keUzEyo7z4QJjZWGQPnUC5RU0GtlBsD5mTEitjjTxPwkrAREQEREBERAREQERPGYAXOgEDh21tSnhaD1qhsqi/aTwA5kmfnvpBtmpi67Vqm8+6vBV4KJ9q2wFxN1qKHp/dYXGmoPffWVXGdBcK/uh6R/uPceT3gfLSZjeXfG/R1UF/ZVkbkKilP8y5vgJA43onjKe+iWHOmQ48hr6QIW8ZorIVNmBU8mBU+Rmu8Cx7M6a4ugiolQFFACq6KwAG4A77eMm6X0oV8tjSoluDddR4rfXzlAJi8CX2ptmriawq1mzEaADRVH3VXgJIYLaNNRbNrxuCJV7xmMxakWbrear3h8YjEXqIq7yxYWA4957JD9J9vis6LTuKNP3QdMx4uR8PHnK77QzFmvFKRUvebJq8l+i+yDiq4W10WxftF9F7ydO68haBuFtqSBp28p9h6H7JGEw2Zv6Q/+ZGveFGnnNsJbEAIopray+9bcW/ITRPJ6IBmsCTOQAk3O8+nITbU6x7B6n/aMsDECZYYat3/KbAs9wq6d5P5fKBMbJXTzkjOPZy2Xw+Os7ICIiAiIgIiICIiAkTt3E2ypz1PdwH65SWlY6WKQ6kcUIHeCfzEDZsrCK6e0cAl9V7E+xblcdY/xW4TofZq/ZZh2HrD119ZswLj2VPLu9mlu7KLelp0XgRT7PcbrN3HKfI/nOeohX3gV7xp57vWT157eBWq9Fags6q45MAw9ZB43obg6n9VkPOmxT03ekvVXCI29RfmOqfNbGcz7MH2WI7GAYelj6wPmGM+jZf6quR2VEDf5lt8JA43oLjKe5Fqj/DcX8mtPsr4FxwDfwn5G3xnO4t711/iBXyvvgfBMZgatI/vKb0/4lZR5kTmvP0GyXFiLjzEh8d0XwlW+eglzxQGm3mhED4peJ9Mxv0cUGuaVWpTPJstRfkfWQWJ+jvEg9R6TjmSyEdpFj8YHf9GexjXqLUI6qGy8s/P+Ua95E+oYuoCQF91RlX5nxnD0d2YuDwaIu8gqDxOt3qfzMT6TeIHog8hvP6vAmdMcf1aB4tOwnoSbQJkFgaiukyoU7KO74zOomluennOimmsCRwy2Wbpro+7NkBERAREQEREBERATl2jghWTKdDvB5HnOqIENhMKaaKhtddNN1r6W8LTdeb63vGa7QMQ89DTwrPCsDZeezVPQ0DZeJgGmV4Gh8DTP2QP4br55bX8ZoqbN+6/4gD6rb5zuvPYEHWoFTZgN17g3HyPpMaGHzuF57+wDeZ1PVDEnmfThNNOuAKmXeSFvyA1b1NoRliauZrjRRoo5KN01zwT2FR+3MUUp2BIZtLjQgcTf08ZX027XT7YYcmAPqLGT+1ejZrNn9o6NYDQ6AcrSAxfRrEruy1B2ixgd+G6X/wBpT8Ub5H85MYTpJh3+3lP98FfXd6yg4ihUp+/Sde4XHpNK11PHw4wPrOHrK5GRlYAXupB+HjOykJ8fRrG4NjzBsZe+hdaoUzVHZlZ8qhiTYDe2vabfymBdaQ0EyiICIiAiIgIiICIiAiIgcVf3j+uEwmeKHW8JqvAyieT28ARMSsynsDXliZxaBgGmNepZGPJWPkDMyswqU7gjmCPMWgUqniCu4yT2Z7l+ZkD9YXMyk2ZSVIOhuNDJ/Zh/diB1zowlPM3YNfymiRW0tuVqTWoJTYKSH9oWGYjQhSo6trW1gWwCe5ZVML05pjSvRqUT94AVU811HlLThcQtRFqIQyOAysNxB3GB4+HVt4B8JF43o1Qqe8g8NJNRAqmM6D0DcoWp6E6G48jNPQms1TCoCCLMQDwNze48SZK9NMf7HCMB71QikOzN7x7OqG8SJ29HcEEVFG6mgF+Z4nxJY+MCdUaT2IgIiICIiAiIgIiICIiBxbTcKuY7gbec4sLjEqXyMGtvAOo7xwkpjKHtKbIeIt48D52lBxODBbUFXU2DKSrrbgHWxt2bjxgWmpjkV8jNlawIvcAgkjfu4GdIMpjGox/eOKgAsGKham/c5WwbwUeM3YbFVKfuMQOR1Xy4eFoFunt5DYXbqnSoMp5jVfzHrJWlVDC6kEcwbiBsnsxvAMDKJ5PRArG2+jKVqhfVWO8rx7xxmWB2PWpADMlQczdD4jW/feWQieWgV/aeEq5Lh8pGvV13dpGvlKGKyscy1XRzqb6qSdSbC1rm8+rYvD+0pulyudWW4tcZgRcX4z57tDoJiKetJlrDl/Rv5E2PnAixXcEZyuS4u4IsBcXY35DWfVcJWTIoS2UABbG4sNBY90+W7H2JUqYlaNWlUUG5fMpUBQL3JPC9hpvvLlT6LCkP3DvT7ibeI4wLSDObaOPShTLudNwA1JJ4ASv/AFjF0j1gtQAb/db009JX9u7VbFVKdMBls1rG29iBfTsgXugKWNpWIbIbHrDKbg3BG/iJKYDBikmUEntNr9k59jUcqnloo7gJIwEREBERAREQEREBERAREQEr3SDZxv7RBe/vAb787SwzF1uLGBQbSJ27XFE0azNUCrUFNsrDJar1AaqneA2TUajzl5x+AW/WHcw0Pjzla6R7IFSi9Fj1aqMoPbwPeDY+EDlwTMaairYVcil1FtCey5sLg+U6KbshuhKnsPxHHxlP25g3KYKtWqPTemy4fEvQqFTZ+qr5h9kVQjWP3zcTdgdvV6b1ExKoadGsuHeqpIcFgpp16ibgj5lvbcTy3B9D2VtVncI4BJv1hpuF9R+UmZTVqshzJbMN2a9u424HUSRwvSulcLXBw7HQGpY0ibgALWHVuSRYNlY8oFivPUmsNeZhrAnlAxrYhVKqxsWNhv1PAX4eMyY2FzulUw+NrPXxBqrlpU3X2eli2SzswvqbkADhdlAlmDLUS27Mu4GxFxKIfbWzsQ7irh6yiy2KNcX7nB08RI1uk9fDaYqgwG7Na6nuddDJt8DVTWmwqdjdR/xAWPiB3zq2bWqMDnUrbTrCxv4aEdokHXSclQSCtwDlO8dh7Z7aezyBoxNPqmUDo/h/bY0vvCksO/3V+N/CW/pXjfZYV7GzP1F56+8fBb+k5OgmzsiBiNW6/cNyDyufGBbqNPKoHITOIgIiICIiAiIgIiICIiAiIgIiIGNRAwsRcSI2lscOpXUjeLHKwPNT+vGTMQPnG0di1UzaGqCLEqAKoH9+loKn8tjwymQ1bZtOuaxvcVqXsKoXq2tfIWQ6rUW7WBsbEDUifW61ANvHjxkHtbo6lTrEHNawqJ1agHK/2h2G47IFP2KH+r0hVKmoEVXKm4YgWz7h7ws1rDfOxlBuDqDoRw7oq7Pq0CTl9qnFqS2qDebvR+13pcm/uiZYZ1qC6HNvvbW1tCDyI5HWBx0KD0P+mqGkP7MjPQP/AGiep/IV8ZM4LpNoy4mk9M29+kGr0zvGgUZ1P8S213mcbrMsHpUH64QOyg2fW1TKLEGqAruRuJQAZFG8AgEnU2sJL4fDhkBGh3eRt8py0aeY23cSeAHOdWGpg9am5AzENcEG4NjoQLbuUDZRFQNY2K8z8p1zyewECJ6q3gUbpizVMdRpD3QqX73c5vRVl92fQyIOBP6A8py1NhUWqiqQc4IO82uNxtJOAiIgIiICIiAiIgIiICIiAiIgIiICIiAiIgaa+GVt415jfIivsgLVFYKM4Fs66MRbc4HvDvvbhaTsQK5XwiPwseY+Y4yMxGAdOt7wGtx8xwlur4NW7DzHznBVoMnaOY+fKBB7ZWqcMBQYI9RlJf7tO+8X3/8A1J3BUsqAHebsfHn22sPCFpI5ViLld2psP5b2O7ju4ToYQPIgCewE6aNO3fPKNLiZugIiICIiAiIgIiICIiAiIgIiICIiAiIgIiICIiAiIgIiIHO+FF7jQ9m7ymBpkcPLWdcQOVaRM3U6QE2RAREQEREBERAREQEREBERA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23" name="TextBox 22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25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30881" y="1421441"/>
            <a:ext cx="7804792" cy="1630852"/>
            <a:chOff x="830881" y="1421441"/>
            <a:chExt cx="7804792" cy="1630852"/>
          </a:xfrm>
        </p:grpSpPr>
        <p:sp>
          <p:nvSpPr>
            <p:cNvPr id="52" name="Rounded Rectangle 51"/>
            <p:cNvSpPr/>
            <p:nvPr/>
          </p:nvSpPr>
          <p:spPr>
            <a:xfrm>
              <a:off x="872568" y="1421441"/>
              <a:ext cx="7412725" cy="1630852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0881" y="1631224"/>
              <a:ext cx="78047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91" indent="-342891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Georgia" pitchFamily="18" charset="0"/>
                </a:rPr>
                <a:t>Today’s smartwatch is designed to pair with one’s smartphone in order to amplify and to enhance the user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86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06073" y="69263"/>
            <a:ext cx="8229600" cy="1066800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The Modern Smartwatch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02506" y="1332341"/>
            <a:ext cx="7804792" cy="1638955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45829" y="1778796"/>
            <a:ext cx="7804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Functions of the </a:t>
            </a:r>
            <a:r>
              <a:rPr lang="en-US" sz="2400" b="1" dirty="0">
                <a:solidFill>
                  <a:schemeClr val="bg1"/>
                </a:solidFill>
                <a:latin typeface="Georgia"/>
                <a:cs typeface="Georgia"/>
              </a:rPr>
              <a:t>S</a:t>
            </a:r>
            <a:r>
              <a:rPr lang="en-US" sz="2400" b="1" dirty="0" smtClean="0">
                <a:solidFill>
                  <a:schemeClr val="bg1"/>
                </a:solidFill>
                <a:latin typeface="Georgia"/>
                <a:cs typeface="Georgia"/>
              </a:rPr>
              <a:t>martwatch include:</a:t>
            </a:r>
            <a:endParaRPr lang="en-US" sz="2400" b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43396" y="3217139"/>
            <a:ext cx="2683538" cy="2704275"/>
            <a:chOff x="143396" y="3217139"/>
            <a:chExt cx="2683538" cy="2704275"/>
          </a:xfrm>
        </p:grpSpPr>
        <p:sp>
          <p:nvSpPr>
            <p:cNvPr id="53" name="Rounded Rectangle 52"/>
            <p:cNvSpPr/>
            <p:nvPr/>
          </p:nvSpPr>
          <p:spPr>
            <a:xfrm>
              <a:off x="22533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143396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77710" y="3217139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3673" y="4070700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latin typeface="Georgia"/>
                  <a:cs typeface="Georgia"/>
                </a:rPr>
                <a:t>Making and sending calls</a:t>
              </a:r>
              <a:endParaRPr lang="en-US" sz="2000" b="1" dirty="0">
                <a:latin typeface="Georgia"/>
                <a:cs typeface="Georgia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21300" y="3196652"/>
            <a:ext cx="2651499" cy="2724762"/>
            <a:chOff x="3221300" y="3196652"/>
            <a:chExt cx="2651499" cy="2724762"/>
          </a:xfrm>
        </p:grpSpPr>
        <p:sp>
          <p:nvSpPr>
            <p:cNvPr id="54" name="Rounded Rectangle 53"/>
            <p:cNvSpPr/>
            <p:nvPr/>
          </p:nvSpPr>
          <p:spPr>
            <a:xfrm>
              <a:off x="3271201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3221300" y="3196652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334278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5081" y="4086033"/>
              <a:ext cx="22738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Connecting to the internet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236451" y="3217139"/>
            <a:ext cx="2663053" cy="2704275"/>
            <a:chOff x="6236451" y="3217139"/>
            <a:chExt cx="2663053" cy="2704275"/>
          </a:xfrm>
        </p:grpSpPr>
        <p:sp>
          <p:nvSpPr>
            <p:cNvPr id="55" name="Rounded Rectangle 54"/>
            <p:cNvSpPr/>
            <p:nvPr/>
          </p:nvSpPr>
          <p:spPr>
            <a:xfrm>
              <a:off x="6297906" y="3442496"/>
              <a:ext cx="2601598" cy="2478918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6236451" y="3217139"/>
              <a:ext cx="746264" cy="704846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1850" y="3223798"/>
              <a:ext cx="6643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01473" y="4063783"/>
              <a:ext cx="24830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  <a:latin typeface="Georgia"/>
                  <a:cs typeface="Georgia"/>
                </a:rPr>
                <a:t>Ability to run mobile applications</a:t>
              </a:r>
              <a:endParaRPr lang="en-US" sz="2000" b="1" dirty="0">
                <a:solidFill>
                  <a:srgbClr val="000000"/>
                </a:solidFill>
                <a:latin typeface="Georgia"/>
                <a:cs typeface="Georgia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449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6534" y="1501692"/>
            <a:ext cx="7238636" cy="495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914400">
              <a:buFont typeface="+mj-ea"/>
              <a:buAutoNum type="circleNumDbPlain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914400" indent="-914400">
              <a:buFont typeface="+mj-ea"/>
              <a:buAutoNum type="circleNumDbPlain" startAt="2"/>
            </a:pPr>
            <a:r>
              <a:rPr lang="en-US" sz="5000" b="1" dirty="0" smtClean="0">
                <a:solidFill>
                  <a:srgbClr val="C86504"/>
                </a:solidFill>
              </a:rPr>
              <a:t>Pros &amp; Cons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Examples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Future</a:t>
            </a:r>
          </a:p>
          <a:p>
            <a:pPr marL="514350" indent="-514350">
              <a:buFont typeface="Arial"/>
              <a:buAutoNum type="circleNumDbPlain" startAt="2"/>
            </a:pPr>
            <a:r>
              <a:rPr lang="en-US" sz="5000" b="1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0" indent="0">
              <a:buNone/>
            </a:pPr>
            <a:endParaRPr lang="en-US" sz="50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000" b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3881" y="44656"/>
            <a:ext cx="487543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 smtClean="0">
                <a:solidFill>
                  <a:srgbClr val="C86504"/>
                </a:solidFill>
              </a:rPr>
              <a:t>Agenda</a:t>
            </a:r>
            <a:endParaRPr lang="en-US" sz="5500" b="1" dirty="0">
              <a:solidFill>
                <a:srgbClr val="C8650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07" y="24510"/>
            <a:ext cx="56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908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4"/>
          <p:cNvSpPr>
            <a:spLocks noGrp="1"/>
          </p:cNvSpPr>
          <p:nvPr>
            <p:ph type="title"/>
          </p:nvPr>
        </p:nvSpPr>
        <p:spPr>
          <a:xfrm>
            <a:off x="493952" y="241248"/>
            <a:ext cx="7886700" cy="859185"/>
          </a:xfrm>
        </p:spPr>
        <p:txBody>
          <a:bodyPr/>
          <a:lstStyle/>
          <a:p>
            <a:pPr algn="l"/>
            <a:r>
              <a:rPr lang="en-US" dirty="0" smtClean="0">
                <a:latin typeface="Georgia"/>
                <a:cs typeface="Georgia"/>
              </a:rPr>
              <a:t>Impact on Life</a:t>
            </a:r>
            <a:endParaRPr lang="en-US" dirty="0"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107" y="24510"/>
            <a:ext cx="56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</a:p>
          <a:p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60440" y="6347337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Alternatives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06716" y="6351920"/>
            <a:ext cx="2147683" cy="38472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900" dirty="0">
                <a:solidFill>
                  <a:schemeClr val="bg1"/>
                </a:solidFill>
                <a:latin typeface="Georgia"/>
                <a:cs typeface="Georgia"/>
              </a:rPr>
              <a:t>Recommendation</a:t>
            </a:r>
          </a:p>
        </p:txBody>
      </p:sp>
      <p:sp>
        <p:nvSpPr>
          <p:cNvPr id="43" name="Alternate Process 29"/>
          <p:cNvSpPr/>
          <p:nvPr/>
        </p:nvSpPr>
        <p:spPr>
          <a:xfrm>
            <a:off x="7387530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lternate Process 30"/>
          <p:cNvSpPr/>
          <p:nvPr/>
        </p:nvSpPr>
        <p:spPr>
          <a:xfrm>
            <a:off x="5536657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Alternate Process 31"/>
          <p:cNvSpPr/>
          <p:nvPr/>
        </p:nvSpPr>
        <p:spPr>
          <a:xfrm>
            <a:off x="3668554" y="6280486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lternate Process 32"/>
          <p:cNvSpPr/>
          <p:nvPr/>
        </p:nvSpPr>
        <p:spPr>
          <a:xfrm>
            <a:off x="1828233" y="6280486"/>
            <a:ext cx="1745139" cy="594593"/>
          </a:xfrm>
          <a:prstGeom prst="flowChartAlternateProcess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7" name="Alternate Process 33"/>
          <p:cNvSpPr/>
          <p:nvPr/>
        </p:nvSpPr>
        <p:spPr>
          <a:xfrm>
            <a:off x="1" y="6285694"/>
            <a:ext cx="1745139" cy="594593"/>
          </a:xfrm>
          <a:prstGeom prst="flowChartAlternateProcess">
            <a:avLst/>
          </a:prstGeom>
          <a:solidFill>
            <a:srgbClr val="BFBF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821" y="6329636"/>
            <a:ext cx="13492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chemeClr val="bg1"/>
                </a:solidFill>
                <a:latin typeface="Georgia"/>
                <a:cs typeface="Georgia"/>
              </a:rPr>
              <a:t>Introduction</a:t>
            </a:r>
            <a:endParaRPr lang="en-US" sz="15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898731" y="6329636"/>
            <a:ext cx="16208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Pros &amp; Cons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585623" y="6332682"/>
            <a:ext cx="1928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Examples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537940" y="6330217"/>
            <a:ext cx="17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Future 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503763" y="6326285"/>
            <a:ext cx="15630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solidFill>
                  <a:srgbClr val="FFFFFF"/>
                </a:solidFill>
                <a:latin typeface="Georgia"/>
                <a:cs typeface="Georgia"/>
              </a:rPr>
              <a:t>Conclusion</a:t>
            </a:r>
            <a:endParaRPr lang="en-US" sz="1500" dirty="0">
              <a:solidFill>
                <a:srgbClr val="FFFFFF"/>
              </a:solidFill>
              <a:latin typeface="Georgia"/>
              <a:cs typeface="Georgia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2506" y="1332341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Georgia" panose="02040502050405020303" pitchFamily="18" charset="0"/>
              </a:rPr>
              <a:t>PROS</a:t>
            </a:r>
            <a:endParaRPr 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4906653" y="1332340"/>
            <a:ext cx="3353446" cy="940079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latin typeface="Georgia" panose="02040502050405020303" pitchFamily="18" charset="0"/>
              </a:rPr>
              <a:t>CONS</a:t>
            </a:r>
            <a:endParaRPr lang="en-US" sz="3600" dirty="0">
              <a:latin typeface="Georgia" panose="02040502050405020303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81952" y="2449056"/>
            <a:ext cx="3594553" cy="3444749"/>
            <a:chOff x="581952" y="2449056"/>
            <a:chExt cx="3594553" cy="3444749"/>
          </a:xfrm>
        </p:grpSpPr>
        <p:sp>
          <p:nvSpPr>
            <p:cNvPr id="69" name="Rounded Rectangle 68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9842" y="2725952"/>
              <a:ext cx="342610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Faster access to social networks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Reduce need to take out phone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Less likely to miss calls, messages, and notifications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786099" y="2449056"/>
            <a:ext cx="3594553" cy="3444749"/>
            <a:chOff x="581952" y="2449056"/>
            <a:chExt cx="3594553" cy="3444749"/>
          </a:xfrm>
        </p:grpSpPr>
        <p:sp>
          <p:nvSpPr>
            <p:cNvPr id="73" name="Rounded Rectangle 72"/>
            <p:cNvSpPr/>
            <p:nvPr/>
          </p:nvSpPr>
          <p:spPr>
            <a:xfrm>
              <a:off x="581952" y="2449056"/>
              <a:ext cx="3594553" cy="3444749"/>
            </a:xfrm>
            <a:prstGeom prst="roundRect">
              <a:avLst/>
            </a:prstGeom>
            <a:ln>
              <a:solidFill>
                <a:srgbClr val="FF66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29842" y="2725952"/>
              <a:ext cx="34261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Dangerous distraction when driving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 smtClean="0">
                  <a:latin typeface="Georgia" panose="02040502050405020303" pitchFamily="18" charset="0"/>
                </a:rPr>
                <a:t>Further withdraws people from social activities</a:t>
              </a:r>
              <a:br>
                <a:rPr lang="en-US" sz="2000" dirty="0" smtClean="0">
                  <a:latin typeface="Georgia" panose="02040502050405020303" pitchFamily="18" charset="0"/>
                </a:rPr>
              </a:br>
              <a:endParaRPr lang="en-US" sz="2000" dirty="0" smtClean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30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841</Words>
  <Application>Microsoft Office PowerPoint</Application>
  <PresentationFormat>Bildschirmpräsentation (4:3)</PresentationFormat>
  <Paragraphs>318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Georgia</vt:lpstr>
      <vt:lpstr>Wingdings</vt:lpstr>
      <vt:lpstr>Office Theme</vt:lpstr>
      <vt:lpstr>PowerPoint-Präsentation</vt:lpstr>
      <vt:lpstr>PowerPoint-Präsentation</vt:lpstr>
      <vt:lpstr>What is the Smartwatch?</vt:lpstr>
      <vt:lpstr>What is the Smartwatch?</vt:lpstr>
      <vt:lpstr>History of the Smartwatch</vt:lpstr>
      <vt:lpstr>The Modern Smartwatch</vt:lpstr>
      <vt:lpstr>The Modern Smartwatch</vt:lpstr>
      <vt:lpstr>PowerPoint-Präsentation</vt:lpstr>
      <vt:lpstr>Impact on Life</vt:lpstr>
      <vt:lpstr>Features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Smartwatch Users</vt:lpstr>
      <vt:lpstr>PowerPoint-Präsentation</vt:lpstr>
      <vt:lpstr>The Future of Mobile Technology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.小花猫</dc:creator>
  <cp:lastModifiedBy>s0560304</cp:lastModifiedBy>
  <cp:revision>135</cp:revision>
  <cp:lastPrinted>2013-11-20T04:33:05Z</cp:lastPrinted>
  <dcterms:created xsi:type="dcterms:W3CDTF">2013-11-14T20:42:58Z</dcterms:created>
  <dcterms:modified xsi:type="dcterms:W3CDTF">2019-06-25T07:20:07Z</dcterms:modified>
</cp:coreProperties>
</file>