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Roboto"/>
      <p:regular r:id="rId21"/>
      <p:bold r:id="rId22"/>
      <p:italic r:id="rId23"/>
      <p:boldItalic r:id="rId24"/>
    </p:embeddedFont>
    <p:embeddedFont>
      <p:font typeface="Roboto Medium"/>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bold.fntdata"/><Relationship Id="rId25" Type="http://schemas.openxmlformats.org/officeDocument/2006/relationships/font" Target="fonts/RobotoMedium-regular.fntdata"/><Relationship Id="rId28" Type="http://schemas.openxmlformats.org/officeDocument/2006/relationships/font" Target="fonts/RobotoMedium-boldItalic.fntdata"/><Relationship Id="rId27" Type="http://schemas.openxmlformats.org/officeDocument/2006/relationships/font" Target="fonts/Roboto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19" Type="http://schemas.openxmlformats.org/officeDocument/2006/relationships/font" Target="fonts/Economica-italic.fntdata"/><Relationship Id="rId18" Type="http://schemas.openxmlformats.org/officeDocument/2006/relationships/font" Target="fonts/Economic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f880e1bb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f880e1bb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you most effectively present the results of your analysis to your stakeholders (in terms they can understand and in alignment with information they’ll value)?</a:t>
            </a:r>
            <a:endParaRPr/>
          </a:p>
          <a:p>
            <a:pPr indent="0" lvl="0" marL="0" rtl="0" algn="l">
              <a:spcBef>
                <a:spcPts val="0"/>
              </a:spcBef>
              <a:spcAft>
                <a:spcPts val="0"/>
              </a:spcAft>
              <a:buNone/>
            </a:pPr>
            <a:r>
              <a:rPr lang="en"/>
              <a:t>Note: A generic template for a recommendation presentation or report might include:</a:t>
            </a:r>
            <a:endParaRPr/>
          </a:p>
          <a:p>
            <a:pPr indent="0" lvl="0" marL="0" rtl="0" algn="l">
              <a:spcBef>
                <a:spcPts val="0"/>
              </a:spcBef>
              <a:spcAft>
                <a:spcPts val="0"/>
              </a:spcAft>
              <a:buNone/>
            </a:pPr>
            <a:r>
              <a:rPr lang="en"/>
              <a:t>Objective:</a:t>
            </a:r>
            <a:endParaRPr/>
          </a:p>
          <a:p>
            <a:pPr indent="0" lvl="0" marL="0" rtl="0" algn="l">
              <a:spcBef>
                <a:spcPts val="0"/>
              </a:spcBef>
              <a:spcAft>
                <a:spcPts val="0"/>
              </a:spcAft>
              <a:buNone/>
            </a:pPr>
            <a:r>
              <a:rPr lang="en"/>
              <a:t>- Background (optional)</a:t>
            </a:r>
            <a:endParaRPr/>
          </a:p>
          <a:p>
            <a:pPr indent="0" lvl="0" marL="0" rtl="0" algn="l">
              <a:spcBef>
                <a:spcPts val="0"/>
              </a:spcBef>
              <a:spcAft>
                <a:spcPts val="0"/>
              </a:spcAft>
              <a:buNone/>
            </a:pPr>
            <a:r>
              <a:rPr lang="en">
                <a:solidFill>
                  <a:schemeClr val="dk1"/>
                </a:solidFill>
              </a:rPr>
              <a:t>- </a:t>
            </a:r>
            <a:r>
              <a:rPr lang="en"/>
              <a:t>Scope (optional)</a:t>
            </a:r>
            <a:endParaRPr/>
          </a:p>
          <a:p>
            <a:pPr indent="0" lvl="0" marL="0" rtl="0" algn="l">
              <a:spcBef>
                <a:spcPts val="0"/>
              </a:spcBef>
              <a:spcAft>
                <a:spcPts val="0"/>
              </a:spcAft>
              <a:buNone/>
            </a:pPr>
            <a:r>
              <a:rPr lang="en">
                <a:solidFill>
                  <a:schemeClr val="dk1"/>
                </a:solidFill>
              </a:rPr>
              <a:t>- </a:t>
            </a:r>
            <a:r>
              <a:rPr lang="en"/>
              <a:t>Approach (optional)</a:t>
            </a:r>
            <a:endParaRPr/>
          </a:p>
          <a:p>
            <a:pPr indent="0" lvl="0" marL="0" rtl="0" algn="l">
              <a:spcBef>
                <a:spcPts val="0"/>
              </a:spcBef>
              <a:spcAft>
                <a:spcPts val="0"/>
              </a:spcAft>
              <a:buNone/>
            </a:pPr>
            <a:r>
              <a:rPr lang="en">
                <a:solidFill>
                  <a:schemeClr val="dk1"/>
                </a:solidFill>
              </a:rPr>
              <a:t>- </a:t>
            </a:r>
            <a:r>
              <a:rPr lang="en"/>
              <a:t>Recommendations</a:t>
            </a:r>
            <a:endParaRPr/>
          </a:p>
          <a:p>
            <a:pPr indent="0" lvl="0" marL="0" rtl="0" algn="l">
              <a:spcBef>
                <a:spcPts val="0"/>
              </a:spcBef>
              <a:spcAft>
                <a:spcPts val="0"/>
              </a:spcAft>
              <a:buNone/>
            </a:pPr>
            <a:r>
              <a:rPr lang="en">
                <a:solidFill>
                  <a:schemeClr val="dk1"/>
                </a:solidFill>
              </a:rPr>
              <a:t>- </a:t>
            </a:r>
            <a:r>
              <a:rPr lang="en"/>
              <a:t>Key insights with impact</a:t>
            </a:r>
            <a:endParaRPr/>
          </a:p>
          <a:p>
            <a:pPr indent="0" lvl="0" marL="0" rtl="0" algn="l">
              <a:spcBef>
                <a:spcPts val="0"/>
              </a:spcBef>
              <a:spcAft>
                <a:spcPts val="0"/>
              </a:spcAft>
              <a:buNone/>
            </a:pPr>
            <a:r>
              <a:rPr lang="en">
                <a:solidFill>
                  <a:schemeClr val="dk1"/>
                </a:solidFill>
              </a:rPr>
              <a:t>- </a:t>
            </a:r>
            <a:r>
              <a:rPr lang="en"/>
              <a:t>Next steps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072c0d3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072c0d3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f880e1bb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f880e1bb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written statement of the goal(s)</a:t>
            </a:r>
            <a:endParaRPr/>
          </a:p>
          <a:p>
            <a:pPr indent="0" lvl="0" marL="0" rtl="0" algn="l">
              <a:spcBef>
                <a:spcPts val="0"/>
              </a:spcBef>
              <a:spcAft>
                <a:spcPts val="0"/>
              </a:spcAft>
              <a:buNone/>
            </a:pPr>
            <a:r>
              <a:rPr lang="en"/>
              <a:t>A well-defined data science process framework and the reasons you are proposing it</a:t>
            </a:r>
            <a:endParaRPr/>
          </a:p>
          <a:p>
            <a:pPr indent="0" lvl="0" marL="0" rtl="0" algn="l">
              <a:spcBef>
                <a:spcPts val="0"/>
              </a:spcBef>
              <a:spcAft>
                <a:spcPts val="0"/>
              </a:spcAft>
              <a:buNone/>
            </a:pPr>
            <a:r>
              <a:rPr lang="en"/>
              <a:t>Descriptions and location of related data sources</a:t>
            </a:r>
            <a:endParaRPr/>
          </a:p>
          <a:p>
            <a:pPr indent="0" lvl="0" marL="0" rtl="0" algn="l">
              <a:spcBef>
                <a:spcPts val="0"/>
              </a:spcBef>
              <a:spcAft>
                <a:spcPts val="0"/>
              </a:spcAft>
              <a:buNone/>
            </a:pPr>
            <a:r>
              <a:rPr lang="en"/>
              <a:t>An explanation of how you will manage the data for the project</a:t>
            </a:r>
            <a:endParaRPr/>
          </a:p>
          <a:p>
            <a:pPr indent="0" lvl="0" marL="0" rtl="0" algn="l">
              <a:spcBef>
                <a:spcPts val="0"/>
              </a:spcBef>
              <a:spcAft>
                <a:spcPts val="0"/>
              </a:spcAft>
              <a:buNone/>
            </a:pPr>
            <a:r>
              <a:rPr lang="en"/>
              <a:t>Any known issues with the data and how you plan to address them</a:t>
            </a:r>
            <a:endParaRPr/>
          </a:p>
          <a:p>
            <a:pPr indent="0" lvl="0" marL="0" rtl="0" algn="l">
              <a:spcBef>
                <a:spcPts val="0"/>
              </a:spcBef>
              <a:spcAft>
                <a:spcPts val="0"/>
              </a:spcAft>
              <a:buNone/>
            </a:pPr>
            <a:r>
              <a:rPr lang="en"/>
              <a:t>A flowchart visualizing the detailed process you will follow, annotated with any potential pitfalls you’ve identified and your proposed solutions to such pitfalls.</a:t>
            </a:r>
            <a:endParaRPr/>
          </a:p>
          <a:p>
            <a:pPr indent="0" lvl="0" marL="0" rtl="0" algn="l">
              <a:spcBef>
                <a:spcPts val="0"/>
              </a:spcBef>
              <a:spcAft>
                <a:spcPts val="0"/>
              </a:spcAft>
              <a:buNone/>
            </a:pPr>
            <a:r>
              <a:rPr lang="en"/>
              <a:t>Any initial insights you can glean from your quick look at the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fbb29d58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fbb29d58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fbb29d58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fbb29d58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f880e1b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f880e1b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f880e1bb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f880e1bb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072c0d4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072c0d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06375" lvl="0" marL="114300" rtl="0" algn="l">
              <a:lnSpc>
                <a:spcPct val="115000"/>
              </a:lnSpc>
              <a:spcBef>
                <a:spcPts val="0"/>
              </a:spcBef>
              <a:spcAft>
                <a:spcPts val="0"/>
              </a:spcAft>
              <a:buClr>
                <a:schemeClr val="dk1"/>
              </a:buClr>
              <a:buSzPts val="1450"/>
              <a:buFont typeface="Open Sans"/>
              <a:buChar cha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f880e1bb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f880e1bb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where can the data be obtained?</a:t>
            </a:r>
            <a:endParaRPr/>
          </a:p>
          <a:p>
            <a:pPr indent="0" lvl="0" marL="0" rtl="0" algn="l">
              <a:spcBef>
                <a:spcPts val="0"/>
              </a:spcBef>
              <a:spcAft>
                <a:spcPts val="0"/>
              </a:spcAft>
              <a:buNone/>
            </a:pPr>
            <a:r>
              <a:rPr lang="en"/>
              <a:t>How must the data be cleansed and validated?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f880e1bb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f880e1bb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patterns do you see in the data?</a:t>
            </a:r>
            <a:endParaRPr/>
          </a:p>
          <a:p>
            <a:pPr indent="0" lvl="0" marL="0" rtl="0" algn="l">
              <a:spcBef>
                <a:spcPts val="0"/>
              </a:spcBef>
              <a:spcAft>
                <a:spcPts val="0"/>
              </a:spcAft>
              <a:buNone/>
            </a:pPr>
            <a:r>
              <a:rPr lang="en"/>
              <a:t>Are each of the hypotheses proven or disproven?</a:t>
            </a:r>
            <a:endParaRPr/>
          </a:p>
          <a:p>
            <a:pPr indent="0" lvl="0" marL="0" rtl="0" algn="l">
              <a:spcBef>
                <a:spcPts val="0"/>
              </a:spcBef>
              <a:spcAft>
                <a:spcPts val="0"/>
              </a:spcAft>
              <a:buNone/>
            </a:pPr>
            <a:r>
              <a:rPr lang="en"/>
              <a:t>How much confidence should stakeholders place in the results?</a:t>
            </a:r>
            <a:endParaRPr/>
          </a:p>
          <a:p>
            <a:pPr indent="0" lvl="0" marL="0" rtl="0" algn="l">
              <a:spcBef>
                <a:spcPts val="0"/>
              </a:spcBef>
              <a:spcAft>
                <a:spcPts val="0"/>
              </a:spcAft>
              <a:buNone/>
            </a:pPr>
            <a:r>
              <a:rPr lang="en"/>
              <a:t>How do you rank your findings in terms of quantified impact on the business?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19400" y="838200"/>
            <a:ext cx="3657600" cy="228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100"/>
              <a:t>Credit One: Loan Approval Prediction</a:t>
            </a:r>
            <a:r>
              <a:rPr b="1" lang="en" sz="4100"/>
              <a:t> </a:t>
            </a:r>
            <a:r>
              <a:rPr b="1" lang="en" sz="4100"/>
              <a:t>Model in Python</a:t>
            </a:r>
            <a:endParaRPr b="1" sz="4100"/>
          </a:p>
        </p:txBody>
      </p:sp>
      <p:sp>
        <p:nvSpPr>
          <p:cNvPr id="63" name="Google Shape;63;p13"/>
          <p:cNvSpPr txBox="1"/>
          <p:nvPr>
            <p:ph idx="1" type="subTitle"/>
          </p:nvPr>
        </p:nvSpPr>
        <p:spPr>
          <a:xfrm>
            <a:off x="3044700" y="32689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by Liliana Lopez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228600" y="2286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3600"/>
              <a:t>Drive KPI’s with actionable </a:t>
            </a:r>
            <a:r>
              <a:rPr b="1" i="1" lang="en" sz="3600">
                <a:solidFill>
                  <a:srgbClr val="0000FF"/>
                </a:solidFill>
              </a:rPr>
              <a:t>R</a:t>
            </a:r>
            <a:r>
              <a:rPr i="1" lang="en" sz="3600"/>
              <a:t>ecommendation</a:t>
            </a:r>
            <a:endParaRPr i="1" sz="3600"/>
          </a:p>
        </p:txBody>
      </p:sp>
      <p:sp>
        <p:nvSpPr>
          <p:cNvPr id="169" name="Google Shape;169;p22"/>
          <p:cNvSpPr txBox="1"/>
          <p:nvPr>
            <p:ph idx="1" type="body"/>
          </p:nvPr>
        </p:nvSpPr>
        <p:spPr>
          <a:xfrm>
            <a:off x="228600" y="1143000"/>
            <a:ext cx="8520600" cy="3354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i="1" lang="en" sz="1500"/>
              <a:t>How can you most effectively present the results of your analysis to your stakeholders?</a:t>
            </a:r>
            <a:r>
              <a:rPr lang="en" sz="1500"/>
              <a:t> A number of strategies can be used to communicate results that help the stakeholders to understand the findings and implications of an analysis. </a:t>
            </a:r>
            <a:endParaRPr sz="1500"/>
          </a:p>
          <a:p>
            <a:pPr indent="-323850" lvl="1" marL="914400" rtl="0" algn="l">
              <a:spcBef>
                <a:spcPts val="0"/>
              </a:spcBef>
              <a:spcAft>
                <a:spcPts val="0"/>
              </a:spcAft>
              <a:buSzPts val="1500"/>
              <a:buChar char="○"/>
            </a:pPr>
            <a:r>
              <a:rPr lang="en" sz="1500"/>
              <a:t>Some key components are:</a:t>
            </a:r>
            <a:endParaRPr sz="1500"/>
          </a:p>
          <a:p>
            <a:pPr indent="-209550" lvl="0" marL="1200150" rtl="0" algn="l">
              <a:spcBef>
                <a:spcPts val="0"/>
              </a:spcBef>
              <a:spcAft>
                <a:spcPts val="0"/>
              </a:spcAft>
              <a:buSzPts val="1500"/>
              <a:buAutoNum type="arabicPeriod"/>
            </a:pPr>
            <a:r>
              <a:rPr lang="en" sz="1500"/>
              <a:t>Tailor the message to the audience</a:t>
            </a:r>
            <a:r>
              <a:rPr lang="en" sz="1500"/>
              <a:t>. </a:t>
            </a:r>
            <a:endParaRPr sz="1500"/>
          </a:p>
          <a:p>
            <a:pPr indent="-209550" lvl="1" marL="1485900" rtl="0" algn="l">
              <a:spcBef>
                <a:spcPts val="0"/>
              </a:spcBef>
              <a:spcAft>
                <a:spcPts val="0"/>
              </a:spcAft>
              <a:buSzPts val="1500"/>
              <a:buAutoNum type="alphaLcPeriod"/>
            </a:pPr>
            <a:r>
              <a:rPr lang="en" sz="1500"/>
              <a:t>F</a:t>
            </a:r>
            <a:r>
              <a:rPr lang="en" sz="1500"/>
              <a:t>ocus on the business problem, the implications, and solutions.</a:t>
            </a:r>
            <a:endParaRPr sz="1500"/>
          </a:p>
          <a:p>
            <a:pPr indent="-209550" lvl="0" marL="1200150" rtl="0" algn="l">
              <a:spcBef>
                <a:spcPts val="0"/>
              </a:spcBef>
              <a:spcAft>
                <a:spcPts val="0"/>
              </a:spcAft>
              <a:buSzPts val="1500"/>
              <a:buAutoNum type="arabicPeriod"/>
            </a:pPr>
            <a:r>
              <a:rPr lang="en" sz="1500"/>
              <a:t>Tell the story in a way the audience can understand. </a:t>
            </a:r>
            <a:endParaRPr sz="1500"/>
          </a:p>
          <a:p>
            <a:pPr indent="-209550" lvl="1" marL="1485900" marR="0" rtl="0" algn="l">
              <a:lnSpc>
                <a:spcPct val="115000"/>
              </a:lnSpc>
              <a:spcBef>
                <a:spcPts val="0"/>
              </a:spcBef>
              <a:spcAft>
                <a:spcPts val="0"/>
              </a:spcAft>
              <a:buSzPts val="1500"/>
              <a:buAutoNum type="alphaLcPeriod"/>
            </a:pPr>
            <a:r>
              <a:rPr lang="en" sz="1500"/>
              <a:t>Use nontechnical language and avoid acronyms</a:t>
            </a:r>
            <a:endParaRPr sz="1500"/>
          </a:p>
          <a:p>
            <a:pPr indent="-209550" lvl="0" marL="1200150" marR="0" rtl="0" algn="l">
              <a:lnSpc>
                <a:spcPct val="115000"/>
              </a:lnSpc>
              <a:spcBef>
                <a:spcPts val="0"/>
              </a:spcBef>
              <a:spcAft>
                <a:spcPts val="0"/>
              </a:spcAft>
              <a:buSzPts val="1500"/>
              <a:buAutoNum type="arabicPeriod"/>
            </a:pPr>
            <a:r>
              <a:rPr lang="en" sz="1500"/>
              <a:t>Use visual displays and effective visual cues.</a:t>
            </a:r>
            <a:endParaRPr sz="1500"/>
          </a:p>
          <a:p>
            <a:pPr indent="-209550" lvl="1" marL="1485900" marR="0" rtl="0" algn="l">
              <a:lnSpc>
                <a:spcPct val="115000"/>
              </a:lnSpc>
              <a:spcBef>
                <a:spcPts val="0"/>
              </a:spcBef>
              <a:spcAft>
                <a:spcPts val="0"/>
              </a:spcAft>
              <a:buSzPts val="1500"/>
              <a:buAutoNum type="alphaLcPeriod"/>
            </a:pPr>
            <a:r>
              <a:rPr lang="en" sz="1500"/>
              <a:t>Keep chart titles and data labels clear, concise, and meaningful.</a:t>
            </a:r>
            <a:endParaRPr sz="1500"/>
          </a:p>
          <a:p>
            <a:pPr indent="-209550" lvl="0" marL="1200150" rtl="0" algn="l">
              <a:spcBef>
                <a:spcPts val="0"/>
              </a:spcBef>
              <a:spcAft>
                <a:spcPts val="0"/>
              </a:spcAft>
              <a:buSzPts val="1500"/>
              <a:buAutoNum type="arabicPeriod"/>
            </a:pPr>
            <a:r>
              <a:rPr lang="en" sz="1500"/>
              <a:t>Prepare a compelling conclusion.</a:t>
            </a:r>
            <a:endParaRPr sz="1500"/>
          </a:p>
          <a:p>
            <a:pPr indent="0" lvl="0" marL="457200" rtl="0" algn="l">
              <a:spcBef>
                <a:spcPts val="0"/>
              </a:spcBef>
              <a:spcAft>
                <a:spcPts val="0"/>
              </a:spcAft>
              <a:buNone/>
            </a:pPr>
            <a:r>
              <a:t/>
            </a:r>
            <a:endParaRPr sz="1500"/>
          </a:p>
        </p:txBody>
      </p:sp>
      <p:sp>
        <p:nvSpPr>
          <p:cNvPr id="170" name="Google Shape;170;p22"/>
          <p:cNvSpPr/>
          <p:nvPr/>
        </p:nvSpPr>
        <p:spPr>
          <a:xfrm>
            <a:off x="0" y="0"/>
            <a:ext cx="2286000" cy="320100"/>
          </a:xfrm>
          <a:prstGeom prst="chevron">
            <a:avLst>
              <a:gd fmla="val 50000" name="adj"/>
            </a:avLst>
          </a:prstGeom>
          <a:solidFill>
            <a:srgbClr val="6D9EEB"/>
          </a:solidFill>
          <a:ln>
            <a:noFill/>
          </a:ln>
          <a:effectLst>
            <a:outerShdw blurRad="57150" rotWithShape="0" algn="bl" dir="5400000" dist="19050">
              <a:srgbClr val="000000">
                <a:alpha val="50000"/>
              </a:srgbClr>
            </a:outerShdw>
          </a:effectLst>
        </p:spPr>
        <p:txBody>
          <a:bodyPr anchorCtr="0" anchor="ctr" bIns="91425" lIns="0" spcFirstLastPara="1" rIns="0" wrap="square" tIns="91425">
            <a:noAutofit/>
          </a:bodyPr>
          <a:lstStyle/>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Recommendations</a:t>
            </a:r>
            <a:endParaRPr b="1" sz="1100">
              <a:solidFill>
                <a:srgbClr val="FFFFFF"/>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228600" y="2286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u="sng"/>
              <a:t>BADIR : Framework to get from Data to Decisions</a:t>
            </a:r>
            <a:endParaRPr b="1" sz="3600" u="sng"/>
          </a:p>
        </p:txBody>
      </p:sp>
      <p:sp>
        <p:nvSpPr>
          <p:cNvPr id="176" name="Google Shape;176;p23"/>
          <p:cNvSpPr/>
          <p:nvPr/>
        </p:nvSpPr>
        <p:spPr>
          <a:xfrm rot="5400000">
            <a:off x="5852100" y="2788980"/>
            <a:ext cx="3200400" cy="274200"/>
          </a:xfrm>
          <a:prstGeom prst="homePlate">
            <a:avLst>
              <a:gd fmla="val 50000" name="adj"/>
            </a:avLst>
          </a:prstGeom>
          <a:solidFill>
            <a:srgbClr val="93C47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i="1" lang="en" sz="1000">
                <a:solidFill>
                  <a:srgbClr val="FFFFFF"/>
                </a:solidFill>
                <a:latin typeface="Open Sans"/>
                <a:ea typeface="Open Sans"/>
                <a:cs typeface="Open Sans"/>
                <a:sym typeface="Open Sans"/>
              </a:rPr>
              <a:t>Decision - from insights to impact</a:t>
            </a:r>
            <a:endParaRPr b="1" i="1" sz="1000">
              <a:solidFill>
                <a:srgbClr val="FFFFFF"/>
              </a:solidFill>
              <a:latin typeface="Open Sans"/>
              <a:ea typeface="Open Sans"/>
              <a:cs typeface="Open Sans"/>
              <a:sym typeface="Open Sans"/>
            </a:endParaRPr>
          </a:p>
        </p:txBody>
      </p:sp>
      <p:sp>
        <p:nvSpPr>
          <p:cNvPr id="177" name="Google Shape;177;p23"/>
          <p:cNvSpPr/>
          <p:nvPr/>
        </p:nvSpPr>
        <p:spPr>
          <a:xfrm rot="5400000">
            <a:off x="5394900" y="2788980"/>
            <a:ext cx="3200400" cy="274200"/>
          </a:xfrm>
          <a:prstGeom prst="homePlate">
            <a:avLst>
              <a:gd fmla="val 50000" name="adj"/>
            </a:avLst>
          </a:prstGeom>
          <a:solidFill>
            <a:srgbClr val="CFE2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i="1" lang="en" sz="1000">
                <a:latin typeface="Open Sans"/>
                <a:ea typeface="Open Sans"/>
                <a:cs typeface="Open Sans"/>
                <a:sym typeface="Open Sans"/>
              </a:rPr>
              <a:t>Data - from </a:t>
            </a:r>
            <a:r>
              <a:rPr b="1" i="1" lang="en" sz="1000">
                <a:latin typeface="Open Sans"/>
                <a:ea typeface="Open Sans"/>
                <a:cs typeface="Open Sans"/>
                <a:sym typeface="Open Sans"/>
              </a:rPr>
              <a:t>inquiry</a:t>
            </a:r>
            <a:r>
              <a:rPr b="1" i="1" lang="en" sz="1000">
                <a:latin typeface="Open Sans"/>
                <a:ea typeface="Open Sans"/>
                <a:cs typeface="Open Sans"/>
                <a:sym typeface="Open Sans"/>
              </a:rPr>
              <a:t> to insights</a:t>
            </a:r>
            <a:endParaRPr b="1" i="1" sz="1000">
              <a:latin typeface="Open Sans"/>
              <a:ea typeface="Open Sans"/>
              <a:cs typeface="Open Sans"/>
              <a:sym typeface="Open Sans"/>
            </a:endParaRPr>
          </a:p>
        </p:txBody>
      </p:sp>
      <p:grpSp>
        <p:nvGrpSpPr>
          <p:cNvPr id="178" name="Google Shape;178;p23"/>
          <p:cNvGrpSpPr/>
          <p:nvPr/>
        </p:nvGrpSpPr>
        <p:grpSpPr>
          <a:xfrm>
            <a:off x="1143000" y="3945374"/>
            <a:ext cx="5538050" cy="643500"/>
            <a:chOff x="1593000" y="2322568"/>
            <a:chExt cx="5538050" cy="643500"/>
          </a:xfrm>
        </p:grpSpPr>
        <p:sp>
          <p:nvSpPr>
            <p:cNvPr id="179" name="Google Shape;179;p23"/>
            <p:cNvSpPr/>
            <p:nvPr/>
          </p:nvSpPr>
          <p:spPr>
            <a:xfrm>
              <a:off x="3728375" y="2322568"/>
              <a:ext cx="33834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flipH="1">
              <a:off x="2283025" y="2322575"/>
              <a:ext cx="1844400" cy="642600"/>
            </a:xfrm>
            <a:prstGeom prst="rect">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rot="-5400000">
              <a:off x="3501574" y="1934671"/>
              <a:ext cx="643356" cy="1419149"/>
            </a:xfrm>
            <a:prstGeom prst="flowChartOffpageConnector">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Recommendations</a:t>
              </a:r>
              <a:endParaRPr sz="1600">
                <a:solidFill>
                  <a:srgbClr val="FFFFFF"/>
                </a:solidFill>
                <a:latin typeface="Roboto"/>
                <a:ea typeface="Roboto"/>
                <a:cs typeface="Roboto"/>
                <a:sym typeface="Roboto"/>
              </a:endParaRPr>
            </a:p>
          </p:txBody>
        </p:sp>
        <p:sp>
          <p:nvSpPr>
            <p:cNvPr id="183" name="Google Shape;183;p2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1593000" y="2322575"/>
              <a:ext cx="6900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R</a:t>
              </a:r>
              <a:endParaRPr b="1" sz="2600">
                <a:solidFill>
                  <a:srgbClr val="FFFFFF"/>
                </a:solidFill>
                <a:latin typeface="Roboto"/>
                <a:ea typeface="Roboto"/>
                <a:cs typeface="Roboto"/>
                <a:sym typeface="Roboto"/>
              </a:endParaRPr>
            </a:p>
          </p:txBody>
        </p:sp>
        <p:sp>
          <p:nvSpPr>
            <p:cNvPr id="185" name="Google Shape;185;p23"/>
            <p:cNvSpPr/>
            <p:nvPr/>
          </p:nvSpPr>
          <p:spPr>
            <a:xfrm>
              <a:off x="4387850" y="2323750"/>
              <a:ext cx="2743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1155CC"/>
                </a:buClr>
                <a:buSzPts val="1200"/>
                <a:buFont typeface="Roboto"/>
                <a:buChar char="●"/>
              </a:pPr>
              <a:r>
                <a:rPr i="1" lang="en" sz="1200">
                  <a:solidFill>
                    <a:srgbClr val="1155CC"/>
                  </a:solidFill>
                  <a:latin typeface="Roboto"/>
                  <a:ea typeface="Roboto"/>
                  <a:cs typeface="Roboto"/>
                  <a:sym typeface="Roboto"/>
                </a:rPr>
                <a:t>Drive KPI’s with actionable </a:t>
              </a:r>
              <a:r>
                <a:rPr b="1" i="1" lang="en" sz="1200">
                  <a:solidFill>
                    <a:srgbClr val="1155CC"/>
                  </a:solidFill>
                  <a:latin typeface="Roboto"/>
                  <a:ea typeface="Roboto"/>
                  <a:cs typeface="Roboto"/>
                  <a:sym typeface="Roboto"/>
                </a:rPr>
                <a:t>R</a:t>
              </a:r>
              <a:r>
                <a:rPr i="1" lang="en" sz="1200">
                  <a:solidFill>
                    <a:srgbClr val="1155CC"/>
                  </a:solidFill>
                  <a:latin typeface="Roboto"/>
                  <a:ea typeface="Roboto"/>
                  <a:cs typeface="Roboto"/>
                  <a:sym typeface="Roboto"/>
                </a:rPr>
                <a:t>ecommendation</a:t>
              </a:r>
              <a:endParaRPr i="1" sz="1200">
                <a:solidFill>
                  <a:srgbClr val="1155CC"/>
                </a:solidFill>
                <a:latin typeface="Roboto"/>
                <a:ea typeface="Roboto"/>
                <a:cs typeface="Roboto"/>
                <a:sym typeface="Roboto"/>
              </a:endParaRPr>
            </a:p>
          </p:txBody>
        </p:sp>
      </p:grpSp>
      <p:grpSp>
        <p:nvGrpSpPr>
          <p:cNvPr id="186" name="Google Shape;186;p23"/>
          <p:cNvGrpSpPr/>
          <p:nvPr/>
        </p:nvGrpSpPr>
        <p:grpSpPr>
          <a:xfrm>
            <a:off x="1143000" y="3290507"/>
            <a:ext cx="5538050" cy="643500"/>
            <a:chOff x="1593000" y="2322568"/>
            <a:chExt cx="5538050" cy="643500"/>
          </a:xfrm>
        </p:grpSpPr>
        <p:sp>
          <p:nvSpPr>
            <p:cNvPr id="187" name="Google Shape;187;p23"/>
            <p:cNvSpPr/>
            <p:nvPr/>
          </p:nvSpPr>
          <p:spPr>
            <a:xfrm>
              <a:off x="3728375" y="2322568"/>
              <a:ext cx="33834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flipH="1">
              <a:off x="2283025" y="2322575"/>
              <a:ext cx="1844400" cy="642600"/>
            </a:xfrm>
            <a:prstGeom prst="rect">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rot="-5400000">
              <a:off x="3501574" y="1934671"/>
              <a:ext cx="643356" cy="1419149"/>
            </a:xfrm>
            <a:prstGeom prst="flowChartOffpageConnector">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Derive Insights</a:t>
              </a:r>
              <a:endParaRPr sz="1600">
                <a:solidFill>
                  <a:srgbClr val="FFFFFF"/>
                </a:solidFill>
                <a:latin typeface="Roboto"/>
                <a:ea typeface="Roboto"/>
                <a:cs typeface="Roboto"/>
                <a:sym typeface="Roboto"/>
              </a:endParaRPr>
            </a:p>
          </p:txBody>
        </p:sp>
        <p:sp>
          <p:nvSpPr>
            <p:cNvPr id="191" name="Google Shape;191;p2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1593000" y="2322575"/>
              <a:ext cx="6900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I</a:t>
              </a:r>
              <a:endParaRPr b="1" sz="2600">
                <a:solidFill>
                  <a:srgbClr val="FFFFFF"/>
                </a:solidFill>
                <a:latin typeface="Roboto"/>
                <a:ea typeface="Roboto"/>
                <a:cs typeface="Roboto"/>
                <a:sym typeface="Roboto"/>
              </a:endParaRPr>
            </a:p>
          </p:txBody>
        </p:sp>
        <p:sp>
          <p:nvSpPr>
            <p:cNvPr id="193" name="Google Shape;193;p23"/>
            <p:cNvSpPr/>
            <p:nvPr/>
          </p:nvSpPr>
          <p:spPr>
            <a:xfrm>
              <a:off x="4387850" y="2323750"/>
              <a:ext cx="2743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1155CC"/>
                </a:buClr>
                <a:buSzPts val="1200"/>
                <a:buFont typeface="Roboto"/>
                <a:buChar char="●"/>
              </a:pPr>
              <a:r>
                <a:rPr i="1" lang="en" sz="1200">
                  <a:solidFill>
                    <a:srgbClr val="1155CC"/>
                  </a:solidFill>
                  <a:latin typeface="Roboto"/>
                  <a:ea typeface="Roboto"/>
                  <a:cs typeface="Roboto"/>
                  <a:sym typeface="Roboto"/>
                </a:rPr>
                <a:t>Derive</a:t>
              </a:r>
              <a:r>
                <a:rPr b="1" i="1" lang="en" sz="1200">
                  <a:solidFill>
                    <a:srgbClr val="1155CC"/>
                  </a:solidFill>
                  <a:latin typeface="Roboto"/>
                  <a:ea typeface="Roboto"/>
                  <a:cs typeface="Roboto"/>
                  <a:sym typeface="Roboto"/>
                </a:rPr>
                <a:t> I</a:t>
              </a:r>
              <a:r>
                <a:rPr i="1" lang="en" sz="1200">
                  <a:solidFill>
                    <a:srgbClr val="1155CC"/>
                  </a:solidFill>
                  <a:latin typeface="Roboto"/>
                  <a:ea typeface="Roboto"/>
                  <a:cs typeface="Roboto"/>
                  <a:sym typeface="Roboto"/>
                </a:rPr>
                <a:t>nsights using machine learning &amp; statistics</a:t>
              </a:r>
              <a:endParaRPr i="1" sz="1200">
                <a:solidFill>
                  <a:srgbClr val="1155CC"/>
                </a:solidFill>
                <a:latin typeface="Roboto"/>
                <a:ea typeface="Roboto"/>
                <a:cs typeface="Roboto"/>
                <a:sym typeface="Roboto"/>
              </a:endParaRPr>
            </a:p>
          </p:txBody>
        </p:sp>
      </p:grpSp>
      <p:grpSp>
        <p:nvGrpSpPr>
          <p:cNvPr id="194" name="Google Shape;194;p23"/>
          <p:cNvGrpSpPr/>
          <p:nvPr/>
        </p:nvGrpSpPr>
        <p:grpSpPr>
          <a:xfrm>
            <a:off x="1143000" y="2635614"/>
            <a:ext cx="5538050" cy="643500"/>
            <a:chOff x="1593000" y="2322568"/>
            <a:chExt cx="5538050" cy="643500"/>
          </a:xfrm>
        </p:grpSpPr>
        <p:sp>
          <p:nvSpPr>
            <p:cNvPr id="195" name="Google Shape;195;p23"/>
            <p:cNvSpPr/>
            <p:nvPr/>
          </p:nvSpPr>
          <p:spPr>
            <a:xfrm>
              <a:off x="4187952" y="2322568"/>
              <a:ext cx="29262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flipH="1">
              <a:off x="2283025" y="2322575"/>
              <a:ext cx="1844400" cy="642600"/>
            </a:xfrm>
            <a:prstGeom prst="rect">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rot="-5400000">
              <a:off x="3501574" y="1934671"/>
              <a:ext cx="643356" cy="1419149"/>
            </a:xfrm>
            <a:prstGeom prst="flowChartOffpageConnector">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Data Collection</a:t>
              </a:r>
              <a:endParaRPr sz="1600">
                <a:solidFill>
                  <a:srgbClr val="FFFFFF"/>
                </a:solidFill>
                <a:latin typeface="Roboto"/>
                <a:ea typeface="Roboto"/>
                <a:cs typeface="Roboto"/>
                <a:sym typeface="Roboto"/>
              </a:endParaRPr>
            </a:p>
          </p:txBody>
        </p:sp>
        <p:sp>
          <p:nvSpPr>
            <p:cNvPr id="199" name="Google Shape;199;p2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1593000" y="2322575"/>
              <a:ext cx="6900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D</a:t>
              </a:r>
              <a:endParaRPr b="1" sz="2600">
                <a:solidFill>
                  <a:srgbClr val="FFFFFF"/>
                </a:solidFill>
                <a:latin typeface="Roboto"/>
                <a:ea typeface="Roboto"/>
                <a:cs typeface="Roboto"/>
                <a:sym typeface="Roboto"/>
              </a:endParaRPr>
            </a:p>
          </p:txBody>
        </p:sp>
        <p:sp>
          <p:nvSpPr>
            <p:cNvPr id="201" name="Google Shape;201;p23"/>
            <p:cNvSpPr/>
            <p:nvPr/>
          </p:nvSpPr>
          <p:spPr>
            <a:xfrm>
              <a:off x="4387850" y="2323750"/>
              <a:ext cx="2743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1155CC"/>
                </a:buClr>
                <a:buSzPts val="1200"/>
                <a:buFont typeface="Roboto"/>
                <a:buChar char="●"/>
              </a:pPr>
              <a:r>
                <a:rPr i="1" lang="en" sz="1200">
                  <a:solidFill>
                    <a:srgbClr val="1155CC"/>
                  </a:solidFill>
                  <a:latin typeface="Roboto"/>
                  <a:ea typeface="Roboto"/>
                  <a:cs typeface="Roboto"/>
                  <a:sym typeface="Roboto"/>
                </a:rPr>
                <a:t>Collect relevant </a:t>
              </a:r>
              <a:r>
                <a:rPr b="1" i="1" lang="en" sz="1200">
                  <a:solidFill>
                    <a:srgbClr val="1155CC"/>
                  </a:solidFill>
                  <a:latin typeface="Roboto"/>
                  <a:ea typeface="Roboto"/>
                  <a:cs typeface="Roboto"/>
                  <a:sym typeface="Roboto"/>
                </a:rPr>
                <a:t>D</a:t>
              </a:r>
              <a:r>
                <a:rPr i="1" lang="en" sz="1200">
                  <a:solidFill>
                    <a:srgbClr val="1155CC"/>
                  </a:solidFill>
                  <a:latin typeface="Roboto"/>
                  <a:ea typeface="Roboto"/>
                  <a:cs typeface="Roboto"/>
                  <a:sym typeface="Roboto"/>
                </a:rPr>
                <a:t>ata based on the Analysis Plan</a:t>
              </a:r>
              <a:endParaRPr i="1" sz="1200">
                <a:solidFill>
                  <a:srgbClr val="1155CC"/>
                </a:solidFill>
                <a:latin typeface="Roboto"/>
                <a:ea typeface="Roboto"/>
                <a:cs typeface="Roboto"/>
                <a:sym typeface="Roboto"/>
              </a:endParaRPr>
            </a:p>
          </p:txBody>
        </p:sp>
      </p:grpSp>
      <p:grpSp>
        <p:nvGrpSpPr>
          <p:cNvPr id="202" name="Google Shape;202;p23"/>
          <p:cNvGrpSpPr/>
          <p:nvPr/>
        </p:nvGrpSpPr>
        <p:grpSpPr>
          <a:xfrm>
            <a:off x="1143000" y="1966425"/>
            <a:ext cx="5538050" cy="657830"/>
            <a:chOff x="1593000" y="2308238"/>
            <a:chExt cx="5538050" cy="657830"/>
          </a:xfrm>
        </p:grpSpPr>
        <p:sp>
          <p:nvSpPr>
            <p:cNvPr id="203" name="Google Shape;203;p23"/>
            <p:cNvSpPr/>
            <p:nvPr/>
          </p:nvSpPr>
          <p:spPr>
            <a:xfrm>
              <a:off x="3685992" y="2322568"/>
              <a:ext cx="34290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flipH="1">
              <a:off x="2283025" y="2322575"/>
              <a:ext cx="1844400" cy="642600"/>
            </a:xfrm>
            <a:prstGeom prst="rect">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rot="-5400000">
              <a:off x="3501574" y="1934671"/>
              <a:ext cx="643356" cy="1419149"/>
            </a:xfrm>
            <a:prstGeom prst="flowChartOffpageConnector">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Analysis Plan</a:t>
              </a:r>
              <a:endParaRPr sz="1600">
                <a:solidFill>
                  <a:srgbClr val="FFFFFF"/>
                </a:solidFill>
                <a:latin typeface="Roboto"/>
                <a:ea typeface="Roboto"/>
                <a:cs typeface="Roboto"/>
                <a:sym typeface="Roboto"/>
              </a:endParaRPr>
            </a:p>
          </p:txBody>
        </p:sp>
        <p:sp>
          <p:nvSpPr>
            <p:cNvPr id="207" name="Google Shape;207;p2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1593000" y="2322575"/>
              <a:ext cx="6900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A</a:t>
              </a:r>
              <a:endParaRPr b="1" sz="2600">
                <a:solidFill>
                  <a:srgbClr val="FFFFFF"/>
                </a:solidFill>
                <a:latin typeface="Roboto"/>
                <a:ea typeface="Roboto"/>
                <a:cs typeface="Roboto"/>
                <a:sym typeface="Roboto"/>
              </a:endParaRPr>
            </a:p>
          </p:txBody>
        </p:sp>
        <p:sp>
          <p:nvSpPr>
            <p:cNvPr id="209" name="Google Shape;209;p23"/>
            <p:cNvSpPr/>
            <p:nvPr/>
          </p:nvSpPr>
          <p:spPr>
            <a:xfrm>
              <a:off x="4387850" y="2308238"/>
              <a:ext cx="2743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1155CC"/>
                </a:buClr>
                <a:buSzPts val="1200"/>
                <a:buFont typeface="Roboto"/>
                <a:buChar char="●"/>
              </a:pPr>
              <a:r>
                <a:rPr i="1" lang="en" sz="1200">
                  <a:solidFill>
                    <a:srgbClr val="1155CC"/>
                  </a:solidFill>
                  <a:latin typeface="Roboto"/>
                  <a:ea typeface="Roboto"/>
                  <a:cs typeface="Roboto"/>
                  <a:sym typeface="Roboto"/>
                </a:rPr>
                <a:t>Formulate a hypothesis-driven </a:t>
              </a:r>
              <a:r>
                <a:rPr b="1" i="1" lang="en" sz="1200">
                  <a:solidFill>
                    <a:srgbClr val="1155CC"/>
                  </a:solidFill>
                  <a:latin typeface="Roboto"/>
                  <a:ea typeface="Roboto"/>
                  <a:cs typeface="Roboto"/>
                  <a:sym typeface="Roboto"/>
                </a:rPr>
                <a:t>A</a:t>
              </a:r>
              <a:r>
                <a:rPr i="1" lang="en" sz="1200">
                  <a:solidFill>
                    <a:srgbClr val="1155CC"/>
                  </a:solidFill>
                  <a:latin typeface="Roboto"/>
                  <a:ea typeface="Roboto"/>
                  <a:cs typeface="Roboto"/>
                  <a:sym typeface="Roboto"/>
                </a:rPr>
                <a:t>nalysis plan</a:t>
              </a:r>
              <a:endParaRPr i="1" sz="1200">
                <a:solidFill>
                  <a:srgbClr val="1155CC"/>
                </a:solidFill>
                <a:latin typeface="Roboto"/>
                <a:ea typeface="Roboto"/>
                <a:cs typeface="Roboto"/>
                <a:sym typeface="Roboto"/>
              </a:endParaRPr>
            </a:p>
          </p:txBody>
        </p:sp>
      </p:grpSp>
      <p:grpSp>
        <p:nvGrpSpPr>
          <p:cNvPr id="210" name="Google Shape;210;p23"/>
          <p:cNvGrpSpPr/>
          <p:nvPr/>
        </p:nvGrpSpPr>
        <p:grpSpPr>
          <a:xfrm>
            <a:off x="1143000" y="1325880"/>
            <a:ext cx="5538050" cy="643500"/>
            <a:chOff x="1593000" y="2322568"/>
            <a:chExt cx="5538050" cy="643500"/>
          </a:xfrm>
        </p:grpSpPr>
        <p:sp>
          <p:nvSpPr>
            <p:cNvPr id="211" name="Google Shape;211;p23"/>
            <p:cNvSpPr/>
            <p:nvPr/>
          </p:nvSpPr>
          <p:spPr>
            <a:xfrm>
              <a:off x="3728375" y="2322568"/>
              <a:ext cx="33834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a:off x="2283025" y="2322575"/>
              <a:ext cx="1844400" cy="642600"/>
            </a:xfrm>
            <a:prstGeom prst="rect">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rot="-5400000">
              <a:off x="3501574" y="1934671"/>
              <a:ext cx="643356" cy="1419149"/>
            </a:xfrm>
            <a:prstGeom prst="flowChartOffpageConnector">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Business Question</a:t>
              </a:r>
              <a:endParaRPr sz="1600">
                <a:solidFill>
                  <a:srgbClr val="FFFFFF"/>
                </a:solidFill>
                <a:latin typeface="Roboto"/>
                <a:ea typeface="Roboto"/>
                <a:cs typeface="Roboto"/>
                <a:sym typeface="Roboto"/>
              </a:endParaRPr>
            </a:p>
          </p:txBody>
        </p:sp>
        <p:sp>
          <p:nvSpPr>
            <p:cNvPr id="215" name="Google Shape;215;p2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1593000" y="2322575"/>
              <a:ext cx="6900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B</a:t>
              </a:r>
              <a:endParaRPr b="1" sz="2600">
                <a:solidFill>
                  <a:srgbClr val="FFFFFF"/>
                </a:solidFill>
                <a:latin typeface="Roboto"/>
                <a:ea typeface="Roboto"/>
                <a:cs typeface="Roboto"/>
                <a:sym typeface="Roboto"/>
              </a:endParaRPr>
            </a:p>
          </p:txBody>
        </p:sp>
        <p:sp>
          <p:nvSpPr>
            <p:cNvPr id="217" name="Google Shape;217;p23"/>
            <p:cNvSpPr/>
            <p:nvPr/>
          </p:nvSpPr>
          <p:spPr>
            <a:xfrm>
              <a:off x="4387850" y="2323750"/>
              <a:ext cx="2743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1155CC"/>
                </a:buClr>
                <a:buSzPts val="1200"/>
                <a:buFont typeface="Roboto"/>
                <a:buChar char="●"/>
              </a:pPr>
              <a:r>
                <a:rPr i="1" lang="en" sz="1200">
                  <a:solidFill>
                    <a:srgbClr val="1155CC"/>
                  </a:solidFill>
                  <a:latin typeface="Roboto"/>
                  <a:ea typeface="Roboto"/>
                  <a:cs typeface="Roboto"/>
                  <a:sym typeface="Roboto"/>
                </a:rPr>
                <a:t>Find the real and actionable </a:t>
              </a:r>
              <a:r>
                <a:rPr b="1" i="1" lang="en" sz="1200">
                  <a:solidFill>
                    <a:srgbClr val="1155CC"/>
                  </a:solidFill>
                  <a:latin typeface="Roboto"/>
                  <a:ea typeface="Roboto"/>
                  <a:cs typeface="Roboto"/>
                  <a:sym typeface="Roboto"/>
                </a:rPr>
                <a:t>B</a:t>
              </a:r>
              <a:r>
                <a:rPr i="1" lang="en" sz="1200">
                  <a:solidFill>
                    <a:srgbClr val="1155CC"/>
                  </a:solidFill>
                  <a:latin typeface="Roboto"/>
                  <a:ea typeface="Roboto"/>
                  <a:cs typeface="Roboto"/>
                  <a:sym typeface="Roboto"/>
                </a:rPr>
                <a:t>usiness question</a:t>
              </a:r>
              <a:endParaRPr i="1" sz="1200">
                <a:solidFill>
                  <a:srgbClr val="1155CC"/>
                </a:solidFill>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28600" y="2286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How Data Science Is Transforming Business</a:t>
            </a:r>
            <a:endParaRPr b="1" u="sng"/>
          </a:p>
        </p:txBody>
      </p:sp>
      <p:sp>
        <p:nvSpPr>
          <p:cNvPr id="69" name="Google Shape;69;p14"/>
          <p:cNvSpPr txBox="1"/>
          <p:nvPr>
            <p:ph idx="1" type="body"/>
          </p:nvPr>
        </p:nvSpPr>
        <p:spPr>
          <a:xfrm>
            <a:off x="228600" y="1143000"/>
            <a:ext cx="85497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rapid increase in data being collected and stored brings transformative benefits to organizations by turning data into a competitive advantage. There are numerous factors that go into determining if someone should be approved and how much of a credit line should be extended.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Two basic risks exist:</a:t>
            </a:r>
            <a:endParaRPr sz="1600"/>
          </a:p>
          <a:p>
            <a:pPr indent="0" lvl="0" marL="0" rtl="0" algn="l">
              <a:spcBef>
                <a:spcPts val="0"/>
              </a:spcBef>
              <a:spcAft>
                <a:spcPts val="0"/>
              </a:spcAft>
              <a:buNone/>
            </a:pPr>
            <a:r>
              <a:t/>
            </a:r>
            <a:endParaRPr sz="600"/>
          </a:p>
          <a:p>
            <a:pPr indent="-215900" lvl="0" marL="342900" rtl="0" algn="l">
              <a:spcBef>
                <a:spcPts val="0"/>
              </a:spcBef>
              <a:spcAft>
                <a:spcPts val="0"/>
              </a:spcAft>
              <a:buSzPts val="1600"/>
              <a:buChar char="➥"/>
            </a:pPr>
            <a:r>
              <a:rPr lang="en" sz="1600"/>
              <a:t>Financial loss that results from approving a bad candidate</a:t>
            </a:r>
            <a:endParaRPr sz="1600"/>
          </a:p>
          <a:p>
            <a:pPr indent="0" lvl="0" marL="0" rtl="0" algn="l">
              <a:spcBef>
                <a:spcPts val="0"/>
              </a:spcBef>
              <a:spcAft>
                <a:spcPts val="0"/>
              </a:spcAft>
              <a:buNone/>
            </a:pPr>
            <a:r>
              <a:t/>
            </a:r>
            <a:endParaRPr sz="800"/>
          </a:p>
          <a:p>
            <a:pPr indent="-215900" lvl="0" marL="342900" rtl="0" algn="l">
              <a:spcBef>
                <a:spcPts val="0"/>
              </a:spcBef>
              <a:spcAft>
                <a:spcPts val="0"/>
              </a:spcAft>
              <a:buSzPts val="1600"/>
              <a:buChar char="➥"/>
            </a:pPr>
            <a:r>
              <a:rPr lang="en" sz="1600"/>
              <a:t>Business loss that results from not approving a good candidate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28600" y="2286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What is </a:t>
            </a:r>
            <a:r>
              <a:rPr b="1" lang="en" u="sng"/>
              <a:t>Data Science?</a:t>
            </a:r>
            <a:endParaRPr b="1" u="sng"/>
          </a:p>
        </p:txBody>
      </p:sp>
      <p:sp>
        <p:nvSpPr>
          <p:cNvPr id="75" name="Google Shape;75;p15"/>
          <p:cNvSpPr txBox="1"/>
          <p:nvPr>
            <p:ph idx="1" type="body"/>
          </p:nvPr>
        </p:nvSpPr>
        <p:spPr>
          <a:xfrm>
            <a:off x="228600" y="1143000"/>
            <a:ext cx="8458200" cy="3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t>Data Science</a:t>
            </a:r>
            <a:r>
              <a:rPr lang="en" sz="1600"/>
              <a:t> is a field that refers to the collective processes, theories, concepts, tools and technologies that enable the review, analysis and extraction of valuable knowledge and information from raw data.</a:t>
            </a:r>
            <a:endParaRPr sz="1600"/>
          </a:p>
          <a:p>
            <a:pPr indent="0" lvl="0" marL="0" rtl="0" algn="l">
              <a:spcBef>
                <a:spcPts val="0"/>
              </a:spcBef>
              <a:spcAft>
                <a:spcPts val="0"/>
              </a:spcAft>
              <a:buNone/>
            </a:pPr>
            <a:r>
              <a:t/>
            </a:r>
            <a:endParaRPr sz="1700"/>
          </a:p>
          <a:p>
            <a:pPr indent="0" lvl="0" marL="0" rtl="0" algn="l">
              <a:spcBef>
                <a:spcPts val="0"/>
              </a:spcBef>
              <a:spcAft>
                <a:spcPts val="0"/>
              </a:spcAft>
              <a:buNone/>
            </a:pPr>
            <a:r>
              <a:rPr b="1" lang="en" sz="1500" u="sng"/>
              <a:t>Use of Data Science</a:t>
            </a:r>
            <a:endParaRPr b="1" sz="1500" u="sng"/>
          </a:p>
          <a:p>
            <a:pPr indent="-209550" lvl="0" marL="342900" rtl="0" algn="l">
              <a:spcBef>
                <a:spcPts val="0"/>
              </a:spcBef>
              <a:spcAft>
                <a:spcPts val="0"/>
              </a:spcAft>
              <a:buSzPts val="1500"/>
              <a:buChar char="➥"/>
            </a:pPr>
            <a:r>
              <a:rPr lang="en" sz="1500"/>
              <a:t>Better decision making</a:t>
            </a:r>
            <a:endParaRPr sz="1500"/>
          </a:p>
          <a:p>
            <a:pPr indent="-209550" lvl="1" marL="571500" rtl="0" algn="l">
              <a:spcBef>
                <a:spcPts val="0"/>
              </a:spcBef>
              <a:spcAft>
                <a:spcPts val="0"/>
              </a:spcAft>
              <a:buSzPts val="1500"/>
              <a:buChar char="-"/>
            </a:pPr>
            <a:r>
              <a:rPr lang="en" sz="1500"/>
              <a:t>To create as much impact as possible</a:t>
            </a:r>
            <a:endParaRPr sz="1500"/>
          </a:p>
          <a:p>
            <a:pPr indent="0" lvl="0" marL="457200" rtl="0" algn="l">
              <a:spcBef>
                <a:spcPts val="0"/>
              </a:spcBef>
              <a:spcAft>
                <a:spcPts val="0"/>
              </a:spcAft>
              <a:buNone/>
            </a:pPr>
            <a:r>
              <a:t/>
            </a:r>
            <a:endParaRPr sz="1500"/>
          </a:p>
          <a:p>
            <a:pPr indent="-209550" lvl="0" marL="342900" rtl="0" algn="l">
              <a:spcBef>
                <a:spcPts val="0"/>
              </a:spcBef>
              <a:spcAft>
                <a:spcPts val="0"/>
              </a:spcAft>
              <a:buSzPts val="1500"/>
              <a:buChar char="➥"/>
            </a:pPr>
            <a:r>
              <a:rPr lang="en" sz="1500"/>
              <a:t>Predictive analysis</a:t>
            </a:r>
            <a:endParaRPr sz="1500"/>
          </a:p>
          <a:p>
            <a:pPr indent="-209550" lvl="1" marL="571500" rtl="0" algn="l">
              <a:spcBef>
                <a:spcPts val="0"/>
              </a:spcBef>
              <a:spcAft>
                <a:spcPts val="0"/>
              </a:spcAft>
              <a:buSzPts val="1500"/>
              <a:buChar char="-"/>
            </a:pPr>
            <a:r>
              <a:rPr lang="en" sz="1500"/>
              <a:t>To solve real problems</a:t>
            </a:r>
            <a:endParaRPr sz="1500"/>
          </a:p>
          <a:p>
            <a:pPr indent="0" lvl="0" marL="457200" rtl="0" algn="l">
              <a:spcBef>
                <a:spcPts val="0"/>
              </a:spcBef>
              <a:spcAft>
                <a:spcPts val="0"/>
              </a:spcAft>
              <a:buNone/>
            </a:pPr>
            <a:r>
              <a:t/>
            </a:r>
            <a:endParaRPr sz="1500"/>
          </a:p>
          <a:p>
            <a:pPr indent="-209550" lvl="0" marL="342900" rtl="0" algn="l">
              <a:spcBef>
                <a:spcPts val="0"/>
              </a:spcBef>
              <a:spcAft>
                <a:spcPts val="0"/>
              </a:spcAft>
              <a:buSzPts val="1500"/>
              <a:buChar char="➥"/>
            </a:pPr>
            <a:r>
              <a:rPr lang="en" sz="1500"/>
              <a:t>Pattern discovery</a:t>
            </a:r>
            <a:endParaRPr sz="1500"/>
          </a:p>
          <a:p>
            <a:pPr indent="-209550" lvl="1" marL="571500" rtl="0" algn="l">
              <a:spcBef>
                <a:spcPts val="0"/>
              </a:spcBef>
              <a:spcAft>
                <a:spcPts val="0"/>
              </a:spcAft>
              <a:buSzPts val="1500"/>
              <a:buChar char="-"/>
            </a:pPr>
            <a:r>
              <a:rPr lang="en" sz="1500"/>
              <a:t>To make recommendations</a:t>
            </a:r>
            <a:endParaRPr sz="1500"/>
          </a:p>
          <a:p>
            <a:pPr indent="0" lvl="0" marL="0" rtl="0" algn="l">
              <a:spcBef>
                <a:spcPts val="0"/>
              </a:spcBef>
              <a:spcAft>
                <a:spcPts val="0"/>
              </a:spcAft>
              <a:buNone/>
            </a:pPr>
            <a:r>
              <a:t/>
            </a:r>
            <a:endParaRPr i="1"/>
          </a:p>
        </p:txBody>
      </p:sp>
      <p:pic>
        <p:nvPicPr>
          <p:cNvPr id="76" name="Google Shape;76;p15"/>
          <p:cNvPicPr preferRelativeResize="0"/>
          <p:nvPr/>
        </p:nvPicPr>
        <p:blipFill>
          <a:blip r:embed="rId3">
            <a:alphaModFix/>
          </a:blip>
          <a:stretch>
            <a:fillRect/>
          </a:stretch>
        </p:blipFill>
        <p:spPr>
          <a:xfrm>
            <a:off x="5256725" y="2514600"/>
            <a:ext cx="3251199" cy="182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28600" y="2286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u="sng"/>
              <a:t>BADIR : Framework to get from Data to Decisions</a:t>
            </a:r>
            <a:endParaRPr b="1" sz="3600" u="sng"/>
          </a:p>
        </p:txBody>
      </p:sp>
      <p:grpSp>
        <p:nvGrpSpPr>
          <p:cNvPr id="82" name="Google Shape;82;p16"/>
          <p:cNvGrpSpPr/>
          <p:nvPr/>
        </p:nvGrpSpPr>
        <p:grpSpPr>
          <a:xfrm>
            <a:off x="0" y="1371943"/>
            <a:ext cx="2214600" cy="2697137"/>
            <a:chOff x="0" y="1189989"/>
            <a:chExt cx="2214600" cy="1685711"/>
          </a:xfrm>
        </p:grpSpPr>
        <p:sp>
          <p:nvSpPr>
            <p:cNvPr id="83" name="Google Shape;83;p16"/>
            <p:cNvSpPr/>
            <p:nvPr/>
          </p:nvSpPr>
          <p:spPr>
            <a:xfrm>
              <a:off x="0" y="1189989"/>
              <a:ext cx="2214600" cy="914400"/>
            </a:xfrm>
            <a:prstGeom prst="homePlate">
              <a:avLst>
                <a:gd fmla="val 50000" name="adj"/>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Business</a:t>
              </a:r>
              <a:endParaRPr b="1" sz="1100">
                <a:solidFill>
                  <a:srgbClr val="FFFFFF"/>
                </a:solidFill>
                <a:latin typeface="Open Sans"/>
                <a:ea typeface="Open Sans"/>
                <a:cs typeface="Open Sans"/>
                <a:sym typeface="Open Sans"/>
              </a:endParaRPr>
            </a:p>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Question</a:t>
              </a:r>
              <a:endParaRPr b="1" sz="1100">
                <a:solidFill>
                  <a:srgbClr val="FFFFFF"/>
                </a:solidFill>
                <a:latin typeface="Open Sans"/>
                <a:ea typeface="Open Sans"/>
                <a:cs typeface="Open Sans"/>
                <a:sym typeface="Open Sans"/>
              </a:endParaRPr>
            </a:p>
          </p:txBody>
        </p:sp>
        <p:sp>
          <p:nvSpPr>
            <p:cNvPr id="84" name="Google Shape;84;p16"/>
            <p:cNvSpPr txBox="1"/>
            <p:nvPr/>
          </p:nvSpPr>
          <p:spPr>
            <a:xfrm>
              <a:off x="295050" y="2304200"/>
              <a:ext cx="1624500" cy="57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Open Sans"/>
                  <a:ea typeface="Open Sans"/>
                  <a:cs typeface="Open Sans"/>
                  <a:sym typeface="Open Sans"/>
                </a:rPr>
                <a:t>Find the real</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and actionable</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b="1" lang="en" sz="1100">
                  <a:solidFill>
                    <a:srgbClr val="0000FF"/>
                  </a:solidFill>
                  <a:latin typeface="Open Sans"/>
                  <a:ea typeface="Open Sans"/>
                  <a:cs typeface="Open Sans"/>
                  <a:sym typeface="Open Sans"/>
                </a:rPr>
                <a:t>B</a:t>
              </a:r>
              <a:r>
                <a:rPr lang="en" sz="1100">
                  <a:latin typeface="Open Sans"/>
                  <a:ea typeface="Open Sans"/>
                  <a:cs typeface="Open Sans"/>
                  <a:sym typeface="Open Sans"/>
                </a:rPr>
                <a:t>usiness question</a:t>
              </a:r>
              <a:endParaRPr sz="1100">
                <a:latin typeface="Open Sans"/>
                <a:ea typeface="Open Sans"/>
                <a:cs typeface="Open Sans"/>
                <a:sym typeface="Open Sans"/>
              </a:endParaRPr>
            </a:p>
          </p:txBody>
        </p:sp>
      </p:grpSp>
      <p:grpSp>
        <p:nvGrpSpPr>
          <p:cNvPr id="85" name="Google Shape;85;p16"/>
          <p:cNvGrpSpPr/>
          <p:nvPr/>
        </p:nvGrpSpPr>
        <p:grpSpPr>
          <a:xfrm>
            <a:off x="1838325" y="1371600"/>
            <a:ext cx="2064000" cy="2697480"/>
            <a:chOff x="1838325" y="1189775"/>
            <a:chExt cx="2064000" cy="1685925"/>
          </a:xfrm>
        </p:grpSpPr>
        <p:sp>
          <p:nvSpPr>
            <p:cNvPr id="86" name="Google Shape;86;p16"/>
            <p:cNvSpPr/>
            <p:nvPr/>
          </p:nvSpPr>
          <p:spPr>
            <a:xfrm>
              <a:off x="1838325" y="1189775"/>
              <a:ext cx="2064000" cy="914400"/>
            </a:xfrm>
            <a:prstGeom prst="chevron">
              <a:avLst>
                <a:gd fmla="val 50000" name="adj"/>
              </a:avLst>
            </a:prstGeom>
            <a:solidFill>
              <a:srgbClr val="1155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Analysis</a:t>
              </a:r>
              <a:endParaRPr b="1" sz="1100">
                <a:solidFill>
                  <a:srgbClr val="FFFFFF"/>
                </a:solidFill>
                <a:latin typeface="Open Sans"/>
                <a:ea typeface="Open Sans"/>
                <a:cs typeface="Open Sans"/>
                <a:sym typeface="Open Sans"/>
              </a:endParaRPr>
            </a:p>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Plan</a:t>
              </a:r>
              <a:endParaRPr b="1" sz="1100">
                <a:solidFill>
                  <a:srgbClr val="FFFFFF"/>
                </a:solidFill>
                <a:latin typeface="Open Sans"/>
                <a:ea typeface="Open Sans"/>
                <a:cs typeface="Open Sans"/>
                <a:sym typeface="Open Sans"/>
              </a:endParaRPr>
            </a:p>
          </p:txBody>
        </p:sp>
        <p:sp>
          <p:nvSpPr>
            <p:cNvPr id="87" name="Google Shape;87;p16"/>
            <p:cNvSpPr txBox="1"/>
            <p:nvPr/>
          </p:nvSpPr>
          <p:spPr>
            <a:xfrm>
              <a:off x="2017250" y="2304200"/>
              <a:ext cx="1624500" cy="57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100">
                  <a:latin typeface="Open Sans"/>
                  <a:ea typeface="Open Sans"/>
                  <a:cs typeface="Open Sans"/>
                  <a:sym typeface="Open Sans"/>
                </a:rPr>
                <a:t>Formulate a hypothesis-driven </a:t>
              </a:r>
              <a:r>
                <a:rPr b="1" lang="en" sz="1100">
                  <a:solidFill>
                    <a:srgbClr val="0000FF"/>
                  </a:solidFill>
                  <a:latin typeface="Open Sans"/>
                  <a:ea typeface="Open Sans"/>
                  <a:cs typeface="Open Sans"/>
                  <a:sym typeface="Open Sans"/>
                </a:rPr>
                <a:t>A</a:t>
              </a:r>
              <a:r>
                <a:rPr lang="en" sz="1100">
                  <a:latin typeface="Open Sans"/>
                  <a:ea typeface="Open Sans"/>
                  <a:cs typeface="Open Sans"/>
                  <a:sym typeface="Open Sans"/>
                </a:rPr>
                <a:t>nalysis plan</a:t>
              </a:r>
              <a:endParaRPr sz="1100">
                <a:latin typeface="Open Sans"/>
                <a:ea typeface="Open Sans"/>
                <a:cs typeface="Open Sans"/>
                <a:sym typeface="Open Sans"/>
              </a:endParaRPr>
            </a:p>
          </p:txBody>
        </p:sp>
      </p:grpSp>
      <p:grpSp>
        <p:nvGrpSpPr>
          <p:cNvPr id="88" name="Google Shape;88;p16"/>
          <p:cNvGrpSpPr/>
          <p:nvPr/>
        </p:nvGrpSpPr>
        <p:grpSpPr>
          <a:xfrm>
            <a:off x="3516750" y="1371600"/>
            <a:ext cx="2064000" cy="2697480"/>
            <a:chOff x="3516750" y="1189775"/>
            <a:chExt cx="2064000" cy="1685925"/>
          </a:xfrm>
        </p:grpSpPr>
        <p:sp>
          <p:nvSpPr>
            <p:cNvPr id="89" name="Google Shape;89;p16"/>
            <p:cNvSpPr/>
            <p:nvPr/>
          </p:nvSpPr>
          <p:spPr>
            <a:xfrm>
              <a:off x="3516750" y="1189775"/>
              <a:ext cx="2064000" cy="914400"/>
            </a:xfrm>
            <a:prstGeom prst="chevron">
              <a:avLst>
                <a:gd fmla="val 50000" name="adj"/>
              </a:avLst>
            </a:prstGeom>
            <a:solidFill>
              <a:srgbClr val="3C78D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Data</a:t>
              </a:r>
              <a:endParaRPr b="1" sz="1100">
                <a:solidFill>
                  <a:srgbClr val="FFFFFF"/>
                </a:solidFill>
                <a:latin typeface="Open Sans"/>
                <a:ea typeface="Open Sans"/>
                <a:cs typeface="Open Sans"/>
                <a:sym typeface="Open Sans"/>
              </a:endParaRPr>
            </a:p>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Collection</a:t>
              </a:r>
              <a:endParaRPr b="1" sz="1100">
                <a:solidFill>
                  <a:srgbClr val="FFFFFF"/>
                </a:solidFill>
                <a:latin typeface="Open Sans"/>
                <a:ea typeface="Open Sans"/>
                <a:cs typeface="Open Sans"/>
                <a:sym typeface="Open Sans"/>
              </a:endParaRPr>
            </a:p>
          </p:txBody>
        </p:sp>
        <p:sp>
          <p:nvSpPr>
            <p:cNvPr id="90" name="Google Shape;90;p16"/>
            <p:cNvSpPr txBox="1"/>
            <p:nvPr/>
          </p:nvSpPr>
          <p:spPr>
            <a:xfrm>
              <a:off x="3739450" y="2304200"/>
              <a:ext cx="1624500" cy="57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Open Sans"/>
                  <a:ea typeface="Open Sans"/>
                  <a:cs typeface="Open Sans"/>
                  <a:sym typeface="Open Sans"/>
                </a:rPr>
                <a:t>Collect relevant</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b="1" lang="en" sz="1100">
                  <a:solidFill>
                    <a:srgbClr val="0000FF"/>
                  </a:solidFill>
                  <a:latin typeface="Open Sans"/>
                  <a:ea typeface="Open Sans"/>
                  <a:cs typeface="Open Sans"/>
                  <a:sym typeface="Open Sans"/>
                </a:rPr>
                <a:t>D</a:t>
              </a:r>
              <a:r>
                <a:rPr lang="en" sz="1100">
                  <a:latin typeface="Open Sans"/>
                  <a:ea typeface="Open Sans"/>
                  <a:cs typeface="Open Sans"/>
                  <a:sym typeface="Open Sans"/>
                </a:rPr>
                <a:t>ata based on </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the Analysis Plan</a:t>
              </a:r>
              <a:endParaRPr sz="1100">
                <a:latin typeface="Open Sans"/>
                <a:ea typeface="Open Sans"/>
                <a:cs typeface="Open Sans"/>
                <a:sym typeface="Open Sans"/>
              </a:endParaRPr>
            </a:p>
          </p:txBody>
        </p:sp>
      </p:grpSp>
      <p:grpSp>
        <p:nvGrpSpPr>
          <p:cNvPr id="91" name="Google Shape;91;p16"/>
          <p:cNvGrpSpPr/>
          <p:nvPr/>
        </p:nvGrpSpPr>
        <p:grpSpPr>
          <a:xfrm>
            <a:off x="6874025" y="1371600"/>
            <a:ext cx="2057400" cy="2697480"/>
            <a:chOff x="6874025" y="1189775"/>
            <a:chExt cx="2057400" cy="1685925"/>
          </a:xfrm>
        </p:grpSpPr>
        <p:sp>
          <p:nvSpPr>
            <p:cNvPr id="92" name="Google Shape;92;p16"/>
            <p:cNvSpPr/>
            <p:nvPr/>
          </p:nvSpPr>
          <p:spPr>
            <a:xfrm>
              <a:off x="6874025" y="1189775"/>
              <a:ext cx="2057400" cy="914400"/>
            </a:xfrm>
            <a:prstGeom prst="chevron">
              <a:avLst>
                <a:gd fmla="val 50000" name="adj"/>
              </a:avLst>
            </a:prstGeom>
            <a:solidFill>
              <a:srgbClr val="6D9EEB"/>
            </a:solidFill>
            <a:ln>
              <a:noFill/>
            </a:ln>
            <a:effectLst>
              <a:outerShdw blurRad="57150" rotWithShape="0" algn="bl" dir="5400000" dist="19050">
                <a:srgbClr val="000000">
                  <a:alpha val="50000"/>
                </a:srgbClr>
              </a:outerShdw>
            </a:effectLst>
          </p:spPr>
          <p:txBody>
            <a:bodyPr anchorCtr="0" anchor="ctr" bIns="91425" lIns="0" spcFirstLastPara="1" rIns="0" wrap="square" tIns="91425">
              <a:noAutofit/>
            </a:bodyPr>
            <a:lstStyle/>
            <a:p>
              <a:pPr indent="0" lvl="0" marL="0" marR="0" rtl="0" algn="ctr">
                <a:spcBef>
                  <a:spcPts val="0"/>
                </a:spcBef>
                <a:spcAft>
                  <a:spcPts val="0"/>
                </a:spcAft>
                <a:buNone/>
              </a:pPr>
              <a:r>
                <a:rPr b="1" lang="en" sz="1000">
                  <a:solidFill>
                    <a:srgbClr val="FFFFFF"/>
                  </a:solidFill>
                  <a:latin typeface="Open Sans"/>
                  <a:ea typeface="Open Sans"/>
                  <a:cs typeface="Open Sans"/>
                  <a:sym typeface="Open Sans"/>
                </a:rPr>
                <a:t>Recommendations</a:t>
              </a:r>
              <a:endParaRPr b="1" sz="1000">
                <a:solidFill>
                  <a:srgbClr val="FFFFFF"/>
                </a:solidFill>
                <a:latin typeface="Open Sans"/>
                <a:ea typeface="Open Sans"/>
                <a:cs typeface="Open Sans"/>
                <a:sym typeface="Open Sans"/>
              </a:endParaRPr>
            </a:p>
          </p:txBody>
        </p:sp>
        <p:sp>
          <p:nvSpPr>
            <p:cNvPr id="93" name="Google Shape;93;p16"/>
            <p:cNvSpPr txBox="1"/>
            <p:nvPr/>
          </p:nvSpPr>
          <p:spPr>
            <a:xfrm>
              <a:off x="7183850" y="2304200"/>
              <a:ext cx="1624500" cy="57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Open Sans"/>
                  <a:ea typeface="Open Sans"/>
                  <a:cs typeface="Open Sans"/>
                  <a:sym typeface="Open Sans"/>
                </a:rPr>
                <a:t>Drive KPI’s </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with actionable </a:t>
              </a:r>
              <a:r>
                <a:rPr b="1" lang="en" sz="1100">
                  <a:solidFill>
                    <a:srgbClr val="0000FF"/>
                  </a:solidFill>
                  <a:latin typeface="Open Sans"/>
                  <a:ea typeface="Open Sans"/>
                  <a:cs typeface="Open Sans"/>
                  <a:sym typeface="Open Sans"/>
                </a:rPr>
                <a:t>R</a:t>
              </a:r>
              <a:r>
                <a:rPr lang="en" sz="1100">
                  <a:latin typeface="Open Sans"/>
                  <a:ea typeface="Open Sans"/>
                  <a:cs typeface="Open Sans"/>
                  <a:sym typeface="Open Sans"/>
                </a:rPr>
                <a:t>ecommendation</a:t>
              </a:r>
              <a:endParaRPr sz="1100">
                <a:latin typeface="Open Sans"/>
                <a:ea typeface="Open Sans"/>
                <a:cs typeface="Open Sans"/>
                <a:sym typeface="Open Sans"/>
              </a:endParaRPr>
            </a:p>
          </p:txBody>
        </p:sp>
      </p:grpSp>
      <p:grpSp>
        <p:nvGrpSpPr>
          <p:cNvPr id="94" name="Google Shape;94;p16"/>
          <p:cNvGrpSpPr/>
          <p:nvPr/>
        </p:nvGrpSpPr>
        <p:grpSpPr>
          <a:xfrm>
            <a:off x="5195350" y="1371600"/>
            <a:ext cx="2064000" cy="2697480"/>
            <a:chOff x="5195350" y="1189775"/>
            <a:chExt cx="2064000" cy="1685925"/>
          </a:xfrm>
        </p:grpSpPr>
        <p:sp>
          <p:nvSpPr>
            <p:cNvPr id="95" name="Google Shape;95;p16"/>
            <p:cNvSpPr/>
            <p:nvPr/>
          </p:nvSpPr>
          <p:spPr>
            <a:xfrm>
              <a:off x="5195350" y="1189775"/>
              <a:ext cx="2064000" cy="914400"/>
            </a:xfrm>
            <a:prstGeom prst="chevron">
              <a:avLst>
                <a:gd fmla="val 50000" name="adj"/>
              </a:avLst>
            </a:prstGeom>
            <a:solidFill>
              <a:srgbClr val="4A86E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Derive</a:t>
              </a:r>
              <a:endParaRPr b="1" sz="1100">
                <a:solidFill>
                  <a:srgbClr val="FFFFFF"/>
                </a:solidFill>
                <a:latin typeface="Open Sans"/>
                <a:ea typeface="Open Sans"/>
                <a:cs typeface="Open Sans"/>
                <a:sym typeface="Open Sans"/>
              </a:endParaRPr>
            </a:p>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Insights</a:t>
              </a:r>
              <a:endParaRPr b="1" sz="1100">
                <a:solidFill>
                  <a:srgbClr val="FFFFFF"/>
                </a:solidFill>
                <a:latin typeface="Open Sans"/>
                <a:ea typeface="Open Sans"/>
                <a:cs typeface="Open Sans"/>
                <a:sym typeface="Open Sans"/>
              </a:endParaRPr>
            </a:p>
          </p:txBody>
        </p:sp>
        <p:sp>
          <p:nvSpPr>
            <p:cNvPr id="96" name="Google Shape;96;p16"/>
            <p:cNvSpPr txBox="1"/>
            <p:nvPr/>
          </p:nvSpPr>
          <p:spPr>
            <a:xfrm>
              <a:off x="5461650" y="2304200"/>
              <a:ext cx="1624500" cy="57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Open Sans"/>
                  <a:ea typeface="Open Sans"/>
                  <a:cs typeface="Open Sans"/>
                  <a:sym typeface="Open Sans"/>
                </a:rPr>
                <a:t>Derive </a:t>
              </a:r>
              <a:r>
                <a:rPr b="1" lang="en" sz="1100">
                  <a:solidFill>
                    <a:srgbClr val="0000FF"/>
                  </a:solidFill>
                  <a:latin typeface="Open Sans"/>
                  <a:ea typeface="Open Sans"/>
                  <a:cs typeface="Open Sans"/>
                  <a:sym typeface="Open Sans"/>
                </a:rPr>
                <a:t>I</a:t>
              </a:r>
              <a:r>
                <a:rPr lang="en" sz="1100">
                  <a:latin typeface="Open Sans"/>
                  <a:ea typeface="Open Sans"/>
                  <a:cs typeface="Open Sans"/>
                  <a:sym typeface="Open Sans"/>
                </a:rPr>
                <a:t>nsights using machine learning &amp; statistics</a:t>
              </a:r>
              <a:endParaRPr sz="1100">
                <a:latin typeface="Open Sans"/>
                <a:ea typeface="Open Sans"/>
                <a:cs typeface="Open Sans"/>
                <a:sym typeface="Open Sans"/>
              </a:endParaRPr>
            </a:p>
          </p:txBody>
        </p:sp>
      </p:grpSp>
      <p:sp>
        <p:nvSpPr>
          <p:cNvPr id="97" name="Google Shape;97;p16"/>
          <p:cNvSpPr/>
          <p:nvPr/>
        </p:nvSpPr>
        <p:spPr>
          <a:xfrm>
            <a:off x="228600" y="2453640"/>
            <a:ext cx="7863900" cy="274200"/>
          </a:xfrm>
          <a:prstGeom prst="homePlate">
            <a:avLst>
              <a:gd fmla="val 50000" name="adj"/>
            </a:avLst>
          </a:prstGeom>
          <a:solidFill>
            <a:srgbClr val="6AA84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i="1" lang="en" sz="1000">
                <a:solidFill>
                  <a:srgbClr val="FFFFFF"/>
                </a:solidFill>
                <a:latin typeface="Open Sans"/>
                <a:ea typeface="Open Sans"/>
                <a:cs typeface="Open Sans"/>
                <a:sym typeface="Open Sans"/>
              </a:rPr>
              <a:t>Decision - from insights to impact</a:t>
            </a:r>
            <a:endParaRPr b="1" i="1" sz="1000">
              <a:solidFill>
                <a:srgbClr val="FFFFFF"/>
              </a:solidFill>
              <a:latin typeface="Open Sans"/>
              <a:ea typeface="Open Sans"/>
              <a:cs typeface="Open Sans"/>
              <a:sym typeface="Open Sans"/>
            </a:endParaRPr>
          </a:p>
        </p:txBody>
      </p:sp>
      <p:sp>
        <p:nvSpPr>
          <p:cNvPr id="98" name="Google Shape;98;p16"/>
          <p:cNvSpPr/>
          <p:nvPr/>
        </p:nvSpPr>
        <p:spPr>
          <a:xfrm>
            <a:off x="228600" y="1478280"/>
            <a:ext cx="7863900" cy="274200"/>
          </a:xfrm>
          <a:prstGeom prst="homePlate">
            <a:avLst>
              <a:gd fmla="val 50000" name="adj"/>
            </a:avLst>
          </a:prstGeom>
          <a:solidFill>
            <a:srgbClr val="CC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i="1" lang="en" sz="1000">
                <a:latin typeface="Open Sans"/>
                <a:ea typeface="Open Sans"/>
                <a:cs typeface="Open Sans"/>
                <a:sym typeface="Open Sans"/>
              </a:rPr>
              <a:t>Data - from inquiry to insights</a:t>
            </a:r>
            <a:endParaRPr b="1" i="1" sz="10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228600" y="2286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3600"/>
              <a:t>Find the real and actionable </a:t>
            </a:r>
            <a:r>
              <a:rPr b="1" i="1" lang="en" sz="3600">
                <a:solidFill>
                  <a:srgbClr val="0000FF"/>
                </a:solidFill>
              </a:rPr>
              <a:t>B</a:t>
            </a:r>
            <a:r>
              <a:rPr i="1" lang="en" sz="3600"/>
              <a:t>usiness question</a:t>
            </a:r>
            <a:endParaRPr i="1" sz="3600"/>
          </a:p>
        </p:txBody>
      </p:sp>
      <p:sp>
        <p:nvSpPr>
          <p:cNvPr id="104" name="Google Shape;104;p17"/>
          <p:cNvSpPr txBox="1"/>
          <p:nvPr>
            <p:ph idx="1" type="body"/>
          </p:nvPr>
        </p:nvSpPr>
        <p:spPr>
          <a:xfrm>
            <a:off x="228600" y="114300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Credit One</a:t>
            </a:r>
            <a:r>
              <a:rPr lang="en"/>
              <a:t> wants us to </a:t>
            </a:r>
            <a:r>
              <a:rPr lang="en"/>
              <a:t>examining current customer demographics to better understand what traits might relate to whether or not a customer is likely to default on their current credit obligations, or at a minimum determine if a customer is eligible for a credit line.</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The intent underlying the question is vital to the success of Credit One because their business model depends on customers paying their debts.</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Credit One should take into consideration any business loss that results from not approving a good candidate and the financial loss that results from approving an ‘at-risk’ candidate.</a:t>
            </a:r>
            <a:endParaRPr/>
          </a:p>
        </p:txBody>
      </p:sp>
      <p:sp>
        <p:nvSpPr>
          <p:cNvPr id="105" name="Google Shape;105;p17"/>
          <p:cNvSpPr/>
          <p:nvPr/>
        </p:nvSpPr>
        <p:spPr>
          <a:xfrm>
            <a:off x="0" y="309"/>
            <a:ext cx="2286000" cy="320100"/>
          </a:xfrm>
          <a:prstGeom prst="homePlate">
            <a:avLst>
              <a:gd fmla="val 50000" name="adj"/>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Business Question</a:t>
            </a:r>
            <a:endParaRPr b="1" sz="1100">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228600" y="2286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3600"/>
              <a:t>Formulate a hypothesis-driven </a:t>
            </a:r>
            <a:r>
              <a:rPr b="1" i="1" lang="en" sz="3600">
                <a:solidFill>
                  <a:srgbClr val="0000FF"/>
                </a:solidFill>
              </a:rPr>
              <a:t>A</a:t>
            </a:r>
            <a:r>
              <a:rPr i="1" lang="en" sz="3600"/>
              <a:t>nalysis plan</a:t>
            </a:r>
            <a:endParaRPr i="1" sz="3600"/>
          </a:p>
        </p:txBody>
      </p:sp>
      <p:sp>
        <p:nvSpPr>
          <p:cNvPr id="111" name="Google Shape;111;p18"/>
          <p:cNvSpPr txBox="1"/>
          <p:nvPr>
            <p:ph idx="1" type="body"/>
          </p:nvPr>
        </p:nvSpPr>
        <p:spPr>
          <a:xfrm>
            <a:off x="137150" y="1097280"/>
            <a:ext cx="5852100" cy="1371600"/>
          </a:xfrm>
          <a:prstGeom prst="rect">
            <a:avLst/>
          </a:prstGeom>
        </p:spPr>
        <p:txBody>
          <a:bodyPr anchorCtr="0" anchor="t" bIns="91425" lIns="91425" spcFirstLastPara="1" rIns="91425" wrap="square" tIns="91425">
            <a:noAutofit/>
          </a:bodyPr>
          <a:lstStyle/>
          <a:p>
            <a:pPr indent="-206375" lvl="0" marL="342900" rtl="0" algn="l">
              <a:spcBef>
                <a:spcPts val="0"/>
              </a:spcBef>
              <a:spcAft>
                <a:spcPts val="0"/>
              </a:spcAft>
              <a:buSzPts val="1450"/>
              <a:buChar char="●"/>
            </a:pPr>
            <a:r>
              <a:rPr b="1" i="1" lang="en" sz="1450"/>
              <a:t>What is the analysis goal?</a:t>
            </a:r>
            <a:r>
              <a:rPr lang="en" sz="1450"/>
              <a:t> T</a:t>
            </a:r>
            <a:r>
              <a:rPr lang="en" sz="1450"/>
              <a:t>o use Python and some related data analytics and machine learning libraries to explore patterns in our customer data and to create predictive models which forecast whether a </a:t>
            </a:r>
            <a:r>
              <a:rPr lang="en" sz="1450"/>
              <a:t>credit line should be approved or not based on some attributes of the customer.</a:t>
            </a:r>
            <a:endParaRPr sz="1450"/>
          </a:p>
        </p:txBody>
      </p:sp>
      <p:sp>
        <p:nvSpPr>
          <p:cNvPr id="112" name="Google Shape;112;p18"/>
          <p:cNvSpPr/>
          <p:nvPr/>
        </p:nvSpPr>
        <p:spPr>
          <a:xfrm>
            <a:off x="0" y="0"/>
            <a:ext cx="2286000" cy="320100"/>
          </a:xfrm>
          <a:prstGeom prst="chevron">
            <a:avLst>
              <a:gd fmla="val 50000" name="adj"/>
            </a:avLst>
          </a:prstGeom>
          <a:solidFill>
            <a:srgbClr val="1155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Analysis Plan</a:t>
            </a:r>
            <a:endParaRPr b="1" sz="1100">
              <a:solidFill>
                <a:srgbClr val="FFFFFF"/>
              </a:solidFill>
              <a:latin typeface="Open Sans"/>
              <a:ea typeface="Open Sans"/>
              <a:cs typeface="Open Sans"/>
              <a:sym typeface="Open Sans"/>
            </a:endParaRPr>
          </a:p>
        </p:txBody>
      </p:sp>
      <p:grpSp>
        <p:nvGrpSpPr>
          <p:cNvPr id="113" name="Google Shape;113;p18"/>
          <p:cNvGrpSpPr/>
          <p:nvPr/>
        </p:nvGrpSpPr>
        <p:grpSpPr>
          <a:xfrm>
            <a:off x="5943600" y="1066800"/>
            <a:ext cx="3219893" cy="2417364"/>
            <a:chOff x="2003956" y="1154876"/>
            <a:chExt cx="4941517" cy="3727624"/>
          </a:xfrm>
        </p:grpSpPr>
        <p:sp>
          <p:nvSpPr>
            <p:cNvPr id="114" name="Google Shape;114;p18"/>
            <p:cNvSpPr/>
            <p:nvPr/>
          </p:nvSpPr>
          <p:spPr>
            <a:xfrm>
              <a:off x="3297500" y="17753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8"/>
            <p:cNvGrpSpPr/>
            <p:nvPr/>
          </p:nvGrpSpPr>
          <p:grpSpPr>
            <a:xfrm>
              <a:off x="5214050" y="1421486"/>
              <a:ext cx="1400869" cy="720186"/>
              <a:chOff x="5214050" y="811886"/>
              <a:chExt cx="1400869" cy="720186"/>
            </a:xfrm>
          </p:grpSpPr>
          <p:cxnSp>
            <p:nvCxnSpPr>
              <p:cNvPr id="116" name="Google Shape;116;p18"/>
              <p:cNvCxnSpPr/>
              <p:nvPr/>
            </p:nvCxnSpPr>
            <p:spPr>
              <a:xfrm flipH="1">
                <a:off x="5214050" y="1153772"/>
                <a:ext cx="273000" cy="378300"/>
              </a:xfrm>
              <a:prstGeom prst="straightConnector1">
                <a:avLst/>
              </a:prstGeom>
              <a:noFill/>
              <a:ln cap="flat" cmpd="sng" w="19050">
                <a:solidFill>
                  <a:srgbClr val="0944A1"/>
                </a:solidFill>
                <a:prstDash val="solid"/>
                <a:round/>
                <a:headEnd len="med" w="med" type="oval"/>
                <a:tailEnd len="sm" w="sm" type="none"/>
              </a:ln>
            </p:spPr>
          </p:cxnSp>
          <p:sp>
            <p:nvSpPr>
              <p:cNvPr id="117" name="Google Shape;117;p18"/>
              <p:cNvSpPr txBox="1"/>
              <p:nvPr/>
            </p:nvSpPr>
            <p:spPr>
              <a:xfrm>
                <a:off x="5471919" y="811886"/>
                <a:ext cx="1143000" cy="59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ANALYSIS GOALS</a:t>
                </a:r>
                <a:endParaRPr b="1" sz="800">
                  <a:latin typeface="Roboto"/>
                  <a:ea typeface="Roboto"/>
                  <a:cs typeface="Roboto"/>
                  <a:sym typeface="Roboto"/>
                </a:endParaRPr>
              </a:p>
            </p:txBody>
          </p:sp>
        </p:grpSp>
        <p:grpSp>
          <p:nvGrpSpPr>
            <p:cNvPr id="118" name="Google Shape;118;p18"/>
            <p:cNvGrpSpPr/>
            <p:nvPr/>
          </p:nvGrpSpPr>
          <p:grpSpPr>
            <a:xfrm>
              <a:off x="2652322" y="1477004"/>
              <a:ext cx="1255639" cy="664668"/>
              <a:chOff x="2652322" y="867404"/>
              <a:chExt cx="1255639" cy="664668"/>
            </a:xfrm>
          </p:grpSpPr>
          <p:cxnSp>
            <p:nvCxnSpPr>
              <p:cNvPr id="119" name="Google Shape;119;p18"/>
              <p:cNvCxnSpPr/>
              <p:nvPr/>
            </p:nvCxnSpPr>
            <p:spPr>
              <a:xfrm>
                <a:off x="3634961" y="1153772"/>
                <a:ext cx="273000" cy="378300"/>
              </a:xfrm>
              <a:prstGeom prst="straightConnector1">
                <a:avLst/>
              </a:prstGeom>
              <a:noFill/>
              <a:ln cap="flat" cmpd="sng" w="19050">
                <a:solidFill>
                  <a:srgbClr val="A1C3FA"/>
                </a:solidFill>
                <a:prstDash val="solid"/>
                <a:round/>
                <a:headEnd len="med" w="med" type="oval"/>
                <a:tailEnd len="sm" w="sm" type="none"/>
              </a:ln>
            </p:spPr>
          </p:cxnSp>
          <p:sp>
            <p:nvSpPr>
              <p:cNvPr id="120" name="Google Shape;120;p18"/>
              <p:cNvSpPr txBox="1"/>
              <p:nvPr/>
            </p:nvSpPr>
            <p:spPr>
              <a:xfrm>
                <a:off x="2652322" y="867404"/>
                <a:ext cx="1004400" cy="3783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latin typeface="Roboto"/>
                    <a:ea typeface="Roboto"/>
                    <a:cs typeface="Roboto"/>
                    <a:sym typeface="Roboto"/>
                  </a:rPr>
                  <a:t>PROJECT PLAN</a:t>
                </a:r>
                <a:endParaRPr b="1" sz="800">
                  <a:latin typeface="Roboto"/>
                  <a:ea typeface="Roboto"/>
                  <a:cs typeface="Roboto"/>
                  <a:sym typeface="Roboto"/>
                </a:endParaRPr>
              </a:p>
            </p:txBody>
          </p:sp>
        </p:grpSp>
        <p:grpSp>
          <p:nvGrpSpPr>
            <p:cNvPr id="121" name="Google Shape;121;p18"/>
            <p:cNvGrpSpPr/>
            <p:nvPr/>
          </p:nvGrpSpPr>
          <p:grpSpPr>
            <a:xfrm>
              <a:off x="5625475" y="3381275"/>
              <a:ext cx="1319998" cy="522411"/>
              <a:chOff x="5625475" y="2771675"/>
              <a:chExt cx="1319998" cy="522411"/>
            </a:xfrm>
          </p:grpSpPr>
          <p:cxnSp>
            <p:nvCxnSpPr>
              <p:cNvPr id="122" name="Google Shape;122;p18"/>
              <p:cNvCxnSpPr/>
              <p:nvPr/>
            </p:nvCxnSpPr>
            <p:spPr>
              <a:xfrm rot="10800000">
                <a:off x="5625475" y="2771675"/>
                <a:ext cx="442200" cy="153300"/>
              </a:xfrm>
              <a:prstGeom prst="straightConnector1">
                <a:avLst/>
              </a:prstGeom>
              <a:noFill/>
              <a:ln cap="flat" cmpd="sng" w="19050">
                <a:solidFill>
                  <a:srgbClr val="307BF3"/>
                </a:solidFill>
                <a:prstDash val="solid"/>
                <a:round/>
                <a:headEnd len="med" w="med" type="oval"/>
                <a:tailEnd len="sm" w="sm" type="none"/>
              </a:ln>
            </p:spPr>
          </p:cxnSp>
          <p:sp>
            <p:nvSpPr>
              <p:cNvPr id="123" name="Google Shape;123;p18"/>
              <p:cNvSpPr txBox="1"/>
              <p:nvPr/>
            </p:nvSpPr>
            <p:spPr>
              <a:xfrm>
                <a:off x="5655473" y="2915786"/>
                <a:ext cx="1290000" cy="37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HYPOTHESIS</a:t>
                </a:r>
                <a:endParaRPr b="1" sz="800">
                  <a:latin typeface="Roboto"/>
                  <a:ea typeface="Roboto"/>
                  <a:cs typeface="Roboto"/>
                  <a:sym typeface="Roboto"/>
                </a:endParaRPr>
              </a:p>
            </p:txBody>
          </p:sp>
        </p:grpSp>
        <p:grpSp>
          <p:nvGrpSpPr>
            <p:cNvPr id="124" name="Google Shape;124;p18"/>
            <p:cNvGrpSpPr/>
            <p:nvPr/>
          </p:nvGrpSpPr>
          <p:grpSpPr>
            <a:xfrm>
              <a:off x="2003956" y="3276432"/>
              <a:ext cx="1505719" cy="513600"/>
              <a:chOff x="2003956" y="2666832"/>
              <a:chExt cx="1505719" cy="513600"/>
            </a:xfrm>
          </p:grpSpPr>
          <p:cxnSp>
            <p:nvCxnSpPr>
              <p:cNvPr id="125" name="Google Shape;125;p18"/>
              <p:cNvCxnSpPr/>
              <p:nvPr/>
            </p:nvCxnSpPr>
            <p:spPr>
              <a:xfrm flipH="1" rot="10800000">
                <a:off x="3059375" y="2771675"/>
                <a:ext cx="450300" cy="145200"/>
              </a:xfrm>
              <a:prstGeom prst="straightConnector1">
                <a:avLst/>
              </a:prstGeom>
              <a:noFill/>
              <a:ln cap="flat" cmpd="sng" w="19050">
                <a:solidFill>
                  <a:srgbClr val="307BF3"/>
                </a:solidFill>
                <a:prstDash val="solid"/>
                <a:round/>
                <a:headEnd len="med" w="med" type="oval"/>
                <a:tailEnd len="sm" w="sm" type="none"/>
              </a:ln>
            </p:spPr>
          </p:cxnSp>
          <p:sp>
            <p:nvSpPr>
              <p:cNvPr id="126" name="Google Shape;126;p18"/>
              <p:cNvSpPr txBox="1"/>
              <p:nvPr/>
            </p:nvSpPr>
            <p:spPr>
              <a:xfrm>
                <a:off x="2003956" y="2666832"/>
                <a:ext cx="1505700" cy="51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latin typeface="Roboto"/>
                    <a:ea typeface="Roboto"/>
                    <a:cs typeface="Roboto"/>
                    <a:sym typeface="Roboto"/>
                  </a:rPr>
                  <a:t> </a:t>
                </a:r>
                <a:r>
                  <a:rPr lang="en" sz="800">
                    <a:latin typeface="Roboto"/>
                    <a:ea typeface="Roboto"/>
                    <a:cs typeface="Roboto"/>
                    <a:sym typeface="Roboto"/>
                  </a:rPr>
                  <a:t>DATA</a:t>
                </a:r>
                <a:endParaRPr sz="800">
                  <a:latin typeface="Roboto"/>
                  <a:ea typeface="Roboto"/>
                  <a:cs typeface="Roboto"/>
                  <a:sym typeface="Roboto"/>
                </a:endParaRPr>
              </a:p>
              <a:p>
                <a:pPr indent="0" lvl="0" marL="0" rtl="0" algn="ctr">
                  <a:lnSpc>
                    <a:spcPct val="115000"/>
                  </a:lnSpc>
                  <a:spcBef>
                    <a:spcPts val="0"/>
                  </a:spcBef>
                  <a:spcAft>
                    <a:spcPts val="0"/>
                  </a:spcAft>
                  <a:buNone/>
                </a:pPr>
                <a:r>
                  <a:rPr lang="en" sz="800">
                    <a:latin typeface="Roboto"/>
                    <a:ea typeface="Roboto"/>
                    <a:cs typeface="Roboto"/>
                    <a:sym typeface="Roboto"/>
                  </a:rPr>
                  <a:t>SPECIFICATION</a:t>
                </a:r>
                <a:endParaRPr b="1" sz="800">
                  <a:latin typeface="Roboto"/>
                  <a:ea typeface="Roboto"/>
                  <a:cs typeface="Roboto"/>
                  <a:sym typeface="Roboto"/>
                </a:endParaRPr>
              </a:p>
            </p:txBody>
          </p:sp>
        </p:grpSp>
        <p:grpSp>
          <p:nvGrpSpPr>
            <p:cNvPr id="127" name="Google Shape;127;p18"/>
            <p:cNvGrpSpPr/>
            <p:nvPr/>
          </p:nvGrpSpPr>
          <p:grpSpPr>
            <a:xfrm>
              <a:off x="3826467" y="4150600"/>
              <a:ext cx="1443600" cy="668169"/>
              <a:chOff x="3826467" y="3541000"/>
              <a:chExt cx="1443600" cy="668169"/>
            </a:xfrm>
          </p:grpSpPr>
          <p:cxnSp>
            <p:nvCxnSpPr>
              <p:cNvPr id="128" name="Google Shape;128;p18"/>
              <p:cNvCxnSpPr/>
              <p:nvPr/>
            </p:nvCxnSpPr>
            <p:spPr>
              <a:xfrm rot="10800000">
                <a:off x="4563402" y="3541000"/>
                <a:ext cx="0" cy="489600"/>
              </a:xfrm>
              <a:prstGeom prst="straightConnector1">
                <a:avLst/>
              </a:prstGeom>
              <a:noFill/>
              <a:ln cap="flat" cmpd="sng" w="19050">
                <a:solidFill>
                  <a:srgbClr val="0944A1"/>
                </a:solidFill>
                <a:prstDash val="solid"/>
                <a:round/>
                <a:headEnd len="med" w="med" type="oval"/>
                <a:tailEnd len="sm" w="sm" type="none"/>
              </a:ln>
            </p:spPr>
          </p:cxnSp>
          <p:sp>
            <p:nvSpPr>
              <p:cNvPr id="129" name="Google Shape;129;p18"/>
              <p:cNvSpPr txBox="1"/>
              <p:nvPr/>
            </p:nvSpPr>
            <p:spPr>
              <a:xfrm>
                <a:off x="3826467" y="3980569"/>
                <a:ext cx="1443600" cy="22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latin typeface="Roboto"/>
                    <a:ea typeface="Roboto"/>
                    <a:cs typeface="Roboto"/>
                    <a:sym typeface="Roboto"/>
                  </a:rPr>
                  <a:t>METHODOLOGY</a:t>
                </a:r>
                <a:endParaRPr b="1" sz="800">
                  <a:latin typeface="Roboto"/>
                  <a:ea typeface="Roboto"/>
                  <a:cs typeface="Roboto"/>
                  <a:sym typeface="Roboto"/>
                </a:endParaRPr>
              </a:p>
            </p:txBody>
          </p:sp>
        </p:grpSp>
        <p:sp>
          <p:nvSpPr>
            <p:cNvPr id="130" name="Google Shape;130;p18"/>
            <p:cNvSpPr/>
            <p:nvPr/>
          </p:nvSpPr>
          <p:spPr>
            <a:xfrm rot="1800047">
              <a:off x="3219843" y="1696034"/>
              <a:ext cx="2690936" cy="2690936"/>
            </a:xfrm>
            <a:prstGeom prst="blockArc">
              <a:avLst>
                <a:gd fmla="val 14414370" name="adj1"/>
                <a:gd fmla="val 18998613" name="adj2"/>
                <a:gd fmla="val 8907" name="adj3"/>
              </a:avLst>
            </a:prstGeom>
            <a:solidFill>
              <a:srgbClr val="0944A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flipH="1" rot="-9000757">
              <a:off x="3225716" y="1694408"/>
              <a:ext cx="2690226" cy="2690226"/>
            </a:xfrm>
            <a:prstGeom prst="blockArc">
              <a:avLst>
                <a:gd fmla="val 20178804" name="adj1"/>
                <a:gd fmla="val 2623923" name="adj2"/>
                <a:gd fmla="val 8858" name="adj3"/>
              </a:avLst>
            </a:prstGeom>
            <a:solidFill>
              <a:srgbClr val="307BF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txBox="1"/>
            <p:nvPr/>
          </p:nvSpPr>
          <p:spPr>
            <a:xfrm>
              <a:off x="3845784" y="2666060"/>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020202"/>
                  </a:solidFill>
                  <a:latin typeface="Roboto"/>
                  <a:ea typeface="Roboto"/>
                  <a:cs typeface="Roboto"/>
                  <a:sym typeface="Roboto"/>
                </a:rPr>
                <a:t>ANALYSIS</a:t>
              </a:r>
              <a:endParaRPr b="1" sz="1200">
                <a:solidFill>
                  <a:srgbClr val="020202"/>
                </a:solidFill>
                <a:latin typeface="Roboto"/>
                <a:ea typeface="Roboto"/>
                <a:cs typeface="Roboto"/>
                <a:sym typeface="Roboto"/>
              </a:endParaRPr>
            </a:p>
            <a:p>
              <a:pPr indent="0" lvl="0" marL="0" rtl="0" algn="ctr">
                <a:lnSpc>
                  <a:spcPct val="115000"/>
                </a:lnSpc>
                <a:spcBef>
                  <a:spcPts val="0"/>
                </a:spcBef>
                <a:spcAft>
                  <a:spcPts val="0"/>
                </a:spcAft>
                <a:buNone/>
              </a:pPr>
              <a:r>
                <a:rPr b="1" lang="en" sz="1200">
                  <a:solidFill>
                    <a:srgbClr val="020202"/>
                  </a:solidFill>
                  <a:latin typeface="Roboto"/>
                  <a:ea typeface="Roboto"/>
                  <a:cs typeface="Roboto"/>
                  <a:sym typeface="Roboto"/>
                </a:rPr>
                <a:t>PLAN</a:t>
              </a:r>
              <a:endParaRPr b="1" sz="1200">
                <a:solidFill>
                  <a:srgbClr val="020202"/>
                </a:solidFill>
                <a:latin typeface="Roboto"/>
                <a:ea typeface="Roboto"/>
                <a:cs typeface="Roboto"/>
                <a:sym typeface="Roboto"/>
              </a:endParaRPr>
            </a:p>
          </p:txBody>
        </p:sp>
        <p:sp>
          <p:nvSpPr>
            <p:cNvPr id="133" name="Google Shape;133;p18"/>
            <p:cNvSpPr/>
            <p:nvPr/>
          </p:nvSpPr>
          <p:spPr>
            <a:xfrm rot="-3781968">
              <a:off x="5556765" y="2467584"/>
              <a:ext cx="363191" cy="363191"/>
            </a:xfrm>
            <a:prstGeom prst="rtTriangle">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flipH="1" rot="-1800109">
              <a:off x="3215030" y="1692074"/>
              <a:ext cx="2696852" cy="2696852"/>
            </a:xfrm>
            <a:prstGeom prst="blockArc">
              <a:avLst>
                <a:gd fmla="val 14334136" name="adj1"/>
                <a:gd fmla="val 18854681" name="adj2"/>
                <a:gd fmla="val 8846" name="adj3"/>
              </a:avLst>
            </a:prstGeom>
            <a:solidFill>
              <a:srgbClr val="A1C3FA"/>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rot="9000757">
              <a:off x="3225714" y="1694419"/>
              <a:ext cx="2690226" cy="2690226"/>
            </a:xfrm>
            <a:prstGeom prst="blockArc">
              <a:avLst>
                <a:gd fmla="val 20184517" name="adj1"/>
                <a:gd fmla="val 3007258" name="adj2"/>
                <a:gd fmla="val 9336" name="adj3"/>
              </a:avLst>
            </a:prstGeom>
            <a:solidFill>
              <a:srgbClr val="307BF3"/>
            </a:solidFill>
            <a:ln cap="flat" cmpd="sng" w="9525">
              <a:solidFill>
                <a:srgbClr val="307BF3"/>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flipH="1" rot="-9000757">
              <a:off x="3173075" y="1647114"/>
              <a:ext cx="2690226" cy="2690226"/>
            </a:xfrm>
            <a:prstGeom prst="blockArc">
              <a:avLst>
                <a:gd fmla="val 15738599" name="adj1"/>
                <a:gd fmla="val 20008131" name="adj2"/>
                <a:gd fmla="val 9063" name="adj3"/>
              </a:avLst>
            </a:prstGeom>
            <a:solidFill>
              <a:srgbClr val="0944A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rot="9240359">
              <a:off x="3213511" y="2467290"/>
              <a:ext cx="363469" cy="363469"/>
            </a:xfrm>
            <a:prstGeom prst="rtTriangl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rot="476150">
              <a:off x="5119958" y="3848800"/>
              <a:ext cx="362875" cy="362875"/>
            </a:xfrm>
            <a:prstGeom prst="rtTriangl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rot="4857950">
              <a:off x="3653723" y="3848751"/>
              <a:ext cx="363003" cy="363003"/>
            </a:xfrm>
            <a:prstGeom prst="rtTriangle">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rot="-8100000">
              <a:off x="4382715" y="1636993"/>
              <a:ext cx="363170" cy="363170"/>
            </a:xfrm>
            <a:prstGeom prst="rtTriangle">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8"/>
          <p:cNvSpPr txBox="1"/>
          <p:nvPr>
            <p:ph idx="1" type="body"/>
          </p:nvPr>
        </p:nvSpPr>
        <p:spPr>
          <a:xfrm>
            <a:off x="137150" y="2667000"/>
            <a:ext cx="5852100" cy="1097400"/>
          </a:xfrm>
          <a:prstGeom prst="rect">
            <a:avLst/>
          </a:prstGeom>
        </p:spPr>
        <p:txBody>
          <a:bodyPr anchorCtr="0" anchor="t" bIns="91425" lIns="91425" spcFirstLastPara="1" rIns="91425" wrap="square" tIns="91425">
            <a:noAutofit/>
          </a:bodyPr>
          <a:lstStyle/>
          <a:p>
            <a:pPr indent="-263525" lvl="0" marL="342900" rtl="0" algn="l">
              <a:spcBef>
                <a:spcPts val="0"/>
              </a:spcBef>
              <a:spcAft>
                <a:spcPts val="0"/>
              </a:spcAft>
              <a:buSzPts val="1450"/>
              <a:buChar char="●"/>
            </a:pPr>
            <a:r>
              <a:rPr b="1" lang="en" sz="1450"/>
              <a:t>What hypotheses are to be tested? </a:t>
            </a:r>
            <a:r>
              <a:rPr lang="en" sz="1450"/>
              <a:t>Analyze the data</a:t>
            </a:r>
            <a:r>
              <a:rPr lang="en" sz="1450"/>
              <a:t>,</a:t>
            </a:r>
            <a:r>
              <a:rPr lang="en" sz="1450"/>
              <a:t> to infer the patterns, and to make predictions to identify which customer traits Credit One can use to better classify potential customers as being ‘at-risk’ and determine:</a:t>
            </a:r>
            <a:endParaRPr sz="1450"/>
          </a:p>
        </p:txBody>
      </p:sp>
      <p:sp>
        <p:nvSpPr>
          <p:cNvPr id="142" name="Google Shape;142;p18"/>
          <p:cNvSpPr txBox="1"/>
          <p:nvPr>
            <p:ph idx="1" type="body"/>
          </p:nvPr>
        </p:nvSpPr>
        <p:spPr>
          <a:xfrm>
            <a:off x="137160" y="3718560"/>
            <a:ext cx="7772400" cy="1097400"/>
          </a:xfrm>
          <a:prstGeom prst="rect">
            <a:avLst/>
          </a:prstGeom>
        </p:spPr>
        <p:txBody>
          <a:bodyPr anchorCtr="0" anchor="t" bIns="91425" lIns="91425" spcFirstLastPara="1" rIns="91425" wrap="square" tIns="91425">
            <a:noAutofit/>
          </a:bodyPr>
          <a:lstStyle/>
          <a:p>
            <a:pPr indent="-206375" lvl="1" marL="571500" rtl="0" algn="l">
              <a:spcBef>
                <a:spcPts val="0"/>
              </a:spcBef>
              <a:spcAft>
                <a:spcPts val="0"/>
              </a:spcAft>
              <a:buSzPts val="1450"/>
              <a:buChar char="○"/>
            </a:pPr>
            <a:r>
              <a:rPr lang="en" sz="1450"/>
              <a:t>how much credit to allow someone to use.</a:t>
            </a:r>
            <a:endParaRPr sz="1450"/>
          </a:p>
          <a:p>
            <a:pPr indent="-206375" lvl="1" marL="571500" rtl="0" algn="l">
              <a:spcBef>
                <a:spcPts val="0"/>
              </a:spcBef>
              <a:spcAft>
                <a:spcPts val="0"/>
              </a:spcAft>
              <a:buSzPts val="1450"/>
              <a:buChar char="○"/>
            </a:pPr>
            <a:r>
              <a:rPr lang="en" sz="1450"/>
              <a:t>if someone should be approved or not.</a:t>
            </a:r>
            <a:endParaRPr sz="1450"/>
          </a:p>
          <a:p>
            <a:pPr indent="-206375" lvl="1" marL="571500" rtl="0" algn="l">
              <a:spcBef>
                <a:spcPts val="0"/>
              </a:spcBef>
              <a:spcAft>
                <a:spcPts val="0"/>
              </a:spcAft>
              <a:buSzPts val="1450"/>
              <a:buChar char="○"/>
            </a:pPr>
            <a:r>
              <a:rPr lang="en" sz="1450"/>
              <a:t>whether or not a customer is likely to default on their current credit obligations.</a:t>
            </a:r>
            <a:endParaRPr sz="14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228600" y="2286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3600"/>
              <a:t>Formulate a hypothesis-driven </a:t>
            </a:r>
            <a:r>
              <a:rPr b="1" i="1" lang="en" sz="3600">
                <a:solidFill>
                  <a:srgbClr val="0000FF"/>
                </a:solidFill>
              </a:rPr>
              <a:t>A</a:t>
            </a:r>
            <a:r>
              <a:rPr i="1" lang="en" sz="3600"/>
              <a:t>nalysis plan</a:t>
            </a:r>
            <a:endParaRPr i="1" sz="3600"/>
          </a:p>
        </p:txBody>
      </p:sp>
      <p:sp>
        <p:nvSpPr>
          <p:cNvPr id="148" name="Google Shape;148;p19"/>
          <p:cNvSpPr txBox="1"/>
          <p:nvPr>
            <p:ph idx="1" type="body"/>
          </p:nvPr>
        </p:nvSpPr>
        <p:spPr>
          <a:xfrm>
            <a:off x="320040" y="1005864"/>
            <a:ext cx="8823900" cy="3937800"/>
          </a:xfrm>
          <a:prstGeom prst="rect">
            <a:avLst/>
          </a:prstGeom>
        </p:spPr>
        <p:txBody>
          <a:bodyPr anchorCtr="0" anchor="t" bIns="91425" lIns="91425" spcFirstLastPara="1" rIns="91425" wrap="square" tIns="91425">
            <a:noAutofit/>
          </a:bodyPr>
          <a:lstStyle/>
          <a:p>
            <a:pPr indent="-203200" lvl="0" marL="114300" rtl="0" algn="l">
              <a:spcBef>
                <a:spcPts val="0"/>
              </a:spcBef>
              <a:spcAft>
                <a:spcPts val="0"/>
              </a:spcAft>
              <a:buSzPts val="1400"/>
              <a:buChar char="●"/>
            </a:pPr>
            <a:r>
              <a:rPr b="1" i="1" lang="en" sz="1400"/>
              <a:t>What data is required/available to test the hypotheses? </a:t>
            </a:r>
            <a:endParaRPr b="1" i="1" sz="1400"/>
          </a:p>
          <a:p>
            <a:pPr indent="-203200" lvl="1" marL="342900" rtl="0" algn="l">
              <a:spcBef>
                <a:spcPts val="0"/>
              </a:spcBef>
              <a:spcAft>
                <a:spcPts val="0"/>
              </a:spcAft>
              <a:buSzPts val="1400"/>
              <a:buChar char="○"/>
            </a:pPr>
            <a:r>
              <a:rPr i="1" lang="en"/>
              <a:t>Available data</a:t>
            </a:r>
            <a:r>
              <a:rPr lang="en"/>
              <a:t>: </a:t>
            </a:r>
            <a:r>
              <a:rPr lang="en"/>
              <a:t>Credit One dataset consists of 30,000 rows, representing </a:t>
            </a:r>
            <a:r>
              <a:rPr lang="en"/>
              <a:t>30,000 customers </a:t>
            </a:r>
            <a:r>
              <a:rPr lang="en"/>
              <a:t>with a credit line in the last six months and 25 variables in total.  Some of the customer attributes include gender, level of education, marital status, and age.</a:t>
            </a:r>
            <a:endParaRPr/>
          </a:p>
          <a:p>
            <a:pPr indent="-203200" lvl="1" marL="342900" rtl="0" algn="l">
              <a:spcBef>
                <a:spcPts val="0"/>
              </a:spcBef>
              <a:spcAft>
                <a:spcPts val="0"/>
              </a:spcAft>
              <a:buSzPts val="1400"/>
              <a:buChar char="○"/>
            </a:pPr>
            <a:r>
              <a:rPr i="1" lang="en"/>
              <a:t>Required data</a:t>
            </a:r>
            <a:r>
              <a:rPr lang="en"/>
              <a:t>: Additional attributes like the customer’s income level, rent or </a:t>
            </a:r>
            <a:r>
              <a:rPr lang="en"/>
              <a:t>mortgage</a:t>
            </a:r>
            <a:r>
              <a:rPr lang="en"/>
              <a:t> payments, years of employment, and </a:t>
            </a:r>
            <a:r>
              <a:rPr lang="en"/>
              <a:t>other significant debt and loans can be used to better classify customers.</a:t>
            </a:r>
            <a:endParaRPr/>
          </a:p>
          <a:p>
            <a:pPr indent="0" lvl="0" marL="0" rtl="0" algn="l">
              <a:spcBef>
                <a:spcPts val="0"/>
              </a:spcBef>
              <a:spcAft>
                <a:spcPts val="0"/>
              </a:spcAft>
              <a:buNone/>
            </a:pPr>
            <a:r>
              <a:t/>
            </a:r>
            <a:endParaRPr sz="1400"/>
          </a:p>
          <a:p>
            <a:pPr indent="-203200" lvl="0" marL="114300" marR="0" rtl="0" algn="l">
              <a:lnSpc>
                <a:spcPct val="115000"/>
              </a:lnSpc>
              <a:spcBef>
                <a:spcPts val="0"/>
              </a:spcBef>
              <a:spcAft>
                <a:spcPts val="0"/>
              </a:spcAft>
              <a:buSzPts val="1400"/>
              <a:buChar char="●"/>
            </a:pPr>
            <a:r>
              <a:rPr b="1" i="1" lang="en" sz="1400"/>
              <a:t>What methodology(-ies) will you employ?</a:t>
            </a:r>
            <a:r>
              <a:rPr lang="en" sz="1400"/>
              <a:t> Explore the structure of the data, we will build a predictor model by using well-known pre-processing methods such as imputing missing values, variable names, data types and finally applying the model on training data set and evaluating the performance of classification algorithms like Decision Tree and Random Forest. </a:t>
            </a:r>
            <a:endParaRPr sz="1400"/>
          </a:p>
          <a:p>
            <a:pPr indent="0" lvl="0" marL="0" marR="0" rtl="0" algn="l">
              <a:lnSpc>
                <a:spcPct val="115000"/>
              </a:lnSpc>
              <a:spcBef>
                <a:spcPts val="0"/>
              </a:spcBef>
              <a:spcAft>
                <a:spcPts val="0"/>
              </a:spcAft>
              <a:buNone/>
            </a:pPr>
            <a:r>
              <a:t/>
            </a:r>
            <a:endParaRPr sz="1400"/>
          </a:p>
          <a:p>
            <a:pPr indent="-203200" lvl="0" marL="114300" marR="0" rtl="0" algn="l">
              <a:lnSpc>
                <a:spcPct val="115000"/>
              </a:lnSpc>
              <a:spcBef>
                <a:spcPts val="0"/>
              </a:spcBef>
              <a:spcAft>
                <a:spcPts val="0"/>
              </a:spcAft>
              <a:buSzPts val="1400"/>
              <a:buChar char="●"/>
            </a:pPr>
            <a:r>
              <a:rPr b="1" i="1" lang="en" sz="1400"/>
              <a:t>What is the project plan?</a:t>
            </a:r>
            <a:r>
              <a:rPr lang="en" sz="1400"/>
              <a:t> The iterative process for this predictive model will consist of understanding and defining the problem, analyzing and preparing the data, applying the algorithms, reducing the errors, and predicting the result.</a:t>
            </a:r>
            <a:endParaRPr sz="1400"/>
          </a:p>
        </p:txBody>
      </p:sp>
      <p:sp>
        <p:nvSpPr>
          <p:cNvPr id="149" name="Google Shape;149;p19"/>
          <p:cNvSpPr/>
          <p:nvPr/>
        </p:nvSpPr>
        <p:spPr>
          <a:xfrm>
            <a:off x="0" y="0"/>
            <a:ext cx="2286000" cy="320100"/>
          </a:xfrm>
          <a:prstGeom prst="chevron">
            <a:avLst>
              <a:gd fmla="val 50000" name="adj"/>
            </a:avLst>
          </a:prstGeom>
          <a:solidFill>
            <a:srgbClr val="1155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Analysis Plan</a:t>
            </a:r>
            <a:endParaRPr b="1" sz="11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idx="1" type="body"/>
          </p:nvPr>
        </p:nvSpPr>
        <p:spPr>
          <a:xfrm>
            <a:off x="228600" y="1143000"/>
            <a:ext cx="8520600" cy="3354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i="1" lang="en" sz="1500"/>
              <a:t>From where can the data be obtained? </a:t>
            </a:r>
            <a:r>
              <a:rPr lang="en" sz="1500"/>
              <a:t>Data set information was obtained from Credit One MySQL database, which is a third-party credit rating authority that provides retail customer credit approval services to Blackwell.</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b="1" i="1" lang="en" sz="1500"/>
              <a:t>How must the data be cleansed and validated?</a:t>
            </a:r>
            <a:r>
              <a:rPr lang="en" sz="1500"/>
              <a:t> Cleaning data means making it ready for analysis with the given tools and methods being used. Check for anything that might not work in a math equation or setting - things like symbols, null values and even missing data needs to be searched for. Additionally, converting data types, removing duplicate data, and enriching the data to benefit Credit Care.</a:t>
            </a:r>
            <a:endParaRPr sz="1500"/>
          </a:p>
        </p:txBody>
      </p:sp>
      <p:sp>
        <p:nvSpPr>
          <p:cNvPr id="155" name="Google Shape;155;p20"/>
          <p:cNvSpPr txBox="1"/>
          <p:nvPr>
            <p:ph type="title"/>
          </p:nvPr>
        </p:nvSpPr>
        <p:spPr>
          <a:xfrm>
            <a:off x="228600" y="2286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3600"/>
              <a:t>Collect relevant </a:t>
            </a:r>
            <a:r>
              <a:rPr b="1" i="1" lang="en" sz="3600">
                <a:solidFill>
                  <a:srgbClr val="0000FF"/>
                </a:solidFill>
              </a:rPr>
              <a:t>D</a:t>
            </a:r>
            <a:r>
              <a:rPr i="1" lang="en" sz="3600"/>
              <a:t>ata based on the Analysis Plan</a:t>
            </a:r>
            <a:endParaRPr i="1" sz="3600"/>
          </a:p>
        </p:txBody>
      </p:sp>
      <p:sp>
        <p:nvSpPr>
          <p:cNvPr id="156" name="Google Shape;156;p20"/>
          <p:cNvSpPr/>
          <p:nvPr/>
        </p:nvSpPr>
        <p:spPr>
          <a:xfrm>
            <a:off x="0" y="0"/>
            <a:ext cx="2286000" cy="320100"/>
          </a:xfrm>
          <a:prstGeom prst="chevron">
            <a:avLst>
              <a:gd fmla="val 50000" name="adj"/>
            </a:avLst>
          </a:prstGeom>
          <a:solidFill>
            <a:srgbClr val="3C78D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Data Collection</a:t>
            </a:r>
            <a:endParaRPr b="1" sz="1100">
              <a:solidFill>
                <a:srgbClr val="FFFFFF"/>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228600" y="2286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3600"/>
              <a:t>Derive </a:t>
            </a:r>
            <a:r>
              <a:rPr b="1" i="1" lang="en" sz="3600">
                <a:solidFill>
                  <a:srgbClr val="0000FF"/>
                </a:solidFill>
              </a:rPr>
              <a:t>I</a:t>
            </a:r>
            <a:r>
              <a:rPr i="1" lang="en" sz="3600"/>
              <a:t>nsights using machine learning &amp; statistics</a:t>
            </a:r>
            <a:endParaRPr i="1" sz="3600"/>
          </a:p>
        </p:txBody>
      </p:sp>
      <p:sp>
        <p:nvSpPr>
          <p:cNvPr id="162" name="Google Shape;162;p21"/>
          <p:cNvSpPr txBox="1"/>
          <p:nvPr>
            <p:ph idx="1" type="body"/>
          </p:nvPr>
        </p:nvSpPr>
        <p:spPr>
          <a:xfrm>
            <a:off x="228600" y="1143000"/>
            <a:ext cx="8520600" cy="3354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i="1" lang="en" sz="1500"/>
              <a:t>What patterns do you see in the data?</a:t>
            </a:r>
            <a:r>
              <a:rPr lang="en" sz="1500"/>
              <a:t> </a:t>
            </a:r>
            <a:r>
              <a:rPr lang="en" sz="1500"/>
              <a:t>E</a:t>
            </a:r>
            <a:r>
              <a:rPr lang="en" sz="1500"/>
              <a:t>xplore the data, to validate patterns in the data if there is a real problem and if there are unusual patterns in key variables.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b="1" i="1" lang="en" sz="1500"/>
              <a:t>Are each of the hypotheses proven or disproven?</a:t>
            </a:r>
            <a:r>
              <a:rPr lang="en" sz="1500"/>
              <a:t> Examine the relevant data needed to prove or disprove each one in order to identify the one(s) that answers Credit One business question.</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b="1" i="1" lang="en" sz="1500"/>
              <a:t>How much confidence should stakeholders place in the results?</a:t>
            </a:r>
            <a:r>
              <a:rPr lang="en" sz="1500"/>
              <a:t> Findings will be </a:t>
            </a:r>
            <a:r>
              <a:rPr lang="en" sz="1500"/>
              <a:t>presented</a:t>
            </a:r>
            <a:r>
              <a:rPr lang="en" sz="1500"/>
              <a:t> in terms of quantified impact to guide </a:t>
            </a:r>
            <a:r>
              <a:rPr lang="en" sz="1500"/>
              <a:t>prioritization</a:t>
            </a:r>
            <a:r>
              <a:rPr lang="en" sz="1500"/>
              <a:t> of the hypothesis. </a:t>
            </a:r>
            <a:endParaRPr sz="1500"/>
          </a:p>
        </p:txBody>
      </p:sp>
      <p:sp>
        <p:nvSpPr>
          <p:cNvPr id="163" name="Google Shape;163;p21"/>
          <p:cNvSpPr/>
          <p:nvPr/>
        </p:nvSpPr>
        <p:spPr>
          <a:xfrm>
            <a:off x="0" y="0"/>
            <a:ext cx="2286000" cy="320100"/>
          </a:xfrm>
          <a:prstGeom prst="chevron">
            <a:avLst>
              <a:gd fmla="val 50000" name="adj"/>
            </a:avLst>
          </a:prstGeom>
          <a:solidFill>
            <a:srgbClr val="4A86E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Derive Insights</a:t>
            </a:r>
            <a:endParaRPr b="1" sz="1100">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