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Medium"/>
      <p:regular r:id="rId14"/>
      <p:bold r:id="rId15"/>
      <p:italic r:id="rId16"/>
      <p:boldItalic r:id="rId17"/>
    </p:embeddedFont>
    <p:embeddedFont>
      <p:font typeface="Roboto"/>
      <p:regular r:id="rId18"/>
      <p:bold r:id="rId19"/>
      <p:italic r:id="rId20"/>
      <p:boldItalic r:id="rId21"/>
    </p:embeddedFont>
    <p:embeddedFont>
      <p:font typeface="Playfair Display"/>
      <p:regular r:id="rId22"/>
      <p:bold r:id="rId23"/>
      <p:italic r:id="rId24"/>
      <p:boldItalic r:id="rId25"/>
    </p:embeddedFont>
    <p:embeddedFont>
      <p:font typeface="La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layfairDisplay-regular.fntdata"/><Relationship Id="rId21" Type="http://schemas.openxmlformats.org/officeDocument/2006/relationships/font" Target="fonts/Roboto-boldItalic.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edium-bold.fntdata"/><Relationship Id="rId14" Type="http://schemas.openxmlformats.org/officeDocument/2006/relationships/font" Target="fonts/RobotoMedium-regular.fntdata"/><Relationship Id="rId17" Type="http://schemas.openxmlformats.org/officeDocument/2006/relationships/font" Target="fonts/RobotoMedium-boldItalic.fntdata"/><Relationship Id="rId16" Type="http://schemas.openxmlformats.org/officeDocument/2006/relationships/font" Target="fonts/RobotoMedium-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072c0d3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072c0d3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f880e1b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f880e1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f880e1bb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f880e1bb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072c0d4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072c0d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f880e1b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f880e1b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f880e1bb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f880e1bb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f880e1bb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f880e1bb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75850" y="1261725"/>
            <a:ext cx="3185400" cy="140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t>PCOS</a:t>
            </a:r>
            <a:endParaRPr b="1" sz="4100"/>
          </a:p>
          <a:p>
            <a:pPr indent="0" lvl="0" marL="0" rtl="0" algn="ctr">
              <a:spcBef>
                <a:spcPts val="0"/>
              </a:spcBef>
              <a:spcAft>
                <a:spcPts val="0"/>
              </a:spcAft>
              <a:buNone/>
            </a:pPr>
            <a:r>
              <a:rPr b="1" lang="en" sz="4100"/>
              <a:t>Prediction Model</a:t>
            </a:r>
            <a:endParaRPr b="1" sz="4100"/>
          </a:p>
        </p:txBody>
      </p:sp>
      <p:sp>
        <p:nvSpPr>
          <p:cNvPr id="60" name="Google Shape;60;p13"/>
          <p:cNvSpPr txBox="1"/>
          <p:nvPr>
            <p:ph idx="1" type="subTitle"/>
          </p:nvPr>
        </p:nvSpPr>
        <p:spPr>
          <a:xfrm>
            <a:off x="3044700" y="2964180"/>
            <a:ext cx="30546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Presented by Liliana Lopez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28600" y="457200"/>
            <a:ext cx="86868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000"/>
              <a:t>BADIR</a:t>
            </a:r>
            <a:r>
              <a:rPr i="1" lang="en" sz="3000">
                <a:solidFill>
                  <a:srgbClr val="000000"/>
                </a:solidFill>
              </a:rPr>
              <a:t>: Framework to get from Data to Decisions</a:t>
            </a:r>
            <a:endParaRPr i="1" sz="3000">
              <a:solidFill>
                <a:srgbClr val="000000"/>
              </a:solidFill>
            </a:endParaRPr>
          </a:p>
        </p:txBody>
      </p:sp>
      <p:sp>
        <p:nvSpPr>
          <p:cNvPr id="66" name="Google Shape;66;p14"/>
          <p:cNvSpPr/>
          <p:nvPr/>
        </p:nvSpPr>
        <p:spPr>
          <a:xfrm rot="5400000">
            <a:off x="5852100" y="2788980"/>
            <a:ext cx="3200400" cy="274200"/>
          </a:xfrm>
          <a:prstGeom prst="homePlate">
            <a:avLst>
              <a:gd fmla="val 50000" name="adj"/>
            </a:avLst>
          </a:prstGeom>
          <a:solidFill>
            <a:srgbClr val="EA999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solidFill>
                  <a:srgbClr val="FFFFFF"/>
                </a:solidFill>
                <a:latin typeface="Open Sans"/>
                <a:ea typeface="Open Sans"/>
                <a:cs typeface="Open Sans"/>
                <a:sym typeface="Open Sans"/>
              </a:rPr>
              <a:t>Decision - from insights to impact</a:t>
            </a:r>
            <a:endParaRPr b="1" i="1" sz="1000">
              <a:solidFill>
                <a:srgbClr val="FFFFFF"/>
              </a:solidFill>
              <a:latin typeface="Open Sans"/>
              <a:ea typeface="Open Sans"/>
              <a:cs typeface="Open Sans"/>
              <a:sym typeface="Open Sans"/>
            </a:endParaRPr>
          </a:p>
        </p:txBody>
      </p:sp>
      <p:sp>
        <p:nvSpPr>
          <p:cNvPr id="67" name="Google Shape;67;p14"/>
          <p:cNvSpPr/>
          <p:nvPr/>
        </p:nvSpPr>
        <p:spPr>
          <a:xfrm rot="5400000">
            <a:off x="5394900" y="2788980"/>
            <a:ext cx="3200400" cy="274200"/>
          </a:xfrm>
          <a:prstGeom prst="homePlate">
            <a:avLst>
              <a:gd fmla="val 50000"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i="1" lang="en" sz="1000">
                <a:latin typeface="Open Sans"/>
                <a:ea typeface="Open Sans"/>
                <a:cs typeface="Open Sans"/>
                <a:sym typeface="Open Sans"/>
              </a:rPr>
              <a:t>Data - from </a:t>
            </a:r>
            <a:r>
              <a:rPr b="1" i="1" lang="en" sz="1000">
                <a:latin typeface="Open Sans"/>
                <a:ea typeface="Open Sans"/>
                <a:cs typeface="Open Sans"/>
                <a:sym typeface="Open Sans"/>
              </a:rPr>
              <a:t>inquiry</a:t>
            </a:r>
            <a:r>
              <a:rPr b="1" i="1" lang="en" sz="1000">
                <a:latin typeface="Open Sans"/>
                <a:ea typeface="Open Sans"/>
                <a:cs typeface="Open Sans"/>
                <a:sym typeface="Open Sans"/>
              </a:rPr>
              <a:t> to insights</a:t>
            </a:r>
            <a:endParaRPr b="1" i="1" sz="1000">
              <a:latin typeface="Open Sans"/>
              <a:ea typeface="Open Sans"/>
              <a:cs typeface="Open Sans"/>
              <a:sym typeface="Open Sans"/>
            </a:endParaRPr>
          </a:p>
        </p:txBody>
      </p:sp>
      <p:grpSp>
        <p:nvGrpSpPr>
          <p:cNvPr id="68" name="Google Shape;68;p14"/>
          <p:cNvGrpSpPr/>
          <p:nvPr/>
        </p:nvGrpSpPr>
        <p:grpSpPr>
          <a:xfrm>
            <a:off x="1143000" y="3945374"/>
            <a:ext cx="5538050" cy="643500"/>
            <a:chOff x="1593000" y="2322568"/>
            <a:chExt cx="5538050" cy="643500"/>
          </a:xfrm>
        </p:grpSpPr>
        <p:sp>
          <p:nvSpPr>
            <p:cNvPr id="69" name="Google Shape;69;p14"/>
            <p:cNvSpPr/>
            <p:nvPr/>
          </p:nvSpPr>
          <p:spPr>
            <a:xfrm>
              <a:off x="3728375" y="2322568"/>
              <a:ext cx="33834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a:off x="2283025" y="2322575"/>
              <a:ext cx="1844400" cy="642600"/>
            </a:xfrm>
            <a:prstGeom prst="rect">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5400000">
              <a:off x="3501574" y="1934671"/>
              <a:ext cx="643356" cy="1419149"/>
            </a:xfrm>
            <a:prstGeom prst="flowChartOffpageConnector">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Recommendations</a:t>
              </a:r>
              <a:endParaRPr sz="1600">
                <a:solidFill>
                  <a:srgbClr val="FFFFFF"/>
                </a:solidFill>
                <a:latin typeface="Roboto"/>
                <a:ea typeface="Roboto"/>
                <a:cs typeface="Roboto"/>
                <a:sym typeface="Roboto"/>
              </a:endParaRPr>
            </a:p>
          </p:txBody>
        </p:sp>
        <p:sp>
          <p:nvSpPr>
            <p:cNvPr id="73" name="Google Shape;73;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1593000" y="2322575"/>
              <a:ext cx="690000" cy="6426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B02C20"/>
                  </a:solidFill>
                  <a:latin typeface="Roboto"/>
                  <a:ea typeface="Roboto"/>
                  <a:cs typeface="Roboto"/>
                  <a:sym typeface="Roboto"/>
                </a:rPr>
                <a:t>R</a:t>
              </a:r>
              <a:endParaRPr b="1" sz="2600">
                <a:solidFill>
                  <a:srgbClr val="B02C20"/>
                </a:solidFill>
                <a:latin typeface="Roboto"/>
                <a:ea typeface="Roboto"/>
                <a:cs typeface="Roboto"/>
                <a:sym typeface="Roboto"/>
              </a:endParaRPr>
            </a:p>
          </p:txBody>
        </p:sp>
        <p:sp>
          <p:nvSpPr>
            <p:cNvPr id="75" name="Google Shape;75;p14"/>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B02C20"/>
                </a:buClr>
                <a:buSzPts val="1200"/>
                <a:buFont typeface="Roboto"/>
                <a:buChar char="●"/>
              </a:pPr>
              <a:r>
                <a:rPr i="1" lang="en" sz="1200">
                  <a:solidFill>
                    <a:srgbClr val="B02C20"/>
                  </a:solidFill>
                  <a:latin typeface="Roboto"/>
                  <a:ea typeface="Roboto"/>
                  <a:cs typeface="Roboto"/>
                  <a:sym typeface="Roboto"/>
                </a:rPr>
                <a:t>Drive KPI’s with actionable </a:t>
              </a:r>
              <a:r>
                <a:rPr b="1" i="1" lang="en" sz="1200">
                  <a:solidFill>
                    <a:srgbClr val="B02C20"/>
                  </a:solidFill>
                  <a:latin typeface="Roboto"/>
                  <a:ea typeface="Roboto"/>
                  <a:cs typeface="Roboto"/>
                  <a:sym typeface="Roboto"/>
                </a:rPr>
                <a:t>R</a:t>
              </a:r>
              <a:r>
                <a:rPr i="1" lang="en" sz="1200">
                  <a:solidFill>
                    <a:srgbClr val="B02C20"/>
                  </a:solidFill>
                  <a:latin typeface="Roboto"/>
                  <a:ea typeface="Roboto"/>
                  <a:cs typeface="Roboto"/>
                  <a:sym typeface="Roboto"/>
                </a:rPr>
                <a:t>ecommendation</a:t>
              </a:r>
              <a:endParaRPr i="1" sz="1200">
                <a:solidFill>
                  <a:srgbClr val="B02C20"/>
                </a:solidFill>
                <a:latin typeface="Roboto"/>
                <a:ea typeface="Roboto"/>
                <a:cs typeface="Roboto"/>
                <a:sym typeface="Roboto"/>
              </a:endParaRPr>
            </a:p>
          </p:txBody>
        </p:sp>
      </p:grpSp>
      <p:grpSp>
        <p:nvGrpSpPr>
          <p:cNvPr id="76" name="Google Shape;76;p14"/>
          <p:cNvGrpSpPr/>
          <p:nvPr/>
        </p:nvGrpSpPr>
        <p:grpSpPr>
          <a:xfrm>
            <a:off x="1143000" y="3290507"/>
            <a:ext cx="5538050" cy="643500"/>
            <a:chOff x="1593000" y="2322568"/>
            <a:chExt cx="5538050" cy="643500"/>
          </a:xfrm>
        </p:grpSpPr>
        <p:sp>
          <p:nvSpPr>
            <p:cNvPr id="77" name="Google Shape;77;p14"/>
            <p:cNvSpPr/>
            <p:nvPr/>
          </p:nvSpPr>
          <p:spPr>
            <a:xfrm>
              <a:off x="3728375" y="2322568"/>
              <a:ext cx="33834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a:off x="2283025" y="2322575"/>
              <a:ext cx="1844400" cy="642600"/>
            </a:xfrm>
            <a:prstGeom prst="rect">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3501574" y="1934671"/>
              <a:ext cx="643356" cy="1419149"/>
            </a:xfrm>
            <a:prstGeom prst="flowChartOffpageConnector">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Derive Insights</a:t>
              </a:r>
              <a:endParaRPr sz="1600">
                <a:solidFill>
                  <a:srgbClr val="FFFFFF"/>
                </a:solidFill>
                <a:latin typeface="Roboto"/>
                <a:ea typeface="Roboto"/>
                <a:cs typeface="Roboto"/>
                <a:sym typeface="Roboto"/>
              </a:endParaRPr>
            </a:p>
          </p:txBody>
        </p:sp>
        <p:sp>
          <p:nvSpPr>
            <p:cNvPr id="81" name="Google Shape;81;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1593000" y="2322575"/>
              <a:ext cx="690000" cy="6426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B02C20"/>
                  </a:solidFill>
                  <a:latin typeface="Roboto"/>
                  <a:ea typeface="Roboto"/>
                  <a:cs typeface="Roboto"/>
                  <a:sym typeface="Roboto"/>
                </a:rPr>
                <a:t>I</a:t>
              </a:r>
              <a:endParaRPr b="1" sz="2600">
                <a:solidFill>
                  <a:srgbClr val="B02C20"/>
                </a:solidFill>
                <a:latin typeface="Roboto"/>
                <a:ea typeface="Roboto"/>
                <a:cs typeface="Roboto"/>
                <a:sym typeface="Roboto"/>
              </a:endParaRPr>
            </a:p>
          </p:txBody>
        </p:sp>
        <p:sp>
          <p:nvSpPr>
            <p:cNvPr id="83" name="Google Shape;83;p14"/>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B02C20"/>
                </a:buClr>
                <a:buSzPts val="1200"/>
                <a:buFont typeface="Roboto"/>
                <a:buChar char="●"/>
              </a:pPr>
              <a:r>
                <a:rPr i="1" lang="en" sz="1200">
                  <a:solidFill>
                    <a:srgbClr val="B02C20"/>
                  </a:solidFill>
                  <a:latin typeface="Roboto"/>
                  <a:ea typeface="Roboto"/>
                  <a:cs typeface="Roboto"/>
                  <a:sym typeface="Roboto"/>
                </a:rPr>
                <a:t>Derive</a:t>
              </a:r>
              <a:r>
                <a:rPr b="1" i="1" lang="en" sz="1200">
                  <a:solidFill>
                    <a:srgbClr val="B02C20"/>
                  </a:solidFill>
                  <a:latin typeface="Roboto"/>
                  <a:ea typeface="Roboto"/>
                  <a:cs typeface="Roboto"/>
                  <a:sym typeface="Roboto"/>
                </a:rPr>
                <a:t> I</a:t>
              </a:r>
              <a:r>
                <a:rPr i="1" lang="en" sz="1200">
                  <a:solidFill>
                    <a:srgbClr val="B02C20"/>
                  </a:solidFill>
                  <a:latin typeface="Roboto"/>
                  <a:ea typeface="Roboto"/>
                  <a:cs typeface="Roboto"/>
                  <a:sym typeface="Roboto"/>
                </a:rPr>
                <a:t>nsights using machine learning &amp; statistics</a:t>
              </a:r>
              <a:endParaRPr i="1" sz="1200">
                <a:solidFill>
                  <a:srgbClr val="B02C20"/>
                </a:solidFill>
                <a:latin typeface="Roboto"/>
                <a:ea typeface="Roboto"/>
                <a:cs typeface="Roboto"/>
                <a:sym typeface="Roboto"/>
              </a:endParaRPr>
            </a:p>
          </p:txBody>
        </p:sp>
      </p:grpSp>
      <p:grpSp>
        <p:nvGrpSpPr>
          <p:cNvPr id="84" name="Google Shape;84;p14"/>
          <p:cNvGrpSpPr/>
          <p:nvPr/>
        </p:nvGrpSpPr>
        <p:grpSpPr>
          <a:xfrm>
            <a:off x="1143000" y="2635614"/>
            <a:ext cx="5538050" cy="643500"/>
            <a:chOff x="1593000" y="2322568"/>
            <a:chExt cx="5538050" cy="643500"/>
          </a:xfrm>
        </p:grpSpPr>
        <p:sp>
          <p:nvSpPr>
            <p:cNvPr id="85" name="Google Shape;85;p14"/>
            <p:cNvSpPr/>
            <p:nvPr/>
          </p:nvSpPr>
          <p:spPr>
            <a:xfrm>
              <a:off x="4187952" y="2322568"/>
              <a:ext cx="29262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flipH="1">
              <a:off x="2283025" y="2322575"/>
              <a:ext cx="1844400" cy="642600"/>
            </a:xfrm>
            <a:prstGeom prst="rect">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5400000">
              <a:off x="3501574" y="1934671"/>
              <a:ext cx="643356" cy="1419149"/>
            </a:xfrm>
            <a:prstGeom prst="flowChartOffpageConnector">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Data Collection</a:t>
              </a:r>
              <a:endParaRPr sz="1600">
                <a:solidFill>
                  <a:srgbClr val="FFFFFF"/>
                </a:solidFill>
                <a:latin typeface="Roboto"/>
                <a:ea typeface="Roboto"/>
                <a:cs typeface="Roboto"/>
                <a:sym typeface="Roboto"/>
              </a:endParaRPr>
            </a:p>
          </p:txBody>
        </p:sp>
        <p:sp>
          <p:nvSpPr>
            <p:cNvPr id="89" name="Google Shape;89;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1593000" y="2322575"/>
              <a:ext cx="690000" cy="6426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B02C20"/>
                  </a:solidFill>
                  <a:latin typeface="Roboto"/>
                  <a:ea typeface="Roboto"/>
                  <a:cs typeface="Roboto"/>
                  <a:sym typeface="Roboto"/>
                </a:rPr>
                <a:t>D</a:t>
              </a:r>
              <a:endParaRPr b="1" sz="2600">
                <a:solidFill>
                  <a:srgbClr val="B02C20"/>
                </a:solidFill>
                <a:latin typeface="Roboto"/>
                <a:ea typeface="Roboto"/>
                <a:cs typeface="Roboto"/>
                <a:sym typeface="Roboto"/>
              </a:endParaRPr>
            </a:p>
          </p:txBody>
        </p:sp>
        <p:sp>
          <p:nvSpPr>
            <p:cNvPr id="91" name="Google Shape;91;p14"/>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B02C20"/>
                </a:buClr>
                <a:buSzPts val="1200"/>
                <a:buFont typeface="Roboto"/>
                <a:buChar char="●"/>
              </a:pPr>
              <a:r>
                <a:rPr i="1" lang="en" sz="1200">
                  <a:solidFill>
                    <a:srgbClr val="B02C20"/>
                  </a:solidFill>
                  <a:latin typeface="Roboto"/>
                  <a:ea typeface="Roboto"/>
                  <a:cs typeface="Roboto"/>
                  <a:sym typeface="Roboto"/>
                </a:rPr>
                <a:t>Collect relevant </a:t>
              </a:r>
              <a:r>
                <a:rPr b="1" i="1" lang="en" sz="1200">
                  <a:solidFill>
                    <a:srgbClr val="B02C20"/>
                  </a:solidFill>
                  <a:latin typeface="Roboto"/>
                  <a:ea typeface="Roboto"/>
                  <a:cs typeface="Roboto"/>
                  <a:sym typeface="Roboto"/>
                </a:rPr>
                <a:t>D</a:t>
              </a:r>
              <a:r>
                <a:rPr i="1" lang="en" sz="1200">
                  <a:solidFill>
                    <a:srgbClr val="B02C20"/>
                  </a:solidFill>
                  <a:latin typeface="Roboto"/>
                  <a:ea typeface="Roboto"/>
                  <a:cs typeface="Roboto"/>
                  <a:sym typeface="Roboto"/>
                </a:rPr>
                <a:t>ata based on the Analysis Plan</a:t>
              </a:r>
              <a:endParaRPr i="1" sz="1200">
                <a:solidFill>
                  <a:srgbClr val="B02C20"/>
                </a:solidFill>
                <a:latin typeface="Roboto"/>
                <a:ea typeface="Roboto"/>
                <a:cs typeface="Roboto"/>
                <a:sym typeface="Roboto"/>
              </a:endParaRPr>
            </a:p>
          </p:txBody>
        </p:sp>
      </p:grpSp>
      <p:grpSp>
        <p:nvGrpSpPr>
          <p:cNvPr id="92" name="Google Shape;92;p14"/>
          <p:cNvGrpSpPr/>
          <p:nvPr/>
        </p:nvGrpSpPr>
        <p:grpSpPr>
          <a:xfrm>
            <a:off x="1136950" y="1966425"/>
            <a:ext cx="5538050" cy="657830"/>
            <a:chOff x="1593000" y="2308238"/>
            <a:chExt cx="5538050" cy="657830"/>
          </a:xfrm>
        </p:grpSpPr>
        <p:sp>
          <p:nvSpPr>
            <p:cNvPr id="93" name="Google Shape;93;p14"/>
            <p:cNvSpPr/>
            <p:nvPr/>
          </p:nvSpPr>
          <p:spPr>
            <a:xfrm>
              <a:off x="3685992" y="2322568"/>
              <a:ext cx="34290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flipH="1">
              <a:off x="2283025" y="2322575"/>
              <a:ext cx="1844400" cy="642600"/>
            </a:xfrm>
            <a:prstGeom prst="rect">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5400000">
              <a:off x="3501574" y="1934671"/>
              <a:ext cx="643356" cy="1419149"/>
            </a:xfrm>
            <a:prstGeom prst="flowChartOffpageConnector">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Analysis Plan</a:t>
              </a:r>
              <a:endParaRPr sz="1600">
                <a:solidFill>
                  <a:srgbClr val="FFFFFF"/>
                </a:solidFill>
                <a:latin typeface="Roboto"/>
                <a:ea typeface="Roboto"/>
                <a:cs typeface="Roboto"/>
                <a:sym typeface="Roboto"/>
              </a:endParaRPr>
            </a:p>
          </p:txBody>
        </p:sp>
        <p:sp>
          <p:nvSpPr>
            <p:cNvPr id="97" name="Google Shape;97;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593000" y="2322575"/>
              <a:ext cx="690000" cy="6426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B02C20"/>
                  </a:solidFill>
                  <a:latin typeface="Roboto"/>
                  <a:ea typeface="Roboto"/>
                  <a:cs typeface="Roboto"/>
                  <a:sym typeface="Roboto"/>
                </a:rPr>
                <a:t>A</a:t>
              </a:r>
              <a:endParaRPr b="1" sz="2600">
                <a:solidFill>
                  <a:srgbClr val="B02C20"/>
                </a:solidFill>
                <a:latin typeface="Roboto"/>
                <a:ea typeface="Roboto"/>
                <a:cs typeface="Roboto"/>
                <a:sym typeface="Roboto"/>
              </a:endParaRPr>
            </a:p>
          </p:txBody>
        </p:sp>
        <p:sp>
          <p:nvSpPr>
            <p:cNvPr id="99" name="Google Shape;99;p14"/>
            <p:cNvSpPr/>
            <p:nvPr/>
          </p:nvSpPr>
          <p:spPr>
            <a:xfrm>
              <a:off x="4387850" y="2308238"/>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B02C20"/>
                </a:buClr>
                <a:buSzPts val="1200"/>
                <a:buFont typeface="Roboto"/>
                <a:buChar char="●"/>
              </a:pPr>
              <a:r>
                <a:rPr i="1" lang="en" sz="1200">
                  <a:solidFill>
                    <a:srgbClr val="B02C20"/>
                  </a:solidFill>
                  <a:latin typeface="Roboto"/>
                  <a:ea typeface="Roboto"/>
                  <a:cs typeface="Roboto"/>
                  <a:sym typeface="Roboto"/>
                </a:rPr>
                <a:t>Formulate a hypothesis-driven </a:t>
              </a:r>
              <a:r>
                <a:rPr b="1" i="1" lang="en" sz="1200">
                  <a:solidFill>
                    <a:srgbClr val="B02C20"/>
                  </a:solidFill>
                  <a:latin typeface="Roboto"/>
                  <a:ea typeface="Roboto"/>
                  <a:cs typeface="Roboto"/>
                  <a:sym typeface="Roboto"/>
                </a:rPr>
                <a:t>A</a:t>
              </a:r>
              <a:r>
                <a:rPr i="1" lang="en" sz="1200">
                  <a:solidFill>
                    <a:srgbClr val="B02C20"/>
                  </a:solidFill>
                  <a:latin typeface="Roboto"/>
                  <a:ea typeface="Roboto"/>
                  <a:cs typeface="Roboto"/>
                  <a:sym typeface="Roboto"/>
                </a:rPr>
                <a:t>nalysis plan</a:t>
              </a:r>
              <a:endParaRPr i="1" sz="1200">
                <a:solidFill>
                  <a:srgbClr val="B02C20"/>
                </a:solidFill>
                <a:latin typeface="Roboto"/>
                <a:ea typeface="Roboto"/>
                <a:cs typeface="Roboto"/>
                <a:sym typeface="Roboto"/>
              </a:endParaRPr>
            </a:p>
          </p:txBody>
        </p:sp>
      </p:grpSp>
      <p:grpSp>
        <p:nvGrpSpPr>
          <p:cNvPr id="100" name="Google Shape;100;p14"/>
          <p:cNvGrpSpPr/>
          <p:nvPr/>
        </p:nvGrpSpPr>
        <p:grpSpPr>
          <a:xfrm>
            <a:off x="1143000" y="1325880"/>
            <a:ext cx="5538050" cy="643500"/>
            <a:chOff x="1593000" y="2322568"/>
            <a:chExt cx="5538050" cy="643500"/>
          </a:xfrm>
        </p:grpSpPr>
        <p:sp>
          <p:nvSpPr>
            <p:cNvPr id="101" name="Google Shape;101;p14"/>
            <p:cNvSpPr/>
            <p:nvPr/>
          </p:nvSpPr>
          <p:spPr>
            <a:xfrm>
              <a:off x="3728375" y="2322568"/>
              <a:ext cx="33834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2283025" y="2322575"/>
              <a:ext cx="1844400" cy="642600"/>
            </a:xfrm>
            <a:prstGeom prst="rect">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rot="-5400000">
              <a:off x="3501574" y="1934671"/>
              <a:ext cx="643356" cy="1419149"/>
            </a:xfrm>
            <a:prstGeom prst="flowChartOffpageConnector">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Business Question</a:t>
              </a:r>
              <a:endParaRPr sz="1600">
                <a:solidFill>
                  <a:srgbClr val="FFFFFF"/>
                </a:solidFill>
                <a:latin typeface="Roboto"/>
                <a:ea typeface="Roboto"/>
                <a:cs typeface="Roboto"/>
                <a:sym typeface="Roboto"/>
              </a:endParaRPr>
            </a:p>
          </p:txBody>
        </p:sp>
        <p:sp>
          <p:nvSpPr>
            <p:cNvPr id="105" name="Google Shape;105;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593000" y="2322575"/>
              <a:ext cx="690000" cy="6426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B02C20"/>
                  </a:solidFill>
                  <a:latin typeface="Roboto"/>
                  <a:ea typeface="Roboto"/>
                  <a:cs typeface="Roboto"/>
                  <a:sym typeface="Roboto"/>
                </a:rPr>
                <a:t>B</a:t>
              </a:r>
              <a:endParaRPr b="1" sz="2600">
                <a:solidFill>
                  <a:srgbClr val="B02C20"/>
                </a:solidFill>
                <a:latin typeface="Roboto"/>
                <a:ea typeface="Roboto"/>
                <a:cs typeface="Roboto"/>
                <a:sym typeface="Roboto"/>
              </a:endParaRPr>
            </a:p>
          </p:txBody>
        </p:sp>
        <p:sp>
          <p:nvSpPr>
            <p:cNvPr id="107" name="Google Shape;107;p14"/>
            <p:cNvSpPr/>
            <p:nvPr/>
          </p:nvSpPr>
          <p:spPr>
            <a:xfrm>
              <a:off x="4387850" y="2323750"/>
              <a:ext cx="2743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B02C20"/>
                </a:buClr>
                <a:buSzPts val="1200"/>
                <a:buFont typeface="Roboto"/>
                <a:buChar char="●"/>
              </a:pPr>
              <a:r>
                <a:rPr i="1" lang="en" sz="1200">
                  <a:solidFill>
                    <a:srgbClr val="B02C20"/>
                  </a:solidFill>
                  <a:latin typeface="Roboto"/>
                  <a:ea typeface="Roboto"/>
                  <a:cs typeface="Roboto"/>
                  <a:sym typeface="Roboto"/>
                </a:rPr>
                <a:t>Find the real and actionable </a:t>
              </a:r>
              <a:r>
                <a:rPr b="1" i="1" lang="en" sz="1200">
                  <a:solidFill>
                    <a:srgbClr val="B02C20"/>
                  </a:solidFill>
                  <a:latin typeface="Roboto"/>
                  <a:ea typeface="Roboto"/>
                  <a:cs typeface="Roboto"/>
                  <a:sym typeface="Roboto"/>
                </a:rPr>
                <a:t>B</a:t>
              </a:r>
              <a:r>
                <a:rPr i="1" lang="en" sz="1200">
                  <a:solidFill>
                    <a:srgbClr val="B02C20"/>
                  </a:solidFill>
                  <a:latin typeface="Roboto"/>
                  <a:ea typeface="Roboto"/>
                  <a:cs typeface="Roboto"/>
                  <a:sym typeface="Roboto"/>
                </a:rPr>
                <a:t>usiness question</a:t>
              </a:r>
              <a:endParaRPr i="1" sz="1200">
                <a:solidFill>
                  <a:srgbClr val="B02C20"/>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28600" y="457200"/>
            <a:ext cx="86868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100">
                <a:solidFill>
                  <a:srgbClr val="000000"/>
                </a:solidFill>
              </a:rPr>
              <a:t>Find the real and actionable </a:t>
            </a:r>
            <a:r>
              <a:rPr b="1" i="1" lang="en" sz="3100"/>
              <a:t>B</a:t>
            </a:r>
            <a:r>
              <a:rPr i="1" lang="en" sz="3100">
                <a:solidFill>
                  <a:srgbClr val="000000"/>
                </a:solidFill>
              </a:rPr>
              <a:t>usiness question</a:t>
            </a:r>
            <a:endParaRPr i="1" sz="3100">
              <a:solidFill>
                <a:srgbClr val="000000"/>
              </a:solidFill>
            </a:endParaRPr>
          </a:p>
        </p:txBody>
      </p:sp>
      <p:sp>
        <p:nvSpPr>
          <p:cNvPr id="113" name="Google Shape;113;p15"/>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examine current patient demographics to better understand what traits might relate to whether or not a patient is likely to have Polycystic ovary syndrome (PCOS), or at a minimum determine if a patient is at risk.</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The intent underlying the question is vital to the health of our patients.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We should take into consideration any health issues that results from misdiagnosis.</a:t>
            </a:r>
            <a:endParaRPr/>
          </a:p>
        </p:txBody>
      </p:sp>
      <p:sp>
        <p:nvSpPr>
          <p:cNvPr id="114" name="Google Shape;114;p15"/>
          <p:cNvSpPr/>
          <p:nvPr/>
        </p:nvSpPr>
        <p:spPr>
          <a:xfrm>
            <a:off x="0" y="309"/>
            <a:ext cx="2286000" cy="320100"/>
          </a:xfrm>
          <a:prstGeom prst="homePlate">
            <a:avLst>
              <a:gd fmla="val 50000" name="adj"/>
            </a:avLst>
          </a:prstGeom>
          <a:solidFill>
            <a:srgbClr val="B02C2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Business Question</a:t>
            </a:r>
            <a:endParaRPr b="1" sz="11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228600" y="457200"/>
            <a:ext cx="86868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00"/>
                </a:solidFill>
              </a:rPr>
              <a:t>Formulate a hypothesis-driven </a:t>
            </a:r>
            <a:r>
              <a:rPr b="1" i="1" lang="en"/>
              <a:t>A</a:t>
            </a:r>
            <a:r>
              <a:rPr i="1" lang="en">
                <a:solidFill>
                  <a:srgbClr val="000000"/>
                </a:solidFill>
              </a:rPr>
              <a:t>nalysis plan</a:t>
            </a:r>
            <a:endParaRPr i="1" sz="3100">
              <a:solidFill>
                <a:srgbClr val="000000"/>
              </a:solidFill>
            </a:endParaRPr>
          </a:p>
        </p:txBody>
      </p:sp>
      <p:sp>
        <p:nvSpPr>
          <p:cNvPr id="120" name="Google Shape;120;p16"/>
          <p:cNvSpPr txBox="1"/>
          <p:nvPr>
            <p:ph idx="1" type="body"/>
          </p:nvPr>
        </p:nvSpPr>
        <p:spPr>
          <a:xfrm>
            <a:off x="137150" y="1143000"/>
            <a:ext cx="5955300" cy="1371600"/>
          </a:xfrm>
          <a:prstGeom prst="rect">
            <a:avLst/>
          </a:prstGeom>
        </p:spPr>
        <p:txBody>
          <a:bodyPr anchorCtr="0" anchor="t" bIns="91425" lIns="91425" spcFirstLastPara="1" rIns="91425" wrap="square" tIns="91425">
            <a:noAutofit/>
          </a:bodyPr>
          <a:lstStyle/>
          <a:p>
            <a:pPr indent="-206375" lvl="0" marL="342900" rtl="0" algn="l">
              <a:spcBef>
                <a:spcPts val="0"/>
              </a:spcBef>
              <a:spcAft>
                <a:spcPts val="0"/>
              </a:spcAft>
              <a:buSzPts val="1450"/>
              <a:buChar char="●"/>
            </a:pPr>
            <a:r>
              <a:rPr b="1" i="1" lang="en" sz="1450"/>
              <a:t>What is the analysis goal?</a:t>
            </a:r>
            <a:r>
              <a:rPr lang="en" sz="1450"/>
              <a:t> T</a:t>
            </a:r>
            <a:r>
              <a:rPr lang="en" sz="1450"/>
              <a:t>o use Python (and/or RStudio) and some related data analytics and machine learning libraries to explore patterns in our customer data and to create predictive models which forecast whether a </a:t>
            </a:r>
            <a:r>
              <a:rPr lang="en" sz="1450"/>
              <a:t>credit line should be approved or not based on some attributes of the customer.</a:t>
            </a:r>
            <a:endParaRPr sz="1450"/>
          </a:p>
        </p:txBody>
      </p:sp>
      <p:sp>
        <p:nvSpPr>
          <p:cNvPr id="121" name="Google Shape;121;p16"/>
          <p:cNvSpPr/>
          <p:nvPr/>
        </p:nvSpPr>
        <p:spPr>
          <a:xfrm>
            <a:off x="0" y="0"/>
            <a:ext cx="2286000" cy="320100"/>
          </a:xfrm>
          <a:prstGeom prst="chevron">
            <a:avLst>
              <a:gd fmla="val 50000" name="adj"/>
            </a:avLst>
          </a:prstGeom>
          <a:solidFill>
            <a:srgbClr val="B02C2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rgbClr val="FFFFFF"/>
                </a:solidFill>
                <a:latin typeface="Open Sans"/>
                <a:ea typeface="Open Sans"/>
                <a:cs typeface="Open Sans"/>
                <a:sym typeface="Open Sans"/>
              </a:rPr>
              <a:t>Analysis Plan</a:t>
            </a:r>
            <a:endParaRPr b="1" sz="1100">
              <a:solidFill>
                <a:srgbClr val="FFFFFF"/>
              </a:solidFill>
              <a:latin typeface="Open Sans"/>
              <a:ea typeface="Open Sans"/>
              <a:cs typeface="Open Sans"/>
              <a:sym typeface="Open Sans"/>
            </a:endParaRPr>
          </a:p>
        </p:txBody>
      </p:sp>
      <p:grpSp>
        <p:nvGrpSpPr>
          <p:cNvPr id="122" name="Google Shape;122;p16"/>
          <p:cNvGrpSpPr/>
          <p:nvPr/>
        </p:nvGrpSpPr>
        <p:grpSpPr>
          <a:xfrm>
            <a:off x="5867400" y="1600200"/>
            <a:ext cx="3219893" cy="2417364"/>
            <a:chOff x="2003956" y="1154876"/>
            <a:chExt cx="4941517" cy="3727624"/>
          </a:xfrm>
        </p:grpSpPr>
        <p:sp>
          <p:nvSpPr>
            <p:cNvPr id="123" name="Google Shape;123;p16"/>
            <p:cNvSpPr/>
            <p:nvPr/>
          </p:nvSpPr>
          <p:spPr>
            <a:xfrm>
              <a:off x="3297500" y="17753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6"/>
            <p:cNvGrpSpPr/>
            <p:nvPr/>
          </p:nvGrpSpPr>
          <p:grpSpPr>
            <a:xfrm>
              <a:off x="5214050" y="1421486"/>
              <a:ext cx="1400869" cy="720186"/>
              <a:chOff x="5214050" y="811886"/>
              <a:chExt cx="1400869" cy="720186"/>
            </a:xfrm>
          </p:grpSpPr>
          <p:cxnSp>
            <p:nvCxnSpPr>
              <p:cNvPr id="125" name="Google Shape;125;p16"/>
              <p:cNvCxnSpPr/>
              <p:nvPr/>
            </p:nvCxnSpPr>
            <p:spPr>
              <a:xfrm flipH="1">
                <a:off x="5214050" y="1153772"/>
                <a:ext cx="273000" cy="378300"/>
              </a:xfrm>
              <a:prstGeom prst="straightConnector1">
                <a:avLst/>
              </a:prstGeom>
              <a:noFill/>
              <a:ln cap="flat" cmpd="sng" w="19050">
                <a:solidFill>
                  <a:srgbClr val="0944A1"/>
                </a:solidFill>
                <a:prstDash val="solid"/>
                <a:round/>
                <a:headEnd len="med" w="med" type="oval"/>
                <a:tailEnd len="sm" w="sm" type="none"/>
              </a:ln>
            </p:spPr>
          </p:cxnSp>
          <p:sp>
            <p:nvSpPr>
              <p:cNvPr id="126" name="Google Shape;126;p16"/>
              <p:cNvSpPr txBox="1"/>
              <p:nvPr/>
            </p:nvSpPr>
            <p:spPr>
              <a:xfrm>
                <a:off x="5471919" y="811886"/>
                <a:ext cx="1143000" cy="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ANALYSIS GOALS</a:t>
                </a:r>
                <a:endParaRPr b="1" sz="800">
                  <a:latin typeface="Roboto"/>
                  <a:ea typeface="Roboto"/>
                  <a:cs typeface="Roboto"/>
                  <a:sym typeface="Roboto"/>
                </a:endParaRPr>
              </a:p>
            </p:txBody>
          </p:sp>
        </p:grpSp>
        <p:grpSp>
          <p:nvGrpSpPr>
            <p:cNvPr id="127" name="Google Shape;127;p16"/>
            <p:cNvGrpSpPr/>
            <p:nvPr/>
          </p:nvGrpSpPr>
          <p:grpSpPr>
            <a:xfrm>
              <a:off x="2652322" y="1477004"/>
              <a:ext cx="1255639" cy="664668"/>
              <a:chOff x="2652322" y="867404"/>
              <a:chExt cx="1255639" cy="664668"/>
            </a:xfrm>
          </p:grpSpPr>
          <p:cxnSp>
            <p:nvCxnSpPr>
              <p:cNvPr id="128" name="Google Shape;128;p16"/>
              <p:cNvCxnSpPr/>
              <p:nvPr/>
            </p:nvCxnSpPr>
            <p:spPr>
              <a:xfrm>
                <a:off x="3634961" y="1153772"/>
                <a:ext cx="273000" cy="378300"/>
              </a:xfrm>
              <a:prstGeom prst="straightConnector1">
                <a:avLst/>
              </a:prstGeom>
              <a:noFill/>
              <a:ln cap="flat" cmpd="sng" w="19050">
                <a:solidFill>
                  <a:srgbClr val="A1C3FA"/>
                </a:solidFill>
                <a:prstDash val="solid"/>
                <a:round/>
                <a:headEnd len="med" w="med" type="oval"/>
                <a:tailEnd len="sm" w="sm" type="none"/>
              </a:ln>
            </p:spPr>
          </p:cxnSp>
          <p:sp>
            <p:nvSpPr>
              <p:cNvPr id="129" name="Google Shape;129;p16"/>
              <p:cNvSpPr txBox="1"/>
              <p:nvPr/>
            </p:nvSpPr>
            <p:spPr>
              <a:xfrm>
                <a:off x="2652322" y="867404"/>
                <a:ext cx="1004400" cy="378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PROJECT PLAN</a:t>
                </a:r>
                <a:endParaRPr b="1" sz="800">
                  <a:latin typeface="Roboto"/>
                  <a:ea typeface="Roboto"/>
                  <a:cs typeface="Roboto"/>
                  <a:sym typeface="Roboto"/>
                </a:endParaRPr>
              </a:p>
            </p:txBody>
          </p:sp>
        </p:grpSp>
        <p:grpSp>
          <p:nvGrpSpPr>
            <p:cNvPr id="130" name="Google Shape;130;p16"/>
            <p:cNvGrpSpPr/>
            <p:nvPr/>
          </p:nvGrpSpPr>
          <p:grpSpPr>
            <a:xfrm>
              <a:off x="5625475" y="3381275"/>
              <a:ext cx="1319998" cy="522411"/>
              <a:chOff x="5625475" y="2771675"/>
              <a:chExt cx="1319998" cy="522411"/>
            </a:xfrm>
          </p:grpSpPr>
          <p:cxnSp>
            <p:nvCxnSpPr>
              <p:cNvPr id="131" name="Google Shape;131;p16"/>
              <p:cNvCxnSpPr/>
              <p:nvPr/>
            </p:nvCxnSpPr>
            <p:spPr>
              <a:xfrm rot="10800000">
                <a:off x="5625475" y="2771675"/>
                <a:ext cx="442200" cy="153300"/>
              </a:xfrm>
              <a:prstGeom prst="straightConnector1">
                <a:avLst/>
              </a:prstGeom>
              <a:noFill/>
              <a:ln cap="flat" cmpd="sng" w="19050">
                <a:solidFill>
                  <a:srgbClr val="307BF3"/>
                </a:solidFill>
                <a:prstDash val="solid"/>
                <a:round/>
                <a:headEnd len="med" w="med" type="oval"/>
                <a:tailEnd len="sm" w="sm" type="none"/>
              </a:ln>
            </p:spPr>
          </p:cxnSp>
          <p:sp>
            <p:nvSpPr>
              <p:cNvPr id="132" name="Google Shape;132;p16"/>
              <p:cNvSpPr txBox="1"/>
              <p:nvPr/>
            </p:nvSpPr>
            <p:spPr>
              <a:xfrm>
                <a:off x="5655473" y="2915786"/>
                <a:ext cx="1290000" cy="3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HYPOTHESIS</a:t>
                </a:r>
                <a:endParaRPr b="1" sz="800">
                  <a:latin typeface="Roboto"/>
                  <a:ea typeface="Roboto"/>
                  <a:cs typeface="Roboto"/>
                  <a:sym typeface="Roboto"/>
                </a:endParaRPr>
              </a:p>
            </p:txBody>
          </p:sp>
        </p:grpSp>
        <p:grpSp>
          <p:nvGrpSpPr>
            <p:cNvPr id="133" name="Google Shape;133;p16"/>
            <p:cNvGrpSpPr/>
            <p:nvPr/>
          </p:nvGrpSpPr>
          <p:grpSpPr>
            <a:xfrm>
              <a:off x="2003956" y="3276432"/>
              <a:ext cx="1505719" cy="513600"/>
              <a:chOff x="2003956" y="2666832"/>
              <a:chExt cx="1505719" cy="513600"/>
            </a:xfrm>
          </p:grpSpPr>
          <p:cxnSp>
            <p:nvCxnSpPr>
              <p:cNvPr id="134" name="Google Shape;134;p16"/>
              <p:cNvCxnSpPr/>
              <p:nvPr/>
            </p:nvCxnSpPr>
            <p:spPr>
              <a:xfrm flipH="1" rot="10800000">
                <a:off x="3059375" y="2771675"/>
                <a:ext cx="450300" cy="145200"/>
              </a:xfrm>
              <a:prstGeom prst="straightConnector1">
                <a:avLst/>
              </a:prstGeom>
              <a:noFill/>
              <a:ln cap="flat" cmpd="sng" w="19050">
                <a:solidFill>
                  <a:srgbClr val="307BF3"/>
                </a:solidFill>
                <a:prstDash val="solid"/>
                <a:round/>
                <a:headEnd len="med" w="med" type="oval"/>
                <a:tailEnd len="sm" w="sm" type="none"/>
              </a:ln>
            </p:spPr>
          </p:cxnSp>
          <p:sp>
            <p:nvSpPr>
              <p:cNvPr id="135" name="Google Shape;135;p16"/>
              <p:cNvSpPr txBox="1"/>
              <p:nvPr/>
            </p:nvSpPr>
            <p:spPr>
              <a:xfrm>
                <a:off x="2003956" y="2666832"/>
                <a:ext cx="1505700" cy="51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 </a:t>
                </a:r>
                <a:r>
                  <a:rPr lang="en" sz="800">
                    <a:latin typeface="Roboto"/>
                    <a:ea typeface="Roboto"/>
                    <a:cs typeface="Roboto"/>
                    <a:sym typeface="Roboto"/>
                  </a:rPr>
                  <a:t>DATA</a:t>
                </a:r>
                <a:endParaRPr sz="800">
                  <a:latin typeface="Roboto"/>
                  <a:ea typeface="Roboto"/>
                  <a:cs typeface="Roboto"/>
                  <a:sym typeface="Roboto"/>
                </a:endParaRPr>
              </a:p>
              <a:p>
                <a:pPr indent="0" lvl="0" marL="0" rtl="0" algn="ctr">
                  <a:lnSpc>
                    <a:spcPct val="115000"/>
                  </a:lnSpc>
                  <a:spcBef>
                    <a:spcPts val="0"/>
                  </a:spcBef>
                  <a:spcAft>
                    <a:spcPts val="0"/>
                  </a:spcAft>
                  <a:buNone/>
                </a:pPr>
                <a:r>
                  <a:rPr lang="en" sz="800">
                    <a:latin typeface="Roboto"/>
                    <a:ea typeface="Roboto"/>
                    <a:cs typeface="Roboto"/>
                    <a:sym typeface="Roboto"/>
                  </a:rPr>
                  <a:t>SPECIFICATION</a:t>
                </a:r>
                <a:endParaRPr b="1" sz="800">
                  <a:latin typeface="Roboto"/>
                  <a:ea typeface="Roboto"/>
                  <a:cs typeface="Roboto"/>
                  <a:sym typeface="Roboto"/>
                </a:endParaRPr>
              </a:p>
            </p:txBody>
          </p:sp>
        </p:grpSp>
        <p:grpSp>
          <p:nvGrpSpPr>
            <p:cNvPr id="136" name="Google Shape;136;p16"/>
            <p:cNvGrpSpPr/>
            <p:nvPr/>
          </p:nvGrpSpPr>
          <p:grpSpPr>
            <a:xfrm>
              <a:off x="3826467" y="4150600"/>
              <a:ext cx="1443600" cy="668169"/>
              <a:chOff x="3826467" y="3541000"/>
              <a:chExt cx="1443600" cy="668169"/>
            </a:xfrm>
          </p:grpSpPr>
          <p:cxnSp>
            <p:nvCxnSpPr>
              <p:cNvPr id="137" name="Google Shape;137;p16"/>
              <p:cNvCxnSpPr/>
              <p:nvPr/>
            </p:nvCxnSpPr>
            <p:spPr>
              <a:xfrm rot="10800000">
                <a:off x="4563402" y="3541000"/>
                <a:ext cx="0" cy="489600"/>
              </a:xfrm>
              <a:prstGeom prst="straightConnector1">
                <a:avLst/>
              </a:prstGeom>
              <a:noFill/>
              <a:ln cap="flat" cmpd="sng" w="19050">
                <a:solidFill>
                  <a:srgbClr val="0944A1"/>
                </a:solidFill>
                <a:prstDash val="solid"/>
                <a:round/>
                <a:headEnd len="med" w="med" type="oval"/>
                <a:tailEnd len="sm" w="sm" type="none"/>
              </a:ln>
            </p:spPr>
          </p:cxnSp>
          <p:sp>
            <p:nvSpPr>
              <p:cNvPr id="138" name="Google Shape;138;p16"/>
              <p:cNvSpPr txBox="1"/>
              <p:nvPr/>
            </p:nvSpPr>
            <p:spPr>
              <a:xfrm>
                <a:off x="3826467" y="3980569"/>
                <a:ext cx="1443600" cy="22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METHODOLOGY</a:t>
                </a:r>
                <a:endParaRPr b="1" sz="800">
                  <a:latin typeface="Roboto"/>
                  <a:ea typeface="Roboto"/>
                  <a:cs typeface="Roboto"/>
                  <a:sym typeface="Roboto"/>
                </a:endParaRPr>
              </a:p>
            </p:txBody>
          </p:sp>
        </p:grpSp>
        <p:sp>
          <p:nvSpPr>
            <p:cNvPr id="139" name="Google Shape;139;p16"/>
            <p:cNvSpPr/>
            <p:nvPr/>
          </p:nvSpPr>
          <p:spPr>
            <a:xfrm rot="1800047">
              <a:off x="3219843" y="1696034"/>
              <a:ext cx="2690936" cy="2690936"/>
            </a:xfrm>
            <a:prstGeom prst="blockArc">
              <a:avLst>
                <a:gd fmla="val 14414370" name="adj1"/>
                <a:gd fmla="val 18998613" name="adj2"/>
                <a:gd fmla="val 8907"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flipH="1" rot="-9000757">
              <a:off x="3225716" y="1694408"/>
              <a:ext cx="2690226" cy="2690226"/>
            </a:xfrm>
            <a:prstGeom prst="blockArc">
              <a:avLst>
                <a:gd fmla="val 20178804" name="adj1"/>
                <a:gd fmla="val 2623923" name="adj2"/>
                <a:gd fmla="val 8858" name="adj3"/>
              </a:avLst>
            </a:prstGeom>
            <a:solidFill>
              <a:srgbClr val="307B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3845784" y="26660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020202"/>
                  </a:solidFill>
                  <a:latin typeface="Roboto"/>
                  <a:ea typeface="Roboto"/>
                  <a:cs typeface="Roboto"/>
                  <a:sym typeface="Roboto"/>
                </a:rPr>
                <a:t>ANALYSIS</a:t>
              </a:r>
              <a:endParaRPr b="1" sz="1200">
                <a:solidFill>
                  <a:srgbClr val="020202"/>
                </a:solidFill>
                <a:latin typeface="Roboto"/>
                <a:ea typeface="Roboto"/>
                <a:cs typeface="Roboto"/>
                <a:sym typeface="Roboto"/>
              </a:endParaRPr>
            </a:p>
            <a:p>
              <a:pPr indent="0" lvl="0" marL="0" rtl="0" algn="ctr">
                <a:lnSpc>
                  <a:spcPct val="115000"/>
                </a:lnSpc>
                <a:spcBef>
                  <a:spcPts val="0"/>
                </a:spcBef>
                <a:spcAft>
                  <a:spcPts val="0"/>
                </a:spcAft>
                <a:buNone/>
              </a:pPr>
              <a:r>
                <a:rPr b="1" lang="en" sz="1200">
                  <a:solidFill>
                    <a:srgbClr val="020202"/>
                  </a:solidFill>
                  <a:latin typeface="Roboto"/>
                  <a:ea typeface="Roboto"/>
                  <a:cs typeface="Roboto"/>
                  <a:sym typeface="Roboto"/>
                </a:rPr>
                <a:t>PLAN</a:t>
              </a:r>
              <a:endParaRPr b="1" sz="1200">
                <a:solidFill>
                  <a:srgbClr val="020202"/>
                </a:solidFill>
                <a:latin typeface="Roboto"/>
                <a:ea typeface="Roboto"/>
                <a:cs typeface="Roboto"/>
                <a:sym typeface="Roboto"/>
              </a:endParaRPr>
            </a:p>
          </p:txBody>
        </p:sp>
        <p:sp>
          <p:nvSpPr>
            <p:cNvPr id="142" name="Google Shape;142;p16"/>
            <p:cNvSpPr/>
            <p:nvPr/>
          </p:nvSpPr>
          <p:spPr>
            <a:xfrm rot="-3781968">
              <a:off x="5556765" y="2467584"/>
              <a:ext cx="363191" cy="363191"/>
            </a:xfrm>
            <a:prstGeom prst="rtTriangl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flipH="1" rot="-1800109">
              <a:off x="3215030" y="1692074"/>
              <a:ext cx="2696852" cy="2696852"/>
            </a:xfrm>
            <a:prstGeom prst="blockArc">
              <a:avLst>
                <a:gd fmla="val 14334136" name="adj1"/>
                <a:gd fmla="val 18854681" name="adj2"/>
                <a:gd fmla="val 8846" name="adj3"/>
              </a:avLst>
            </a:prstGeom>
            <a:solidFill>
              <a:srgbClr val="A1C3F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9000757">
              <a:off x="3225714" y="1694419"/>
              <a:ext cx="2690226" cy="2690226"/>
            </a:xfrm>
            <a:prstGeom prst="blockArc">
              <a:avLst>
                <a:gd fmla="val 20184517" name="adj1"/>
                <a:gd fmla="val 3007258" name="adj2"/>
                <a:gd fmla="val 9336" name="adj3"/>
              </a:avLst>
            </a:prstGeom>
            <a:solidFill>
              <a:srgbClr val="307BF3"/>
            </a:solidFill>
            <a:ln cap="flat" cmpd="sng" w="9525">
              <a:solidFill>
                <a:srgbClr val="307BF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flipH="1" rot="-9000757">
              <a:off x="3173075" y="1647114"/>
              <a:ext cx="2690226" cy="2690226"/>
            </a:xfrm>
            <a:prstGeom prst="blockArc">
              <a:avLst>
                <a:gd fmla="val 15738599" name="adj1"/>
                <a:gd fmla="val 20008131" name="adj2"/>
                <a:gd fmla="val 9063"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rot="9240359">
              <a:off x="3213511" y="2467290"/>
              <a:ext cx="363469" cy="363469"/>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rot="476150">
              <a:off x="5119958" y="3848800"/>
              <a:ext cx="362875" cy="362875"/>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rot="4857950">
              <a:off x="3653723" y="3848751"/>
              <a:ext cx="363003" cy="363003"/>
            </a:xfrm>
            <a:prstGeom prst="rtTriangl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rot="-8100000">
              <a:off x="4382715" y="1636993"/>
              <a:ext cx="363170" cy="363170"/>
            </a:xfrm>
            <a:prstGeom prst="rtTriangl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6"/>
          <p:cNvSpPr txBox="1"/>
          <p:nvPr>
            <p:ph idx="1" type="body"/>
          </p:nvPr>
        </p:nvSpPr>
        <p:spPr>
          <a:xfrm>
            <a:off x="137150" y="2743200"/>
            <a:ext cx="5852100" cy="1097400"/>
          </a:xfrm>
          <a:prstGeom prst="rect">
            <a:avLst/>
          </a:prstGeom>
        </p:spPr>
        <p:txBody>
          <a:bodyPr anchorCtr="0" anchor="t" bIns="91425" lIns="91425" spcFirstLastPara="1" rIns="91425" wrap="square" tIns="91425">
            <a:noAutofit/>
          </a:bodyPr>
          <a:lstStyle/>
          <a:p>
            <a:pPr indent="-263525" lvl="0" marL="342900" rtl="0" algn="l">
              <a:spcBef>
                <a:spcPts val="0"/>
              </a:spcBef>
              <a:spcAft>
                <a:spcPts val="0"/>
              </a:spcAft>
              <a:buSzPts val="1450"/>
              <a:buChar char="●"/>
            </a:pPr>
            <a:r>
              <a:rPr b="1" lang="en" sz="1450"/>
              <a:t>What hypotheses are to be tested? </a:t>
            </a:r>
            <a:r>
              <a:rPr lang="en" sz="1450"/>
              <a:t>Analyze the data</a:t>
            </a:r>
            <a:r>
              <a:rPr lang="en" sz="1450"/>
              <a:t>,</a:t>
            </a:r>
            <a:r>
              <a:rPr lang="en" sz="1450"/>
              <a:t> to infer the patterns, and to make predictions to identify which patients attributes we can use to better classify potential patients as being ‘at-risk’ and determine:</a:t>
            </a:r>
            <a:endParaRPr sz="1450"/>
          </a:p>
        </p:txBody>
      </p:sp>
      <p:sp>
        <p:nvSpPr>
          <p:cNvPr id="151" name="Google Shape;151;p16"/>
          <p:cNvSpPr txBox="1"/>
          <p:nvPr>
            <p:ph idx="1" type="body"/>
          </p:nvPr>
        </p:nvSpPr>
        <p:spPr>
          <a:xfrm>
            <a:off x="137160" y="3794760"/>
            <a:ext cx="7772400" cy="1097400"/>
          </a:xfrm>
          <a:prstGeom prst="rect">
            <a:avLst/>
          </a:prstGeom>
        </p:spPr>
        <p:txBody>
          <a:bodyPr anchorCtr="0" anchor="t" bIns="91425" lIns="91425" spcFirstLastPara="1" rIns="91425" wrap="square" tIns="91425">
            <a:noAutofit/>
          </a:bodyPr>
          <a:lstStyle/>
          <a:p>
            <a:pPr indent="-206375" lvl="1" marL="571500" rtl="0" algn="l">
              <a:spcBef>
                <a:spcPts val="0"/>
              </a:spcBef>
              <a:spcAft>
                <a:spcPts val="0"/>
              </a:spcAft>
              <a:buSzPts val="1450"/>
              <a:buChar char="○"/>
            </a:pPr>
            <a:r>
              <a:rPr lang="en" sz="1450"/>
              <a:t>how much hormones to prescribe someone.</a:t>
            </a:r>
            <a:endParaRPr sz="1450"/>
          </a:p>
          <a:p>
            <a:pPr indent="-206375" lvl="1" marL="571500" rtl="0" algn="l">
              <a:spcBef>
                <a:spcPts val="0"/>
              </a:spcBef>
              <a:spcAft>
                <a:spcPts val="0"/>
              </a:spcAft>
              <a:buSzPts val="1450"/>
              <a:buChar char="○"/>
            </a:pPr>
            <a:r>
              <a:rPr lang="en" sz="1450"/>
              <a:t>whether or not a patient is likely to be infertile.</a:t>
            </a:r>
            <a:endParaRPr sz="1450"/>
          </a:p>
          <a:p>
            <a:pPr indent="-206375" lvl="1" marL="571500" rtl="0" algn="l">
              <a:spcBef>
                <a:spcPts val="0"/>
              </a:spcBef>
              <a:spcAft>
                <a:spcPts val="0"/>
              </a:spcAft>
              <a:buSzPts val="1450"/>
              <a:buChar char="○"/>
            </a:pPr>
            <a:r>
              <a:rPr lang="en" sz="1450"/>
              <a:t>whether or not a patient is likely to develop PCOS.</a:t>
            </a:r>
            <a:endParaRPr sz="14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228600" y="457200"/>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00"/>
                </a:solidFill>
              </a:rPr>
              <a:t>Formulate a hypothesis-driven </a:t>
            </a:r>
            <a:r>
              <a:rPr b="1" i="1" lang="en"/>
              <a:t>A</a:t>
            </a:r>
            <a:r>
              <a:rPr i="1" lang="en">
                <a:solidFill>
                  <a:srgbClr val="000000"/>
                </a:solidFill>
              </a:rPr>
              <a:t>nalysis plan</a:t>
            </a:r>
            <a:endParaRPr i="1">
              <a:solidFill>
                <a:srgbClr val="000000"/>
              </a:solidFill>
            </a:endParaRPr>
          </a:p>
        </p:txBody>
      </p:sp>
      <p:sp>
        <p:nvSpPr>
          <p:cNvPr id="157" name="Google Shape;157;p17"/>
          <p:cNvSpPr txBox="1"/>
          <p:nvPr>
            <p:ph idx="1" type="body"/>
          </p:nvPr>
        </p:nvSpPr>
        <p:spPr>
          <a:xfrm>
            <a:off x="320040" y="1143000"/>
            <a:ext cx="8503800" cy="3886200"/>
          </a:xfrm>
          <a:prstGeom prst="rect">
            <a:avLst/>
          </a:prstGeom>
        </p:spPr>
        <p:txBody>
          <a:bodyPr anchorCtr="0" anchor="t" bIns="91425" lIns="91425" spcFirstLastPara="1" rIns="91425" wrap="square" tIns="91425">
            <a:noAutofit/>
          </a:bodyPr>
          <a:lstStyle/>
          <a:p>
            <a:pPr indent="-203200" lvl="0" marL="114300" rtl="0" algn="l">
              <a:spcBef>
                <a:spcPts val="0"/>
              </a:spcBef>
              <a:spcAft>
                <a:spcPts val="0"/>
              </a:spcAft>
              <a:buSzPts val="1400"/>
              <a:buChar char="●"/>
            </a:pPr>
            <a:r>
              <a:rPr b="1" i="1" lang="en" sz="1400"/>
              <a:t>What data is required/available to test the hypotheses? </a:t>
            </a:r>
            <a:endParaRPr b="1" i="1" sz="1400"/>
          </a:p>
          <a:p>
            <a:pPr indent="-203200" lvl="1" marL="342900" rtl="0" algn="l">
              <a:spcBef>
                <a:spcPts val="0"/>
              </a:spcBef>
              <a:spcAft>
                <a:spcPts val="0"/>
              </a:spcAft>
              <a:buSzPts val="1400"/>
              <a:buChar char="○"/>
            </a:pPr>
            <a:r>
              <a:rPr i="1" lang="en"/>
              <a:t>Available data</a:t>
            </a:r>
            <a:r>
              <a:rPr lang="en"/>
              <a:t>: Our</a:t>
            </a:r>
            <a:r>
              <a:rPr lang="en"/>
              <a:t> dataset consists of 539 rows, representing 539</a:t>
            </a:r>
            <a:r>
              <a:rPr lang="en"/>
              <a:t> patients </a:t>
            </a:r>
            <a:r>
              <a:rPr lang="en"/>
              <a:t>with a </a:t>
            </a:r>
            <a:r>
              <a:rPr lang="en"/>
              <a:t>gynecological record</a:t>
            </a:r>
            <a:r>
              <a:rPr lang="en"/>
              <a:t> in </a:t>
            </a:r>
            <a:r>
              <a:rPr lang="en"/>
              <a:t>10 different hospital across Kerala,India</a:t>
            </a:r>
            <a:r>
              <a:rPr lang="en"/>
              <a:t>.  Some of the patients attributes include age, BMI, </a:t>
            </a:r>
            <a:r>
              <a:rPr lang="en"/>
              <a:t>pregnancies</a:t>
            </a:r>
            <a:r>
              <a:rPr lang="en"/>
              <a:t>, hormone levels and follicle data.</a:t>
            </a:r>
            <a:endParaRPr/>
          </a:p>
          <a:p>
            <a:pPr indent="-203200" lvl="1" marL="342900" rtl="0" algn="l">
              <a:spcBef>
                <a:spcPts val="0"/>
              </a:spcBef>
              <a:spcAft>
                <a:spcPts val="0"/>
              </a:spcAft>
              <a:buSzPts val="1400"/>
              <a:buChar char="○"/>
            </a:pPr>
            <a:r>
              <a:rPr i="1" lang="en"/>
              <a:t>Required data</a:t>
            </a:r>
            <a:r>
              <a:rPr lang="en"/>
              <a:t>: Additional attributes like the patient’s medication list and other medical issues </a:t>
            </a:r>
            <a:r>
              <a:rPr lang="en"/>
              <a:t>can be used to better classify patients.</a:t>
            </a:r>
            <a:endParaRPr/>
          </a:p>
          <a:p>
            <a:pPr indent="0" lvl="0" marL="0" rtl="0" algn="l">
              <a:spcBef>
                <a:spcPts val="0"/>
              </a:spcBef>
              <a:spcAft>
                <a:spcPts val="0"/>
              </a:spcAft>
              <a:buNone/>
            </a:pPr>
            <a:r>
              <a:t/>
            </a:r>
            <a:endParaRPr sz="1400"/>
          </a:p>
          <a:p>
            <a:pPr indent="-203200" lvl="0" marL="114300" marR="0" rtl="0" algn="l">
              <a:lnSpc>
                <a:spcPct val="115000"/>
              </a:lnSpc>
              <a:spcBef>
                <a:spcPts val="0"/>
              </a:spcBef>
              <a:spcAft>
                <a:spcPts val="0"/>
              </a:spcAft>
              <a:buSzPts val="1400"/>
              <a:buChar char="●"/>
            </a:pPr>
            <a:r>
              <a:rPr b="1" i="1" lang="en" sz="1400"/>
              <a:t>What methodology(-ies) will you employ?</a:t>
            </a:r>
            <a:r>
              <a:rPr lang="en" sz="1400"/>
              <a:t> Explore the structure of the data, we will build a predictor model by using well-known pre-processing methods such as imputing missing values, variable names, data types and finally applying the model on training data set and evaluating the performance of classification algorithms like Decision Tree and Random Forest. </a:t>
            </a:r>
            <a:endParaRPr sz="1400"/>
          </a:p>
          <a:p>
            <a:pPr indent="0" lvl="0" marL="0" marR="0" rtl="0" algn="l">
              <a:lnSpc>
                <a:spcPct val="115000"/>
              </a:lnSpc>
              <a:spcBef>
                <a:spcPts val="0"/>
              </a:spcBef>
              <a:spcAft>
                <a:spcPts val="0"/>
              </a:spcAft>
              <a:buNone/>
            </a:pPr>
            <a:r>
              <a:t/>
            </a:r>
            <a:endParaRPr sz="1400"/>
          </a:p>
          <a:p>
            <a:pPr indent="-203200" lvl="0" marL="114300" marR="0" rtl="0" algn="l">
              <a:lnSpc>
                <a:spcPct val="115000"/>
              </a:lnSpc>
              <a:spcBef>
                <a:spcPts val="0"/>
              </a:spcBef>
              <a:spcAft>
                <a:spcPts val="0"/>
              </a:spcAft>
              <a:buSzPts val="1400"/>
              <a:buChar char="●"/>
            </a:pPr>
            <a:r>
              <a:rPr b="1" i="1" lang="en" sz="1400"/>
              <a:t>What is the project plan?</a:t>
            </a:r>
            <a:r>
              <a:rPr lang="en" sz="1400"/>
              <a:t> The iterative process for this predictive model will consist of understanding and defining the problem, analyzing and preparing the data, applying the algorithms, reducing the errors, and predicting the result.</a:t>
            </a:r>
            <a:endParaRPr sz="1400"/>
          </a:p>
        </p:txBody>
      </p:sp>
      <p:sp>
        <p:nvSpPr>
          <p:cNvPr id="158" name="Google Shape;158;p17"/>
          <p:cNvSpPr/>
          <p:nvPr/>
        </p:nvSpPr>
        <p:spPr>
          <a:xfrm>
            <a:off x="0" y="0"/>
            <a:ext cx="2286000" cy="320100"/>
          </a:xfrm>
          <a:prstGeom prst="chevron">
            <a:avLst>
              <a:gd fmla="val 50000" name="adj"/>
            </a:avLst>
          </a:prstGeom>
          <a:solidFill>
            <a:srgbClr val="B02C2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rgbClr val="FFFFFF"/>
                </a:solidFill>
                <a:latin typeface="Open Sans"/>
                <a:ea typeface="Open Sans"/>
                <a:cs typeface="Open Sans"/>
                <a:sym typeface="Open Sans"/>
              </a:rPr>
              <a:t>Analysis Plan</a:t>
            </a:r>
            <a:endParaRPr b="1" sz="11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i="1" lang="en" sz="1500"/>
              <a:t>From where can the data be obtained? </a:t>
            </a:r>
            <a:r>
              <a:rPr lang="en" sz="1500"/>
              <a:t>Data set information was obtained from 10 different hospital across Kerala, India and can be found in kaggle.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i="1" lang="en" sz="1500"/>
              <a:t>How must the data be cleansed and validated?</a:t>
            </a:r>
            <a:r>
              <a:rPr lang="en" sz="1500"/>
              <a:t> Cleaning data means making it ready for analysis with the given tools and methods being used. Check for anything that might not work in a math equation or setting - things like symbols, null values and even missing data needs to be searched for. Additionally, converting data types, removing duplicate data, and enriching the data to benefit our study.</a:t>
            </a:r>
            <a:endParaRPr sz="1500"/>
          </a:p>
        </p:txBody>
      </p:sp>
      <p:sp>
        <p:nvSpPr>
          <p:cNvPr id="164" name="Google Shape;164;p18"/>
          <p:cNvSpPr txBox="1"/>
          <p:nvPr>
            <p:ph type="title"/>
          </p:nvPr>
        </p:nvSpPr>
        <p:spPr>
          <a:xfrm>
            <a:off x="228600" y="457200"/>
            <a:ext cx="86868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000">
                <a:solidFill>
                  <a:srgbClr val="000000"/>
                </a:solidFill>
              </a:rPr>
              <a:t>Collect relevant </a:t>
            </a:r>
            <a:r>
              <a:rPr b="1" i="1" lang="en" sz="3000"/>
              <a:t>D</a:t>
            </a:r>
            <a:r>
              <a:rPr i="1" lang="en" sz="3000">
                <a:solidFill>
                  <a:srgbClr val="000000"/>
                </a:solidFill>
              </a:rPr>
              <a:t>ata based on the Analysis Plan</a:t>
            </a:r>
            <a:endParaRPr i="1" sz="3000">
              <a:solidFill>
                <a:srgbClr val="000000"/>
              </a:solidFill>
            </a:endParaRPr>
          </a:p>
        </p:txBody>
      </p:sp>
      <p:sp>
        <p:nvSpPr>
          <p:cNvPr id="165" name="Google Shape;165;p18"/>
          <p:cNvSpPr/>
          <p:nvPr/>
        </p:nvSpPr>
        <p:spPr>
          <a:xfrm>
            <a:off x="0" y="0"/>
            <a:ext cx="2286000" cy="320100"/>
          </a:xfrm>
          <a:prstGeom prst="chevron">
            <a:avLst>
              <a:gd fmla="val 50000" name="adj"/>
            </a:avLst>
          </a:prstGeom>
          <a:solidFill>
            <a:srgbClr val="B02C2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rgbClr val="FFFFFF"/>
                </a:solidFill>
                <a:latin typeface="Open Sans"/>
                <a:ea typeface="Open Sans"/>
                <a:cs typeface="Open Sans"/>
                <a:sym typeface="Open Sans"/>
              </a:rPr>
              <a:t>Data Collection</a:t>
            </a:r>
            <a:endParaRPr b="1" sz="11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28600" y="457200"/>
            <a:ext cx="86868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800">
                <a:solidFill>
                  <a:srgbClr val="000000"/>
                </a:solidFill>
              </a:rPr>
              <a:t>Derive </a:t>
            </a:r>
            <a:r>
              <a:rPr b="1" i="1" lang="en" sz="2800"/>
              <a:t>I</a:t>
            </a:r>
            <a:r>
              <a:rPr i="1" lang="en" sz="2800">
                <a:solidFill>
                  <a:srgbClr val="000000"/>
                </a:solidFill>
              </a:rPr>
              <a:t>nsights using machine learning &amp; statistics</a:t>
            </a:r>
            <a:endParaRPr i="1" sz="2800">
              <a:solidFill>
                <a:srgbClr val="000000"/>
              </a:solidFill>
            </a:endParaRPr>
          </a:p>
        </p:txBody>
      </p:sp>
      <p:sp>
        <p:nvSpPr>
          <p:cNvPr id="171" name="Google Shape;171;p19"/>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i="1" lang="en" sz="1500"/>
              <a:t>What patterns do you see in the data?</a:t>
            </a:r>
            <a:r>
              <a:rPr lang="en" sz="1500"/>
              <a:t> </a:t>
            </a:r>
            <a:r>
              <a:rPr lang="en" sz="1500"/>
              <a:t>E</a:t>
            </a:r>
            <a:r>
              <a:rPr lang="en" sz="1500"/>
              <a:t>xplore the data, to validate patterns in the data if there is a real problem and if there are unusual patterns in key variables.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i="1" lang="en" sz="1500"/>
              <a:t>Are each of the hypotheses proven or disproven?</a:t>
            </a:r>
            <a:r>
              <a:rPr lang="en" sz="1500"/>
              <a:t> Examine the relevant data needed to prove or disprove each one in order to identify the one(s) that answers our question.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i="1" lang="en" sz="1500"/>
              <a:t>How much confidence should stakeholders place in the results?</a:t>
            </a:r>
            <a:r>
              <a:rPr lang="en" sz="1500"/>
              <a:t> Findings will be </a:t>
            </a:r>
            <a:r>
              <a:rPr lang="en" sz="1500"/>
              <a:t>presented</a:t>
            </a:r>
            <a:r>
              <a:rPr lang="en" sz="1500"/>
              <a:t> in terms of quantified impact to guide </a:t>
            </a:r>
            <a:r>
              <a:rPr lang="en" sz="1500"/>
              <a:t>prioritization</a:t>
            </a:r>
            <a:r>
              <a:rPr lang="en" sz="1500"/>
              <a:t> of the hypothesis. </a:t>
            </a:r>
            <a:endParaRPr sz="1500"/>
          </a:p>
        </p:txBody>
      </p:sp>
      <p:sp>
        <p:nvSpPr>
          <p:cNvPr id="172" name="Google Shape;172;p19"/>
          <p:cNvSpPr/>
          <p:nvPr/>
        </p:nvSpPr>
        <p:spPr>
          <a:xfrm>
            <a:off x="0" y="0"/>
            <a:ext cx="2286000" cy="320100"/>
          </a:xfrm>
          <a:prstGeom prst="chevron">
            <a:avLst>
              <a:gd fmla="val 50000" name="adj"/>
            </a:avLst>
          </a:prstGeom>
          <a:solidFill>
            <a:srgbClr val="B02C2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rgbClr val="FFFFFF"/>
                </a:solidFill>
                <a:latin typeface="Open Sans"/>
                <a:ea typeface="Open Sans"/>
                <a:cs typeface="Open Sans"/>
                <a:sym typeface="Open Sans"/>
              </a:rPr>
              <a:t>Derive Insights</a:t>
            </a:r>
            <a:endParaRPr b="1" sz="11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28600" y="457200"/>
            <a:ext cx="86868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100">
                <a:solidFill>
                  <a:srgbClr val="000000"/>
                </a:solidFill>
              </a:rPr>
              <a:t>Drive KPI’s with actionable </a:t>
            </a:r>
            <a:r>
              <a:rPr b="1" i="1" lang="en" sz="3100"/>
              <a:t>R</a:t>
            </a:r>
            <a:r>
              <a:rPr i="1" lang="en" sz="3100">
                <a:solidFill>
                  <a:srgbClr val="000000"/>
                </a:solidFill>
              </a:rPr>
              <a:t>ecommendation</a:t>
            </a:r>
            <a:endParaRPr i="1" sz="3100">
              <a:solidFill>
                <a:srgbClr val="000000"/>
              </a:solidFill>
            </a:endParaRPr>
          </a:p>
        </p:txBody>
      </p:sp>
      <p:sp>
        <p:nvSpPr>
          <p:cNvPr id="178" name="Google Shape;178;p20"/>
          <p:cNvSpPr txBox="1"/>
          <p:nvPr>
            <p:ph idx="1" type="body"/>
          </p:nvPr>
        </p:nvSpPr>
        <p:spPr>
          <a:xfrm>
            <a:off x="228600" y="1143000"/>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i="1" lang="en" sz="1500"/>
              <a:t>How can you most effectively present the results of your analysis to your stakeholders?</a:t>
            </a:r>
            <a:r>
              <a:rPr lang="en" sz="1500"/>
              <a:t> A number of strategies can be used to communicate results that help the stakeholders to understand the findings and implications of an analysis. </a:t>
            </a:r>
            <a:endParaRPr sz="1500"/>
          </a:p>
          <a:p>
            <a:pPr indent="-323850" lvl="1" marL="914400" rtl="0" algn="l">
              <a:spcBef>
                <a:spcPts val="0"/>
              </a:spcBef>
              <a:spcAft>
                <a:spcPts val="0"/>
              </a:spcAft>
              <a:buSzPts val="1500"/>
              <a:buChar char="○"/>
            </a:pPr>
            <a:r>
              <a:rPr lang="en" sz="1500"/>
              <a:t>Some key components are:</a:t>
            </a:r>
            <a:endParaRPr sz="1500"/>
          </a:p>
          <a:p>
            <a:pPr indent="-209550" lvl="0" marL="1200150" rtl="0" algn="l">
              <a:spcBef>
                <a:spcPts val="0"/>
              </a:spcBef>
              <a:spcAft>
                <a:spcPts val="0"/>
              </a:spcAft>
              <a:buSzPts val="1500"/>
              <a:buAutoNum type="arabicPeriod"/>
            </a:pPr>
            <a:r>
              <a:rPr lang="en" sz="1500"/>
              <a:t>Tailor the message to the audience</a:t>
            </a:r>
            <a:r>
              <a:rPr lang="en" sz="1500"/>
              <a:t>. </a:t>
            </a:r>
            <a:endParaRPr sz="1500"/>
          </a:p>
          <a:p>
            <a:pPr indent="-209550" lvl="1" marL="1485900" rtl="0" algn="l">
              <a:spcBef>
                <a:spcPts val="0"/>
              </a:spcBef>
              <a:spcAft>
                <a:spcPts val="0"/>
              </a:spcAft>
              <a:buSzPts val="1500"/>
              <a:buAutoNum type="alphaLcPeriod"/>
            </a:pPr>
            <a:r>
              <a:rPr lang="en" sz="1500"/>
              <a:t>F</a:t>
            </a:r>
            <a:r>
              <a:rPr lang="en" sz="1500"/>
              <a:t>ocus on the business problem, the implications, and solutions.</a:t>
            </a:r>
            <a:endParaRPr sz="1500"/>
          </a:p>
          <a:p>
            <a:pPr indent="-209550" lvl="0" marL="1200150" rtl="0" algn="l">
              <a:spcBef>
                <a:spcPts val="0"/>
              </a:spcBef>
              <a:spcAft>
                <a:spcPts val="0"/>
              </a:spcAft>
              <a:buSzPts val="1500"/>
              <a:buAutoNum type="arabicPeriod"/>
            </a:pPr>
            <a:r>
              <a:rPr lang="en" sz="1500"/>
              <a:t>Tell the story in a way the audience can understand. </a:t>
            </a:r>
            <a:endParaRPr sz="1500"/>
          </a:p>
          <a:p>
            <a:pPr indent="-209550" lvl="1" marL="1485900" marR="0" rtl="0" algn="l">
              <a:lnSpc>
                <a:spcPct val="115000"/>
              </a:lnSpc>
              <a:spcBef>
                <a:spcPts val="0"/>
              </a:spcBef>
              <a:spcAft>
                <a:spcPts val="0"/>
              </a:spcAft>
              <a:buSzPts val="1500"/>
              <a:buAutoNum type="alphaLcPeriod"/>
            </a:pPr>
            <a:r>
              <a:rPr lang="en" sz="1500"/>
              <a:t>Use nontechnical language and avoid acronyms</a:t>
            </a:r>
            <a:endParaRPr sz="1500"/>
          </a:p>
          <a:p>
            <a:pPr indent="-209550" lvl="0" marL="1200150" marR="0" rtl="0" algn="l">
              <a:lnSpc>
                <a:spcPct val="115000"/>
              </a:lnSpc>
              <a:spcBef>
                <a:spcPts val="0"/>
              </a:spcBef>
              <a:spcAft>
                <a:spcPts val="0"/>
              </a:spcAft>
              <a:buSzPts val="1500"/>
              <a:buAutoNum type="arabicPeriod"/>
            </a:pPr>
            <a:r>
              <a:rPr lang="en" sz="1500"/>
              <a:t>Use visual displays and effective visual cues.</a:t>
            </a:r>
            <a:endParaRPr sz="1500"/>
          </a:p>
          <a:p>
            <a:pPr indent="-209550" lvl="1" marL="1485900" marR="0" rtl="0" algn="l">
              <a:lnSpc>
                <a:spcPct val="115000"/>
              </a:lnSpc>
              <a:spcBef>
                <a:spcPts val="0"/>
              </a:spcBef>
              <a:spcAft>
                <a:spcPts val="0"/>
              </a:spcAft>
              <a:buSzPts val="1500"/>
              <a:buAutoNum type="alphaLcPeriod"/>
            </a:pPr>
            <a:r>
              <a:rPr lang="en" sz="1500"/>
              <a:t>Keep chart titles and data labels clear, concise, and meaningful.</a:t>
            </a:r>
            <a:endParaRPr sz="1500"/>
          </a:p>
          <a:p>
            <a:pPr indent="-209550" lvl="0" marL="1200150" rtl="0" algn="l">
              <a:spcBef>
                <a:spcPts val="0"/>
              </a:spcBef>
              <a:spcAft>
                <a:spcPts val="0"/>
              </a:spcAft>
              <a:buSzPts val="1500"/>
              <a:buAutoNum type="arabicPeriod"/>
            </a:pPr>
            <a:r>
              <a:rPr lang="en" sz="1500"/>
              <a:t>Prepare a compelling conclusion.</a:t>
            </a:r>
            <a:endParaRPr sz="1500"/>
          </a:p>
          <a:p>
            <a:pPr indent="0" lvl="0" marL="457200" rtl="0" algn="l">
              <a:spcBef>
                <a:spcPts val="0"/>
              </a:spcBef>
              <a:spcAft>
                <a:spcPts val="0"/>
              </a:spcAft>
              <a:buNone/>
            </a:pPr>
            <a:r>
              <a:t/>
            </a:r>
            <a:endParaRPr sz="1500"/>
          </a:p>
        </p:txBody>
      </p:sp>
      <p:sp>
        <p:nvSpPr>
          <p:cNvPr id="179" name="Google Shape;179;p20"/>
          <p:cNvSpPr/>
          <p:nvPr/>
        </p:nvSpPr>
        <p:spPr>
          <a:xfrm>
            <a:off x="0" y="0"/>
            <a:ext cx="2286000" cy="320100"/>
          </a:xfrm>
          <a:prstGeom prst="chevron">
            <a:avLst>
              <a:gd fmla="val 50000" name="adj"/>
            </a:avLst>
          </a:prstGeom>
          <a:solidFill>
            <a:srgbClr val="B02C20"/>
          </a:solidFill>
          <a:ln>
            <a:noFill/>
          </a:ln>
          <a:effectLst>
            <a:outerShdw blurRad="57150" rotWithShape="0" algn="bl" dir="5400000" dist="19050">
              <a:srgbClr val="000000">
                <a:alpha val="50000"/>
              </a:srgbClr>
            </a:outerShdw>
          </a:effectLst>
        </p:spPr>
        <p:txBody>
          <a:bodyPr anchorCtr="0" anchor="ctr" bIns="91425" lIns="0" spcFirstLastPara="1" rIns="0" wrap="square" tIns="91425">
            <a:noAutofit/>
          </a:bodyPr>
          <a:lstStyle/>
          <a:p>
            <a:pPr indent="0" lvl="0" marL="0" marR="0" rtl="0" algn="ctr">
              <a:lnSpc>
                <a:spcPct val="100000"/>
              </a:lnSpc>
              <a:spcBef>
                <a:spcPts val="0"/>
              </a:spcBef>
              <a:spcAft>
                <a:spcPts val="0"/>
              </a:spcAft>
              <a:buNone/>
            </a:pPr>
            <a:r>
              <a:rPr b="1" lang="en" sz="1100">
                <a:solidFill>
                  <a:srgbClr val="FFFFFF"/>
                </a:solidFill>
                <a:latin typeface="Open Sans"/>
                <a:ea typeface="Open Sans"/>
                <a:cs typeface="Open Sans"/>
                <a:sym typeface="Open Sans"/>
              </a:rPr>
              <a:t>Recommendations</a:t>
            </a:r>
            <a:endParaRPr b="1" sz="11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