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7bb248d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7bb248d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thinking about how we can leverage data mining in the future to make data-driven decisions about all aspects of our eBusiness</a:t>
            </a:r>
            <a:endParaRPr b="1" i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/>
              <a:t>lists the types of questions data mining can help answer; one to two slides should be sufficient</a:t>
            </a:r>
            <a:endParaRPr i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eafc3063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eafc3063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7bb248d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7bb248d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https://towardsdatascience.com/understanding-random-forest-58381e0602d2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7bb248d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7bb248d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7bb248db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7bb248db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</a:t>
            </a:r>
            <a:r>
              <a:rPr lang="en" sz="1400"/>
              <a:t>verview of Data - Lili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Customer Behavior - Lili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Customer Demographics - Deepa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 Driven Insights - Sarah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Future Data Mining Applications - Shishir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Conclusions and Path Forward - Marko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Random Forest Algorithm - Shishir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 of Data - Lili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Behavior - Lili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Demographics - Deepa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Driven Insights - Sarah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Data Mining Applications - Shishir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Conclusions and Path Forward - Marko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 Algorithm - Shishir</a:t>
            </a:r>
            <a:endParaRPr sz="1450">
              <a:solidFill>
                <a:srgbClr val="33333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 of Data - Lili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Behavior - Lili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Demographics - Deepa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Driven Insights - Sarah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Data Mining Applications - Shishir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Conclusions and Path Forward - Marko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 Algorithm - Shishir</a:t>
            </a:r>
            <a:endParaRPr sz="1450">
              <a:solidFill>
                <a:srgbClr val="33333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 of Data - Lili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Behavior - Lili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Demographics - Deepa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Driven Insights - Sarah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Data Mining Applications - Shishir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Conclusions and Path Forward - Marko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romanUcPeriod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 Algorithm - Shishir</a:t>
            </a:r>
            <a:endParaRPr sz="1450">
              <a:solidFill>
                <a:srgbClr val="33333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2fac4d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2fac4d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fbd9036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dfbd9036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Do customers in different regions spend more per transaction? Which regions spend the most/least?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fbd9036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fbd9036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Do customers in different regions spend more per transaction? Which regions spend the most/least?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7bb248db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7bb248db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Is there any correlation between age of a customer and if the transaction was made online or in the store? Do any other factors predict if a customer will buy online or in our stores?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2fac54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2fac54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2fac54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2fac54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Blackwell Electronics eCommerce Report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Charlie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Sarah Coyle  |  Marko Gorenc  |  Liliana Lopez  </a:t>
            </a:r>
            <a:r>
              <a:rPr i="1" lang="en" sz="1200"/>
              <a:t>|  Shishir Patel  |  D</a:t>
            </a:r>
            <a:r>
              <a:rPr i="1" lang="en" sz="1200"/>
              <a:t>eepa Ranjith</a:t>
            </a:r>
            <a:endParaRPr i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153225"/>
            <a:ext cx="8368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Future Data Mining Applications 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11480" y="1371600"/>
            <a:ext cx="4020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highlight>
                  <a:srgbClr val="FFFFFF"/>
                </a:highlight>
              </a:rPr>
              <a:t>Future Applications</a:t>
            </a:r>
            <a:endParaRPr b="1"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  <a:highlight>
                  <a:srgbClr val="FFFFFF"/>
                </a:highlight>
              </a:rPr>
              <a:t>Single Customer View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  <a:highlight>
                  <a:srgbClr val="FFFFFF"/>
                </a:highlight>
              </a:rPr>
              <a:t>Helps with targeted advertising</a:t>
            </a:r>
            <a:endParaRPr sz="13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  <a:highlight>
                  <a:srgbClr val="FFFFFF"/>
                </a:highlight>
              </a:rPr>
              <a:t>Increase Average Transaction Value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  <a:highlight>
                  <a:srgbClr val="FFFFFF"/>
                </a:highlight>
              </a:rPr>
              <a:t>Dynamically understand products that are frequently purchased together</a:t>
            </a:r>
            <a:endParaRPr sz="13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  <a:highlight>
                  <a:srgbClr val="FFFFFF"/>
                </a:highlight>
              </a:rPr>
              <a:t>Streamlining Requirements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  <a:highlight>
                  <a:srgbClr val="FFFFFF"/>
                </a:highlight>
              </a:rPr>
              <a:t>Streamline logistics</a:t>
            </a:r>
            <a:endParaRPr sz="13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803725" y="1371600"/>
            <a:ext cx="39525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Requirements for future applications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Product Category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Introduce Loyalty Membership to create unique customer ID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 flipH="1">
            <a:off x="4551750" y="1371600"/>
            <a:ext cx="6600" cy="28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153225"/>
            <a:ext cx="8368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Conclusions and next steps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13624"/>
            <a:ext cx="8368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R</a:t>
            </a:r>
            <a:r>
              <a:rPr b="1" lang="en" sz="1500">
                <a:solidFill>
                  <a:schemeClr val="lt1"/>
                </a:solidFill>
              </a:rPr>
              <a:t>ecommendations: 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arenR"/>
            </a:pPr>
            <a:r>
              <a:rPr lang="en" sz="1300">
                <a:solidFill>
                  <a:schemeClr val="lt1"/>
                </a:solidFill>
              </a:rPr>
              <a:t>Retain or expand online advertising in East and West where amount spent is highest and online purchases are common.</a:t>
            </a:r>
            <a:endParaRPr sz="1300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arenR"/>
            </a:pPr>
            <a:r>
              <a:rPr lang="en" sz="1300">
                <a:solidFill>
                  <a:schemeClr val="lt1"/>
                </a:solidFill>
              </a:rPr>
              <a:t>Investigate stores in the South where 100% of sales are online and amount per purchase is lowest to move sales online and increase amount</a:t>
            </a:r>
            <a:endParaRPr sz="1300">
              <a:solidFill>
                <a:schemeClr val="lt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arenR"/>
            </a:pPr>
            <a:r>
              <a:rPr lang="en" sz="1300">
                <a:solidFill>
                  <a:schemeClr val="lt1"/>
                </a:solidFill>
              </a:rPr>
              <a:t>Expand online marketing in the North to capture the purchase amount  trends of the East and West.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highlight>
                  <a:srgbClr val="FFFFFF"/>
                </a:highlight>
              </a:rPr>
              <a:t>Next Steps:</a:t>
            </a:r>
            <a:endParaRPr b="1"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arenR"/>
            </a:pPr>
            <a:r>
              <a:rPr lang="en" sz="1300">
                <a:solidFill>
                  <a:schemeClr val="lt1"/>
                </a:solidFill>
                <a:highlight>
                  <a:srgbClr val="FFFFFF"/>
                </a:highlight>
              </a:rPr>
              <a:t>Conduct market study and consider store closure if sales in south remain online only</a:t>
            </a:r>
            <a:endParaRPr sz="13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arenR"/>
            </a:pPr>
            <a:r>
              <a:rPr lang="en" sz="1300">
                <a:solidFill>
                  <a:schemeClr val="lt1"/>
                </a:solidFill>
                <a:highlight>
                  <a:srgbClr val="FFFFFF"/>
                </a:highlight>
              </a:rPr>
              <a:t>Focus on bringing sales in the North online to capture $2,000+ sales</a:t>
            </a:r>
            <a:endParaRPr sz="13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arenR"/>
            </a:pPr>
            <a:r>
              <a:rPr lang="en" sz="1300">
                <a:solidFill>
                  <a:schemeClr val="lt1"/>
                </a:solidFill>
              </a:rPr>
              <a:t>Expand data collection for future data mining applications</a:t>
            </a:r>
            <a:endParaRPr sz="13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153225"/>
            <a:ext cx="8368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Random Forest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11475" y="1828800"/>
            <a:ext cx="3931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What is a Random Forest?</a:t>
            </a:r>
            <a:endParaRPr b="1" sz="15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Collection of large number of individual decision trees that operate as an ensemble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Works on the concept of “the wisdom of crowds”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Key Features</a:t>
            </a:r>
            <a:endParaRPr b="1" sz="15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Bagging (Bootstrap Aggregation)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Feature Randomness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800600" y="18288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Improved accuracy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Works well with both categorical and continuous variables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Very stable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Disadvantages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Complexity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Longer Training Period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500" y="260325"/>
            <a:ext cx="3657600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4"/>
          <p:cNvCxnSpPr/>
          <p:nvPr/>
        </p:nvCxnSpPr>
        <p:spPr>
          <a:xfrm flipH="1">
            <a:off x="4569388" y="1913125"/>
            <a:ext cx="5100" cy="28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Executive 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11475" y="1446975"/>
            <a:ext cx="84582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To utilize customer transaction data collected from recent </a:t>
            </a:r>
            <a:r>
              <a:rPr lang="en" sz="1300">
                <a:solidFill>
                  <a:schemeClr val="lt1"/>
                </a:solidFill>
              </a:rPr>
              <a:t>online</a:t>
            </a:r>
            <a:r>
              <a:rPr lang="en" sz="1300">
                <a:solidFill>
                  <a:schemeClr val="lt1"/>
                </a:solidFill>
              </a:rPr>
              <a:t> and in-store sales and infer insights about customer </a:t>
            </a:r>
            <a:r>
              <a:rPr lang="en" sz="1300">
                <a:solidFill>
                  <a:schemeClr val="lt1"/>
                </a:solidFill>
              </a:rPr>
              <a:t>purchasing</a:t>
            </a:r>
            <a:r>
              <a:rPr lang="en" sz="1300">
                <a:solidFill>
                  <a:schemeClr val="lt1"/>
                </a:solidFill>
              </a:rPr>
              <a:t> behavior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Key findings</a:t>
            </a:r>
            <a:r>
              <a:rPr lang="en" sz="1500">
                <a:solidFill>
                  <a:schemeClr val="lt1"/>
                </a:solidFill>
              </a:rPr>
              <a:t>:</a:t>
            </a:r>
            <a:r>
              <a:rPr lang="en" sz="1300">
                <a:solidFill>
                  <a:schemeClr val="lt1"/>
                </a:solidFill>
              </a:rPr>
              <a:t> A customer’s purchase location (online vs. in-store) is reliably predicted by the region in which the purchase was made.  Online purchase amounts are higher, on-average, than in-store.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Recommendations</a:t>
            </a:r>
            <a:r>
              <a:rPr lang="en" sz="1500">
                <a:solidFill>
                  <a:schemeClr val="lt1"/>
                </a:solidFill>
              </a:rPr>
              <a:t>: </a:t>
            </a:r>
            <a:endParaRPr sz="1500">
              <a:solidFill>
                <a:schemeClr val="lt1"/>
              </a:solidFill>
            </a:endParaRPr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arenR"/>
            </a:pPr>
            <a:r>
              <a:rPr lang="en" sz="1300">
                <a:solidFill>
                  <a:schemeClr val="lt1"/>
                </a:solidFill>
              </a:rPr>
              <a:t>Retain or reduce advertising in established East and West</a:t>
            </a:r>
            <a:endParaRPr sz="1300">
              <a:solidFill>
                <a:schemeClr val="lt1"/>
              </a:solidFill>
            </a:endParaRPr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arenR"/>
            </a:pPr>
            <a:r>
              <a:rPr lang="en" sz="1300">
                <a:solidFill>
                  <a:schemeClr val="lt1"/>
                </a:solidFill>
              </a:rPr>
              <a:t>Expand online ads to the North</a:t>
            </a:r>
            <a:endParaRPr sz="1300">
              <a:solidFill>
                <a:schemeClr val="lt1"/>
              </a:solidFill>
            </a:endParaRPr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arenR"/>
            </a:pPr>
            <a:r>
              <a:rPr lang="en" sz="1300">
                <a:solidFill>
                  <a:schemeClr val="lt1"/>
                </a:solidFill>
              </a:rPr>
              <a:t>Investigate value of stores in the South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11480" y="1371600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UcPeriod"/>
            </a:pPr>
            <a:r>
              <a:rPr lang="en" sz="1500">
                <a:solidFill>
                  <a:schemeClr val="lt1"/>
                </a:solidFill>
              </a:rPr>
              <a:t>Overview of </a:t>
            </a:r>
            <a:r>
              <a:rPr lang="en" sz="1500">
                <a:solidFill>
                  <a:schemeClr val="lt1"/>
                </a:solidFill>
              </a:rPr>
              <a:t>Data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UcPeriod"/>
            </a:pPr>
            <a:r>
              <a:rPr lang="en" sz="1500">
                <a:solidFill>
                  <a:schemeClr val="lt1"/>
                </a:solidFill>
              </a:rPr>
              <a:t>Customer Behavior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UcPeriod"/>
            </a:pPr>
            <a:r>
              <a:rPr lang="en" sz="1500">
                <a:solidFill>
                  <a:schemeClr val="lt1"/>
                </a:solidFill>
              </a:rPr>
              <a:t>Customer Demographics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UcPeriod"/>
            </a:pPr>
            <a:r>
              <a:rPr lang="en" sz="1500">
                <a:solidFill>
                  <a:schemeClr val="lt1"/>
                </a:solidFill>
              </a:rPr>
              <a:t>Data Driven Insights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UcPeriod"/>
            </a:pPr>
            <a:r>
              <a:rPr lang="en" sz="1500">
                <a:solidFill>
                  <a:schemeClr val="lt1"/>
                </a:solidFill>
              </a:rPr>
              <a:t>Future Data Mining Applications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UcPeriod"/>
            </a:pPr>
            <a:r>
              <a:rPr lang="en" sz="1500">
                <a:solidFill>
                  <a:schemeClr val="lt1"/>
                </a:solidFill>
              </a:rPr>
              <a:t>Conclusions and Path Forward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romanUcPeriod"/>
            </a:pPr>
            <a:r>
              <a:rPr lang="en" sz="1500">
                <a:solidFill>
                  <a:schemeClr val="lt1"/>
                </a:solidFill>
              </a:rPr>
              <a:t>Random Forest Algorithm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Overview of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11480" y="1371600"/>
            <a:ext cx="8229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80,000 records with five distinct features.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In-store</a:t>
            </a:r>
            <a:r>
              <a:rPr lang="en" sz="1500">
                <a:solidFill>
                  <a:schemeClr val="lt1"/>
                </a:solidFill>
              </a:rPr>
              <a:t>: transaction made online or in-store.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Age</a:t>
            </a:r>
            <a:r>
              <a:rPr lang="en" sz="1500">
                <a:solidFill>
                  <a:schemeClr val="lt1"/>
                </a:solidFill>
              </a:rPr>
              <a:t>: customer’s age.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Items</a:t>
            </a:r>
            <a:r>
              <a:rPr lang="en" sz="1500">
                <a:solidFill>
                  <a:schemeClr val="lt1"/>
                </a:solidFill>
              </a:rPr>
              <a:t>: items purchased per transaction.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Amount</a:t>
            </a:r>
            <a:r>
              <a:rPr lang="en" sz="1500">
                <a:solidFill>
                  <a:schemeClr val="lt1"/>
                </a:solidFill>
              </a:rPr>
              <a:t>: amount spent per transaction.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Region</a:t>
            </a:r>
            <a:r>
              <a:rPr lang="en" sz="1500">
                <a:solidFill>
                  <a:schemeClr val="lt1"/>
                </a:solidFill>
              </a:rPr>
              <a:t>: transaction location: North, South, East or West.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166500"/>
            <a:ext cx="8368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Customer Behavior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Spending Patterns Differ By Region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11475" y="1371600"/>
            <a:ext cx="45720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</a:rPr>
              <a:t>Regions</a:t>
            </a:r>
            <a:endParaRPr b="1" sz="1500" u="sng">
              <a:solidFill>
                <a:schemeClr val="lt1"/>
              </a:solidFill>
            </a:endParaRPr>
          </a:p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n" sz="1300">
                <a:solidFill>
                  <a:schemeClr val="lt1"/>
                </a:solidFill>
              </a:rPr>
              <a:t>West </a:t>
            </a:r>
            <a:r>
              <a:rPr lang="en" sz="1300">
                <a:solidFill>
                  <a:schemeClr val="lt1"/>
                </a:solidFill>
              </a:rPr>
              <a:t>spent the </a:t>
            </a:r>
            <a:r>
              <a:rPr b="1" lang="en" sz="1300">
                <a:solidFill>
                  <a:schemeClr val="lt1"/>
                </a:solidFill>
              </a:rPr>
              <a:t>most</a:t>
            </a:r>
            <a:r>
              <a:rPr lang="en" sz="1300">
                <a:solidFill>
                  <a:schemeClr val="lt1"/>
                </a:solidFill>
              </a:rPr>
              <a:t> at $1,284 per transaction.</a:t>
            </a:r>
            <a:endParaRPr sz="1300">
              <a:solidFill>
                <a:schemeClr val="lt1"/>
              </a:solidFill>
            </a:endParaRPr>
          </a:p>
          <a:p>
            <a:pPr indent="-25400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n" sz="1300">
                <a:solidFill>
                  <a:schemeClr val="lt1"/>
                </a:solidFill>
              </a:rPr>
              <a:t>$33.4 million</a:t>
            </a:r>
            <a:r>
              <a:rPr lang="en" sz="1300">
                <a:solidFill>
                  <a:schemeClr val="lt1"/>
                </a:solidFill>
              </a:rPr>
              <a:t> (</a:t>
            </a:r>
            <a:r>
              <a:rPr lang="en" sz="1300">
                <a:solidFill>
                  <a:schemeClr val="lt1"/>
                </a:solidFill>
              </a:rPr>
              <a:t>26,000 transactions)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n" sz="1300">
                <a:solidFill>
                  <a:schemeClr val="lt1"/>
                </a:solidFill>
              </a:rPr>
              <a:t>South</a:t>
            </a:r>
            <a:r>
              <a:rPr lang="en" sz="1300">
                <a:solidFill>
                  <a:schemeClr val="lt1"/>
                </a:solidFill>
              </a:rPr>
              <a:t> spent the </a:t>
            </a:r>
            <a:r>
              <a:rPr b="1" lang="en" sz="1300">
                <a:solidFill>
                  <a:schemeClr val="lt1"/>
                </a:solidFill>
              </a:rPr>
              <a:t>least</a:t>
            </a:r>
            <a:r>
              <a:rPr lang="en" sz="1300">
                <a:solidFill>
                  <a:schemeClr val="lt1"/>
                </a:solidFill>
              </a:rPr>
              <a:t> at $252 per transaction. </a:t>
            </a:r>
            <a:endParaRPr sz="1300">
              <a:solidFill>
                <a:schemeClr val="lt1"/>
              </a:solidFill>
            </a:endParaRPr>
          </a:p>
          <a:p>
            <a:pPr indent="-25400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n" sz="1300">
                <a:solidFill>
                  <a:schemeClr val="lt1"/>
                </a:solidFill>
              </a:rPr>
              <a:t>$5.04 million</a:t>
            </a:r>
            <a:r>
              <a:rPr lang="en" sz="1300">
                <a:solidFill>
                  <a:schemeClr val="lt1"/>
                </a:solidFill>
              </a:rPr>
              <a:t> (</a:t>
            </a:r>
            <a:r>
              <a:rPr lang="en" sz="1300">
                <a:solidFill>
                  <a:schemeClr val="lt1"/>
                </a:solidFill>
              </a:rPr>
              <a:t>20,000 transactions)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</a:rPr>
              <a:t>Online vs In-store</a:t>
            </a:r>
            <a:endParaRPr sz="1200" u="sng">
              <a:solidFill>
                <a:schemeClr val="lt1"/>
              </a:solidFill>
            </a:endParaRPr>
          </a:p>
          <a:p>
            <a:pPr indent="-196850" lvl="1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n" sz="1300">
                <a:solidFill>
                  <a:schemeClr val="lt1"/>
                </a:solidFill>
              </a:rPr>
              <a:t>Similar online</a:t>
            </a:r>
            <a:r>
              <a:rPr lang="en" sz="1300">
                <a:solidFill>
                  <a:schemeClr val="lt1"/>
                </a:solidFill>
              </a:rPr>
              <a:t> averages in </a:t>
            </a:r>
            <a:r>
              <a:rPr b="1" lang="en" sz="1300">
                <a:solidFill>
                  <a:schemeClr val="lt1"/>
                </a:solidFill>
              </a:rPr>
              <a:t>East </a:t>
            </a:r>
            <a:r>
              <a:rPr lang="en" sz="1300">
                <a:solidFill>
                  <a:schemeClr val="lt1"/>
                </a:solidFill>
              </a:rPr>
              <a:t>and </a:t>
            </a:r>
            <a:r>
              <a:rPr b="1" lang="en" sz="1300">
                <a:solidFill>
                  <a:schemeClr val="lt1"/>
                </a:solidFill>
              </a:rPr>
              <a:t>West</a:t>
            </a:r>
            <a:r>
              <a:rPr b="1" lang="en" sz="13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regions</a:t>
            </a:r>
            <a:r>
              <a:rPr lang="en" sz="1300">
                <a:solidFill>
                  <a:schemeClr val="lt1"/>
                </a:solidFill>
              </a:rPr>
              <a:t>.</a:t>
            </a:r>
            <a:endParaRPr sz="1300">
              <a:solidFill>
                <a:schemeClr val="lt1"/>
              </a:solidFill>
            </a:endParaRPr>
          </a:p>
          <a:p>
            <a:pPr indent="-311150" lvl="2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n" sz="1300">
                <a:solidFill>
                  <a:schemeClr val="lt1"/>
                </a:solidFill>
              </a:rPr>
              <a:t>No online</a:t>
            </a:r>
            <a:r>
              <a:rPr lang="en" sz="1300">
                <a:solidFill>
                  <a:schemeClr val="lt1"/>
                </a:solidFill>
              </a:rPr>
              <a:t> purchases by </a:t>
            </a:r>
            <a:r>
              <a:rPr b="1" lang="en" sz="1300">
                <a:solidFill>
                  <a:schemeClr val="lt1"/>
                </a:solidFill>
              </a:rPr>
              <a:t>North </a:t>
            </a:r>
            <a:r>
              <a:rPr lang="en" sz="1300">
                <a:solidFill>
                  <a:schemeClr val="lt1"/>
                </a:solidFill>
              </a:rPr>
              <a:t>region.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196850" lvl="1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n" sz="1300">
                <a:solidFill>
                  <a:schemeClr val="lt1"/>
                </a:solidFill>
              </a:rPr>
              <a:t>Highest in-store</a:t>
            </a:r>
            <a:r>
              <a:rPr lang="en" sz="1300">
                <a:solidFill>
                  <a:schemeClr val="lt1"/>
                </a:solidFill>
              </a:rPr>
              <a:t> average in </a:t>
            </a:r>
            <a:r>
              <a:rPr b="1" lang="en" sz="1300">
                <a:solidFill>
                  <a:schemeClr val="lt1"/>
                </a:solidFill>
              </a:rPr>
              <a:t>West </a:t>
            </a:r>
            <a:r>
              <a:rPr lang="en" sz="1300">
                <a:solidFill>
                  <a:schemeClr val="lt1"/>
                </a:solidFill>
              </a:rPr>
              <a:t>region.</a:t>
            </a:r>
            <a:endParaRPr sz="1300">
              <a:solidFill>
                <a:schemeClr val="lt1"/>
              </a:solidFill>
            </a:endParaRPr>
          </a:p>
          <a:p>
            <a:pPr indent="-311150" lvl="2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n" sz="1300">
                <a:solidFill>
                  <a:schemeClr val="lt1"/>
                </a:solidFill>
              </a:rPr>
              <a:t>No in-store </a:t>
            </a:r>
            <a:r>
              <a:rPr lang="en" sz="1300">
                <a:solidFill>
                  <a:schemeClr val="lt1"/>
                </a:solidFill>
              </a:rPr>
              <a:t>purchases by </a:t>
            </a:r>
            <a:r>
              <a:rPr b="1" lang="en" sz="1300">
                <a:solidFill>
                  <a:schemeClr val="lt1"/>
                </a:solidFill>
              </a:rPr>
              <a:t>South</a:t>
            </a:r>
            <a:r>
              <a:rPr b="1" lang="en" sz="13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region</a:t>
            </a:r>
            <a:r>
              <a:rPr lang="en" sz="1300">
                <a:solidFill>
                  <a:schemeClr val="lt1"/>
                </a:solidFill>
              </a:rPr>
              <a:t>.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520" y="320040"/>
            <a:ext cx="3200400" cy="228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697" y="564133"/>
            <a:ext cx="2606040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520" y="2758440"/>
            <a:ext cx="3200400" cy="228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166500"/>
            <a:ext cx="8368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Customer Behavior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Relation Between Items Purchased and Amount Spent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20040" y="1371600"/>
            <a:ext cx="411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N</a:t>
            </a:r>
            <a:r>
              <a:rPr lang="en" sz="1300">
                <a:solidFill>
                  <a:schemeClr val="lt1"/>
                </a:solidFill>
              </a:rPr>
              <a:t>o relation exist between items </a:t>
            </a:r>
            <a:br>
              <a:rPr lang="en" sz="1300">
                <a:solidFill>
                  <a:schemeClr val="lt1"/>
                </a:solidFill>
              </a:rPr>
            </a:br>
            <a:r>
              <a:rPr lang="en" sz="1300">
                <a:solidFill>
                  <a:schemeClr val="lt1"/>
                </a:solidFill>
              </a:rPr>
              <a:t>purchased and amount spent.</a:t>
            </a:r>
            <a:endParaRPr sz="1300">
              <a:solidFill>
                <a:schemeClr val="lt1"/>
              </a:solidFill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50" y="2362200"/>
            <a:ext cx="3429000" cy="205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286000"/>
            <a:ext cx="3200400" cy="2294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>
            <a:off x="4572000" y="1371600"/>
            <a:ext cx="2730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572000" y="1371600"/>
            <a:ext cx="411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The average spending for each item</a:t>
            </a:r>
            <a:br>
              <a:rPr lang="en" sz="1300">
                <a:solidFill>
                  <a:schemeClr val="lt1"/>
                </a:solidFill>
              </a:rPr>
            </a:br>
            <a:r>
              <a:rPr lang="en" sz="1300">
                <a:solidFill>
                  <a:schemeClr val="lt1"/>
                </a:solidFill>
              </a:rPr>
              <a:t>group was approximately $830.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153225"/>
            <a:ext cx="8368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Customer Demographics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Predictability of customer age based on other demographic data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11475" y="1371600"/>
            <a:ext cx="7902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Age of a customer </a:t>
            </a: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cannot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be reliably predicted with other demographic data provided. 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is </a:t>
            </a: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correlation between the age of a customer and the region or mode of purchase.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194560"/>
            <a:ext cx="3657601" cy="263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2194560"/>
            <a:ext cx="3844650" cy="25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153225"/>
            <a:ext cx="8368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Driven Insights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Leverageable Relationships and Trends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11480" y="1371600"/>
            <a:ext cx="4572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40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Region is the most important variable for deciphering the purchasing habits of our customer base.</a:t>
            </a:r>
            <a:b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Leveraging the following 4 relationships, we can predict whether a purchase was in-store or online with ~86% accuracy: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region 1 (N) purchases are in-store.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region 2 (S) purchases are online.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purchases over 2000 dollars have been online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Region 3 (E) had no online in store purchases over 1000 dollars.</a:t>
            </a:r>
            <a:b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can leverage these insights to target specific customers, influence purchases, and/or capture untapped markets.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488" y="2824850"/>
            <a:ext cx="3028050" cy="2271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-2990" l="-750" r="750" t="2990"/>
          <a:stretch/>
        </p:blipFill>
        <p:spPr>
          <a:xfrm>
            <a:off x="5715000" y="249750"/>
            <a:ext cx="3091525" cy="2575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153225"/>
            <a:ext cx="8368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Driven Insights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Value Added:</a:t>
            </a:r>
            <a:r>
              <a:rPr lang="en" sz="1500">
                <a:solidFill>
                  <a:schemeClr val="lt1"/>
                </a:solidFill>
              </a:rPr>
              <a:t> Invalidating Assumptions </a:t>
            </a:r>
            <a:br>
              <a:rPr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and Improving our Marketing Strategy 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11475" y="1295400"/>
            <a:ext cx="4755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Near Miss:</a:t>
            </a:r>
            <a:endParaRPr b="1"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Assumption:</a:t>
            </a:r>
            <a:br>
              <a:rPr b="1"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Older people shop online</a:t>
            </a:r>
            <a:b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Older people spend more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Proposed Strategy:</a:t>
            </a:r>
            <a:b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Marketing and website changes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attract older buyers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Pivoting to Win:</a:t>
            </a:r>
            <a:b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can now leverage real data driven insights and regional trends to improve our marketing strategies.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Several Strategy Ideas:</a:t>
            </a:r>
            <a:b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3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Market to online shopping Region 1 (N) </a:t>
            </a:r>
            <a:b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3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Investigate store value in Region 2 (S)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data mining work can be done to further develop or hone in on best strategy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488" y="2824850"/>
            <a:ext cx="3028050" cy="2271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-2990" l="-750" r="750" t="2990"/>
          <a:stretch/>
        </p:blipFill>
        <p:spPr>
          <a:xfrm>
            <a:off x="5715000" y="249750"/>
            <a:ext cx="3091525" cy="2575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