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00" r:id="rId3"/>
    <p:sldId id="272" r:id="rId4"/>
    <p:sldId id="297" r:id="rId5"/>
    <p:sldId id="301" r:id="rId6"/>
    <p:sldId id="269" r:id="rId7"/>
    <p:sldId id="270" r:id="rId8"/>
    <p:sldId id="271" r:id="rId9"/>
    <p:sldId id="266" r:id="rId10"/>
    <p:sldId id="263" r:id="rId11"/>
    <p:sldId id="288" r:id="rId12"/>
    <p:sldId id="318" r:id="rId13"/>
    <p:sldId id="294" r:id="rId14"/>
    <p:sldId id="295" r:id="rId15"/>
    <p:sldId id="296" r:id="rId16"/>
    <p:sldId id="275" r:id="rId17"/>
    <p:sldId id="290" r:id="rId18"/>
    <p:sldId id="305" r:id="rId19"/>
    <p:sldId id="308" r:id="rId20"/>
    <p:sldId id="291" r:id="rId21"/>
    <p:sldId id="286" r:id="rId22"/>
    <p:sldId id="319" r:id="rId23"/>
    <p:sldId id="285" r:id="rId24"/>
    <p:sldId id="322"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CCFFCC"/>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49351" autoAdjust="0"/>
  </p:normalViewPr>
  <p:slideViewPr>
    <p:cSldViewPr snapToGrid="0">
      <p:cViewPr varScale="1">
        <p:scale>
          <a:sx n="35" d="100"/>
          <a:sy n="35" d="100"/>
        </p:scale>
        <p:origin x="1956" y="54"/>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48" d="100"/>
          <a:sy n="48" d="100"/>
        </p:scale>
        <p:origin x="268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31B38-CADD-3402-DDC5-9DE7C07D5E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C7A2BB-49CD-D5F4-6A36-F797FD53B2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FB480-1B1A-4C66-9334-32D874A9160C}" type="datetimeFigureOut">
              <a:rPr lang="en-US" smtClean="0"/>
              <a:t>11/13/2023</a:t>
            </a:fld>
            <a:endParaRPr lang="en-US"/>
          </a:p>
        </p:txBody>
      </p:sp>
      <p:sp>
        <p:nvSpPr>
          <p:cNvPr id="4" name="Footer Placeholder 3">
            <a:extLst>
              <a:ext uri="{FF2B5EF4-FFF2-40B4-BE49-F238E27FC236}">
                <a16:creationId xmlns:a16="http://schemas.microsoft.com/office/drawing/2014/main" id="{549B381B-9367-E5AC-B734-468694165A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B20DCD-D343-FA82-246A-6A0B020917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058FFF-7B34-4748-891B-B3839E163EC9}" type="slidenum">
              <a:rPr lang="en-US" smtClean="0"/>
              <a:t>‹#›</a:t>
            </a:fld>
            <a:endParaRPr lang="en-US"/>
          </a:p>
        </p:txBody>
      </p:sp>
    </p:spTree>
    <p:extLst>
      <p:ext uri="{BB962C8B-B14F-4D97-AF65-F5344CB8AC3E}">
        <p14:creationId xmlns:p14="http://schemas.microsoft.com/office/powerpoint/2010/main" val="267223256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7E6B-361B-43B4-8CB0-FE0F82BB053A}"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7DC8C-3E70-4217-B162-CF2F7017060E}" type="slidenum">
              <a:rPr lang="en-US" smtClean="0"/>
              <a:t>‹#›</a:t>
            </a:fld>
            <a:endParaRPr lang="en-US"/>
          </a:p>
        </p:txBody>
      </p:sp>
    </p:spTree>
    <p:extLst>
      <p:ext uri="{BB962C8B-B14F-4D97-AF65-F5344CB8AC3E}">
        <p14:creationId xmlns:p14="http://schemas.microsoft.com/office/powerpoint/2010/main" val="197691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My name is Lilo Heinrich, I’m a senior at Olin College of Engineering, and I will be presenting on the </a:t>
            </a:r>
            <a:r>
              <a:rPr lang="en-US" sz="1200" dirty="0"/>
              <a:t>Current and Future State of Non-Geostationary Orbit Fixed-Satellite Service Interference Regulation Metrics.</a:t>
            </a:r>
          </a:p>
          <a:p>
            <a:pPr marL="171450" indent="-171450">
              <a:buFont typeface="Arial" panose="020B0604020202020204" pitchFamily="34" charset="0"/>
              <a:buChar char="•"/>
            </a:pPr>
            <a:r>
              <a:rPr lang="en-US" dirty="0"/>
              <a:t>This research was done with the Olin Satellite + Spectrum Technology &amp; Policy group under Professor Whitney Lohmeyer, who is currently on leave from Olin to serve as the FCC Space Bureau’s Chief Technologist.</a:t>
            </a:r>
          </a:p>
        </p:txBody>
      </p:sp>
      <p:sp>
        <p:nvSpPr>
          <p:cNvPr id="4" name="Slide Number Placeholder 3"/>
          <p:cNvSpPr>
            <a:spLocks noGrp="1"/>
          </p:cNvSpPr>
          <p:nvPr>
            <p:ph type="sldNum" sz="quarter" idx="5"/>
          </p:nvPr>
        </p:nvSpPr>
        <p:spPr/>
        <p:txBody>
          <a:bodyPr/>
          <a:lstStyle/>
          <a:p>
            <a:fld id="{C727DC8C-3E70-4217-B162-CF2F7017060E}" type="slidenum">
              <a:rPr lang="en-US" smtClean="0"/>
              <a:t>1</a:t>
            </a:fld>
            <a:endParaRPr lang="en-US"/>
          </a:p>
        </p:txBody>
      </p:sp>
    </p:spTree>
    <p:extLst>
      <p:ext uri="{BB962C8B-B14F-4D97-AF65-F5344CB8AC3E}">
        <p14:creationId xmlns:p14="http://schemas.microsoft.com/office/powerpoint/2010/main" val="114896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Next, we will look at SpaceX’s Petition and the FCC’s response.</a:t>
            </a:r>
          </a:p>
        </p:txBody>
      </p:sp>
      <p:sp>
        <p:nvSpPr>
          <p:cNvPr id="4" name="Slide Number Placeholder 3"/>
          <p:cNvSpPr>
            <a:spLocks noGrp="1"/>
          </p:cNvSpPr>
          <p:nvPr>
            <p:ph type="sldNum" sz="quarter" idx="5"/>
          </p:nvPr>
        </p:nvSpPr>
        <p:spPr/>
        <p:txBody>
          <a:bodyPr/>
          <a:lstStyle/>
          <a:p>
            <a:fld id="{C727DC8C-3E70-4217-B162-CF2F7017060E}" type="slidenum">
              <a:rPr lang="en-US" smtClean="0"/>
              <a:t>10</a:t>
            </a:fld>
            <a:endParaRPr lang="en-US"/>
          </a:p>
        </p:txBody>
      </p:sp>
    </p:spTree>
    <p:extLst>
      <p:ext uri="{BB962C8B-B14F-4D97-AF65-F5344CB8AC3E}">
        <p14:creationId xmlns:p14="http://schemas.microsoft.com/office/powerpoint/2010/main" val="309172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In their petition, SpaceX argued that clarifying the spectrum sharing obligations and protections across processing rounds would increase certainty about the future spectrum sharing environment which may be helpful to both current operators and prospective entrants.</a:t>
            </a:r>
          </a:p>
          <a:p>
            <a:pPr marL="285750" lvl="0" indent="-285750" algn="l">
              <a:buFont typeface="Arial" panose="020B0604020202020204" pitchFamily="34" charset="0"/>
              <a:buChar char="•"/>
            </a:pPr>
            <a:r>
              <a:rPr lang="en-US" sz="1800" dirty="0"/>
              <a:t>The </a:t>
            </a:r>
            <a:r>
              <a:rPr lang="en-US" sz="1800" b="0" dirty="0"/>
              <a:t>first proposal was to limit the default spectrum-splitting procedure to systems authorized within the same processing round.</a:t>
            </a:r>
            <a:r>
              <a:rPr lang="en-US" sz="1800" b="0" i="0" u="none" strike="noStrike" baseline="0" dirty="0">
                <a:latin typeface="TeXGyreTermesX-Regular"/>
              </a:rPr>
              <a:t> (CLICK) The FCC responded favorably and proposed to adopt this as a rule.</a:t>
            </a:r>
          </a:p>
          <a:p>
            <a:pPr marL="285750" lvl="0" indent="-285750" algn="l">
              <a:buFont typeface="Arial" panose="020B0604020202020204" pitchFamily="34" charset="0"/>
              <a:buChar char="•"/>
            </a:pPr>
            <a:r>
              <a:rPr lang="en-US" sz="1800" b="0" i="0" u="none" strike="noStrike" baseline="0" dirty="0">
                <a:latin typeface="TeXGyreTermesX-Regular"/>
              </a:rPr>
              <a:t>The next two proposals were that later-round systems should protect earlier-round systems up to a specified I/N level, but that this protection should sunset. (CLICK) The FCC agreed that later-round systems should be required to protect earlier-round systems by a quantitative limit but did not necessarily agree that I/N was the most appropriate metric to use in defining this limit and invited comments on the matter. (CLICK) The FCC responded favorably to sunsetting protections.</a:t>
            </a:r>
          </a:p>
          <a:p>
            <a:pPr marL="285750" lvl="0" indent="-285750" algn="l">
              <a:buFont typeface="Arial" panose="020B0604020202020204" pitchFamily="34" charset="0"/>
              <a:buChar char="•"/>
            </a:pPr>
            <a:r>
              <a:rPr lang="en-US" sz="1800" b="0" i="0" u="none" strike="noStrike" baseline="0" dirty="0">
                <a:latin typeface="TeXGyreTermesX-Regular"/>
              </a:rPr>
              <a:t>Finally, SpaceX proposed requiring operators to share beam-pointing data to facilitate interference analysis. (CLICK) The FCC did not favor this proposal due to concern about competitive harm.</a:t>
            </a:r>
            <a:endParaRPr lang="en-US" sz="1200" b="0" i="0" u="none" strike="no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11</a:t>
            </a:fld>
            <a:endParaRPr lang="en-US"/>
          </a:p>
        </p:txBody>
      </p:sp>
    </p:spTree>
    <p:extLst>
      <p:ext uri="{BB962C8B-B14F-4D97-AF65-F5344CB8AC3E}">
        <p14:creationId xmlns:p14="http://schemas.microsoft.com/office/powerpoint/2010/main" val="181705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u="none" strike="noStrike" dirty="0">
                <a:solidFill>
                  <a:srgbClr val="000000"/>
                </a:solidFill>
                <a:effectLst/>
                <a:latin typeface="Calibri" panose="020F0502020204030204" pitchFamily="34" charset="0"/>
              </a:rPr>
              <a:t>Circling back to proposal 2, </a:t>
            </a:r>
            <a:r>
              <a:rPr lang="en-US" sz="3600" b="0" i="0" u="none" strike="noStrike" baseline="0" dirty="0">
                <a:latin typeface="TimesNewRomanPSMT"/>
              </a:rPr>
              <a:t>SpaceX suggested the use of a dynamic I/N limit although they did not propose specific values.</a:t>
            </a:r>
            <a:endParaRPr lang="en-US" sz="3600" b="0" i="0" u="none" strike="noStrike" dirty="0">
              <a:solidFill>
                <a:srgbClr val="000000"/>
              </a:solidFill>
              <a:effectLst/>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u="none" strike="noStrike" baseline="0" dirty="0">
                <a:latin typeface="TimesNewRomanPSMT"/>
              </a:rPr>
              <a:t>The FCC expressed concern about </a:t>
            </a:r>
            <a:r>
              <a:rPr lang="en-US" sz="3600" b="0" i="0" u="none" strike="noStrike" baseline="0" dirty="0">
                <a:solidFill>
                  <a:srgbClr val="000000"/>
                </a:solidFill>
                <a:effectLst/>
                <a:latin typeface="TimesNewRomanPSMT"/>
              </a:rPr>
              <a:t>h</a:t>
            </a:r>
            <a:r>
              <a:rPr lang="en-US" sz="3600" b="0" i="0" u="none" strike="noStrike" dirty="0">
                <a:solidFill>
                  <a:srgbClr val="000000"/>
                </a:solidFill>
                <a:effectLst/>
                <a:latin typeface="Calibri" panose="020F0502020204030204" pitchFamily="34" charset="0"/>
              </a:rPr>
              <a:t>ow such a limit would be defined and invited comments on specific values.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u="none" strike="noStrike" baseline="0" dirty="0">
                <a:latin typeface="TeXGyreTermesX-Regular"/>
              </a:rPr>
              <a:t>Furthermore, static I/N considered only the worst-case geometry at a single point in time, whereas probabilistic analysis considers the interference from the constellation over many points in time, increasing modeling complexity.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u="none" strike="noStrike" baseline="0" dirty="0">
                <a:latin typeface="TimesNewRomanPSMT"/>
              </a:rPr>
              <a:t>Requiring applicants to perform probabilistic analysis for potentially thousands of satellites, some which may never be launched, could place undue burdens on entrants.</a:t>
            </a:r>
            <a:endParaRPr lang="en-US" sz="3600" b="0" i="0" u="none" strike="sngStrike" baseline="0" dirty="0">
              <a:latin typeface="TeXGyreTermesX-Regular"/>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0" i="0" u="none" strike="noStrike" baseline="0" dirty="0">
                <a:latin typeface="TeXGyreTermesX-Regular"/>
              </a:rPr>
              <a:t>Another concern </a:t>
            </a:r>
            <a:r>
              <a:rPr lang="en-US" sz="3600" b="0" i="0" u="none" strike="noStrike" baseline="0" dirty="0">
                <a:latin typeface="TimesNewRomanPSMT"/>
              </a:rPr>
              <a:t>is that I/N may not provide sufficient protection to sensitive antennas because it would not consider the parameters of the system to be protected, and</a:t>
            </a:r>
            <a:r>
              <a:rPr lang="en-US" sz="1800" b="0" i="0" u="none" strike="noStrike" baseline="0" dirty="0">
                <a:latin typeface="TimesNewRomanPSMT"/>
              </a:rPr>
              <a:t> an I/N limit could discourage coordination if licensees preferred to operate within this limit.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imesNewRomanPSMT"/>
              </a:rPr>
              <a:t>The FCC </a:t>
            </a:r>
            <a:r>
              <a:rPr lang="en-US" sz="1900" b="0" i="0" u="none" strike="noStrike" dirty="0">
                <a:solidFill>
                  <a:srgbClr val="000000"/>
                </a:solidFill>
                <a:effectLst/>
                <a:latin typeface="Calibri" panose="020F0502020204030204" pitchFamily="34" charset="0"/>
              </a:rPr>
              <a:t>invited further comments on </a:t>
            </a:r>
            <a:r>
              <a:rPr lang="en-US" sz="2000" b="0" i="0" u="none" strike="noStrike" baseline="0" dirty="0">
                <a:latin typeface="TimesNewRomanPSMT"/>
              </a:rPr>
              <a:t>how to establish this protection</a:t>
            </a:r>
            <a:r>
              <a:rPr lang="en-US" sz="2000" b="0" i="0" u="none" strike="noStrike" baseline="0" dirty="0">
                <a:latin typeface="TeXGyreTermesX-Regular"/>
              </a:rPr>
              <a:t>.</a:t>
            </a:r>
            <a:endParaRPr lang="en-US" sz="1900" b="0"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12</a:t>
            </a:fld>
            <a:endParaRPr lang="en-US"/>
          </a:p>
        </p:txBody>
      </p:sp>
    </p:spTree>
    <p:extLst>
      <p:ext uri="{BB962C8B-B14F-4D97-AF65-F5344CB8AC3E}">
        <p14:creationId xmlns:p14="http://schemas.microsoft.com/office/powerpoint/2010/main" val="3917089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imesNewRomanPSMT"/>
              </a:rPr>
              <a:t>Commenters expressed their opinion on an I/N limit and proposed alternative metrics.</a:t>
            </a:r>
            <a:endParaRPr lang="en-US" sz="1200" b="0" i="0" u="none" strike="noStrike" baseline="0" dirty="0">
              <a:solidFill>
                <a:schemeClr val="tx1"/>
              </a:solidFill>
              <a:effectLst/>
              <a:latin typeface="TimesNewRomanPSM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solidFill>
                  <a:schemeClr val="tx1"/>
                </a:solidFill>
                <a:effectLst/>
                <a:latin typeface="TimesNewRomanPSMT"/>
              </a:rPr>
              <a:t>First, Boeing and O3b </a:t>
            </a:r>
            <a:r>
              <a:rPr lang="en-US" sz="1200" b="0" i="0" u="none" strike="noStrike" baseline="0" dirty="0">
                <a:latin typeface="TeXGyreTermesX-Regular"/>
              </a:rPr>
              <a:t>perceived problems with existing metrics and instead proposed granting earlier-round systems 75% of the available spectrum during an interfering event, rather than defining an interference limit. While this may initially sound unfair, it eliminates the need for complex and burdensome calculations and assumes that later-round systems will require less bandwidth to provide the same service on account of more advanced technology. </a:t>
            </a:r>
          </a:p>
        </p:txBody>
      </p:sp>
      <p:sp>
        <p:nvSpPr>
          <p:cNvPr id="4" name="Slide Number Placeholder 3"/>
          <p:cNvSpPr>
            <a:spLocks noGrp="1"/>
          </p:cNvSpPr>
          <p:nvPr>
            <p:ph type="sldNum" sz="quarter" idx="5"/>
          </p:nvPr>
        </p:nvSpPr>
        <p:spPr/>
        <p:txBody>
          <a:bodyPr/>
          <a:lstStyle/>
          <a:p>
            <a:fld id="{C727DC8C-3E70-4217-B162-CF2F7017060E}" type="slidenum">
              <a:rPr lang="en-US" smtClean="0"/>
              <a:t>13</a:t>
            </a:fld>
            <a:endParaRPr lang="en-US"/>
          </a:p>
        </p:txBody>
      </p:sp>
    </p:spTree>
    <p:extLst>
      <p:ext uri="{BB962C8B-B14F-4D97-AF65-F5344CB8AC3E}">
        <p14:creationId xmlns:p14="http://schemas.microsoft.com/office/powerpoint/2010/main" val="199788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Three commenters advocated for the continued use of a static I/N limit, although there was n</a:t>
            </a:r>
            <a:r>
              <a:rPr lang="en-US" sz="1200" strike="noStrike" dirty="0"/>
              <a:t>o consensus on whether to raise or lower the limit.</a:t>
            </a:r>
            <a:r>
              <a:rPr lang="en-US" sz="1200" b="0" i="0" u="none" strike="noStrike" baseline="0" dirty="0">
                <a:latin typeface="TeXGyreTermesX-Regular"/>
              </a:rPr>
              <a:t> Kepler proposed  -15.2 dB, while </a:t>
            </a:r>
            <a:r>
              <a:rPr lang="en-US" sz="1200" b="0" i="0" u="none" strike="noStrike" baseline="0" dirty="0" err="1">
                <a:latin typeface="TeXGyreTermesX-Regular"/>
              </a:rPr>
              <a:t>OneWeb</a:t>
            </a:r>
            <a:r>
              <a:rPr lang="en-US" sz="1200" b="0" i="0" u="none" strike="noStrike" baseline="0" dirty="0">
                <a:latin typeface="TeXGyreTermesX-Regular"/>
              </a:rPr>
              <a:t> and </a:t>
            </a:r>
            <a:r>
              <a:rPr lang="en-US" sz="1200" b="0" i="0" u="none" strike="noStrike" baseline="0" dirty="0" err="1">
                <a:latin typeface="TeXGyreTermesX-Regular"/>
              </a:rPr>
              <a:t>SpinLaunch</a:t>
            </a:r>
            <a:r>
              <a:rPr lang="en-US" sz="1200" b="0" i="0" u="none" strike="noStrike" baseline="0" dirty="0">
                <a:latin typeface="TeXGyreTermesX-Regular"/>
              </a:rPr>
              <a:t> expressed that the existing -12.2 dB limit was “overly conservative” and advocated raising the limit to 1 </a:t>
            </a:r>
            <a:r>
              <a:rPr lang="en-US" sz="1200" b="0" i="0" u="none" strike="noStrike" baseline="0" dirty="0" err="1">
                <a:latin typeface="TeXGyreTermesX-Regular"/>
              </a:rPr>
              <a:t>dB.</a:t>
            </a:r>
            <a:r>
              <a:rPr lang="en-US" sz="1200" b="0" i="0" u="none" strike="noStrike" baseline="0" dirty="0">
                <a:latin typeface="TeXGyreTermesX-Regular"/>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Additionally, SpaceX, Hughes, and AST suggested a dynamic I/N limit but proposed no specific thresholds.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Opponents of I/N argued that it does not effectively protect real-world systems because I/N is calculated with respect to a generic victim system, simultaneously resulting in over-protection of robust systems and under-protection of sensitive systems. Public Interest Organizations point out that conservative I/N limits result in unused spectrum capacity that could be more fully utilized with coordination agreements. </a:t>
            </a:r>
            <a:endParaRPr lang="en-US" dirty="0"/>
          </a:p>
        </p:txBody>
      </p:sp>
      <p:sp>
        <p:nvSpPr>
          <p:cNvPr id="4" name="Slide Number Placeholder 3"/>
          <p:cNvSpPr>
            <a:spLocks noGrp="1"/>
          </p:cNvSpPr>
          <p:nvPr>
            <p:ph type="sldNum" sz="quarter" idx="5"/>
          </p:nvPr>
        </p:nvSpPr>
        <p:spPr/>
        <p:txBody>
          <a:bodyPr/>
          <a:lstStyle/>
          <a:p>
            <a:fld id="{C727DC8C-3E70-4217-B162-CF2F7017060E}" type="slidenum">
              <a:rPr lang="en-US" smtClean="0"/>
              <a:t>14</a:t>
            </a:fld>
            <a:endParaRPr lang="en-US"/>
          </a:p>
        </p:txBody>
      </p:sp>
    </p:spTree>
    <p:extLst>
      <p:ext uri="{BB962C8B-B14F-4D97-AF65-F5344CB8AC3E}">
        <p14:creationId xmlns:p14="http://schemas.microsoft.com/office/powerpoint/2010/main" val="205484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0" i="0" u="none" strike="noStrike" baseline="0" dirty="0">
                <a:latin typeface="TeXGyreTermesX-Regular"/>
              </a:rPr>
              <a:t>Commenters also proposed degraded throughput, which quantifies the performance degradation that an interfering system causes to a victim system.</a:t>
            </a:r>
          </a:p>
          <a:p>
            <a:pPr marL="285750" indent="-285750" algn="l">
              <a:buFont typeface="Arial" panose="020B0604020202020204" pitchFamily="34" charset="0"/>
              <a:buChar char="•"/>
            </a:pPr>
            <a:r>
              <a:rPr lang="en-US" sz="1200" b="0" i="0" u="none" strike="noStrike" baseline="0" dirty="0">
                <a:latin typeface="TeXGyreTermesX-Regular"/>
              </a:rPr>
              <a:t>Hughes argued that spectrum efficiency metrics are flawed because they benefit some technologies over others, and O3b argued that a degraded throughput would require a significant amount of information about every system’s links and operations.</a:t>
            </a:r>
          </a:p>
          <a:p>
            <a:pPr marL="285750" indent="-285750" algn="l">
              <a:buFont typeface="Arial" panose="020B0604020202020204" pitchFamily="34" charset="0"/>
              <a:buChar char="•"/>
            </a:pPr>
            <a:r>
              <a:rPr lang="en-US" sz="1200" b="0" i="0" u="none" strike="noStrike" baseline="0" dirty="0">
                <a:latin typeface="TeXGyreTermesX-Regular"/>
              </a:rPr>
              <a:t>Advocates pointed out that degraded throughput can be calculated with respect to real world systems, allowing interference to be regulated with respect to–and potentially up to the limit of–causing actual harm, allowing spectrum to be more efficiently utilized.</a:t>
            </a:r>
          </a:p>
          <a:p>
            <a:pPr marL="285750" indent="-285750" algn="l">
              <a:buFont typeface="Arial" panose="020B0604020202020204" pitchFamily="34" charset="0"/>
              <a:buChar char="•"/>
            </a:pPr>
            <a:r>
              <a:rPr lang="en-US" sz="1200" b="0" i="0" u="none" strike="noStrike" baseline="0" dirty="0">
                <a:latin typeface="TeXGyreTermesX-Regular"/>
              </a:rPr>
              <a:t>All together, these proposals indicate growing concern with I/N and an increased support for degraded throughput. </a:t>
            </a:r>
          </a:p>
          <a:p>
            <a:endParaRPr lang="en-US" dirty="0"/>
          </a:p>
        </p:txBody>
      </p:sp>
      <p:sp>
        <p:nvSpPr>
          <p:cNvPr id="4" name="Slide Number Placeholder 3"/>
          <p:cNvSpPr>
            <a:spLocks noGrp="1"/>
          </p:cNvSpPr>
          <p:nvPr>
            <p:ph type="sldNum" sz="quarter" idx="5"/>
          </p:nvPr>
        </p:nvSpPr>
        <p:spPr/>
        <p:txBody>
          <a:bodyPr/>
          <a:lstStyle/>
          <a:p>
            <a:fld id="{C727DC8C-3E70-4217-B162-CF2F7017060E}" type="slidenum">
              <a:rPr lang="en-US" smtClean="0"/>
              <a:t>15</a:t>
            </a:fld>
            <a:endParaRPr lang="en-US"/>
          </a:p>
        </p:txBody>
      </p:sp>
    </p:spTree>
    <p:extLst>
      <p:ext uri="{BB962C8B-B14F-4D97-AF65-F5344CB8AC3E}">
        <p14:creationId xmlns:p14="http://schemas.microsoft.com/office/powerpoint/2010/main" val="1938511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16</a:t>
            </a:fld>
            <a:endParaRPr lang="en-US"/>
          </a:p>
        </p:txBody>
      </p:sp>
    </p:spTree>
    <p:extLst>
      <p:ext uri="{BB962C8B-B14F-4D97-AF65-F5344CB8AC3E}">
        <p14:creationId xmlns:p14="http://schemas.microsoft.com/office/powerpoint/2010/main" val="911359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Amazon’s Project Kuiper proposed regulating the protection of earlier-round systems using a degraded throughput metric providing that a later-round NGSO FSS system may cause:</a:t>
            </a:r>
          </a:p>
          <a:p>
            <a:pPr marL="285750" indent="-285750" algn="l">
              <a:buFont typeface="Arial" panose="020B0604020202020204" pitchFamily="34" charset="0"/>
              <a:buChar char="•"/>
            </a:pPr>
            <a:r>
              <a:rPr lang="en-US" sz="1800" b="0" i="0" u="none" strike="noStrike" baseline="0" dirty="0">
                <a:latin typeface="TeXGyreTermesX-Regular"/>
              </a:rPr>
              <a:t>“at most an increase of 3% of the time allowance for the earlier-round system’s lowest carrier-to-noise (C/N) ratio value;”</a:t>
            </a:r>
          </a:p>
          <a:p>
            <a:pPr marL="285750" indent="-285750" algn="l">
              <a:buFont typeface="Arial" panose="020B0604020202020204" pitchFamily="34" charset="0"/>
              <a:buChar char="•"/>
            </a:pPr>
            <a:r>
              <a:rPr lang="en-US" sz="1800" b="0" i="0" u="none" strike="noStrike" baseline="0" dirty="0">
                <a:latin typeface="TeXGyreTermesX-Regular"/>
              </a:rPr>
              <a:t>and secondly, “at most a 3% reduction in the time-weighted average spectral efficiency of an earlier-round system, calculated on an annual basis.” </a:t>
            </a:r>
          </a:p>
          <a:p>
            <a:pPr marL="285750" indent="-285750" algn="l">
              <a:buFont typeface="Arial" panose="020B0604020202020204" pitchFamily="34" charset="0"/>
              <a:buChar char="•"/>
            </a:pPr>
            <a:r>
              <a:rPr lang="en-US" sz="1800" b="0" i="0" u="none" strike="noStrike" baseline="0" dirty="0">
                <a:latin typeface="TeXGyreTermesX-Regular"/>
              </a:rPr>
              <a:t>This matches provisions in Article 22.5L of the ITU Radio Regulations which protect GSO operations from NGSO systems in V-band, so adopting this metric would advance the harmonization with ITU rules.</a:t>
            </a:r>
          </a:p>
        </p:txBody>
      </p:sp>
      <p:sp>
        <p:nvSpPr>
          <p:cNvPr id="4" name="Slide Number Placeholder 3"/>
          <p:cNvSpPr>
            <a:spLocks noGrp="1"/>
          </p:cNvSpPr>
          <p:nvPr>
            <p:ph type="sldNum" sz="quarter" idx="5"/>
          </p:nvPr>
        </p:nvSpPr>
        <p:spPr/>
        <p:txBody>
          <a:bodyPr/>
          <a:lstStyle/>
          <a:p>
            <a:fld id="{C727DC8C-3E70-4217-B162-CF2F7017060E}" type="slidenum">
              <a:rPr lang="en-US" smtClean="0"/>
              <a:t>17</a:t>
            </a:fld>
            <a:endParaRPr lang="en-US"/>
          </a:p>
        </p:txBody>
      </p:sp>
    </p:spTree>
    <p:extLst>
      <p:ext uri="{BB962C8B-B14F-4D97-AF65-F5344CB8AC3E}">
        <p14:creationId xmlns:p14="http://schemas.microsoft.com/office/powerpoint/2010/main" val="265783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TeXGyreTermesX-Regular"/>
              </a:rPr>
              <a:t>Carrier to noise ratio</a:t>
            </a:r>
          </a:p>
          <a:p>
            <a:pPr marL="285750" indent="-285750" algn="l">
              <a:buFont typeface="Arial" panose="020B0604020202020204" pitchFamily="34" charset="0"/>
              <a:buChar char="•"/>
            </a:pPr>
            <a:r>
              <a:rPr lang="en-US" sz="1800" b="0" i="0" u="none" strike="noStrike" baseline="0" dirty="0">
                <a:latin typeface="TeXGyreTermesX-Regular"/>
              </a:rPr>
              <a:t>Kuiper’s proposed regulation uses Carrier-to-Noise ratio which evaluates the strength of a desired signal between a transmitter and a receiver. </a:t>
            </a:r>
            <a:r>
              <a:rPr lang="en-US" sz="1800" b="0" i="0" u="none" strike="sngStrike" baseline="0" dirty="0">
                <a:latin typeface="TeXGyreTermesX-Regular"/>
              </a:rPr>
              <a:t> </a:t>
            </a:r>
          </a:p>
          <a:p>
            <a:pPr algn="l"/>
            <a:endParaRPr lang="en-US" sz="1800" b="0" i="0" u="none" strike="noStrike" baseline="0" dirty="0">
              <a:latin typeface="TeXGyreTermesX-Regular"/>
            </a:endParaRPr>
          </a:p>
          <a:p>
            <a:pPr algn="l"/>
            <a:r>
              <a:rPr lang="en-US" sz="1800" b="1" i="0" u="none" strike="noStrike" baseline="0" dirty="0">
                <a:latin typeface="TeXGyreTermesX-Regular"/>
              </a:rPr>
              <a:t>Spectral efficiency / throughput</a:t>
            </a:r>
          </a:p>
          <a:p>
            <a:pPr marL="285750" indent="-285750" algn="l">
              <a:buFont typeface="Arial" panose="020B0604020202020204" pitchFamily="34" charset="0"/>
              <a:buChar char="•"/>
            </a:pPr>
            <a:r>
              <a:rPr lang="en-US" sz="1800" b="0" i="0" u="none" strike="noStrike" baseline="0" dirty="0">
                <a:latin typeface="TeXGyreTermesX-Regular"/>
              </a:rPr>
              <a:t>Spectral efficiency, also referred to as throughput, (hence the name ‘degraded throughput’), is a measure of the amount of data in bits per second (bps) that a satellite can transmit in a unit reference of spectrum (Hz) and can be calculated as a function of C/N. </a:t>
            </a:r>
          </a:p>
          <a:p>
            <a:pPr marL="285750" indent="-285750" algn="l">
              <a:buFont typeface="Arial" panose="020B0604020202020204" pitchFamily="34" charset="0"/>
              <a:buChar char="•"/>
            </a:pPr>
            <a:r>
              <a:rPr lang="en-US" sz="1800" b="0" i="0" u="none" strike="noStrike" baseline="0" dirty="0">
                <a:latin typeface="TeXGyreTermesX-Regular"/>
              </a:rPr>
              <a:t>The left figure shows a time-weighted function of throughput, with the average throughput illustrated by a dashed red line. </a:t>
            </a:r>
          </a:p>
          <a:p>
            <a:pPr marL="285750" indent="-285750" algn="l">
              <a:buFont typeface="Arial" panose="020B0604020202020204" pitchFamily="34" charset="0"/>
              <a:buChar char="•"/>
            </a:pPr>
            <a:r>
              <a:rPr lang="en-US" sz="1800" b="0" i="0" u="none" strike="noStrike" baseline="0" dirty="0">
                <a:latin typeface="TeXGyreTermesX-Regular"/>
              </a:rPr>
              <a:t>Part one of Kuiper’s proposal limits the reduction in the time-weighted average throughput that an interfering system may cause to a victim system, which protects against long-term interference impacting data throughput. </a:t>
            </a:r>
          </a:p>
          <a:p>
            <a:pPr algn="l"/>
            <a:endParaRPr lang="en-US" sz="1800" b="0" i="0" u="none" strike="noStrike" baseline="0" dirty="0">
              <a:latin typeface="TeXGyreTermesX-Regular"/>
            </a:endParaRPr>
          </a:p>
          <a:p>
            <a:pPr algn="l"/>
            <a:r>
              <a:rPr lang="en-US" sz="1800" b="1" i="0" u="none" strike="noStrike" baseline="0" dirty="0">
                <a:latin typeface="TeXGyreTermesX-Regular"/>
              </a:rPr>
              <a:t>Availability</a:t>
            </a:r>
          </a:p>
          <a:p>
            <a:pPr marL="285750" indent="-285750" algn="l">
              <a:buFont typeface="Arial" panose="020B0604020202020204" pitchFamily="34" charset="0"/>
              <a:buChar char="•"/>
            </a:pPr>
            <a:r>
              <a:rPr lang="en-US" sz="1800" b="0" i="0" u="none" strike="noStrike" baseline="0" dirty="0">
                <a:latin typeface="TeXGyreTermesX-Regular"/>
              </a:rPr>
              <a:t>Next, the amount of time that a victim system operates at or below its lowest C/N value is also known as the time allowance for link unavailability. When a link falls below its minimum C/N value, the system cannot effectively transmit data at the designed rates. </a:t>
            </a:r>
          </a:p>
          <a:p>
            <a:pPr marL="285750" indent="-285750" algn="l">
              <a:buFont typeface="Arial" panose="020B0604020202020204" pitchFamily="34" charset="0"/>
              <a:buChar char="•"/>
            </a:pPr>
            <a:r>
              <a:rPr lang="en-US" sz="1800" b="0" i="0" u="none" strike="noStrike" baseline="0" dirty="0">
                <a:latin typeface="TeXGyreTermesX-Regular"/>
              </a:rPr>
              <a:t>Setting a time allowance that an interfering system may cause link unavailability to a victim system, as Kuiper does in part two of their proposal, protects against short-term high intensity interference.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 right figure shows time-weighted C/N, with the lowest C/N threshold delineated by a dashed red line. The unavailability time is the fraction of time that C/N is below this threshold.</a:t>
            </a:r>
          </a:p>
          <a:p>
            <a:pPr marL="285750" indent="-285750" algn="l">
              <a:buFont typeface="Arial" panose="020B0604020202020204" pitchFamily="34" charset="0"/>
              <a:buChar char="•"/>
            </a:pPr>
            <a:r>
              <a:rPr lang="en-US" sz="1800" b="0" i="0" u="none" strike="noStrike" baseline="0" dirty="0">
                <a:latin typeface="TeXGyreTermesX-Regular"/>
              </a:rPr>
              <a:t>Requirements for both unavailability and throughput degradation are necessary to create a complete measure of both long-term and short-term interference.</a:t>
            </a:r>
            <a:endParaRPr lang="en-US" dirty="0"/>
          </a:p>
        </p:txBody>
      </p:sp>
      <p:sp>
        <p:nvSpPr>
          <p:cNvPr id="4" name="Slide Number Placeholder 3"/>
          <p:cNvSpPr>
            <a:spLocks noGrp="1"/>
          </p:cNvSpPr>
          <p:nvPr>
            <p:ph type="sldNum" sz="quarter" idx="5"/>
          </p:nvPr>
        </p:nvSpPr>
        <p:spPr/>
        <p:txBody>
          <a:bodyPr/>
          <a:lstStyle/>
          <a:p>
            <a:fld id="{C727DC8C-3E70-4217-B162-CF2F7017060E}" type="slidenum">
              <a:rPr lang="en-US" smtClean="0"/>
              <a:t>18</a:t>
            </a:fld>
            <a:endParaRPr lang="en-US"/>
          </a:p>
        </p:txBody>
      </p:sp>
    </p:spTree>
    <p:extLst>
      <p:ext uri="{BB962C8B-B14F-4D97-AF65-F5344CB8AC3E}">
        <p14:creationId xmlns:p14="http://schemas.microsoft.com/office/powerpoint/2010/main" val="1253094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NGSO satellites are subject to dynamic effects including dynamic path loss, changes in antenna gain, and rain attenuation. To withstand dynamic effects and maintain service, most modern </a:t>
            </a:r>
            <a:r>
              <a:rPr lang="en-US" sz="1800" b="0" i="0" u="none" strike="noStrike" baseline="0">
                <a:latin typeface="TeXGyreTermesX-Regular"/>
              </a:rPr>
              <a:t>satellites use </a:t>
            </a:r>
            <a:r>
              <a:rPr lang="en-US" sz="1800" b="0" i="0" u="none" strike="noStrike" baseline="0" dirty="0">
                <a:latin typeface="TeXGyreTermesX-Regular"/>
              </a:rPr>
              <a:t>adaptive control and modulation to actively adapt their signals to balance link availability and throughput.</a:t>
            </a:r>
          </a:p>
          <a:p>
            <a:pPr marL="285750" indent="-285750" algn="l">
              <a:buFont typeface="Arial" panose="020B0604020202020204" pitchFamily="34" charset="0"/>
              <a:buChar char="•"/>
            </a:pPr>
            <a:r>
              <a:rPr lang="en-US" sz="1800" b="0" i="0" u="none" strike="noStrike" baseline="0" dirty="0">
                <a:latin typeface="TeXGyreTermesX-Regular"/>
              </a:rPr>
              <a:t>A degraded throughput methodology would recognize that NGSO systems already must be resilient against signal degradation and link unavailability, so they are also resilient against interference caused by other NGSO systems.</a:t>
            </a:r>
          </a:p>
          <a:p>
            <a:pPr marL="285750" indent="-285750" algn="l">
              <a:buFont typeface="Arial" panose="020B0604020202020204" pitchFamily="34" charset="0"/>
              <a:buChar char="•"/>
            </a:pPr>
            <a:r>
              <a:rPr lang="en-US" sz="1800" b="0" i="0" u="none" strike="noStrike" baseline="0" dirty="0">
                <a:latin typeface="TeXGyreTermesX-Regular"/>
              </a:rPr>
              <a:t>Essentially, degraded throughput compares the performance that a system expects to achieve against the performance it would achieve with the interference of another system. </a:t>
            </a:r>
          </a:p>
          <a:p>
            <a:pPr marL="285750" indent="-285750" algn="l">
              <a:buFont typeface="Arial" panose="020B0604020202020204" pitchFamily="34" charset="0"/>
              <a:buChar char="•"/>
            </a:pPr>
            <a:r>
              <a:rPr lang="en-US" sz="1800" b="0" i="0" u="none" strike="noStrike" baseline="0" dirty="0">
                <a:latin typeface="TeXGyreTermesX-Regular"/>
              </a:rPr>
              <a:t>Tailoring interference protections to the effects caused on victim systems, rather than needlessly constraining interfering systems, maximizes spectrum sharing among operators.</a:t>
            </a:r>
            <a:endParaRPr lang="en-US" dirty="0"/>
          </a:p>
        </p:txBody>
      </p:sp>
      <p:sp>
        <p:nvSpPr>
          <p:cNvPr id="4" name="Slide Number Placeholder 3"/>
          <p:cNvSpPr>
            <a:spLocks noGrp="1"/>
          </p:cNvSpPr>
          <p:nvPr>
            <p:ph type="sldNum" sz="quarter" idx="5"/>
          </p:nvPr>
        </p:nvSpPr>
        <p:spPr/>
        <p:txBody>
          <a:bodyPr/>
          <a:lstStyle/>
          <a:p>
            <a:fld id="{C727DC8C-3E70-4217-B162-CF2F7017060E}" type="slidenum">
              <a:rPr lang="en-US" smtClean="0"/>
              <a:t>19</a:t>
            </a:fld>
            <a:endParaRPr lang="en-US"/>
          </a:p>
        </p:txBody>
      </p:sp>
    </p:spTree>
    <p:extLst>
      <p:ext uri="{BB962C8B-B14F-4D97-AF65-F5344CB8AC3E}">
        <p14:creationId xmlns:p14="http://schemas.microsoft.com/office/powerpoint/2010/main" val="39736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 </a:t>
            </a:r>
          </a:p>
        </p:txBody>
      </p:sp>
      <p:sp>
        <p:nvSpPr>
          <p:cNvPr id="4" name="Slide Number Placeholder 3"/>
          <p:cNvSpPr>
            <a:spLocks noGrp="1"/>
          </p:cNvSpPr>
          <p:nvPr>
            <p:ph type="sldNum" sz="quarter" idx="5"/>
          </p:nvPr>
        </p:nvSpPr>
        <p:spPr/>
        <p:txBody>
          <a:bodyPr/>
          <a:lstStyle/>
          <a:p>
            <a:fld id="{C727DC8C-3E70-4217-B162-CF2F7017060E}" type="slidenum">
              <a:rPr lang="en-US" smtClean="0"/>
              <a:t>2</a:t>
            </a:fld>
            <a:endParaRPr lang="en-US"/>
          </a:p>
        </p:txBody>
      </p:sp>
    </p:spTree>
    <p:extLst>
      <p:ext uri="{BB962C8B-B14F-4D97-AF65-F5344CB8AC3E}">
        <p14:creationId xmlns:p14="http://schemas.microsoft.com/office/powerpoint/2010/main" val="4251895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TeXGyreTermesX-Italic"/>
              </a:rPr>
              <a:t>1. Complexity of Calculation &amp; System Parameters</a:t>
            </a:r>
          </a:p>
          <a:p>
            <a:pPr marL="285750" indent="-285750" algn="l">
              <a:buFont typeface="Arial" panose="020B0604020202020204" pitchFamily="34" charset="0"/>
              <a:buChar char="•"/>
            </a:pPr>
            <a:r>
              <a:rPr lang="en-US" sz="1800" b="0" i="0" u="none" strike="noStrike" baseline="0" dirty="0">
                <a:latin typeface="TeXGyreTermesX-Regular"/>
              </a:rPr>
              <a:t>The complexity of preventing interference between NGSO systems has grown alongside the need to maximize the use of shared spectrum. </a:t>
            </a:r>
          </a:p>
          <a:p>
            <a:pPr marL="285750" indent="-285750" algn="l">
              <a:buFont typeface="Arial" panose="020B0604020202020204" pitchFamily="34" charset="0"/>
              <a:buChar char="•"/>
            </a:pPr>
            <a:r>
              <a:rPr lang="en-US" sz="1800" b="0" i="0" u="none" strike="noStrike" baseline="0" dirty="0">
                <a:latin typeface="TeXGyreTermesX-Regular"/>
              </a:rPr>
              <a:t>One drawback of degraded throughput is that it is complex to calculate, placing a greater burden on entrants.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It’s unclear whether the FCC will require the use of system-specific parameters, meaning that later-round systems would have to calculate degraded throughput for each earlier-round system, increasing this burden.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However, tailoring to system-specific parameters would make degraded throughput superior at assessing the impact to performance of a victim system and allow for maximizing shared spectrum use. </a:t>
            </a:r>
          </a:p>
          <a:p>
            <a:pPr algn="l"/>
            <a:endParaRPr lang="en-US" sz="1800" b="0" i="0" u="none" strike="noStrike" baseline="0" dirty="0">
              <a:latin typeface="TeXGyreTermesX-Regular"/>
            </a:endParaRPr>
          </a:p>
          <a:p>
            <a:pPr algn="l"/>
            <a:r>
              <a:rPr lang="en-US" sz="1800" b="1" i="0" u="none" strike="noStrike" baseline="0" dirty="0">
                <a:latin typeface="TeXGyreTermesX-Italic"/>
              </a:rPr>
              <a:t>2. Strict Definitions</a:t>
            </a:r>
          </a:p>
          <a:p>
            <a:pPr marL="285750" indent="-285750" algn="l">
              <a:buFont typeface="Arial" panose="020B0604020202020204" pitchFamily="34" charset="0"/>
              <a:buChar char="•"/>
            </a:pPr>
            <a:r>
              <a:rPr lang="en-US" sz="1800" b="0" i="0" u="none" strike="noStrike" baseline="0" dirty="0">
                <a:latin typeface="TeXGyreTermesX-Regular"/>
              </a:rPr>
              <a:t>Additionally, there is not yet a guideline for defining the lowest C/N of a system; unavailability does not refer to a complete outage, but rather a system operating below its ‘nominal’ or expected ability. A loose definition of lowest C/N opens a potential loophole in which an operator not acting in good-faith defines an arbitrarily high C/N value to place restrictions on competitors.</a:t>
            </a:r>
          </a:p>
          <a:p>
            <a:pPr algn="l"/>
            <a:endParaRPr lang="en-US" dirty="0"/>
          </a:p>
        </p:txBody>
      </p:sp>
      <p:sp>
        <p:nvSpPr>
          <p:cNvPr id="4" name="Slide Number Placeholder 3"/>
          <p:cNvSpPr>
            <a:spLocks noGrp="1"/>
          </p:cNvSpPr>
          <p:nvPr>
            <p:ph type="sldNum" sz="quarter" idx="5"/>
          </p:nvPr>
        </p:nvSpPr>
        <p:spPr/>
        <p:txBody>
          <a:bodyPr/>
          <a:lstStyle/>
          <a:p>
            <a:fld id="{C727DC8C-3E70-4217-B162-CF2F7017060E}" type="slidenum">
              <a:rPr lang="en-US" smtClean="0"/>
              <a:t>20</a:t>
            </a:fld>
            <a:endParaRPr lang="en-US"/>
          </a:p>
        </p:txBody>
      </p:sp>
    </p:spTree>
    <p:extLst>
      <p:ext uri="{BB962C8B-B14F-4D97-AF65-F5344CB8AC3E}">
        <p14:creationId xmlns:p14="http://schemas.microsoft.com/office/powerpoint/2010/main" val="2699497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 will look at the latest update and what it might mean for the future.</a:t>
            </a:r>
          </a:p>
        </p:txBody>
      </p:sp>
      <p:sp>
        <p:nvSpPr>
          <p:cNvPr id="4" name="Slide Number Placeholder 3"/>
          <p:cNvSpPr>
            <a:spLocks noGrp="1"/>
          </p:cNvSpPr>
          <p:nvPr>
            <p:ph type="sldNum" sz="quarter" idx="5"/>
          </p:nvPr>
        </p:nvSpPr>
        <p:spPr/>
        <p:txBody>
          <a:bodyPr/>
          <a:lstStyle/>
          <a:p>
            <a:fld id="{C727DC8C-3E70-4217-B162-CF2F7017060E}" type="slidenum">
              <a:rPr lang="en-US" smtClean="0"/>
              <a:t>21</a:t>
            </a:fld>
            <a:endParaRPr lang="en-US"/>
          </a:p>
        </p:txBody>
      </p:sp>
    </p:spTree>
    <p:extLst>
      <p:ext uri="{BB962C8B-B14F-4D97-AF65-F5344CB8AC3E}">
        <p14:creationId xmlns:p14="http://schemas.microsoft.com/office/powerpoint/2010/main" val="3302209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The FCC’s 2023 Revision to NGSO Spectrum Sharing rules adopted several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first was to limit the default spectrum-splitting procedure to systems authorized within the same processing 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The next was that l</a:t>
            </a:r>
            <a:r>
              <a:rPr lang="en-US" sz="1200" dirty="0"/>
              <a:t>ater-round systems </a:t>
            </a:r>
            <a:r>
              <a:rPr lang="en-US" dirty="0"/>
              <a:t>must either complete coordination agreements with earlier-round systems or demonstrate that they will protect earlier-round systems by using a degraded throughput methodology</a:t>
            </a:r>
            <a:r>
              <a:rPr lang="en-US" sz="1800" dirty="0"/>
              <a:t>. Th</a:t>
            </a:r>
            <a:r>
              <a:rPr lang="en-US" dirty="0"/>
              <a:t>is protection will sunset, after which later-round systems will return to the default spectrum-splitting procedure.</a:t>
            </a:r>
            <a:endParaRPr lang="en-US" sz="1200" b="0" i="0" u="none" strike="noStrike" baseline="0" dirty="0">
              <a:latin typeface="TeXGyreTermesX-Regular"/>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Lastly, all NGSO FSS grantees must coordinate with each other in good faith.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 FCC sought comments about “appropriate values and assumptions” to be used under a degraded throughput methodology.</a:t>
            </a:r>
            <a:endParaRPr lang="en-US" sz="1200" b="1" i="0" u="sng" strike="sng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22</a:t>
            </a:fld>
            <a:endParaRPr lang="en-US"/>
          </a:p>
        </p:txBody>
      </p:sp>
    </p:spTree>
    <p:extLst>
      <p:ext uri="{BB962C8B-B14F-4D97-AF65-F5344CB8AC3E}">
        <p14:creationId xmlns:p14="http://schemas.microsoft.com/office/powerpoint/2010/main" val="69889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Finally, I will discuss some of the considerations in defining a degraded throughput methodology.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1" i="0" u="none" strike="noStrike" baseline="0" dirty="0">
              <a:latin typeface="TeXGyreTermesX-Bold"/>
            </a:endParaRPr>
          </a:p>
          <a:p>
            <a:pPr algn="l"/>
            <a:r>
              <a:rPr lang="en-US" sz="1800" b="1" i="0" u="none" strike="noStrike" baseline="0" dirty="0">
                <a:latin typeface="TeXGyreTermesX-Bold"/>
              </a:rPr>
              <a:t>A. Rain Attenuation</a:t>
            </a:r>
          </a:p>
          <a:p>
            <a:pPr marL="285750" indent="-285750" algn="l">
              <a:buFont typeface="Arial" panose="020B0604020202020204" pitchFamily="34" charset="0"/>
              <a:buChar char="•"/>
            </a:pPr>
            <a:r>
              <a:rPr lang="en-US" sz="1800" b="0" i="0" u="none" strike="noStrike" baseline="0" dirty="0">
                <a:latin typeface="TeXGyreTermesX-Regular"/>
              </a:rPr>
              <a:t>First is whether to account for rain attenuation, which can have a significant effect on signal strength in higher frequencies. </a:t>
            </a:r>
            <a:endParaRPr lang="en-US" sz="1800" b="1" i="0" u="none" strike="noStrike" baseline="0" dirty="0">
              <a:latin typeface="TeXGyreTermesX-Bold"/>
            </a:endParaRPr>
          </a:p>
          <a:p>
            <a:pPr marL="285750" indent="-285750" algn="l">
              <a:buFont typeface="Arial" panose="020B0604020202020204" pitchFamily="34" charset="0"/>
              <a:buChar char="•"/>
            </a:pPr>
            <a:r>
              <a:rPr lang="en-US" sz="1800" b="0" i="0" u="none" strike="noStrike" baseline="0" dirty="0">
                <a:latin typeface="TeXGyreTermesX-Regular"/>
              </a:rPr>
              <a:t>Some systems compensate by increasing transmission power dynamically, which is called uplink power control (UPC). </a:t>
            </a:r>
          </a:p>
          <a:p>
            <a:pPr marL="285750" indent="-285750" algn="l">
              <a:buFont typeface="Arial" panose="020B0604020202020204" pitchFamily="34" charset="0"/>
              <a:buChar char="•"/>
            </a:pPr>
            <a:r>
              <a:rPr lang="en-US" sz="1800" b="0" i="0" u="none" strike="noStrike" baseline="0" dirty="0">
                <a:latin typeface="TeXGyreTermesX-Regular"/>
              </a:rPr>
              <a:t>While adding rain attenuation makes the model more realistic, it also brings the threshold for unavailability closer and impacts spectral efficiency in a non-linear manner.</a:t>
            </a:r>
          </a:p>
          <a:p>
            <a:pPr algn="l"/>
            <a:endParaRPr lang="en-US" sz="1800" b="0" i="0" u="none" strike="noStrike" baseline="0" dirty="0">
              <a:latin typeface="TeXGyreTermesX-Regular"/>
            </a:endParaRPr>
          </a:p>
          <a:p>
            <a:pPr algn="l"/>
            <a:r>
              <a:rPr lang="en-US" sz="1800" b="1" i="0" u="none" strike="noStrike" baseline="0" dirty="0">
                <a:latin typeface="TeXGyreTermesX-Bold"/>
              </a:rPr>
              <a:t>B. Aggregate Interference</a:t>
            </a:r>
          </a:p>
          <a:p>
            <a:pPr marL="285750" indent="-285750" algn="l">
              <a:buFont typeface="Arial" panose="020B0604020202020204" pitchFamily="34" charset="0"/>
              <a:buChar char="•"/>
            </a:pPr>
            <a:r>
              <a:rPr lang="en-US" sz="1800" b="0" i="0" u="none" strike="noStrike" baseline="0" dirty="0">
                <a:latin typeface="TeXGyreTermesX-Regular"/>
              </a:rPr>
              <a:t>Secondly, </a:t>
            </a:r>
            <a:r>
              <a:rPr lang="en-US" sz="1800" b="0" i="0" u="none" strike="noStrike" baseline="0" dirty="0">
                <a:effectLst/>
                <a:latin typeface="TeXGyreTermesX-Regular"/>
              </a:rPr>
              <a:t>the </a:t>
            </a:r>
            <a:r>
              <a:rPr lang="en-US" sz="1800" b="0" i="0" u="none" strike="noStrike" baseline="0" dirty="0">
                <a:latin typeface="TeXGyreTermesX-Regular"/>
              </a:rPr>
              <a:t>aggregate interference from multiple constellations into a victim system may reach harmful levels even while the thresholds for single-system interference are not exceeded. Degraded throughput methodology may be expanded to include multiple interfering constellations, increasing the complexity. An open question is how a regulation on aggregate interference might be defined.</a:t>
            </a:r>
          </a:p>
          <a:p>
            <a:pPr marL="0" indent="0" algn="l">
              <a:buFont typeface="Arial" panose="020B0604020202020204" pitchFamily="34" charset="0"/>
              <a:buNone/>
            </a:pPr>
            <a:endParaRPr lang="en-US" sz="1800" b="0" i="0" u="none" strike="noStrike" baseline="0" dirty="0">
              <a:latin typeface="TeXGyreTermesX-Regular"/>
            </a:endParaRPr>
          </a:p>
          <a:p>
            <a:pPr algn="l"/>
            <a:r>
              <a:rPr lang="en-US" sz="1800" b="1" i="0" u="none" strike="noStrike" baseline="0" dirty="0">
                <a:latin typeface="TeXGyreTermesX-Bold"/>
              </a:rPr>
              <a:t>C. Modeling Assumptions</a:t>
            </a:r>
          </a:p>
          <a:p>
            <a:pPr marL="285750" indent="-285750" algn="l">
              <a:buFont typeface="Arial" panose="020B0604020202020204" pitchFamily="34" charset="0"/>
              <a:buChar char="•"/>
            </a:pPr>
            <a:r>
              <a:rPr lang="en-US" sz="1800" b="0" i="0" u="none" strike="noStrike" baseline="0" dirty="0">
                <a:latin typeface="TeXGyreTermesX-Regular"/>
              </a:rPr>
              <a:t>Thirdly, the results of probabilistic analysis are sensitive to modeling assumptions. </a:t>
            </a:r>
          </a:p>
          <a:p>
            <a:pPr marL="285750" indent="-285750" algn="l">
              <a:buFont typeface="Arial" panose="020B0604020202020204" pitchFamily="34" charset="0"/>
              <a:buChar char="•"/>
            </a:pPr>
            <a:r>
              <a:rPr lang="en-US" sz="1800" b="0" i="0" u="none" strike="noStrike" baseline="0" dirty="0">
                <a:latin typeface="TeXGyreTermesX-Regular"/>
              </a:rPr>
              <a:t>For example, C/N and I/N are sensitive to the off-axis angle between the transmitter’s beam and the boresight of the receiving antenna. </a:t>
            </a:r>
          </a:p>
          <a:p>
            <a:pPr marL="285750" indent="-285750" algn="l">
              <a:buFont typeface="Arial" panose="020B0604020202020204" pitchFamily="34" charset="0"/>
              <a:buChar char="•"/>
            </a:pPr>
            <a:r>
              <a:rPr lang="en-US" sz="1800" b="0" i="0" u="none" strike="noStrike" baseline="0" dirty="0">
                <a:latin typeface="TeXGyreTermesX-Regular"/>
              </a:rPr>
              <a:t>In their 2020 dynamic I/N analysis, SpaceX made several worst-case assumptions including using worst-case off-axis angles, allowing them to simplify the model and ensure that they did not underestimate interference. </a:t>
            </a:r>
          </a:p>
          <a:p>
            <a:pPr marL="285750" indent="-285750" algn="l">
              <a:buFont typeface="Arial" panose="020B0604020202020204" pitchFamily="34" charset="0"/>
              <a:buChar char="•"/>
            </a:pPr>
            <a:r>
              <a:rPr lang="en-US" sz="1800" b="0" i="0" u="none" strike="noStrike" baseline="0" dirty="0">
                <a:latin typeface="TeXGyreTermesX-Regular"/>
              </a:rPr>
              <a:t>However, requiring worst-case assumptions may unnecessarily increase restrictions on interferers.</a:t>
            </a:r>
          </a:p>
          <a:p>
            <a:pPr marL="0" indent="0" algn="l">
              <a:buFont typeface="Arial" panose="020B0604020202020204" pitchFamily="34" charset="0"/>
              <a:buNone/>
            </a:pPr>
            <a:endParaRPr lang="en-US" sz="1800" b="1" i="0" u="none" strike="noStrike" baseline="0" dirty="0">
              <a:latin typeface="TeXGyreTermesX-Bold"/>
            </a:endParaRPr>
          </a:p>
          <a:p>
            <a:pPr algn="l"/>
            <a:r>
              <a:rPr lang="en-US" sz="1800" b="1" i="0" u="none" strike="noStrike" baseline="0" dirty="0">
                <a:latin typeface="TeXGyreTermesX-Bold"/>
              </a:rPr>
              <a:t>D. Threshold Values</a:t>
            </a:r>
          </a:p>
          <a:p>
            <a:pPr marL="285750" indent="-285750" algn="l">
              <a:buFont typeface="Arial" panose="020B0604020202020204" pitchFamily="34" charset="0"/>
              <a:buChar char="•"/>
            </a:pPr>
            <a:r>
              <a:rPr lang="en-US" sz="1800" b="0" i="0" u="none" strike="noStrike" baseline="0" dirty="0">
                <a:latin typeface="TeXGyreTermesX-Regular"/>
              </a:rPr>
              <a:t>Next, Kuiper proposed 3% thresholds based on a provision for protecting GSO systems. Whether this is also appropriate for NGSO systems is unclear, since there are differences in the design and goals of GSO and NGSO systems so further analysis may be required to determine appropriate thresholds.</a:t>
            </a:r>
          </a:p>
          <a:p>
            <a:pPr marL="0" indent="0" algn="l">
              <a:buFont typeface="Arial" panose="020B0604020202020204" pitchFamily="34" charset="0"/>
              <a:buNone/>
            </a:pPr>
            <a:endParaRPr lang="en-US" sz="1800" b="0" i="0" u="none" strike="noStrike" baseline="0" dirty="0">
              <a:latin typeface="TeXGyreTermesX-Regular"/>
            </a:endParaRPr>
          </a:p>
          <a:p>
            <a:pPr algn="l"/>
            <a:r>
              <a:rPr lang="en-US" sz="1800" b="1" i="0" u="none" strike="noStrike" baseline="0" dirty="0">
                <a:latin typeface="TeXGyreTermesX-Bold"/>
              </a:rPr>
              <a:t>E. Degraded Throughput Analysis Tool</a:t>
            </a:r>
          </a:p>
          <a:p>
            <a:pPr marL="285750" indent="-285750" algn="l">
              <a:buFont typeface="Arial" panose="020B0604020202020204" pitchFamily="34" charset="0"/>
              <a:buChar char="•"/>
            </a:pPr>
            <a:r>
              <a:rPr lang="en-US" sz="1800" b="0" i="0" u="none" strike="noStrike" baseline="0" dirty="0">
                <a:latin typeface="TeXGyreTermesX-Regular"/>
              </a:rPr>
              <a:t>Finally, creating a software tool to perform degraded throughput analysis may reduce the burden on entrants and standard input file formats could allow NGSO operators to share the information needed for this analysis in a concise manner.</a:t>
            </a:r>
            <a:endParaRPr lang="en-US" sz="1800" b="0" u="none" dirty="0"/>
          </a:p>
        </p:txBody>
      </p:sp>
      <p:sp>
        <p:nvSpPr>
          <p:cNvPr id="4" name="Slide Number Placeholder 3"/>
          <p:cNvSpPr>
            <a:spLocks noGrp="1"/>
          </p:cNvSpPr>
          <p:nvPr>
            <p:ph type="sldNum" sz="quarter" idx="5"/>
          </p:nvPr>
        </p:nvSpPr>
        <p:spPr/>
        <p:txBody>
          <a:bodyPr/>
          <a:lstStyle/>
          <a:p>
            <a:fld id="{C727DC8C-3E70-4217-B162-CF2F7017060E}" type="slidenum">
              <a:rPr lang="en-US" smtClean="0"/>
              <a:t>23</a:t>
            </a:fld>
            <a:endParaRPr lang="en-US"/>
          </a:p>
        </p:txBody>
      </p:sp>
    </p:spTree>
    <p:extLst>
      <p:ext uri="{BB962C8B-B14F-4D97-AF65-F5344CB8AC3E}">
        <p14:creationId xmlns:p14="http://schemas.microsoft.com/office/powerpoint/2010/main" val="1061818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In conclusion, degraded throughput as a replacement for I/N could increase spectral efficiency and modernize satellite interference regulation.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However, further clarification and specificity about the methodology for calculation is needed.</a:t>
            </a:r>
          </a:p>
        </p:txBody>
      </p:sp>
      <p:sp>
        <p:nvSpPr>
          <p:cNvPr id="4" name="Slide Number Placeholder 3"/>
          <p:cNvSpPr>
            <a:spLocks noGrp="1"/>
          </p:cNvSpPr>
          <p:nvPr>
            <p:ph type="sldNum" sz="quarter" idx="5"/>
          </p:nvPr>
        </p:nvSpPr>
        <p:spPr/>
        <p:txBody>
          <a:bodyPr/>
          <a:lstStyle/>
          <a:p>
            <a:fld id="{C727DC8C-3E70-4217-B162-CF2F7017060E}" type="slidenum">
              <a:rPr lang="en-US" smtClean="0"/>
              <a:t>24</a:t>
            </a:fld>
            <a:endParaRPr lang="en-US"/>
          </a:p>
        </p:txBody>
      </p:sp>
    </p:spTree>
    <p:extLst>
      <p:ext uri="{BB962C8B-B14F-4D97-AF65-F5344CB8AC3E}">
        <p14:creationId xmlns:p14="http://schemas.microsoft.com/office/powerpoint/2010/main" val="3065801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It depends…</a:t>
            </a:r>
          </a:p>
          <a:p>
            <a:pPr marL="285750" indent="-285750" algn="l">
              <a:buFont typeface="Arial" panose="020B0604020202020204" pitchFamily="34" charset="0"/>
              <a:buChar char="•"/>
            </a:pPr>
            <a:r>
              <a:rPr lang="en-US" sz="1800" b="0" i="0" u="none" strike="noStrike" baseline="0" dirty="0">
                <a:latin typeface="TeXGyreTermesX-Regular"/>
              </a:rPr>
              <a:t>That’s a good question. I haven’t looked into that.</a:t>
            </a:r>
          </a:p>
        </p:txBody>
      </p:sp>
      <p:sp>
        <p:nvSpPr>
          <p:cNvPr id="4" name="Slide Number Placeholder 3"/>
          <p:cNvSpPr>
            <a:spLocks noGrp="1"/>
          </p:cNvSpPr>
          <p:nvPr>
            <p:ph type="sldNum" sz="quarter" idx="5"/>
          </p:nvPr>
        </p:nvSpPr>
        <p:spPr/>
        <p:txBody>
          <a:bodyPr/>
          <a:lstStyle/>
          <a:p>
            <a:fld id="{C727DC8C-3E70-4217-B162-CF2F7017060E}" type="slidenum">
              <a:rPr lang="en-US" smtClean="0"/>
              <a:t>25</a:t>
            </a:fld>
            <a:endParaRPr lang="en-US"/>
          </a:p>
        </p:txBody>
      </p:sp>
    </p:spTree>
    <p:extLst>
      <p:ext uri="{BB962C8B-B14F-4D97-AF65-F5344CB8AC3E}">
        <p14:creationId xmlns:p14="http://schemas.microsoft.com/office/powerpoint/2010/main" val="125797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give some background on the current state of NGSO FSS Spectrum Sharing Rules.</a:t>
            </a:r>
          </a:p>
        </p:txBody>
      </p:sp>
      <p:sp>
        <p:nvSpPr>
          <p:cNvPr id="4" name="Slide Number Placeholder 3"/>
          <p:cNvSpPr>
            <a:spLocks noGrp="1"/>
          </p:cNvSpPr>
          <p:nvPr>
            <p:ph type="sldNum" sz="quarter" idx="5"/>
          </p:nvPr>
        </p:nvSpPr>
        <p:spPr/>
        <p:txBody>
          <a:bodyPr/>
          <a:lstStyle/>
          <a:p>
            <a:fld id="{C727DC8C-3E70-4217-B162-CF2F7017060E}" type="slidenum">
              <a:rPr lang="en-US" smtClean="0"/>
              <a:t>3</a:t>
            </a:fld>
            <a:endParaRPr lang="en-US"/>
          </a:p>
        </p:txBody>
      </p:sp>
    </p:spTree>
    <p:extLst>
      <p:ext uri="{BB962C8B-B14F-4D97-AF65-F5344CB8AC3E}">
        <p14:creationId xmlns:p14="http://schemas.microsoft.com/office/powerpoint/2010/main" val="369954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 thousands of NGSO satellites planned to be launched in the coming years, there is a growing risk of radio frequency interference between co-frequency satellite systems, which degrades performance. </a:t>
            </a:r>
          </a:p>
          <a:p>
            <a:pPr marL="171450" indent="-171450">
              <a:buFont typeface="Arial" panose="020B0604020202020204" pitchFamily="34" charset="0"/>
              <a:buChar char="•"/>
            </a:pPr>
            <a:r>
              <a:rPr lang="en-US" dirty="0"/>
              <a:t>Radio frequency spectrum is a limited resource, regulated by the </a:t>
            </a:r>
            <a:r>
              <a:rPr lang="en-US" sz="1800" b="0" i="0" u="none" strike="noStrike" baseline="0" dirty="0">
                <a:latin typeface="TeXGyreTermesX-Regular"/>
              </a:rPr>
              <a:t>Federal Communications Commission in the United States and the International Telecommunications Union globally.</a:t>
            </a:r>
          </a:p>
          <a:p>
            <a:pPr marL="171450" indent="-171450">
              <a:buFont typeface="Arial" panose="020B0604020202020204" pitchFamily="34" charset="0"/>
              <a:buChar char="•"/>
            </a:pPr>
            <a:r>
              <a:rPr lang="en-US" sz="1800" b="0" i="0" u="none" strike="noStrike" baseline="0" dirty="0">
                <a:latin typeface="TeXGyreTermesX-Regular"/>
              </a:rPr>
              <a:t>Spectrum sharing rules require review to protect existing systems from harmful interference and promote efficient use of spectrum.</a:t>
            </a:r>
          </a:p>
        </p:txBody>
      </p:sp>
      <p:sp>
        <p:nvSpPr>
          <p:cNvPr id="4" name="Slide Number Placeholder 3"/>
          <p:cNvSpPr>
            <a:spLocks noGrp="1"/>
          </p:cNvSpPr>
          <p:nvPr>
            <p:ph type="sldNum" sz="quarter" idx="5"/>
          </p:nvPr>
        </p:nvSpPr>
        <p:spPr/>
        <p:txBody>
          <a:bodyPr/>
          <a:lstStyle/>
          <a:p>
            <a:fld id="{C727DC8C-3E70-4217-B162-CF2F7017060E}" type="slidenum">
              <a:rPr lang="en-US" smtClean="0"/>
              <a:t>4</a:t>
            </a:fld>
            <a:endParaRPr lang="en-US"/>
          </a:p>
        </p:txBody>
      </p:sp>
    </p:spTree>
    <p:extLst>
      <p:ext uri="{BB962C8B-B14F-4D97-AF65-F5344CB8AC3E}">
        <p14:creationId xmlns:p14="http://schemas.microsoft.com/office/powerpoint/2010/main" val="279849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A key metric used to assess and regulate the likelihood of interference from NGSO systems into earth stations is the interference-to-noise ratio, which is measured in decibels.</a:t>
            </a:r>
          </a:p>
          <a:p>
            <a:pPr marL="285750" indent="-285750" algn="l">
              <a:buFont typeface="Arial" panose="020B0604020202020204" pitchFamily="34" charset="0"/>
              <a:buChar char="•"/>
            </a:pPr>
            <a:r>
              <a:rPr lang="en-US" sz="1800" b="0" i="0" u="none" strike="noStrike" baseline="0" dirty="0">
                <a:latin typeface="TeXGyreTermesX-Regular"/>
              </a:rPr>
              <a:t>I/N compares the strength of an interfering signal, I, to the strength of the background thermal noise, N, of a system and is determined similarly to a link budget calculation between a satellite ‘interferer’ and a ‘victim’ earth station.</a:t>
            </a:r>
          </a:p>
        </p:txBody>
      </p:sp>
      <p:sp>
        <p:nvSpPr>
          <p:cNvPr id="4" name="Slide Number Placeholder 3"/>
          <p:cNvSpPr>
            <a:spLocks noGrp="1"/>
          </p:cNvSpPr>
          <p:nvPr>
            <p:ph type="sldNum" sz="quarter" idx="5"/>
          </p:nvPr>
        </p:nvSpPr>
        <p:spPr/>
        <p:txBody>
          <a:bodyPr/>
          <a:lstStyle/>
          <a:p>
            <a:fld id="{C727DC8C-3E70-4217-B162-CF2F7017060E}" type="slidenum">
              <a:rPr lang="en-US" smtClean="0"/>
              <a:t>5</a:t>
            </a:fld>
            <a:endParaRPr lang="en-US"/>
          </a:p>
        </p:txBody>
      </p:sp>
    </p:spTree>
    <p:extLst>
      <p:ext uri="{BB962C8B-B14F-4D97-AF65-F5344CB8AC3E}">
        <p14:creationId xmlns:p14="http://schemas.microsoft.com/office/powerpoint/2010/main" val="13908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 ITU recommends that NGSO FSS operators conduct coordination, while the FCC allows operating without coordination agreements if the operator demonstrates that they will not cause harmful interference.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 FCC also uses an I/N ‘coordination trigger’, where if a victim receiver experiences I/N levels greater than -12.2 dB and coordination can not be reached, then a “default spectrum splitting” procedure goes into effect, which restricts each of the 𝑛 operators to transmit in only 1/𝑛 of the assigned spectrum while the threshold is exceeded. </a:t>
            </a:r>
          </a:p>
          <a:p>
            <a:pPr marL="171450" indent="-171450" algn="l">
              <a:buFont typeface="Arial" panose="020B0604020202020204" pitchFamily="34" charset="0"/>
              <a:buChar char="•"/>
            </a:pPr>
            <a:r>
              <a:rPr lang="en-US" sz="1800" b="0" i="0" u="none" strike="noStrike" baseline="0" dirty="0">
                <a:latin typeface="TeXGyreTermesX-Regular"/>
              </a:rPr>
              <a:t>Operating with decreased bandwidth reduces performance, so this encourages completing coordination agreements to avoid band segmentation.</a:t>
            </a:r>
          </a:p>
        </p:txBody>
      </p:sp>
      <p:sp>
        <p:nvSpPr>
          <p:cNvPr id="4" name="Slide Number Placeholder 3"/>
          <p:cNvSpPr>
            <a:spLocks noGrp="1"/>
          </p:cNvSpPr>
          <p:nvPr>
            <p:ph type="sldNum" sz="quarter" idx="5"/>
          </p:nvPr>
        </p:nvSpPr>
        <p:spPr/>
        <p:txBody>
          <a:bodyPr/>
          <a:lstStyle/>
          <a:p>
            <a:fld id="{C727DC8C-3E70-4217-B162-CF2F7017060E}" type="slidenum">
              <a:rPr lang="en-US" smtClean="0"/>
              <a:t>6</a:t>
            </a:fld>
            <a:endParaRPr lang="en-US"/>
          </a:p>
        </p:txBody>
      </p:sp>
    </p:spTree>
    <p:extLst>
      <p:ext uri="{BB962C8B-B14F-4D97-AF65-F5344CB8AC3E}">
        <p14:creationId xmlns:p14="http://schemas.microsoft.com/office/powerpoint/2010/main" val="101453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TeXGyreTermesX-Regular"/>
              </a:rPr>
              <a:t>Another type of regulation the ITU uses is a permissible I/N regulation. </a:t>
            </a:r>
          </a:p>
          <a:p>
            <a:pPr marL="285750" indent="-285750" algn="l">
              <a:buFont typeface="Arial" panose="020B0604020202020204" pitchFamily="34" charset="0"/>
              <a:buChar char="•"/>
            </a:pPr>
            <a:r>
              <a:rPr lang="en-US" sz="1800" b="0" i="0" u="none" strike="noStrike" baseline="0" dirty="0">
                <a:latin typeface="TeXGyreTermesX-Regular"/>
              </a:rPr>
              <a:t>For example, this recommendation to protect fixed service operations states that I/N should not exceed –10 dB for more than 20% of any year, as well as shorter term limits. </a:t>
            </a:r>
          </a:p>
          <a:p>
            <a:pPr marL="285750" indent="-285750" algn="l">
              <a:buFont typeface="Arial" panose="020B0604020202020204" pitchFamily="34" charset="0"/>
              <a:buChar char="•"/>
            </a:pPr>
            <a:r>
              <a:rPr lang="en-US" sz="1800" b="0" i="0" u="none" strike="noStrike" baseline="0" dirty="0">
                <a:latin typeface="TeXGyreTermesX-Regular"/>
              </a:rPr>
              <a:t>A probabilistic approach is used to calculate the I/N levels produced by a satellite constellation into victim earth stations. </a:t>
            </a:r>
          </a:p>
          <a:p>
            <a:pPr marL="285750" indent="-285750" algn="l">
              <a:buFont typeface="Arial" panose="020B0604020202020204" pitchFamily="34" charset="0"/>
              <a:buChar char="•"/>
            </a:pPr>
            <a:r>
              <a:rPr lang="en-US" sz="1800" b="0" i="0" u="none" strike="noStrike" baseline="0" dirty="0">
                <a:latin typeface="TeXGyreTermesX-Regular"/>
              </a:rPr>
              <a:t>The result, as shown in this figure, is a time-weighted function describing the percent of time that the I/N level exceeds some value.</a:t>
            </a:r>
            <a:r>
              <a:rPr lang="en-US" sz="1800" b="0" i="0" u="none" strike="sngStrike" baseline="0" dirty="0">
                <a:latin typeface="TeXGyreTermesX-Regular"/>
              </a:rPr>
              <a:t> </a:t>
            </a:r>
          </a:p>
          <a:p>
            <a:pPr marL="285750" indent="-285750" algn="l">
              <a:buFont typeface="Arial" panose="020B0604020202020204" pitchFamily="34" charset="0"/>
              <a:buChar char="•"/>
            </a:pPr>
            <a:r>
              <a:rPr lang="en-US" sz="1800" b="0" i="0" u="none" strike="noStrike" baseline="0" dirty="0">
                <a:latin typeface="TeXGyreTermesX-Regular"/>
              </a:rPr>
              <a:t>To show compliance to the dynamic threshold, the aggregated I/N must not cross the dashed line delineating the long- and short-term limits. In this figure, the system complies.</a:t>
            </a:r>
          </a:p>
          <a:p>
            <a:pPr marL="285750" indent="-285750" algn="l">
              <a:buFont typeface="Arial" panose="020B0604020202020204" pitchFamily="34" charset="0"/>
              <a:buChar char="•"/>
            </a:pPr>
            <a:r>
              <a:rPr lang="en-US" sz="1800" b="0" i="0" u="none" strike="noStrike" baseline="0" dirty="0">
                <a:latin typeface="TeXGyreTermesX-Regular"/>
              </a:rPr>
              <a:t>Dynamic I/N regulations allow producing larger I/N levels for brief periods of time, making it a more tailored type of regulation which increases allowable spectrum usage.</a:t>
            </a:r>
          </a:p>
          <a:p>
            <a:pPr marL="285750" indent="-285750" algn="l">
              <a:buFont typeface="Arial" panose="020B0604020202020204" pitchFamily="34" charset="0"/>
              <a:buChar char="•"/>
            </a:pPr>
            <a:endParaRPr lang="en-US" sz="1800" b="0" i="0" u="none" strike="noStrike" baseline="0" dirty="0">
              <a:latin typeface="TeXGyreTermesX-Regular"/>
            </a:endParaRPr>
          </a:p>
          <a:p>
            <a:pPr marL="285750" indent="-285750" algn="l">
              <a:buFont typeface="Arial" panose="020B0604020202020204" pitchFamily="34" charset="0"/>
              <a:buChar char="•"/>
            </a:pPr>
            <a:endParaRPr lang="en-US" sz="1800" b="0" i="0" u="none" strike="noStrike" baseline="0" dirty="0">
              <a:latin typeface="TeXGyreTermesX-Regular"/>
            </a:endParaRPr>
          </a:p>
          <a:p>
            <a:pPr marL="285750" indent="-285750" algn="l">
              <a:buFont typeface="Arial" panose="020B0604020202020204" pitchFamily="34" charset="0"/>
              <a:buChar char="•"/>
            </a:pPr>
            <a:endParaRPr lang="en-US" sz="1800" b="0" i="0" u="none" strike="noStrike" baseline="0" dirty="0">
              <a:latin typeface="TeXGyreTermesX-Regular"/>
            </a:endParaRPr>
          </a:p>
          <a:p>
            <a:pPr marL="285750" indent="-285750" algn="l">
              <a:buFont typeface="Arial" panose="020B0604020202020204" pitchFamily="34" charset="0"/>
              <a:buChar char="•"/>
            </a:pPr>
            <a:endParaRPr lang="en-US" sz="1800" b="0" i="0" u="none" strike="noStrike" baseline="0" dirty="0">
              <a:latin typeface="TeXGyreTermesX-Regular"/>
            </a:endParaRPr>
          </a:p>
          <a:p>
            <a:pPr marL="285750" indent="-285750" algn="l">
              <a:buFont typeface="Arial" panose="020B0604020202020204" pitchFamily="34" charset="0"/>
              <a:buChar char="•"/>
            </a:pPr>
            <a:endParaRPr lang="en-US" sz="1800" b="0" i="0" u="none" strike="no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7</a:t>
            </a:fld>
            <a:endParaRPr lang="en-US"/>
          </a:p>
        </p:txBody>
      </p:sp>
    </p:spTree>
    <p:extLst>
      <p:ext uri="{BB962C8B-B14F-4D97-AF65-F5344CB8AC3E}">
        <p14:creationId xmlns:p14="http://schemas.microsoft.com/office/powerpoint/2010/main" val="285625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latin typeface="TeXGyreTermesX-Regular"/>
              </a:rPr>
              <a:t>The ITU defines parameters for a generic fixed service earth station to be used as the victim in I/N calculations, w</a:t>
            </a:r>
            <a:r>
              <a:rPr lang="en-US" sz="1800" b="0" i="0" u="none" strike="noStrike" baseline="0" dirty="0">
                <a:latin typeface="TeXGyreTermesX-Regular"/>
              </a:rPr>
              <a:t>hereas the FCC accepts filings that are based on either system-specific or ITU-recommended generic parameters.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These parameters include a standard reference antenna mask and noise temperature value.</a:t>
            </a:r>
            <a:endParaRPr lang="en-US" sz="1200" b="0" i="0" u="none" strike="no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8</a:t>
            </a:fld>
            <a:endParaRPr lang="en-US"/>
          </a:p>
        </p:txBody>
      </p:sp>
    </p:spTree>
    <p:extLst>
      <p:ext uri="{BB962C8B-B14F-4D97-AF65-F5344CB8AC3E}">
        <p14:creationId xmlns:p14="http://schemas.microsoft.com/office/powerpoint/2010/main" val="280727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Now, I will go over a timeline of rulemaking on spectrum sharing.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In September 2017, the FCC released a Report and Order which updated rules for NGSO FSS Systems and sought to remove regulatory obstacles for companies proposing to provide satellite broadband internet, including defining the I/N coordination trigger and default spectrum splitting procedure.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Additionally, the FCC licenses NGSO FSS systems in “processing rounds” that occur on an irregular basis triggered by either a new applicant or the FCC itself. The</a:t>
            </a:r>
            <a:r>
              <a:rPr lang="en-US" sz="1800" b="1" i="0" u="none" strike="noStrike" baseline="0" dirty="0">
                <a:latin typeface="TeXGyreTermesX-Regular"/>
              </a:rPr>
              <a:t> </a:t>
            </a:r>
            <a:r>
              <a:rPr lang="en-US" sz="1800" b="0" i="0" u="none" strike="noStrike" baseline="0" dirty="0">
                <a:latin typeface="TeXGyreTermesX-Regular"/>
              </a:rPr>
              <a:t>FCC ruled that the default spectrum-splitting procedure would be quote “initially limited” to applicants in the same processing round, and later-round applicants would be considered on a case-by-case basis to protect expectations and investments while still allowing for new entry.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In April 2020, SpaceX proposed changes to clarify the spectrum sharing obligations, including using an I/N limit to define the obligation of later-round systems to protect earlier-round systems.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TeXGyreTermesX-Regular"/>
              </a:rPr>
              <a:t>The FCC responded to SpaceX’s petition with a Notice of Proposed Rulemaking, and finally, in April 2023 the FCC released a Report and Order and Further Notice of Proposed Rulemaking which adopted several changes</a:t>
            </a:r>
            <a:r>
              <a:rPr lang="en-US" sz="2800" b="0" u="none" dirty="0"/>
              <a:t>.</a:t>
            </a:r>
            <a:endParaRPr lang="en-US" sz="1800" b="0" i="0" u="none" strike="noStrike" baseline="0" dirty="0">
              <a:latin typeface="TeXGyreTermesX-Regular"/>
            </a:endParaRPr>
          </a:p>
        </p:txBody>
      </p:sp>
      <p:sp>
        <p:nvSpPr>
          <p:cNvPr id="4" name="Slide Number Placeholder 3"/>
          <p:cNvSpPr>
            <a:spLocks noGrp="1"/>
          </p:cNvSpPr>
          <p:nvPr>
            <p:ph type="sldNum" sz="quarter" idx="5"/>
          </p:nvPr>
        </p:nvSpPr>
        <p:spPr/>
        <p:txBody>
          <a:bodyPr/>
          <a:lstStyle/>
          <a:p>
            <a:fld id="{C727DC8C-3E70-4217-B162-CF2F7017060E}" type="slidenum">
              <a:rPr lang="en-US" smtClean="0"/>
              <a:t>9</a:t>
            </a:fld>
            <a:endParaRPr lang="en-US"/>
          </a:p>
        </p:txBody>
      </p:sp>
    </p:spTree>
    <p:extLst>
      <p:ext uri="{BB962C8B-B14F-4D97-AF65-F5344CB8AC3E}">
        <p14:creationId xmlns:p14="http://schemas.microsoft.com/office/powerpoint/2010/main" val="168785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F8222D1-EDCF-5236-7B79-0CF330E9CC35}"/>
              </a:ext>
            </a:extLst>
          </p:cNvPr>
          <p:cNvSpPr/>
          <p:nvPr userDrawn="1"/>
        </p:nvSpPr>
        <p:spPr>
          <a:xfrm>
            <a:off x="-1119188" y="1738311"/>
            <a:ext cx="3381375" cy="3381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3A704D0-6690-033E-C494-4CFA1631A0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07F91D2-B798-9F17-7BC8-9B346AE7F4BD}"/>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11" name="Oval 10">
            <a:extLst>
              <a:ext uri="{FF2B5EF4-FFF2-40B4-BE49-F238E27FC236}">
                <a16:creationId xmlns:a16="http://schemas.microsoft.com/office/drawing/2014/main" id="{963E8587-FBDB-0309-C839-05EF09651CFC}"/>
              </a:ext>
            </a:extLst>
          </p:cNvPr>
          <p:cNvSpPr/>
          <p:nvPr userDrawn="1"/>
        </p:nvSpPr>
        <p:spPr>
          <a:xfrm rot="20918879">
            <a:off x="-5163779" y="1804376"/>
            <a:ext cx="16429285"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A74395C-D4F3-B18E-7405-4E8595079FA9}"/>
              </a:ext>
            </a:extLst>
          </p:cNvPr>
          <p:cNvSpPr/>
          <p:nvPr userDrawn="1"/>
        </p:nvSpPr>
        <p:spPr>
          <a:xfrm>
            <a:off x="-5077417" y="2560131"/>
            <a:ext cx="16429285"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F13362-6CEC-348C-7AAB-222D20E0202F}"/>
              </a:ext>
            </a:extLst>
          </p:cNvPr>
          <p:cNvSpPr/>
          <p:nvPr userDrawn="1"/>
        </p:nvSpPr>
        <p:spPr>
          <a:xfrm rot="1048595">
            <a:off x="-4386264" y="1697434"/>
            <a:ext cx="13296900"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947C003-8B96-89E3-3589-6032A35B0867}"/>
              </a:ext>
            </a:extLst>
          </p:cNvPr>
          <p:cNvSpPr/>
          <p:nvPr userDrawn="1"/>
        </p:nvSpPr>
        <p:spPr>
          <a:xfrm>
            <a:off x="-1662477" y="1003338"/>
            <a:ext cx="11552903" cy="4798142"/>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05788453-467E-8EAC-5650-D6ED14872390}"/>
              </a:ext>
            </a:extLst>
          </p:cNvPr>
          <p:cNvSpPr>
            <a:spLocks noGrp="1"/>
          </p:cNvSpPr>
          <p:nvPr>
            <p:ph type="ctrTitle"/>
          </p:nvPr>
        </p:nvSpPr>
        <p:spPr>
          <a:xfrm>
            <a:off x="419100" y="722709"/>
            <a:ext cx="9747455"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64D3F051-B4A1-1C0C-45CE-1A206796FD52}"/>
              </a:ext>
            </a:extLst>
          </p:cNvPr>
          <p:cNvSpPr>
            <a:spLocks noGrp="1"/>
          </p:cNvSpPr>
          <p:nvPr>
            <p:ph type="subTitle" idx="1"/>
          </p:nvPr>
        </p:nvSpPr>
        <p:spPr>
          <a:xfrm>
            <a:off x="419100" y="3202384"/>
            <a:ext cx="5372100" cy="45323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58B54E9D-7396-73F7-775D-9E1C8BE47E25}"/>
              </a:ext>
            </a:extLst>
          </p:cNvPr>
          <p:cNvCxnSpPr/>
          <p:nvPr userDrawn="1"/>
        </p:nvCxnSpPr>
        <p:spPr>
          <a:xfrm>
            <a:off x="3193025" y="3005469"/>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1487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3B0329C-7FC0-AD20-FB4E-06AE17CFF23D}"/>
              </a:ext>
            </a:extLst>
          </p:cNvPr>
          <p:cNvSpPr>
            <a:spLocks noGrp="1"/>
          </p:cNvSpPr>
          <p:nvPr>
            <p:ph type="body" sz="quarter" idx="3"/>
          </p:nvPr>
        </p:nvSpPr>
        <p:spPr>
          <a:xfrm>
            <a:off x="831850" y="2319954"/>
            <a:ext cx="4997450" cy="492804"/>
          </a:xfrm>
        </p:spPr>
        <p:txBody>
          <a:bodyPr anchor="b">
            <a:norm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8070E1-0F5A-9F7D-5086-7BDCF1B08CE5}"/>
              </a:ext>
            </a:extLst>
          </p:cNvPr>
          <p:cNvSpPr>
            <a:spLocks noGrp="1"/>
          </p:cNvSpPr>
          <p:nvPr>
            <p:ph sz="quarter" idx="4"/>
          </p:nvPr>
        </p:nvSpPr>
        <p:spPr>
          <a:xfrm>
            <a:off x="831850" y="2812758"/>
            <a:ext cx="4997450" cy="32562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EBF86E67-79B2-2014-BD1C-3E9F34A9FB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773A889-150B-38A5-8EA9-6F9B7A4CAC38}"/>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7" name="Title 1">
            <a:extLst>
              <a:ext uri="{FF2B5EF4-FFF2-40B4-BE49-F238E27FC236}">
                <a16:creationId xmlns:a16="http://schemas.microsoft.com/office/drawing/2014/main" id="{62E5EC73-7634-3A59-EC30-031FBF7C9FF8}"/>
              </a:ext>
            </a:extLst>
          </p:cNvPr>
          <p:cNvSpPr>
            <a:spLocks noGrp="1"/>
          </p:cNvSpPr>
          <p:nvPr>
            <p:ph type="title"/>
          </p:nvPr>
        </p:nvSpPr>
        <p:spPr>
          <a:xfrm>
            <a:off x="838200" y="365125"/>
            <a:ext cx="10515600" cy="1325563"/>
          </a:xfrm>
        </p:spPr>
        <p:txBody>
          <a:bodyPr/>
          <a:lstStyle>
            <a:lvl1pPr algn="ctr">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2F175072-760C-049E-4B60-10B755DD8B70}"/>
              </a:ext>
            </a:extLst>
          </p:cNvPr>
          <p:cNvCxnSpPr>
            <a:cxnSpLocks/>
          </p:cNvCxnSpPr>
          <p:nvPr userDrawn="1"/>
        </p:nvCxnSpPr>
        <p:spPr>
          <a:xfrm>
            <a:off x="4880488" y="1509214"/>
            <a:ext cx="243102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F7A3D27-1B53-9909-B27A-0024A3177BF6}"/>
              </a:ext>
            </a:extLst>
          </p:cNvPr>
          <p:cNvSpPr/>
          <p:nvPr userDrawn="1"/>
        </p:nvSpPr>
        <p:spPr>
          <a:xfrm>
            <a:off x="831850" y="1772267"/>
            <a:ext cx="4997450" cy="4317383"/>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FC43ACB-F234-A278-359E-AC3E970708A9}"/>
              </a:ext>
            </a:extLst>
          </p:cNvPr>
          <p:cNvGrpSpPr/>
          <p:nvPr userDrawn="1"/>
        </p:nvGrpSpPr>
        <p:grpSpPr>
          <a:xfrm>
            <a:off x="2918619" y="1414463"/>
            <a:ext cx="823912" cy="823912"/>
            <a:chOff x="5425766" y="1036330"/>
            <a:chExt cx="1340466" cy="1340466"/>
          </a:xfrm>
        </p:grpSpPr>
        <p:sp>
          <p:nvSpPr>
            <p:cNvPr id="12" name="Oval 11">
              <a:extLst>
                <a:ext uri="{FF2B5EF4-FFF2-40B4-BE49-F238E27FC236}">
                  <a16:creationId xmlns:a16="http://schemas.microsoft.com/office/drawing/2014/main" id="{699D3612-4A9A-9BE9-883A-D84A3F38845A}"/>
                </a:ext>
              </a:extLst>
            </p:cNvPr>
            <p:cNvSpPr/>
            <p:nvPr userDrawn="1"/>
          </p:nvSpPr>
          <p:spPr>
            <a:xfrm>
              <a:off x="5425766" y="1036330"/>
              <a:ext cx="1340466" cy="1340466"/>
            </a:xfrm>
            <a:prstGeom prst="ellipse">
              <a:avLst/>
            </a:prstGeom>
            <a:solidFill>
              <a:schemeClr val="bg1">
                <a:alpha val="99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a:extLst>
                <a:ext uri="{FF2B5EF4-FFF2-40B4-BE49-F238E27FC236}">
                  <a16:creationId xmlns:a16="http://schemas.microsoft.com/office/drawing/2014/main" id="{0657E090-082D-F179-DD01-7FC4A7FC5225}"/>
                </a:ext>
              </a:extLst>
            </p:cNvPr>
            <p:cNvSpPr/>
            <p:nvPr userDrawn="1"/>
          </p:nvSpPr>
          <p:spPr>
            <a:xfrm>
              <a:off x="5596311" y="1172403"/>
              <a:ext cx="1034745" cy="10347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 Placeholder 4">
            <a:extLst>
              <a:ext uri="{FF2B5EF4-FFF2-40B4-BE49-F238E27FC236}">
                <a16:creationId xmlns:a16="http://schemas.microsoft.com/office/drawing/2014/main" id="{2BFCC4D9-E250-3A0D-30AA-CE693EC8225D}"/>
              </a:ext>
            </a:extLst>
          </p:cNvPr>
          <p:cNvSpPr>
            <a:spLocks noGrp="1"/>
          </p:cNvSpPr>
          <p:nvPr>
            <p:ph type="body" sz="quarter" idx="13"/>
          </p:nvPr>
        </p:nvSpPr>
        <p:spPr>
          <a:xfrm>
            <a:off x="6362702" y="2319954"/>
            <a:ext cx="4997450" cy="492804"/>
          </a:xfrm>
        </p:spPr>
        <p:txBody>
          <a:bodyPr anchor="b">
            <a:normAutofit/>
          </a:bodyPr>
          <a:lstStyle>
            <a:lvl1pPr marL="0" indent="0">
              <a:buNone/>
              <a:defRPr sz="2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5">
            <a:extLst>
              <a:ext uri="{FF2B5EF4-FFF2-40B4-BE49-F238E27FC236}">
                <a16:creationId xmlns:a16="http://schemas.microsoft.com/office/drawing/2014/main" id="{2BA5CF22-BACC-A9E1-A0BC-FACCFD84D93F}"/>
              </a:ext>
            </a:extLst>
          </p:cNvPr>
          <p:cNvSpPr>
            <a:spLocks noGrp="1"/>
          </p:cNvSpPr>
          <p:nvPr>
            <p:ph sz="quarter" idx="14"/>
          </p:nvPr>
        </p:nvSpPr>
        <p:spPr>
          <a:xfrm>
            <a:off x="6362702" y="2812758"/>
            <a:ext cx="4997450" cy="32562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Rounded Corners 19">
            <a:extLst>
              <a:ext uri="{FF2B5EF4-FFF2-40B4-BE49-F238E27FC236}">
                <a16:creationId xmlns:a16="http://schemas.microsoft.com/office/drawing/2014/main" id="{7C5CE0A8-4507-4DF1-7A72-F254DE0231FF}"/>
              </a:ext>
            </a:extLst>
          </p:cNvPr>
          <p:cNvSpPr/>
          <p:nvPr userDrawn="1"/>
        </p:nvSpPr>
        <p:spPr>
          <a:xfrm>
            <a:off x="6362702" y="1772267"/>
            <a:ext cx="4997450" cy="4317383"/>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0E9B38E-9CFE-9DCA-E3B6-52A1D42E1042}"/>
              </a:ext>
            </a:extLst>
          </p:cNvPr>
          <p:cNvGrpSpPr/>
          <p:nvPr userDrawn="1"/>
        </p:nvGrpSpPr>
        <p:grpSpPr>
          <a:xfrm>
            <a:off x="8449471" y="1414463"/>
            <a:ext cx="823912" cy="823912"/>
            <a:chOff x="5425766" y="1036330"/>
            <a:chExt cx="1340466" cy="1340466"/>
          </a:xfrm>
        </p:grpSpPr>
        <p:sp>
          <p:nvSpPr>
            <p:cNvPr id="22" name="Oval 21">
              <a:extLst>
                <a:ext uri="{FF2B5EF4-FFF2-40B4-BE49-F238E27FC236}">
                  <a16:creationId xmlns:a16="http://schemas.microsoft.com/office/drawing/2014/main" id="{75A206ED-68EE-33CE-16AA-172A225B5B5C}"/>
                </a:ext>
              </a:extLst>
            </p:cNvPr>
            <p:cNvSpPr/>
            <p:nvPr userDrawn="1"/>
          </p:nvSpPr>
          <p:spPr>
            <a:xfrm>
              <a:off x="5425766" y="1036330"/>
              <a:ext cx="1340466" cy="1340466"/>
            </a:xfrm>
            <a:prstGeom prst="ellipse">
              <a:avLst/>
            </a:prstGeom>
            <a:solidFill>
              <a:schemeClr val="bg1">
                <a:alpha val="99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a:extLst>
                <a:ext uri="{FF2B5EF4-FFF2-40B4-BE49-F238E27FC236}">
                  <a16:creationId xmlns:a16="http://schemas.microsoft.com/office/drawing/2014/main" id="{1E432DC9-E725-7809-6B3C-D80B84F137C1}"/>
                </a:ext>
              </a:extLst>
            </p:cNvPr>
            <p:cNvSpPr/>
            <p:nvPr userDrawn="1"/>
          </p:nvSpPr>
          <p:spPr>
            <a:xfrm>
              <a:off x="5596311" y="1172403"/>
              <a:ext cx="1034745" cy="10347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179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8FB4-D8E3-BA2A-709A-6CC7FE564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2547B-B881-E0AA-EE98-9D6FC9EDF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469D0A-AA40-C5FA-6B15-43FC626AD4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6097EB-E5EC-352D-BFFB-BF5576837575}"/>
              </a:ext>
            </a:extLst>
          </p:cNvPr>
          <p:cNvSpPr>
            <a:spLocks noGrp="1"/>
          </p:cNvSpPr>
          <p:nvPr>
            <p:ph type="sldNum" sz="quarter" idx="12"/>
          </p:nvPr>
        </p:nvSpPr>
        <p:spPr/>
        <p:txBody>
          <a:bodyPr/>
          <a:lstStyle/>
          <a:p>
            <a:fld id="{32EE06C3-10CF-4A99-A269-0039F423024A}" type="slidenum">
              <a:rPr lang="en-US" smtClean="0"/>
              <a:t>‹#›</a:t>
            </a:fld>
            <a:endParaRPr lang="en-US"/>
          </a:p>
        </p:txBody>
      </p:sp>
      <p:cxnSp>
        <p:nvCxnSpPr>
          <p:cNvPr id="7" name="Straight Connector 6">
            <a:extLst>
              <a:ext uri="{FF2B5EF4-FFF2-40B4-BE49-F238E27FC236}">
                <a16:creationId xmlns:a16="http://schemas.microsoft.com/office/drawing/2014/main" id="{4D52A2AC-62A6-0A94-E8D5-C8D21E1E8914}"/>
              </a:ext>
            </a:extLst>
          </p:cNvPr>
          <p:cNvCxnSpPr/>
          <p:nvPr userDrawn="1"/>
        </p:nvCxnSpPr>
        <p:spPr>
          <a:xfrm>
            <a:off x="838200" y="1690688"/>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03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6078BE8-26A2-35CC-C45A-C757D61331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A76FCB4-5A9D-BE27-BFD4-413D34FD5B7F}"/>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2" name="Oval 1">
            <a:extLst>
              <a:ext uri="{FF2B5EF4-FFF2-40B4-BE49-F238E27FC236}">
                <a16:creationId xmlns:a16="http://schemas.microsoft.com/office/drawing/2014/main" id="{CC92DEB3-55BF-1C02-5CB0-E14BDDB4E0A2}"/>
              </a:ext>
            </a:extLst>
          </p:cNvPr>
          <p:cNvSpPr/>
          <p:nvPr userDrawn="1"/>
        </p:nvSpPr>
        <p:spPr>
          <a:xfrm rot="2073099">
            <a:off x="-713104" y="-922053"/>
            <a:ext cx="2699973" cy="26999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92DF87A-D05D-92C0-3FCF-D6AC04C517CA}"/>
              </a:ext>
            </a:extLst>
          </p:cNvPr>
          <p:cNvSpPr/>
          <p:nvPr userDrawn="1"/>
        </p:nvSpPr>
        <p:spPr>
          <a:xfrm rot="1391978">
            <a:off x="-4009769" y="-773744"/>
            <a:ext cx="14064733" cy="2403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4AC5E54-067F-E0D3-746C-48218D816FC4}"/>
              </a:ext>
            </a:extLst>
          </p:cNvPr>
          <p:cNvSpPr/>
          <p:nvPr userDrawn="1"/>
        </p:nvSpPr>
        <p:spPr>
          <a:xfrm rot="2073099">
            <a:off x="-8047897" y="-1505781"/>
            <a:ext cx="13614533" cy="138755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4C1AB3-9EE8-01A9-1FCB-B1C62E257592}"/>
              </a:ext>
            </a:extLst>
          </p:cNvPr>
          <p:cNvSpPr/>
          <p:nvPr userDrawn="1"/>
        </p:nvSpPr>
        <p:spPr>
          <a:xfrm rot="4076098">
            <a:off x="-5661735" y="-1460794"/>
            <a:ext cx="12483722" cy="2403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02C3653-C3AE-89E4-B9B7-A90C99A8B164}"/>
              </a:ext>
            </a:extLst>
          </p:cNvPr>
          <p:cNvSpPr/>
          <p:nvPr userDrawn="1"/>
        </p:nvSpPr>
        <p:spPr>
          <a:xfrm rot="17621876">
            <a:off x="-1473603" y="-3047444"/>
            <a:ext cx="7846338" cy="8694791"/>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Title 1">
            <a:extLst>
              <a:ext uri="{FF2B5EF4-FFF2-40B4-BE49-F238E27FC236}">
                <a16:creationId xmlns:a16="http://schemas.microsoft.com/office/drawing/2014/main" id="{16B5E779-78BC-CE93-5181-8C0C7BC7A6A8}"/>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9" name="Content Placeholder 2">
            <a:extLst>
              <a:ext uri="{FF2B5EF4-FFF2-40B4-BE49-F238E27FC236}">
                <a16:creationId xmlns:a16="http://schemas.microsoft.com/office/drawing/2014/main" id="{DC81379B-8EBE-B121-8990-C67130BC743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D08D687E-3314-C40B-520A-603158957DE7}"/>
              </a:ext>
            </a:extLst>
          </p:cNvPr>
          <p:cNvCxnSpPr/>
          <p:nvPr userDrawn="1"/>
        </p:nvCxnSpPr>
        <p:spPr>
          <a:xfrm>
            <a:off x="838200" y="1690688"/>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29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8FB4-D8E3-BA2A-709A-6CC7FE564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2547B-B881-E0AA-EE98-9D6FC9EDF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469D0A-AA40-C5FA-6B15-43FC626AD4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6097EB-E5EC-352D-BFFB-BF5576837575}"/>
              </a:ext>
            </a:extLst>
          </p:cNvPr>
          <p:cNvSpPr>
            <a:spLocks noGrp="1"/>
          </p:cNvSpPr>
          <p:nvPr>
            <p:ph type="sldNum" sz="quarter" idx="12"/>
          </p:nvPr>
        </p:nvSpPr>
        <p:spPr/>
        <p:txBody>
          <a:bodyPr/>
          <a:lstStyle/>
          <a:p>
            <a:fld id="{32EE06C3-10CF-4A99-A269-0039F423024A}" type="slidenum">
              <a:rPr lang="en-US" smtClean="0"/>
              <a:t>‹#›</a:t>
            </a:fld>
            <a:endParaRPr lang="en-US"/>
          </a:p>
        </p:txBody>
      </p:sp>
      <p:cxnSp>
        <p:nvCxnSpPr>
          <p:cNvPr id="7" name="Straight Connector 6">
            <a:extLst>
              <a:ext uri="{FF2B5EF4-FFF2-40B4-BE49-F238E27FC236}">
                <a16:creationId xmlns:a16="http://schemas.microsoft.com/office/drawing/2014/main" id="{4D52A2AC-62A6-0A94-E8D5-C8D21E1E8914}"/>
              </a:ext>
            </a:extLst>
          </p:cNvPr>
          <p:cNvCxnSpPr/>
          <p:nvPr userDrawn="1"/>
        </p:nvCxnSpPr>
        <p:spPr>
          <a:xfrm>
            <a:off x="838200" y="1690688"/>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0984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10BF-16AC-C816-CCDC-79B827312ECB}"/>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6277499-8503-69E2-5EC5-4F0F37E949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CC32CF1-0067-EBC3-82B9-2062BD156741}"/>
              </a:ext>
            </a:extLst>
          </p:cNvPr>
          <p:cNvSpPr>
            <a:spLocks noGrp="1"/>
          </p:cNvSpPr>
          <p:nvPr>
            <p:ph type="sldNum" sz="quarter" idx="12"/>
          </p:nvPr>
        </p:nvSpPr>
        <p:spPr/>
        <p:txBody>
          <a:bodyPr/>
          <a:lstStyle/>
          <a:p>
            <a:fld id="{32EE06C3-10CF-4A99-A269-0039F423024A}" type="slidenum">
              <a:rPr lang="en-US" smtClean="0"/>
              <a:t>‹#›</a:t>
            </a:fld>
            <a:endParaRPr lang="en-US"/>
          </a:p>
        </p:txBody>
      </p:sp>
    </p:spTree>
    <p:extLst>
      <p:ext uri="{BB962C8B-B14F-4D97-AF65-F5344CB8AC3E}">
        <p14:creationId xmlns:p14="http://schemas.microsoft.com/office/powerpoint/2010/main" val="403288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0DA7-AE03-C6B7-BD06-15A84BABF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33BC7-25BD-81A1-AAE0-A8557EB7B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7EE06-7D84-91FC-EE12-54A93E25A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CF10FC5-F63A-6EB6-2BE9-6039CCC366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D51A91F-E33B-07CD-0BAB-F11470ABFB67}"/>
              </a:ext>
            </a:extLst>
          </p:cNvPr>
          <p:cNvSpPr>
            <a:spLocks noGrp="1"/>
          </p:cNvSpPr>
          <p:nvPr>
            <p:ph type="sldNum" sz="quarter" idx="12"/>
          </p:nvPr>
        </p:nvSpPr>
        <p:spPr/>
        <p:txBody>
          <a:bodyPr/>
          <a:lstStyle/>
          <a:p>
            <a:fld id="{32EE06C3-10CF-4A99-A269-0039F423024A}" type="slidenum">
              <a:rPr lang="en-US" smtClean="0"/>
              <a:t>‹#›</a:t>
            </a:fld>
            <a:endParaRPr lang="en-US"/>
          </a:p>
        </p:txBody>
      </p:sp>
    </p:spTree>
    <p:extLst>
      <p:ext uri="{BB962C8B-B14F-4D97-AF65-F5344CB8AC3E}">
        <p14:creationId xmlns:p14="http://schemas.microsoft.com/office/powerpoint/2010/main" val="35088848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BB08-8DAD-C773-7EE9-7EFDEACCD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09300-AC53-F024-9641-7EE72DA69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A522416-89F6-9920-F104-81A92F1DE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E6A4DDB-E153-261F-383C-68145D8208E9}"/>
              </a:ext>
            </a:extLst>
          </p:cNvPr>
          <p:cNvSpPr>
            <a:spLocks noGrp="1"/>
          </p:cNvSpPr>
          <p:nvPr>
            <p:ph type="sldNum" sz="quarter" idx="12"/>
          </p:nvPr>
        </p:nvSpPr>
        <p:spPr/>
        <p:txBody>
          <a:bodyPr/>
          <a:lstStyle/>
          <a:p>
            <a:fld id="{32EE06C3-10CF-4A99-A269-0039F423024A}" type="slidenum">
              <a:rPr lang="en-US" smtClean="0"/>
              <a:t>‹#›</a:t>
            </a:fld>
            <a:endParaRPr lang="en-US"/>
          </a:p>
        </p:txBody>
      </p:sp>
    </p:spTree>
    <p:extLst>
      <p:ext uri="{BB962C8B-B14F-4D97-AF65-F5344CB8AC3E}">
        <p14:creationId xmlns:p14="http://schemas.microsoft.com/office/powerpoint/2010/main" val="72146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B82BC-CC81-DA3D-32FC-D0BF663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48708-B04A-3406-0868-294F643AF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D2C32FD-A377-3480-1A96-F37E0C2CBF2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210C2E-3E61-4ED0-F3D8-07BD56BC8ECA}"/>
              </a:ext>
            </a:extLst>
          </p:cNvPr>
          <p:cNvSpPr>
            <a:spLocks noGrp="1"/>
          </p:cNvSpPr>
          <p:nvPr>
            <p:ph type="sldNum" sz="quarter" idx="12"/>
          </p:nvPr>
        </p:nvSpPr>
        <p:spPr/>
        <p:txBody>
          <a:bodyPr/>
          <a:lstStyle/>
          <a:p>
            <a:fld id="{32EE06C3-10CF-4A99-A269-0039F423024A}" type="slidenum">
              <a:rPr lang="en-US" smtClean="0"/>
              <a:t>‹#›</a:t>
            </a:fld>
            <a:endParaRPr lang="en-US"/>
          </a:p>
        </p:txBody>
      </p:sp>
    </p:spTree>
    <p:extLst>
      <p:ext uri="{BB962C8B-B14F-4D97-AF65-F5344CB8AC3E}">
        <p14:creationId xmlns:p14="http://schemas.microsoft.com/office/powerpoint/2010/main" val="78829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8B5D-4754-22B4-3F80-9FE02455030D}"/>
              </a:ext>
            </a:extLst>
          </p:cNvPr>
          <p:cNvSpPr>
            <a:spLocks noGrp="1"/>
          </p:cNvSpPr>
          <p:nvPr>
            <p:ph type="title" hasCustomPrompt="1"/>
          </p:nvPr>
        </p:nvSpPr>
        <p:spPr>
          <a:xfrm>
            <a:off x="0" y="337733"/>
            <a:ext cx="7009282" cy="1325563"/>
          </a:xfrm>
        </p:spPr>
        <p:txBody>
          <a:bodyPr/>
          <a:lstStyle>
            <a:lvl1pPr algn="ctr">
              <a:defRPr>
                <a:solidFill>
                  <a:schemeClr val="bg1"/>
                </a:solidFill>
              </a:defRPr>
            </a:lvl1pPr>
          </a:lstStyle>
          <a:p>
            <a:r>
              <a:rPr lang="en-US" dirty="0"/>
              <a:t>Table of Contents</a:t>
            </a:r>
          </a:p>
        </p:txBody>
      </p:sp>
      <p:sp>
        <p:nvSpPr>
          <p:cNvPr id="3" name="Footer Placeholder 2">
            <a:extLst>
              <a:ext uri="{FF2B5EF4-FFF2-40B4-BE49-F238E27FC236}">
                <a16:creationId xmlns:a16="http://schemas.microsoft.com/office/drawing/2014/main" id="{62CB95EA-B605-AEF7-25BB-D27FF888644C}"/>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EEA5E96-9671-9FA5-F9BB-2D6374E40C9A}"/>
              </a:ext>
            </a:extLst>
          </p:cNvPr>
          <p:cNvSpPr>
            <a:spLocks noGrp="1"/>
          </p:cNvSpPr>
          <p:nvPr>
            <p:ph type="sldNum" sz="quarter" idx="11"/>
          </p:nvPr>
        </p:nvSpPr>
        <p:spPr/>
        <p:txBody>
          <a:bodyPr/>
          <a:lstStyle/>
          <a:p>
            <a:fld id="{32EE06C3-10CF-4A99-A269-0039F423024A}" type="slidenum">
              <a:rPr lang="en-US" smtClean="0"/>
              <a:pPr/>
              <a:t>‹#›</a:t>
            </a:fld>
            <a:endParaRPr lang="en-US" dirty="0"/>
          </a:p>
        </p:txBody>
      </p:sp>
      <p:sp>
        <p:nvSpPr>
          <p:cNvPr id="9" name="Oval 8">
            <a:extLst>
              <a:ext uri="{FF2B5EF4-FFF2-40B4-BE49-F238E27FC236}">
                <a16:creationId xmlns:a16="http://schemas.microsoft.com/office/drawing/2014/main" id="{DE18E046-C7A7-FA25-42DA-94991A9C1B2F}"/>
              </a:ext>
            </a:extLst>
          </p:cNvPr>
          <p:cNvSpPr/>
          <p:nvPr userDrawn="1"/>
        </p:nvSpPr>
        <p:spPr>
          <a:xfrm>
            <a:off x="11259625" y="1738311"/>
            <a:ext cx="3381375" cy="3381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01551EE-1F25-FF55-813F-CC0C3BC72AAD}"/>
              </a:ext>
            </a:extLst>
          </p:cNvPr>
          <p:cNvSpPr/>
          <p:nvPr userDrawn="1"/>
        </p:nvSpPr>
        <p:spPr>
          <a:xfrm rot="20918879">
            <a:off x="7215034" y="1804376"/>
            <a:ext cx="16429285"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0532E72-3B4A-707D-833A-D3BE8459CF2A}"/>
              </a:ext>
            </a:extLst>
          </p:cNvPr>
          <p:cNvSpPr/>
          <p:nvPr userDrawn="1"/>
        </p:nvSpPr>
        <p:spPr>
          <a:xfrm>
            <a:off x="7301396" y="2560131"/>
            <a:ext cx="16429285"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E75560-4ED7-0BDF-BDCD-D6F1DCB245B0}"/>
              </a:ext>
            </a:extLst>
          </p:cNvPr>
          <p:cNvSpPr/>
          <p:nvPr userDrawn="1"/>
        </p:nvSpPr>
        <p:spPr>
          <a:xfrm rot="1048595">
            <a:off x="7992549" y="1697434"/>
            <a:ext cx="13296900"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8F6C4B-CE4C-9670-E66D-2A9100A75A88}"/>
              </a:ext>
            </a:extLst>
          </p:cNvPr>
          <p:cNvSpPr/>
          <p:nvPr userDrawn="1"/>
        </p:nvSpPr>
        <p:spPr>
          <a:xfrm>
            <a:off x="838200" y="1986117"/>
            <a:ext cx="648929" cy="6489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6F73169E-DFA4-8A66-B1B0-0B750075E16A}"/>
              </a:ext>
            </a:extLst>
          </p:cNvPr>
          <p:cNvSpPr/>
          <p:nvPr userDrawn="1"/>
        </p:nvSpPr>
        <p:spPr>
          <a:xfrm>
            <a:off x="742334" y="1890251"/>
            <a:ext cx="840659" cy="840659"/>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9525EEA6-B248-CA30-F75F-02BB3F127A7B}"/>
              </a:ext>
            </a:extLst>
          </p:cNvPr>
          <p:cNvSpPr>
            <a:spLocks noGrp="1"/>
          </p:cNvSpPr>
          <p:nvPr>
            <p:ph idx="1"/>
          </p:nvPr>
        </p:nvSpPr>
        <p:spPr>
          <a:xfrm>
            <a:off x="1637072" y="1890251"/>
            <a:ext cx="3358064" cy="1923549"/>
          </a:xfrm>
        </p:spPr>
        <p:txBody>
          <a:bodyPr/>
          <a:lstStyle>
            <a:lvl1pPr marL="0" indent="0">
              <a:buNone/>
              <a:defRPr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7" name="Straight Connector 16">
            <a:extLst>
              <a:ext uri="{FF2B5EF4-FFF2-40B4-BE49-F238E27FC236}">
                <a16:creationId xmlns:a16="http://schemas.microsoft.com/office/drawing/2014/main" id="{674084B3-891E-0568-1E9D-F48A69D5E6F0}"/>
              </a:ext>
            </a:extLst>
          </p:cNvPr>
          <p:cNvCxnSpPr/>
          <p:nvPr userDrawn="1"/>
        </p:nvCxnSpPr>
        <p:spPr>
          <a:xfrm>
            <a:off x="1519083" y="1316425"/>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C43AA84-3195-973D-4A4B-878370C5E5F1}"/>
              </a:ext>
            </a:extLst>
          </p:cNvPr>
          <p:cNvSpPr/>
          <p:nvPr userDrawn="1"/>
        </p:nvSpPr>
        <p:spPr>
          <a:xfrm>
            <a:off x="838200" y="3923487"/>
            <a:ext cx="648929" cy="6489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2FDB15BA-299C-7358-7088-FA3265E0A2DC}"/>
              </a:ext>
            </a:extLst>
          </p:cNvPr>
          <p:cNvSpPr/>
          <p:nvPr userDrawn="1"/>
        </p:nvSpPr>
        <p:spPr>
          <a:xfrm>
            <a:off x="742334" y="3827621"/>
            <a:ext cx="840659" cy="840659"/>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F28BB60-B730-9FDD-6287-2EBB869E727C}"/>
              </a:ext>
            </a:extLst>
          </p:cNvPr>
          <p:cNvSpPr/>
          <p:nvPr userDrawn="1"/>
        </p:nvSpPr>
        <p:spPr>
          <a:xfrm>
            <a:off x="3594180" y="1106830"/>
            <a:ext cx="11552903" cy="4798142"/>
          </a:xfrm>
          <a:prstGeom prst="ellipse">
            <a:avLst/>
          </a:prstGeom>
          <a:gradFill flip="none" rotWithShape="1">
            <a:gsLst>
              <a:gs pos="0">
                <a:schemeClr val="accent3">
                  <a:alpha val="43000"/>
                </a:schemeClr>
              </a:gs>
              <a:gs pos="100000">
                <a:schemeClr val="accent3">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0" name="Content Placeholder 2">
            <a:extLst>
              <a:ext uri="{FF2B5EF4-FFF2-40B4-BE49-F238E27FC236}">
                <a16:creationId xmlns:a16="http://schemas.microsoft.com/office/drawing/2014/main" id="{87048A12-BB08-97B6-37C9-5CDFC9183478}"/>
              </a:ext>
            </a:extLst>
          </p:cNvPr>
          <p:cNvSpPr>
            <a:spLocks noGrp="1"/>
          </p:cNvSpPr>
          <p:nvPr>
            <p:ph idx="12"/>
          </p:nvPr>
        </p:nvSpPr>
        <p:spPr>
          <a:xfrm>
            <a:off x="1637072" y="3827621"/>
            <a:ext cx="3358064" cy="1923549"/>
          </a:xfrm>
        </p:spPr>
        <p:txBody>
          <a:bodyPr/>
          <a:lstStyle>
            <a:lvl1pPr marL="0" indent="0">
              <a:buNone/>
              <a:defRPr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Oval 20">
            <a:extLst>
              <a:ext uri="{FF2B5EF4-FFF2-40B4-BE49-F238E27FC236}">
                <a16:creationId xmlns:a16="http://schemas.microsoft.com/office/drawing/2014/main" id="{26A37F34-9AB5-3001-8191-37ECE130EC3E}"/>
              </a:ext>
            </a:extLst>
          </p:cNvPr>
          <p:cNvSpPr/>
          <p:nvPr userDrawn="1"/>
        </p:nvSpPr>
        <p:spPr>
          <a:xfrm>
            <a:off x="5213696" y="1986117"/>
            <a:ext cx="648929" cy="6489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Oval 21">
            <a:extLst>
              <a:ext uri="{FF2B5EF4-FFF2-40B4-BE49-F238E27FC236}">
                <a16:creationId xmlns:a16="http://schemas.microsoft.com/office/drawing/2014/main" id="{F1C12FA8-1867-7226-4243-294DFF315D61}"/>
              </a:ext>
            </a:extLst>
          </p:cNvPr>
          <p:cNvSpPr/>
          <p:nvPr userDrawn="1"/>
        </p:nvSpPr>
        <p:spPr>
          <a:xfrm>
            <a:off x="5117830" y="1890251"/>
            <a:ext cx="840659" cy="840659"/>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EAC06C59-CD1E-AEC2-E14E-1B872376F15C}"/>
              </a:ext>
            </a:extLst>
          </p:cNvPr>
          <p:cNvSpPr>
            <a:spLocks noGrp="1"/>
          </p:cNvSpPr>
          <p:nvPr>
            <p:ph idx="13"/>
          </p:nvPr>
        </p:nvSpPr>
        <p:spPr>
          <a:xfrm>
            <a:off x="6012568" y="1890251"/>
            <a:ext cx="3358064" cy="1923549"/>
          </a:xfrm>
        </p:spPr>
        <p:txBody>
          <a:bodyPr/>
          <a:lstStyle>
            <a:lvl1pPr marL="0" indent="0">
              <a:buNone/>
              <a:defRPr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Oval 23">
            <a:extLst>
              <a:ext uri="{FF2B5EF4-FFF2-40B4-BE49-F238E27FC236}">
                <a16:creationId xmlns:a16="http://schemas.microsoft.com/office/drawing/2014/main" id="{0A909A08-B9B4-46CD-DF6A-6CFFA61D53DE}"/>
              </a:ext>
            </a:extLst>
          </p:cNvPr>
          <p:cNvSpPr/>
          <p:nvPr userDrawn="1"/>
        </p:nvSpPr>
        <p:spPr>
          <a:xfrm>
            <a:off x="5213696" y="3923487"/>
            <a:ext cx="648929" cy="6489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5" name="Oval 24">
            <a:extLst>
              <a:ext uri="{FF2B5EF4-FFF2-40B4-BE49-F238E27FC236}">
                <a16:creationId xmlns:a16="http://schemas.microsoft.com/office/drawing/2014/main" id="{DEA708C4-AC65-8ACF-83F8-EE9A73760A2A}"/>
              </a:ext>
            </a:extLst>
          </p:cNvPr>
          <p:cNvSpPr/>
          <p:nvPr userDrawn="1"/>
        </p:nvSpPr>
        <p:spPr>
          <a:xfrm>
            <a:off x="5117830" y="3827621"/>
            <a:ext cx="840659" cy="840659"/>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B4988AE1-F6E8-59EF-BD91-59029B954E7B}"/>
              </a:ext>
            </a:extLst>
          </p:cNvPr>
          <p:cNvSpPr>
            <a:spLocks noGrp="1"/>
          </p:cNvSpPr>
          <p:nvPr>
            <p:ph idx="14"/>
          </p:nvPr>
        </p:nvSpPr>
        <p:spPr>
          <a:xfrm>
            <a:off x="6012568" y="3827621"/>
            <a:ext cx="3358064" cy="1923549"/>
          </a:xfrm>
        </p:spPr>
        <p:txBody>
          <a:bodyPr/>
          <a:lstStyle>
            <a:lvl1pPr marL="0" indent="0">
              <a:buNone/>
              <a:defRPr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22621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4492C93B-4471-6023-EDD5-EBDF96BCBB22}"/>
              </a:ext>
            </a:extLst>
          </p:cNvPr>
          <p:cNvSpPr/>
          <p:nvPr userDrawn="1"/>
        </p:nvSpPr>
        <p:spPr>
          <a:xfrm>
            <a:off x="-1009704" y="1994700"/>
            <a:ext cx="4208374" cy="26765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0CCC66B-0854-77F7-F56B-00E1BF46A9E8}"/>
              </a:ext>
            </a:extLst>
          </p:cNvPr>
          <p:cNvSpPr/>
          <p:nvPr userDrawn="1"/>
        </p:nvSpPr>
        <p:spPr>
          <a:xfrm>
            <a:off x="-1009706" y="1327954"/>
            <a:ext cx="6894425" cy="403858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4AA594-51E3-8394-2033-ED3DD3640931}"/>
              </a:ext>
            </a:extLst>
          </p:cNvPr>
          <p:cNvSpPr/>
          <p:nvPr userDrawn="1"/>
        </p:nvSpPr>
        <p:spPr>
          <a:xfrm>
            <a:off x="6303392" y="1297791"/>
            <a:ext cx="6908139" cy="403858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B9A5AA-E190-FE4A-6EFD-4FB0DBC09144}"/>
              </a:ext>
            </a:extLst>
          </p:cNvPr>
          <p:cNvSpPr/>
          <p:nvPr userDrawn="1"/>
        </p:nvSpPr>
        <p:spPr>
          <a:xfrm>
            <a:off x="8989442" y="1976439"/>
            <a:ext cx="4222089" cy="26765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2DF6D41-5022-2BF2-2395-416DBF295B95}"/>
              </a:ext>
            </a:extLst>
          </p:cNvPr>
          <p:cNvSpPr/>
          <p:nvPr userDrawn="1"/>
        </p:nvSpPr>
        <p:spPr>
          <a:xfrm>
            <a:off x="-1009706" y="1528391"/>
            <a:ext cx="14114953" cy="4798142"/>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5AA457A3-68E5-DD9C-D422-DCF0B09DD58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D85734F-23CA-B01E-BAD2-AB39F82C36BA}"/>
              </a:ext>
            </a:extLst>
          </p:cNvPr>
          <p:cNvSpPr>
            <a:spLocks noGrp="1"/>
          </p:cNvSpPr>
          <p:nvPr>
            <p:ph type="sldNum" sz="quarter" idx="11"/>
          </p:nvPr>
        </p:nvSpPr>
        <p:spPr/>
        <p:txBody>
          <a:bodyPr/>
          <a:lstStyle/>
          <a:p>
            <a:fld id="{32EE06C3-10CF-4A99-A269-0039F423024A}" type="slidenum">
              <a:rPr lang="en-US" smtClean="0"/>
              <a:pPr/>
              <a:t>‹#›</a:t>
            </a:fld>
            <a:endParaRPr lang="en-US" dirty="0"/>
          </a:p>
        </p:txBody>
      </p:sp>
      <p:sp>
        <p:nvSpPr>
          <p:cNvPr id="5" name="Title 1">
            <a:extLst>
              <a:ext uri="{FF2B5EF4-FFF2-40B4-BE49-F238E27FC236}">
                <a16:creationId xmlns:a16="http://schemas.microsoft.com/office/drawing/2014/main" id="{481952E4-E2A7-8C51-16C7-E19C8737C43E}"/>
              </a:ext>
            </a:extLst>
          </p:cNvPr>
          <p:cNvSpPr>
            <a:spLocks noGrp="1"/>
          </p:cNvSpPr>
          <p:nvPr>
            <p:ph type="title" hasCustomPrompt="1"/>
          </p:nvPr>
        </p:nvSpPr>
        <p:spPr>
          <a:xfrm>
            <a:off x="2633375" y="279841"/>
            <a:ext cx="7009282" cy="1325563"/>
          </a:xfrm>
        </p:spPr>
        <p:txBody>
          <a:bodyPr/>
          <a:lstStyle>
            <a:lvl1pPr algn="ctr">
              <a:defRPr/>
            </a:lvl1pPr>
          </a:lstStyle>
          <a:p>
            <a:r>
              <a:rPr lang="en-US" dirty="0"/>
              <a:t>About Us</a:t>
            </a:r>
          </a:p>
        </p:txBody>
      </p:sp>
      <p:cxnSp>
        <p:nvCxnSpPr>
          <p:cNvPr id="6" name="Straight Connector 5">
            <a:extLst>
              <a:ext uri="{FF2B5EF4-FFF2-40B4-BE49-F238E27FC236}">
                <a16:creationId xmlns:a16="http://schemas.microsoft.com/office/drawing/2014/main" id="{AAD21E8A-229A-9247-667E-88049597139A}"/>
              </a:ext>
            </a:extLst>
          </p:cNvPr>
          <p:cNvCxnSpPr>
            <a:cxnSpLocks/>
          </p:cNvCxnSpPr>
          <p:nvPr userDrawn="1"/>
        </p:nvCxnSpPr>
        <p:spPr>
          <a:xfrm>
            <a:off x="4826149" y="1258533"/>
            <a:ext cx="262373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9AEE5908-714D-9DF7-895D-22F3FC67B1DC}"/>
              </a:ext>
            </a:extLst>
          </p:cNvPr>
          <p:cNvSpPr>
            <a:spLocks noGrp="1"/>
          </p:cNvSpPr>
          <p:nvPr>
            <p:ph type="pic" sz="quarter" idx="12"/>
          </p:nvPr>
        </p:nvSpPr>
        <p:spPr>
          <a:xfrm>
            <a:off x="1219703" y="2478885"/>
            <a:ext cx="1676400" cy="1676400"/>
          </a:xfrm>
          <a:prstGeom prst="ellipse">
            <a:avLst/>
          </a:prstGeom>
          <a:ln>
            <a:solidFill>
              <a:schemeClr val="accent1"/>
            </a:solidFill>
          </a:ln>
        </p:spPr>
        <p:txBody>
          <a:bodyPr/>
          <a:lstStyle>
            <a:lvl1pPr marL="0" indent="0">
              <a:buNone/>
              <a:defRPr/>
            </a:lvl1pPr>
          </a:lstStyle>
          <a:p>
            <a:endParaRPr lang="en-US" dirty="0"/>
          </a:p>
        </p:txBody>
      </p:sp>
      <p:sp>
        <p:nvSpPr>
          <p:cNvPr id="14" name="Text Placeholder 13">
            <a:extLst>
              <a:ext uri="{FF2B5EF4-FFF2-40B4-BE49-F238E27FC236}">
                <a16:creationId xmlns:a16="http://schemas.microsoft.com/office/drawing/2014/main" id="{BC848557-937C-897E-A0C4-42B064A7A960}"/>
              </a:ext>
            </a:extLst>
          </p:cNvPr>
          <p:cNvSpPr>
            <a:spLocks noGrp="1"/>
          </p:cNvSpPr>
          <p:nvPr>
            <p:ph type="body" sz="quarter" idx="13" hasCustomPrompt="1"/>
          </p:nvPr>
        </p:nvSpPr>
        <p:spPr>
          <a:xfrm>
            <a:off x="931292" y="4286253"/>
            <a:ext cx="2253221" cy="531813"/>
          </a:xfrm>
        </p:spPr>
        <p:txBody>
          <a:bodyPr/>
          <a:lstStyle>
            <a:lvl1pPr marL="0" indent="0" algn="ctr">
              <a:buNone/>
              <a:defRPr/>
            </a:lvl1pPr>
          </a:lstStyle>
          <a:p>
            <a:pPr lvl="0"/>
            <a:r>
              <a:rPr lang="en-US" dirty="0"/>
              <a:t>Name</a:t>
            </a:r>
          </a:p>
        </p:txBody>
      </p:sp>
      <p:sp>
        <p:nvSpPr>
          <p:cNvPr id="16" name="Text Placeholder 13">
            <a:extLst>
              <a:ext uri="{FF2B5EF4-FFF2-40B4-BE49-F238E27FC236}">
                <a16:creationId xmlns:a16="http://schemas.microsoft.com/office/drawing/2014/main" id="{09E86042-6D7C-3B03-3F62-4F1F35A26A19}"/>
              </a:ext>
            </a:extLst>
          </p:cNvPr>
          <p:cNvSpPr>
            <a:spLocks noGrp="1"/>
          </p:cNvSpPr>
          <p:nvPr>
            <p:ph type="body" sz="quarter" idx="14" hasCustomPrompt="1"/>
          </p:nvPr>
        </p:nvSpPr>
        <p:spPr>
          <a:xfrm>
            <a:off x="931291" y="4824891"/>
            <a:ext cx="2253221" cy="736125"/>
          </a:xfrm>
        </p:spPr>
        <p:txBody>
          <a:bodyPr>
            <a:normAutofit/>
          </a:bodyPr>
          <a:lstStyle>
            <a:lvl1pPr marL="0" indent="0" algn="ctr">
              <a:lnSpc>
                <a:spcPct val="100000"/>
              </a:lnSpc>
              <a:buNone/>
              <a:defRPr sz="1800"/>
            </a:lvl1pPr>
          </a:lstStyle>
          <a:p>
            <a:pPr lvl="0"/>
            <a:r>
              <a:rPr lang="en-US" dirty="0"/>
              <a:t>Major </a:t>
            </a:r>
          </a:p>
          <a:p>
            <a:pPr lvl="0"/>
            <a:r>
              <a:rPr lang="en-US" dirty="0"/>
              <a:t>(Grad year)</a:t>
            </a:r>
          </a:p>
        </p:txBody>
      </p:sp>
      <p:sp>
        <p:nvSpPr>
          <p:cNvPr id="17" name="Picture Placeholder 9">
            <a:extLst>
              <a:ext uri="{FF2B5EF4-FFF2-40B4-BE49-F238E27FC236}">
                <a16:creationId xmlns:a16="http://schemas.microsoft.com/office/drawing/2014/main" id="{8268ABFA-FBCE-9D59-952A-F325A37EAEAA}"/>
              </a:ext>
            </a:extLst>
          </p:cNvPr>
          <p:cNvSpPr>
            <a:spLocks noGrp="1"/>
          </p:cNvSpPr>
          <p:nvPr>
            <p:ph type="pic" sz="quarter" idx="15"/>
          </p:nvPr>
        </p:nvSpPr>
        <p:spPr>
          <a:xfrm>
            <a:off x="3905753" y="2478885"/>
            <a:ext cx="1676400" cy="1676400"/>
          </a:xfrm>
          <a:prstGeom prst="ellipse">
            <a:avLst/>
          </a:prstGeom>
          <a:ln>
            <a:solidFill>
              <a:schemeClr val="accent1"/>
            </a:solidFill>
          </a:ln>
        </p:spPr>
        <p:txBody>
          <a:bodyPr/>
          <a:lstStyle>
            <a:lvl1pPr marL="0" indent="0">
              <a:buNone/>
              <a:defRPr/>
            </a:lvl1pPr>
          </a:lstStyle>
          <a:p>
            <a:endParaRPr lang="en-US" dirty="0"/>
          </a:p>
        </p:txBody>
      </p:sp>
      <p:sp>
        <p:nvSpPr>
          <p:cNvPr id="18" name="Text Placeholder 13">
            <a:extLst>
              <a:ext uri="{FF2B5EF4-FFF2-40B4-BE49-F238E27FC236}">
                <a16:creationId xmlns:a16="http://schemas.microsoft.com/office/drawing/2014/main" id="{1A14E47E-A4DF-468B-95B0-474B5CBD4BEE}"/>
              </a:ext>
            </a:extLst>
          </p:cNvPr>
          <p:cNvSpPr>
            <a:spLocks noGrp="1"/>
          </p:cNvSpPr>
          <p:nvPr>
            <p:ph type="body" sz="quarter" idx="16" hasCustomPrompt="1"/>
          </p:nvPr>
        </p:nvSpPr>
        <p:spPr>
          <a:xfrm>
            <a:off x="3617342" y="4286253"/>
            <a:ext cx="2253221" cy="531813"/>
          </a:xfrm>
        </p:spPr>
        <p:txBody>
          <a:bodyPr/>
          <a:lstStyle>
            <a:lvl1pPr marL="0" indent="0" algn="ctr">
              <a:buNone/>
              <a:defRPr/>
            </a:lvl1pPr>
          </a:lstStyle>
          <a:p>
            <a:pPr lvl="0"/>
            <a:r>
              <a:rPr lang="en-US" dirty="0"/>
              <a:t>Name</a:t>
            </a:r>
          </a:p>
        </p:txBody>
      </p:sp>
      <p:sp>
        <p:nvSpPr>
          <p:cNvPr id="19" name="Text Placeholder 13">
            <a:extLst>
              <a:ext uri="{FF2B5EF4-FFF2-40B4-BE49-F238E27FC236}">
                <a16:creationId xmlns:a16="http://schemas.microsoft.com/office/drawing/2014/main" id="{7FF555A4-68BB-F002-66CF-C08A785458E3}"/>
              </a:ext>
            </a:extLst>
          </p:cNvPr>
          <p:cNvSpPr>
            <a:spLocks noGrp="1"/>
          </p:cNvSpPr>
          <p:nvPr>
            <p:ph type="body" sz="quarter" idx="17" hasCustomPrompt="1"/>
          </p:nvPr>
        </p:nvSpPr>
        <p:spPr>
          <a:xfrm>
            <a:off x="3617341" y="4824891"/>
            <a:ext cx="2253221" cy="736125"/>
          </a:xfrm>
        </p:spPr>
        <p:txBody>
          <a:bodyPr>
            <a:normAutofit/>
          </a:bodyPr>
          <a:lstStyle>
            <a:lvl1pPr marL="0" indent="0" algn="ctr">
              <a:lnSpc>
                <a:spcPct val="100000"/>
              </a:lnSpc>
              <a:buNone/>
              <a:defRPr sz="1800"/>
            </a:lvl1pPr>
          </a:lstStyle>
          <a:p>
            <a:pPr lvl="0"/>
            <a:r>
              <a:rPr lang="en-US" dirty="0"/>
              <a:t>Major </a:t>
            </a:r>
          </a:p>
          <a:p>
            <a:pPr lvl="0"/>
            <a:r>
              <a:rPr lang="en-US" dirty="0"/>
              <a:t>(Grad year)</a:t>
            </a:r>
          </a:p>
        </p:txBody>
      </p:sp>
      <p:sp>
        <p:nvSpPr>
          <p:cNvPr id="20" name="Picture Placeholder 9">
            <a:extLst>
              <a:ext uri="{FF2B5EF4-FFF2-40B4-BE49-F238E27FC236}">
                <a16:creationId xmlns:a16="http://schemas.microsoft.com/office/drawing/2014/main" id="{79C5E44F-738F-0EFC-7BE9-856DAF0331B6}"/>
              </a:ext>
            </a:extLst>
          </p:cNvPr>
          <p:cNvSpPr>
            <a:spLocks noGrp="1"/>
          </p:cNvSpPr>
          <p:nvPr>
            <p:ph type="pic" sz="quarter" idx="18"/>
          </p:nvPr>
        </p:nvSpPr>
        <p:spPr>
          <a:xfrm>
            <a:off x="6591804" y="2478885"/>
            <a:ext cx="1676400" cy="1676400"/>
          </a:xfrm>
          <a:prstGeom prst="ellipse">
            <a:avLst/>
          </a:prstGeom>
          <a:ln>
            <a:solidFill>
              <a:schemeClr val="accent1"/>
            </a:solidFill>
          </a:ln>
        </p:spPr>
        <p:txBody>
          <a:bodyPr/>
          <a:lstStyle>
            <a:lvl1pPr marL="0" indent="0">
              <a:buNone/>
              <a:defRPr/>
            </a:lvl1pPr>
          </a:lstStyle>
          <a:p>
            <a:endParaRPr lang="en-US" dirty="0"/>
          </a:p>
        </p:txBody>
      </p:sp>
      <p:sp>
        <p:nvSpPr>
          <p:cNvPr id="21" name="Text Placeholder 13">
            <a:extLst>
              <a:ext uri="{FF2B5EF4-FFF2-40B4-BE49-F238E27FC236}">
                <a16:creationId xmlns:a16="http://schemas.microsoft.com/office/drawing/2014/main" id="{CBADB7F3-054E-D9B3-A77E-6C9F3AC9A81A}"/>
              </a:ext>
            </a:extLst>
          </p:cNvPr>
          <p:cNvSpPr>
            <a:spLocks noGrp="1"/>
          </p:cNvSpPr>
          <p:nvPr>
            <p:ph type="body" sz="quarter" idx="19" hasCustomPrompt="1"/>
          </p:nvPr>
        </p:nvSpPr>
        <p:spPr>
          <a:xfrm>
            <a:off x="6303393" y="4286253"/>
            <a:ext cx="2253221" cy="531813"/>
          </a:xfrm>
        </p:spPr>
        <p:txBody>
          <a:bodyPr/>
          <a:lstStyle>
            <a:lvl1pPr marL="0" indent="0" algn="ctr">
              <a:buNone/>
              <a:defRPr/>
            </a:lvl1pPr>
          </a:lstStyle>
          <a:p>
            <a:pPr lvl="0"/>
            <a:r>
              <a:rPr lang="en-US" dirty="0"/>
              <a:t>Name</a:t>
            </a:r>
          </a:p>
        </p:txBody>
      </p:sp>
      <p:sp>
        <p:nvSpPr>
          <p:cNvPr id="22" name="Text Placeholder 13">
            <a:extLst>
              <a:ext uri="{FF2B5EF4-FFF2-40B4-BE49-F238E27FC236}">
                <a16:creationId xmlns:a16="http://schemas.microsoft.com/office/drawing/2014/main" id="{28D312AA-8AD5-4F66-C423-81D9A21DFAF6}"/>
              </a:ext>
            </a:extLst>
          </p:cNvPr>
          <p:cNvSpPr>
            <a:spLocks noGrp="1"/>
          </p:cNvSpPr>
          <p:nvPr>
            <p:ph type="body" sz="quarter" idx="20" hasCustomPrompt="1"/>
          </p:nvPr>
        </p:nvSpPr>
        <p:spPr>
          <a:xfrm>
            <a:off x="6303391" y="4824891"/>
            <a:ext cx="2253221" cy="736125"/>
          </a:xfrm>
        </p:spPr>
        <p:txBody>
          <a:bodyPr>
            <a:normAutofit/>
          </a:bodyPr>
          <a:lstStyle>
            <a:lvl1pPr marL="0" indent="0" algn="ctr">
              <a:lnSpc>
                <a:spcPct val="100000"/>
              </a:lnSpc>
              <a:buNone/>
              <a:defRPr sz="1800"/>
            </a:lvl1pPr>
          </a:lstStyle>
          <a:p>
            <a:pPr lvl="0"/>
            <a:r>
              <a:rPr lang="en-US" dirty="0"/>
              <a:t>Major </a:t>
            </a:r>
          </a:p>
          <a:p>
            <a:pPr lvl="0"/>
            <a:r>
              <a:rPr lang="en-US" dirty="0"/>
              <a:t>(Grad year)</a:t>
            </a:r>
          </a:p>
        </p:txBody>
      </p:sp>
      <p:sp>
        <p:nvSpPr>
          <p:cNvPr id="23" name="Picture Placeholder 9">
            <a:extLst>
              <a:ext uri="{FF2B5EF4-FFF2-40B4-BE49-F238E27FC236}">
                <a16:creationId xmlns:a16="http://schemas.microsoft.com/office/drawing/2014/main" id="{970A2459-0F6A-8D6F-FBF2-0FEE3973E874}"/>
              </a:ext>
            </a:extLst>
          </p:cNvPr>
          <p:cNvSpPr>
            <a:spLocks noGrp="1"/>
          </p:cNvSpPr>
          <p:nvPr>
            <p:ph type="pic" sz="quarter" idx="21"/>
          </p:nvPr>
        </p:nvSpPr>
        <p:spPr>
          <a:xfrm>
            <a:off x="9277854" y="2478885"/>
            <a:ext cx="1676400" cy="1676400"/>
          </a:xfrm>
          <a:prstGeom prst="ellipse">
            <a:avLst/>
          </a:prstGeom>
          <a:ln>
            <a:solidFill>
              <a:schemeClr val="accent1"/>
            </a:solidFill>
          </a:ln>
        </p:spPr>
        <p:txBody>
          <a:bodyPr/>
          <a:lstStyle>
            <a:lvl1pPr marL="0" indent="0">
              <a:buNone/>
              <a:defRPr/>
            </a:lvl1pPr>
          </a:lstStyle>
          <a:p>
            <a:endParaRPr lang="en-US" dirty="0"/>
          </a:p>
        </p:txBody>
      </p:sp>
      <p:sp>
        <p:nvSpPr>
          <p:cNvPr id="24" name="Text Placeholder 13">
            <a:extLst>
              <a:ext uri="{FF2B5EF4-FFF2-40B4-BE49-F238E27FC236}">
                <a16:creationId xmlns:a16="http://schemas.microsoft.com/office/drawing/2014/main" id="{A4E9ADC8-1545-B42A-EC5B-00118E395E52}"/>
              </a:ext>
            </a:extLst>
          </p:cNvPr>
          <p:cNvSpPr>
            <a:spLocks noGrp="1"/>
          </p:cNvSpPr>
          <p:nvPr>
            <p:ph type="body" sz="quarter" idx="22" hasCustomPrompt="1"/>
          </p:nvPr>
        </p:nvSpPr>
        <p:spPr>
          <a:xfrm>
            <a:off x="8989443" y="4286253"/>
            <a:ext cx="2253221" cy="531813"/>
          </a:xfrm>
        </p:spPr>
        <p:txBody>
          <a:bodyPr/>
          <a:lstStyle>
            <a:lvl1pPr marL="0" indent="0" algn="ctr">
              <a:buNone/>
              <a:defRPr/>
            </a:lvl1pPr>
          </a:lstStyle>
          <a:p>
            <a:pPr lvl="0"/>
            <a:r>
              <a:rPr lang="en-US" dirty="0"/>
              <a:t>Name</a:t>
            </a:r>
          </a:p>
        </p:txBody>
      </p:sp>
      <p:sp>
        <p:nvSpPr>
          <p:cNvPr id="25" name="Text Placeholder 13">
            <a:extLst>
              <a:ext uri="{FF2B5EF4-FFF2-40B4-BE49-F238E27FC236}">
                <a16:creationId xmlns:a16="http://schemas.microsoft.com/office/drawing/2014/main" id="{FCF27251-F4B4-D78E-7071-B88A0255424F}"/>
              </a:ext>
            </a:extLst>
          </p:cNvPr>
          <p:cNvSpPr>
            <a:spLocks noGrp="1"/>
          </p:cNvSpPr>
          <p:nvPr>
            <p:ph type="body" sz="quarter" idx="23" hasCustomPrompt="1"/>
          </p:nvPr>
        </p:nvSpPr>
        <p:spPr>
          <a:xfrm>
            <a:off x="8989442" y="4824891"/>
            <a:ext cx="2253221" cy="736125"/>
          </a:xfrm>
        </p:spPr>
        <p:txBody>
          <a:bodyPr>
            <a:normAutofit/>
          </a:bodyPr>
          <a:lstStyle>
            <a:lvl1pPr marL="0" indent="0" algn="ctr">
              <a:lnSpc>
                <a:spcPct val="100000"/>
              </a:lnSpc>
              <a:buNone/>
              <a:defRPr sz="1800"/>
            </a:lvl1pPr>
          </a:lstStyle>
          <a:p>
            <a:pPr lvl="0"/>
            <a:r>
              <a:rPr lang="en-US" dirty="0"/>
              <a:t>Major </a:t>
            </a:r>
          </a:p>
          <a:p>
            <a:pPr lvl="0"/>
            <a:r>
              <a:rPr lang="en-US" dirty="0"/>
              <a:t>(Grad year)</a:t>
            </a:r>
          </a:p>
        </p:txBody>
      </p:sp>
    </p:spTree>
    <p:extLst>
      <p:ext uri="{BB962C8B-B14F-4D97-AF65-F5344CB8AC3E}">
        <p14:creationId xmlns:p14="http://schemas.microsoft.com/office/powerpoint/2010/main" val="22530228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A457A3-68E5-DD9C-D422-DCF0B09DD58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D85734F-23CA-B01E-BAD2-AB39F82C36BA}"/>
              </a:ext>
            </a:extLst>
          </p:cNvPr>
          <p:cNvSpPr>
            <a:spLocks noGrp="1"/>
          </p:cNvSpPr>
          <p:nvPr>
            <p:ph type="sldNum" sz="quarter" idx="11"/>
          </p:nvPr>
        </p:nvSpPr>
        <p:spPr/>
        <p:txBody>
          <a:bodyPr/>
          <a:lstStyle/>
          <a:p>
            <a:fld id="{32EE06C3-10CF-4A99-A269-0039F423024A}" type="slidenum">
              <a:rPr lang="en-US" smtClean="0"/>
              <a:pPr/>
              <a:t>‹#›</a:t>
            </a:fld>
            <a:endParaRPr lang="en-US" dirty="0"/>
          </a:p>
        </p:txBody>
      </p:sp>
      <p:sp>
        <p:nvSpPr>
          <p:cNvPr id="5" name="Title 1">
            <a:extLst>
              <a:ext uri="{FF2B5EF4-FFF2-40B4-BE49-F238E27FC236}">
                <a16:creationId xmlns:a16="http://schemas.microsoft.com/office/drawing/2014/main" id="{481952E4-E2A7-8C51-16C7-E19C8737C43E}"/>
              </a:ext>
            </a:extLst>
          </p:cNvPr>
          <p:cNvSpPr>
            <a:spLocks noGrp="1"/>
          </p:cNvSpPr>
          <p:nvPr>
            <p:ph type="title" hasCustomPrompt="1"/>
          </p:nvPr>
        </p:nvSpPr>
        <p:spPr>
          <a:xfrm>
            <a:off x="2591359" y="231775"/>
            <a:ext cx="7009282" cy="1325563"/>
          </a:xfrm>
        </p:spPr>
        <p:txBody>
          <a:bodyPr/>
          <a:lstStyle>
            <a:lvl1pPr algn="ctr">
              <a:defRPr/>
            </a:lvl1pPr>
          </a:lstStyle>
          <a:p>
            <a:r>
              <a:rPr lang="en-US" dirty="0"/>
              <a:t>About Me</a:t>
            </a:r>
          </a:p>
        </p:txBody>
      </p:sp>
      <p:cxnSp>
        <p:nvCxnSpPr>
          <p:cNvPr id="6" name="Straight Connector 5">
            <a:extLst>
              <a:ext uri="{FF2B5EF4-FFF2-40B4-BE49-F238E27FC236}">
                <a16:creationId xmlns:a16="http://schemas.microsoft.com/office/drawing/2014/main" id="{AAD21E8A-229A-9247-667E-88049597139A}"/>
              </a:ext>
            </a:extLst>
          </p:cNvPr>
          <p:cNvCxnSpPr/>
          <p:nvPr userDrawn="1"/>
        </p:nvCxnSpPr>
        <p:spPr>
          <a:xfrm>
            <a:off x="4110442" y="1210467"/>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9AEE5908-714D-9DF7-895D-22F3FC67B1DC}"/>
              </a:ext>
            </a:extLst>
          </p:cNvPr>
          <p:cNvSpPr>
            <a:spLocks noGrp="1"/>
          </p:cNvSpPr>
          <p:nvPr>
            <p:ph type="pic" sz="quarter" idx="12"/>
          </p:nvPr>
        </p:nvSpPr>
        <p:spPr>
          <a:xfrm>
            <a:off x="1019736" y="2470948"/>
            <a:ext cx="2285441" cy="2285441"/>
          </a:xfrm>
          <a:prstGeom prst="ellipse">
            <a:avLst/>
          </a:prstGeom>
          <a:ln>
            <a:solidFill>
              <a:schemeClr val="accent1"/>
            </a:solidFill>
          </a:ln>
        </p:spPr>
        <p:txBody>
          <a:bodyPr/>
          <a:lstStyle>
            <a:lvl1pPr marL="0" indent="0">
              <a:buNone/>
              <a:defRPr/>
            </a:lvl1pPr>
          </a:lstStyle>
          <a:p>
            <a:endParaRPr lang="en-US" dirty="0"/>
          </a:p>
        </p:txBody>
      </p:sp>
      <p:sp>
        <p:nvSpPr>
          <p:cNvPr id="14" name="Text Placeholder 13">
            <a:extLst>
              <a:ext uri="{FF2B5EF4-FFF2-40B4-BE49-F238E27FC236}">
                <a16:creationId xmlns:a16="http://schemas.microsoft.com/office/drawing/2014/main" id="{BC848557-937C-897E-A0C4-42B064A7A960}"/>
              </a:ext>
            </a:extLst>
          </p:cNvPr>
          <p:cNvSpPr>
            <a:spLocks noGrp="1"/>
          </p:cNvSpPr>
          <p:nvPr>
            <p:ph type="body" sz="quarter" idx="13" hasCustomPrompt="1"/>
          </p:nvPr>
        </p:nvSpPr>
        <p:spPr>
          <a:xfrm>
            <a:off x="626546" y="5330361"/>
            <a:ext cx="3071823" cy="681736"/>
          </a:xfrm>
        </p:spPr>
        <p:txBody>
          <a:bodyPr/>
          <a:lstStyle>
            <a:lvl1pPr marL="0" indent="0" algn="ctr">
              <a:buNone/>
              <a:defRPr/>
            </a:lvl1pPr>
          </a:lstStyle>
          <a:p>
            <a:pPr lvl="0"/>
            <a:r>
              <a:rPr lang="en-US" dirty="0"/>
              <a:t>Name</a:t>
            </a:r>
          </a:p>
        </p:txBody>
      </p:sp>
      <p:sp>
        <p:nvSpPr>
          <p:cNvPr id="7" name="Text Placeholder 6">
            <a:extLst>
              <a:ext uri="{FF2B5EF4-FFF2-40B4-BE49-F238E27FC236}">
                <a16:creationId xmlns:a16="http://schemas.microsoft.com/office/drawing/2014/main" id="{4C9BCC9D-292B-7B35-05CC-26642AA27497}"/>
              </a:ext>
            </a:extLst>
          </p:cNvPr>
          <p:cNvSpPr>
            <a:spLocks noGrp="1"/>
          </p:cNvSpPr>
          <p:nvPr>
            <p:ph type="body" sz="quarter" idx="14"/>
          </p:nvPr>
        </p:nvSpPr>
        <p:spPr>
          <a:xfrm>
            <a:off x="4210050" y="2066925"/>
            <a:ext cx="7677150" cy="3941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Oval 8">
            <a:extLst>
              <a:ext uri="{FF2B5EF4-FFF2-40B4-BE49-F238E27FC236}">
                <a16:creationId xmlns:a16="http://schemas.microsoft.com/office/drawing/2014/main" id="{2D2D04AC-0E68-B833-D6EB-AE291F774EBD}"/>
              </a:ext>
            </a:extLst>
          </p:cNvPr>
          <p:cNvSpPr/>
          <p:nvPr userDrawn="1"/>
        </p:nvSpPr>
        <p:spPr>
          <a:xfrm>
            <a:off x="626546" y="2077758"/>
            <a:ext cx="3071823" cy="3071823"/>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806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3DEC-F813-1409-E4DC-55AC564F6BFC}"/>
              </a:ext>
            </a:extLst>
          </p:cNvPr>
          <p:cNvSpPr>
            <a:spLocks noGrp="1"/>
          </p:cNvSpPr>
          <p:nvPr>
            <p:ph type="title"/>
          </p:nvPr>
        </p:nvSpPr>
        <p:spPr>
          <a:xfrm>
            <a:off x="839788" y="457200"/>
            <a:ext cx="5256212" cy="1281111"/>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443B27D-0F34-CA5C-20A4-51E4B9498401}"/>
              </a:ext>
            </a:extLst>
          </p:cNvPr>
          <p:cNvSpPr>
            <a:spLocks noGrp="1"/>
          </p:cNvSpPr>
          <p:nvPr>
            <p:ph type="pic" idx="1"/>
          </p:nvPr>
        </p:nvSpPr>
        <p:spPr>
          <a:xfrm>
            <a:off x="6395690" y="987425"/>
            <a:ext cx="495969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EAD30-49FC-6E1B-2445-0E5F8D85943E}"/>
              </a:ext>
            </a:extLst>
          </p:cNvPr>
          <p:cNvSpPr>
            <a:spLocks noGrp="1"/>
          </p:cNvSpPr>
          <p:nvPr>
            <p:ph type="body" sz="half" idx="2"/>
          </p:nvPr>
        </p:nvSpPr>
        <p:spPr>
          <a:xfrm>
            <a:off x="839788" y="2057400"/>
            <a:ext cx="52562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F1C8C7A-B320-CE75-006C-4326C48DAB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1857A-726F-BAC7-5443-9509693C154C}"/>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5" name="Oval 4">
            <a:extLst>
              <a:ext uri="{FF2B5EF4-FFF2-40B4-BE49-F238E27FC236}">
                <a16:creationId xmlns:a16="http://schemas.microsoft.com/office/drawing/2014/main" id="{78EB0969-D54F-86B1-DD48-61EC5E52357A}"/>
              </a:ext>
            </a:extLst>
          </p:cNvPr>
          <p:cNvSpPr/>
          <p:nvPr userDrawn="1"/>
        </p:nvSpPr>
        <p:spPr>
          <a:xfrm>
            <a:off x="11259625" y="1738311"/>
            <a:ext cx="3381375" cy="3381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78DC3EF-66CD-8AB5-EE41-6A6ADC262D4D}"/>
              </a:ext>
            </a:extLst>
          </p:cNvPr>
          <p:cNvSpPr/>
          <p:nvPr userDrawn="1"/>
        </p:nvSpPr>
        <p:spPr>
          <a:xfrm rot="20918879">
            <a:off x="6041611" y="1921003"/>
            <a:ext cx="17614300"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97E969-81C3-16C2-5A63-031A447367A3}"/>
              </a:ext>
            </a:extLst>
          </p:cNvPr>
          <p:cNvSpPr/>
          <p:nvPr userDrawn="1"/>
        </p:nvSpPr>
        <p:spPr>
          <a:xfrm>
            <a:off x="6680200" y="2560131"/>
            <a:ext cx="17050481"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EB08BD-FCB0-9BB1-9C74-57D26B4440A8}"/>
              </a:ext>
            </a:extLst>
          </p:cNvPr>
          <p:cNvSpPr/>
          <p:nvPr userDrawn="1"/>
        </p:nvSpPr>
        <p:spPr>
          <a:xfrm rot="1048595">
            <a:off x="5709113" y="1346458"/>
            <a:ext cx="15634284"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9CC09A6-DB2E-9FF9-1E7E-B32F1D253CB8}"/>
              </a:ext>
            </a:extLst>
          </p:cNvPr>
          <p:cNvSpPr/>
          <p:nvPr userDrawn="1"/>
        </p:nvSpPr>
        <p:spPr>
          <a:xfrm>
            <a:off x="3780503" y="1097755"/>
            <a:ext cx="11552903" cy="4798142"/>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cxnSp>
        <p:nvCxnSpPr>
          <p:cNvPr id="12" name="Straight Connector 11">
            <a:extLst>
              <a:ext uri="{FF2B5EF4-FFF2-40B4-BE49-F238E27FC236}">
                <a16:creationId xmlns:a16="http://schemas.microsoft.com/office/drawing/2014/main" id="{F2859B5F-D4F7-93DE-A1C0-325ED61DC3D2}"/>
              </a:ext>
            </a:extLst>
          </p:cNvPr>
          <p:cNvCxnSpPr/>
          <p:nvPr userDrawn="1"/>
        </p:nvCxnSpPr>
        <p:spPr>
          <a:xfrm>
            <a:off x="954088" y="1862469"/>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7130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F1C8C7A-B320-CE75-006C-4326C48DAB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1857A-726F-BAC7-5443-9509693C154C}"/>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5" name="Oval 4">
            <a:extLst>
              <a:ext uri="{FF2B5EF4-FFF2-40B4-BE49-F238E27FC236}">
                <a16:creationId xmlns:a16="http://schemas.microsoft.com/office/drawing/2014/main" id="{78EB0969-D54F-86B1-DD48-61EC5E52357A}"/>
              </a:ext>
            </a:extLst>
          </p:cNvPr>
          <p:cNvSpPr/>
          <p:nvPr userDrawn="1"/>
        </p:nvSpPr>
        <p:spPr>
          <a:xfrm>
            <a:off x="-1453075" y="1738311"/>
            <a:ext cx="3381375" cy="3381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78DC3EF-66CD-8AB5-EE41-6A6ADC262D4D}"/>
              </a:ext>
            </a:extLst>
          </p:cNvPr>
          <p:cNvSpPr/>
          <p:nvPr userDrawn="1"/>
        </p:nvSpPr>
        <p:spPr>
          <a:xfrm rot="20918879">
            <a:off x="-6671089" y="1917644"/>
            <a:ext cx="17614300"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597E969-81C3-16C2-5A63-031A447367A3}"/>
              </a:ext>
            </a:extLst>
          </p:cNvPr>
          <p:cNvSpPr/>
          <p:nvPr userDrawn="1"/>
        </p:nvSpPr>
        <p:spPr>
          <a:xfrm>
            <a:off x="-6032500" y="2556772"/>
            <a:ext cx="17050481"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4EB08BD-FCB0-9BB1-9C74-57D26B4440A8}"/>
              </a:ext>
            </a:extLst>
          </p:cNvPr>
          <p:cNvSpPr/>
          <p:nvPr userDrawn="1"/>
        </p:nvSpPr>
        <p:spPr>
          <a:xfrm rot="1048595">
            <a:off x="-7003587" y="1346458"/>
            <a:ext cx="15634284"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9CC09A6-DB2E-9FF9-1E7E-B32F1D253CB8}"/>
              </a:ext>
            </a:extLst>
          </p:cNvPr>
          <p:cNvSpPr/>
          <p:nvPr userDrawn="1"/>
        </p:nvSpPr>
        <p:spPr>
          <a:xfrm>
            <a:off x="-2222500" y="1029929"/>
            <a:ext cx="14699857" cy="4798142"/>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 name="Text Placeholder 3">
            <a:extLst>
              <a:ext uri="{FF2B5EF4-FFF2-40B4-BE49-F238E27FC236}">
                <a16:creationId xmlns:a16="http://schemas.microsoft.com/office/drawing/2014/main" id="{DA9EAD30-49FC-6E1B-2445-0E5F8D85943E}"/>
              </a:ext>
            </a:extLst>
          </p:cNvPr>
          <p:cNvSpPr>
            <a:spLocks noGrp="1"/>
          </p:cNvSpPr>
          <p:nvPr>
            <p:ph type="body" sz="half" idx="2"/>
          </p:nvPr>
        </p:nvSpPr>
        <p:spPr>
          <a:xfrm>
            <a:off x="6095696" y="2057400"/>
            <a:ext cx="52562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1443B27D-0F34-CA5C-20A4-51E4B9498401}"/>
              </a:ext>
            </a:extLst>
          </p:cNvPr>
          <p:cNvSpPr>
            <a:spLocks noGrp="1"/>
          </p:cNvSpPr>
          <p:nvPr>
            <p:ph type="pic" idx="1"/>
          </p:nvPr>
        </p:nvSpPr>
        <p:spPr>
          <a:xfrm>
            <a:off x="639242" y="995363"/>
            <a:ext cx="516979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a:extLst>
              <a:ext uri="{FF2B5EF4-FFF2-40B4-BE49-F238E27FC236}">
                <a16:creationId xmlns:a16="http://schemas.microsoft.com/office/drawing/2014/main" id="{7889788A-7DF8-4E56-67D2-B0BCF57DBB82}"/>
              </a:ext>
            </a:extLst>
          </p:cNvPr>
          <p:cNvSpPr>
            <a:spLocks noGrp="1"/>
          </p:cNvSpPr>
          <p:nvPr>
            <p:ph type="title"/>
          </p:nvPr>
        </p:nvSpPr>
        <p:spPr>
          <a:xfrm>
            <a:off x="6093711" y="512149"/>
            <a:ext cx="5256212" cy="1281111"/>
          </a:xfrm>
        </p:spPr>
        <p:txBody>
          <a:bodyPr anchor="b"/>
          <a:lstStyle>
            <a:lvl1pPr>
              <a:defRPr sz="3200"/>
            </a:lvl1pPr>
          </a:lstStyle>
          <a:p>
            <a:r>
              <a:rPr lang="en-US" dirty="0"/>
              <a:t>Click to edit Master title style</a:t>
            </a:r>
          </a:p>
        </p:txBody>
      </p:sp>
      <p:cxnSp>
        <p:nvCxnSpPr>
          <p:cNvPr id="13" name="Straight Connector 12">
            <a:extLst>
              <a:ext uri="{FF2B5EF4-FFF2-40B4-BE49-F238E27FC236}">
                <a16:creationId xmlns:a16="http://schemas.microsoft.com/office/drawing/2014/main" id="{19639987-961E-3D99-8D8F-9737867227EF}"/>
              </a:ext>
            </a:extLst>
          </p:cNvPr>
          <p:cNvCxnSpPr/>
          <p:nvPr userDrawn="1"/>
        </p:nvCxnSpPr>
        <p:spPr>
          <a:xfrm>
            <a:off x="6208011" y="1917418"/>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8171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BE1040B7-D4B8-9702-0FFF-578F6B2F1C97}"/>
              </a:ext>
            </a:extLst>
          </p:cNvPr>
          <p:cNvSpPr/>
          <p:nvPr userDrawn="1"/>
        </p:nvSpPr>
        <p:spPr>
          <a:xfrm>
            <a:off x="3287712" y="1060450"/>
            <a:ext cx="3381375" cy="3381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41B6F2-34CC-869D-4569-257C421280E3}"/>
              </a:ext>
            </a:extLst>
          </p:cNvPr>
          <p:cNvSpPr/>
          <p:nvPr userDrawn="1"/>
        </p:nvSpPr>
        <p:spPr>
          <a:xfrm rot="20918879">
            <a:off x="-2725378" y="1758952"/>
            <a:ext cx="16429285"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B5E077-9C13-2116-D28D-F5BA1A93C507}"/>
              </a:ext>
            </a:extLst>
          </p:cNvPr>
          <p:cNvSpPr/>
          <p:nvPr userDrawn="1"/>
        </p:nvSpPr>
        <p:spPr>
          <a:xfrm>
            <a:off x="-670517" y="1882270"/>
            <a:ext cx="16429285"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9835FD7-F153-F10E-C375-AE71A880FF15}"/>
              </a:ext>
            </a:extLst>
          </p:cNvPr>
          <p:cNvSpPr/>
          <p:nvPr userDrawn="1"/>
        </p:nvSpPr>
        <p:spPr>
          <a:xfrm rot="1048595">
            <a:off x="-82217" y="776900"/>
            <a:ext cx="13296900" cy="35090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4A556-010F-F37B-F272-551E14AC5BDF}"/>
              </a:ext>
            </a:extLst>
          </p:cNvPr>
          <p:cNvSpPr>
            <a:spLocks noGrp="1"/>
          </p:cNvSpPr>
          <p:nvPr>
            <p:ph type="title"/>
          </p:nvPr>
        </p:nvSpPr>
        <p:spPr>
          <a:xfrm>
            <a:off x="2305348" y="4695825"/>
            <a:ext cx="7581304" cy="955675"/>
          </a:xfrm>
        </p:spPr>
        <p:txBody>
          <a:bodyPr/>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3EDEC428-BA7E-23CB-FD79-541CD1EF4A8A}"/>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BF1A604F-5351-FA39-0971-6DCC91BEA324}"/>
              </a:ext>
            </a:extLst>
          </p:cNvPr>
          <p:cNvSpPr>
            <a:spLocks noGrp="1"/>
          </p:cNvSpPr>
          <p:nvPr>
            <p:ph type="sldNum" sz="quarter" idx="11"/>
          </p:nvPr>
        </p:nvSpPr>
        <p:spPr/>
        <p:txBody>
          <a:bodyPr/>
          <a:lstStyle/>
          <a:p>
            <a:fld id="{32EE06C3-10CF-4A99-A269-0039F423024A}" type="slidenum">
              <a:rPr lang="en-US" smtClean="0"/>
              <a:pPr/>
              <a:t>‹#›</a:t>
            </a:fld>
            <a:endParaRPr lang="en-US" dirty="0"/>
          </a:p>
        </p:txBody>
      </p:sp>
      <p:sp>
        <p:nvSpPr>
          <p:cNvPr id="6" name="Text Placeholder 5">
            <a:extLst>
              <a:ext uri="{FF2B5EF4-FFF2-40B4-BE49-F238E27FC236}">
                <a16:creationId xmlns:a16="http://schemas.microsoft.com/office/drawing/2014/main" id="{3905183E-3C7B-1844-B526-2D4FE98A593A}"/>
              </a:ext>
            </a:extLst>
          </p:cNvPr>
          <p:cNvSpPr>
            <a:spLocks noGrp="1"/>
          </p:cNvSpPr>
          <p:nvPr>
            <p:ph type="body" sz="quarter" idx="12"/>
          </p:nvPr>
        </p:nvSpPr>
        <p:spPr>
          <a:xfrm>
            <a:off x="2425700" y="5681662"/>
            <a:ext cx="7327900" cy="365125"/>
          </a:xfrm>
        </p:spPr>
        <p:txBody>
          <a:bodyPr>
            <a:normAutofit/>
          </a:bodyPr>
          <a:lstStyle>
            <a:lvl1pPr marL="0" indent="0" algn="ctr">
              <a:buNone/>
              <a:defRPr sz="180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8" name="Picture Placeholder 7">
            <a:extLst>
              <a:ext uri="{FF2B5EF4-FFF2-40B4-BE49-F238E27FC236}">
                <a16:creationId xmlns:a16="http://schemas.microsoft.com/office/drawing/2014/main" id="{D7E099A4-CA1D-9CA3-8320-14714CA4C483}"/>
              </a:ext>
            </a:extLst>
          </p:cNvPr>
          <p:cNvSpPr>
            <a:spLocks noGrp="1"/>
          </p:cNvSpPr>
          <p:nvPr>
            <p:ph type="pic" sz="quarter" idx="13"/>
          </p:nvPr>
        </p:nvSpPr>
        <p:spPr>
          <a:xfrm>
            <a:off x="2184400" y="304799"/>
            <a:ext cx="8115300" cy="4144963"/>
          </a:xfrm>
        </p:spPr>
        <p:txBody>
          <a:bodyPr/>
          <a:lstStyle/>
          <a:p>
            <a:endParaRPr lang="en-US"/>
          </a:p>
        </p:txBody>
      </p:sp>
    </p:spTree>
    <p:extLst>
      <p:ext uri="{BB962C8B-B14F-4D97-AF65-F5344CB8AC3E}">
        <p14:creationId xmlns:p14="http://schemas.microsoft.com/office/powerpoint/2010/main" val="2573006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7AF780E-04C1-0D65-3DD7-CC0715F5F6BA}"/>
              </a:ext>
            </a:extLst>
          </p:cNvPr>
          <p:cNvSpPr/>
          <p:nvPr userDrawn="1"/>
        </p:nvSpPr>
        <p:spPr>
          <a:xfrm>
            <a:off x="3287712" y="1060450"/>
            <a:ext cx="3381375" cy="3381375"/>
          </a:xfrm>
          <a:prstGeom prst="ellipse">
            <a:avLst/>
          </a:prstGeom>
          <a:solidFill>
            <a:srgbClr val="A7A9A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 name="Oval 16">
            <a:extLst>
              <a:ext uri="{FF2B5EF4-FFF2-40B4-BE49-F238E27FC236}">
                <a16:creationId xmlns:a16="http://schemas.microsoft.com/office/drawing/2014/main" id="{0A3A735A-9759-5751-851F-E49E9710573D}"/>
              </a:ext>
            </a:extLst>
          </p:cNvPr>
          <p:cNvSpPr/>
          <p:nvPr userDrawn="1"/>
        </p:nvSpPr>
        <p:spPr>
          <a:xfrm rot="20918879">
            <a:off x="-2725378" y="1758952"/>
            <a:ext cx="16429285" cy="30099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 name="Oval 17">
            <a:extLst>
              <a:ext uri="{FF2B5EF4-FFF2-40B4-BE49-F238E27FC236}">
                <a16:creationId xmlns:a16="http://schemas.microsoft.com/office/drawing/2014/main" id="{2A69779D-2717-BF85-3FF3-BBCB8DC19B97}"/>
              </a:ext>
            </a:extLst>
          </p:cNvPr>
          <p:cNvSpPr/>
          <p:nvPr userDrawn="1"/>
        </p:nvSpPr>
        <p:spPr>
          <a:xfrm>
            <a:off x="-670517" y="1882270"/>
            <a:ext cx="16429285" cy="173773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Oval 18">
            <a:extLst>
              <a:ext uri="{FF2B5EF4-FFF2-40B4-BE49-F238E27FC236}">
                <a16:creationId xmlns:a16="http://schemas.microsoft.com/office/drawing/2014/main" id="{41058FD6-4E79-FCA8-1569-E07A3D9A0B51}"/>
              </a:ext>
            </a:extLst>
          </p:cNvPr>
          <p:cNvSpPr/>
          <p:nvPr userDrawn="1"/>
        </p:nvSpPr>
        <p:spPr>
          <a:xfrm rot="1048595">
            <a:off x="-82217" y="776900"/>
            <a:ext cx="13296900" cy="35090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 name="Title 1">
            <a:extLst>
              <a:ext uri="{FF2B5EF4-FFF2-40B4-BE49-F238E27FC236}">
                <a16:creationId xmlns:a16="http://schemas.microsoft.com/office/drawing/2014/main" id="{21B49527-7315-78C0-C66F-418E043118C5}"/>
              </a:ext>
            </a:extLst>
          </p:cNvPr>
          <p:cNvSpPr>
            <a:spLocks noGrp="1"/>
          </p:cNvSpPr>
          <p:nvPr>
            <p:ph type="title"/>
          </p:nvPr>
        </p:nvSpPr>
        <p:spPr>
          <a:xfrm>
            <a:off x="831850" y="1709738"/>
            <a:ext cx="10515600" cy="2852737"/>
          </a:xfrm>
        </p:spPr>
        <p:txBody>
          <a:bodyPr anchor="b"/>
          <a:lstStyle>
            <a:lvl1pPr algn="ct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9A485F1-1CA4-AE7C-D1C4-46982E8BAC56}"/>
              </a:ext>
            </a:extLst>
          </p:cNvPr>
          <p:cNvSpPr>
            <a:spLocks noGrp="1"/>
          </p:cNvSpPr>
          <p:nvPr>
            <p:ph type="body" idx="1"/>
          </p:nvPr>
        </p:nvSpPr>
        <p:spPr>
          <a:xfrm>
            <a:off x="831850" y="4711700"/>
            <a:ext cx="10515600" cy="746125"/>
          </a:xfrm>
        </p:spPr>
        <p:txBody>
          <a:bodyPr/>
          <a:lstStyle>
            <a:lvl1pPr marL="0" indent="0" algn="ctr">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49C0A726-5A15-DDC1-A21A-03140CE90FE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D0C44A4-251D-3426-08E4-C509768B30A3}"/>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4" name="Rectangle: Rounded Corners 3">
            <a:extLst>
              <a:ext uri="{FF2B5EF4-FFF2-40B4-BE49-F238E27FC236}">
                <a16:creationId xmlns:a16="http://schemas.microsoft.com/office/drawing/2014/main" id="{F3E74FF5-2B60-0B7C-E9D7-E52563D24B6E}"/>
              </a:ext>
            </a:extLst>
          </p:cNvPr>
          <p:cNvSpPr/>
          <p:nvPr userDrawn="1"/>
        </p:nvSpPr>
        <p:spPr>
          <a:xfrm>
            <a:off x="831850" y="1709738"/>
            <a:ext cx="10515600" cy="3751262"/>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8B79270-5579-292F-4563-52E817C3DA1A}"/>
              </a:ext>
            </a:extLst>
          </p:cNvPr>
          <p:cNvSpPr/>
          <p:nvPr userDrawn="1"/>
        </p:nvSpPr>
        <p:spPr>
          <a:xfrm>
            <a:off x="5425766" y="1036330"/>
            <a:ext cx="1340466" cy="1340466"/>
          </a:xfrm>
          <a:prstGeom prst="ellipse">
            <a:avLst/>
          </a:prstGeom>
          <a:solidFill>
            <a:schemeClr val="accent3">
              <a:alpha val="99000"/>
            </a:schemeClr>
          </a:solid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a:extLst>
              <a:ext uri="{FF2B5EF4-FFF2-40B4-BE49-F238E27FC236}">
                <a16:creationId xmlns:a16="http://schemas.microsoft.com/office/drawing/2014/main" id="{6B914B17-29EA-AAAD-C55A-36B391CC2AFB}"/>
              </a:ext>
            </a:extLst>
          </p:cNvPr>
          <p:cNvSpPr/>
          <p:nvPr userDrawn="1"/>
        </p:nvSpPr>
        <p:spPr>
          <a:xfrm>
            <a:off x="5578627" y="1189191"/>
            <a:ext cx="1034745" cy="1034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95487C8F-32C6-0809-5C47-EB93FFC58593}"/>
              </a:ext>
            </a:extLst>
          </p:cNvPr>
          <p:cNvSpPr>
            <a:spLocks noGrp="1"/>
          </p:cNvSpPr>
          <p:nvPr>
            <p:ph type="body" sz="quarter" idx="13" hasCustomPrompt="1"/>
          </p:nvPr>
        </p:nvSpPr>
        <p:spPr>
          <a:xfrm>
            <a:off x="5829300" y="1427163"/>
            <a:ext cx="520700" cy="558800"/>
          </a:xfrm>
        </p:spPr>
        <p:txBody>
          <a:bodyPr/>
          <a:lstStyle>
            <a:lvl1pPr marL="0" indent="0" algn="ctr">
              <a:buNone/>
              <a:defRPr>
                <a:solidFill>
                  <a:schemeClr val="accent1"/>
                </a:solidFill>
              </a:defRPr>
            </a:lvl1pPr>
          </a:lstStyle>
          <a:p>
            <a:pPr lvl="0"/>
            <a:r>
              <a:rPr lang="en-US" dirty="0"/>
              <a:t>#</a:t>
            </a:r>
          </a:p>
        </p:txBody>
      </p:sp>
      <p:cxnSp>
        <p:nvCxnSpPr>
          <p:cNvPr id="15" name="Straight Connector 14">
            <a:extLst>
              <a:ext uri="{FF2B5EF4-FFF2-40B4-BE49-F238E27FC236}">
                <a16:creationId xmlns:a16="http://schemas.microsoft.com/office/drawing/2014/main" id="{6BDE65D4-279E-95C6-D39C-B5C44257AB0E}"/>
              </a:ext>
            </a:extLst>
          </p:cNvPr>
          <p:cNvCxnSpPr/>
          <p:nvPr userDrawn="1"/>
        </p:nvCxnSpPr>
        <p:spPr>
          <a:xfrm>
            <a:off x="4118487" y="4589464"/>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76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29B3A578-5BAE-26B6-D5F8-D624FDB11E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87404A7-C310-1E2F-5B4D-E7FF720BFA85}"/>
              </a:ext>
            </a:extLst>
          </p:cNvPr>
          <p:cNvSpPr>
            <a:spLocks noGrp="1"/>
          </p:cNvSpPr>
          <p:nvPr>
            <p:ph type="sldNum" sz="quarter" idx="12"/>
          </p:nvPr>
        </p:nvSpPr>
        <p:spPr/>
        <p:txBody>
          <a:bodyPr/>
          <a:lstStyle/>
          <a:p>
            <a:fld id="{32EE06C3-10CF-4A99-A269-0039F423024A}" type="slidenum">
              <a:rPr lang="en-US" smtClean="0"/>
              <a:t>‹#›</a:t>
            </a:fld>
            <a:endParaRPr lang="en-US"/>
          </a:p>
        </p:txBody>
      </p:sp>
      <p:sp>
        <p:nvSpPr>
          <p:cNvPr id="9" name="Title 1">
            <a:extLst>
              <a:ext uri="{FF2B5EF4-FFF2-40B4-BE49-F238E27FC236}">
                <a16:creationId xmlns:a16="http://schemas.microsoft.com/office/drawing/2014/main" id="{9E818B50-FE6E-DA9D-9EC8-9D02BC848103}"/>
              </a:ext>
            </a:extLst>
          </p:cNvPr>
          <p:cNvSpPr>
            <a:spLocks noGrp="1"/>
          </p:cNvSpPr>
          <p:nvPr>
            <p:ph type="title"/>
          </p:nvPr>
        </p:nvSpPr>
        <p:spPr>
          <a:xfrm>
            <a:off x="838200" y="365125"/>
            <a:ext cx="10515600" cy="1325563"/>
          </a:xfrm>
        </p:spPr>
        <p:txBody>
          <a:bodyPr/>
          <a:lstStyle/>
          <a:p>
            <a:r>
              <a:rPr lang="en-US"/>
              <a:t>Click to edit Master title style</a:t>
            </a:r>
          </a:p>
        </p:txBody>
      </p:sp>
      <p:cxnSp>
        <p:nvCxnSpPr>
          <p:cNvPr id="10" name="Straight Connector 9">
            <a:extLst>
              <a:ext uri="{FF2B5EF4-FFF2-40B4-BE49-F238E27FC236}">
                <a16:creationId xmlns:a16="http://schemas.microsoft.com/office/drawing/2014/main" id="{958F9D4C-6C57-DECA-37AC-7CBC2F10B0E2}"/>
              </a:ext>
            </a:extLst>
          </p:cNvPr>
          <p:cNvCxnSpPr/>
          <p:nvPr userDrawn="1"/>
        </p:nvCxnSpPr>
        <p:spPr>
          <a:xfrm>
            <a:off x="838200" y="1690688"/>
            <a:ext cx="395502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665415A-5393-A487-043C-E59680EBF1A6}"/>
              </a:ext>
            </a:extLst>
          </p:cNvPr>
          <p:cNvSpPr/>
          <p:nvPr userDrawn="1"/>
        </p:nvSpPr>
        <p:spPr>
          <a:xfrm>
            <a:off x="4697096" y="2545047"/>
            <a:ext cx="2699973" cy="26999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C72D0C1-89A1-C73C-D383-DA2C317961AD}"/>
              </a:ext>
            </a:extLst>
          </p:cNvPr>
          <p:cNvSpPr/>
          <p:nvPr userDrawn="1"/>
        </p:nvSpPr>
        <p:spPr>
          <a:xfrm rot="20918879">
            <a:off x="-860168" y="2652682"/>
            <a:ext cx="14064733" cy="2403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F1F704A-4960-20C1-CC33-F3D2B16078B2}"/>
              </a:ext>
            </a:extLst>
          </p:cNvPr>
          <p:cNvSpPr/>
          <p:nvPr userDrawn="1"/>
        </p:nvSpPr>
        <p:spPr>
          <a:xfrm>
            <a:off x="-635068" y="3307518"/>
            <a:ext cx="13614533" cy="138755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A80D14-2895-05A0-A4F4-AC5E898E9B06}"/>
              </a:ext>
            </a:extLst>
          </p:cNvPr>
          <p:cNvSpPr/>
          <p:nvPr userDrawn="1"/>
        </p:nvSpPr>
        <p:spPr>
          <a:xfrm rot="1048595">
            <a:off x="-69662" y="2260306"/>
            <a:ext cx="12483722" cy="2403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E4AF02-4FD0-4B6E-BA6F-CDE6B7A06891}"/>
              </a:ext>
            </a:extLst>
          </p:cNvPr>
          <p:cNvSpPr/>
          <p:nvPr userDrawn="1"/>
        </p:nvSpPr>
        <p:spPr>
          <a:xfrm>
            <a:off x="303401" y="2185022"/>
            <a:ext cx="11737598" cy="3831239"/>
          </a:xfrm>
          <a:prstGeom prst="ellipse">
            <a:avLst/>
          </a:prstGeom>
          <a:gradFill flip="none" rotWithShape="1">
            <a:gsLst>
              <a:gs pos="0">
                <a:schemeClr val="bg1">
                  <a:alpha val="65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 name="Content Placeholder 3">
            <a:extLst>
              <a:ext uri="{FF2B5EF4-FFF2-40B4-BE49-F238E27FC236}">
                <a16:creationId xmlns:a16="http://schemas.microsoft.com/office/drawing/2014/main" id="{949CD836-7F6F-821D-8E73-7BB9A10D957B}"/>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DE38DE05-C04B-B28E-A18A-0F40E6CD4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679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D40D0A-F810-B93A-8E2A-856D8D7B724F}"/>
              </a:ext>
            </a:extLst>
          </p:cNvPr>
          <p:cNvSpPr/>
          <p:nvPr userDrawn="1"/>
        </p:nvSpPr>
        <p:spPr>
          <a:xfrm>
            <a:off x="0" y="6176963"/>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F974EBBB-E910-1C8F-B8B9-A5AC07C7C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1F461-3FE2-27FB-6432-8B6E8F7E7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13033C6-B580-6046-E311-DC5A5CF75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DCBCA17-6253-3622-D6C0-819983EEA58F}"/>
              </a:ext>
            </a:extLst>
          </p:cNvPr>
          <p:cNvSpPr>
            <a:spLocks noGrp="1"/>
          </p:cNvSpPr>
          <p:nvPr>
            <p:ph type="sldNum" sz="quarter" idx="4"/>
          </p:nvPr>
        </p:nvSpPr>
        <p:spPr>
          <a:xfrm>
            <a:off x="10896600" y="6356350"/>
            <a:ext cx="457200" cy="365125"/>
          </a:xfrm>
          <a:prstGeom prst="rect">
            <a:avLst/>
          </a:prstGeom>
        </p:spPr>
        <p:txBody>
          <a:bodyPr vert="horz" lIns="91440" tIns="45720" rIns="91440" bIns="45720" rtlCol="0" anchor="ctr"/>
          <a:lstStyle>
            <a:lvl1pPr algn="r">
              <a:defRPr sz="1200">
                <a:solidFill>
                  <a:schemeClr val="bg1"/>
                </a:solidFill>
              </a:defRPr>
            </a:lvl1pPr>
          </a:lstStyle>
          <a:p>
            <a:fld id="{32EE06C3-10CF-4A99-A269-0039F423024A}" type="slidenum">
              <a:rPr lang="en-US" smtClean="0"/>
              <a:pPr/>
              <a:t>‹#›</a:t>
            </a:fld>
            <a:endParaRPr lang="en-US" dirty="0"/>
          </a:p>
        </p:txBody>
      </p:sp>
      <p:pic>
        <p:nvPicPr>
          <p:cNvPr id="9" name="Picture 8" descr="A picture containing text, outdoor object&#10;&#10;Description automatically generated">
            <a:extLst>
              <a:ext uri="{FF2B5EF4-FFF2-40B4-BE49-F238E27FC236}">
                <a16:creationId xmlns:a16="http://schemas.microsoft.com/office/drawing/2014/main" id="{81F5440E-3BD7-4ADF-D734-599630C626EC}"/>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00902" y="6044041"/>
            <a:ext cx="930515" cy="897668"/>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DF8D2454-4181-8B15-DFFE-6DDC1C6CD429}"/>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38200" y="6258998"/>
            <a:ext cx="2219621" cy="516966"/>
          </a:xfrm>
          <a:prstGeom prst="rect">
            <a:avLst/>
          </a:prstGeom>
        </p:spPr>
      </p:pic>
    </p:spTree>
    <p:extLst>
      <p:ext uri="{BB962C8B-B14F-4D97-AF65-F5344CB8AC3E}">
        <p14:creationId xmlns:p14="http://schemas.microsoft.com/office/powerpoint/2010/main" val="91684419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7" r:id="rId5"/>
    <p:sldLayoutId id="2147483663" r:id="rId6"/>
    <p:sldLayoutId id="2147483664" r:id="rId7"/>
    <p:sldLayoutId id="2147483651" r:id="rId8"/>
    <p:sldLayoutId id="2147483652" r:id="rId9"/>
    <p:sldLayoutId id="2147483653" r:id="rId10"/>
    <p:sldLayoutId id="2147483650" r:id="rId11"/>
    <p:sldLayoutId id="2147483655" r:id="rId12"/>
    <p:sldLayoutId id="2147483665" r:id="rId13"/>
    <p:sldLayoutId id="2147483654" r:id="rId14"/>
    <p:sldLayoutId id="2147483656"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E410-3992-4742-6749-AD36512A451C}"/>
              </a:ext>
            </a:extLst>
          </p:cNvPr>
          <p:cNvSpPr>
            <a:spLocks noGrp="1"/>
          </p:cNvSpPr>
          <p:nvPr>
            <p:ph type="ctrTitle"/>
          </p:nvPr>
        </p:nvSpPr>
        <p:spPr>
          <a:xfrm>
            <a:off x="419100" y="559996"/>
            <a:ext cx="9747455" cy="2387600"/>
          </a:xfrm>
        </p:spPr>
        <p:txBody>
          <a:bodyPr>
            <a:noAutofit/>
          </a:bodyPr>
          <a:lstStyle/>
          <a:p>
            <a:r>
              <a:rPr lang="en-US" sz="4000" dirty="0"/>
              <a:t>The Current and Future State of Non-Geostationary Orbit (NGSO) Fixed-Satellite Service (FSS) Interference Regulation Metrics</a:t>
            </a:r>
          </a:p>
        </p:txBody>
      </p:sp>
      <p:sp>
        <p:nvSpPr>
          <p:cNvPr id="3" name="Subtitle 2">
            <a:extLst>
              <a:ext uri="{FF2B5EF4-FFF2-40B4-BE49-F238E27FC236}">
                <a16:creationId xmlns:a16="http://schemas.microsoft.com/office/drawing/2014/main" id="{B7E0CAF1-C1FB-7093-B0B4-1338C8F6352C}"/>
              </a:ext>
            </a:extLst>
          </p:cNvPr>
          <p:cNvSpPr>
            <a:spLocks noGrp="1"/>
          </p:cNvSpPr>
          <p:nvPr>
            <p:ph type="subTitle" idx="1"/>
          </p:nvPr>
        </p:nvSpPr>
        <p:spPr>
          <a:xfrm>
            <a:off x="419100" y="3202384"/>
            <a:ext cx="6453648" cy="2036881"/>
          </a:xfrm>
        </p:spPr>
        <p:txBody>
          <a:bodyPr>
            <a:normAutofit/>
          </a:bodyPr>
          <a:lstStyle/>
          <a:p>
            <a:pPr rtl="0">
              <a:spcBef>
                <a:spcPts val="0"/>
              </a:spcBef>
              <a:spcAft>
                <a:spcPts val="0"/>
              </a:spcAft>
            </a:pPr>
            <a:r>
              <a:rPr lang="de-DE" sz="2000" b="1" i="0" u="none" strike="noStrike" dirty="0">
                <a:solidFill>
                  <a:srgbClr val="000000"/>
                </a:solidFill>
                <a:effectLst/>
                <a:latin typeface="DIN 2014 Demi (Body)"/>
              </a:rPr>
              <a:t>Lieselotte (Lilo) Heinrich, Braden Oh, Whitney Lohmeyer</a:t>
            </a:r>
            <a:endParaRPr lang="de-DE" sz="2000" b="0" dirty="0">
              <a:effectLst/>
              <a:latin typeface="DIN 2014 Demi (Body)"/>
            </a:endParaRPr>
          </a:p>
          <a:p>
            <a:pPr rtl="0">
              <a:spcBef>
                <a:spcPts val="1000"/>
              </a:spcBef>
              <a:spcAft>
                <a:spcPts val="0"/>
              </a:spcAft>
            </a:pPr>
            <a:r>
              <a:rPr lang="de-DE" sz="2000" b="0" i="0" u="none" strike="noStrike" dirty="0">
                <a:solidFill>
                  <a:srgbClr val="000000"/>
                </a:solidFill>
                <a:effectLst/>
                <a:latin typeface="DIN 2014 Demi (Body)"/>
              </a:rPr>
              <a:t>AIAA ASCEND 2023</a:t>
            </a:r>
            <a:endParaRPr lang="de-DE" sz="2000" b="0" dirty="0">
              <a:effectLst/>
              <a:latin typeface="DIN 2014 Demi (Body)"/>
            </a:endParaRPr>
          </a:p>
        </p:txBody>
      </p:sp>
      <p:sp>
        <p:nvSpPr>
          <p:cNvPr id="4" name="Slide Number Placeholder 3">
            <a:extLst>
              <a:ext uri="{FF2B5EF4-FFF2-40B4-BE49-F238E27FC236}">
                <a16:creationId xmlns:a16="http://schemas.microsoft.com/office/drawing/2014/main" id="{955BABAA-EBB0-E0D8-044C-7202479F5462}"/>
              </a:ext>
            </a:extLst>
          </p:cNvPr>
          <p:cNvSpPr>
            <a:spLocks noGrp="1"/>
          </p:cNvSpPr>
          <p:nvPr>
            <p:ph type="sldNum" sz="quarter" idx="12"/>
          </p:nvPr>
        </p:nvSpPr>
        <p:spPr/>
        <p:txBody>
          <a:bodyPr/>
          <a:lstStyle/>
          <a:p>
            <a:fld id="{32EE06C3-10CF-4A99-A269-0039F423024A}" type="slidenum">
              <a:rPr lang="en-US" smtClean="0"/>
              <a:t>1</a:t>
            </a:fld>
            <a:endParaRPr lang="en-US"/>
          </a:p>
        </p:txBody>
      </p:sp>
    </p:spTree>
    <p:extLst>
      <p:ext uri="{BB962C8B-B14F-4D97-AF65-F5344CB8AC3E}">
        <p14:creationId xmlns:p14="http://schemas.microsoft.com/office/powerpoint/2010/main" val="3795769123"/>
      </p:ext>
    </p:extLst>
  </p:cSld>
  <p:clrMapOvr>
    <a:masterClrMapping/>
  </p:clrMapOvr>
  <mc:AlternateContent xmlns:mc="http://schemas.openxmlformats.org/markup-compatibility/2006" xmlns:p14="http://schemas.microsoft.com/office/powerpoint/2010/main">
    <mc:Choice Requires="p14">
      <p:transition spd="slow" p14:dur="2000" advTm="6517"/>
    </mc:Choice>
    <mc:Fallback xmlns="">
      <p:transition spd="slow" advTm="65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730A-56C3-0AB7-85E5-5A1B9957D394}"/>
              </a:ext>
            </a:extLst>
          </p:cNvPr>
          <p:cNvSpPr>
            <a:spLocks noGrp="1"/>
          </p:cNvSpPr>
          <p:nvPr>
            <p:ph type="title"/>
          </p:nvPr>
        </p:nvSpPr>
        <p:spPr/>
        <p:txBody>
          <a:bodyPr/>
          <a:lstStyle/>
          <a:p>
            <a:r>
              <a:rPr lang="en-US" dirty="0"/>
              <a:t>Revising Spectrum Sharing Rules</a:t>
            </a:r>
          </a:p>
        </p:txBody>
      </p:sp>
      <p:sp>
        <p:nvSpPr>
          <p:cNvPr id="3" name="Text Placeholder 2">
            <a:extLst>
              <a:ext uri="{FF2B5EF4-FFF2-40B4-BE49-F238E27FC236}">
                <a16:creationId xmlns:a16="http://schemas.microsoft.com/office/drawing/2014/main" id="{4B69B90C-2D3D-9811-5A61-38A6EA09560E}"/>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AED3A195-34B7-97F1-4BD5-C8BF14013678}"/>
              </a:ext>
            </a:extLst>
          </p:cNvPr>
          <p:cNvSpPr>
            <a:spLocks noGrp="1"/>
          </p:cNvSpPr>
          <p:nvPr>
            <p:ph type="sldNum" sz="quarter" idx="12"/>
          </p:nvPr>
        </p:nvSpPr>
        <p:spPr/>
        <p:txBody>
          <a:bodyPr/>
          <a:lstStyle/>
          <a:p>
            <a:fld id="{32EE06C3-10CF-4A99-A269-0039F423024A}" type="slidenum">
              <a:rPr lang="en-US" smtClean="0"/>
              <a:t>10</a:t>
            </a:fld>
            <a:endParaRPr lang="en-US"/>
          </a:p>
        </p:txBody>
      </p:sp>
      <p:sp>
        <p:nvSpPr>
          <p:cNvPr id="5" name="Text Placeholder 4">
            <a:extLst>
              <a:ext uri="{FF2B5EF4-FFF2-40B4-BE49-F238E27FC236}">
                <a16:creationId xmlns:a16="http://schemas.microsoft.com/office/drawing/2014/main" id="{6E6C561D-86B6-47D4-BF45-02BD237D2F7E}"/>
              </a:ext>
            </a:extLst>
          </p:cNvPr>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269553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7F8D-C51B-897A-7843-EC3A3E7225D1}"/>
              </a:ext>
            </a:extLst>
          </p:cNvPr>
          <p:cNvSpPr>
            <a:spLocks noGrp="1"/>
          </p:cNvSpPr>
          <p:nvPr>
            <p:ph type="title"/>
          </p:nvPr>
        </p:nvSpPr>
        <p:spPr/>
        <p:txBody>
          <a:bodyPr>
            <a:normAutofit/>
          </a:bodyPr>
          <a:lstStyle/>
          <a:p>
            <a:r>
              <a:rPr lang="en-US" sz="4400" b="0" i="0" u="none" strike="noStrike" baseline="0" dirty="0">
                <a:latin typeface="TeXGyreTermesX-Regular"/>
              </a:rPr>
              <a:t>2020 SpaceX Spectrum Sharing Petition</a:t>
            </a:r>
            <a:endParaRPr lang="en-US" dirty="0"/>
          </a:p>
        </p:txBody>
      </p:sp>
      <p:sp>
        <p:nvSpPr>
          <p:cNvPr id="3" name="Content Placeholder 2">
            <a:extLst>
              <a:ext uri="{FF2B5EF4-FFF2-40B4-BE49-F238E27FC236}">
                <a16:creationId xmlns:a16="http://schemas.microsoft.com/office/drawing/2014/main" id="{73F06C18-1D1B-99E8-0F2A-D1C9C2AAF65A}"/>
              </a:ext>
            </a:extLst>
          </p:cNvPr>
          <p:cNvSpPr>
            <a:spLocks noGrp="1"/>
          </p:cNvSpPr>
          <p:nvPr>
            <p:ph idx="1"/>
          </p:nvPr>
        </p:nvSpPr>
        <p:spPr>
          <a:xfrm>
            <a:off x="838200" y="1803390"/>
            <a:ext cx="10515600" cy="980490"/>
          </a:xfrm>
        </p:spPr>
        <p:txBody>
          <a:bodyPr>
            <a:normAutofit/>
          </a:bodyPr>
          <a:lstStyle/>
          <a:p>
            <a:pPr>
              <a:lnSpc>
                <a:spcPct val="100000"/>
              </a:lnSpc>
            </a:pPr>
            <a:r>
              <a:rPr lang="en-US" b="1" dirty="0"/>
              <a:t>Proposal 1:  </a:t>
            </a:r>
            <a:r>
              <a:rPr lang="en-US" dirty="0"/>
              <a:t>Limit the default spectrum-splitting procedure to systems authorized within the same processing round.</a:t>
            </a:r>
          </a:p>
        </p:txBody>
      </p:sp>
      <p:sp>
        <p:nvSpPr>
          <p:cNvPr id="4" name="Slide Number Placeholder 3">
            <a:extLst>
              <a:ext uri="{FF2B5EF4-FFF2-40B4-BE49-F238E27FC236}">
                <a16:creationId xmlns:a16="http://schemas.microsoft.com/office/drawing/2014/main" id="{82BDB447-7083-AFDF-EAB9-37CAA4126FC2}"/>
              </a:ext>
            </a:extLst>
          </p:cNvPr>
          <p:cNvSpPr>
            <a:spLocks noGrp="1"/>
          </p:cNvSpPr>
          <p:nvPr>
            <p:ph type="sldNum" sz="quarter" idx="12"/>
          </p:nvPr>
        </p:nvSpPr>
        <p:spPr/>
        <p:txBody>
          <a:bodyPr/>
          <a:lstStyle/>
          <a:p>
            <a:fld id="{32EE06C3-10CF-4A99-A269-0039F423024A}" type="slidenum">
              <a:rPr lang="en-US" smtClean="0"/>
              <a:t>11</a:t>
            </a:fld>
            <a:endParaRPr lang="en-US"/>
          </a:p>
        </p:txBody>
      </p:sp>
      <p:sp>
        <p:nvSpPr>
          <p:cNvPr id="5" name="Content Placeholder 2">
            <a:extLst>
              <a:ext uri="{FF2B5EF4-FFF2-40B4-BE49-F238E27FC236}">
                <a16:creationId xmlns:a16="http://schemas.microsoft.com/office/drawing/2014/main" id="{C38DECAA-6D4D-FBE9-988D-E3AB523011E3}"/>
              </a:ext>
            </a:extLst>
          </p:cNvPr>
          <p:cNvSpPr txBox="1">
            <a:spLocks/>
          </p:cNvSpPr>
          <p:nvPr/>
        </p:nvSpPr>
        <p:spPr>
          <a:xfrm>
            <a:off x="838200" y="2783880"/>
            <a:ext cx="10515600" cy="980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Proposal 2:  </a:t>
            </a:r>
            <a:r>
              <a:rPr lang="en-US" dirty="0"/>
              <a:t>Later-round systems should protect earlier-round systems up to a specified I/N level.</a:t>
            </a:r>
          </a:p>
        </p:txBody>
      </p:sp>
      <p:sp>
        <p:nvSpPr>
          <p:cNvPr id="6" name="Content Placeholder 2">
            <a:extLst>
              <a:ext uri="{FF2B5EF4-FFF2-40B4-BE49-F238E27FC236}">
                <a16:creationId xmlns:a16="http://schemas.microsoft.com/office/drawing/2014/main" id="{CF88BC2F-016C-974A-CEEA-29A097744515}"/>
              </a:ext>
            </a:extLst>
          </p:cNvPr>
          <p:cNvSpPr txBox="1">
            <a:spLocks/>
          </p:cNvSpPr>
          <p:nvPr/>
        </p:nvSpPr>
        <p:spPr>
          <a:xfrm>
            <a:off x="838200" y="3758584"/>
            <a:ext cx="10515600" cy="538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Proposal 3:  </a:t>
            </a:r>
            <a:r>
              <a:rPr lang="en-US" dirty="0"/>
              <a:t>This protection should sunset.</a:t>
            </a:r>
          </a:p>
        </p:txBody>
      </p:sp>
      <p:sp>
        <p:nvSpPr>
          <p:cNvPr id="7" name="Content Placeholder 2">
            <a:extLst>
              <a:ext uri="{FF2B5EF4-FFF2-40B4-BE49-F238E27FC236}">
                <a16:creationId xmlns:a16="http://schemas.microsoft.com/office/drawing/2014/main" id="{1AB921A4-4C94-D8DA-1CEF-E5DA69EC9002}"/>
              </a:ext>
            </a:extLst>
          </p:cNvPr>
          <p:cNvSpPr txBox="1">
            <a:spLocks/>
          </p:cNvSpPr>
          <p:nvPr/>
        </p:nvSpPr>
        <p:spPr>
          <a:xfrm>
            <a:off x="838200" y="4296955"/>
            <a:ext cx="10515600" cy="966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Proposal 4:  </a:t>
            </a:r>
            <a:r>
              <a:rPr lang="en-US" dirty="0"/>
              <a:t>Systems be required to share beam-pointing information to facilitate interference analyses.</a:t>
            </a:r>
          </a:p>
        </p:txBody>
      </p:sp>
    </p:spTree>
    <p:extLst>
      <p:ext uri="{BB962C8B-B14F-4D97-AF65-F5344CB8AC3E}">
        <p14:creationId xmlns:p14="http://schemas.microsoft.com/office/powerpoint/2010/main" val="31937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
                                        </p:tgtEl>
                                        <p:attrNameLst>
                                          <p:attrName>fillcolor</p:attrName>
                                        </p:attrNameLst>
                                      </p:cBhvr>
                                      <p:to>
                                        <a:srgbClr val="CCFFCC"/>
                                      </p:to>
                                    </p:animClr>
                                    <p:set>
                                      <p:cBhvr>
                                        <p:cTn id="7" dur="1000" fill="hold"/>
                                        <p:tgtEl>
                                          <p:spTgt spid="3"/>
                                        </p:tgtEl>
                                        <p:attrNameLst>
                                          <p:attrName>fill.type</p:attrName>
                                        </p:attrNameLst>
                                      </p:cBhvr>
                                      <p:to>
                                        <p:strVal val="solid"/>
                                      </p:to>
                                    </p:set>
                                    <p:set>
                                      <p:cBhvr>
                                        <p:cTn id="8" dur="10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FFFFCC"/>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6"/>
                                        </p:tgtEl>
                                        <p:attrNameLst>
                                          <p:attrName>fillcolor</p:attrName>
                                        </p:attrNameLst>
                                      </p:cBhvr>
                                      <p:to>
                                        <a:srgbClr val="CCFFCC"/>
                                      </p:to>
                                    </p:animClr>
                                    <p:set>
                                      <p:cBhvr>
                                        <p:cTn id="19" dur="1000" fill="hold"/>
                                        <p:tgtEl>
                                          <p:spTgt spid="6"/>
                                        </p:tgtEl>
                                        <p:attrNameLst>
                                          <p:attrName>fill.type</p:attrName>
                                        </p:attrNameLst>
                                      </p:cBhvr>
                                      <p:to>
                                        <p:strVal val="solid"/>
                                      </p:to>
                                    </p:set>
                                    <p:set>
                                      <p:cBhvr>
                                        <p:cTn id="20" dur="1000" fill="hold"/>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7"/>
                                        </p:tgtEl>
                                        <p:attrNameLst>
                                          <p:attrName>fillcolor</p:attrName>
                                        </p:attrNameLst>
                                      </p:cBhvr>
                                      <p:to>
                                        <a:srgbClr val="FFCCCC"/>
                                      </p:to>
                                    </p:animClr>
                                    <p:set>
                                      <p:cBhvr>
                                        <p:cTn id="25" dur="1000" fill="hold"/>
                                        <p:tgtEl>
                                          <p:spTgt spid="7"/>
                                        </p:tgtEl>
                                        <p:attrNameLst>
                                          <p:attrName>fill.type</p:attrName>
                                        </p:attrNameLst>
                                      </p:cBhvr>
                                      <p:to>
                                        <p:strVal val="solid"/>
                                      </p:to>
                                    </p:set>
                                    <p:set>
                                      <p:cBhvr>
                                        <p:cTn id="26" dur="1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7F8D-C51B-897A-7843-EC3A3E7225D1}"/>
              </a:ext>
            </a:extLst>
          </p:cNvPr>
          <p:cNvSpPr>
            <a:spLocks noGrp="1"/>
          </p:cNvSpPr>
          <p:nvPr>
            <p:ph type="title"/>
          </p:nvPr>
        </p:nvSpPr>
        <p:spPr/>
        <p:txBody>
          <a:bodyPr>
            <a:normAutofit/>
          </a:bodyPr>
          <a:lstStyle/>
          <a:p>
            <a:r>
              <a:rPr lang="en-US" sz="4400" b="0" i="0" u="none" strike="noStrike" baseline="0" dirty="0">
                <a:latin typeface="TeXGyreTermesX-Regular"/>
              </a:rPr>
              <a:t>2021 FCC Spectrum Sharing NPRM</a:t>
            </a:r>
            <a:endParaRPr lang="en-US" dirty="0"/>
          </a:p>
        </p:txBody>
      </p:sp>
      <p:sp>
        <p:nvSpPr>
          <p:cNvPr id="3" name="Content Placeholder 2">
            <a:extLst>
              <a:ext uri="{FF2B5EF4-FFF2-40B4-BE49-F238E27FC236}">
                <a16:creationId xmlns:a16="http://schemas.microsoft.com/office/drawing/2014/main" id="{73F06C18-1D1B-99E8-0F2A-D1C9C2AAF65A}"/>
              </a:ext>
            </a:extLst>
          </p:cNvPr>
          <p:cNvSpPr>
            <a:spLocks noGrp="1"/>
          </p:cNvSpPr>
          <p:nvPr>
            <p:ph idx="1"/>
          </p:nvPr>
        </p:nvSpPr>
        <p:spPr>
          <a:xfrm>
            <a:off x="838200" y="1794629"/>
            <a:ext cx="10515600" cy="4258482"/>
          </a:xfrm>
        </p:spPr>
        <p:txBody>
          <a:bodyPr>
            <a:normAutofit/>
          </a:bodyPr>
          <a:lstStyle/>
          <a:p>
            <a:pPr>
              <a:lnSpc>
                <a:spcPct val="100000"/>
              </a:lnSpc>
            </a:pPr>
            <a:r>
              <a:rPr lang="en-US" dirty="0"/>
              <a:t>Developing a dynamic I/N limit</a:t>
            </a:r>
          </a:p>
          <a:p>
            <a:pPr>
              <a:lnSpc>
                <a:spcPct val="100000"/>
              </a:lnSpc>
            </a:pPr>
            <a:r>
              <a:rPr lang="en-US" dirty="0"/>
              <a:t>Burden on applicants</a:t>
            </a:r>
          </a:p>
          <a:p>
            <a:pPr>
              <a:lnSpc>
                <a:spcPct val="100000"/>
              </a:lnSpc>
            </a:pPr>
            <a:r>
              <a:rPr lang="en-US" dirty="0"/>
              <a:t>May not sufficiently protect sensitive antennas</a:t>
            </a:r>
          </a:p>
          <a:p>
            <a:pPr>
              <a:lnSpc>
                <a:spcPct val="100000"/>
              </a:lnSpc>
            </a:pPr>
            <a:r>
              <a:rPr lang="en-US" dirty="0"/>
              <a:t>Could disincentivize coordination</a:t>
            </a:r>
          </a:p>
        </p:txBody>
      </p:sp>
      <p:sp>
        <p:nvSpPr>
          <p:cNvPr id="4" name="Slide Number Placeholder 3">
            <a:extLst>
              <a:ext uri="{FF2B5EF4-FFF2-40B4-BE49-F238E27FC236}">
                <a16:creationId xmlns:a16="http://schemas.microsoft.com/office/drawing/2014/main" id="{82BDB447-7083-AFDF-EAB9-37CAA4126FC2}"/>
              </a:ext>
            </a:extLst>
          </p:cNvPr>
          <p:cNvSpPr>
            <a:spLocks noGrp="1"/>
          </p:cNvSpPr>
          <p:nvPr>
            <p:ph type="sldNum" sz="quarter" idx="12"/>
          </p:nvPr>
        </p:nvSpPr>
        <p:spPr/>
        <p:txBody>
          <a:bodyPr/>
          <a:lstStyle/>
          <a:p>
            <a:fld id="{32EE06C3-10CF-4A99-A269-0039F423024A}" type="slidenum">
              <a:rPr lang="en-US" smtClean="0"/>
              <a:t>12</a:t>
            </a:fld>
            <a:endParaRPr lang="en-US"/>
          </a:p>
        </p:txBody>
      </p:sp>
    </p:spTree>
    <p:extLst>
      <p:ext uri="{BB962C8B-B14F-4D97-AF65-F5344CB8AC3E}">
        <p14:creationId xmlns:p14="http://schemas.microsoft.com/office/powerpoint/2010/main" val="4841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1859BE-EC8A-A706-FFAB-7C58F880589A}"/>
              </a:ext>
            </a:extLst>
          </p:cNvPr>
          <p:cNvPicPr>
            <a:picLocks noChangeAspect="1"/>
          </p:cNvPicPr>
          <p:nvPr/>
        </p:nvPicPr>
        <p:blipFill>
          <a:blip r:embed="rId3"/>
          <a:stretch>
            <a:fillRect/>
          </a:stretch>
        </p:blipFill>
        <p:spPr>
          <a:xfrm>
            <a:off x="5892537" y="473504"/>
            <a:ext cx="6299464" cy="5693934"/>
          </a:xfrm>
          <a:prstGeom prst="rect">
            <a:avLst/>
          </a:prstGeom>
        </p:spPr>
      </p:pic>
      <p:sp>
        <p:nvSpPr>
          <p:cNvPr id="2" name="Title 1">
            <a:extLst>
              <a:ext uri="{FF2B5EF4-FFF2-40B4-BE49-F238E27FC236}">
                <a16:creationId xmlns:a16="http://schemas.microsoft.com/office/drawing/2014/main" id="{BDAE6F4A-9EB7-BC13-A9CE-B68F0512D889}"/>
              </a:ext>
            </a:extLst>
          </p:cNvPr>
          <p:cNvSpPr>
            <a:spLocks noGrp="1"/>
          </p:cNvSpPr>
          <p:nvPr>
            <p:ph type="title"/>
          </p:nvPr>
        </p:nvSpPr>
        <p:spPr/>
        <p:txBody>
          <a:bodyPr/>
          <a:lstStyle/>
          <a:p>
            <a:r>
              <a:rPr lang="en-US" dirty="0">
                <a:latin typeface="DIN 2014 Bold (Headings)"/>
              </a:rPr>
              <a:t>75/25 Spectrum Split</a:t>
            </a:r>
          </a:p>
        </p:txBody>
      </p:sp>
      <p:sp>
        <p:nvSpPr>
          <p:cNvPr id="4" name="Slide Number Placeholder 3">
            <a:extLst>
              <a:ext uri="{FF2B5EF4-FFF2-40B4-BE49-F238E27FC236}">
                <a16:creationId xmlns:a16="http://schemas.microsoft.com/office/drawing/2014/main" id="{D71B4657-F2ED-C43C-BA56-C108093B13B0}"/>
              </a:ext>
            </a:extLst>
          </p:cNvPr>
          <p:cNvSpPr>
            <a:spLocks noGrp="1"/>
          </p:cNvSpPr>
          <p:nvPr>
            <p:ph type="sldNum" sz="quarter" idx="12"/>
          </p:nvPr>
        </p:nvSpPr>
        <p:spPr/>
        <p:txBody>
          <a:bodyPr/>
          <a:lstStyle/>
          <a:p>
            <a:fld id="{32EE06C3-10CF-4A99-A269-0039F423024A}" type="slidenum">
              <a:rPr lang="en-US" smtClean="0"/>
              <a:t>13</a:t>
            </a:fld>
            <a:endParaRPr lang="en-US"/>
          </a:p>
        </p:txBody>
      </p:sp>
      <p:pic>
        <p:nvPicPr>
          <p:cNvPr id="5122" name="Picture 2">
            <a:extLst>
              <a:ext uri="{FF2B5EF4-FFF2-40B4-BE49-F238E27FC236}">
                <a16:creationId xmlns:a16="http://schemas.microsoft.com/office/drawing/2014/main" id="{1BF9CD10-D627-BA7C-81AC-F335670D1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525" y="2564216"/>
            <a:ext cx="1733550" cy="97656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50C6E565-019E-4CB1-ED33-38FE2D733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67545"/>
            <a:ext cx="4460201" cy="168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0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6F4A-9EB7-BC13-A9CE-B68F0512D889}"/>
              </a:ext>
            </a:extLst>
          </p:cNvPr>
          <p:cNvSpPr>
            <a:spLocks noGrp="1"/>
          </p:cNvSpPr>
          <p:nvPr>
            <p:ph type="title"/>
          </p:nvPr>
        </p:nvSpPr>
        <p:spPr/>
        <p:txBody>
          <a:bodyPr/>
          <a:lstStyle/>
          <a:p>
            <a:r>
              <a:rPr lang="en-US" dirty="0">
                <a:latin typeface="DIN 2014 Bold (Headings)"/>
              </a:rPr>
              <a:t>I/N Limit</a:t>
            </a:r>
          </a:p>
        </p:txBody>
      </p:sp>
      <p:sp>
        <p:nvSpPr>
          <p:cNvPr id="4" name="Slide Number Placeholder 3">
            <a:extLst>
              <a:ext uri="{FF2B5EF4-FFF2-40B4-BE49-F238E27FC236}">
                <a16:creationId xmlns:a16="http://schemas.microsoft.com/office/drawing/2014/main" id="{D71B4657-F2ED-C43C-BA56-C108093B13B0}"/>
              </a:ext>
            </a:extLst>
          </p:cNvPr>
          <p:cNvSpPr>
            <a:spLocks noGrp="1"/>
          </p:cNvSpPr>
          <p:nvPr>
            <p:ph type="sldNum" sz="quarter" idx="12"/>
          </p:nvPr>
        </p:nvSpPr>
        <p:spPr>
          <a:xfrm>
            <a:off x="10858500" y="6356350"/>
            <a:ext cx="457200" cy="365125"/>
          </a:xfrm>
        </p:spPr>
        <p:txBody>
          <a:bodyPr/>
          <a:lstStyle/>
          <a:p>
            <a:fld id="{32EE06C3-10CF-4A99-A269-0039F423024A}" type="slidenum">
              <a:rPr lang="en-US" smtClean="0"/>
              <a:t>14</a:t>
            </a:fld>
            <a:endParaRPr lang="en-US"/>
          </a:p>
        </p:txBody>
      </p:sp>
      <p:sp>
        <p:nvSpPr>
          <p:cNvPr id="3" name="Content Placeholder 2">
            <a:extLst>
              <a:ext uri="{FF2B5EF4-FFF2-40B4-BE49-F238E27FC236}">
                <a16:creationId xmlns:a16="http://schemas.microsoft.com/office/drawing/2014/main" id="{835AC866-EC1F-3472-1C84-DE8D4F3A139E}"/>
              </a:ext>
            </a:extLst>
          </p:cNvPr>
          <p:cNvSpPr>
            <a:spLocks noGrp="1"/>
          </p:cNvSpPr>
          <p:nvPr>
            <p:ph idx="1"/>
          </p:nvPr>
        </p:nvSpPr>
        <p:spPr>
          <a:xfrm>
            <a:off x="6927331" y="308016"/>
            <a:ext cx="4262307" cy="637045"/>
          </a:xfrm>
        </p:spPr>
        <p:txBody>
          <a:bodyPr>
            <a:normAutofit/>
          </a:bodyPr>
          <a:lstStyle/>
          <a:p>
            <a:pPr marL="0" indent="0" algn="ctr">
              <a:lnSpc>
                <a:spcPct val="110000"/>
              </a:lnSpc>
              <a:buNone/>
            </a:pPr>
            <a:r>
              <a:rPr lang="en-US" b="1" dirty="0"/>
              <a:t>For static I/N:</a:t>
            </a:r>
          </a:p>
        </p:txBody>
      </p:sp>
      <p:sp>
        <p:nvSpPr>
          <p:cNvPr id="6" name="Content Placeholder 2">
            <a:extLst>
              <a:ext uri="{FF2B5EF4-FFF2-40B4-BE49-F238E27FC236}">
                <a16:creationId xmlns:a16="http://schemas.microsoft.com/office/drawing/2014/main" id="{37E3DAD0-1C2F-F791-A562-2F9999111C40}"/>
              </a:ext>
            </a:extLst>
          </p:cNvPr>
          <p:cNvSpPr txBox="1">
            <a:spLocks/>
          </p:cNvSpPr>
          <p:nvPr/>
        </p:nvSpPr>
        <p:spPr>
          <a:xfrm>
            <a:off x="958853" y="1827850"/>
            <a:ext cx="4262306" cy="536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US" b="1" dirty="0"/>
              <a:t>Against I/N:</a:t>
            </a:r>
          </a:p>
        </p:txBody>
      </p:sp>
      <p:pic>
        <p:nvPicPr>
          <p:cNvPr id="7170" name="Picture 2">
            <a:extLst>
              <a:ext uri="{FF2B5EF4-FFF2-40B4-BE49-F238E27FC236}">
                <a16:creationId xmlns:a16="http://schemas.microsoft.com/office/drawing/2014/main" id="{D0F5B1CE-646A-F3DC-2B31-55CB554DA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49" y="1009007"/>
            <a:ext cx="2376617" cy="5583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C67565A8-1F79-4DC8-AF33-7A870D0B9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49" y="1654655"/>
            <a:ext cx="2376617" cy="72340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E2C22A7-057C-40C1-EC92-883A797F4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49" y="2419709"/>
            <a:ext cx="2376617" cy="374768"/>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Up 10">
            <a:extLst>
              <a:ext uri="{FF2B5EF4-FFF2-40B4-BE49-F238E27FC236}">
                <a16:creationId xmlns:a16="http://schemas.microsoft.com/office/drawing/2014/main" id="{434525AD-9BE6-3738-2CA4-709402AB496C}"/>
              </a:ext>
            </a:extLst>
          </p:cNvPr>
          <p:cNvSpPr/>
          <p:nvPr/>
        </p:nvSpPr>
        <p:spPr>
          <a:xfrm rot="10800000">
            <a:off x="9707692" y="2458770"/>
            <a:ext cx="298450" cy="4936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a:extLst>
              <a:ext uri="{FF2B5EF4-FFF2-40B4-BE49-F238E27FC236}">
                <a16:creationId xmlns:a16="http://schemas.microsoft.com/office/drawing/2014/main" id="{48FBA38E-7D12-C7D9-A8FB-8C0D471F70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1427" y="4067848"/>
            <a:ext cx="2514600" cy="31432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54D77C39-BEDC-32B5-90B5-5AEBF8D1DC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9676" y="4695055"/>
            <a:ext cx="2435329" cy="37664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ACF0FE29-9561-66D6-03A4-1CF577A6D1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5734" y="5396839"/>
            <a:ext cx="1220848" cy="5799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5AABBC1-F561-BF18-C256-7951BDA56CA7}"/>
              </a:ext>
            </a:extLst>
          </p:cNvPr>
          <p:cNvSpPr/>
          <p:nvPr/>
        </p:nvSpPr>
        <p:spPr>
          <a:xfrm>
            <a:off x="6932740" y="873196"/>
            <a:ext cx="4262307" cy="228543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235E97-8A48-D34F-70CC-BEE62D67BA1D}"/>
              </a:ext>
            </a:extLst>
          </p:cNvPr>
          <p:cNvSpPr/>
          <p:nvPr/>
        </p:nvSpPr>
        <p:spPr>
          <a:xfrm>
            <a:off x="6932741" y="3869505"/>
            <a:ext cx="4262306" cy="220839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F769507A-8B94-A508-AE52-BB16E91CC807}"/>
              </a:ext>
            </a:extLst>
          </p:cNvPr>
          <p:cNvSpPr/>
          <p:nvPr/>
        </p:nvSpPr>
        <p:spPr>
          <a:xfrm>
            <a:off x="9696581" y="1741447"/>
            <a:ext cx="298450" cy="4936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5EDAB903-EA05-A4B6-565C-B276AB88325F}"/>
              </a:ext>
            </a:extLst>
          </p:cNvPr>
          <p:cNvSpPr/>
          <p:nvPr/>
        </p:nvSpPr>
        <p:spPr>
          <a:xfrm>
            <a:off x="9696581" y="1093683"/>
            <a:ext cx="298450" cy="4936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7FE138-004C-57DF-4D21-D768598B7C91}"/>
              </a:ext>
            </a:extLst>
          </p:cNvPr>
          <p:cNvSpPr/>
          <p:nvPr/>
        </p:nvSpPr>
        <p:spPr>
          <a:xfrm>
            <a:off x="958853" y="2346580"/>
            <a:ext cx="4262307" cy="37313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8" name="Picture 10">
            <a:extLst>
              <a:ext uri="{FF2B5EF4-FFF2-40B4-BE49-F238E27FC236}">
                <a16:creationId xmlns:a16="http://schemas.microsoft.com/office/drawing/2014/main" id="{B3601844-97D1-89CB-5CD4-905F1C7C2E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52" y="2722203"/>
            <a:ext cx="2414548" cy="905455"/>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a:extLst>
              <a:ext uri="{FF2B5EF4-FFF2-40B4-BE49-F238E27FC236}">
                <a16:creationId xmlns:a16="http://schemas.microsoft.com/office/drawing/2014/main" id="{3522D59E-170E-CBA3-D848-95B137BE05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6894" y="2366354"/>
            <a:ext cx="3040289" cy="4869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1D234BE9-E44C-F8A5-F0DB-73B5A214AA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0583" y="3505134"/>
            <a:ext cx="1022751" cy="5761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a:extLst>
              <a:ext uri="{FF2B5EF4-FFF2-40B4-BE49-F238E27FC236}">
                <a16:creationId xmlns:a16="http://schemas.microsoft.com/office/drawing/2014/main" id="{6865D68F-9E2E-63A2-BF21-D5C4513044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57" y="3757430"/>
            <a:ext cx="3040288" cy="11475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3B36CDF6-0C5C-CC27-9A5C-F30997FCDC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1173" y="5016632"/>
            <a:ext cx="2301277" cy="12944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a:extLst>
              <a:ext uri="{FF2B5EF4-FFF2-40B4-BE49-F238E27FC236}">
                <a16:creationId xmlns:a16="http://schemas.microsoft.com/office/drawing/2014/main" id="{1A1398BA-EC3B-DBA0-4DFE-5210CEBC3D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2814" y="4653417"/>
            <a:ext cx="1298418" cy="66867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2BA3BF5-D568-6325-8658-79E88F30F6FE}"/>
              </a:ext>
            </a:extLst>
          </p:cNvPr>
          <p:cNvSpPr txBox="1"/>
          <p:nvPr/>
        </p:nvSpPr>
        <p:spPr>
          <a:xfrm>
            <a:off x="10206617" y="1232493"/>
            <a:ext cx="700833" cy="430887"/>
          </a:xfrm>
          <a:prstGeom prst="rect">
            <a:avLst/>
          </a:prstGeom>
          <a:noFill/>
        </p:spPr>
        <p:txBody>
          <a:bodyPr wrap="none" rtlCol="0">
            <a:spAutoFit/>
          </a:bodyPr>
          <a:lstStyle/>
          <a:p>
            <a:r>
              <a:rPr lang="en-US" sz="2200" b="1" dirty="0"/>
              <a:t>1 dB</a:t>
            </a:r>
          </a:p>
        </p:txBody>
      </p:sp>
      <p:sp>
        <p:nvSpPr>
          <p:cNvPr id="22" name="TextBox 21">
            <a:extLst>
              <a:ext uri="{FF2B5EF4-FFF2-40B4-BE49-F238E27FC236}">
                <a16:creationId xmlns:a16="http://schemas.microsoft.com/office/drawing/2014/main" id="{DF4FA671-DF2B-0106-99D5-4A3261620C88}"/>
              </a:ext>
            </a:extLst>
          </p:cNvPr>
          <p:cNvSpPr txBox="1"/>
          <p:nvPr/>
        </p:nvSpPr>
        <p:spPr>
          <a:xfrm>
            <a:off x="10212855" y="1863580"/>
            <a:ext cx="700833" cy="430887"/>
          </a:xfrm>
          <a:prstGeom prst="rect">
            <a:avLst/>
          </a:prstGeom>
          <a:noFill/>
        </p:spPr>
        <p:txBody>
          <a:bodyPr wrap="none" rtlCol="0">
            <a:spAutoFit/>
          </a:bodyPr>
          <a:lstStyle/>
          <a:p>
            <a:r>
              <a:rPr lang="en-US" sz="2200" b="1" dirty="0"/>
              <a:t>1 dB</a:t>
            </a:r>
          </a:p>
        </p:txBody>
      </p:sp>
      <p:sp>
        <p:nvSpPr>
          <p:cNvPr id="23" name="TextBox 22">
            <a:extLst>
              <a:ext uri="{FF2B5EF4-FFF2-40B4-BE49-F238E27FC236}">
                <a16:creationId xmlns:a16="http://schemas.microsoft.com/office/drawing/2014/main" id="{2CF7539C-1C5B-4109-B98B-1265694A527D}"/>
              </a:ext>
            </a:extLst>
          </p:cNvPr>
          <p:cNvSpPr txBox="1"/>
          <p:nvPr/>
        </p:nvSpPr>
        <p:spPr>
          <a:xfrm>
            <a:off x="10046976" y="2502200"/>
            <a:ext cx="1148071" cy="430887"/>
          </a:xfrm>
          <a:prstGeom prst="rect">
            <a:avLst/>
          </a:prstGeom>
          <a:noFill/>
        </p:spPr>
        <p:txBody>
          <a:bodyPr wrap="none" rtlCol="0">
            <a:spAutoFit/>
          </a:bodyPr>
          <a:lstStyle/>
          <a:p>
            <a:r>
              <a:rPr lang="en-US" sz="2200" b="1" dirty="0"/>
              <a:t>-15.2 dB</a:t>
            </a:r>
          </a:p>
        </p:txBody>
      </p:sp>
      <p:sp>
        <p:nvSpPr>
          <p:cNvPr id="24" name="Content Placeholder 2">
            <a:extLst>
              <a:ext uri="{FF2B5EF4-FFF2-40B4-BE49-F238E27FC236}">
                <a16:creationId xmlns:a16="http://schemas.microsoft.com/office/drawing/2014/main" id="{26A4911B-7AA9-BE94-57BE-D4A5073D17C5}"/>
              </a:ext>
            </a:extLst>
          </p:cNvPr>
          <p:cNvSpPr txBox="1">
            <a:spLocks/>
          </p:cNvSpPr>
          <p:nvPr/>
        </p:nvSpPr>
        <p:spPr>
          <a:xfrm>
            <a:off x="6932739" y="3301557"/>
            <a:ext cx="4262307" cy="637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US" b="1" dirty="0"/>
              <a:t>For dynamic I/N:</a:t>
            </a:r>
          </a:p>
        </p:txBody>
      </p:sp>
    </p:spTree>
    <p:extLst>
      <p:ext uri="{BB962C8B-B14F-4D97-AF65-F5344CB8AC3E}">
        <p14:creationId xmlns:p14="http://schemas.microsoft.com/office/powerpoint/2010/main" val="264340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6F4A-9EB7-BC13-A9CE-B68F0512D889}"/>
              </a:ext>
            </a:extLst>
          </p:cNvPr>
          <p:cNvSpPr>
            <a:spLocks noGrp="1"/>
          </p:cNvSpPr>
          <p:nvPr>
            <p:ph type="title"/>
          </p:nvPr>
        </p:nvSpPr>
        <p:spPr/>
        <p:txBody>
          <a:bodyPr/>
          <a:lstStyle/>
          <a:p>
            <a:r>
              <a:rPr lang="en-US" dirty="0">
                <a:latin typeface="DIN 2014 Bold (Headings)"/>
              </a:rPr>
              <a:t>Degraded Throughput</a:t>
            </a:r>
          </a:p>
        </p:txBody>
      </p:sp>
      <p:sp>
        <p:nvSpPr>
          <p:cNvPr id="31" name="Content Placeholder 2">
            <a:extLst>
              <a:ext uri="{FF2B5EF4-FFF2-40B4-BE49-F238E27FC236}">
                <a16:creationId xmlns:a16="http://schemas.microsoft.com/office/drawing/2014/main" id="{33553A50-DECF-5425-930D-7C7ECE249BAD}"/>
              </a:ext>
            </a:extLst>
          </p:cNvPr>
          <p:cNvSpPr txBox="1">
            <a:spLocks/>
          </p:cNvSpPr>
          <p:nvPr/>
        </p:nvSpPr>
        <p:spPr>
          <a:xfrm>
            <a:off x="958853" y="1827850"/>
            <a:ext cx="4262306" cy="536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US" b="1" dirty="0"/>
              <a:t>Against:</a:t>
            </a:r>
          </a:p>
        </p:txBody>
      </p:sp>
      <p:sp>
        <p:nvSpPr>
          <p:cNvPr id="37" name="Rectangle 36">
            <a:extLst>
              <a:ext uri="{FF2B5EF4-FFF2-40B4-BE49-F238E27FC236}">
                <a16:creationId xmlns:a16="http://schemas.microsoft.com/office/drawing/2014/main" id="{40780858-1B5D-BFD9-C330-F2FFE69241F4}"/>
              </a:ext>
            </a:extLst>
          </p:cNvPr>
          <p:cNvSpPr/>
          <p:nvPr/>
        </p:nvSpPr>
        <p:spPr>
          <a:xfrm>
            <a:off x="958853" y="2346580"/>
            <a:ext cx="4262307" cy="37313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1">
            <a:extLst>
              <a:ext uri="{FF2B5EF4-FFF2-40B4-BE49-F238E27FC236}">
                <a16:creationId xmlns:a16="http://schemas.microsoft.com/office/drawing/2014/main" id="{66142F87-3AC8-C1CF-1090-0365ECCBD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863" y="2459263"/>
            <a:ext cx="3232231" cy="51766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455A702A-BF56-F73B-0710-E6CA82608F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403" y="4376724"/>
            <a:ext cx="1087320" cy="6125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a:extLst>
              <a:ext uri="{FF2B5EF4-FFF2-40B4-BE49-F238E27FC236}">
                <a16:creationId xmlns:a16="http://schemas.microsoft.com/office/drawing/2014/main" id="{61243F5C-A941-435D-F41D-FA892FE8A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645" y="4934775"/>
            <a:ext cx="2446563" cy="137619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a:extLst>
              <a:ext uri="{FF2B5EF4-FFF2-40B4-BE49-F238E27FC236}">
                <a16:creationId xmlns:a16="http://schemas.microsoft.com/office/drawing/2014/main" id="{BC152437-3FE9-7D53-2A30-22C8B311E3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6388" y="3074026"/>
            <a:ext cx="1380391" cy="710892"/>
          </a:xfrm>
          <a:prstGeom prst="rect">
            <a:avLst/>
          </a:prstGeom>
          <a:noFill/>
          <a:extLst>
            <a:ext uri="{909E8E84-426E-40DD-AFC4-6F175D3DCCD1}">
              <a14:hiddenFill xmlns:a14="http://schemas.microsoft.com/office/drawing/2010/main">
                <a:solidFill>
                  <a:srgbClr val="FFFFFF"/>
                </a:solidFill>
              </a14:hiddenFill>
            </a:ext>
          </a:extLst>
        </p:spPr>
      </p:pic>
      <p:sp>
        <p:nvSpPr>
          <p:cNvPr id="49" name="Content Placeholder 2">
            <a:extLst>
              <a:ext uri="{FF2B5EF4-FFF2-40B4-BE49-F238E27FC236}">
                <a16:creationId xmlns:a16="http://schemas.microsoft.com/office/drawing/2014/main" id="{DC11381A-A548-38C7-1920-04EA871BFA6F}"/>
              </a:ext>
            </a:extLst>
          </p:cNvPr>
          <p:cNvSpPr txBox="1">
            <a:spLocks/>
          </p:cNvSpPr>
          <p:nvPr/>
        </p:nvSpPr>
        <p:spPr>
          <a:xfrm>
            <a:off x="6965431" y="1768739"/>
            <a:ext cx="4262307" cy="637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US" b="1" dirty="0"/>
              <a:t>For:</a:t>
            </a:r>
          </a:p>
        </p:txBody>
      </p:sp>
      <p:pic>
        <p:nvPicPr>
          <p:cNvPr id="55" name="Picture 7">
            <a:extLst>
              <a:ext uri="{FF2B5EF4-FFF2-40B4-BE49-F238E27FC236}">
                <a16:creationId xmlns:a16="http://schemas.microsoft.com/office/drawing/2014/main" id="{757B16AE-0C09-41B4-C7EF-6455079355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4763" y="3399137"/>
            <a:ext cx="2514600" cy="3889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a:extLst>
              <a:ext uri="{FF2B5EF4-FFF2-40B4-BE49-F238E27FC236}">
                <a16:creationId xmlns:a16="http://schemas.microsoft.com/office/drawing/2014/main" id="{79D32E1E-1081-B8A7-E517-13C79706A7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192" y="3970001"/>
            <a:ext cx="1260587" cy="598779"/>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DC61F4DE-EE60-CDE3-A93C-1963883BEDCA}"/>
              </a:ext>
            </a:extLst>
          </p:cNvPr>
          <p:cNvSpPr/>
          <p:nvPr/>
        </p:nvSpPr>
        <p:spPr>
          <a:xfrm>
            <a:off x="6970840" y="2320830"/>
            <a:ext cx="4262307" cy="375707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4">
            <a:extLst>
              <a:ext uri="{FF2B5EF4-FFF2-40B4-BE49-F238E27FC236}">
                <a16:creationId xmlns:a16="http://schemas.microsoft.com/office/drawing/2014/main" id="{CA59721F-E87F-4BCB-C8F2-9FBB1D6D44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2854" y="4617452"/>
            <a:ext cx="2827458" cy="74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9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730A-56C3-0AB7-85E5-5A1B9957D394}"/>
              </a:ext>
            </a:extLst>
          </p:cNvPr>
          <p:cNvSpPr>
            <a:spLocks noGrp="1"/>
          </p:cNvSpPr>
          <p:nvPr>
            <p:ph type="title"/>
          </p:nvPr>
        </p:nvSpPr>
        <p:spPr/>
        <p:txBody>
          <a:bodyPr/>
          <a:lstStyle/>
          <a:p>
            <a:r>
              <a:rPr lang="en-US" dirty="0">
                <a:latin typeface="DIN 2014 Bold (Headings)"/>
              </a:rPr>
              <a:t>Degraded Throughput</a:t>
            </a:r>
          </a:p>
        </p:txBody>
      </p:sp>
      <p:sp>
        <p:nvSpPr>
          <p:cNvPr id="4" name="Slide Number Placeholder 3">
            <a:extLst>
              <a:ext uri="{FF2B5EF4-FFF2-40B4-BE49-F238E27FC236}">
                <a16:creationId xmlns:a16="http://schemas.microsoft.com/office/drawing/2014/main" id="{AED3A195-34B7-97F1-4BD5-C8BF14013678}"/>
              </a:ext>
            </a:extLst>
          </p:cNvPr>
          <p:cNvSpPr>
            <a:spLocks noGrp="1"/>
          </p:cNvSpPr>
          <p:nvPr>
            <p:ph type="sldNum" sz="quarter" idx="12"/>
          </p:nvPr>
        </p:nvSpPr>
        <p:spPr/>
        <p:txBody>
          <a:bodyPr/>
          <a:lstStyle/>
          <a:p>
            <a:fld id="{32EE06C3-10CF-4A99-A269-0039F423024A}" type="slidenum">
              <a:rPr lang="en-US" smtClean="0"/>
              <a:t>16</a:t>
            </a:fld>
            <a:endParaRPr lang="en-US"/>
          </a:p>
        </p:txBody>
      </p:sp>
      <p:sp>
        <p:nvSpPr>
          <p:cNvPr id="5" name="Text Placeholder 4">
            <a:extLst>
              <a:ext uri="{FF2B5EF4-FFF2-40B4-BE49-F238E27FC236}">
                <a16:creationId xmlns:a16="http://schemas.microsoft.com/office/drawing/2014/main" id="{6E6C561D-86B6-47D4-BF45-02BD237D2F7E}"/>
              </a:ext>
            </a:extLst>
          </p:cNvPr>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16860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4529-8A30-ABDF-6871-E1B24A0C9AC0}"/>
              </a:ext>
            </a:extLst>
          </p:cNvPr>
          <p:cNvSpPr>
            <a:spLocks noGrp="1"/>
          </p:cNvSpPr>
          <p:nvPr>
            <p:ph type="title"/>
          </p:nvPr>
        </p:nvSpPr>
        <p:spPr/>
        <p:txBody>
          <a:bodyPr/>
          <a:lstStyle/>
          <a:p>
            <a:r>
              <a:rPr lang="en-US" dirty="0">
                <a:latin typeface="DIN 2014 Bold (Headings)"/>
              </a:rPr>
              <a:t>Kuiper’s Proposal</a:t>
            </a:r>
          </a:p>
        </p:txBody>
      </p:sp>
      <p:sp>
        <p:nvSpPr>
          <p:cNvPr id="4" name="Slide Number Placeholder 3">
            <a:extLst>
              <a:ext uri="{FF2B5EF4-FFF2-40B4-BE49-F238E27FC236}">
                <a16:creationId xmlns:a16="http://schemas.microsoft.com/office/drawing/2014/main" id="{049DFC09-AD08-B734-E5E9-90A47EF8C2CD}"/>
              </a:ext>
            </a:extLst>
          </p:cNvPr>
          <p:cNvSpPr>
            <a:spLocks noGrp="1"/>
          </p:cNvSpPr>
          <p:nvPr>
            <p:ph type="sldNum" sz="quarter" idx="12"/>
          </p:nvPr>
        </p:nvSpPr>
        <p:spPr/>
        <p:txBody>
          <a:bodyPr/>
          <a:lstStyle/>
          <a:p>
            <a:fld id="{32EE06C3-10CF-4A99-A269-0039F423024A}" type="slidenum">
              <a:rPr lang="en-US" smtClean="0"/>
              <a:t>17</a:t>
            </a:fld>
            <a:endParaRPr lang="en-US"/>
          </a:p>
        </p:txBody>
      </p:sp>
      <p:sp>
        <p:nvSpPr>
          <p:cNvPr id="15" name="Content Placeholder 2">
            <a:extLst>
              <a:ext uri="{FF2B5EF4-FFF2-40B4-BE49-F238E27FC236}">
                <a16:creationId xmlns:a16="http://schemas.microsoft.com/office/drawing/2014/main" id="{E5616D5E-3269-D752-201D-A12B3E76D37B}"/>
              </a:ext>
            </a:extLst>
          </p:cNvPr>
          <p:cNvSpPr>
            <a:spLocks noGrp="1"/>
          </p:cNvSpPr>
          <p:nvPr>
            <p:ph idx="1"/>
          </p:nvPr>
        </p:nvSpPr>
        <p:spPr>
          <a:xfrm>
            <a:off x="838200" y="1794629"/>
            <a:ext cx="10515600" cy="3929466"/>
          </a:xfrm>
        </p:spPr>
        <p:txBody>
          <a:bodyPr>
            <a:normAutofit/>
          </a:bodyPr>
          <a:lstStyle/>
          <a:p>
            <a:pPr>
              <a:lnSpc>
                <a:spcPct val="100000"/>
              </a:lnSpc>
            </a:pPr>
            <a:r>
              <a:rPr lang="en-US" dirty="0">
                <a:latin typeface="DIN 2014 Bold (Headings)"/>
              </a:rPr>
              <a:t>Kuiper proposed adopting a metric providing that a later-round NGSO FSS system may cause:</a:t>
            </a:r>
          </a:p>
          <a:p>
            <a:pPr lvl="1">
              <a:lnSpc>
                <a:spcPct val="100000"/>
              </a:lnSpc>
              <a:spcBef>
                <a:spcPts val="1000"/>
              </a:spcBef>
            </a:pPr>
            <a:r>
              <a:rPr lang="en-US" dirty="0">
                <a:latin typeface="DIN 2014 Bold (Headings)"/>
              </a:rPr>
              <a:t>“(1) at most an increase of 3% of the </a:t>
            </a:r>
            <a:r>
              <a:rPr lang="en-US" b="1" dirty="0">
                <a:latin typeface="DIN 2014 Bold (Headings)"/>
              </a:rPr>
              <a:t>time allowance for the earlier-round system’s lowest carrier-to-noise ratio (C/N) value</a:t>
            </a:r>
            <a:r>
              <a:rPr lang="en-US" dirty="0">
                <a:latin typeface="DIN 2014 Bold (Headings)"/>
              </a:rPr>
              <a:t>; and </a:t>
            </a:r>
          </a:p>
          <a:p>
            <a:pPr lvl="1">
              <a:lnSpc>
                <a:spcPct val="100000"/>
              </a:lnSpc>
              <a:spcBef>
                <a:spcPts val="1000"/>
              </a:spcBef>
            </a:pPr>
            <a:r>
              <a:rPr lang="en-US" dirty="0">
                <a:latin typeface="DIN 2014 Bold (Headings)"/>
              </a:rPr>
              <a:t>(2) at most a 3% reduction in the </a:t>
            </a:r>
            <a:r>
              <a:rPr lang="en-US" b="1" dirty="0">
                <a:latin typeface="DIN 2014 Bold (Headings)"/>
              </a:rPr>
              <a:t>time-weighted average spectral efficiency </a:t>
            </a:r>
            <a:r>
              <a:rPr lang="en-US" dirty="0">
                <a:latin typeface="DIN 2014 Bold (Headings)"/>
              </a:rPr>
              <a:t>of an earlier-round system, calculated on an annual basis.”</a:t>
            </a:r>
          </a:p>
          <a:p>
            <a:pPr>
              <a:lnSpc>
                <a:spcPct val="100000"/>
              </a:lnSpc>
            </a:pPr>
            <a:r>
              <a:rPr lang="en-US" dirty="0">
                <a:latin typeface="DIN 2014 Bold (Headings)"/>
              </a:rPr>
              <a:t>Advances harmonization with ITU</a:t>
            </a:r>
          </a:p>
        </p:txBody>
      </p:sp>
    </p:spTree>
    <p:extLst>
      <p:ext uri="{BB962C8B-B14F-4D97-AF65-F5344CB8AC3E}">
        <p14:creationId xmlns:p14="http://schemas.microsoft.com/office/powerpoint/2010/main" val="63954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4529-8A30-ABDF-6871-E1B24A0C9AC0}"/>
              </a:ext>
            </a:extLst>
          </p:cNvPr>
          <p:cNvSpPr>
            <a:spLocks noGrp="1"/>
          </p:cNvSpPr>
          <p:nvPr>
            <p:ph type="title"/>
          </p:nvPr>
        </p:nvSpPr>
        <p:spPr/>
        <p:txBody>
          <a:bodyPr/>
          <a:lstStyle/>
          <a:p>
            <a:r>
              <a:rPr lang="en-US" dirty="0">
                <a:latin typeface="DIN 2014 Bold (Headings)"/>
              </a:rPr>
              <a:t>What is Degraded Throughput?</a:t>
            </a:r>
          </a:p>
        </p:txBody>
      </p:sp>
      <p:sp>
        <p:nvSpPr>
          <p:cNvPr id="4" name="Slide Number Placeholder 3">
            <a:extLst>
              <a:ext uri="{FF2B5EF4-FFF2-40B4-BE49-F238E27FC236}">
                <a16:creationId xmlns:a16="http://schemas.microsoft.com/office/drawing/2014/main" id="{049DFC09-AD08-B734-E5E9-90A47EF8C2CD}"/>
              </a:ext>
            </a:extLst>
          </p:cNvPr>
          <p:cNvSpPr>
            <a:spLocks noGrp="1"/>
          </p:cNvSpPr>
          <p:nvPr>
            <p:ph type="sldNum" sz="quarter" idx="12"/>
          </p:nvPr>
        </p:nvSpPr>
        <p:spPr/>
        <p:txBody>
          <a:bodyPr/>
          <a:lstStyle/>
          <a:p>
            <a:fld id="{32EE06C3-10CF-4A99-A269-0039F423024A}" type="slidenum">
              <a:rPr lang="en-US" smtClean="0"/>
              <a:t>18</a:t>
            </a:fld>
            <a:endParaRPr lang="en-US"/>
          </a:p>
        </p:txBody>
      </p:sp>
      <p:pic>
        <p:nvPicPr>
          <p:cNvPr id="6" name="Picture 5">
            <a:extLst>
              <a:ext uri="{FF2B5EF4-FFF2-40B4-BE49-F238E27FC236}">
                <a16:creationId xmlns:a16="http://schemas.microsoft.com/office/drawing/2014/main" id="{3578DE20-998C-7F44-A72B-62EF0F0D4604}"/>
              </a:ext>
            </a:extLst>
          </p:cNvPr>
          <p:cNvPicPr>
            <a:picLocks noChangeAspect="1"/>
          </p:cNvPicPr>
          <p:nvPr/>
        </p:nvPicPr>
        <p:blipFill>
          <a:blip r:embed="rId3"/>
          <a:stretch>
            <a:fillRect/>
          </a:stretch>
        </p:blipFill>
        <p:spPr>
          <a:xfrm>
            <a:off x="6096000" y="1851819"/>
            <a:ext cx="5200650" cy="3982654"/>
          </a:xfrm>
          <a:prstGeom prst="rect">
            <a:avLst/>
          </a:prstGeom>
        </p:spPr>
      </p:pic>
      <p:pic>
        <p:nvPicPr>
          <p:cNvPr id="14" name="Picture 13">
            <a:extLst>
              <a:ext uri="{FF2B5EF4-FFF2-40B4-BE49-F238E27FC236}">
                <a16:creationId xmlns:a16="http://schemas.microsoft.com/office/drawing/2014/main" id="{1A758207-4725-5CD7-7A53-634231BBA709}"/>
              </a:ext>
            </a:extLst>
          </p:cNvPr>
          <p:cNvPicPr>
            <a:picLocks noChangeAspect="1"/>
          </p:cNvPicPr>
          <p:nvPr/>
        </p:nvPicPr>
        <p:blipFill>
          <a:blip r:embed="rId4"/>
          <a:stretch>
            <a:fillRect/>
          </a:stretch>
        </p:blipFill>
        <p:spPr>
          <a:xfrm>
            <a:off x="704851" y="1928019"/>
            <a:ext cx="5200650" cy="3943350"/>
          </a:xfrm>
          <a:prstGeom prst="rect">
            <a:avLst/>
          </a:prstGeom>
        </p:spPr>
      </p:pic>
    </p:spTree>
    <p:extLst>
      <p:ext uri="{BB962C8B-B14F-4D97-AF65-F5344CB8AC3E}">
        <p14:creationId xmlns:p14="http://schemas.microsoft.com/office/powerpoint/2010/main" val="315524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0A7C-2B34-BD1B-39B8-50C0BB4440A6}"/>
              </a:ext>
            </a:extLst>
          </p:cNvPr>
          <p:cNvSpPr>
            <a:spLocks noGrp="1"/>
          </p:cNvSpPr>
          <p:nvPr>
            <p:ph type="title"/>
          </p:nvPr>
        </p:nvSpPr>
        <p:spPr/>
        <p:txBody>
          <a:bodyPr/>
          <a:lstStyle/>
          <a:p>
            <a:r>
              <a:rPr lang="en-US" dirty="0">
                <a:latin typeface="DIN 2014 Bold (Headings)"/>
              </a:rPr>
              <a:t>Benefits of Degraded Throughput</a:t>
            </a:r>
          </a:p>
        </p:txBody>
      </p:sp>
      <p:sp>
        <p:nvSpPr>
          <p:cNvPr id="3" name="Content Placeholder 2">
            <a:extLst>
              <a:ext uri="{FF2B5EF4-FFF2-40B4-BE49-F238E27FC236}">
                <a16:creationId xmlns:a16="http://schemas.microsoft.com/office/drawing/2014/main" id="{4E59ECDF-B7A3-37A6-0421-A9B16F26846D}"/>
              </a:ext>
            </a:extLst>
          </p:cNvPr>
          <p:cNvSpPr>
            <a:spLocks noGrp="1"/>
          </p:cNvSpPr>
          <p:nvPr>
            <p:ph idx="1"/>
          </p:nvPr>
        </p:nvSpPr>
        <p:spPr>
          <a:xfrm>
            <a:off x="838200" y="1794629"/>
            <a:ext cx="10515600" cy="4351338"/>
          </a:xfrm>
        </p:spPr>
        <p:txBody>
          <a:bodyPr>
            <a:normAutofit/>
          </a:bodyPr>
          <a:lstStyle/>
          <a:p>
            <a:pPr>
              <a:lnSpc>
                <a:spcPct val="100000"/>
              </a:lnSpc>
            </a:pPr>
            <a:r>
              <a:rPr lang="en-US" sz="2800" b="0" i="0" u="none" strike="noStrike" baseline="0" dirty="0">
                <a:latin typeface="TeXGyreTermesX-Regular"/>
              </a:rPr>
              <a:t>NGSO satellites are subject to dynamic effects</a:t>
            </a:r>
          </a:p>
          <a:p>
            <a:pPr lvl="1">
              <a:lnSpc>
                <a:spcPct val="100000"/>
              </a:lnSpc>
              <a:spcBef>
                <a:spcPts val="1000"/>
              </a:spcBef>
            </a:pPr>
            <a:r>
              <a:rPr lang="en-US" dirty="0">
                <a:latin typeface="TeXGyreTermesX-Regular"/>
              </a:rPr>
              <a:t>D</a:t>
            </a:r>
            <a:r>
              <a:rPr lang="en-US" sz="2400" b="0" i="0" u="none" strike="noStrike" baseline="0" dirty="0">
                <a:latin typeface="TeXGyreTermesX-Regular"/>
              </a:rPr>
              <a:t>ynamic path loss, antenna gain, rain attenuation</a:t>
            </a:r>
          </a:p>
          <a:p>
            <a:pPr lvl="1">
              <a:lnSpc>
                <a:spcPct val="100000"/>
              </a:lnSpc>
              <a:spcBef>
                <a:spcPts val="1000"/>
              </a:spcBef>
            </a:pPr>
            <a:r>
              <a:rPr lang="en-US" b="0" i="0" u="none" strike="noStrike" baseline="0" dirty="0">
                <a:latin typeface="TeXGyreTermesX-Regular"/>
              </a:rPr>
              <a:t>Adaptive </a:t>
            </a:r>
            <a:r>
              <a:rPr lang="en-US" b="0" i="0" u="none" strike="noStrike" baseline="0" dirty="0">
                <a:latin typeface="DIN 2014 Demi (Body)"/>
              </a:rPr>
              <a:t>control</a:t>
            </a:r>
            <a:r>
              <a:rPr lang="en-US" b="0" i="0" u="none" strike="noStrike" baseline="0" dirty="0">
                <a:latin typeface="TeXGyreTermesX-Regular"/>
              </a:rPr>
              <a:t> and modulation (ACM) balances availability and throughput</a:t>
            </a:r>
          </a:p>
          <a:p>
            <a:pPr lvl="1">
              <a:lnSpc>
                <a:spcPct val="100000"/>
              </a:lnSpc>
              <a:spcBef>
                <a:spcPts val="1000"/>
              </a:spcBef>
            </a:pPr>
            <a:r>
              <a:rPr lang="en-US" b="0" i="0" u="none" strike="noStrike" baseline="0" dirty="0">
                <a:latin typeface="TeXGyreTermesX-Regular"/>
              </a:rPr>
              <a:t>Recognize resiliency to decreases in availability and throughput </a:t>
            </a:r>
          </a:p>
          <a:p>
            <a:pPr>
              <a:lnSpc>
                <a:spcPct val="100000"/>
              </a:lnSpc>
            </a:pPr>
            <a:r>
              <a:rPr lang="en-US" b="0" i="0" u="none" strike="noStrike" baseline="0" dirty="0">
                <a:latin typeface="TeXGyreTermesX-Regular"/>
              </a:rPr>
              <a:t>Compare system performance with and without interference</a:t>
            </a:r>
          </a:p>
          <a:p>
            <a:pPr lvl="1">
              <a:lnSpc>
                <a:spcPct val="100000"/>
              </a:lnSpc>
              <a:spcBef>
                <a:spcPts val="1000"/>
              </a:spcBef>
            </a:pPr>
            <a:r>
              <a:rPr lang="en-US" dirty="0">
                <a:latin typeface="TeXGyreTermesX-Regular"/>
              </a:rPr>
              <a:t>Tailored protection of victim systems allows</a:t>
            </a:r>
            <a:r>
              <a:rPr lang="en-US" b="0" i="0" u="none" strike="noStrike" baseline="0" dirty="0">
                <a:latin typeface="TeXGyreTermesX-Regular"/>
              </a:rPr>
              <a:t> efficient use of spectrum</a:t>
            </a:r>
          </a:p>
          <a:p>
            <a:pPr lvl="1">
              <a:lnSpc>
                <a:spcPct val="100000"/>
              </a:lnSpc>
              <a:spcBef>
                <a:spcPts val="1000"/>
              </a:spcBef>
            </a:pPr>
            <a:endParaRPr lang="en-US" dirty="0"/>
          </a:p>
        </p:txBody>
      </p:sp>
      <p:sp>
        <p:nvSpPr>
          <p:cNvPr id="4" name="Slide Number Placeholder 3">
            <a:extLst>
              <a:ext uri="{FF2B5EF4-FFF2-40B4-BE49-F238E27FC236}">
                <a16:creationId xmlns:a16="http://schemas.microsoft.com/office/drawing/2014/main" id="{176BE52B-652F-EF27-A69A-78D447FEF55E}"/>
              </a:ext>
            </a:extLst>
          </p:cNvPr>
          <p:cNvSpPr>
            <a:spLocks noGrp="1"/>
          </p:cNvSpPr>
          <p:nvPr>
            <p:ph type="sldNum" sz="quarter" idx="12"/>
          </p:nvPr>
        </p:nvSpPr>
        <p:spPr/>
        <p:txBody>
          <a:bodyPr/>
          <a:lstStyle/>
          <a:p>
            <a:fld id="{32EE06C3-10CF-4A99-A269-0039F423024A}" type="slidenum">
              <a:rPr lang="en-US" smtClean="0"/>
              <a:t>19</a:t>
            </a:fld>
            <a:endParaRPr lang="en-US"/>
          </a:p>
        </p:txBody>
      </p:sp>
    </p:spTree>
    <p:extLst>
      <p:ext uri="{BB962C8B-B14F-4D97-AF65-F5344CB8AC3E}">
        <p14:creationId xmlns:p14="http://schemas.microsoft.com/office/powerpoint/2010/main" val="286909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4DF4-7268-2539-8BE9-BADBDA6CEA8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74646770-C328-7C4F-C483-0D2FA96998E6}"/>
              </a:ext>
            </a:extLst>
          </p:cNvPr>
          <p:cNvSpPr>
            <a:spLocks noGrp="1"/>
          </p:cNvSpPr>
          <p:nvPr>
            <p:ph type="sldNum" sz="quarter" idx="11"/>
          </p:nvPr>
        </p:nvSpPr>
        <p:spPr/>
        <p:txBody>
          <a:bodyPr/>
          <a:lstStyle/>
          <a:p>
            <a:fld id="{32EE06C3-10CF-4A99-A269-0039F423024A}" type="slidenum">
              <a:rPr lang="en-US" smtClean="0"/>
              <a:pPr/>
              <a:t>2</a:t>
            </a:fld>
            <a:endParaRPr lang="en-US" dirty="0"/>
          </a:p>
        </p:txBody>
      </p:sp>
      <p:sp>
        <p:nvSpPr>
          <p:cNvPr id="4" name="Content Placeholder 3">
            <a:extLst>
              <a:ext uri="{FF2B5EF4-FFF2-40B4-BE49-F238E27FC236}">
                <a16:creationId xmlns:a16="http://schemas.microsoft.com/office/drawing/2014/main" id="{2814D3C1-2065-1C30-43F1-DE7F9533D3B5}"/>
              </a:ext>
            </a:extLst>
          </p:cNvPr>
          <p:cNvSpPr>
            <a:spLocks noGrp="1"/>
          </p:cNvSpPr>
          <p:nvPr>
            <p:ph idx="1"/>
          </p:nvPr>
        </p:nvSpPr>
        <p:spPr/>
        <p:txBody>
          <a:bodyPr/>
          <a:lstStyle/>
          <a:p>
            <a:r>
              <a:rPr lang="en-US" dirty="0"/>
              <a:t>Current Spectrum Sharing Rules</a:t>
            </a:r>
          </a:p>
        </p:txBody>
      </p:sp>
      <p:sp>
        <p:nvSpPr>
          <p:cNvPr id="5" name="Content Placeholder 4">
            <a:extLst>
              <a:ext uri="{FF2B5EF4-FFF2-40B4-BE49-F238E27FC236}">
                <a16:creationId xmlns:a16="http://schemas.microsoft.com/office/drawing/2014/main" id="{4B4A225E-EC22-5D03-D61B-07A17935D530}"/>
              </a:ext>
            </a:extLst>
          </p:cNvPr>
          <p:cNvSpPr>
            <a:spLocks noGrp="1"/>
          </p:cNvSpPr>
          <p:nvPr>
            <p:ph idx="12"/>
          </p:nvPr>
        </p:nvSpPr>
        <p:spPr/>
        <p:txBody>
          <a:bodyPr/>
          <a:lstStyle/>
          <a:p>
            <a:r>
              <a:rPr lang="en-US" dirty="0"/>
              <a:t>Revising Spectrum Sharing Rules</a:t>
            </a:r>
          </a:p>
        </p:txBody>
      </p:sp>
      <p:sp>
        <p:nvSpPr>
          <p:cNvPr id="6" name="Content Placeholder 5">
            <a:extLst>
              <a:ext uri="{FF2B5EF4-FFF2-40B4-BE49-F238E27FC236}">
                <a16:creationId xmlns:a16="http://schemas.microsoft.com/office/drawing/2014/main" id="{3DEDB930-79EF-FA7C-7A96-B8A213CFF142}"/>
              </a:ext>
            </a:extLst>
          </p:cNvPr>
          <p:cNvSpPr>
            <a:spLocks noGrp="1"/>
          </p:cNvSpPr>
          <p:nvPr>
            <p:ph idx="13"/>
          </p:nvPr>
        </p:nvSpPr>
        <p:spPr/>
        <p:txBody>
          <a:bodyPr/>
          <a:lstStyle/>
          <a:p>
            <a:r>
              <a:rPr lang="en-US" dirty="0"/>
              <a:t>Degraded Throughput</a:t>
            </a:r>
          </a:p>
        </p:txBody>
      </p:sp>
      <p:sp>
        <p:nvSpPr>
          <p:cNvPr id="7" name="Content Placeholder 6">
            <a:extLst>
              <a:ext uri="{FF2B5EF4-FFF2-40B4-BE49-F238E27FC236}">
                <a16:creationId xmlns:a16="http://schemas.microsoft.com/office/drawing/2014/main" id="{E558C837-E9C7-7FAC-E14F-D75BFF6845A3}"/>
              </a:ext>
            </a:extLst>
          </p:cNvPr>
          <p:cNvSpPr>
            <a:spLocks noGrp="1"/>
          </p:cNvSpPr>
          <p:nvPr>
            <p:ph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Spectrum Sharing Rules</a:t>
            </a:r>
          </a:p>
        </p:txBody>
      </p:sp>
    </p:spTree>
    <p:extLst>
      <p:ext uri="{BB962C8B-B14F-4D97-AF65-F5344CB8AC3E}">
        <p14:creationId xmlns:p14="http://schemas.microsoft.com/office/powerpoint/2010/main" val="105444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8968-D8CB-D2E3-8CDF-FE5F60D0FB43}"/>
              </a:ext>
            </a:extLst>
          </p:cNvPr>
          <p:cNvSpPr>
            <a:spLocks noGrp="1"/>
          </p:cNvSpPr>
          <p:nvPr>
            <p:ph type="title"/>
          </p:nvPr>
        </p:nvSpPr>
        <p:spPr/>
        <p:txBody>
          <a:bodyPr/>
          <a:lstStyle/>
          <a:p>
            <a:r>
              <a:rPr lang="en-US" dirty="0">
                <a:latin typeface="DIN 2014 Bold (Headings)"/>
              </a:rPr>
              <a:t>Drawbacks of Degraded Throughput</a:t>
            </a:r>
          </a:p>
        </p:txBody>
      </p:sp>
      <p:sp>
        <p:nvSpPr>
          <p:cNvPr id="4" name="Slide Number Placeholder 3">
            <a:extLst>
              <a:ext uri="{FF2B5EF4-FFF2-40B4-BE49-F238E27FC236}">
                <a16:creationId xmlns:a16="http://schemas.microsoft.com/office/drawing/2014/main" id="{2B7DB3A7-AE51-B663-F676-86AE56EFEC45}"/>
              </a:ext>
            </a:extLst>
          </p:cNvPr>
          <p:cNvSpPr>
            <a:spLocks noGrp="1"/>
          </p:cNvSpPr>
          <p:nvPr>
            <p:ph type="sldNum" sz="quarter" idx="12"/>
          </p:nvPr>
        </p:nvSpPr>
        <p:spPr/>
        <p:txBody>
          <a:bodyPr/>
          <a:lstStyle/>
          <a:p>
            <a:fld id="{32EE06C3-10CF-4A99-A269-0039F423024A}" type="slidenum">
              <a:rPr lang="en-US" smtClean="0"/>
              <a:t>20</a:t>
            </a:fld>
            <a:endParaRPr lang="en-US"/>
          </a:p>
        </p:txBody>
      </p:sp>
      <p:sp>
        <p:nvSpPr>
          <p:cNvPr id="3" name="Content Placeholder 2">
            <a:extLst>
              <a:ext uri="{FF2B5EF4-FFF2-40B4-BE49-F238E27FC236}">
                <a16:creationId xmlns:a16="http://schemas.microsoft.com/office/drawing/2014/main" id="{60ECE819-434C-60E0-0EC0-2DCA8692CB26}"/>
              </a:ext>
            </a:extLst>
          </p:cNvPr>
          <p:cNvSpPr>
            <a:spLocks noGrp="1"/>
          </p:cNvSpPr>
          <p:nvPr>
            <p:ph idx="1"/>
          </p:nvPr>
        </p:nvSpPr>
        <p:spPr>
          <a:xfrm>
            <a:off x="838200" y="1794629"/>
            <a:ext cx="10515600" cy="4351338"/>
          </a:xfrm>
        </p:spPr>
        <p:txBody>
          <a:bodyPr>
            <a:normAutofit/>
          </a:bodyPr>
          <a:lstStyle/>
          <a:p>
            <a:pPr>
              <a:lnSpc>
                <a:spcPct val="100000"/>
              </a:lnSpc>
            </a:pPr>
            <a:r>
              <a:rPr lang="en-US" dirty="0">
                <a:latin typeface="DIN 2014 Demi (Body)"/>
              </a:rPr>
              <a:t>C</a:t>
            </a:r>
            <a:r>
              <a:rPr lang="en-US" sz="2800" b="0" i="0" u="none" strike="noStrike" baseline="0" dirty="0">
                <a:latin typeface="DIN 2014 Demi (Body)"/>
              </a:rPr>
              <a:t>omplexity of calculation</a:t>
            </a:r>
          </a:p>
          <a:p>
            <a:pPr>
              <a:lnSpc>
                <a:spcPct val="100000"/>
              </a:lnSpc>
            </a:pPr>
            <a:r>
              <a:rPr lang="en-US" dirty="0">
                <a:latin typeface="DIN 2014 Demi (Body)"/>
              </a:rPr>
              <a:t>G</a:t>
            </a:r>
            <a:r>
              <a:rPr lang="en-US" sz="2800" b="0" i="0" u="none" strike="noStrike" baseline="0" dirty="0">
                <a:latin typeface="DIN 2014 Demi (Body)"/>
              </a:rPr>
              <a:t>eneric or system-specific parameters</a:t>
            </a:r>
          </a:p>
          <a:p>
            <a:pPr lvl="1">
              <a:lnSpc>
                <a:spcPct val="100000"/>
              </a:lnSpc>
              <a:spcBef>
                <a:spcPts val="1000"/>
              </a:spcBef>
            </a:pPr>
            <a:r>
              <a:rPr lang="en-US" dirty="0">
                <a:latin typeface="DIN 2014 Demi (Body)"/>
              </a:rPr>
              <a:t>With generic: does</a:t>
            </a:r>
            <a:r>
              <a:rPr lang="en-US" sz="2400" b="0" i="0" u="none" strike="noStrike" baseline="0" dirty="0">
                <a:latin typeface="DIN 2014 Demi (Body)"/>
              </a:rPr>
              <a:t> not protect all systems equally</a:t>
            </a:r>
          </a:p>
          <a:p>
            <a:pPr lvl="1">
              <a:lnSpc>
                <a:spcPct val="100000"/>
              </a:lnSpc>
              <a:spcBef>
                <a:spcPts val="1000"/>
              </a:spcBef>
            </a:pPr>
            <a:r>
              <a:rPr lang="en-US" dirty="0">
                <a:latin typeface="DIN 2014 Demi (Body)"/>
              </a:rPr>
              <a:t>With specific: tailored protections, increases burden on applicants</a:t>
            </a:r>
            <a:endParaRPr lang="en-US" b="0" i="0" u="none" strike="noStrike" baseline="0" dirty="0">
              <a:latin typeface="DIN 2014 Demi (Body)"/>
            </a:endParaRPr>
          </a:p>
          <a:p>
            <a:pPr>
              <a:lnSpc>
                <a:spcPct val="100000"/>
              </a:lnSpc>
            </a:pPr>
            <a:r>
              <a:rPr lang="en-US" dirty="0">
                <a:latin typeface="DIN 2014 Demi (Body)"/>
              </a:rPr>
              <a:t>D</a:t>
            </a:r>
            <a:r>
              <a:rPr lang="en-US" sz="2800" b="0" i="0" u="none" strike="noStrike" baseline="0" dirty="0">
                <a:latin typeface="DIN 2014 Demi (Body)"/>
              </a:rPr>
              <a:t>efinition of lowest C/N of a system</a:t>
            </a:r>
            <a:endParaRPr lang="en-US" dirty="0">
              <a:latin typeface="DIN 2014 Demi (Body)"/>
            </a:endParaRPr>
          </a:p>
        </p:txBody>
      </p:sp>
    </p:spTree>
    <p:extLst>
      <p:ext uri="{BB962C8B-B14F-4D97-AF65-F5344CB8AC3E}">
        <p14:creationId xmlns:p14="http://schemas.microsoft.com/office/powerpoint/2010/main" val="222987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730A-56C3-0AB7-85E5-5A1B9957D394}"/>
              </a:ext>
            </a:extLst>
          </p:cNvPr>
          <p:cNvSpPr>
            <a:spLocks noGrp="1"/>
          </p:cNvSpPr>
          <p:nvPr>
            <p:ph type="title"/>
          </p:nvPr>
        </p:nvSpPr>
        <p:spPr/>
        <p:txBody>
          <a:bodyPr/>
          <a:lstStyle/>
          <a:p>
            <a:r>
              <a:rPr lang="en-US" dirty="0">
                <a:latin typeface="DIN 2014 Bold (Headings)"/>
              </a:rPr>
              <a:t>Future of Spectrum Sharing Rules </a:t>
            </a:r>
          </a:p>
        </p:txBody>
      </p:sp>
      <p:sp>
        <p:nvSpPr>
          <p:cNvPr id="4" name="Slide Number Placeholder 3">
            <a:extLst>
              <a:ext uri="{FF2B5EF4-FFF2-40B4-BE49-F238E27FC236}">
                <a16:creationId xmlns:a16="http://schemas.microsoft.com/office/drawing/2014/main" id="{AED3A195-34B7-97F1-4BD5-C8BF14013678}"/>
              </a:ext>
            </a:extLst>
          </p:cNvPr>
          <p:cNvSpPr>
            <a:spLocks noGrp="1"/>
          </p:cNvSpPr>
          <p:nvPr>
            <p:ph type="sldNum" sz="quarter" idx="12"/>
          </p:nvPr>
        </p:nvSpPr>
        <p:spPr/>
        <p:txBody>
          <a:bodyPr/>
          <a:lstStyle/>
          <a:p>
            <a:fld id="{32EE06C3-10CF-4A99-A269-0039F423024A}" type="slidenum">
              <a:rPr lang="en-US" smtClean="0"/>
              <a:t>21</a:t>
            </a:fld>
            <a:endParaRPr lang="en-US"/>
          </a:p>
        </p:txBody>
      </p:sp>
      <p:sp>
        <p:nvSpPr>
          <p:cNvPr id="5" name="Text Placeholder 4">
            <a:extLst>
              <a:ext uri="{FF2B5EF4-FFF2-40B4-BE49-F238E27FC236}">
                <a16:creationId xmlns:a16="http://schemas.microsoft.com/office/drawing/2014/main" id="{6E6C561D-86B6-47D4-BF45-02BD237D2F7E}"/>
              </a:ext>
            </a:extLst>
          </p:cNvPr>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9803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B021-CF73-58A0-D199-570A107D13A6}"/>
              </a:ext>
            </a:extLst>
          </p:cNvPr>
          <p:cNvSpPr>
            <a:spLocks noGrp="1"/>
          </p:cNvSpPr>
          <p:nvPr>
            <p:ph type="title"/>
          </p:nvPr>
        </p:nvSpPr>
        <p:spPr/>
        <p:txBody>
          <a:bodyPr/>
          <a:lstStyle/>
          <a:p>
            <a:r>
              <a:rPr lang="en-US" dirty="0">
                <a:latin typeface="DIN 2014 Bold (Headings)"/>
              </a:rPr>
              <a:t>2023 FCC Spectrum Sharing Revision </a:t>
            </a:r>
          </a:p>
        </p:txBody>
      </p:sp>
      <p:sp>
        <p:nvSpPr>
          <p:cNvPr id="3" name="Content Placeholder 2">
            <a:extLst>
              <a:ext uri="{FF2B5EF4-FFF2-40B4-BE49-F238E27FC236}">
                <a16:creationId xmlns:a16="http://schemas.microsoft.com/office/drawing/2014/main" id="{F0421192-2932-AAEC-F77C-EBD0FE3839FB}"/>
              </a:ext>
            </a:extLst>
          </p:cNvPr>
          <p:cNvSpPr>
            <a:spLocks noGrp="1"/>
          </p:cNvSpPr>
          <p:nvPr>
            <p:ph idx="1"/>
          </p:nvPr>
        </p:nvSpPr>
        <p:spPr>
          <a:xfrm>
            <a:off x="838200" y="1794629"/>
            <a:ext cx="10769600" cy="4159539"/>
          </a:xfrm>
        </p:spPr>
        <p:txBody>
          <a:bodyPr>
            <a:noAutofit/>
          </a:bodyPr>
          <a:lstStyle/>
          <a:p>
            <a:pPr>
              <a:lnSpc>
                <a:spcPct val="100000"/>
              </a:lnSpc>
            </a:pPr>
            <a:r>
              <a:rPr lang="en-US" sz="2600" b="1" dirty="0">
                <a:latin typeface="DIN 2014 Demi (Body)"/>
              </a:rPr>
              <a:t>Change 1: </a:t>
            </a:r>
            <a:r>
              <a:rPr lang="en-US" sz="2600" dirty="0">
                <a:latin typeface="DIN 2014 Demi (Body)"/>
              </a:rPr>
              <a:t>Limit default spectrum-splitting procedure to same-round systems.</a:t>
            </a:r>
          </a:p>
          <a:p>
            <a:pPr>
              <a:lnSpc>
                <a:spcPct val="100000"/>
              </a:lnSpc>
            </a:pPr>
            <a:r>
              <a:rPr lang="en-US" sz="2600" b="1" dirty="0">
                <a:latin typeface="DIN 2014 Demi (Body)"/>
              </a:rPr>
              <a:t>Change 2: </a:t>
            </a:r>
            <a:r>
              <a:rPr lang="en-US" sz="2600" dirty="0">
                <a:latin typeface="DIN 2014 Demi (Body)"/>
              </a:rPr>
              <a:t>Later-round systems must complete coordination agreements with earlier-round systems or demonstrate that they will protect earlier-round systems using a </a:t>
            </a:r>
            <a:r>
              <a:rPr lang="en-US" sz="2600" b="1" dirty="0">
                <a:latin typeface="DIN 2014 Demi (Body)"/>
              </a:rPr>
              <a:t>degraded throughput methodology</a:t>
            </a:r>
            <a:r>
              <a:rPr lang="en-US" sz="2600" dirty="0">
                <a:latin typeface="DIN 2014 Demi (Body)"/>
              </a:rPr>
              <a:t>.</a:t>
            </a:r>
            <a:r>
              <a:rPr lang="en-US" sz="2600" b="1" dirty="0">
                <a:latin typeface="DIN 2014 Demi (Body)"/>
              </a:rPr>
              <a:t> </a:t>
            </a:r>
            <a:endParaRPr lang="en-US" sz="2600" dirty="0">
              <a:latin typeface="DIN 2014 Demi (Body)"/>
            </a:endParaRPr>
          </a:p>
          <a:p>
            <a:pPr>
              <a:lnSpc>
                <a:spcPct val="100000"/>
              </a:lnSpc>
            </a:pPr>
            <a:r>
              <a:rPr lang="en-US" sz="2600" b="1" dirty="0">
                <a:latin typeface="DIN 2014 Demi (Body)"/>
              </a:rPr>
              <a:t>Change 3: </a:t>
            </a:r>
            <a:r>
              <a:rPr lang="en-US" sz="2600" dirty="0">
                <a:latin typeface="DIN 2014 Demi (Body)"/>
              </a:rPr>
              <a:t>This protection will sunset.</a:t>
            </a:r>
          </a:p>
          <a:p>
            <a:pPr>
              <a:lnSpc>
                <a:spcPct val="100000"/>
              </a:lnSpc>
            </a:pPr>
            <a:r>
              <a:rPr lang="en-US" sz="2600" b="1" dirty="0">
                <a:latin typeface="DIN 2014 Demi (Body)"/>
              </a:rPr>
              <a:t>Change 4: </a:t>
            </a:r>
            <a:r>
              <a:rPr lang="en-US" sz="2600" dirty="0">
                <a:latin typeface="DIN 2014 Demi (Body)"/>
              </a:rPr>
              <a:t>NGSO FSS grantees must coordinate with each other in good faith. </a:t>
            </a:r>
          </a:p>
          <a:p>
            <a:pPr>
              <a:lnSpc>
                <a:spcPct val="100000"/>
              </a:lnSpc>
            </a:pPr>
            <a:r>
              <a:rPr lang="en-US" sz="2600" b="0" i="0" u="none" strike="noStrike" baseline="0" dirty="0">
                <a:latin typeface="DIN 2014 Demi (Body)"/>
              </a:rPr>
              <a:t>Comments on “</a:t>
            </a:r>
            <a:r>
              <a:rPr lang="en-US" sz="2600" dirty="0">
                <a:latin typeface="DIN 2014 Demi (Body)"/>
              </a:rPr>
              <a:t>a</a:t>
            </a:r>
            <a:r>
              <a:rPr lang="en-US" sz="2600" b="0" i="0" u="none" strike="noStrike" baseline="0" dirty="0">
                <a:latin typeface="DIN 2014 Demi (Body)"/>
              </a:rPr>
              <a:t>ppropriate values and assumptions”</a:t>
            </a:r>
            <a:endParaRPr lang="en-US" sz="2600" dirty="0">
              <a:latin typeface="DIN 2014 Demi (Body)"/>
            </a:endParaRPr>
          </a:p>
        </p:txBody>
      </p:sp>
      <p:sp>
        <p:nvSpPr>
          <p:cNvPr id="4" name="Slide Number Placeholder 3">
            <a:extLst>
              <a:ext uri="{FF2B5EF4-FFF2-40B4-BE49-F238E27FC236}">
                <a16:creationId xmlns:a16="http://schemas.microsoft.com/office/drawing/2014/main" id="{A175D936-BE0B-A2FB-5E39-438CB09CE649}"/>
              </a:ext>
            </a:extLst>
          </p:cNvPr>
          <p:cNvSpPr>
            <a:spLocks noGrp="1"/>
          </p:cNvSpPr>
          <p:nvPr>
            <p:ph type="sldNum" sz="quarter" idx="12"/>
          </p:nvPr>
        </p:nvSpPr>
        <p:spPr/>
        <p:txBody>
          <a:bodyPr/>
          <a:lstStyle/>
          <a:p>
            <a:fld id="{32EE06C3-10CF-4A99-A269-0039F423024A}" type="slidenum">
              <a:rPr lang="en-US" smtClean="0"/>
              <a:t>22</a:t>
            </a:fld>
            <a:endParaRPr lang="en-US"/>
          </a:p>
        </p:txBody>
      </p:sp>
    </p:spTree>
    <p:extLst>
      <p:ext uri="{BB962C8B-B14F-4D97-AF65-F5344CB8AC3E}">
        <p14:creationId xmlns:p14="http://schemas.microsoft.com/office/powerpoint/2010/main" val="261532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8879-5C6B-3525-575D-F652CF16D4B1}"/>
              </a:ext>
            </a:extLst>
          </p:cNvPr>
          <p:cNvSpPr>
            <a:spLocks noGrp="1"/>
          </p:cNvSpPr>
          <p:nvPr>
            <p:ph type="title"/>
          </p:nvPr>
        </p:nvSpPr>
        <p:spPr/>
        <p:txBody>
          <a:bodyPr/>
          <a:lstStyle/>
          <a:p>
            <a:r>
              <a:rPr lang="en-US" dirty="0">
                <a:latin typeface="DIN 2014 Bold (Headings)"/>
              </a:rPr>
              <a:t>Methodology Considerations</a:t>
            </a:r>
          </a:p>
        </p:txBody>
      </p:sp>
      <p:sp>
        <p:nvSpPr>
          <p:cNvPr id="3" name="Content Placeholder 2">
            <a:extLst>
              <a:ext uri="{FF2B5EF4-FFF2-40B4-BE49-F238E27FC236}">
                <a16:creationId xmlns:a16="http://schemas.microsoft.com/office/drawing/2014/main" id="{9F98FAAE-FB8A-6554-95C6-9A7CDCFCD46C}"/>
              </a:ext>
            </a:extLst>
          </p:cNvPr>
          <p:cNvSpPr>
            <a:spLocks noGrp="1"/>
          </p:cNvSpPr>
          <p:nvPr>
            <p:ph idx="1"/>
          </p:nvPr>
        </p:nvSpPr>
        <p:spPr>
          <a:xfrm>
            <a:off x="838200" y="1798180"/>
            <a:ext cx="10515600" cy="4351338"/>
          </a:xfrm>
        </p:spPr>
        <p:txBody>
          <a:bodyPr/>
          <a:lstStyle/>
          <a:p>
            <a:pPr>
              <a:lnSpc>
                <a:spcPct val="100000"/>
              </a:lnSpc>
            </a:pPr>
            <a:r>
              <a:rPr lang="en-US" dirty="0"/>
              <a:t>Rain Attenuation</a:t>
            </a:r>
          </a:p>
          <a:p>
            <a:pPr>
              <a:lnSpc>
                <a:spcPct val="100000"/>
              </a:lnSpc>
            </a:pPr>
            <a:r>
              <a:rPr lang="en-US" dirty="0"/>
              <a:t>Aggregate Interference</a:t>
            </a:r>
          </a:p>
          <a:p>
            <a:pPr>
              <a:lnSpc>
                <a:spcPct val="100000"/>
              </a:lnSpc>
            </a:pPr>
            <a:r>
              <a:rPr lang="en-US" dirty="0"/>
              <a:t>Modeling Assumptions</a:t>
            </a:r>
          </a:p>
          <a:p>
            <a:pPr>
              <a:lnSpc>
                <a:spcPct val="100000"/>
              </a:lnSpc>
            </a:pPr>
            <a:r>
              <a:rPr lang="en-US" dirty="0"/>
              <a:t>Threshold Values</a:t>
            </a:r>
          </a:p>
          <a:p>
            <a:pPr>
              <a:lnSpc>
                <a:spcPct val="100000"/>
              </a:lnSpc>
            </a:pPr>
            <a:r>
              <a:rPr lang="en-US" dirty="0"/>
              <a:t>Degraded Throughput Analysis Tool</a:t>
            </a:r>
          </a:p>
        </p:txBody>
      </p:sp>
      <p:sp>
        <p:nvSpPr>
          <p:cNvPr id="4" name="Slide Number Placeholder 3">
            <a:extLst>
              <a:ext uri="{FF2B5EF4-FFF2-40B4-BE49-F238E27FC236}">
                <a16:creationId xmlns:a16="http://schemas.microsoft.com/office/drawing/2014/main" id="{D6E92C0F-28BE-E9E9-A80B-6AB0231A3DF9}"/>
              </a:ext>
            </a:extLst>
          </p:cNvPr>
          <p:cNvSpPr>
            <a:spLocks noGrp="1"/>
          </p:cNvSpPr>
          <p:nvPr>
            <p:ph type="sldNum" sz="quarter" idx="12"/>
          </p:nvPr>
        </p:nvSpPr>
        <p:spPr/>
        <p:txBody>
          <a:bodyPr/>
          <a:lstStyle/>
          <a:p>
            <a:fld id="{32EE06C3-10CF-4A99-A269-0039F423024A}" type="slidenum">
              <a:rPr lang="en-US" smtClean="0"/>
              <a:t>23</a:t>
            </a:fld>
            <a:endParaRPr lang="en-US"/>
          </a:p>
        </p:txBody>
      </p:sp>
    </p:spTree>
    <p:extLst>
      <p:ext uri="{BB962C8B-B14F-4D97-AF65-F5344CB8AC3E}">
        <p14:creationId xmlns:p14="http://schemas.microsoft.com/office/powerpoint/2010/main" val="215831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B021-CF73-58A0-D199-570A107D13A6}"/>
              </a:ext>
            </a:extLst>
          </p:cNvPr>
          <p:cNvSpPr>
            <a:spLocks noGrp="1"/>
          </p:cNvSpPr>
          <p:nvPr>
            <p:ph type="title"/>
          </p:nvPr>
        </p:nvSpPr>
        <p:spPr>
          <a:xfrm>
            <a:off x="838200" y="309706"/>
            <a:ext cx="10515600" cy="1325563"/>
          </a:xfrm>
        </p:spPr>
        <p:txBody>
          <a:bodyPr/>
          <a:lstStyle/>
          <a:p>
            <a:r>
              <a:rPr lang="en-US" dirty="0">
                <a:latin typeface="DIN 2014 Bold (Headings)"/>
              </a:rPr>
              <a:t>Conclusion</a:t>
            </a:r>
          </a:p>
        </p:txBody>
      </p:sp>
      <p:sp>
        <p:nvSpPr>
          <p:cNvPr id="3" name="Content Placeholder 2">
            <a:extLst>
              <a:ext uri="{FF2B5EF4-FFF2-40B4-BE49-F238E27FC236}">
                <a16:creationId xmlns:a16="http://schemas.microsoft.com/office/drawing/2014/main" id="{F0421192-2932-AAEC-F77C-EBD0FE3839FB}"/>
              </a:ext>
            </a:extLst>
          </p:cNvPr>
          <p:cNvSpPr>
            <a:spLocks noGrp="1"/>
          </p:cNvSpPr>
          <p:nvPr>
            <p:ph idx="1"/>
          </p:nvPr>
        </p:nvSpPr>
        <p:spPr>
          <a:xfrm>
            <a:off x="838200" y="1791454"/>
            <a:ext cx="10515600" cy="4351338"/>
          </a:xfrm>
        </p:spPr>
        <p:txBody>
          <a:bodyPr>
            <a:normAutofit/>
          </a:bodyPr>
          <a:lstStyle/>
          <a:p>
            <a:pPr>
              <a:lnSpc>
                <a:spcPct val="100000"/>
              </a:lnSpc>
            </a:pPr>
            <a:r>
              <a:rPr lang="en-US" sz="2800" b="0" i="0" u="none" strike="noStrike" baseline="0" dirty="0">
                <a:latin typeface="TeXGyreTermesX-Regular"/>
              </a:rPr>
              <a:t>Degraded throughput as a replacement for I/N could increase spectral efficiency and modernize satellite interference regulation. </a:t>
            </a:r>
          </a:p>
          <a:p>
            <a:pPr algn="l">
              <a:lnSpc>
                <a:spcPct val="100000"/>
              </a:lnSpc>
              <a:spcAft>
                <a:spcPts val="1000"/>
              </a:spcAft>
            </a:pPr>
            <a:r>
              <a:rPr lang="en-US" sz="2800" b="0" i="0" u="none" strike="noStrike" baseline="0" dirty="0">
                <a:latin typeface="TeXGyreTermesX-Regular"/>
              </a:rPr>
              <a:t>However, further clarification and specificity about the methodology for calculation is needed.</a:t>
            </a:r>
            <a:endParaRPr lang="en-US" sz="2800" dirty="0"/>
          </a:p>
        </p:txBody>
      </p:sp>
      <p:sp>
        <p:nvSpPr>
          <p:cNvPr id="4" name="Slide Number Placeholder 3">
            <a:extLst>
              <a:ext uri="{FF2B5EF4-FFF2-40B4-BE49-F238E27FC236}">
                <a16:creationId xmlns:a16="http://schemas.microsoft.com/office/drawing/2014/main" id="{A175D936-BE0B-A2FB-5E39-438CB09CE649}"/>
              </a:ext>
            </a:extLst>
          </p:cNvPr>
          <p:cNvSpPr>
            <a:spLocks noGrp="1"/>
          </p:cNvSpPr>
          <p:nvPr>
            <p:ph type="sldNum" sz="quarter" idx="12"/>
          </p:nvPr>
        </p:nvSpPr>
        <p:spPr/>
        <p:txBody>
          <a:bodyPr/>
          <a:lstStyle/>
          <a:p>
            <a:fld id="{32EE06C3-10CF-4A99-A269-0039F423024A}" type="slidenum">
              <a:rPr lang="en-US" smtClean="0"/>
              <a:t>24</a:t>
            </a:fld>
            <a:endParaRPr lang="en-US"/>
          </a:p>
        </p:txBody>
      </p:sp>
    </p:spTree>
    <p:extLst>
      <p:ext uri="{BB962C8B-B14F-4D97-AF65-F5344CB8AC3E}">
        <p14:creationId xmlns:p14="http://schemas.microsoft.com/office/powerpoint/2010/main" val="123443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B021-CF73-58A0-D199-570A107D13A6}"/>
              </a:ext>
            </a:extLst>
          </p:cNvPr>
          <p:cNvSpPr>
            <a:spLocks noGrp="1"/>
          </p:cNvSpPr>
          <p:nvPr>
            <p:ph type="title"/>
          </p:nvPr>
        </p:nvSpPr>
        <p:spPr>
          <a:xfrm>
            <a:off x="838200" y="309706"/>
            <a:ext cx="10515600" cy="1325563"/>
          </a:xfrm>
        </p:spPr>
        <p:txBody>
          <a:bodyPr/>
          <a:lstStyle/>
          <a:p>
            <a:r>
              <a:rPr lang="en-US" dirty="0">
                <a:latin typeface="DIN 2014 Bold (Headings)"/>
              </a:rPr>
              <a:t>Thank you! Any Questions?</a:t>
            </a:r>
          </a:p>
        </p:txBody>
      </p:sp>
      <p:sp>
        <p:nvSpPr>
          <p:cNvPr id="4" name="Slide Number Placeholder 3">
            <a:extLst>
              <a:ext uri="{FF2B5EF4-FFF2-40B4-BE49-F238E27FC236}">
                <a16:creationId xmlns:a16="http://schemas.microsoft.com/office/drawing/2014/main" id="{A175D936-BE0B-A2FB-5E39-438CB09CE649}"/>
              </a:ext>
            </a:extLst>
          </p:cNvPr>
          <p:cNvSpPr>
            <a:spLocks noGrp="1"/>
          </p:cNvSpPr>
          <p:nvPr>
            <p:ph type="sldNum" sz="quarter" idx="12"/>
          </p:nvPr>
        </p:nvSpPr>
        <p:spPr/>
        <p:txBody>
          <a:bodyPr/>
          <a:lstStyle/>
          <a:p>
            <a:fld id="{32EE06C3-10CF-4A99-A269-0039F423024A}" type="slidenum">
              <a:rPr lang="en-US" smtClean="0"/>
              <a:t>25</a:t>
            </a:fld>
            <a:endParaRPr lang="en-US"/>
          </a:p>
        </p:txBody>
      </p:sp>
    </p:spTree>
    <p:extLst>
      <p:ext uri="{BB962C8B-B14F-4D97-AF65-F5344CB8AC3E}">
        <p14:creationId xmlns:p14="http://schemas.microsoft.com/office/powerpoint/2010/main" val="1435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730A-56C3-0AB7-85E5-5A1B9957D394}"/>
              </a:ext>
            </a:extLst>
          </p:cNvPr>
          <p:cNvSpPr>
            <a:spLocks noGrp="1"/>
          </p:cNvSpPr>
          <p:nvPr>
            <p:ph type="title"/>
          </p:nvPr>
        </p:nvSpPr>
        <p:spPr/>
        <p:txBody>
          <a:bodyPr/>
          <a:lstStyle/>
          <a:p>
            <a:r>
              <a:rPr lang="en-US" dirty="0">
                <a:latin typeface="DIN 2014 Bold (Headings)"/>
              </a:rPr>
              <a:t>Current Spectrum Sharing Rules</a:t>
            </a:r>
          </a:p>
        </p:txBody>
      </p:sp>
      <p:sp>
        <p:nvSpPr>
          <p:cNvPr id="4" name="Slide Number Placeholder 3">
            <a:extLst>
              <a:ext uri="{FF2B5EF4-FFF2-40B4-BE49-F238E27FC236}">
                <a16:creationId xmlns:a16="http://schemas.microsoft.com/office/drawing/2014/main" id="{AED3A195-34B7-97F1-4BD5-C8BF14013678}"/>
              </a:ext>
            </a:extLst>
          </p:cNvPr>
          <p:cNvSpPr>
            <a:spLocks noGrp="1"/>
          </p:cNvSpPr>
          <p:nvPr>
            <p:ph type="sldNum" sz="quarter" idx="12"/>
          </p:nvPr>
        </p:nvSpPr>
        <p:spPr/>
        <p:txBody>
          <a:bodyPr/>
          <a:lstStyle/>
          <a:p>
            <a:fld id="{32EE06C3-10CF-4A99-A269-0039F423024A}" type="slidenum">
              <a:rPr lang="en-US" smtClean="0"/>
              <a:t>3</a:t>
            </a:fld>
            <a:endParaRPr lang="en-US"/>
          </a:p>
        </p:txBody>
      </p:sp>
      <p:sp>
        <p:nvSpPr>
          <p:cNvPr id="5" name="Text Placeholder 4">
            <a:extLst>
              <a:ext uri="{FF2B5EF4-FFF2-40B4-BE49-F238E27FC236}">
                <a16:creationId xmlns:a16="http://schemas.microsoft.com/office/drawing/2014/main" id="{6E6C561D-86B6-47D4-BF45-02BD237D2F7E}"/>
              </a:ext>
            </a:extLst>
          </p:cNvPr>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154410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dirty="0">
                <a:latin typeface="DIN 2014 Bold (Headings)"/>
              </a:rPr>
              <a:t>Background</a:t>
            </a:r>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4</a:t>
            </a:fld>
            <a:endParaRPr lang="en-US"/>
          </a:p>
        </p:txBody>
      </p:sp>
      <p:pic>
        <p:nvPicPr>
          <p:cNvPr id="3" name="Google Shape;115;p17">
            <a:extLst>
              <a:ext uri="{FF2B5EF4-FFF2-40B4-BE49-F238E27FC236}">
                <a16:creationId xmlns:a16="http://schemas.microsoft.com/office/drawing/2014/main" id="{EBBACFEA-D53B-3DF2-B3F5-A8C5F44B78CB}"/>
              </a:ext>
            </a:extLst>
          </p:cNvPr>
          <p:cNvPicPr preferRelativeResize="0"/>
          <p:nvPr/>
        </p:nvPicPr>
        <p:blipFill>
          <a:blip r:embed="rId3">
            <a:alphaModFix/>
          </a:blip>
          <a:stretch>
            <a:fillRect/>
          </a:stretch>
        </p:blipFill>
        <p:spPr>
          <a:xfrm>
            <a:off x="4679839" y="4676931"/>
            <a:ext cx="1218267" cy="967812"/>
          </a:xfrm>
          <a:prstGeom prst="rect">
            <a:avLst/>
          </a:prstGeom>
          <a:noFill/>
          <a:ln>
            <a:noFill/>
          </a:ln>
        </p:spPr>
      </p:pic>
      <p:pic>
        <p:nvPicPr>
          <p:cNvPr id="13" name="Picture 2" descr="International Telecommunication Union - Wikipedia">
            <a:extLst>
              <a:ext uri="{FF2B5EF4-FFF2-40B4-BE49-F238E27FC236}">
                <a16:creationId xmlns:a16="http://schemas.microsoft.com/office/drawing/2014/main" id="{5155E4B6-C077-DA5D-8B55-787DAA93A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294" y="4389321"/>
            <a:ext cx="1218267" cy="13439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FE3478-DD00-FE1B-F83F-C92762F56BB3}"/>
              </a:ext>
            </a:extLst>
          </p:cNvPr>
          <p:cNvSpPr txBox="1"/>
          <p:nvPr/>
        </p:nvSpPr>
        <p:spPr>
          <a:xfrm>
            <a:off x="838200" y="1798508"/>
            <a:ext cx="10972800" cy="2375009"/>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sz="2800" dirty="0">
                <a:latin typeface="DIN 2014 Demi (Body)"/>
              </a:rPr>
              <a:t>The </a:t>
            </a:r>
            <a:r>
              <a:rPr lang="en-US" sz="2800" b="0" i="0" u="none" strike="noStrike" baseline="0" dirty="0">
                <a:latin typeface="DIN 2014 Demi (Body)"/>
              </a:rPr>
              <a:t>Federal Communications Commission (FCC) and the International Telecommunications Union (ITU) </a:t>
            </a:r>
            <a:r>
              <a:rPr lang="en-US" sz="2800" dirty="0">
                <a:latin typeface="DIN 2014 Demi (Body)"/>
              </a:rPr>
              <a:t>define radiocommunication rules and spectrum allocations</a:t>
            </a:r>
          </a:p>
          <a:p>
            <a:pPr marL="285750" indent="-285750">
              <a:spcBef>
                <a:spcPts val="1000"/>
              </a:spcBef>
              <a:buFont typeface="Arial" panose="020B0604020202020204" pitchFamily="34" charset="0"/>
              <a:buChar char="•"/>
            </a:pPr>
            <a:r>
              <a:rPr lang="en-US" sz="2800" b="0" i="0" u="none" strike="noStrike" baseline="0" dirty="0">
                <a:latin typeface="DIN 2014 Demi (Body)"/>
              </a:rPr>
              <a:t>Spectrum sharing rules require review to protect existing systems from harmful interference and promote efficient use of spectrum</a:t>
            </a:r>
            <a:endParaRPr lang="en-US" sz="2800" dirty="0">
              <a:latin typeface="DIN 2014 Demi (Body)"/>
            </a:endParaRPr>
          </a:p>
        </p:txBody>
      </p:sp>
    </p:spTree>
    <p:extLst>
      <p:ext uri="{BB962C8B-B14F-4D97-AF65-F5344CB8AC3E}">
        <p14:creationId xmlns:p14="http://schemas.microsoft.com/office/powerpoint/2010/main" val="57497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dirty="0">
                <a:latin typeface="DIN 2014 Bold (Headings)"/>
              </a:rPr>
              <a:t>Current Metric: Interference to Noise</a:t>
            </a:r>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5</a:t>
            </a:fld>
            <a:endParaRPr lang="en-US"/>
          </a:p>
        </p:txBody>
      </p:sp>
      <p:pic>
        <p:nvPicPr>
          <p:cNvPr id="1028" name="Picture 4">
            <a:extLst>
              <a:ext uri="{FF2B5EF4-FFF2-40B4-BE49-F238E27FC236}">
                <a16:creationId xmlns:a16="http://schemas.microsoft.com/office/drawing/2014/main" id="{B15C2D67-BE68-180B-86E1-6B5406988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14" y="1978004"/>
            <a:ext cx="5660571" cy="377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7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8AE209-809D-995D-AA0B-9E22D5306F02}"/>
              </a:ext>
            </a:extLst>
          </p:cNvPr>
          <p:cNvPicPr>
            <a:picLocks noChangeAspect="1"/>
          </p:cNvPicPr>
          <p:nvPr/>
        </p:nvPicPr>
        <p:blipFill>
          <a:blip r:embed="rId3"/>
          <a:stretch>
            <a:fillRect/>
          </a:stretch>
        </p:blipFill>
        <p:spPr>
          <a:xfrm>
            <a:off x="6025004" y="711071"/>
            <a:ext cx="6166996" cy="5435858"/>
          </a:xfrm>
          <a:prstGeom prst="rect">
            <a:avLst/>
          </a:prstGeom>
        </p:spPr>
      </p:pic>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dirty="0">
                <a:latin typeface="DIN 2014 Bold (Headings)"/>
              </a:rPr>
              <a:t>I/N Coordination Trigger</a:t>
            </a:r>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6</a:t>
            </a:fld>
            <a:endParaRPr lang="en-US"/>
          </a:p>
        </p:txBody>
      </p:sp>
      <p:sp>
        <p:nvSpPr>
          <p:cNvPr id="10" name="TextBox 9">
            <a:extLst>
              <a:ext uri="{FF2B5EF4-FFF2-40B4-BE49-F238E27FC236}">
                <a16:creationId xmlns:a16="http://schemas.microsoft.com/office/drawing/2014/main" id="{41A967EB-7EE2-5972-E420-357BC6438883}"/>
              </a:ext>
            </a:extLst>
          </p:cNvPr>
          <p:cNvSpPr txBox="1"/>
          <p:nvPr/>
        </p:nvSpPr>
        <p:spPr>
          <a:xfrm>
            <a:off x="838200" y="1794541"/>
            <a:ext cx="4849678" cy="4242187"/>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sz="2800" dirty="0">
                <a:latin typeface="DIN 2014 Demi (Body)"/>
              </a:rPr>
              <a:t>-12.2 dB I/N threshold</a:t>
            </a:r>
          </a:p>
          <a:p>
            <a:pPr marL="285750" indent="-285750">
              <a:spcBef>
                <a:spcPts val="1000"/>
              </a:spcBef>
              <a:buFont typeface="Arial" panose="020B0604020202020204" pitchFamily="34" charset="0"/>
              <a:buChar char="•"/>
            </a:pPr>
            <a:r>
              <a:rPr lang="en-US" sz="2800" b="1" dirty="0">
                <a:latin typeface="DIN 2014 Demi (Body)"/>
              </a:rPr>
              <a:t>ITU:</a:t>
            </a:r>
          </a:p>
          <a:p>
            <a:pPr marL="742950" lvl="1" indent="-285750">
              <a:spcBef>
                <a:spcPts val="1000"/>
              </a:spcBef>
              <a:buFont typeface="Arial" panose="020B0604020202020204" pitchFamily="34" charset="0"/>
              <a:buChar char="•"/>
            </a:pPr>
            <a:r>
              <a:rPr lang="en-US" sz="2400" b="0" i="0" u="none" strike="noStrike" baseline="0" dirty="0">
                <a:latin typeface="DIN 2014 Demi (Body)"/>
              </a:rPr>
              <a:t>Coordination agreement</a:t>
            </a:r>
          </a:p>
          <a:p>
            <a:pPr marL="285750" indent="-285750">
              <a:spcBef>
                <a:spcPts val="1000"/>
              </a:spcBef>
              <a:buFont typeface="Arial" panose="020B0604020202020204" pitchFamily="34" charset="0"/>
              <a:buChar char="•"/>
            </a:pPr>
            <a:r>
              <a:rPr lang="en-US" sz="2800" b="1" dirty="0">
                <a:latin typeface="DIN 2014 Demi (Body)"/>
              </a:rPr>
              <a:t>FCC:</a:t>
            </a:r>
          </a:p>
          <a:p>
            <a:pPr marL="742950" lvl="1" indent="-285750">
              <a:spcBef>
                <a:spcPts val="1000"/>
              </a:spcBef>
              <a:buFont typeface="Arial" panose="020B0604020202020204" pitchFamily="34" charset="0"/>
              <a:buChar char="•"/>
            </a:pPr>
            <a:r>
              <a:rPr lang="en-US" sz="2400" b="0" i="0" u="none" strike="noStrike" baseline="0" dirty="0">
                <a:latin typeface="DIN 2014 Demi (Body)"/>
              </a:rPr>
              <a:t>Coordination agreement or demonstrate they will not cause harmful interference</a:t>
            </a:r>
          </a:p>
          <a:p>
            <a:pPr marL="742950" lvl="1" indent="-285750">
              <a:spcBef>
                <a:spcPts val="1000"/>
              </a:spcBef>
              <a:buFont typeface="Arial" panose="020B0604020202020204" pitchFamily="34" charset="0"/>
              <a:buChar char="•"/>
            </a:pPr>
            <a:r>
              <a:rPr lang="en-US" sz="2400" dirty="0">
                <a:latin typeface="DIN 2014 Demi (Body)"/>
              </a:rPr>
              <a:t>Default spectrum splitting procedure</a:t>
            </a:r>
          </a:p>
        </p:txBody>
      </p:sp>
    </p:spTree>
    <p:extLst>
      <p:ext uri="{BB962C8B-B14F-4D97-AF65-F5344CB8AC3E}">
        <p14:creationId xmlns:p14="http://schemas.microsoft.com/office/powerpoint/2010/main" val="287192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7AFA62-262E-C9B1-0599-9EB1A89079D6}"/>
              </a:ext>
            </a:extLst>
          </p:cNvPr>
          <p:cNvPicPr>
            <a:picLocks noChangeAspect="1"/>
          </p:cNvPicPr>
          <p:nvPr/>
        </p:nvPicPr>
        <p:blipFill rotWithShape="1">
          <a:blip r:embed="rId3"/>
          <a:srcRect t="1420" r="652"/>
          <a:stretch/>
        </p:blipFill>
        <p:spPr>
          <a:xfrm>
            <a:off x="4738971" y="1630541"/>
            <a:ext cx="7453029" cy="4523760"/>
          </a:xfrm>
          <a:prstGeom prst="rect">
            <a:avLst/>
          </a:prstGeom>
        </p:spPr>
      </p:pic>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dirty="0">
                <a:latin typeface="DIN 2014 Bold (Headings)"/>
              </a:rPr>
              <a:t>Dynamic</a:t>
            </a:r>
            <a:r>
              <a:rPr lang="en-US" dirty="0"/>
              <a:t> I/N Thresholds</a:t>
            </a:r>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7</a:t>
            </a:fld>
            <a:endParaRPr lang="en-US"/>
          </a:p>
        </p:txBody>
      </p:sp>
      <p:sp>
        <p:nvSpPr>
          <p:cNvPr id="5" name="TextBox 4">
            <a:extLst>
              <a:ext uri="{FF2B5EF4-FFF2-40B4-BE49-F238E27FC236}">
                <a16:creationId xmlns:a16="http://schemas.microsoft.com/office/drawing/2014/main" id="{27C75AAA-51ED-C30F-D0AD-6672614960A8}"/>
              </a:ext>
            </a:extLst>
          </p:cNvPr>
          <p:cNvSpPr txBox="1"/>
          <p:nvPr/>
        </p:nvSpPr>
        <p:spPr>
          <a:xfrm>
            <a:off x="838200" y="1804392"/>
            <a:ext cx="3733800" cy="4042132"/>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sz="2400" b="0" i="0" u="none" strike="noStrike" baseline="0" dirty="0">
                <a:latin typeface="DIN 2014 Demi (Body)"/>
              </a:rPr>
              <a:t>ITU-R F.1495 permissible interference regulation:</a:t>
            </a:r>
          </a:p>
          <a:p>
            <a:pPr marL="285750" indent="-285750">
              <a:spcBef>
                <a:spcPts val="1000"/>
              </a:spcBef>
              <a:buFont typeface="Arial" panose="020B0604020202020204" pitchFamily="34" charset="0"/>
              <a:buChar char="•"/>
            </a:pPr>
            <a:r>
              <a:rPr lang="en-US" sz="2400" b="1" dirty="0">
                <a:latin typeface="DIN 2014 Demi (Body)"/>
              </a:rPr>
              <a:t>Long-term: </a:t>
            </a:r>
            <a:r>
              <a:rPr lang="en-US" sz="2400" dirty="0">
                <a:latin typeface="DIN 2014 Demi (Body)"/>
              </a:rPr>
              <a:t>I/N should not exceed –10 dB for more than 20% of any year.</a:t>
            </a:r>
          </a:p>
          <a:p>
            <a:pPr marL="285750" indent="-285750">
              <a:spcBef>
                <a:spcPts val="1000"/>
              </a:spcBef>
              <a:buFont typeface="Arial" panose="020B0604020202020204" pitchFamily="34" charset="0"/>
              <a:buChar char="•"/>
            </a:pPr>
            <a:r>
              <a:rPr lang="en-US" sz="2400" b="1" dirty="0">
                <a:latin typeface="DIN 2014 Demi (Body)"/>
              </a:rPr>
              <a:t>Short-term: </a:t>
            </a:r>
            <a:r>
              <a:rPr lang="en-US" sz="2400" dirty="0">
                <a:latin typeface="DIN 2014 Demi (Body)"/>
              </a:rPr>
              <a:t>I/N should not exceed +14 dB for more than 0.01% and +18 dB for more than 0.0003% of any month.</a:t>
            </a:r>
          </a:p>
        </p:txBody>
      </p:sp>
    </p:spTree>
    <p:extLst>
      <p:ext uri="{BB962C8B-B14F-4D97-AF65-F5344CB8AC3E}">
        <p14:creationId xmlns:p14="http://schemas.microsoft.com/office/powerpoint/2010/main" val="307516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dirty="0">
                <a:latin typeface="DIN 2014 Bold (Headings)"/>
              </a:rPr>
              <a:t>Generic</a:t>
            </a:r>
            <a:r>
              <a:rPr lang="en-US" dirty="0"/>
              <a:t> versus System-Specific Parameters</a:t>
            </a:r>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8</a:t>
            </a:fld>
            <a:endParaRPr lang="en-US"/>
          </a:p>
        </p:txBody>
      </p:sp>
      <p:sp>
        <p:nvSpPr>
          <p:cNvPr id="8" name="TextBox 7">
            <a:extLst>
              <a:ext uri="{FF2B5EF4-FFF2-40B4-BE49-F238E27FC236}">
                <a16:creationId xmlns:a16="http://schemas.microsoft.com/office/drawing/2014/main" id="{1B1C4434-8E00-6702-5229-AFBCA1E4721C}"/>
              </a:ext>
            </a:extLst>
          </p:cNvPr>
          <p:cNvSpPr txBox="1"/>
          <p:nvPr/>
        </p:nvSpPr>
        <p:spPr>
          <a:xfrm>
            <a:off x="838200" y="1794629"/>
            <a:ext cx="10915650" cy="2072362"/>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sz="2800" b="1" dirty="0">
                <a:latin typeface="DIN 2014 Demi (Body)"/>
              </a:rPr>
              <a:t>ITU: </a:t>
            </a:r>
            <a:r>
              <a:rPr lang="en-US" sz="2800" dirty="0">
                <a:latin typeface="DIN 2014 Demi (Body)"/>
              </a:rPr>
              <a:t>G</a:t>
            </a:r>
            <a:r>
              <a:rPr lang="en-US" sz="2800" b="0" i="0" u="none" strike="noStrike" baseline="0" dirty="0">
                <a:latin typeface="DIN 2014 Demi (Body)"/>
              </a:rPr>
              <a:t>eneric victim fixed service earth station parameters</a:t>
            </a:r>
          </a:p>
          <a:p>
            <a:pPr marL="285750" indent="-285750">
              <a:spcBef>
                <a:spcPts val="1000"/>
              </a:spcBef>
              <a:buFont typeface="Arial" panose="020B0604020202020204" pitchFamily="34" charset="0"/>
              <a:buChar char="•"/>
            </a:pPr>
            <a:r>
              <a:rPr lang="en-US" sz="2800" b="1" i="0" u="none" strike="noStrike" baseline="0" dirty="0">
                <a:latin typeface="DIN 2014 Demi (Body)"/>
              </a:rPr>
              <a:t>FCC: </a:t>
            </a:r>
            <a:r>
              <a:rPr lang="en-US" sz="2800" b="0" i="0" u="none" strike="noStrike" baseline="0" dirty="0">
                <a:latin typeface="DIN 2014 Demi (Body)"/>
              </a:rPr>
              <a:t>Accepts filings based on either system-specific or ITU-recommended generic parameters</a:t>
            </a:r>
          </a:p>
          <a:p>
            <a:pPr marL="285750" indent="-285750">
              <a:spcBef>
                <a:spcPts val="1000"/>
              </a:spcBef>
              <a:buFont typeface="Arial" panose="020B0604020202020204" pitchFamily="34" charset="0"/>
              <a:buChar char="•"/>
            </a:pPr>
            <a:r>
              <a:rPr lang="en-US" sz="2800" dirty="0">
                <a:latin typeface="DIN 2014 Demi (Body)"/>
              </a:rPr>
              <a:t>Standard </a:t>
            </a:r>
            <a:r>
              <a:rPr lang="en-US" sz="2800" b="0" i="0" u="none" strike="noStrike" baseline="0" dirty="0">
                <a:latin typeface="DIN 2014 Demi (Body)"/>
              </a:rPr>
              <a:t>reference antenna mask and noise temperature value </a:t>
            </a:r>
          </a:p>
        </p:txBody>
      </p:sp>
    </p:spTree>
    <p:extLst>
      <p:ext uri="{BB962C8B-B14F-4D97-AF65-F5344CB8AC3E}">
        <p14:creationId xmlns:p14="http://schemas.microsoft.com/office/powerpoint/2010/main" val="249899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91ED-9C43-4E9E-E4B9-67676AD92662}"/>
              </a:ext>
            </a:extLst>
          </p:cNvPr>
          <p:cNvSpPr>
            <a:spLocks noGrp="1"/>
          </p:cNvSpPr>
          <p:nvPr>
            <p:ph type="title"/>
          </p:nvPr>
        </p:nvSpPr>
        <p:spPr/>
        <p:txBody>
          <a:bodyPr/>
          <a:lstStyle/>
          <a:p>
            <a:r>
              <a:rPr lang="en-US">
                <a:latin typeface="DIN 2014 Bold (Headings)"/>
              </a:rPr>
              <a:t>Timeline</a:t>
            </a:r>
            <a:r>
              <a:rPr lang="en-US"/>
              <a:t> of Rulemaking</a:t>
            </a:r>
            <a:endParaRPr lang="en-US" dirty="0"/>
          </a:p>
        </p:txBody>
      </p:sp>
      <p:sp>
        <p:nvSpPr>
          <p:cNvPr id="4" name="Slide Number Placeholder 3">
            <a:extLst>
              <a:ext uri="{FF2B5EF4-FFF2-40B4-BE49-F238E27FC236}">
                <a16:creationId xmlns:a16="http://schemas.microsoft.com/office/drawing/2014/main" id="{B1BDA9A1-0463-9F8F-5E62-0EED5420986D}"/>
              </a:ext>
            </a:extLst>
          </p:cNvPr>
          <p:cNvSpPr>
            <a:spLocks noGrp="1"/>
          </p:cNvSpPr>
          <p:nvPr>
            <p:ph type="sldNum" sz="quarter" idx="12"/>
          </p:nvPr>
        </p:nvSpPr>
        <p:spPr/>
        <p:txBody>
          <a:bodyPr/>
          <a:lstStyle/>
          <a:p>
            <a:fld id="{32EE06C3-10CF-4A99-A269-0039F423024A}" type="slidenum">
              <a:rPr lang="en-US" smtClean="0"/>
              <a:t>9</a:t>
            </a:fld>
            <a:endParaRPr lang="en-US"/>
          </a:p>
        </p:txBody>
      </p:sp>
      <p:pic>
        <p:nvPicPr>
          <p:cNvPr id="7" name="Picture 6" descr="A close-up of a cat&#10;&#10;Description automatically generated">
            <a:extLst>
              <a:ext uri="{FF2B5EF4-FFF2-40B4-BE49-F238E27FC236}">
                <a16:creationId xmlns:a16="http://schemas.microsoft.com/office/drawing/2014/main" id="{88EEED0A-9A5A-7C3F-A52D-DAE3EB5956AC}"/>
              </a:ext>
            </a:extLst>
          </p:cNvPr>
          <p:cNvPicPr>
            <a:picLocks noChangeAspect="1"/>
          </p:cNvPicPr>
          <p:nvPr/>
        </p:nvPicPr>
        <p:blipFill>
          <a:blip r:embed="rId3"/>
          <a:stretch>
            <a:fillRect/>
          </a:stretch>
        </p:blipFill>
        <p:spPr>
          <a:xfrm>
            <a:off x="0" y="2467726"/>
            <a:ext cx="12192000" cy="1922548"/>
          </a:xfrm>
          <a:prstGeom prst="rect">
            <a:avLst/>
          </a:prstGeom>
        </p:spPr>
      </p:pic>
    </p:spTree>
    <p:extLst>
      <p:ext uri="{BB962C8B-B14F-4D97-AF65-F5344CB8AC3E}">
        <p14:creationId xmlns:p14="http://schemas.microsoft.com/office/powerpoint/2010/main" val="2897286878"/>
      </p:ext>
    </p:extLst>
  </p:cSld>
  <p:clrMapOvr>
    <a:masterClrMapping/>
  </p:clrMapOvr>
</p:sld>
</file>

<file path=ppt/theme/theme1.xml><?xml version="1.0" encoding="utf-8"?>
<a:theme xmlns:a="http://schemas.openxmlformats.org/drawingml/2006/main" name="Office Theme">
  <a:themeElements>
    <a:clrScheme name="Olin Branding">
      <a:dk1>
        <a:sysClr val="windowText" lastClr="000000"/>
      </a:dk1>
      <a:lt1>
        <a:sysClr val="window" lastClr="FFFFFF"/>
      </a:lt1>
      <a:dk2>
        <a:srgbClr val="44546A"/>
      </a:dk2>
      <a:lt2>
        <a:srgbClr val="E7E6E6"/>
      </a:lt2>
      <a:accent1>
        <a:srgbClr val="009BDF"/>
      </a:accent1>
      <a:accent2>
        <a:srgbClr val="A7A9AC"/>
      </a:accent2>
      <a:accent3>
        <a:srgbClr val="00458C"/>
      </a:accent3>
      <a:accent4>
        <a:srgbClr val="FFC20E"/>
      </a:accent4>
      <a:accent5>
        <a:srgbClr val="5B9BD5"/>
      </a:accent5>
      <a:accent6>
        <a:srgbClr val="00677E"/>
      </a:accent6>
      <a:hlink>
        <a:srgbClr val="750324"/>
      </a:hlink>
      <a:folHlink>
        <a:srgbClr val="C0D028"/>
      </a:folHlink>
    </a:clrScheme>
    <a:fontScheme name="Olin Branding">
      <a:majorFont>
        <a:latin typeface="DIN 2014 Bold"/>
        <a:ea typeface=""/>
        <a:cs typeface=""/>
      </a:majorFont>
      <a:minorFont>
        <a:latin typeface="DIN 2014 Dem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10065</TotalTime>
  <Words>3482</Words>
  <Application>Microsoft Office PowerPoint</Application>
  <PresentationFormat>Widescreen</PresentationFormat>
  <Paragraphs>250</Paragraphs>
  <Slides>25</Slides>
  <Notes>25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DIN 2014 Bold</vt:lpstr>
      <vt:lpstr>DIN 2014 Bold (Headings)</vt:lpstr>
      <vt:lpstr>DIN 2014 Demi</vt:lpstr>
      <vt:lpstr>DIN 2014 Demi (Body)</vt:lpstr>
      <vt:lpstr>TeXGyreTermesX-Bold</vt:lpstr>
      <vt:lpstr>TeXGyreTermesX-Italic</vt:lpstr>
      <vt:lpstr>TeXGyreTermesX-Regular</vt:lpstr>
      <vt:lpstr>Times New Roman</vt:lpstr>
      <vt:lpstr>TimesNewRomanPSMT</vt:lpstr>
      <vt:lpstr>Office Theme</vt:lpstr>
      <vt:lpstr>The Current and Future State of Non-Geostationary Orbit (NGSO) Fixed-Satellite Service (FSS) Interference Regulation Metrics</vt:lpstr>
      <vt:lpstr>Outline</vt:lpstr>
      <vt:lpstr>Current Spectrum Sharing Rules</vt:lpstr>
      <vt:lpstr>Background</vt:lpstr>
      <vt:lpstr>Current Metric: Interference to Noise</vt:lpstr>
      <vt:lpstr>I/N Coordination Trigger</vt:lpstr>
      <vt:lpstr>Dynamic I/N Thresholds</vt:lpstr>
      <vt:lpstr>Generic versus System-Specific Parameters</vt:lpstr>
      <vt:lpstr>Timeline of Rulemaking</vt:lpstr>
      <vt:lpstr>Revising Spectrum Sharing Rules</vt:lpstr>
      <vt:lpstr>2020 SpaceX Spectrum Sharing Petition</vt:lpstr>
      <vt:lpstr>2021 FCC Spectrum Sharing NPRM</vt:lpstr>
      <vt:lpstr>75/25 Spectrum Split</vt:lpstr>
      <vt:lpstr>I/N Limit</vt:lpstr>
      <vt:lpstr>Degraded Throughput</vt:lpstr>
      <vt:lpstr>Degraded Throughput</vt:lpstr>
      <vt:lpstr>Kuiper’s Proposal</vt:lpstr>
      <vt:lpstr>What is Degraded Throughput?</vt:lpstr>
      <vt:lpstr>Benefits of Degraded Throughput</vt:lpstr>
      <vt:lpstr>Drawbacks of Degraded Throughput</vt:lpstr>
      <vt:lpstr>Future of Spectrum Sharing Rules </vt:lpstr>
      <vt:lpstr>2023 FCC Spectrum Sharing Revision </vt:lpstr>
      <vt:lpstr>Methodology Considerations</vt:lpstr>
      <vt:lpstr>Conclusion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Fleming</dc:creator>
  <cp:lastModifiedBy>Lieselotte Heinrich</cp:lastModifiedBy>
  <cp:revision>1714</cp:revision>
  <dcterms:created xsi:type="dcterms:W3CDTF">2023-04-10T12:44:45Z</dcterms:created>
  <dcterms:modified xsi:type="dcterms:W3CDTF">2023-11-14T05:46:11Z</dcterms:modified>
</cp:coreProperties>
</file>