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E3E29C-1E47-4CEE-ADE9-DBDBF107693D}">
  <a:tblStyle styleId="{8CE3E29C-1E47-4CEE-ADE9-DBDBF1076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31ced3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31ced3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1046e3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1046e3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f4cc6c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f4cc6c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f4cc6c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f4cc6c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f4cc6c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f4cc6c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22cc9e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22cc9e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21046e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21046e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f4cc6ce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f4cc6ce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21046e3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21046e3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01389e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01389e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26009e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26009e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4b9bab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4b9ba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34b9ba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34b9ba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21046e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21046e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301389e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301389e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30d5205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30d5205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301389e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301389e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21046e3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21046e3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31ced3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331ced3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0d5205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0d5205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f4cc6c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f4cc6c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331ced3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331ced3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226009e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226009e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2aa383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2aa383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22cc9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22cc9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f4cc6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f4cc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34000">
              <a:srgbClr val="F3F3F3"/>
            </a:gs>
            <a:gs pos="89000">
              <a:srgbClr val="D9D9D9"/>
            </a:gs>
            <a:gs pos="100000">
              <a:srgbClr val="D9D9D9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awcr.gov.au/projects/verification/" TargetMode="External"/><Relationship Id="rId4" Type="http://schemas.openxmlformats.org/officeDocument/2006/relationships/hyperlink" Target="https://www.hko.gov.hk/en/wxinfo/season/intpret.htm" TargetMode="External"/><Relationship Id="rId5" Type="http://schemas.openxmlformats.org/officeDocument/2006/relationships/hyperlink" Target="https://www.hko.gov.hk/en/wxinfo/season/fcvsobs_seasonal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hko.gov.hk/cis/dailyExtract/dailyExtract_%7Byear%7D.x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ESSC4510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Quantitative Verification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for Seasonal Forecast by the Hong Kong Observatory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Alan Li 		- 			1155092891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			Mavis Wong	-			1155100549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207350" y="381825"/>
            <a:ext cx="52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</a:rPr>
              <a:t>Why use daily data? Not monthly data? 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5025" y="1652373"/>
            <a:ext cx="4142700" cy="173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Daily: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January: </a:t>
            </a:r>
            <a:r>
              <a:rPr lang="en-GB" sz="1500">
                <a:solidFill>
                  <a:schemeClr val="dk2"/>
                </a:solidFill>
              </a:rPr>
              <a:t>{19.9°C x 15 d, 20.0°C x 16 d}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February: </a:t>
            </a:r>
            <a:r>
              <a:rPr lang="en-GB" sz="1500">
                <a:solidFill>
                  <a:schemeClr val="dk2"/>
                </a:solidFill>
              </a:rPr>
              <a:t>{21.9°C x 14 d, 22.0°C x 14 d}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March: {23.9°C x 15 d, 24.0°C x 16 d}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⇒ Seasonal average = 21.95°C ± 0.05°C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767838" y="1650638"/>
            <a:ext cx="3758700" cy="173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2"/>
                </a:solidFill>
              </a:rPr>
              <a:t>Monthly: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January: 20.0°C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February: 22.0°C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March: 24.0°C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</a:rPr>
              <a:t>⇒ Seasonal average = 22°C ± 0.05°C 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71250" y="899025"/>
            <a:ext cx="538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Loss of Information due to averaging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</a:rPr>
              <a:t>Consider the following data to illustrate the problem: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17050" y="3457950"/>
            <a:ext cx="810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➢"/>
            </a:pPr>
            <a:r>
              <a:rPr lang="en-GB" sz="1600">
                <a:solidFill>
                  <a:schemeClr val="dk2"/>
                </a:solidFill>
              </a:rPr>
              <a:t>0.05°C bias for Monthly Data seems a little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➢"/>
            </a:pPr>
            <a:r>
              <a:rPr lang="en-GB" sz="1600">
                <a:solidFill>
                  <a:schemeClr val="dk2"/>
                </a:solidFill>
              </a:rPr>
              <a:t>But consider that σ = O(0.1°C), </a:t>
            </a:r>
            <a:r>
              <a:rPr b="1" lang="en-GB" sz="1600" u="sng">
                <a:solidFill>
                  <a:schemeClr val="dk1"/>
                </a:solidFill>
              </a:rPr>
              <a:t>this is important</a:t>
            </a:r>
            <a:r>
              <a:rPr b="1" lang="en-GB" sz="1600">
                <a:solidFill>
                  <a:schemeClr val="dk1"/>
                </a:solidFill>
              </a:rPr>
              <a:t>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➢"/>
            </a:pPr>
            <a:r>
              <a:rPr lang="en-GB" sz="1600">
                <a:solidFill>
                  <a:schemeClr val="dk2"/>
                </a:solidFill>
              </a:rPr>
              <a:t>To be much </a:t>
            </a:r>
            <a:r>
              <a:rPr b="1" lang="en-GB" sz="1600" u="sng">
                <a:solidFill>
                  <a:schemeClr val="dk2"/>
                </a:solidFill>
              </a:rPr>
              <a:t>more precise</a:t>
            </a:r>
            <a:r>
              <a:rPr lang="en-GB" sz="1600">
                <a:solidFill>
                  <a:schemeClr val="dk2"/>
                </a:solidFill>
              </a:rPr>
              <a:t> (possibly done by HKO), we should calculate monthly data </a:t>
            </a:r>
            <a:r>
              <a:rPr b="1" lang="en-GB" sz="1600" u="sng">
                <a:solidFill>
                  <a:schemeClr val="dk2"/>
                </a:solidFill>
              </a:rPr>
              <a:t>from minutely data</a:t>
            </a:r>
            <a:r>
              <a:rPr lang="en-GB" sz="1600">
                <a:solidFill>
                  <a:schemeClr val="dk2"/>
                </a:solidFill>
              </a:rPr>
              <a:t> if data is available.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08300" y="1288525"/>
            <a:ext cx="8424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Fit normal distribution N(µ,σ) for seasonal-averaged temperature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09300" y="4500875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1981-2010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143500" y="4500875"/>
            <a:ext cx="32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1991-2020 Data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837100" y="227575"/>
            <a:ext cx="61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Slight observation: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The mean seasonal-averaged temperature of newer data has increased in all seasons, compared to older data.</a:t>
            </a:r>
            <a:endParaRPr>
              <a:solidFill>
                <a:srgbClr val="980000"/>
              </a:solidFill>
            </a:endParaRPr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516725" y="2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290725"/>
                <a:gridCol w="1290725"/>
                <a:gridCol w="1290725"/>
              </a:tblGrid>
              <a:tr h="232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Seasonal-averaged temperature (°C)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µ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σ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Spring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22.5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Summer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Autumn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Winter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4837450" y="2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290725"/>
                <a:gridCol w="1290725"/>
                <a:gridCol w="12907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Seasonal-averaged temperature (°C)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µ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σ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Spring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22.9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Summer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28.6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Autumn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25.3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Winter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17.3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516725" y="2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290725"/>
                <a:gridCol w="1290725"/>
                <a:gridCol w="1290725"/>
              </a:tblGrid>
              <a:tr h="232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Seasonal-cumulative rainfall (mm)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µ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σ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Spring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548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272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Summer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481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Autumn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194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Winter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103.5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4844613" y="2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290725"/>
                <a:gridCol w="1290725"/>
                <a:gridCol w="12907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Seasonal-cumulative rainfall (mm)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µ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σ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Spring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517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256.5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Summer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1319.5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448.5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Autumn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227.5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Winter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102.5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663000" y="4412875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1981-2010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198138" y="4412875"/>
            <a:ext cx="32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1991-2020 Data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60000" y="1292075"/>
            <a:ext cx="8424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Fit normal distribution N(µ,σ) for seasonal-cumulative rainfall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900425" y="267125"/>
            <a:ext cx="61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Slight observation: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Coefficient of variation </a:t>
            </a:r>
            <a:r>
              <a:rPr lang="en-GB">
                <a:solidFill>
                  <a:srgbClr val="980000"/>
                </a:solidFill>
              </a:rPr>
              <a:t>Cv = </a:t>
            </a:r>
            <a:r>
              <a:rPr lang="en-GB">
                <a:solidFill>
                  <a:srgbClr val="980000"/>
                </a:solidFill>
              </a:rPr>
              <a:t>σ/µ is larger for rainfall than temperature. 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⇒ The spread of rainfall can be larger. 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- Temperature 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4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Calculate temperature &amp; rainfall categories by “0.5σ” rule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311700" y="17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176775"/>
                <a:gridCol w="1012150"/>
                <a:gridCol w="1012150"/>
                <a:gridCol w="1012150"/>
              </a:tblGrid>
              <a:tr h="3810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Temp (°C)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NN</a:t>
                      </a:r>
                      <a:endParaRPr b="1"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AN</a:t>
                      </a:r>
                      <a:endParaRPr b="1" sz="1200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Spring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22.1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22.1 to 22.9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22.9</a:t>
                      </a:r>
                      <a:endParaRPr sz="1200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Summer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27.8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27.8 to 28.2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28.2</a:t>
                      </a:r>
                      <a:endParaRPr sz="1200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Autumn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24.8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24.8 to 25.2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25.2</a:t>
                      </a:r>
                      <a:endParaRPr sz="1200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Winter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16.6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16.6 to 17.4</a:t>
                      </a:r>
                      <a:endParaRPr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17.4</a:t>
                      </a:r>
                      <a:endParaRPr sz="1200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628500" y="4107175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1981-2010 Data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4665900" y="17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144625"/>
                <a:gridCol w="1044300"/>
                <a:gridCol w="1012150"/>
                <a:gridCol w="10121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Temp (°C)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BN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NN</a:t>
                      </a:r>
                      <a:endParaRPr b="1"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AN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Spring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&lt; 22.6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22.6 to 23.3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23.3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Summer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&lt; 28.4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28.4 to 28.9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28.9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Autumn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&lt; 25.0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25.0 to 25.5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&gt; 25.5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Winter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&lt; 16.8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16.8 to 17.7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17.7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4982713" y="4107175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1991-2020 Data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4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Calculate temperature &amp; rainfall categories by “0.5σ” rule</a:t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- Rainfall</a:t>
            </a:r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311700" y="17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899825"/>
                <a:gridCol w="843950"/>
                <a:gridCol w="1570650"/>
                <a:gridCol w="89880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Rainfall (mm)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Spring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412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412 to 684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684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Summer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1004.5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1004.5 to 1485.5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1485.5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Autumn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363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363 to 557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557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Winter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63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 to 143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143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6"/>
          <p:cNvSpPr txBox="1"/>
          <p:nvPr/>
        </p:nvSpPr>
        <p:spPr>
          <a:xfrm>
            <a:off x="628513" y="4260250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1981-2010 Data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732925" y="17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854875"/>
                <a:gridCol w="807025"/>
                <a:gridCol w="1410925"/>
                <a:gridCol w="929950"/>
              </a:tblGrid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Rainfall (mm)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NN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Spring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388.5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388.5 to 645.5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645.5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Summer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1094.5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1094.5 to 1543.5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1543.5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Autumn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</a:t>
                      </a:r>
                      <a:r>
                        <a:rPr lang="en-GB" sz="1200"/>
                        <a:t>363.5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364.5 to 590.5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590.5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Winter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&lt; 67.5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67.5 to 138.5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&gt; </a:t>
                      </a:r>
                      <a:r>
                        <a:rPr lang="en-GB" sz="1200"/>
                        <a:t>138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6"/>
          <p:cNvSpPr txBox="1"/>
          <p:nvPr/>
        </p:nvSpPr>
        <p:spPr>
          <a:xfrm>
            <a:off x="4944513" y="4260250"/>
            <a:ext cx="35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Derived from 1991-2020 Data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19550" y="1136650"/>
            <a:ext cx="83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T</a:t>
            </a:r>
            <a:r>
              <a:rPr lang="en-GB" sz="1900"/>
              <a:t>o evaluate forecast performance quantitatively, define a “penalty score” that has the following property: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b="1" i="1" lang="en-GB" sz="1800"/>
              <a:t>N</a:t>
            </a:r>
            <a:r>
              <a:rPr b="1" i="1" lang="en-GB" sz="1700"/>
              <a:t>o penalty</a:t>
            </a:r>
            <a:r>
              <a:rPr lang="en-GB" sz="1700"/>
              <a:t> when the forecast is </a:t>
            </a:r>
            <a:r>
              <a:rPr b="1" i="1" lang="en-GB" sz="1700" u="sng"/>
              <a:t>correct</a:t>
            </a:r>
            <a:endParaRPr b="1" i="1" sz="1700" u="sng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The penalty score is </a:t>
            </a:r>
            <a:r>
              <a:rPr b="1" i="1" lang="en-GB" sz="1700"/>
              <a:t>larger</a:t>
            </a:r>
            <a:r>
              <a:rPr lang="en-GB" sz="1700"/>
              <a:t> when the observation is </a:t>
            </a:r>
            <a:r>
              <a:rPr b="1" i="1" lang="en-GB" sz="1700" u="sng"/>
              <a:t>further from forecast</a:t>
            </a:r>
            <a:endParaRPr b="1" i="1" sz="1700" u="sng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Define another final "average score” metric M that is a function of penalty score:</a:t>
            </a:r>
            <a:endParaRPr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M(all wrong) = 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M(all correct) = 1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68300"/>
            <a:ext cx="40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Step 2: Z score method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Z score of an observation with value x  given by: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Z = (x - µ) / σ.</a:t>
            </a:r>
            <a:endParaRPr sz="17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Penalty score of a forecast (below to near normal) = max(Zobs - 0.5, 0)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Penalty score of a forecast (above to near normal) = -min(Zobs + 0.5, 0)</a:t>
            </a:r>
            <a:endParaRPr sz="1600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250" y="0"/>
            <a:ext cx="4907750" cy="396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8"/>
          <p:cNvCxnSpPr/>
          <p:nvPr/>
        </p:nvCxnSpPr>
        <p:spPr>
          <a:xfrm flipH="1" rot="10800000">
            <a:off x="6401425" y="2963175"/>
            <a:ext cx="84000" cy="10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836000" y="4179100"/>
            <a:ext cx="2495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Forecast: Below to near normal</a:t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 rot="10800000">
            <a:off x="7212025" y="3396400"/>
            <a:ext cx="7548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7799100" y="4318875"/>
            <a:ext cx="12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z=0.5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632300" y="1152475"/>
            <a:ext cx="82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Step 2: Z score method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Define final score given n forecasts M(n forecasts):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M = 1 - Σ (penalty score of n forecasts) / Σ (penalty score if all forecasts wrong)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700">
                <a:solidFill>
                  <a:schemeClr val="dk1"/>
                </a:solidFill>
              </a:rPr>
              <a:t>Check if this satisfies: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700">
                <a:solidFill>
                  <a:schemeClr val="dk1"/>
                </a:solidFill>
              </a:rPr>
              <a:t>M(all forecasts are wrong) = 0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700">
                <a:solidFill>
                  <a:schemeClr val="dk1"/>
                </a:solidFill>
              </a:rPr>
              <a:t>M(all forecasts are correct) =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4633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 Mimic a unskillful forecast by a random generator that chooses          </a:t>
            </a:r>
            <a:r>
              <a:rPr b="1" i="1" lang="en-GB">
                <a:solidFill>
                  <a:srgbClr val="F3F3F3"/>
                </a:solidFill>
              </a:rPr>
              <a:t>sddddd</a:t>
            </a:r>
            <a:r>
              <a:rPr b="1" i="1" lang="en-GB"/>
              <a:t>“below or near normal”</a:t>
            </a:r>
            <a:r>
              <a:rPr lang="en-GB"/>
              <a:t> and </a:t>
            </a:r>
            <a:r>
              <a:rPr b="1" i="1" lang="en-GB"/>
              <a:t>“above or near normal”</a:t>
            </a:r>
            <a:r>
              <a:rPr lang="en-GB"/>
              <a:t> randomly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Calculate M(</a:t>
            </a:r>
            <a:r>
              <a:rPr i="1" lang="en-GB"/>
              <a:t>r</a:t>
            </a:r>
            <a:r>
              <a:rPr i="1" lang="en-GB" sz="1800"/>
              <a:t>andom forecast</a:t>
            </a:r>
            <a:r>
              <a:rPr lang="en-GB" sz="1800"/>
              <a:t>) for many trials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avoid the small p value from triggering a </a:t>
            </a:r>
            <a:r>
              <a:rPr i="1" lang="en-GB" sz="1800"/>
              <a:t>floating point underflow*</a:t>
            </a:r>
            <a:r>
              <a:rPr lang="en-GB" sz="1800"/>
              <a:t>,     </a:t>
            </a:r>
            <a:r>
              <a:rPr b="1" lang="en-GB" sz="1800"/>
              <a:t>N=100</a:t>
            </a:r>
            <a:r>
              <a:rPr lang="en-GB" sz="1800"/>
              <a:t> was chosen for the analysis.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Compare M(</a:t>
            </a:r>
            <a:r>
              <a:rPr i="1" lang="en-GB" sz="1800"/>
              <a:t>HKO forecast</a:t>
            </a:r>
            <a:r>
              <a:rPr lang="en-GB" sz="1800"/>
              <a:t>) and M(</a:t>
            </a:r>
            <a:r>
              <a:rPr i="1" lang="en-GB" sz="1800"/>
              <a:t>random forecast</a:t>
            </a:r>
            <a:r>
              <a:rPr lang="en-GB" sz="1800"/>
              <a:t>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441">
              <a:solidFill>
                <a:srgbClr val="980000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916400" y="4087200"/>
            <a:ext cx="45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1441">
                <a:solidFill>
                  <a:srgbClr val="980000"/>
                </a:solidFill>
              </a:rPr>
              <a:t>*: A too tiny number cannot be digitally represented with the float data type, and thus represented as 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0" y="960475"/>
            <a:ext cx="73649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Background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GB" sz="1900"/>
              <a:t>HKO provides a seasonal forecast for seasonal average </a:t>
            </a:r>
            <a:r>
              <a:rPr b="1" i="1" lang="en-GB" sz="1900"/>
              <a:t>Temperature</a:t>
            </a:r>
            <a:r>
              <a:rPr lang="en-GB" sz="1900"/>
              <a:t> and cumulative</a:t>
            </a:r>
            <a:r>
              <a:rPr b="1" i="1" lang="en-GB" sz="1900"/>
              <a:t> Rainfall</a:t>
            </a:r>
            <a:r>
              <a:rPr lang="en-GB" sz="1900"/>
              <a:t> compared to </a:t>
            </a:r>
            <a:r>
              <a:rPr b="1" lang="en-GB" sz="1900" u="sng"/>
              <a:t>30 year</a:t>
            </a:r>
            <a:r>
              <a:rPr lang="en-GB" sz="1900"/>
              <a:t> climatological normal.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-GB" sz="1900"/>
              <a:t>8 seasons have been forecasted. (</a:t>
            </a:r>
            <a:r>
              <a:rPr b="1" lang="en-GB" sz="1900"/>
              <a:t>n = 8</a:t>
            </a:r>
            <a:r>
              <a:rPr lang="en-GB" sz="1900"/>
              <a:t>)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⇒ From Mar 2019 to Feb 2021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Different normal is used for different time: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-GB" sz="1900"/>
              <a:t>Spring</a:t>
            </a:r>
            <a:r>
              <a:rPr lang="en-GB" sz="1900"/>
              <a:t> 2019 to Autumn 2020: </a:t>
            </a:r>
            <a:r>
              <a:rPr b="1" lang="en-GB" sz="1900"/>
              <a:t>1981-2010</a:t>
            </a:r>
            <a:r>
              <a:rPr lang="en-GB" sz="1900"/>
              <a:t> climatological normal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-GB" sz="1900"/>
              <a:t>Winter 2020/21: </a:t>
            </a:r>
            <a:r>
              <a:rPr b="1" lang="en-GB" sz="1900"/>
              <a:t>1991-2020</a:t>
            </a:r>
            <a:r>
              <a:rPr lang="en-GB" sz="1900"/>
              <a:t> climatological normal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10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255775" y="5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807025"/>
                <a:gridCol w="912250"/>
                <a:gridCol w="912250"/>
                <a:gridCol w="912250"/>
                <a:gridCol w="912250"/>
                <a:gridCol w="956075"/>
                <a:gridCol w="956075"/>
                <a:gridCol w="956075"/>
                <a:gridCol w="95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Rainfall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Forecast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Penalty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Forecast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Zactual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Penalty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Spring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2.40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Summer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2.39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0.154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Autumn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3.43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N/BN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-1.34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Winter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3.49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N/BN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0.153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2020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Forecast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Penalty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Forecast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Zactual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Penalty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Spring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2.49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N/BN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-0.351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Summer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4.45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</a:t>
                      </a:r>
                      <a:r>
                        <a:rPr b="1" lang="en-GB" sz="1200"/>
                        <a:t>N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-1.55</a:t>
                      </a:r>
                      <a:endParaRPr b="1"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1.03</a:t>
                      </a:r>
                      <a:endParaRPr b="1"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Autumn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2.28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N/AN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r>
                        <a:rPr lang="en-GB" sz="1200"/>
                        <a:t>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3.33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Winter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N/BN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AN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2.60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2.07</a:t>
                      </a:r>
                      <a:endParaRPr b="1"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N/BN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AN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0.560</a:t>
                      </a:r>
                      <a:endParaRPr b="1"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0.0352</a:t>
                      </a:r>
                      <a:endParaRPr b="1" sz="12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Model score ≈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HKO forecast</a:t>
            </a:r>
            <a:r>
              <a:rPr lang="en-GB"/>
              <a:t> has a much </a:t>
            </a:r>
            <a:r>
              <a:rPr b="1" lang="en-GB" u="sng"/>
              <a:t>higher</a:t>
            </a:r>
            <a:r>
              <a:rPr lang="en-GB"/>
              <a:t> score than </a:t>
            </a:r>
            <a:r>
              <a:rPr i="1" lang="en-GB"/>
              <a:t>Random Forecast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Temperature Forecast</a:t>
            </a:r>
            <a:r>
              <a:rPr lang="en-GB"/>
              <a:t> has a </a:t>
            </a:r>
            <a:r>
              <a:rPr b="1" lang="en-GB" u="sng"/>
              <a:t>higher</a:t>
            </a:r>
            <a:r>
              <a:rPr lang="en-GB"/>
              <a:t> score than </a:t>
            </a:r>
            <a:r>
              <a:rPr i="1" lang="en-GB"/>
              <a:t>Rainfall Forecast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913688" y="244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2438875"/>
                <a:gridCol w="2438875"/>
                <a:gridCol w="2438875"/>
              </a:tblGrid>
              <a:tr h="38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HKO Forecast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Random Model</a:t>
                      </a:r>
                      <a:endParaRPr b="1" sz="1600"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Temperature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0.893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0.493</a:t>
                      </a:r>
                      <a:endParaRPr sz="1600"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Rainfall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0.772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0.496</a:t>
                      </a:r>
                      <a:endParaRPr sz="1600"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474925" y="3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Result:  T-test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474925" y="908500"/>
            <a:ext cx="85740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H0: </a:t>
            </a:r>
            <a:r>
              <a:rPr lang="en-GB" sz="1500">
                <a:solidFill>
                  <a:schemeClr val="dk2"/>
                </a:solidFill>
              </a:rPr>
              <a:t>The scores of the </a:t>
            </a:r>
            <a:r>
              <a:rPr i="1" lang="en-GB" sz="1500">
                <a:solidFill>
                  <a:schemeClr val="dk2"/>
                </a:solidFill>
              </a:rPr>
              <a:t>HKO Seasonal Forecast</a:t>
            </a:r>
            <a:r>
              <a:rPr lang="en-GB" sz="1500">
                <a:solidFill>
                  <a:schemeClr val="dk2"/>
                </a:solidFill>
              </a:rPr>
              <a:t> </a:t>
            </a:r>
            <a:r>
              <a:rPr b="1" lang="en-GB" sz="1500" u="sng">
                <a:solidFill>
                  <a:schemeClr val="dk2"/>
                </a:solidFill>
              </a:rPr>
              <a:t>does not differ</a:t>
            </a:r>
            <a:r>
              <a:rPr lang="en-GB" sz="1500">
                <a:solidFill>
                  <a:schemeClr val="dk2"/>
                </a:solidFill>
              </a:rPr>
              <a:t> from that of the </a:t>
            </a:r>
            <a:r>
              <a:rPr i="1" lang="en-GB" sz="1500">
                <a:solidFill>
                  <a:schemeClr val="dk2"/>
                </a:solidFill>
              </a:rPr>
              <a:t>Random Forecast</a:t>
            </a:r>
            <a:r>
              <a:rPr lang="en-GB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H1: </a:t>
            </a:r>
            <a:r>
              <a:rPr lang="en-GB" sz="1500">
                <a:solidFill>
                  <a:schemeClr val="dk2"/>
                </a:solidFill>
              </a:rPr>
              <a:t>The scores of the </a:t>
            </a:r>
            <a:r>
              <a:rPr i="1" lang="en-GB" sz="1500">
                <a:solidFill>
                  <a:schemeClr val="dk2"/>
                </a:solidFill>
              </a:rPr>
              <a:t>HKO Seasonal Forecast</a:t>
            </a:r>
            <a:r>
              <a:rPr lang="en-GB" sz="1500">
                <a:solidFill>
                  <a:schemeClr val="dk2"/>
                </a:solidFill>
              </a:rPr>
              <a:t> </a:t>
            </a:r>
            <a:r>
              <a:rPr b="1" lang="en-GB" sz="1500" u="sng">
                <a:solidFill>
                  <a:schemeClr val="dk2"/>
                </a:solidFill>
              </a:rPr>
              <a:t>differs</a:t>
            </a:r>
            <a:r>
              <a:rPr lang="en-GB" sz="1500">
                <a:solidFill>
                  <a:schemeClr val="dk2"/>
                </a:solidFill>
              </a:rPr>
              <a:t> from that of the </a:t>
            </a:r>
            <a:r>
              <a:rPr i="1" lang="en-GB" sz="1500">
                <a:solidFill>
                  <a:schemeClr val="dk2"/>
                </a:solidFill>
              </a:rPr>
              <a:t>Random Forecast</a:t>
            </a:r>
            <a:r>
              <a:rPr lang="en-GB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➢"/>
            </a:pPr>
            <a:r>
              <a:rPr lang="en-GB" sz="1700">
                <a:solidFill>
                  <a:schemeClr val="dk2"/>
                </a:solidFill>
              </a:rPr>
              <a:t>Both p-value is &lt;0.05, </a:t>
            </a:r>
            <a:r>
              <a:rPr b="1" lang="en-GB" sz="1700" u="sng">
                <a:solidFill>
                  <a:schemeClr val="dk2"/>
                </a:solidFill>
              </a:rPr>
              <a:t>H0 is rejected</a:t>
            </a:r>
            <a:r>
              <a:rPr lang="en-GB" sz="1700">
                <a:solidFill>
                  <a:schemeClr val="dk2"/>
                </a:solidFill>
              </a:rPr>
              <a:t>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➢"/>
            </a:pPr>
            <a:r>
              <a:rPr lang="en-GB" sz="1700">
                <a:solidFill>
                  <a:schemeClr val="dk2"/>
                </a:solidFill>
              </a:rPr>
              <a:t>The scores of </a:t>
            </a:r>
            <a:r>
              <a:rPr i="1" lang="en-GB" sz="1700">
                <a:solidFill>
                  <a:schemeClr val="dk2"/>
                </a:solidFill>
              </a:rPr>
              <a:t>HKO Seasonal Forecast</a:t>
            </a:r>
            <a:r>
              <a:rPr lang="en-GB" sz="1700">
                <a:solidFill>
                  <a:schemeClr val="dk2"/>
                </a:solidFill>
              </a:rPr>
              <a:t> is significantly </a:t>
            </a:r>
            <a:r>
              <a:rPr b="1" lang="en-GB" sz="1700" u="sng">
                <a:solidFill>
                  <a:schemeClr val="dk2"/>
                </a:solidFill>
              </a:rPr>
              <a:t>different</a:t>
            </a:r>
            <a:r>
              <a:rPr lang="en-GB" sz="1700">
                <a:solidFill>
                  <a:schemeClr val="dk2"/>
                </a:solidFill>
              </a:rPr>
              <a:t> from that of </a:t>
            </a:r>
            <a:r>
              <a:rPr i="1" lang="en-GB" sz="1700">
                <a:solidFill>
                  <a:schemeClr val="dk2"/>
                </a:solidFill>
              </a:rPr>
              <a:t>Random Forecast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2250988" y="206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943600"/>
                <a:gridCol w="1726975"/>
                <a:gridCol w="1726975"/>
              </a:tblGrid>
              <a:tr h="27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Temperature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Rainfall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5.4 x 10</a:t>
                      </a:r>
                      <a:r>
                        <a:rPr baseline="30000" lang="en-GB">
                          <a:solidFill>
                            <a:schemeClr val="dk2"/>
                          </a:solidFill>
                        </a:rPr>
                        <a:t>-40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1.6 x 10</a:t>
                      </a:r>
                      <a:r>
                        <a:rPr baseline="30000" lang="en-GB">
                          <a:solidFill>
                            <a:schemeClr val="dk2"/>
                          </a:solidFill>
                        </a:rPr>
                        <a:t>-12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2"/>
                </a:solidFill>
              </a:rPr>
              <a:t>Hit skill score</a:t>
            </a:r>
            <a:endParaRPr b="1" sz="3400"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51275" y="101772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T-test can only show the seasonal forecast by HKO is </a:t>
            </a:r>
            <a:r>
              <a:rPr b="1" i="1" lang="en-GB" sz="1600" u="sng"/>
              <a:t>better</a:t>
            </a:r>
            <a:r>
              <a:rPr lang="en-GB" sz="1600"/>
              <a:t> than random forecast.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It does not show </a:t>
            </a:r>
            <a:r>
              <a:rPr b="1" lang="en-GB" sz="1600"/>
              <a:t>HOW</a:t>
            </a:r>
            <a:r>
              <a:rPr lang="en-GB" sz="1600"/>
              <a:t> the seasonal forecast by HKO is better than random forecast.</a:t>
            </a:r>
            <a:endParaRPr sz="8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Hit Skill Score: 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Compare the </a:t>
            </a:r>
            <a:r>
              <a:rPr b="1" i="1" lang="en-GB" sz="1600"/>
              <a:t>quality</a:t>
            </a:r>
            <a:r>
              <a:rPr lang="en-GB" sz="1600"/>
              <a:t> of the forecast with the random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Calculate the </a:t>
            </a:r>
            <a:r>
              <a:rPr b="1" i="1" lang="en-GB" sz="1600"/>
              <a:t>relative accuracy</a:t>
            </a:r>
            <a:r>
              <a:rPr lang="en-GB" sz="1600"/>
              <a:t> of the forecast over the random model forecast.</a:t>
            </a:r>
            <a:endParaRPr sz="14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75" y="2667550"/>
            <a:ext cx="5849200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2"/>
                </a:solidFill>
              </a:rPr>
              <a:t>Hit skill score</a:t>
            </a:r>
            <a:endParaRPr b="1" sz="340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51275" y="101772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Score Inte</a:t>
            </a:r>
            <a:r>
              <a:rPr lang="en-GB" sz="1600"/>
              <a:t>rpretation: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100%  : High resolution, prediction is </a:t>
            </a:r>
            <a:r>
              <a:rPr b="1" lang="en-GB" sz="1600" u="sng"/>
              <a:t>always correct</a:t>
            </a:r>
            <a:r>
              <a:rPr lang="en-GB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    0%  : No Resolution, There is </a:t>
            </a:r>
            <a:r>
              <a:rPr b="1" lang="en-GB" sz="1600" u="sng"/>
              <a:t>no difference</a:t>
            </a:r>
            <a:r>
              <a:rPr lang="en-GB" sz="1600"/>
              <a:t> between the forecasts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-100% : High resolution, but the prediction </a:t>
            </a:r>
            <a:r>
              <a:rPr b="1" lang="en-GB" sz="1600" u="sng"/>
              <a:t>always miss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➢"/>
            </a:pPr>
            <a:r>
              <a:rPr lang="en-GB" sz="1500"/>
              <a:t>For </a:t>
            </a:r>
            <a:r>
              <a:rPr b="1" lang="en-GB" sz="1500"/>
              <a:t>Temperature</a:t>
            </a:r>
            <a:r>
              <a:rPr lang="en-GB" sz="1500"/>
              <a:t>, </a:t>
            </a:r>
            <a:r>
              <a:rPr i="1" lang="en-GB" sz="1500"/>
              <a:t>HKO Forecast</a:t>
            </a:r>
            <a:r>
              <a:rPr lang="en-GB" sz="1500"/>
              <a:t> is around </a:t>
            </a:r>
            <a:r>
              <a:rPr b="1" lang="en-GB" sz="1500" u="sng"/>
              <a:t>76% more accurate</a:t>
            </a:r>
            <a:r>
              <a:rPr lang="en-GB" sz="1500"/>
              <a:t> than the </a:t>
            </a:r>
            <a:r>
              <a:rPr i="1" lang="en-GB" sz="1500"/>
              <a:t>Random Forecast</a:t>
            </a:r>
            <a:r>
              <a:rPr lang="en-GB" sz="1500"/>
              <a:t>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GB" sz="1500"/>
              <a:t>For </a:t>
            </a:r>
            <a:r>
              <a:rPr b="1" lang="en-GB" sz="1500"/>
              <a:t>Rainfall</a:t>
            </a:r>
            <a:r>
              <a:rPr lang="en-GB" sz="1500"/>
              <a:t>, </a:t>
            </a:r>
            <a:r>
              <a:rPr i="1" lang="en-GB" sz="1500"/>
              <a:t>HKO Forecast</a:t>
            </a:r>
            <a:r>
              <a:rPr lang="en-GB" sz="1500"/>
              <a:t> is around </a:t>
            </a:r>
            <a:r>
              <a:rPr b="1" lang="en-GB" sz="1500" u="sng"/>
              <a:t>47% more accurate</a:t>
            </a:r>
            <a:r>
              <a:rPr lang="en-GB" sz="1500"/>
              <a:t> than the </a:t>
            </a:r>
            <a:r>
              <a:rPr i="1" lang="en-GB" sz="1500"/>
              <a:t>Random Forecast</a:t>
            </a:r>
            <a:endParaRPr i="1" sz="1500"/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1815775" y="279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1837475"/>
                <a:gridCol w="1837475"/>
                <a:gridCol w="1837475"/>
              </a:tblGrid>
              <a:tr h="36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Temperature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Rainfall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Hit Skill 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75.67 %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46.81 %</a:t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70950" y="1160400"/>
            <a:ext cx="83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Z-Score: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i="1" lang="en-GB" sz="1600"/>
              <a:t>Temperature</a:t>
            </a:r>
            <a:r>
              <a:rPr lang="en-GB" sz="1600"/>
              <a:t> forecast has a </a:t>
            </a:r>
            <a:r>
              <a:rPr b="1" lang="en-GB" sz="1600" u="sng"/>
              <a:t>higher</a:t>
            </a:r>
            <a:r>
              <a:rPr b="1" lang="en-GB" sz="1600"/>
              <a:t> </a:t>
            </a:r>
            <a:r>
              <a:rPr lang="en-GB" sz="1600"/>
              <a:t>score than </a:t>
            </a:r>
            <a:r>
              <a:rPr i="1" lang="en-GB" sz="1600"/>
              <a:t>Rainfall</a:t>
            </a:r>
            <a:r>
              <a:rPr lang="en-GB" sz="1600"/>
              <a:t> Forecast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i="1" lang="en-GB" sz="1600"/>
              <a:t>HKO Seasonal Forecast</a:t>
            </a:r>
            <a:r>
              <a:rPr lang="en-GB" sz="1600"/>
              <a:t> has a </a:t>
            </a:r>
            <a:r>
              <a:rPr b="1" lang="en-GB" sz="1600" u="sng"/>
              <a:t>higher</a:t>
            </a:r>
            <a:r>
              <a:rPr b="1" lang="en-GB" sz="1600"/>
              <a:t> </a:t>
            </a:r>
            <a:r>
              <a:rPr lang="en-GB" sz="1600"/>
              <a:t>score than the </a:t>
            </a:r>
            <a:r>
              <a:rPr i="1" lang="en-GB" sz="1600"/>
              <a:t>Random Forecast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T-test: 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 sz="1600"/>
              <a:t>T</a:t>
            </a:r>
            <a:r>
              <a:rPr lang="en-GB" sz="1600"/>
              <a:t>he scores of the </a:t>
            </a:r>
            <a:r>
              <a:rPr i="1" lang="en-GB" sz="1600"/>
              <a:t>HKO Seasonal Forecast </a:t>
            </a:r>
            <a:r>
              <a:rPr b="1" lang="en-GB" sz="1600" u="sng"/>
              <a:t>differs</a:t>
            </a:r>
            <a:r>
              <a:rPr lang="en-GB" sz="1600"/>
              <a:t> from that of the </a:t>
            </a:r>
            <a:r>
              <a:rPr i="1" lang="en-GB" sz="1600"/>
              <a:t>Random Forecast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Hit Skill Score: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i="1" lang="en-GB" sz="1600"/>
              <a:t>HKO Seasonal Forecast</a:t>
            </a:r>
            <a:r>
              <a:rPr lang="en-GB" sz="1600"/>
              <a:t> is </a:t>
            </a:r>
            <a:r>
              <a:rPr b="1" lang="en-GB" sz="1600" u="sng"/>
              <a:t>more accurate</a:t>
            </a:r>
            <a:r>
              <a:rPr lang="en-GB" sz="1600"/>
              <a:t> than the </a:t>
            </a:r>
            <a:r>
              <a:rPr i="1" lang="en-GB" sz="1600"/>
              <a:t>Random</a:t>
            </a:r>
            <a:r>
              <a:rPr i="1" lang="en-GB" sz="1600"/>
              <a:t> Forecast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i="1" lang="en-GB" sz="1600"/>
              <a:t>Temperature</a:t>
            </a:r>
            <a:r>
              <a:rPr lang="en-GB" sz="1600"/>
              <a:t> forecast has a higher</a:t>
            </a:r>
            <a:r>
              <a:rPr b="1" lang="en-GB" sz="1600"/>
              <a:t> </a:t>
            </a:r>
            <a:r>
              <a:rPr b="1" lang="en-GB" sz="1600" u="sng"/>
              <a:t>accuracy</a:t>
            </a:r>
            <a:r>
              <a:rPr lang="en-GB" sz="1600"/>
              <a:t> and </a:t>
            </a:r>
            <a:r>
              <a:rPr b="1" lang="en-GB" sz="1600" u="sng"/>
              <a:t>resolution</a:t>
            </a:r>
            <a:r>
              <a:rPr lang="en-GB" sz="1600"/>
              <a:t> than </a:t>
            </a:r>
            <a:r>
              <a:rPr i="1" lang="en-GB" sz="1600"/>
              <a:t>Rainfall</a:t>
            </a:r>
            <a:r>
              <a:rPr lang="en-GB" sz="1600"/>
              <a:t> Forecast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GB" sz="1900"/>
              <a:t>3 categories in actual observations and 2 categories in forecast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GB" sz="1900"/>
              <a:t>HKO can get a high score if the observation is always “Near normal”.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GB" sz="1900"/>
              <a:t>A high score does not mean a useful forecast: 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GB" sz="1900"/>
              <a:t>the forecast is categorical and there are only 2 categories 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GB" sz="1900"/>
              <a:t>Small sample size (only 8 data)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❖"/>
            </a:pPr>
            <a:r>
              <a:rPr lang="en-GB" sz="1900"/>
              <a:t>We can only estimate seasonal average from daily data (averaging error)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Forecast Verification - Issues, Methods and FAQ. (n.d.). Retrieved April 20, 2021, from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https://www.cawcr.gov.au/projects/verification/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Seasonal Forecasting - Use and interpretation.</a:t>
            </a:r>
            <a:r>
              <a:rPr lang="en-GB" sz="1400">
                <a:solidFill>
                  <a:schemeClr val="dk1"/>
                </a:solidFill>
              </a:rPr>
              <a:t> (n.d.). Retrieved April 20, 2021, from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https://www.hko.gov.hk/en/wxinfo/season/intpret.htm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Recent seasonal forecasts and observations. (n.d.). Retrieved April 20, 2021, from 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https://www.hko.gov.hk/en/wxinfo/season/fcvsobs_seasonal.htm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Mason, S. J. (2013). Guidance on verification of operational seasonal climate forecasts. World Meteorological Organization, Commission for Climatology XIV Technical Report.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</a:rPr>
              <a:t>World Meteorological Organization. (2014). Forecast verification for the African severe weather forecasting demonstration projects.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44650" y="935925"/>
            <a:ext cx="28893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Forecast Categories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1.  Normal to above normal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  Normal to below normal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5081"/>
          <a:stretch/>
        </p:blipFill>
        <p:spPr>
          <a:xfrm>
            <a:off x="1106100" y="2421975"/>
            <a:ext cx="6430501" cy="2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06100" y="935925"/>
            <a:ext cx="2889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Categories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normal (BN)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Normal (NN)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Normal (AN)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Forecast and Observation Classification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Definitions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50" y="304900"/>
            <a:ext cx="50262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63950" y="-41925"/>
            <a:ext cx="38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(Simulated data, for demonstration only)</a:t>
            </a:r>
            <a:endParaRPr b="1"/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4346825" y="3340525"/>
            <a:ext cx="1719300" cy="11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2795375" y="441670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Below normal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729175" y="441670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Near</a:t>
            </a:r>
            <a:r>
              <a:rPr lang="en-GB"/>
              <a:t> normal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764325" y="441670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Above</a:t>
            </a:r>
            <a:r>
              <a:rPr lang="en-GB"/>
              <a:t> normal</a:t>
            </a:r>
            <a:endParaRPr/>
          </a:p>
        </p:txBody>
      </p:sp>
      <p:cxnSp>
        <p:nvCxnSpPr>
          <p:cNvPr id="81" name="Google Shape;81;p16"/>
          <p:cNvCxnSpPr>
            <a:stCxn id="79" idx="0"/>
          </p:cNvCxnSpPr>
          <p:nvPr/>
        </p:nvCxnSpPr>
        <p:spPr>
          <a:xfrm flipH="1" rot="10800000">
            <a:off x="6379125" y="3368500"/>
            <a:ext cx="301800" cy="10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0"/>
          </p:cNvCxnSpPr>
          <p:nvPr/>
        </p:nvCxnSpPr>
        <p:spPr>
          <a:xfrm rot="10800000">
            <a:off x="7240075" y="3452200"/>
            <a:ext cx="1174200" cy="9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237600" y="1271900"/>
            <a:ext cx="3284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Below Normal: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&lt; -0.5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(~30% bottom)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|0.5σ| (~40% middle)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Normal: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+0.5σ (~30% top)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Study Goal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76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</a:rPr>
              <a:t>Design a quantitative method to verify the seasonal forecasts using historical observational data.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Forecast Verification Methods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59175" y="1112788"/>
            <a:ext cx="8520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Some common methods for forecast verification: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Contingency Table</a:t>
            </a:r>
            <a:endParaRPr b="1"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700"/>
              <a:t>Hit Rate (HR) / False Alarm Rate (FAR) / Hanssen and Kuipers Score (Ks)</a:t>
            </a:r>
            <a:endParaRPr sz="1300"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056775" y="2438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{8CE3E29C-1E47-4CEE-ADE9-DBDBF107693D}</a:tableStyleId>
              </a:tblPr>
              <a:tblGrid>
                <a:gridCol w="861425"/>
                <a:gridCol w="1342050"/>
                <a:gridCol w="1309250"/>
                <a:gridCol w="1422100"/>
              </a:tblGrid>
              <a:tr h="396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95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to Below-Normal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to Above-Normal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to Below-Normal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(a)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(b)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to Above-Normal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(c)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(d)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8"/>
          <p:cNvSpPr/>
          <p:nvPr/>
        </p:nvSpPr>
        <p:spPr>
          <a:xfrm>
            <a:off x="7928100" y="3959300"/>
            <a:ext cx="1215900" cy="114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59175" y="2840650"/>
            <a:ext cx="23937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-GB" sz="1800">
                <a:solidFill>
                  <a:schemeClr val="dk2"/>
                </a:solidFill>
              </a:rPr>
              <a:t>Limited Data   (Only 8 forecast available)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-GB" sz="1800">
                <a:solidFill>
                  <a:schemeClr val="dk2"/>
                </a:solidFill>
              </a:rPr>
              <a:t>Result = NaN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Common Forecast Verification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8400" y="116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Function-based Statistics: Root Mean Square Deviation (RMSD)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Assign larger weight to larger errors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No actual prediction value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Not suitable for Multi-category forecasts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50" y="1876763"/>
            <a:ext cx="33337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7421725" y="3997400"/>
            <a:ext cx="1215900" cy="114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Step 1: </a:t>
            </a:r>
            <a:r>
              <a:rPr lang="en-GB" sz="2200"/>
              <a:t>Data Acquisition and Preprocessing:</a:t>
            </a:r>
            <a:endParaRPr sz="22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Send HTML GET requests to HKO’s backend server 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https://www.hko.gov.hk/cis/dailyExtract/dailyExtract_{year}.xml</a:t>
            </a:r>
            <a:endParaRPr b="1"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1980 &lt;= year &lt;= 2021</a:t>
            </a:r>
            <a:endParaRPr b="1"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 pandas to format the data nicely in csv form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822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>
            <a:off x="3606050" y="684875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6763475" y="684875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2977075" y="363400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temp</a:t>
            </a:r>
            <a:endParaRPr b="1"/>
          </a:p>
        </p:txBody>
      </p:sp>
      <p:sp>
        <p:nvSpPr>
          <p:cNvPr id="122" name="Google Shape;122;p21"/>
          <p:cNvSpPr txBox="1"/>
          <p:nvPr/>
        </p:nvSpPr>
        <p:spPr>
          <a:xfrm>
            <a:off x="6347075" y="363400"/>
            <a:ext cx="8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Rainfall</a:t>
            </a:r>
            <a:endParaRPr b="1"/>
          </a:p>
        </p:txBody>
      </p:sp>
      <p:sp>
        <p:nvSpPr>
          <p:cNvPr id="123" name="Google Shape;123;p21"/>
          <p:cNvSpPr txBox="1"/>
          <p:nvPr/>
        </p:nvSpPr>
        <p:spPr>
          <a:xfrm>
            <a:off x="2977075" y="0"/>
            <a:ext cx="42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Daily data → Seasonal data (for precision)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