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60" r:id="rId3"/>
    <p:sldId id="270" r:id="rId4"/>
    <p:sldId id="257" r:id="rId5"/>
    <p:sldId id="259" r:id="rId6"/>
    <p:sldId id="258" r:id="rId7"/>
    <p:sldId id="266" r:id="rId8"/>
    <p:sldId id="267" r:id="rId9"/>
    <p:sldId id="261" r:id="rId10"/>
    <p:sldId id="262" r:id="rId11"/>
    <p:sldId id="265" r:id="rId12"/>
    <p:sldId id="263" r:id="rId13"/>
    <p:sldId id="264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熊照" initials="X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9" autoAdjust="0"/>
  </p:normalViewPr>
  <p:slideViewPr>
    <p:cSldViewPr>
      <p:cViewPr>
        <p:scale>
          <a:sx n="75" d="100"/>
          <a:sy n="75" d="100"/>
        </p:scale>
        <p:origin x="-123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9A1E-DF7D-4891-A65A-EA752A675BC1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A4BB2-1853-4244-AF4E-331A30EF50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BB2-1853-4244-AF4E-331A30EF50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单库，非事务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关闭正在执行的后端连接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后端业务异常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释放该后端连接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单库，事务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关闭当前正在执行的后端连接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标识当前连接不可继续事务，除非前端主动回滚当前事务。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消息通知前端，执行异常。（当前事务不可继续）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后端业务异常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保持该后端连接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消息通知前端，执行异常。（当前事务可继续）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多库，非事务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关闭正在执行的后端连接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释放执行完成的后端连接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释放执行完成的后端连接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后端业务异常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释放所有连接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多库，非事务（隐含事务：修改数据的语句在多个分库中执行）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关闭正在执行的后端连接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后端业务异常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回滚并释放所有连接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多库，事务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关闭正在执行的后端连接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后端连接异常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关闭该后端连接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回滚并释放执行完成的后端连接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标识当前连接不可继续事务，除非前端主动回滚当前事务。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消息通知前端，执行异常。（当前事务不可继续）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后端业务异常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等待其他后端连接执行结束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回滚并释放所有连接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标识当前连接不可继续事务，除非前端主动回滚当前事务。</a:t>
            </a:r>
            <a:b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消息通知前端，执行异常。（当前事务不可继续）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A4BB2-1853-4244-AF4E-331A30EF50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0.46.188.55:8090/pages/viewpage.action?pageId=622813" TargetMode="External"/><Relationship Id="rId2" Type="http://schemas.openxmlformats.org/officeDocument/2006/relationships/hyperlink" Target="https://github.com/brucexx/heisenbe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453064" cy="1600200"/>
          </a:xfrm>
        </p:spPr>
        <p:txBody>
          <a:bodyPr/>
          <a:lstStyle/>
          <a:p>
            <a:r>
              <a:rPr lang="zh-CN" altLang="en-US" b="1" dirty="0" smtClean="0"/>
              <a:t>                         钱包与支付发展部</a:t>
            </a:r>
            <a:endParaRPr lang="en-US" altLang="zh-CN" b="1" dirty="0" smtClean="0"/>
          </a:p>
          <a:p>
            <a:r>
              <a:rPr lang="en-US" altLang="zh-CN" dirty="0" smtClean="0"/>
              <a:t>                                                                     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熊照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Heisenberg</a:t>
            </a:r>
            <a:r>
              <a:rPr lang="zh-CN" altLang="en-US" dirty="0" smtClean="0"/>
              <a:t>分库分表</a:t>
            </a:r>
            <a:r>
              <a:rPr lang="en-US" altLang="zh-CN" dirty="0" smtClean="0"/>
              <a:t>proxy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集群驱动负载篇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3645024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64620" y="3645024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32240" y="3645024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Heisenberg3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627784" y="4113076"/>
            <a:ext cx="12368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376788" y="4113076"/>
            <a:ext cx="13554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331640" y="1484784"/>
            <a:ext cx="604867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 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-driver</a:t>
            </a:r>
          </a:p>
        </p:txBody>
      </p:sp>
      <p:sp>
        <p:nvSpPr>
          <p:cNvPr id="15" name="矩形 14"/>
          <p:cNvSpPr/>
          <p:nvPr/>
        </p:nvSpPr>
        <p:spPr>
          <a:xfrm>
            <a:off x="2843808" y="3933056"/>
            <a:ext cx="72008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5652120" y="3933056"/>
            <a:ext cx="72008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83568" y="3356992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clusterService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19872" y="3356992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clusterService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12160" y="3356992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clusterService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9" idx="2"/>
            <a:endCxn id="17" idx="0"/>
          </p:cNvCxnSpPr>
          <p:nvPr/>
        </p:nvCxnSpPr>
        <p:spPr>
          <a:xfrm flipH="1">
            <a:off x="1403648" y="1988840"/>
            <a:ext cx="295232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8" idx="0"/>
          </p:cNvCxnSpPr>
          <p:nvPr/>
        </p:nvCxnSpPr>
        <p:spPr>
          <a:xfrm flipH="1">
            <a:off x="4139952" y="1988840"/>
            <a:ext cx="21602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</p:cNvCxnSpPr>
          <p:nvPr/>
        </p:nvCxnSpPr>
        <p:spPr>
          <a:xfrm>
            <a:off x="4355976" y="1988840"/>
            <a:ext cx="252028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3608" y="2348880"/>
            <a:ext cx="23762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Step1:clusterInfo&amp;LB</a:t>
            </a:r>
          </a:p>
          <a:p>
            <a:r>
              <a:rPr lang="en-US" altLang="zh-CN" dirty="0" smtClean="0"/>
              <a:t>Step2:do SQL operation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处理篇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7704" y="1412776"/>
            <a:ext cx="518457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FrontConnectionFactory</a:t>
            </a:r>
            <a:r>
              <a:rPr lang="en-US" altLang="zh-CN" dirty="0" smtClean="0"/>
              <a:t>(AIO)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5013176"/>
            <a:ext cx="5256584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BackendConnectionFactory</a:t>
            </a:r>
            <a:r>
              <a:rPr lang="en-US" altLang="zh-CN" dirty="0" smtClean="0"/>
              <a:t>(BIO)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5616" y="2780928"/>
            <a:ext cx="1440160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W/R Event Executor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2780928"/>
            <a:ext cx="1296144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W/R Event Executor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1547664" y="594928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3707904" y="594928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508104" y="594928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8" idx="1"/>
          </p:cNvCxnSpPr>
          <p:nvPr/>
        </p:nvCxnSpPr>
        <p:spPr>
          <a:xfrm flipH="1">
            <a:off x="2004864" y="5661248"/>
            <a:ext cx="217109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9" idx="1"/>
          </p:cNvCxnSpPr>
          <p:nvPr/>
        </p:nvCxnSpPr>
        <p:spPr>
          <a:xfrm flipH="1">
            <a:off x="4165104" y="5661248"/>
            <a:ext cx="1085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0" idx="1"/>
          </p:cNvCxnSpPr>
          <p:nvPr/>
        </p:nvCxnSpPr>
        <p:spPr>
          <a:xfrm>
            <a:off x="4175956" y="5661248"/>
            <a:ext cx="178934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7" idx="0"/>
          </p:cNvCxnSpPr>
          <p:nvPr/>
        </p:nvCxnSpPr>
        <p:spPr>
          <a:xfrm flipH="1">
            <a:off x="4139952" y="2276872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6" idx="0"/>
          </p:cNvCxnSpPr>
          <p:nvPr/>
        </p:nvCxnSpPr>
        <p:spPr>
          <a:xfrm flipH="1">
            <a:off x="1835696" y="2276872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96136" y="2780928"/>
            <a:ext cx="1296144" cy="1440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W/R Event Executor</a:t>
            </a:r>
          </a:p>
        </p:txBody>
      </p:sp>
      <p:cxnSp>
        <p:nvCxnSpPr>
          <p:cNvPr id="31" name="直接箭头连接符 30"/>
          <p:cNvCxnSpPr>
            <a:stCxn id="4" idx="2"/>
            <a:endCxn id="30" idx="0"/>
          </p:cNvCxnSpPr>
          <p:nvPr/>
        </p:nvCxnSpPr>
        <p:spPr>
          <a:xfrm>
            <a:off x="4499992" y="2276872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" idx="0"/>
          </p:cNvCxnSpPr>
          <p:nvPr/>
        </p:nvCxnSpPr>
        <p:spPr>
          <a:xfrm>
            <a:off x="2411760" y="4293096"/>
            <a:ext cx="176419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7" idx="2"/>
            <a:endCxn id="5" idx="0"/>
          </p:cNvCxnSpPr>
          <p:nvPr/>
        </p:nvCxnSpPr>
        <p:spPr>
          <a:xfrm>
            <a:off x="4139952" y="4221088"/>
            <a:ext cx="36004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" idx="0"/>
          </p:cNvCxnSpPr>
          <p:nvPr/>
        </p:nvCxnSpPr>
        <p:spPr>
          <a:xfrm flipH="1">
            <a:off x="4175956" y="4149080"/>
            <a:ext cx="162018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7584" y="5445224"/>
            <a:ext cx="11521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Pool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隔离级别可设置，默认为</a:t>
            </a:r>
            <a:r>
              <a:rPr lang="en-US" altLang="zh-CN" dirty="0" smtClean="0"/>
              <a:t>REPEATED_READ</a:t>
            </a:r>
          </a:p>
          <a:p>
            <a:r>
              <a:rPr lang="zh-CN" altLang="en-US" dirty="0" smtClean="0"/>
              <a:t>单库事务完全支持</a:t>
            </a:r>
            <a:endParaRPr lang="en-US" altLang="zh-CN" dirty="0" smtClean="0"/>
          </a:p>
          <a:p>
            <a:r>
              <a:rPr lang="zh-CN" altLang="en-US" dirty="0" smtClean="0"/>
              <a:t>支持分布式事务，无法强一致性</a:t>
            </a:r>
            <a:endParaRPr lang="en-US" altLang="zh-CN" dirty="0" smtClean="0"/>
          </a:p>
          <a:p>
            <a:pPr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执行阶段：把前端连接上当前事务所使用到的后端连接绑定下来，并执行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提交阶段：将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命令分发到这些绑定的后端连接中。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在整个事务过程中，执行阶段出错，可以回滚。提交阶段出错不可以回滚。可以说只要是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commit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之前，执行出现不一致，会自动回滚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2411760" y="436510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860032" y="436510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635896" y="436510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3648596" y="53139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4932040" y="53012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2390552" y="53012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763688" y="5085184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187624" y="4509120"/>
            <a:ext cx="93610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executor</a:t>
            </a:r>
          </a:p>
        </p:txBody>
      </p:sp>
      <p:sp>
        <p:nvSpPr>
          <p:cNvPr id="14" name="矩形 13"/>
          <p:cNvSpPr/>
          <p:nvPr/>
        </p:nvSpPr>
        <p:spPr>
          <a:xfrm>
            <a:off x="1187624" y="5301208"/>
            <a:ext cx="93610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commit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55576" y="4221088"/>
            <a:ext cx="0" cy="15121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520" y="4509120"/>
            <a:ext cx="36004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串行</a:t>
            </a:r>
            <a:endParaRPr lang="en-US" altLang="zh-CN" dirty="0" smtClean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87624" y="4221088"/>
            <a:ext cx="179181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07704" y="4149080"/>
            <a:ext cx="64807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并行</a:t>
            </a:r>
            <a:endParaRPr lang="en-US" altLang="zh-CN" dirty="0" smtClean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87624" y="6093296"/>
            <a:ext cx="1800200" cy="83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35696" y="5877272"/>
            <a:ext cx="648072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并行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explain [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stmt]; </a:t>
            </a:r>
            <a:r>
              <a:rPr lang="zh-CN" altLang="en-US" dirty="0" smtClean="0"/>
              <a:t> 显示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解析路由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show @@help; </a:t>
            </a:r>
            <a:r>
              <a:rPr lang="zh-CN" altLang="en-US" dirty="0" smtClean="0"/>
              <a:t>显示所有命令</a:t>
            </a:r>
            <a:endParaRPr lang="en-US" altLang="zh-CN" dirty="0" smtClean="0"/>
          </a:p>
          <a:p>
            <a:r>
              <a:rPr lang="en-US" altLang="zh-CN" dirty="0" smtClean="0"/>
              <a:t>show @@</a:t>
            </a:r>
            <a:r>
              <a:rPr lang="en-US" altLang="zh-CN" dirty="0" err="1" smtClean="0"/>
              <a:t>threadpool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显示运行线程池</a:t>
            </a:r>
            <a:endParaRPr lang="en-US" altLang="zh-CN" dirty="0" smtClean="0"/>
          </a:p>
          <a:p>
            <a:r>
              <a:rPr lang="en-US" altLang="zh-CN" dirty="0" smtClean="0"/>
              <a:t>show @@</a:t>
            </a:r>
            <a:r>
              <a:rPr lang="en-US" altLang="zh-CN" dirty="0" err="1" smtClean="0"/>
              <a:t>conncetion</a:t>
            </a:r>
            <a:r>
              <a:rPr lang="en-US" altLang="zh-CN" dirty="0" smtClean="0"/>
              <a:t>  </a:t>
            </a:r>
            <a:r>
              <a:rPr lang="zh-CN" altLang="en-US" dirty="0" smtClean="0"/>
              <a:t>显示运行时连接</a:t>
            </a:r>
            <a:endParaRPr lang="en-US" altLang="zh-CN" dirty="0" smtClean="0"/>
          </a:p>
          <a:p>
            <a:r>
              <a:rPr lang="en-US" altLang="zh-CN" dirty="0" smtClean="0"/>
              <a:t>reload @@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热重新加载</a:t>
            </a:r>
            <a:r>
              <a:rPr lang="en-US" altLang="zh-CN" dirty="0" smtClean="0"/>
              <a:t>rule</a:t>
            </a:r>
          </a:p>
          <a:p>
            <a:r>
              <a:rPr lang="en-US" altLang="zh-CN" dirty="0" smtClean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610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https://github.com/brucexx/heisenberg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http://10.46.188.55:8090/pages/viewpage.action?pageId=622813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应用总架构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1640" y="1484784"/>
            <a:ext cx="604867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Applications(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protocol)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59632" y="2348880"/>
            <a:ext cx="6120680" cy="2448272"/>
          </a:xfrm>
          <a:prstGeom prst="roundRect">
            <a:avLst/>
          </a:prstGeom>
        </p:spPr>
        <p:style>
          <a:lnRef idx="1">
            <a:schemeClr val="dk1"/>
          </a:lnRef>
          <a:fillRef idx="1002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Heisenberg cluster</a:t>
            </a:r>
          </a:p>
          <a:p>
            <a:pPr algn="ctr"/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475656" y="2780928"/>
            <a:ext cx="5760640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75656" y="3573016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563888" y="3573016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652120" y="3573016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31640" y="4977408"/>
            <a:ext cx="6048672" cy="1691952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Mysql</a:t>
            </a:r>
            <a:r>
              <a:rPr lang="en-US" altLang="zh-CN" dirty="0" smtClean="0">
                <a:solidFill>
                  <a:schemeClr val="bg1"/>
                </a:solidFill>
              </a:rPr>
              <a:t> instances</a:t>
            </a:r>
          </a:p>
          <a:p>
            <a:pPr algn="ctr"/>
            <a:endParaRPr lang="en-US" altLang="zh-CN" dirty="0" smtClean="0"/>
          </a:p>
        </p:txBody>
      </p:sp>
      <p:sp>
        <p:nvSpPr>
          <p:cNvPr id="14" name="流程图: 磁盘 13"/>
          <p:cNvSpPr/>
          <p:nvPr/>
        </p:nvSpPr>
        <p:spPr>
          <a:xfrm>
            <a:off x="1691680" y="5326608"/>
            <a:ext cx="864096" cy="1080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1475656" y="5373216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6" name="下弧形箭头 15"/>
          <p:cNvSpPr/>
          <p:nvPr/>
        </p:nvSpPr>
        <p:spPr>
          <a:xfrm>
            <a:off x="1856904" y="6381328"/>
            <a:ext cx="50405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3059832" y="5326608"/>
            <a:ext cx="864096" cy="1080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2843808" y="5373216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9" name="下弧形箭头 18"/>
          <p:cNvSpPr/>
          <p:nvPr/>
        </p:nvSpPr>
        <p:spPr>
          <a:xfrm>
            <a:off x="3225056" y="6381328"/>
            <a:ext cx="50405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流程图: 磁盘 19"/>
          <p:cNvSpPr/>
          <p:nvPr/>
        </p:nvSpPr>
        <p:spPr>
          <a:xfrm>
            <a:off x="4716016" y="5326608"/>
            <a:ext cx="864096" cy="1080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4499992" y="5373216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2" name="下弧形箭头 21"/>
          <p:cNvSpPr/>
          <p:nvPr/>
        </p:nvSpPr>
        <p:spPr>
          <a:xfrm>
            <a:off x="4881240" y="6381328"/>
            <a:ext cx="50405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流程图: 磁盘 22"/>
          <p:cNvSpPr/>
          <p:nvPr/>
        </p:nvSpPr>
        <p:spPr>
          <a:xfrm>
            <a:off x="6300192" y="5326608"/>
            <a:ext cx="864096" cy="1080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流程图: 磁盘 23"/>
          <p:cNvSpPr/>
          <p:nvPr/>
        </p:nvSpPr>
        <p:spPr>
          <a:xfrm>
            <a:off x="6084168" y="5373216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5" name="下弧形箭头 24"/>
          <p:cNvSpPr/>
          <p:nvPr/>
        </p:nvSpPr>
        <p:spPr>
          <a:xfrm>
            <a:off x="6465416" y="6381328"/>
            <a:ext cx="50405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分库分表与应用脱离，分库表如同使用单库表一样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db </a:t>
            </a:r>
            <a:r>
              <a:rPr lang="zh-CN" altLang="en-US" dirty="0" smtClean="0"/>
              <a:t>连接数压力 </a:t>
            </a:r>
            <a:endParaRPr lang="en-US" altLang="zh-CN" dirty="0" smtClean="0"/>
          </a:p>
          <a:p>
            <a:r>
              <a:rPr lang="zh-CN" altLang="en-US" dirty="0" smtClean="0"/>
              <a:t>热重启配置</a:t>
            </a:r>
            <a:endParaRPr lang="en-US" altLang="zh-CN" dirty="0" smtClean="0"/>
          </a:p>
          <a:p>
            <a:r>
              <a:rPr lang="zh-CN" altLang="en-US" dirty="0" smtClean="0"/>
              <a:t>可水平扩容</a:t>
            </a:r>
            <a:endParaRPr lang="en-US" altLang="zh-CN" dirty="0" smtClean="0"/>
          </a:p>
          <a:p>
            <a:r>
              <a:rPr lang="zh-CN" altLang="en-US" dirty="0" smtClean="0"/>
              <a:t>遵守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原生协议</a:t>
            </a:r>
            <a:endParaRPr lang="en-US" altLang="zh-CN" dirty="0" smtClean="0"/>
          </a:p>
          <a:p>
            <a:r>
              <a:rPr lang="zh-CN" altLang="en-US" dirty="0" smtClean="0"/>
              <a:t>无语言限制，</a:t>
            </a:r>
            <a:r>
              <a:rPr lang="en-US" altLang="zh-CN" dirty="0" err="1" smtClean="0"/>
              <a:t>mysqlclient,c,java</a:t>
            </a:r>
            <a:r>
              <a:rPr lang="zh-CN" altLang="en-US" dirty="0" smtClean="0"/>
              <a:t>等都可以使用</a:t>
            </a:r>
            <a:endParaRPr lang="en-US" altLang="zh-CN" dirty="0" smtClean="0"/>
          </a:p>
          <a:p>
            <a:r>
              <a:rPr lang="en-US" altLang="zh-CN" dirty="0" smtClean="0"/>
              <a:t>Heisenberg</a:t>
            </a:r>
            <a:r>
              <a:rPr lang="zh-CN" altLang="en-US" dirty="0" smtClean="0"/>
              <a:t>服务器通过管理命令可以查看，如连接数，线程池</a:t>
            </a:r>
            <a:r>
              <a:rPr lang="zh-CN" altLang="en-US" smtClean="0"/>
              <a:t>，结点等，并可以调整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59632" y="2636912"/>
            <a:ext cx="7632848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服务端总体架构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331640" y="1628800"/>
            <a:ext cx="3816424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FrontConnectionFactory</a:t>
            </a:r>
            <a:r>
              <a:rPr lang="en-US" altLang="zh-CN" dirty="0" smtClean="0"/>
              <a:t>(AIO)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5696" y="2924944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 SQL Parser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48064" y="2924944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ServerRouter</a:t>
            </a:r>
            <a:endParaRPr lang="en-US" altLang="zh-CN" dirty="0" smtClean="0"/>
          </a:p>
        </p:txBody>
      </p:sp>
      <p:sp>
        <p:nvSpPr>
          <p:cNvPr id="14" name="右箭头 13"/>
          <p:cNvSpPr/>
          <p:nvPr/>
        </p:nvSpPr>
        <p:spPr>
          <a:xfrm>
            <a:off x="4211960" y="3140968"/>
            <a:ext cx="648072" cy="36004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907704" y="537321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DataNode1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851920" y="537321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DataNode2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796136" y="5360516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DataNodeN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63688" y="4941168"/>
            <a:ext cx="6120680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ServerConnection</a:t>
            </a:r>
            <a:r>
              <a:rPr lang="en-US" altLang="zh-CN" dirty="0" smtClean="0"/>
              <a:t> Factory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779912" y="4293096"/>
            <a:ext cx="388843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dn1:SQL1,dn2:SQL2,dnN:SQL3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948264" y="270892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shardRule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79512" y="1700808"/>
            <a:ext cx="971600" cy="4680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Protocol packet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5940152" y="3848348"/>
            <a:ext cx="360040" cy="4320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95536" y="5517232"/>
            <a:ext cx="432048" cy="5040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 rot="10800000">
            <a:off x="429444" y="2132856"/>
            <a:ext cx="432048" cy="5040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411760" y="2564904"/>
            <a:ext cx="100811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27984" y="2708920"/>
            <a:ext cx="144016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 </a:t>
            </a:r>
            <a:r>
              <a:rPr lang="en-US" altLang="zh-CN" dirty="0" err="1" smtClean="0"/>
              <a:t>ASTNode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5327576" y="1628800"/>
            <a:ext cx="342088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ManagerConnectionFactory</a:t>
            </a:r>
            <a:r>
              <a:rPr lang="en-US" altLang="zh-CN" dirty="0" smtClean="0"/>
              <a:t>(AIO)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 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641376" y="454454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dn1_M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3563888" y="458112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dn2_M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5652120" y="461655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dn3_M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915816" y="1916832"/>
            <a:ext cx="2088232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Shard_dn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7704" y="263691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shardRule1</a:t>
            </a:r>
          </a:p>
        </p:txBody>
      </p:sp>
      <p:sp>
        <p:nvSpPr>
          <p:cNvPr id="9" name="矩形 8"/>
          <p:cNvSpPr/>
          <p:nvPr/>
        </p:nvSpPr>
        <p:spPr>
          <a:xfrm>
            <a:off x="3322464" y="263691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shardRule2</a:t>
            </a:r>
          </a:p>
        </p:txBody>
      </p:sp>
      <p:sp>
        <p:nvSpPr>
          <p:cNvPr id="10" name="矩形 9"/>
          <p:cNvSpPr/>
          <p:nvPr/>
        </p:nvSpPr>
        <p:spPr>
          <a:xfrm>
            <a:off x="4716016" y="263691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shardRule3</a:t>
            </a:r>
          </a:p>
        </p:txBody>
      </p:sp>
      <p:cxnSp>
        <p:nvCxnSpPr>
          <p:cNvPr id="12" name="直接箭头连接符 11"/>
          <p:cNvCxnSpPr>
            <a:stCxn id="8" idx="2"/>
            <a:endCxn id="4" idx="1"/>
          </p:cNvCxnSpPr>
          <p:nvPr/>
        </p:nvCxnSpPr>
        <p:spPr>
          <a:xfrm flipH="1">
            <a:off x="2098576" y="3140968"/>
            <a:ext cx="385192" cy="140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5" idx="1"/>
          </p:cNvCxnSpPr>
          <p:nvPr/>
        </p:nvCxnSpPr>
        <p:spPr>
          <a:xfrm>
            <a:off x="2483768" y="3140968"/>
            <a:ext cx="15373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5" idx="0"/>
          </p:cNvCxnSpPr>
          <p:nvPr/>
        </p:nvCxnSpPr>
        <p:spPr>
          <a:xfrm>
            <a:off x="3898528" y="3140968"/>
            <a:ext cx="122560" cy="164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6" idx="1"/>
          </p:cNvCxnSpPr>
          <p:nvPr/>
        </p:nvCxnSpPr>
        <p:spPr>
          <a:xfrm>
            <a:off x="3898528" y="3140968"/>
            <a:ext cx="2210792" cy="147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5" idx="1"/>
          </p:cNvCxnSpPr>
          <p:nvPr/>
        </p:nvCxnSpPr>
        <p:spPr>
          <a:xfrm flipH="1">
            <a:off x="4021088" y="3140968"/>
            <a:ext cx="127099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6" idx="1"/>
          </p:cNvCxnSpPr>
          <p:nvPr/>
        </p:nvCxnSpPr>
        <p:spPr>
          <a:xfrm>
            <a:off x="5292080" y="3140968"/>
            <a:ext cx="817240" cy="147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4" idx="1"/>
          </p:cNvCxnSpPr>
          <p:nvPr/>
        </p:nvCxnSpPr>
        <p:spPr>
          <a:xfrm flipH="1">
            <a:off x="2098576" y="3140968"/>
            <a:ext cx="3193504" cy="140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磁盘 24"/>
          <p:cNvSpPr/>
          <p:nvPr/>
        </p:nvSpPr>
        <p:spPr>
          <a:xfrm>
            <a:off x="1619672" y="558924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dn1_S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3563888" y="558924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dn2_S</a:t>
            </a:r>
            <a:endParaRPr lang="zh-CN" altLang="en-US" dirty="0"/>
          </a:p>
        </p:txBody>
      </p:sp>
      <p:sp>
        <p:nvSpPr>
          <p:cNvPr id="27" name="流程图: 磁盘 26"/>
          <p:cNvSpPr/>
          <p:nvPr/>
        </p:nvSpPr>
        <p:spPr>
          <a:xfrm>
            <a:off x="5673824" y="557805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dn3_S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" idx="3"/>
            <a:endCxn id="25" idx="1"/>
          </p:cNvCxnSpPr>
          <p:nvPr/>
        </p:nvCxnSpPr>
        <p:spPr>
          <a:xfrm flipH="1">
            <a:off x="2076872" y="5157192"/>
            <a:ext cx="2170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26" idx="1"/>
          </p:cNvCxnSpPr>
          <p:nvPr/>
        </p:nvCxnSpPr>
        <p:spPr>
          <a:xfrm>
            <a:off x="4021088" y="5193776"/>
            <a:ext cx="0" cy="395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7" idx="1"/>
          </p:cNvCxnSpPr>
          <p:nvPr/>
        </p:nvCxnSpPr>
        <p:spPr>
          <a:xfrm>
            <a:off x="6109320" y="5229200"/>
            <a:ext cx="21704" cy="348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>
            <a:stCxn id="11" idx="3"/>
            <a:endCxn id="13" idx="1"/>
          </p:cNvCxnSpPr>
          <p:nvPr/>
        </p:nvCxnSpPr>
        <p:spPr>
          <a:xfrm flipV="1">
            <a:off x="4572000" y="1232756"/>
            <a:ext cx="288032" cy="13321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 </a:t>
            </a:r>
            <a:r>
              <a:rPr lang="zh-CN" altLang="en-US" dirty="0" smtClean="0"/>
              <a:t>篇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187624" y="53012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dn1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2937520" y="53012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4716016" y="530120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1556792"/>
            <a:ext cx="971600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Id:1012</a:t>
            </a:r>
          </a:p>
          <a:p>
            <a:pPr algn="ctr"/>
            <a:r>
              <a:rPr lang="en-US" altLang="zh-CN" dirty="0" smtClean="0"/>
              <a:t>Id:1023</a:t>
            </a:r>
          </a:p>
          <a:p>
            <a:pPr algn="ctr"/>
            <a:r>
              <a:rPr lang="en-US" altLang="zh-CN" dirty="0" smtClean="0"/>
              <a:t>Id:1033</a:t>
            </a:r>
          </a:p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123728" y="1700808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ServerRouter</a:t>
            </a:r>
            <a:endParaRPr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1403648" y="1988840"/>
            <a:ext cx="576064" cy="36004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4077072"/>
            <a:ext cx="936104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dn3</a:t>
            </a:r>
          </a:p>
          <a:p>
            <a:pPr algn="ctr"/>
            <a:r>
              <a:rPr lang="en-US" altLang="zh-CN" dirty="0" smtClean="0"/>
              <a:t>1013</a:t>
            </a:r>
          </a:p>
          <a:p>
            <a:pPr algn="ctr"/>
            <a:r>
              <a:rPr lang="en-US" altLang="zh-CN" dirty="0" smtClean="0"/>
              <a:t>1033</a:t>
            </a:r>
          </a:p>
        </p:txBody>
      </p:sp>
      <p:sp>
        <p:nvSpPr>
          <p:cNvPr id="11" name="矩形 10"/>
          <p:cNvSpPr/>
          <p:nvPr/>
        </p:nvSpPr>
        <p:spPr>
          <a:xfrm>
            <a:off x="3275856" y="2348880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shardRule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15816" y="4365104"/>
            <a:ext cx="936104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dn2</a:t>
            </a:r>
          </a:p>
          <a:p>
            <a:pPr algn="ctr"/>
            <a:r>
              <a:rPr lang="en-US" altLang="zh-CN" dirty="0" smtClean="0"/>
              <a:t>1012</a:t>
            </a:r>
          </a:p>
        </p:txBody>
      </p:sp>
      <p:sp>
        <p:nvSpPr>
          <p:cNvPr id="13" name="矩形 12"/>
          <p:cNvSpPr/>
          <p:nvPr/>
        </p:nvSpPr>
        <p:spPr>
          <a:xfrm>
            <a:off x="4860032" y="764704"/>
            <a:ext cx="3024336" cy="936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err="1" smtClean="0"/>
              <a:t>dbRule</a:t>
            </a:r>
            <a:r>
              <a:rPr lang="en-US" altLang="zh-CN" dirty="0" smtClean="0"/>
              <a:t> : $</a:t>
            </a:r>
            <a:r>
              <a:rPr lang="en-US" altLang="zh-CN" dirty="0" err="1" smtClean="0"/>
              <a:t>id.substr</a:t>
            </a:r>
            <a:r>
              <a:rPr lang="en-US" altLang="zh-CN" dirty="0" smtClean="0"/>
              <a:t> ($id.len-1)</a:t>
            </a:r>
          </a:p>
          <a:p>
            <a:r>
              <a:rPr lang="en-US" altLang="zh-CN" dirty="0" err="1" smtClean="0"/>
              <a:t>tbRule</a:t>
            </a:r>
            <a:r>
              <a:rPr lang="en-US" altLang="zh-CN" dirty="0" smtClean="0"/>
              <a:t>: $</a:t>
            </a:r>
            <a:r>
              <a:rPr lang="en-US" altLang="zh-CN" dirty="0" err="1" smtClean="0"/>
              <a:t>id.substr</a:t>
            </a:r>
            <a:r>
              <a:rPr lang="en-US" altLang="zh-CN" dirty="0" smtClean="0"/>
              <a:t>($id.len-2)</a:t>
            </a:r>
          </a:p>
          <a:p>
            <a:r>
              <a:rPr lang="en-US" altLang="zh-CN" dirty="0" smtClean="0"/>
              <a:t>velocity </a:t>
            </a:r>
            <a:r>
              <a:rPr lang="zh-CN" altLang="en-US" dirty="0" smtClean="0"/>
              <a:t>脚本</a:t>
            </a:r>
            <a:endParaRPr lang="en-US" altLang="zh-CN" dirty="0" smtClean="0"/>
          </a:p>
        </p:txBody>
      </p:sp>
      <p:sp>
        <p:nvSpPr>
          <p:cNvPr id="26" name="矩形 25"/>
          <p:cNvSpPr/>
          <p:nvPr/>
        </p:nvSpPr>
        <p:spPr>
          <a:xfrm>
            <a:off x="4644008" y="3356992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db3:tb13</a:t>
            </a:r>
          </a:p>
          <a:p>
            <a:pPr algn="ctr"/>
            <a:r>
              <a:rPr lang="en-US" altLang="zh-CN" dirty="0" smtClean="0"/>
              <a:t>db3:tb33</a:t>
            </a:r>
            <a:endParaRPr lang="zh-CN" altLang="en-US" dirty="0"/>
          </a:p>
        </p:txBody>
      </p:sp>
      <p:sp>
        <p:nvSpPr>
          <p:cNvPr id="28" name="直角双向箭头 27"/>
          <p:cNvSpPr/>
          <p:nvPr/>
        </p:nvSpPr>
        <p:spPr>
          <a:xfrm rot="19193825" flipV="1">
            <a:off x="3489551" y="2985672"/>
            <a:ext cx="1012773" cy="1033128"/>
          </a:xfrm>
          <a:prstGeom prst="leftUpArrow">
            <a:avLst>
              <a:gd name="adj1" fmla="val 25000"/>
              <a:gd name="adj2" fmla="val 25000"/>
              <a:gd name="adj3" fmla="val 201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267744" y="3573016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db2:tb12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</a:t>
            </a:r>
            <a:r>
              <a:rPr lang="zh-CN" altLang="en-US" dirty="0" smtClean="0"/>
              <a:t>配置 </a:t>
            </a:r>
            <a:r>
              <a:rPr lang="en-US" altLang="zh-CN" dirty="0" err="1" smtClean="0"/>
              <a:t>dbRule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申明列名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可以是多列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dbRuleList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331640" y="2852936"/>
            <a:ext cx="6336704" cy="1815882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dbRuleList</a:t>
            </a:r>
            <a:r>
              <a:rPr lang="en-US" altLang="zh-CN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dbRule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&gt;&lt;![CDATA[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#set($start=$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TRANS_ID.length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() - 2)##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#set($end=$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TRANS_ID.length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() - 1)##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TRANS_ID.substring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start,$end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]]&gt;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dbRule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dbRule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&gt;...&lt;/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dbRule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6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dbRuleList</a:t>
            </a:r>
            <a:r>
              <a:rPr lang="en-US" altLang="zh-CN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en-US" altLang="zh-CN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1259632" y="1916832"/>
            <a:ext cx="6336704" cy="369332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columns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TRANS_ID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&lt;/</a:t>
            </a:r>
            <a:r>
              <a:rPr lang="en-US" altLang="zh-CN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columns</a:t>
            </a:r>
            <a:r>
              <a:rPr lang="en-US" altLang="zh-CN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&gt;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331640" y="4890646"/>
            <a:ext cx="6336704" cy="338554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8080"/>
                </a:solidFill>
                <a:latin typeface="Consolas"/>
              </a:rPr>
              <a:t>第一条无法满足时，使用第二条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</a:t>
            </a:r>
            <a:r>
              <a:rPr lang="zh-CN" altLang="en-US" dirty="0" smtClean="0"/>
              <a:t>配置 </a:t>
            </a:r>
            <a:r>
              <a:rPr lang="en-US" altLang="zh-CN" dirty="0" err="1" smtClean="0"/>
              <a:t>tbRule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tbRuleList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tbPrefix</a:t>
            </a:r>
            <a:r>
              <a:rPr lang="en-US" altLang="zh-CN" dirty="0" smtClean="0"/>
              <a:t>  groovy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988840"/>
            <a:ext cx="6336704" cy="1077218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tbRuleList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&gt;&lt;![CDATA[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#set($start=$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TRANS_ID.length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() - 2)##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$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TRANS_ID.substring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($start)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]]&gt;&lt;/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tbRule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tbRuleList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1331640" y="3863950"/>
            <a:ext cx="7272808" cy="2800767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tbPrefix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&gt;&lt;![CDATA[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def map = [:];</a:t>
            </a:r>
          </a:p>
          <a:p>
            <a:r>
              <a:rPr lang="nn-NO" altLang="zh-CN" sz="1600" dirty="0" smtClean="0">
                <a:solidFill>
                  <a:srgbClr val="000000"/>
                </a:solidFill>
                <a:latin typeface="Consolas"/>
              </a:rPr>
              <a:t>for (int i=0; i&lt;10; i++)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  def list = [];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for 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j=0; j&lt;10; j++) {</a:t>
            </a:r>
          </a:p>
          <a:p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list.add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+""+j);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i,list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return map; 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]]&gt;&lt;/</a:t>
            </a:r>
            <a:r>
              <a:rPr lang="en-US" altLang="zh-CN" sz="1600" dirty="0" err="1" smtClean="0">
                <a:solidFill>
                  <a:srgbClr val="3F7F7F"/>
                </a:solidFill>
                <a:latin typeface="Consolas"/>
              </a:rPr>
              <a:t>tbPrefix</a:t>
            </a:r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集群硬负载篇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3429000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51920" y="3356992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Heisenberg2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32240" y="3429000"/>
            <a:ext cx="151216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Heisenberg3</a:t>
            </a: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627784" y="3825044"/>
            <a:ext cx="1224136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364088" y="3825044"/>
            <a:ext cx="1368152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31640" y="1484784"/>
            <a:ext cx="604867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r>
              <a:rPr lang="en-US" altLang="zh-CN" dirty="0" smtClean="0"/>
              <a:t> protocol</a:t>
            </a:r>
          </a:p>
        </p:txBody>
      </p:sp>
      <p:sp>
        <p:nvSpPr>
          <p:cNvPr id="14" name="矩形 13"/>
          <p:cNvSpPr/>
          <p:nvPr/>
        </p:nvSpPr>
        <p:spPr>
          <a:xfrm>
            <a:off x="2809900" y="2420888"/>
            <a:ext cx="30963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BVS/BNS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2"/>
            <a:endCxn id="14" idx="0"/>
          </p:cNvCxnSpPr>
          <p:nvPr/>
        </p:nvCxnSpPr>
        <p:spPr>
          <a:xfrm>
            <a:off x="4355976" y="1988840"/>
            <a:ext cx="2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2"/>
            <a:endCxn id="4" idx="0"/>
          </p:cNvCxnSpPr>
          <p:nvPr/>
        </p:nvCxnSpPr>
        <p:spPr>
          <a:xfrm flipH="1">
            <a:off x="1871700" y="2852936"/>
            <a:ext cx="24863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5" idx="0"/>
          </p:cNvCxnSpPr>
          <p:nvPr/>
        </p:nvCxnSpPr>
        <p:spPr>
          <a:xfrm>
            <a:off x="4358072" y="2852936"/>
            <a:ext cx="2499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6" idx="0"/>
          </p:cNvCxnSpPr>
          <p:nvPr/>
        </p:nvCxnSpPr>
        <p:spPr>
          <a:xfrm>
            <a:off x="4358072" y="2852936"/>
            <a:ext cx="31302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843808" y="3717032"/>
            <a:ext cx="72008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5652120" y="3717032"/>
            <a:ext cx="72008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1520</TotalTime>
  <Words>490</Words>
  <Application>Microsoft Office PowerPoint</Application>
  <PresentationFormat>全屏显示(4:3)</PresentationFormat>
  <Paragraphs>194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平衡</vt:lpstr>
      <vt:lpstr>Heisenberg分库分表proxy</vt:lpstr>
      <vt:lpstr>应用总架构</vt:lpstr>
      <vt:lpstr>优势</vt:lpstr>
      <vt:lpstr>服务端总体架构</vt:lpstr>
      <vt:lpstr>Shard 篇</vt:lpstr>
      <vt:lpstr>Shard 篇</vt:lpstr>
      <vt:lpstr>Shard配置 dbRule</vt:lpstr>
      <vt:lpstr>Shard配置 tbRule</vt:lpstr>
      <vt:lpstr>集群硬负载篇</vt:lpstr>
      <vt:lpstr>集群驱动负载篇</vt:lpstr>
      <vt:lpstr>IO处理篇</vt:lpstr>
      <vt:lpstr>事务篇</vt:lpstr>
      <vt:lpstr>管理篇</vt:lpstr>
      <vt:lpstr>附录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Heisenberg分库分表proxy</dc:title>
  <cp:lastModifiedBy>熊照</cp:lastModifiedBy>
  <cp:revision>160</cp:revision>
  <dcterms:modified xsi:type="dcterms:W3CDTF">2014-01-14T05:25:06Z</dcterms:modified>
</cp:coreProperties>
</file>