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2" r:id="rId3"/>
    <p:sldId id="407" r:id="rId4"/>
    <p:sldId id="417" r:id="rId5"/>
    <p:sldId id="418" r:id="rId6"/>
    <p:sldId id="422" r:id="rId7"/>
    <p:sldId id="420" r:id="rId8"/>
    <p:sldId id="424" r:id="rId9"/>
    <p:sldId id="425" r:id="rId10"/>
    <p:sldId id="463" r:id="rId11"/>
    <p:sldId id="426" r:id="rId12"/>
    <p:sldId id="459" r:id="rId13"/>
    <p:sldId id="436" r:id="rId14"/>
    <p:sldId id="460" r:id="rId15"/>
    <p:sldId id="431" r:id="rId16"/>
    <p:sldId id="461" r:id="rId17"/>
    <p:sldId id="432" r:id="rId18"/>
    <p:sldId id="433" r:id="rId19"/>
    <p:sldId id="434" r:id="rId20"/>
    <p:sldId id="437" r:id="rId21"/>
    <p:sldId id="438" r:id="rId22"/>
    <p:sldId id="439" r:id="rId23"/>
    <p:sldId id="440" r:id="rId24"/>
    <p:sldId id="442" r:id="rId25"/>
    <p:sldId id="443" r:id="rId26"/>
    <p:sldId id="444" r:id="rId27"/>
    <p:sldId id="445" r:id="rId28"/>
    <p:sldId id="446" r:id="rId29"/>
    <p:sldId id="447" r:id="rId30"/>
    <p:sldId id="448" r:id="rId31"/>
    <p:sldId id="450" r:id="rId32"/>
    <p:sldId id="451" r:id="rId33"/>
    <p:sldId id="428" r:id="rId34"/>
    <p:sldId id="452" r:id="rId35"/>
    <p:sldId id="453" r:id="rId36"/>
    <p:sldId id="454" r:id="rId37"/>
    <p:sldId id="455" r:id="rId38"/>
    <p:sldId id="462" r:id="rId39"/>
    <p:sldId id="456" r:id="rId40"/>
    <p:sldId id="457" r:id="rId41"/>
    <p:sldId id="421" r:id="rId42"/>
    <p:sldId id="4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C923"/>
    <a:srgbClr val="CCCCFF"/>
    <a:srgbClr val="F7F2DC"/>
    <a:srgbClr val="007A7D"/>
    <a:srgbClr val="FCB414"/>
    <a:srgbClr val="282F39"/>
    <a:srgbClr val="CB1B4A"/>
    <a:srgbClr val="074D67"/>
    <a:srgbClr val="42AF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4669" autoAdjust="0"/>
  </p:normalViewPr>
  <p:slideViewPr>
    <p:cSldViewPr snapToGrid="0">
      <p:cViewPr varScale="1">
        <p:scale>
          <a:sx n="83" d="100"/>
          <a:sy n="83" d="100"/>
        </p:scale>
        <p:origin x="432"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8" d="100"/>
        <a:sy n="5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22/11/2021</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22/11/2021</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2DC"/>
        </a:solidFill>
        <a:effectLst/>
      </p:bgPr>
    </p:bg>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239201CC-344B-49F1-8610-0CDD4FB16C27}"/>
              </a:ext>
            </a:extLst>
          </p:cNvPr>
          <p:cNvSpPr/>
          <p:nvPr/>
        </p:nvSpPr>
        <p:spPr>
          <a:xfrm>
            <a:off x="5319777" y="2280842"/>
            <a:ext cx="6527043" cy="1323439"/>
          </a:xfrm>
          <a:prstGeom prst="rect">
            <a:avLst/>
          </a:prstGeom>
          <a:noFill/>
          <a:ln cap="flat">
            <a:noFill/>
            <a:prstDash val="solid"/>
          </a:ln>
        </p:spPr>
        <p:txBody>
          <a:bodyPr vert="horz" wrap="non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effectLst>
                  <a:outerShdw dist="25402" dir="5400000">
                    <a:srgbClr val="6E747A"/>
                  </a:outerShdw>
                </a:effectLst>
                <a:uFillTx/>
                <a:latin typeface="Arial Rounded MT Bold" pitchFamily="34"/>
              </a:rPr>
              <a:t>Analyses des </a:t>
            </a:r>
            <a:r>
              <a:rPr lang="en-US" sz="4000" b="0" i="0" u="none" strike="noStrike" kern="1200" cap="none" spc="0" baseline="0" dirty="0" err="1">
                <a:effectLst>
                  <a:outerShdw dist="25402" dir="5400000">
                    <a:srgbClr val="6E747A"/>
                  </a:outerShdw>
                </a:effectLst>
                <a:uFillTx/>
                <a:latin typeface="Arial Rounded MT Bold" pitchFamily="34"/>
              </a:rPr>
              <a:t>Ressources</a:t>
            </a:r>
            <a:endParaRPr lang="en-US" sz="4000" b="0" i="0" u="none" strike="noStrike" kern="1200" cap="none" spc="0" baseline="0" dirty="0">
              <a:effectLst>
                <a:outerShdw dist="25402" dir="5400000">
                  <a:srgbClr val="6E747A"/>
                </a:outerShdw>
              </a:effectLst>
              <a:uFillTx/>
              <a:latin typeface="Arial Rounded MT Bold"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effectLst>
                  <a:outerShdw dist="25402" dir="5400000">
                    <a:srgbClr val="6E747A"/>
                  </a:outerShdw>
                </a:effectLst>
                <a:uFillTx/>
                <a:latin typeface="Arial Rounded MT Bold" pitchFamily="34"/>
              </a:rPr>
              <a:t> </a:t>
            </a:r>
            <a:r>
              <a:rPr lang="en-US" sz="4000" b="0" i="0" u="none" strike="noStrike" kern="1200" cap="none" spc="0" baseline="0" dirty="0" err="1">
                <a:effectLst>
                  <a:outerShdw dist="25402" dir="5400000">
                    <a:srgbClr val="6E747A"/>
                  </a:outerShdw>
                </a:effectLst>
                <a:uFillTx/>
                <a:latin typeface="Arial Rounded MT Bold" pitchFamily="34"/>
              </a:rPr>
              <a:t>Humaines</a:t>
            </a:r>
            <a:endParaRPr lang="en-US" sz="4000" b="0" i="0" u="none" strike="noStrike" kern="1200" cap="none" spc="0" baseline="0" dirty="0">
              <a:effectLst>
                <a:outerShdw dist="25402" dir="5400000">
                  <a:srgbClr val="6E747A"/>
                </a:outerShdw>
              </a:effectLst>
              <a:uFillTx/>
              <a:latin typeface="Arial Rounded MT Bold" pitchFamily="34"/>
            </a:endParaRPr>
          </a:p>
        </p:txBody>
      </p:sp>
      <p:sp>
        <p:nvSpPr>
          <p:cNvPr id="4" name="Rectangle 8">
            <a:extLst>
              <a:ext uri="{FF2B5EF4-FFF2-40B4-BE49-F238E27FC236}">
                <a16:creationId xmlns:a16="http://schemas.microsoft.com/office/drawing/2014/main" id="{1D0D71AE-604E-4370-87DD-B1445750BF68}"/>
              </a:ext>
            </a:extLst>
          </p:cNvPr>
          <p:cNvSpPr/>
          <p:nvPr/>
        </p:nvSpPr>
        <p:spPr>
          <a:xfrm>
            <a:off x="7548450" y="3706317"/>
            <a:ext cx="2151551" cy="523220"/>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dirty="0">
                <a:solidFill>
                  <a:schemeClr val="tx1">
                    <a:lumMod val="50000"/>
                    <a:lumOff val="50000"/>
                  </a:schemeClr>
                </a:solidFill>
                <a:latin typeface="Arial Rounded MT Bold" pitchFamily="34"/>
              </a:rPr>
              <a:t>R language</a:t>
            </a:r>
            <a:endParaRPr lang="en-US" sz="2800" b="0" i="0" u="none" strike="noStrike" kern="1200" cap="none" spc="0" baseline="0" dirty="0">
              <a:solidFill>
                <a:schemeClr val="tx1">
                  <a:lumMod val="50000"/>
                  <a:lumOff val="50000"/>
                </a:schemeClr>
              </a:solidFill>
              <a:uFillTx/>
              <a:latin typeface="Arial Rounded MT Bold" pitchFamily="34"/>
            </a:endParaRPr>
          </a:p>
        </p:txBody>
      </p:sp>
      <p:sp>
        <p:nvSpPr>
          <p:cNvPr id="6" name="Rectangle 11">
            <a:extLst>
              <a:ext uri="{FF2B5EF4-FFF2-40B4-BE49-F238E27FC236}">
                <a16:creationId xmlns:a16="http://schemas.microsoft.com/office/drawing/2014/main" id="{22966D72-BFD6-441A-93DB-1E81C9DDF0F1}"/>
              </a:ext>
            </a:extLst>
          </p:cNvPr>
          <p:cNvSpPr/>
          <p:nvPr/>
        </p:nvSpPr>
        <p:spPr>
          <a:xfrm>
            <a:off x="86764" y="39006"/>
            <a:ext cx="12018471" cy="6674617"/>
          </a:xfrm>
          <a:prstGeom prst="rect">
            <a:avLst/>
          </a:prstGeom>
          <a:noFill/>
          <a:ln w="19046" cap="flat">
            <a:solidFill>
              <a:srgbClr val="65A99E"/>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Rectangle 13">
            <a:extLst>
              <a:ext uri="{FF2B5EF4-FFF2-40B4-BE49-F238E27FC236}">
                <a16:creationId xmlns:a16="http://schemas.microsoft.com/office/drawing/2014/main" id="{8B9269DF-2BF6-4A54-9284-F903BC459F37}"/>
              </a:ext>
            </a:extLst>
          </p:cNvPr>
          <p:cNvSpPr/>
          <p:nvPr/>
        </p:nvSpPr>
        <p:spPr>
          <a:xfrm>
            <a:off x="9652813" y="6395559"/>
            <a:ext cx="2452420" cy="276999"/>
          </a:xfrm>
          <a:prstGeom prst="rect">
            <a:avLst/>
          </a:prstGeom>
          <a:noFill/>
          <a:ln cap="flat">
            <a:noFill/>
            <a:prstDash val="solid"/>
          </a:ln>
        </p:spPr>
        <p:txBody>
          <a:bodyPr vert="horz" wrap="square" lIns="91440" tIns="45720" rIns="91440" bIns="4572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dirty="0">
                <a:uFillTx/>
                <a:latin typeface="Times New Roman" pitchFamily="18"/>
                <a:ea typeface="Times New Roman" pitchFamily="18"/>
                <a:cs typeface="Times New Roman" pitchFamily="18"/>
              </a:rPr>
              <a:t>Module</a:t>
            </a:r>
            <a:r>
              <a:rPr lang="fr-FR" sz="1200" b="1" i="0" u="none" strike="noStrike" kern="1200" cap="none" spc="0" baseline="0" dirty="0">
                <a:uFillTx/>
                <a:latin typeface="Calibri"/>
                <a:ea typeface="Times New Roman" pitchFamily="18"/>
                <a:cs typeface="Times New Roman" pitchFamily="18"/>
              </a:rPr>
              <a:t> </a:t>
            </a:r>
            <a:r>
              <a:rPr lang="fr-FR" sz="1200" b="1" i="0" u="none" strike="noStrike" kern="1200" cap="none" spc="0" baseline="0" dirty="0">
                <a:uFillTx/>
                <a:latin typeface="Times New Roman" pitchFamily="18"/>
                <a:ea typeface="Times New Roman" pitchFamily="18"/>
                <a:cs typeface="Times New Roman" pitchFamily="18"/>
              </a:rPr>
              <a:t>: </a:t>
            </a:r>
            <a:r>
              <a:rPr lang="fr-FR" sz="1200" b="1" dirty="0">
                <a:latin typeface="Times New Roman" pitchFamily="18"/>
                <a:ea typeface="Times New Roman" pitchFamily="18"/>
                <a:cs typeface="Times New Roman" pitchFamily="18"/>
              </a:rPr>
              <a:t>Data Mining</a:t>
            </a:r>
          </a:p>
        </p:txBody>
      </p:sp>
      <p:pic>
        <p:nvPicPr>
          <p:cNvPr id="17" name="Picture 16" descr="Icon&#10;&#10;Description automatically generated">
            <a:extLst>
              <a:ext uri="{FF2B5EF4-FFF2-40B4-BE49-F238E27FC236}">
                <a16:creationId xmlns:a16="http://schemas.microsoft.com/office/drawing/2014/main" id="{EB286C87-ADB9-467F-AD2A-C10041CF8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71" y="934210"/>
            <a:ext cx="4566145" cy="45661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77090" y="884239"/>
            <a:ext cx="10770138" cy="1508105"/>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  </a:t>
            </a:r>
          </a:p>
          <a:p>
            <a:r>
              <a:rPr lang="en-US" sz="2400" b="1" dirty="0">
                <a:solidFill>
                  <a:schemeClr val="bg1">
                    <a:lumMod val="50000"/>
                  </a:schemeClr>
                </a:solidFill>
              </a:rPr>
              <a:t>Exploration </a:t>
            </a:r>
            <a:r>
              <a:rPr lang="en-US" sz="2400" b="1" dirty="0" err="1">
                <a:solidFill>
                  <a:schemeClr val="bg1">
                    <a:lumMod val="50000"/>
                  </a:schemeClr>
                </a:solidFill>
              </a:rPr>
              <a:t>initiale</a:t>
            </a:r>
            <a:r>
              <a:rPr lang="en-US" sz="2400" b="1" dirty="0">
                <a:solidFill>
                  <a:schemeClr val="bg1">
                    <a:lumMod val="50000"/>
                  </a:schemeClr>
                </a:solidFill>
              </a:rPr>
              <a:t> des </a:t>
            </a:r>
            <a:r>
              <a:rPr lang="en-US" sz="2400" b="1" dirty="0" err="1">
                <a:solidFill>
                  <a:schemeClr val="bg1">
                    <a:lumMod val="50000"/>
                  </a:schemeClr>
                </a:solidFill>
              </a:rPr>
              <a:t>données</a:t>
            </a:r>
            <a:r>
              <a:rPr lang="en-US" sz="2400" b="1" dirty="0">
                <a:solidFill>
                  <a:schemeClr val="bg1">
                    <a:lumMod val="50000"/>
                  </a:schemeClr>
                </a:solidFill>
              </a:rPr>
              <a:t> </a:t>
            </a:r>
            <a:endParaRPr lang="fr-FR" sz="2400" b="1" dirty="0">
              <a:solidFill>
                <a:schemeClr val="bg1">
                  <a:lumMod val="50000"/>
                </a:schemeClr>
              </a:solidFill>
            </a:endParaRPr>
          </a:p>
          <a:p>
            <a:endParaRPr lang="fr-FR" sz="2400" b="1" dirty="0">
              <a:solidFill>
                <a:schemeClr val="bg1">
                  <a:lumMod val="50000"/>
                </a:schemeClr>
              </a:solidFill>
            </a:endParaRPr>
          </a:p>
          <a:p>
            <a:r>
              <a:rPr lang="fr-FR" sz="2000" b="1" dirty="0"/>
              <a:t>* Visualiser le </a:t>
            </a:r>
            <a:r>
              <a:rPr lang="fr-FR" sz="2000" b="1" dirty="0" err="1"/>
              <a:t>dataset</a:t>
            </a:r>
            <a:r>
              <a:rPr lang="fr-FR" sz="2000" b="1" dirty="0"/>
              <a:t> :</a:t>
            </a:r>
          </a:p>
        </p:txBody>
      </p:sp>
      <p:pic>
        <p:nvPicPr>
          <p:cNvPr id="9" name="Picture 8" descr="A computer screen capture&#10;&#10;Description automatically generated with medium confidence">
            <a:extLst>
              <a:ext uri="{FF2B5EF4-FFF2-40B4-BE49-F238E27FC236}">
                <a16:creationId xmlns:a16="http://schemas.microsoft.com/office/drawing/2014/main" id="{FB56C60E-7EA0-4916-A162-5799F4A27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763" y="865767"/>
            <a:ext cx="7242433" cy="5916438"/>
          </a:xfrm>
          <a:prstGeom prst="rect">
            <a:avLst/>
          </a:prstGeom>
        </p:spPr>
      </p:pic>
      <p:sp>
        <p:nvSpPr>
          <p:cNvPr id="10" name="Rectangle 9">
            <a:extLst>
              <a:ext uri="{FF2B5EF4-FFF2-40B4-BE49-F238E27FC236}">
                <a16:creationId xmlns:a16="http://schemas.microsoft.com/office/drawing/2014/main" id="{47D22123-DD45-47D7-97C1-527717BE1B90}"/>
              </a:ext>
            </a:extLst>
          </p:cNvPr>
          <p:cNvSpPr/>
          <p:nvPr/>
        </p:nvSpPr>
        <p:spPr>
          <a:xfrm>
            <a:off x="4880729" y="1118591"/>
            <a:ext cx="6544651" cy="229917"/>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9327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77090" y="876596"/>
            <a:ext cx="11489676" cy="1508105"/>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a:t>
            </a:r>
            <a:r>
              <a:rPr lang="en-US" sz="2400" b="1" dirty="0">
                <a:solidFill>
                  <a:schemeClr val="bg1">
                    <a:lumMod val="50000"/>
                  </a:schemeClr>
                </a:solidFill>
              </a:rPr>
              <a:t>Exploration </a:t>
            </a:r>
            <a:r>
              <a:rPr lang="en-US" sz="2400" b="1" dirty="0" err="1">
                <a:solidFill>
                  <a:schemeClr val="bg1">
                    <a:lumMod val="50000"/>
                  </a:schemeClr>
                </a:solidFill>
              </a:rPr>
              <a:t>initiale</a:t>
            </a:r>
            <a:r>
              <a:rPr lang="en-US" sz="2400" b="1" dirty="0">
                <a:solidFill>
                  <a:schemeClr val="bg1">
                    <a:lumMod val="50000"/>
                  </a:schemeClr>
                </a:solidFill>
              </a:rPr>
              <a:t> des </a:t>
            </a:r>
            <a:r>
              <a:rPr lang="en-US" sz="2400" b="1" dirty="0" err="1">
                <a:solidFill>
                  <a:schemeClr val="bg1">
                    <a:lumMod val="50000"/>
                  </a:schemeClr>
                </a:solidFill>
              </a:rPr>
              <a:t>données</a:t>
            </a:r>
            <a:r>
              <a:rPr lang="en-US" sz="2400" b="1" dirty="0">
                <a:solidFill>
                  <a:schemeClr val="bg1">
                    <a:lumMod val="50000"/>
                  </a:schemeClr>
                </a:solidFill>
              </a:rPr>
              <a:t> :</a:t>
            </a:r>
          </a:p>
          <a:p>
            <a:r>
              <a:rPr lang="en-US" sz="2400" b="1" dirty="0">
                <a:solidFill>
                  <a:schemeClr val="bg1">
                    <a:lumMod val="50000"/>
                  </a:schemeClr>
                </a:solidFill>
              </a:rPr>
              <a:t>	3. </a:t>
            </a:r>
            <a:r>
              <a:rPr lang="en-US" sz="2400" b="1" dirty="0" err="1">
                <a:solidFill>
                  <a:schemeClr val="bg1">
                    <a:lumMod val="50000"/>
                  </a:schemeClr>
                </a:solidFill>
              </a:rPr>
              <a:t>Summarisation</a:t>
            </a:r>
            <a:endParaRPr lang="en-US" sz="2400" b="1" dirty="0">
              <a:solidFill>
                <a:schemeClr val="bg1">
                  <a:lumMod val="50000"/>
                </a:schemeClr>
              </a:solidFill>
            </a:endParaRPr>
          </a:p>
          <a:p>
            <a:pPr marL="1257300" lvl="2" indent="-342900">
              <a:buFontTx/>
              <a:buChar char="-"/>
            </a:pPr>
            <a:endParaRPr lang="fr-FR" sz="2400" b="1" dirty="0"/>
          </a:p>
          <a:p>
            <a:pPr lvl="2"/>
            <a:endParaRPr lang="fr-FR" sz="2000" b="1" dirty="0"/>
          </a:p>
        </p:txBody>
      </p:sp>
      <p:pic>
        <p:nvPicPr>
          <p:cNvPr id="10" name="Picture 9" descr="Graphical user interface, text&#10;&#10;Description automatically generated">
            <a:extLst>
              <a:ext uri="{FF2B5EF4-FFF2-40B4-BE49-F238E27FC236}">
                <a16:creationId xmlns:a16="http://schemas.microsoft.com/office/drawing/2014/main" id="{D9433DB0-AE32-4B5C-A39B-E93129021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34" y="2167726"/>
            <a:ext cx="11231818" cy="3272538"/>
          </a:xfrm>
          <a:prstGeom prst="rect">
            <a:avLst/>
          </a:prstGeom>
        </p:spPr>
      </p:pic>
    </p:spTree>
    <p:extLst>
      <p:ext uri="{BB962C8B-B14F-4D97-AF65-F5344CB8AC3E}">
        <p14:creationId xmlns:p14="http://schemas.microsoft.com/office/powerpoint/2010/main" val="362479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2381"/>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77090" y="876596"/>
            <a:ext cx="11489676" cy="1877437"/>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a:t>
            </a:r>
            <a:r>
              <a:rPr lang="en-US" sz="2400" b="1" dirty="0">
                <a:solidFill>
                  <a:schemeClr val="bg1">
                    <a:lumMod val="50000"/>
                  </a:schemeClr>
                </a:solidFill>
              </a:rPr>
              <a:t>Exploration </a:t>
            </a:r>
            <a:r>
              <a:rPr lang="en-US" sz="2400" b="1" dirty="0" err="1">
                <a:solidFill>
                  <a:schemeClr val="bg1">
                    <a:lumMod val="50000"/>
                  </a:schemeClr>
                </a:solidFill>
              </a:rPr>
              <a:t>initiale</a:t>
            </a:r>
            <a:r>
              <a:rPr lang="en-US" sz="2400" b="1" dirty="0">
                <a:solidFill>
                  <a:schemeClr val="bg1">
                    <a:lumMod val="50000"/>
                  </a:schemeClr>
                </a:solidFill>
              </a:rPr>
              <a:t> des </a:t>
            </a:r>
            <a:r>
              <a:rPr lang="en-US" sz="2400" b="1" dirty="0" err="1">
                <a:solidFill>
                  <a:schemeClr val="bg1">
                    <a:lumMod val="50000"/>
                  </a:schemeClr>
                </a:solidFill>
              </a:rPr>
              <a:t>données</a:t>
            </a:r>
            <a:r>
              <a:rPr lang="en-US" sz="2400" b="1" dirty="0">
                <a:solidFill>
                  <a:schemeClr val="bg1">
                    <a:lumMod val="50000"/>
                  </a:schemeClr>
                </a:solidFill>
              </a:rPr>
              <a:t> :</a:t>
            </a:r>
          </a:p>
          <a:p>
            <a:r>
              <a:rPr lang="en-US" sz="2400" b="1" dirty="0">
                <a:solidFill>
                  <a:schemeClr val="bg1">
                    <a:lumMod val="50000"/>
                  </a:schemeClr>
                </a:solidFill>
              </a:rPr>
              <a:t>	4. </a:t>
            </a:r>
            <a:r>
              <a:rPr lang="fr-MA" sz="2400" b="1" dirty="0">
                <a:solidFill>
                  <a:schemeClr val="bg1">
                    <a:lumMod val="50000"/>
                  </a:schemeClr>
                </a:solidFill>
              </a:rPr>
              <a:t>Visualiser les employés qui quittent volontairement </a:t>
            </a:r>
            <a:endParaRPr lang="fr-FR" sz="2400" b="1" dirty="0">
              <a:solidFill>
                <a:schemeClr val="bg1">
                  <a:lumMod val="50000"/>
                </a:schemeClr>
              </a:solidFill>
            </a:endParaRPr>
          </a:p>
          <a:p>
            <a:endParaRPr lang="en-US" sz="2400" b="1" dirty="0">
              <a:solidFill>
                <a:schemeClr val="bg1">
                  <a:lumMod val="50000"/>
                </a:schemeClr>
              </a:solidFill>
            </a:endParaRPr>
          </a:p>
          <a:p>
            <a:pPr marL="1257300" lvl="2" indent="-342900">
              <a:buFontTx/>
              <a:buChar char="-"/>
            </a:pPr>
            <a:endParaRPr lang="fr-FR" sz="2400" b="1" dirty="0"/>
          </a:p>
          <a:p>
            <a:pPr lvl="2"/>
            <a:endParaRPr lang="fr-FR" sz="2000" b="1" dirty="0"/>
          </a:p>
        </p:txBody>
      </p:sp>
      <p:pic>
        <p:nvPicPr>
          <p:cNvPr id="9" name="Image 8">
            <a:extLst>
              <a:ext uri="{FF2B5EF4-FFF2-40B4-BE49-F238E27FC236}">
                <a16:creationId xmlns:a16="http://schemas.microsoft.com/office/drawing/2014/main" id="{E32E292C-6C64-4F8C-826B-FB6F5D9CDC5E}"/>
              </a:ext>
            </a:extLst>
          </p:cNvPr>
          <p:cNvPicPr>
            <a:picLocks noChangeAspect="1"/>
          </p:cNvPicPr>
          <p:nvPr/>
        </p:nvPicPr>
        <p:blipFill>
          <a:blip r:embed="rId2"/>
          <a:stretch>
            <a:fillRect/>
          </a:stretch>
        </p:blipFill>
        <p:spPr>
          <a:xfrm>
            <a:off x="425233" y="1977656"/>
            <a:ext cx="4859147" cy="3700130"/>
          </a:xfrm>
          <a:prstGeom prst="rect">
            <a:avLst/>
          </a:prstGeom>
        </p:spPr>
      </p:pic>
      <p:sp>
        <p:nvSpPr>
          <p:cNvPr id="11" name="Arrow: Right 13">
            <a:extLst>
              <a:ext uri="{FF2B5EF4-FFF2-40B4-BE49-F238E27FC236}">
                <a16:creationId xmlns:a16="http://schemas.microsoft.com/office/drawing/2014/main" id="{F579E355-4A39-472A-B010-450FDB4F711E}"/>
              </a:ext>
            </a:extLst>
          </p:cNvPr>
          <p:cNvSpPr/>
          <p:nvPr/>
        </p:nvSpPr>
        <p:spPr>
          <a:xfrm>
            <a:off x="4693084" y="4237181"/>
            <a:ext cx="1182592" cy="334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2EEF262C-F01A-49B8-835B-895370F9B322}"/>
              </a:ext>
            </a:extLst>
          </p:cNvPr>
          <p:cNvSpPr txBox="1"/>
          <p:nvPr/>
        </p:nvSpPr>
        <p:spPr>
          <a:xfrm>
            <a:off x="6603446" y="3581494"/>
            <a:ext cx="4774018" cy="1346010"/>
          </a:xfrm>
          <a:prstGeom prst="rect">
            <a:avLst/>
          </a:prstGeom>
          <a:noFill/>
        </p:spPr>
        <p:txBody>
          <a:bodyPr wrap="square" rtlCol="0">
            <a:spAutoFit/>
          </a:bodyPr>
          <a:lstStyle/>
          <a:p>
            <a:pPr lvl="1" rtl="0">
              <a:lnSpc>
                <a:spcPct val="115000"/>
              </a:lnSpc>
              <a:spcAft>
                <a:spcPts val="1000"/>
              </a:spcAft>
            </a:pPr>
            <a:r>
              <a:rPr lang="fr-MA" sz="1800" dirty="0">
                <a:effectLst/>
                <a:latin typeface="Arial" panose="020B0604020202020204" pitchFamily="34" charset="0"/>
                <a:ea typeface="Calibri" panose="020F0502020204030204" pitchFamily="34" charset="0"/>
                <a:cs typeface="Arial" panose="020B0604020202020204" pitchFamily="34" charset="0"/>
              </a:rPr>
              <a:t>L’entreprise perd 38</a:t>
            </a:r>
            <a:r>
              <a:rPr lang="fr-MA" sz="1800" b="1" dirty="0">
                <a:effectLst/>
                <a:latin typeface="Arial" panose="020B0604020202020204" pitchFamily="34" charset="0"/>
                <a:ea typeface="Calibri" panose="020F0502020204030204" pitchFamily="34" charset="0"/>
                <a:cs typeface="Arial" panose="020B0604020202020204" pitchFamily="34" charset="0"/>
              </a:rPr>
              <a:t>%</a:t>
            </a:r>
            <a:r>
              <a:rPr lang="fr-MA" sz="1800" dirty="0">
                <a:effectLst/>
                <a:latin typeface="Arial" panose="020B0604020202020204" pitchFamily="34" charset="0"/>
                <a:ea typeface="Calibri" panose="020F0502020204030204" pitchFamily="34" charset="0"/>
                <a:cs typeface="Arial" panose="020B0604020202020204" pitchFamily="34" charset="0"/>
              </a:rPr>
              <a:t> du temps et de l'argent pour les former, Pourtant qu’ils quittent l'entreprise volontairement avant leur premier anniversaire.</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470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323271" y="1229770"/>
            <a:ext cx="11868727" cy="1508105"/>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 </a:t>
            </a:r>
            <a:r>
              <a:rPr lang="en-US" sz="2400" b="1" dirty="0" err="1">
                <a:solidFill>
                  <a:schemeClr val="bg1">
                    <a:lumMod val="50000"/>
                  </a:schemeClr>
                </a:solidFill>
              </a:rPr>
              <a:t>Préparation</a:t>
            </a:r>
            <a:r>
              <a:rPr lang="en-US" sz="2400" b="1" dirty="0">
                <a:solidFill>
                  <a:schemeClr val="bg1">
                    <a:lumMod val="50000"/>
                  </a:schemeClr>
                </a:solidFill>
              </a:rPr>
              <a:t> des </a:t>
            </a:r>
            <a:r>
              <a:rPr lang="en-US" sz="2400" b="1" dirty="0" err="1">
                <a:solidFill>
                  <a:schemeClr val="bg1">
                    <a:lumMod val="50000"/>
                  </a:schemeClr>
                </a:solidFill>
              </a:rPr>
              <a:t>données</a:t>
            </a:r>
            <a:endParaRPr lang="en-US" sz="2400" b="1" dirty="0">
              <a:solidFill>
                <a:schemeClr val="bg1">
                  <a:lumMod val="50000"/>
                </a:schemeClr>
              </a:solidFill>
            </a:endParaRPr>
          </a:p>
          <a:p>
            <a:endParaRPr lang="en-US" sz="2400" b="1" dirty="0"/>
          </a:p>
          <a:p>
            <a:r>
              <a:rPr lang="en-US" sz="2400" b="1" dirty="0">
                <a:solidFill>
                  <a:schemeClr val="bg1">
                    <a:lumMod val="50000"/>
                  </a:schemeClr>
                </a:solidFill>
              </a:rPr>
              <a:t>	1.  </a:t>
            </a:r>
            <a:r>
              <a:rPr lang="en-US" sz="2400" b="1" dirty="0" err="1">
                <a:solidFill>
                  <a:schemeClr val="bg1">
                    <a:lumMod val="50000"/>
                  </a:schemeClr>
                </a:solidFill>
              </a:rPr>
              <a:t>Nettoyage</a:t>
            </a:r>
            <a:r>
              <a:rPr lang="en-US" sz="2400" b="1" dirty="0">
                <a:solidFill>
                  <a:schemeClr val="bg1">
                    <a:lumMod val="50000"/>
                  </a:schemeClr>
                </a:solidFill>
              </a:rPr>
              <a:t> de </a:t>
            </a:r>
            <a:r>
              <a:rPr lang="en-US" sz="2400" b="1" dirty="0" err="1">
                <a:solidFill>
                  <a:schemeClr val="bg1">
                    <a:lumMod val="50000"/>
                  </a:schemeClr>
                </a:solidFill>
              </a:rPr>
              <a:t>données</a:t>
            </a:r>
            <a:r>
              <a:rPr lang="en-US" sz="2400" b="1" dirty="0">
                <a:solidFill>
                  <a:schemeClr val="bg1">
                    <a:lumMod val="50000"/>
                  </a:schemeClr>
                </a:solidFill>
              </a:rPr>
              <a:t> :</a:t>
            </a:r>
            <a:r>
              <a:rPr lang="en-US" sz="2400" b="1" dirty="0" err="1">
                <a:solidFill>
                  <a:schemeClr val="bg1">
                    <a:lumMod val="50000"/>
                  </a:schemeClr>
                </a:solidFill>
              </a:rPr>
              <a:t>Valeurs</a:t>
            </a:r>
            <a:r>
              <a:rPr lang="en-US" sz="2400" b="1" dirty="0">
                <a:solidFill>
                  <a:schemeClr val="bg1">
                    <a:lumMod val="50000"/>
                  </a:schemeClr>
                </a:solidFill>
              </a:rPr>
              <a:t> </a:t>
            </a:r>
            <a:r>
              <a:rPr lang="en-US" sz="2400" b="1" dirty="0" err="1">
                <a:solidFill>
                  <a:schemeClr val="bg1">
                    <a:lumMod val="50000"/>
                  </a:schemeClr>
                </a:solidFill>
              </a:rPr>
              <a:t>manquantes</a:t>
            </a:r>
            <a:r>
              <a:rPr lang="en-US" sz="2400" b="1" dirty="0">
                <a:solidFill>
                  <a:schemeClr val="bg1">
                    <a:lumMod val="50000"/>
                  </a:schemeClr>
                </a:solidFill>
              </a:rPr>
              <a:t> , </a:t>
            </a:r>
            <a:r>
              <a:rPr lang="en-US" sz="2400" b="1" dirty="0" err="1">
                <a:solidFill>
                  <a:schemeClr val="bg1">
                    <a:lumMod val="50000"/>
                  </a:schemeClr>
                </a:solidFill>
              </a:rPr>
              <a:t>inconsistante</a:t>
            </a:r>
            <a:r>
              <a:rPr lang="en-US" sz="2400" b="1" dirty="0">
                <a:solidFill>
                  <a:schemeClr val="bg1">
                    <a:lumMod val="50000"/>
                  </a:schemeClr>
                </a:solidFill>
              </a:rPr>
              <a:t>, noise  </a:t>
            </a:r>
            <a:endParaRPr lang="fr-FR" sz="2400" b="1" dirty="0"/>
          </a:p>
          <a:p>
            <a:pPr lvl="2"/>
            <a:endParaRPr lang="fr-FR" sz="2000" b="1" dirty="0"/>
          </a:p>
        </p:txBody>
      </p:sp>
      <p:pic>
        <p:nvPicPr>
          <p:cNvPr id="5" name="Picture 4" descr="Text&#10;&#10;Description automatically generated">
            <a:extLst>
              <a:ext uri="{FF2B5EF4-FFF2-40B4-BE49-F238E27FC236}">
                <a16:creationId xmlns:a16="http://schemas.microsoft.com/office/drawing/2014/main" id="{0BB6F8AD-C239-4B7F-B85B-AC52FE4B1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2794162"/>
            <a:ext cx="11887200" cy="1597342"/>
          </a:xfrm>
          <a:prstGeom prst="rect">
            <a:avLst/>
          </a:prstGeom>
        </p:spPr>
      </p:pic>
    </p:spTree>
    <p:extLst>
      <p:ext uri="{BB962C8B-B14F-4D97-AF65-F5344CB8AC3E}">
        <p14:creationId xmlns:p14="http://schemas.microsoft.com/office/powerpoint/2010/main" val="375538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323271" y="1229770"/>
            <a:ext cx="11868727" cy="4154984"/>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 </a:t>
            </a:r>
            <a:r>
              <a:rPr lang="en-US" sz="2400" b="1" dirty="0" err="1">
                <a:solidFill>
                  <a:schemeClr val="bg1">
                    <a:lumMod val="50000"/>
                  </a:schemeClr>
                </a:solidFill>
              </a:rPr>
              <a:t>Préparation</a:t>
            </a:r>
            <a:r>
              <a:rPr lang="en-US" sz="2400" b="1" dirty="0">
                <a:solidFill>
                  <a:schemeClr val="bg1">
                    <a:lumMod val="50000"/>
                  </a:schemeClr>
                </a:solidFill>
              </a:rPr>
              <a:t> des </a:t>
            </a:r>
            <a:r>
              <a:rPr lang="en-US" sz="2400" b="1" dirty="0" err="1">
                <a:solidFill>
                  <a:schemeClr val="bg1">
                    <a:lumMod val="50000"/>
                  </a:schemeClr>
                </a:solidFill>
              </a:rPr>
              <a:t>données</a:t>
            </a:r>
            <a:endParaRPr lang="en-US" sz="2400" b="1" dirty="0">
              <a:solidFill>
                <a:schemeClr val="bg1">
                  <a:lumMod val="50000"/>
                </a:schemeClr>
              </a:solidFill>
            </a:endParaRPr>
          </a:p>
          <a:p>
            <a:endParaRPr lang="en-US" sz="2400" b="1" dirty="0"/>
          </a:p>
          <a:p>
            <a:r>
              <a:rPr lang="en-US" sz="2400" b="1" dirty="0">
                <a:solidFill>
                  <a:schemeClr val="bg1">
                    <a:lumMod val="50000"/>
                  </a:schemeClr>
                </a:solidFill>
              </a:rPr>
              <a:t>	2.  </a:t>
            </a:r>
            <a:r>
              <a:rPr lang="en-US" sz="2400" b="1" dirty="0" err="1">
                <a:solidFill>
                  <a:schemeClr val="bg1">
                    <a:lumMod val="50000"/>
                  </a:schemeClr>
                </a:solidFill>
              </a:rPr>
              <a:t>Intégration</a:t>
            </a:r>
            <a:r>
              <a:rPr lang="en-US" sz="2400" b="1" dirty="0">
                <a:solidFill>
                  <a:schemeClr val="bg1">
                    <a:lumMod val="50000"/>
                  </a:schemeClr>
                </a:solidFill>
              </a:rPr>
              <a:t> de </a:t>
            </a:r>
            <a:r>
              <a:rPr lang="en-US" sz="2400" b="1" dirty="0" err="1">
                <a:solidFill>
                  <a:schemeClr val="bg1">
                    <a:lumMod val="50000"/>
                  </a:schemeClr>
                </a:solidFill>
              </a:rPr>
              <a:t>données</a:t>
            </a:r>
            <a:r>
              <a:rPr lang="en-US" sz="2400" b="1" dirty="0">
                <a:solidFill>
                  <a:schemeClr val="bg1">
                    <a:lumMod val="50000"/>
                  </a:schemeClr>
                </a:solidFill>
              </a:rPr>
              <a:t> :</a:t>
            </a:r>
          </a:p>
          <a:p>
            <a:endParaRPr lang="en-US" sz="2400" b="1" dirty="0">
              <a:solidFill>
                <a:schemeClr val="bg1">
                  <a:lumMod val="50000"/>
                </a:schemeClr>
              </a:solidFill>
            </a:endParaRPr>
          </a:p>
          <a:p>
            <a:endParaRPr lang="en-US" sz="2400" b="1" dirty="0">
              <a:solidFill>
                <a:schemeClr val="bg1">
                  <a:lumMod val="50000"/>
                </a:schemeClr>
              </a:solidFill>
            </a:endParaRPr>
          </a:p>
          <a:p>
            <a:endParaRPr lang="en-US" sz="2400" b="1" dirty="0">
              <a:solidFill>
                <a:schemeClr val="bg1">
                  <a:lumMod val="50000"/>
                </a:schemeClr>
              </a:solidFill>
            </a:endParaRPr>
          </a:p>
          <a:p>
            <a:endParaRPr lang="en-US" sz="2400" b="1" dirty="0">
              <a:solidFill>
                <a:schemeClr val="bg1">
                  <a:lumMod val="50000"/>
                </a:schemeClr>
              </a:solidFill>
            </a:endParaRPr>
          </a:p>
          <a:p>
            <a:endParaRPr lang="en-US" sz="2400" b="1" dirty="0">
              <a:solidFill>
                <a:schemeClr val="bg1">
                  <a:lumMod val="50000"/>
                </a:schemeClr>
              </a:solidFill>
            </a:endParaRPr>
          </a:p>
          <a:p>
            <a:endParaRPr lang="en-US" sz="2400" b="1" dirty="0">
              <a:solidFill>
                <a:schemeClr val="bg1">
                  <a:lumMod val="50000"/>
                </a:schemeClr>
              </a:solidFill>
            </a:endParaRPr>
          </a:p>
          <a:p>
            <a:endParaRPr lang="en-US" sz="2400" b="1" dirty="0">
              <a:solidFill>
                <a:schemeClr val="bg1">
                  <a:lumMod val="50000"/>
                </a:schemeClr>
              </a:solidFill>
            </a:endParaRPr>
          </a:p>
          <a:p>
            <a:r>
              <a:rPr lang="en-US" sz="2400" b="1" dirty="0">
                <a:solidFill>
                  <a:schemeClr val="bg1">
                    <a:lumMod val="50000"/>
                  </a:schemeClr>
                </a:solidFill>
              </a:rPr>
              <a:t>             </a:t>
            </a:r>
            <a:endParaRPr lang="fr-FR" sz="2000" b="1" dirty="0"/>
          </a:p>
        </p:txBody>
      </p:sp>
      <p:pic>
        <p:nvPicPr>
          <p:cNvPr id="9" name="Image 8">
            <a:extLst>
              <a:ext uri="{FF2B5EF4-FFF2-40B4-BE49-F238E27FC236}">
                <a16:creationId xmlns:a16="http://schemas.microsoft.com/office/drawing/2014/main" id="{0200B206-01BD-41D5-8CA7-493526449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357" y="2604312"/>
            <a:ext cx="6362700" cy="1978320"/>
          </a:xfrm>
          <a:prstGeom prst="rect">
            <a:avLst/>
          </a:prstGeom>
        </p:spPr>
      </p:pic>
    </p:spTree>
    <p:extLst>
      <p:ext uri="{BB962C8B-B14F-4D97-AF65-F5344CB8AC3E}">
        <p14:creationId xmlns:p14="http://schemas.microsoft.com/office/powerpoint/2010/main" val="69784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77090" y="876596"/>
            <a:ext cx="8257309" cy="1508105"/>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 </a:t>
            </a:r>
            <a:r>
              <a:rPr lang="en-US" sz="2400" b="1" dirty="0" err="1">
                <a:solidFill>
                  <a:schemeClr val="bg1">
                    <a:lumMod val="50000"/>
                  </a:schemeClr>
                </a:solidFill>
              </a:rPr>
              <a:t>Préparation</a:t>
            </a:r>
            <a:r>
              <a:rPr lang="en-US" sz="2400" b="1" dirty="0">
                <a:solidFill>
                  <a:schemeClr val="bg1">
                    <a:lumMod val="50000"/>
                  </a:schemeClr>
                </a:solidFill>
              </a:rPr>
              <a:t> des </a:t>
            </a:r>
            <a:r>
              <a:rPr lang="en-US" sz="2400" b="1" dirty="0" err="1">
                <a:solidFill>
                  <a:schemeClr val="bg1">
                    <a:lumMod val="50000"/>
                  </a:schemeClr>
                </a:solidFill>
              </a:rPr>
              <a:t>données</a:t>
            </a:r>
            <a:endParaRPr lang="en-US" sz="2400" b="1" dirty="0">
              <a:solidFill>
                <a:schemeClr val="bg1">
                  <a:lumMod val="50000"/>
                </a:schemeClr>
              </a:solidFill>
            </a:endParaRPr>
          </a:p>
          <a:p>
            <a:r>
              <a:rPr lang="en-US" sz="2400" b="1" dirty="0">
                <a:solidFill>
                  <a:schemeClr val="bg1">
                    <a:lumMod val="50000"/>
                  </a:schemeClr>
                </a:solidFill>
              </a:rPr>
              <a:t>	3. Selection de </a:t>
            </a:r>
            <a:r>
              <a:rPr lang="en-US" sz="2400" b="1" dirty="0" err="1">
                <a:solidFill>
                  <a:schemeClr val="bg1">
                    <a:lumMod val="50000"/>
                  </a:schemeClr>
                </a:solidFill>
              </a:rPr>
              <a:t>données</a:t>
            </a:r>
            <a:endParaRPr lang="en-US" sz="2400" b="1" dirty="0">
              <a:solidFill>
                <a:schemeClr val="bg1">
                  <a:lumMod val="50000"/>
                </a:schemeClr>
              </a:solidFill>
            </a:endParaRPr>
          </a:p>
          <a:p>
            <a:pPr marL="1257300" lvl="2" indent="-342900">
              <a:buFontTx/>
              <a:buChar char="-"/>
            </a:pPr>
            <a:endParaRPr lang="fr-FR" sz="2400" b="1" dirty="0"/>
          </a:p>
          <a:p>
            <a:pPr lvl="2"/>
            <a:endParaRPr lang="fr-FR" sz="2000" b="1" dirty="0"/>
          </a:p>
        </p:txBody>
      </p:sp>
      <p:sp>
        <p:nvSpPr>
          <p:cNvPr id="9" name="TextBox 8">
            <a:extLst>
              <a:ext uri="{FF2B5EF4-FFF2-40B4-BE49-F238E27FC236}">
                <a16:creationId xmlns:a16="http://schemas.microsoft.com/office/drawing/2014/main" id="{D8F907D5-728E-4C02-A54E-90A13777702F}"/>
              </a:ext>
            </a:extLst>
          </p:cNvPr>
          <p:cNvSpPr txBox="1"/>
          <p:nvPr/>
        </p:nvSpPr>
        <p:spPr>
          <a:xfrm>
            <a:off x="277090" y="5869602"/>
            <a:ext cx="11194473" cy="400110"/>
          </a:xfrm>
          <a:prstGeom prst="rect">
            <a:avLst/>
          </a:prstGeom>
          <a:noFill/>
        </p:spPr>
        <p:txBody>
          <a:bodyPr wrap="square">
            <a:spAutoFit/>
          </a:bodyPr>
          <a:lstStyle/>
          <a:p>
            <a:endParaRPr lang="en-US" sz="2000" dirty="0"/>
          </a:p>
        </p:txBody>
      </p:sp>
      <p:pic>
        <p:nvPicPr>
          <p:cNvPr id="11" name="Image 10">
            <a:extLst>
              <a:ext uri="{FF2B5EF4-FFF2-40B4-BE49-F238E27FC236}">
                <a16:creationId xmlns:a16="http://schemas.microsoft.com/office/drawing/2014/main" id="{8CEA1B93-8197-4775-80BA-12B8E76AEF3B}"/>
              </a:ext>
            </a:extLst>
          </p:cNvPr>
          <p:cNvPicPr>
            <a:picLocks noChangeAspect="1"/>
          </p:cNvPicPr>
          <p:nvPr/>
        </p:nvPicPr>
        <p:blipFill>
          <a:blip r:embed="rId2"/>
          <a:stretch>
            <a:fillRect/>
          </a:stretch>
        </p:blipFill>
        <p:spPr>
          <a:xfrm>
            <a:off x="6142077" y="1558862"/>
            <a:ext cx="5284381" cy="2090994"/>
          </a:xfrm>
          <a:prstGeom prst="rect">
            <a:avLst/>
          </a:prstGeom>
        </p:spPr>
      </p:pic>
      <p:pic>
        <p:nvPicPr>
          <p:cNvPr id="12" name="Image 11">
            <a:extLst>
              <a:ext uri="{FF2B5EF4-FFF2-40B4-BE49-F238E27FC236}">
                <a16:creationId xmlns:a16="http://schemas.microsoft.com/office/drawing/2014/main" id="{2075F0AB-263E-4042-9C34-40F4B5CBC575}"/>
              </a:ext>
            </a:extLst>
          </p:cNvPr>
          <p:cNvPicPr>
            <a:picLocks noChangeAspect="1"/>
          </p:cNvPicPr>
          <p:nvPr/>
        </p:nvPicPr>
        <p:blipFill>
          <a:blip r:embed="rId3"/>
          <a:stretch>
            <a:fillRect/>
          </a:stretch>
        </p:blipFill>
        <p:spPr>
          <a:xfrm>
            <a:off x="535109" y="2136584"/>
            <a:ext cx="4513580" cy="687432"/>
          </a:xfrm>
          <a:prstGeom prst="rect">
            <a:avLst/>
          </a:prstGeom>
        </p:spPr>
      </p:pic>
      <p:sp>
        <p:nvSpPr>
          <p:cNvPr id="2" name="ZoneTexte 1">
            <a:extLst>
              <a:ext uri="{FF2B5EF4-FFF2-40B4-BE49-F238E27FC236}">
                <a16:creationId xmlns:a16="http://schemas.microsoft.com/office/drawing/2014/main" id="{6A1ADE8A-ADEF-4E08-AF42-495900003AE5}"/>
              </a:ext>
            </a:extLst>
          </p:cNvPr>
          <p:cNvSpPr txBox="1"/>
          <p:nvPr/>
        </p:nvSpPr>
        <p:spPr>
          <a:xfrm>
            <a:off x="659219" y="3386443"/>
            <a:ext cx="4389470" cy="1346010"/>
          </a:xfrm>
          <a:prstGeom prst="rect">
            <a:avLst/>
          </a:prstGeom>
          <a:noFill/>
        </p:spPr>
        <p:txBody>
          <a:bodyPr wrap="square" rtlCol="0">
            <a:spAutoFit/>
          </a:bodyPr>
          <a:lstStyle/>
          <a:p>
            <a:pPr marL="742950" lvl="1" indent="-285750" rtl="0">
              <a:lnSpc>
                <a:spcPct val="115000"/>
              </a:lnSpc>
              <a:spcAft>
                <a:spcPts val="1000"/>
              </a:spcAft>
              <a:buFont typeface="Wingdings" panose="05000000000000000000" pitchFamily="2" charset="2"/>
              <a:buChar char=""/>
            </a:pPr>
            <a:r>
              <a:rPr lang="fr-MA" sz="1800" dirty="0">
                <a:solidFill>
                  <a:schemeClr val="tx2">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Le CEO n’a pas quitté son poste donc ce rôle n’a pas d’influence sur le résultat donc on va éliminer le CEO. </a:t>
            </a:r>
            <a:endParaRPr lang="fr-FR" sz="1800" dirty="0">
              <a:solidFill>
                <a:schemeClr val="tx2">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5A48DDB6-E042-4CEC-9C3E-35ED504F5B51}"/>
              </a:ext>
            </a:extLst>
          </p:cNvPr>
          <p:cNvSpPr txBox="1"/>
          <p:nvPr/>
        </p:nvSpPr>
        <p:spPr>
          <a:xfrm>
            <a:off x="6251944" y="4189228"/>
            <a:ext cx="4699591" cy="1664558"/>
          </a:xfrm>
          <a:prstGeom prst="rect">
            <a:avLst/>
          </a:prstGeom>
          <a:noFill/>
        </p:spPr>
        <p:txBody>
          <a:bodyPr wrap="square" rtlCol="0">
            <a:spAutoFit/>
          </a:bodyPr>
          <a:lstStyle/>
          <a:p>
            <a:pPr marL="742950" lvl="1" indent="-285750" rtl="0">
              <a:lnSpc>
                <a:spcPct val="115000"/>
              </a:lnSpc>
              <a:spcAft>
                <a:spcPts val="1000"/>
              </a:spcAft>
              <a:buFont typeface="Wingdings" panose="05000000000000000000" pitchFamily="2" charset="2"/>
              <a:buChar char=""/>
            </a:pPr>
            <a:r>
              <a:rPr lang="fr-MA" sz="1800" dirty="0">
                <a:solidFill>
                  <a:schemeClr val="tx2">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90% des VP n’ont pas quitté leur poste et pourcentage des VP est (10/</a:t>
            </a:r>
            <a:r>
              <a:rPr lang="fr-MA" sz="1800" dirty="0">
                <a:solidFill>
                  <a:schemeClr val="tx2">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 </a:t>
            </a:r>
            <a:r>
              <a:rPr lang="fr-MA" sz="1800" dirty="0">
                <a:solidFill>
                  <a:schemeClr val="tx2">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11111)×100 = 0 ,09%  donc le rôle de VP a un influence négligé donc on va éliminer le VP </a:t>
            </a:r>
            <a:endParaRPr lang="fr-FR" sz="1800" dirty="0">
              <a:solidFill>
                <a:schemeClr val="tx2">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8281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77090" y="876596"/>
            <a:ext cx="8257309" cy="1508105"/>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 </a:t>
            </a:r>
            <a:r>
              <a:rPr lang="en-US" sz="2400" b="1" dirty="0" err="1">
                <a:solidFill>
                  <a:schemeClr val="bg1">
                    <a:lumMod val="50000"/>
                  </a:schemeClr>
                </a:solidFill>
              </a:rPr>
              <a:t>Préparation</a:t>
            </a:r>
            <a:r>
              <a:rPr lang="en-US" sz="2400" b="1" dirty="0">
                <a:solidFill>
                  <a:schemeClr val="bg1">
                    <a:lumMod val="50000"/>
                  </a:schemeClr>
                </a:solidFill>
              </a:rPr>
              <a:t> des </a:t>
            </a:r>
            <a:r>
              <a:rPr lang="en-US" sz="2400" b="1" dirty="0" err="1">
                <a:solidFill>
                  <a:schemeClr val="bg1">
                    <a:lumMod val="50000"/>
                  </a:schemeClr>
                </a:solidFill>
              </a:rPr>
              <a:t>données</a:t>
            </a:r>
            <a:endParaRPr lang="en-US" sz="2400" b="1" dirty="0">
              <a:solidFill>
                <a:schemeClr val="bg1">
                  <a:lumMod val="50000"/>
                </a:schemeClr>
              </a:solidFill>
            </a:endParaRPr>
          </a:p>
          <a:p>
            <a:r>
              <a:rPr lang="en-US" sz="2400" b="1" dirty="0">
                <a:solidFill>
                  <a:schemeClr val="bg1">
                    <a:lumMod val="50000"/>
                  </a:schemeClr>
                </a:solidFill>
              </a:rPr>
              <a:t>	3. Selection de </a:t>
            </a:r>
            <a:r>
              <a:rPr lang="en-US" sz="2400" b="1" dirty="0" err="1">
                <a:solidFill>
                  <a:schemeClr val="bg1">
                    <a:lumMod val="50000"/>
                  </a:schemeClr>
                </a:solidFill>
              </a:rPr>
              <a:t>données</a:t>
            </a:r>
            <a:r>
              <a:rPr lang="en-US" sz="2400" b="1" dirty="0">
                <a:solidFill>
                  <a:schemeClr val="bg1">
                    <a:lumMod val="50000"/>
                  </a:schemeClr>
                </a:solidFill>
              </a:rPr>
              <a:t> </a:t>
            </a:r>
          </a:p>
          <a:p>
            <a:pPr marL="1257300" lvl="2" indent="-342900">
              <a:buFontTx/>
              <a:buChar char="-"/>
            </a:pPr>
            <a:endParaRPr lang="fr-FR" sz="2400" b="1" dirty="0"/>
          </a:p>
          <a:p>
            <a:pPr lvl="2"/>
            <a:endParaRPr lang="fr-FR" sz="2000" b="1" dirty="0"/>
          </a:p>
        </p:txBody>
      </p:sp>
      <p:sp>
        <p:nvSpPr>
          <p:cNvPr id="9" name="TextBox 8">
            <a:extLst>
              <a:ext uri="{FF2B5EF4-FFF2-40B4-BE49-F238E27FC236}">
                <a16:creationId xmlns:a16="http://schemas.microsoft.com/office/drawing/2014/main" id="{D8F907D5-728E-4C02-A54E-90A13777702F}"/>
              </a:ext>
            </a:extLst>
          </p:cNvPr>
          <p:cNvSpPr txBox="1"/>
          <p:nvPr/>
        </p:nvSpPr>
        <p:spPr>
          <a:xfrm>
            <a:off x="508000" y="1755227"/>
            <a:ext cx="11194473" cy="1323439"/>
          </a:xfrm>
          <a:prstGeom prst="rect">
            <a:avLst/>
          </a:prstGeom>
          <a:noFill/>
        </p:spPr>
        <p:txBody>
          <a:bodyPr wrap="square">
            <a:spAutoFit/>
          </a:bodyPr>
          <a:lstStyle/>
          <a:p>
            <a:r>
              <a:rPr lang="fr-FR" sz="2000" dirty="0"/>
              <a:t>Comme nous le voyons, il y a 5 types de rôles dans l'ensemble de données, à savoir, PDG, Directeur, </a:t>
            </a:r>
            <a:r>
              <a:rPr lang="fr-FR" sz="2000" dirty="0" err="1"/>
              <a:t>Ind</a:t>
            </a:r>
            <a:r>
              <a:rPr lang="fr-FR" sz="2000" dirty="0"/>
              <a:t>, Manager et VP. Mais depuis, PDG et VP tombent dans un segment distinct des autres postes, nous ne les inclurons pas dans notre modèle. Par conséquent, maintenant appeler à nouveau les données et les résumer.</a:t>
            </a:r>
            <a:endParaRPr lang="en-US" sz="2000" dirty="0"/>
          </a:p>
        </p:txBody>
      </p:sp>
      <p:pic>
        <p:nvPicPr>
          <p:cNvPr id="10" name="Picture 9" descr="Text&#10;&#10;Description automatically generated">
            <a:extLst>
              <a:ext uri="{FF2B5EF4-FFF2-40B4-BE49-F238E27FC236}">
                <a16:creationId xmlns:a16="http://schemas.microsoft.com/office/drawing/2014/main" id="{ECF2F056-0D8F-4519-933F-A4C9B8030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312" y="3023389"/>
            <a:ext cx="9486682" cy="3113727"/>
          </a:xfrm>
          <a:prstGeom prst="rect">
            <a:avLst/>
          </a:prstGeom>
        </p:spPr>
      </p:pic>
    </p:spTree>
    <p:extLst>
      <p:ext uri="{BB962C8B-B14F-4D97-AF65-F5344CB8AC3E}">
        <p14:creationId xmlns:p14="http://schemas.microsoft.com/office/powerpoint/2010/main" val="1497318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77090" y="876596"/>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1.  Performance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sp>
        <p:nvSpPr>
          <p:cNvPr id="9" name="TextBox 8">
            <a:extLst>
              <a:ext uri="{FF2B5EF4-FFF2-40B4-BE49-F238E27FC236}">
                <a16:creationId xmlns:a16="http://schemas.microsoft.com/office/drawing/2014/main" id="{D8F907D5-728E-4C02-A54E-90A13777702F}"/>
              </a:ext>
            </a:extLst>
          </p:cNvPr>
          <p:cNvSpPr txBox="1"/>
          <p:nvPr/>
        </p:nvSpPr>
        <p:spPr>
          <a:xfrm>
            <a:off x="910762" y="2123951"/>
            <a:ext cx="11194473" cy="707886"/>
          </a:xfrm>
          <a:prstGeom prst="rect">
            <a:avLst/>
          </a:prstGeom>
          <a:noFill/>
        </p:spPr>
        <p:txBody>
          <a:bodyPr wrap="square">
            <a:spAutoFit/>
          </a:bodyPr>
          <a:lstStyle/>
          <a:p>
            <a:r>
              <a:rPr lang="fr-FR" sz="2000" dirty="0"/>
              <a:t>Étant donné que la variable de sortie de réponse se compose de deux groupes, c'est-à-dire (0, 1), la comparer avec d'autres colonnes serait beaucoup plus facile si nous utilisons une fonction d'agrégat.</a:t>
            </a:r>
            <a:endParaRPr lang="en-US" sz="2000" dirty="0"/>
          </a:p>
        </p:txBody>
      </p:sp>
      <p:pic>
        <p:nvPicPr>
          <p:cNvPr id="13" name="Picture 12" descr="Text&#10;&#10;Description automatically generated">
            <a:extLst>
              <a:ext uri="{FF2B5EF4-FFF2-40B4-BE49-F238E27FC236}">
                <a16:creationId xmlns:a16="http://schemas.microsoft.com/office/drawing/2014/main" id="{BA508D3E-DB9A-42AF-A160-F2875CE35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0" y="3187629"/>
            <a:ext cx="9120986" cy="2571342"/>
          </a:xfrm>
          <a:prstGeom prst="rect">
            <a:avLst/>
          </a:prstGeom>
        </p:spPr>
      </p:pic>
    </p:spTree>
    <p:extLst>
      <p:ext uri="{BB962C8B-B14F-4D97-AF65-F5344CB8AC3E}">
        <p14:creationId xmlns:p14="http://schemas.microsoft.com/office/powerpoint/2010/main" val="206786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23071" y="765764"/>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1.  Performance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12" name="Picture 11" descr="Chart, bar chart&#10;&#10;Description automatically generated">
            <a:extLst>
              <a:ext uri="{FF2B5EF4-FFF2-40B4-BE49-F238E27FC236}">
                <a16:creationId xmlns:a16="http://schemas.microsoft.com/office/drawing/2014/main" id="{B1A3085C-29DE-42C9-92DF-DC7CA386D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24" y="2590801"/>
            <a:ext cx="6768848" cy="4124767"/>
          </a:xfrm>
          <a:prstGeom prst="rect">
            <a:avLst/>
          </a:prstGeom>
        </p:spPr>
      </p:pic>
      <p:sp>
        <p:nvSpPr>
          <p:cNvPr id="15" name="TextBox 14">
            <a:extLst>
              <a:ext uri="{FF2B5EF4-FFF2-40B4-BE49-F238E27FC236}">
                <a16:creationId xmlns:a16="http://schemas.microsoft.com/office/drawing/2014/main" id="{D7280678-0ECC-4946-931D-13CFC447D768}"/>
              </a:ext>
            </a:extLst>
          </p:cNvPr>
          <p:cNvSpPr txBox="1"/>
          <p:nvPr/>
        </p:nvSpPr>
        <p:spPr>
          <a:xfrm>
            <a:off x="7755042" y="3642088"/>
            <a:ext cx="4140922" cy="1200329"/>
          </a:xfrm>
          <a:prstGeom prst="rect">
            <a:avLst/>
          </a:prstGeom>
          <a:noFill/>
        </p:spPr>
        <p:txBody>
          <a:bodyPr wrap="square">
            <a:spAutoFit/>
          </a:bodyPr>
          <a:lstStyle/>
          <a:p>
            <a:r>
              <a:rPr lang="fr-FR" dirty="0"/>
              <a:t>L'histogramme montre que les employés ayant une note de </a:t>
            </a:r>
            <a:r>
              <a:rPr lang="fr-FR" dirty="0">
                <a:solidFill>
                  <a:schemeClr val="accent4"/>
                </a:solidFill>
              </a:rPr>
              <a:t>performance plus élevée sont plus susceptibles de quitter l’entreprise.</a:t>
            </a:r>
            <a:endParaRPr lang="en-US" dirty="0">
              <a:solidFill>
                <a:schemeClr val="accent4"/>
              </a:solidFill>
            </a:endParaRPr>
          </a:p>
        </p:txBody>
      </p:sp>
      <p:pic>
        <p:nvPicPr>
          <p:cNvPr id="17" name="Picture 16">
            <a:extLst>
              <a:ext uri="{FF2B5EF4-FFF2-40B4-BE49-F238E27FC236}">
                <a16:creationId xmlns:a16="http://schemas.microsoft.com/office/drawing/2014/main" id="{2555D820-890C-41BF-88B6-7D10EE8DC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98" y="1625600"/>
            <a:ext cx="11024402" cy="973385"/>
          </a:xfrm>
          <a:prstGeom prst="rect">
            <a:avLst/>
          </a:prstGeom>
        </p:spPr>
      </p:pic>
    </p:spTree>
    <p:extLst>
      <p:ext uri="{BB962C8B-B14F-4D97-AF65-F5344CB8AC3E}">
        <p14:creationId xmlns:p14="http://schemas.microsoft.com/office/powerpoint/2010/main" val="322035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406404" y="922781"/>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2.  Genre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9" name="Picture 8" descr="Text&#10;&#10;Description automatically generated">
            <a:extLst>
              <a:ext uri="{FF2B5EF4-FFF2-40B4-BE49-F238E27FC236}">
                <a16:creationId xmlns:a16="http://schemas.microsoft.com/office/drawing/2014/main" id="{33B83A16-CE0E-4546-9580-0F41B0D7A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07" y="2694343"/>
            <a:ext cx="11670472" cy="2219304"/>
          </a:xfrm>
          <a:prstGeom prst="rect">
            <a:avLst/>
          </a:prstGeom>
        </p:spPr>
      </p:pic>
    </p:spTree>
    <p:extLst>
      <p:ext uri="{BB962C8B-B14F-4D97-AF65-F5344CB8AC3E}">
        <p14:creationId xmlns:p14="http://schemas.microsoft.com/office/powerpoint/2010/main" val="36191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lock Arc 2">
            <a:extLst>
              <a:ext uri="{FF2B5EF4-FFF2-40B4-BE49-F238E27FC236}">
                <a16:creationId xmlns:a16="http://schemas.microsoft.com/office/drawing/2014/main" id="{CB8374B0-6149-40AF-A11E-3DCF3F89117A}"/>
              </a:ext>
            </a:extLst>
          </p:cNvPr>
          <p:cNvSpPr/>
          <p:nvPr/>
        </p:nvSpPr>
        <p:spPr>
          <a:xfrm>
            <a:off x="7079770" y="1196055"/>
            <a:ext cx="4449060" cy="4569959"/>
          </a:xfrm>
          <a:prstGeom prst="blockArc">
            <a:avLst>
              <a:gd name="adj1" fmla="val 15281230"/>
              <a:gd name="adj2" fmla="val 17254064"/>
              <a:gd name="adj3" fmla="val 27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5" name="Block Arc 74">
            <a:extLst>
              <a:ext uri="{FF2B5EF4-FFF2-40B4-BE49-F238E27FC236}">
                <a16:creationId xmlns:a16="http://schemas.microsoft.com/office/drawing/2014/main" id="{5BE472F4-4E6F-4001-B6D2-11DC35723D7E}"/>
              </a:ext>
            </a:extLst>
          </p:cNvPr>
          <p:cNvSpPr/>
          <p:nvPr/>
        </p:nvSpPr>
        <p:spPr>
          <a:xfrm rot="18900000">
            <a:off x="6999349" y="1194936"/>
            <a:ext cx="4449060" cy="4569959"/>
          </a:xfrm>
          <a:prstGeom prst="blockArc">
            <a:avLst>
              <a:gd name="adj1" fmla="val 15358064"/>
              <a:gd name="adj2" fmla="val 17279267"/>
              <a:gd name="adj3" fmla="val 51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6" name="Block Arc 75">
            <a:extLst>
              <a:ext uri="{FF2B5EF4-FFF2-40B4-BE49-F238E27FC236}">
                <a16:creationId xmlns:a16="http://schemas.microsoft.com/office/drawing/2014/main" id="{A8615BD9-E842-498B-A66C-66181317A349}"/>
              </a:ext>
            </a:extLst>
          </p:cNvPr>
          <p:cNvSpPr/>
          <p:nvPr/>
        </p:nvSpPr>
        <p:spPr>
          <a:xfrm rot="16200000">
            <a:off x="7026503" y="1193808"/>
            <a:ext cx="4449060" cy="4569959"/>
          </a:xfrm>
          <a:prstGeom prst="blockArc">
            <a:avLst>
              <a:gd name="adj1" fmla="val 15358064"/>
              <a:gd name="adj2" fmla="val 17279742"/>
              <a:gd name="adj3" fmla="val 7546"/>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7" name="Block Arc 76">
            <a:extLst>
              <a:ext uri="{FF2B5EF4-FFF2-40B4-BE49-F238E27FC236}">
                <a16:creationId xmlns:a16="http://schemas.microsoft.com/office/drawing/2014/main" id="{F17353AC-8BC2-4B94-8616-EC70125428A8}"/>
              </a:ext>
            </a:extLst>
          </p:cNvPr>
          <p:cNvSpPr/>
          <p:nvPr/>
        </p:nvSpPr>
        <p:spPr>
          <a:xfrm rot="13483003">
            <a:off x="6971730" y="1194935"/>
            <a:ext cx="4449060" cy="4569959"/>
          </a:xfrm>
          <a:prstGeom prst="blockArc">
            <a:avLst>
              <a:gd name="adj1" fmla="val 15358064"/>
              <a:gd name="adj2" fmla="val 17217353"/>
              <a:gd name="adj3" fmla="val 902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8" name="Block Arc 77">
            <a:extLst>
              <a:ext uri="{FF2B5EF4-FFF2-40B4-BE49-F238E27FC236}">
                <a16:creationId xmlns:a16="http://schemas.microsoft.com/office/drawing/2014/main" id="{07E19132-48B4-4E6B-BBA8-6C612C81CA72}"/>
              </a:ext>
            </a:extLst>
          </p:cNvPr>
          <p:cNvSpPr/>
          <p:nvPr/>
        </p:nvSpPr>
        <p:spPr>
          <a:xfrm rot="10800000">
            <a:off x="7067367" y="1194933"/>
            <a:ext cx="4449060" cy="4569959"/>
          </a:xfrm>
          <a:prstGeom prst="blockArc">
            <a:avLst>
              <a:gd name="adj1" fmla="val 15358064"/>
              <a:gd name="adj2" fmla="val 17122234"/>
              <a:gd name="adj3" fmla="val 1109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9" name="Block Arc 78">
            <a:extLst>
              <a:ext uri="{FF2B5EF4-FFF2-40B4-BE49-F238E27FC236}">
                <a16:creationId xmlns:a16="http://schemas.microsoft.com/office/drawing/2014/main" id="{B5EB6EC6-ACEE-486A-B3F5-9EAF2F4B363B}"/>
              </a:ext>
            </a:extLst>
          </p:cNvPr>
          <p:cNvSpPr/>
          <p:nvPr/>
        </p:nvSpPr>
        <p:spPr>
          <a:xfrm rot="8233655">
            <a:off x="7096735" y="1194933"/>
            <a:ext cx="4449060" cy="4569959"/>
          </a:xfrm>
          <a:prstGeom prst="blockArc">
            <a:avLst>
              <a:gd name="adj1" fmla="val 15358064"/>
              <a:gd name="adj2" fmla="val 17071974"/>
              <a:gd name="adj3" fmla="val 143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0" name="Block Arc 79">
            <a:extLst>
              <a:ext uri="{FF2B5EF4-FFF2-40B4-BE49-F238E27FC236}">
                <a16:creationId xmlns:a16="http://schemas.microsoft.com/office/drawing/2014/main" id="{66AAF969-996D-4021-921E-87AB5736A99A}"/>
              </a:ext>
            </a:extLst>
          </p:cNvPr>
          <p:cNvSpPr/>
          <p:nvPr/>
        </p:nvSpPr>
        <p:spPr>
          <a:xfrm rot="5600713">
            <a:off x="7040729" y="1194931"/>
            <a:ext cx="4449060" cy="4569959"/>
          </a:xfrm>
          <a:prstGeom prst="blockArc">
            <a:avLst>
              <a:gd name="adj1" fmla="val 15358064"/>
              <a:gd name="adj2" fmla="val 17173229"/>
              <a:gd name="adj3" fmla="val 180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1" name="Block Arc 80">
            <a:extLst>
              <a:ext uri="{FF2B5EF4-FFF2-40B4-BE49-F238E27FC236}">
                <a16:creationId xmlns:a16="http://schemas.microsoft.com/office/drawing/2014/main" id="{23036CD4-E57B-47EC-8CCE-AD0218F3D573}"/>
              </a:ext>
            </a:extLst>
          </p:cNvPr>
          <p:cNvSpPr/>
          <p:nvPr/>
        </p:nvSpPr>
        <p:spPr>
          <a:xfrm rot="2641546">
            <a:off x="7092046" y="1193809"/>
            <a:ext cx="4449060" cy="4569959"/>
          </a:xfrm>
          <a:prstGeom prst="blockArc">
            <a:avLst>
              <a:gd name="adj1" fmla="val 15358064"/>
              <a:gd name="adj2" fmla="val 17399391"/>
              <a:gd name="adj3" fmla="val 2445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3" name="TextBox 82">
            <a:extLst>
              <a:ext uri="{FF2B5EF4-FFF2-40B4-BE49-F238E27FC236}">
                <a16:creationId xmlns:a16="http://schemas.microsoft.com/office/drawing/2014/main" id="{5D8D9E8D-914B-4DEB-9012-BA9C0CCC0BC5}"/>
              </a:ext>
            </a:extLst>
          </p:cNvPr>
          <p:cNvSpPr txBox="1"/>
          <p:nvPr/>
        </p:nvSpPr>
        <p:spPr>
          <a:xfrm>
            <a:off x="7958483" y="2832139"/>
            <a:ext cx="2205178"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200" dirty="0">
                <a:latin typeface="Noto Sans" panose="020B0502040504020204" pitchFamily="34"/>
                <a:ea typeface="Noto Sans" panose="020B0502040504020204" pitchFamily="34"/>
                <a:cs typeface="Noto Sans" panose="020B0502040504020204" pitchFamily="34"/>
              </a:rPr>
              <a:t>Plan</a:t>
            </a:r>
            <a:endParaRPr kumimoji="0" lang="ru-RU" sz="72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84" name="TextBox 83">
            <a:extLst>
              <a:ext uri="{FF2B5EF4-FFF2-40B4-BE49-F238E27FC236}">
                <a16:creationId xmlns:a16="http://schemas.microsoft.com/office/drawing/2014/main" id="{28503BDA-F378-4C1C-B2B2-EF62FAA551E2}"/>
              </a:ext>
            </a:extLst>
          </p:cNvPr>
          <p:cNvSpPr txBox="1"/>
          <p:nvPr/>
        </p:nvSpPr>
        <p:spPr>
          <a:xfrm>
            <a:off x="1877530" y="1733828"/>
            <a:ext cx="3397727"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effectLst/>
                <a:uLnTx/>
                <a:uFillTx/>
                <a:latin typeface="Arial Rounded MT Bold" panose="020F0704030504030204" pitchFamily="34" charset="0"/>
                <a:ea typeface="Noto Sans" panose="020B0502040504020204" pitchFamily="34"/>
                <a:cs typeface="Noto Sans" panose="020B0502040504020204" pitchFamily="34"/>
              </a:rPr>
              <a:t>Introduction</a:t>
            </a:r>
          </a:p>
        </p:txBody>
      </p:sp>
      <p:sp>
        <p:nvSpPr>
          <p:cNvPr id="85" name="Oval 84">
            <a:extLst>
              <a:ext uri="{FF2B5EF4-FFF2-40B4-BE49-F238E27FC236}">
                <a16:creationId xmlns:a16="http://schemas.microsoft.com/office/drawing/2014/main" id="{5EEE2A7D-F442-48BA-99A1-566665DAB177}"/>
              </a:ext>
            </a:extLst>
          </p:cNvPr>
          <p:cNvSpPr/>
          <p:nvPr/>
        </p:nvSpPr>
        <p:spPr>
          <a:xfrm>
            <a:off x="1113415" y="1682043"/>
            <a:ext cx="506366" cy="506366"/>
          </a:xfrm>
          <a:prstGeom prst="ellipse">
            <a:avLst/>
          </a:prstGeom>
          <a:solidFill>
            <a:schemeClr val="accent6"/>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86" name="Oval 85">
            <a:extLst>
              <a:ext uri="{FF2B5EF4-FFF2-40B4-BE49-F238E27FC236}">
                <a16:creationId xmlns:a16="http://schemas.microsoft.com/office/drawing/2014/main" id="{291363BB-BBA9-4130-B608-752531D75781}"/>
              </a:ext>
            </a:extLst>
          </p:cNvPr>
          <p:cNvSpPr/>
          <p:nvPr/>
        </p:nvSpPr>
        <p:spPr>
          <a:xfrm>
            <a:off x="1104539" y="2309554"/>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87" name="Oval 86">
            <a:extLst>
              <a:ext uri="{FF2B5EF4-FFF2-40B4-BE49-F238E27FC236}">
                <a16:creationId xmlns:a16="http://schemas.microsoft.com/office/drawing/2014/main" id="{16107870-18D0-4B70-A042-DFB7FEF29469}"/>
              </a:ext>
            </a:extLst>
          </p:cNvPr>
          <p:cNvSpPr/>
          <p:nvPr/>
        </p:nvSpPr>
        <p:spPr>
          <a:xfrm>
            <a:off x="1104537" y="2957262"/>
            <a:ext cx="506366" cy="506366"/>
          </a:xfrm>
          <a:prstGeom prst="ellipse">
            <a:avLst/>
          </a:prstGeom>
          <a:solidFill>
            <a:schemeClr val="accent1"/>
          </a:solidFill>
          <a:ln>
            <a:solidFill>
              <a:srgbClr val="C2C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3</a:t>
            </a:r>
          </a:p>
        </p:txBody>
      </p:sp>
      <p:sp>
        <p:nvSpPr>
          <p:cNvPr id="88" name="TextBox 87">
            <a:extLst>
              <a:ext uri="{FF2B5EF4-FFF2-40B4-BE49-F238E27FC236}">
                <a16:creationId xmlns:a16="http://schemas.microsoft.com/office/drawing/2014/main" id="{A3622616-6DD2-4601-80B2-9F454F6F39C3}"/>
              </a:ext>
            </a:extLst>
          </p:cNvPr>
          <p:cNvSpPr txBox="1"/>
          <p:nvPr/>
        </p:nvSpPr>
        <p:spPr>
          <a:xfrm>
            <a:off x="1887915" y="3036762"/>
            <a:ext cx="3764869"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dirty="0" err="1">
                <a:latin typeface="Arial Rounded MT Bold" panose="020F0704030504030204" pitchFamily="34" charset="0"/>
              </a:rPr>
              <a:t>Objectifs</a:t>
            </a:r>
            <a:endParaRPr kumimoji="0" lang="en-GB" b="1" i="0" u="none" strike="noStrike" kern="1200" cap="none" spc="0" normalizeH="0" baseline="0" noProof="0" dirty="0">
              <a:ln>
                <a:noFill/>
              </a:ln>
              <a:effectLst/>
              <a:uLnTx/>
              <a:uFillTx/>
              <a:latin typeface="Arial Rounded MT Bold" panose="020F0704030504030204" pitchFamily="34" charset="0"/>
              <a:ea typeface="Noto Sans" panose="020B0502040504020204" pitchFamily="34"/>
              <a:cs typeface="Noto Sans" panose="020B0502040504020204" pitchFamily="34"/>
            </a:endParaRPr>
          </a:p>
        </p:txBody>
      </p:sp>
      <p:sp>
        <p:nvSpPr>
          <p:cNvPr id="94" name="Oval 93">
            <a:extLst>
              <a:ext uri="{FF2B5EF4-FFF2-40B4-BE49-F238E27FC236}">
                <a16:creationId xmlns:a16="http://schemas.microsoft.com/office/drawing/2014/main" id="{22EBFB33-64FF-4DF0-A21B-270B0B2768A0}"/>
              </a:ext>
            </a:extLst>
          </p:cNvPr>
          <p:cNvSpPr/>
          <p:nvPr/>
        </p:nvSpPr>
        <p:spPr>
          <a:xfrm>
            <a:off x="1090646" y="3587280"/>
            <a:ext cx="503883" cy="5288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1" i="0" u="none" strike="noStrike" kern="1200" cap="none" spc="0" normalizeH="0" baseline="0" noProof="0" dirty="0">
                <a:ln>
                  <a:noFill/>
                </a:ln>
                <a:solidFill>
                  <a:srgbClr val="FFFFFF"/>
                </a:solidFill>
                <a:effectLst/>
                <a:uLnTx/>
                <a:uFillTx/>
                <a:latin typeface="Calibri" panose="020F0502020204030204"/>
                <a:ea typeface="+mn-ea"/>
                <a:cs typeface="+mn-cs"/>
              </a:rPr>
              <a:t>4</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1" name="TextBox 100">
            <a:extLst>
              <a:ext uri="{FF2B5EF4-FFF2-40B4-BE49-F238E27FC236}">
                <a16:creationId xmlns:a16="http://schemas.microsoft.com/office/drawing/2014/main" id="{1A8DFF85-4D1C-4EF9-BB44-B9224023C6B8}"/>
              </a:ext>
            </a:extLst>
          </p:cNvPr>
          <p:cNvSpPr txBox="1"/>
          <p:nvPr/>
        </p:nvSpPr>
        <p:spPr>
          <a:xfrm>
            <a:off x="1886476" y="4357633"/>
            <a:ext cx="474445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err="1">
                <a:ln>
                  <a:noFill/>
                </a:ln>
                <a:effectLst/>
                <a:uLnTx/>
                <a:uFillTx/>
                <a:latin typeface="Arial Rounded MT Bold" panose="020F0704030504030204" pitchFamily="34" charset="0"/>
                <a:ea typeface="Noto Sans" panose="020B0502040504020204" pitchFamily="34"/>
                <a:cs typeface="Noto Sans" panose="020B0502040504020204" pitchFamily="34"/>
              </a:rPr>
              <a:t>Méthodologie</a:t>
            </a:r>
            <a:endParaRPr kumimoji="0" lang="en-GB" b="1" i="0" u="none" strike="noStrike" kern="1200" cap="none" spc="0" normalizeH="0" baseline="0" noProof="0" dirty="0">
              <a:ln>
                <a:noFill/>
              </a:ln>
              <a:effectLst/>
              <a:uLnTx/>
              <a:uFillTx/>
              <a:latin typeface="Arial Rounded MT Bold" panose="020F0704030504030204" pitchFamily="34" charset="0"/>
              <a:ea typeface="Noto Sans" panose="020B0502040504020204" pitchFamily="34"/>
              <a:cs typeface="Noto Sans" panose="020B0502040504020204" pitchFamily="34"/>
            </a:endParaRPr>
          </a:p>
        </p:txBody>
      </p:sp>
      <p:sp>
        <p:nvSpPr>
          <p:cNvPr id="108" name="Oval 107">
            <a:extLst>
              <a:ext uri="{FF2B5EF4-FFF2-40B4-BE49-F238E27FC236}">
                <a16:creationId xmlns:a16="http://schemas.microsoft.com/office/drawing/2014/main" id="{D21CF960-0122-462B-B712-B1835AE3F7CA}"/>
              </a:ext>
            </a:extLst>
          </p:cNvPr>
          <p:cNvSpPr/>
          <p:nvPr/>
        </p:nvSpPr>
        <p:spPr>
          <a:xfrm>
            <a:off x="1097157" y="4261238"/>
            <a:ext cx="506366" cy="506366"/>
          </a:xfrm>
          <a:prstGeom prst="ellipse">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1" i="0" u="none" strike="noStrike" kern="1200" cap="none" spc="0" normalizeH="0" baseline="0" noProof="0" dirty="0">
                <a:ln>
                  <a:noFill/>
                </a:ln>
                <a:solidFill>
                  <a:srgbClr val="FFFFFF"/>
                </a:solidFill>
                <a:effectLst/>
                <a:uLnTx/>
                <a:uFillTx/>
                <a:latin typeface="Calibri" panose="020F0502020204030204"/>
                <a:ea typeface="+mn-ea"/>
                <a:cs typeface="+mn-cs"/>
              </a:rPr>
              <a:t>5</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TextBox 87">
            <a:extLst>
              <a:ext uri="{FF2B5EF4-FFF2-40B4-BE49-F238E27FC236}">
                <a16:creationId xmlns:a16="http://schemas.microsoft.com/office/drawing/2014/main" id="{A3622616-6DD2-4601-80B2-9F454F6F39C3}"/>
              </a:ext>
            </a:extLst>
          </p:cNvPr>
          <p:cNvSpPr txBox="1"/>
          <p:nvPr/>
        </p:nvSpPr>
        <p:spPr>
          <a:xfrm>
            <a:off x="1879043" y="2363872"/>
            <a:ext cx="4848803"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effectLst/>
                <a:uLnTx/>
                <a:uFillTx/>
                <a:latin typeface="Arial Rounded MT Bold" panose="020F0704030504030204" pitchFamily="34" charset="0"/>
                <a:ea typeface="Noto Sans" panose="020B0502040504020204" pitchFamily="34"/>
                <a:cs typeface="Noto Sans" panose="020B0502040504020204" pitchFamily="34"/>
              </a:rPr>
              <a:t>Description du </a:t>
            </a:r>
            <a:r>
              <a:rPr kumimoji="0" lang="en-GB" b="1" i="0" u="none" strike="noStrike" kern="1200" cap="none" spc="0" normalizeH="0" baseline="0" noProof="0" dirty="0" err="1">
                <a:ln>
                  <a:noFill/>
                </a:ln>
                <a:effectLst/>
                <a:uLnTx/>
                <a:uFillTx/>
                <a:latin typeface="Arial Rounded MT Bold" panose="020F0704030504030204" pitchFamily="34" charset="0"/>
                <a:ea typeface="Noto Sans" panose="020B0502040504020204" pitchFamily="34"/>
                <a:cs typeface="Noto Sans" panose="020B0502040504020204" pitchFamily="34"/>
              </a:rPr>
              <a:t>Problème</a:t>
            </a:r>
            <a:endParaRPr kumimoji="0" lang="en-GB" b="1" i="0" u="none" strike="noStrike" kern="1200" cap="none" spc="0" normalizeH="0" baseline="0" noProof="0" dirty="0">
              <a:ln>
                <a:noFill/>
              </a:ln>
              <a:effectLst/>
              <a:uLnTx/>
              <a:uFillTx/>
              <a:latin typeface="Arial Rounded MT Bold" panose="020F0704030504030204" pitchFamily="34" charset="0"/>
              <a:ea typeface="Noto Sans" panose="020B0502040504020204" pitchFamily="34"/>
              <a:cs typeface="Noto Sans" panose="020B0502040504020204" pitchFamily="34"/>
            </a:endParaRPr>
          </a:p>
        </p:txBody>
      </p:sp>
      <p:sp>
        <p:nvSpPr>
          <p:cNvPr id="30" name="Oval 84">
            <a:extLst>
              <a:ext uri="{FF2B5EF4-FFF2-40B4-BE49-F238E27FC236}">
                <a16:creationId xmlns:a16="http://schemas.microsoft.com/office/drawing/2014/main" id="{5EEE2A7D-F442-48BA-99A1-566665DAB177}"/>
              </a:ext>
            </a:extLst>
          </p:cNvPr>
          <p:cNvSpPr/>
          <p:nvPr/>
        </p:nvSpPr>
        <p:spPr>
          <a:xfrm>
            <a:off x="1104537" y="4907922"/>
            <a:ext cx="506366" cy="5063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alibri" panose="020F0502020204030204"/>
              </a:rPr>
              <a:t>6</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3" name="Rectangle 11">
            <a:extLst>
              <a:ext uri="{FF2B5EF4-FFF2-40B4-BE49-F238E27FC236}">
                <a16:creationId xmlns:a16="http://schemas.microsoft.com/office/drawing/2014/main" id="{6D812A03-726F-4020-96BA-179F1A9C805E}"/>
              </a:ext>
            </a:extLst>
          </p:cNvPr>
          <p:cNvSpPr/>
          <p:nvPr/>
        </p:nvSpPr>
        <p:spPr>
          <a:xfrm>
            <a:off x="86765" y="91691"/>
            <a:ext cx="12018471" cy="6674617"/>
          </a:xfrm>
          <a:prstGeom prst="rect">
            <a:avLst/>
          </a:prstGeom>
          <a:noFill/>
          <a:ln w="19046" cap="flat">
            <a:solidFill>
              <a:srgbClr val="65A99E"/>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37" name="TextBox 108">
            <a:extLst>
              <a:ext uri="{FF2B5EF4-FFF2-40B4-BE49-F238E27FC236}">
                <a16:creationId xmlns:a16="http://schemas.microsoft.com/office/drawing/2014/main" id="{1D458DED-AC96-43CF-9138-130D6C3E5E32}"/>
              </a:ext>
            </a:extLst>
          </p:cNvPr>
          <p:cNvSpPr txBox="1"/>
          <p:nvPr/>
        </p:nvSpPr>
        <p:spPr>
          <a:xfrm>
            <a:off x="1877328" y="4994803"/>
            <a:ext cx="3691029"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dirty="0">
                <a:ln>
                  <a:noFill/>
                </a:ln>
                <a:effectLst/>
                <a:uLnTx/>
                <a:uFillTx/>
                <a:latin typeface="Arial Rounded MT Bold" panose="020F0704030504030204" pitchFamily="34" charset="0"/>
                <a:ea typeface="Noto Sans" panose="020B0502040504020204" pitchFamily="34"/>
                <a:cs typeface="Noto Sans" panose="020B0502040504020204" pitchFamily="34"/>
              </a:rPr>
              <a:t>Conclusion</a:t>
            </a:r>
            <a:endParaRPr kumimoji="0" lang="en-GB" b="1" i="0" u="none" strike="noStrike" kern="1200" cap="none" spc="0" normalizeH="0" baseline="0" noProof="0" dirty="0">
              <a:ln>
                <a:noFill/>
              </a:ln>
              <a:effectLst/>
              <a:uLnTx/>
              <a:uFillTx/>
              <a:latin typeface="Arial Rounded MT Bold" panose="020F0704030504030204" pitchFamily="34" charset="0"/>
              <a:ea typeface="Noto Sans" panose="020B0502040504020204" pitchFamily="34"/>
              <a:cs typeface="Noto Sans" panose="020B0502040504020204" pitchFamily="34"/>
            </a:endParaRPr>
          </a:p>
        </p:txBody>
      </p:sp>
      <p:sp>
        <p:nvSpPr>
          <p:cNvPr id="32" name="TextBox 31">
            <a:extLst>
              <a:ext uri="{FF2B5EF4-FFF2-40B4-BE49-F238E27FC236}">
                <a16:creationId xmlns:a16="http://schemas.microsoft.com/office/drawing/2014/main" id="{428C3A0A-7179-464C-85AF-CC908C62281B}"/>
              </a:ext>
            </a:extLst>
          </p:cNvPr>
          <p:cNvSpPr txBox="1"/>
          <p:nvPr/>
        </p:nvSpPr>
        <p:spPr>
          <a:xfrm>
            <a:off x="1901772" y="3687923"/>
            <a:ext cx="3764869"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dirty="0">
                <a:latin typeface="Arial Rounded MT Bold" panose="020F0704030504030204" pitchFamily="34" charset="0"/>
              </a:rPr>
              <a:t>Dataset</a:t>
            </a:r>
            <a:endParaRPr kumimoji="0" lang="en-GB" b="1" i="0" u="none" strike="noStrike" kern="1200" cap="none" spc="0" normalizeH="0" baseline="0" noProof="0" dirty="0">
              <a:ln>
                <a:noFill/>
              </a:ln>
              <a:effectLst/>
              <a:uLnTx/>
              <a:uFillTx/>
              <a:latin typeface="Arial Rounded MT Bold" panose="020F070403050403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53580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174113"/>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83139" y="710346"/>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2.   Genre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5" name="Picture 4">
            <a:extLst>
              <a:ext uri="{FF2B5EF4-FFF2-40B4-BE49-F238E27FC236}">
                <a16:creationId xmlns:a16="http://schemas.microsoft.com/office/drawing/2014/main" id="{1E87BCFF-FE7C-4089-9A70-AAD3B8639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84" y="1541347"/>
            <a:ext cx="10910120" cy="930824"/>
          </a:xfrm>
          <a:prstGeom prst="rect">
            <a:avLst/>
          </a:prstGeom>
        </p:spPr>
      </p:pic>
      <p:pic>
        <p:nvPicPr>
          <p:cNvPr id="11" name="Picture 10" descr="Chart&#10;&#10;Description automatically generated with low confidence">
            <a:extLst>
              <a:ext uri="{FF2B5EF4-FFF2-40B4-BE49-F238E27FC236}">
                <a16:creationId xmlns:a16="http://schemas.microsoft.com/office/drawing/2014/main" id="{07E240BF-8928-4BBE-A588-5F01FD996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71" y="2376451"/>
            <a:ext cx="6919560" cy="4328535"/>
          </a:xfrm>
          <a:prstGeom prst="rect">
            <a:avLst/>
          </a:prstGeom>
        </p:spPr>
      </p:pic>
      <p:sp>
        <p:nvSpPr>
          <p:cNvPr id="14" name="TextBox 13">
            <a:extLst>
              <a:ext uri="{FF2B5EF4-FFF2-40B4-BE49-F238E27FC236}">
                <a16:creationId xmlns:a16="http://schemas.microsoft.com/office/drawing/2014/main" id="{A50D3C31-E587-41EE-A2C8-0011D34C03BB}"/>
              </a:ext>
            </a:extLst>
          </p:cNvPr>
          <p:cNvSpPr txBox="1"/>
          <p:nvPr/>
        </p:nvSpPr>
        <p:spPr>
          <a:xfrm>
            <a:off x="7854013" y="3617388"/>
            <a:ext cx="3782291" cy="923330"/>
          </a:xfrm>
          <a:prstGeom prst="rect">
            <a:avLst/>
          </a:prstGeom>
          <a:noFill/>
        </p:spPr>
        <p:txBody>
          <a:bodyPr wrap="square">
            <a:spAutoFit/>
          </a:bodyPr>
          <a:lstStyle/>
          <a:p>
            <a:r>
              <a:rPr lang="fr-FR" dirty="0"/>
              <a:t>Le plot montre que </a:t>
            </a:r>
            <a:r>
              <a:rPr lang="fr-FR" dirty="0">
                <a:solidFill>
                  <a:schemeClr val="accent4"/>
                </a:solidFill>
              </a:rPr>
              <a:t>les employées femmes sont plus susceptibles de quitter</a:t>
            </a:r>
            <a:r>
              <a:rPr lang="fr-FR" dirty="0"/>
              <a:t> leur emploi que les hommes</a:t>
            </a:r>
            <a:r>
              <a:rPr lang="en-US" dirty="0"/>
              <a:t>.</a:t>
            </a:r>
            <a:endParaRPr lang="fr-FR" dirty="0"/>
          </a:p>
        </p:txBody>
      </p:sp>
    </p:spTree>
    <p:extLst>
      <p:ext uri="{BB962C8B-B14F-4D97-AF65-F5344CB8AC3E}">
        <p14:creationId xmlns:p14="http://schemas.microsoft.com/office/powerpoint/2010/main" val="4237485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77103" y="1040997"/>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donnees</a:t>
            </a:r>
            <a:r>
              <a:rPr lang="en-US" sz="2400" b="1" dirty="0"/>
              <a:t>  :</a:t>
            </a:r>
          </a:p>
          <a:p>
            <a:r>
              <a:rPr lang="en-US" sz="2400" b="1" dirty="0">
                <a:solidFill>
                  <a:schemeClr val="bg1">
                    <a:lumMod val="50000"/>
                  </a:schemeClr>
                </a:solidFill>
              </a:rPr>
              <a:t>	3.  </a:t>
            </a:r>
            <a:r>
              <a:rPr lang="en-US" sz="2400" b="1" dirty="0" err="1">
                <a:solidFill>
                  <a:schemeClr val="bg1">
                    <a:lumMod val="50000"/>
                  </a:schemeClr>
                </a:solidFill>
              </a:rPr>
              <a:t>Département</a:t>
            </a:r>
            <a:r>
              <a:rPr lang="en-US" sz="2400" b="1" dirty="0">
                <a:solidFill>
                  <a:schemeClr val="bg1">
                    <a:lumMod val="50000"/>
                  </a:schemeClr>
                </a:solidFill>
              </a:rPr>
              <a:t>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9" name="Picture 8" descr="Text&#10;&#10;Description automatically generated">
            <a:extLst>
              <a:ext uri="{FF2B5EF4-FFF2-40B4-BE49-F238E27FC236}">
                <a16:creationId xmlns:a16="http://schemas.microsoft.com/office/drawing/2014/main" id="{AD2AD81E-E3A3-40AA-AB37-7DA95B8A9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66" y="2608905"/>
            <a:ext cx="10523175" cy="2954368"/>
          </a:xfrm>
          <a:prstGeom prst="rect">
            <a:avLst/>
          </a:prstGeom>
        </p:spPr>
      </p:pic>
    </p:spTree>
    <p:extLst>
      <p:ext uri="{BB962C8B-B14F-4D97-AF65-F5344CB8AC3E}">
        <p14:creationId xmlns:p14="http://schemas.microsoft.com/office/powerpoint/2010/main" val="225800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83139" y="710346"/>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3.  </a:t>
            </a:r>
            <a:r>
              <a:rPr lang="en-US" sz="2400" b="1" dirty="0" err="1">
                <a:solidFill>
                  <a:schemeClr val="bg1">
                    <a:lumMod val="50000"/>
                  </a:schemeClr>
                </a:solidFill>
              </a:rPr>
              <a:t>Département</a:t>
            </a:r>
            <a:r>
              <a:rPr lang="en-US" sz="2400" b="1" dirty="0">
                <a:solidFill>
                  <a:schemeClr val="bg1">
                    <a:lumMod val="50000"/>
                  </a:schemeClr>
                </a:solidFill>
              </a:rPr>
              <a:t>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sp>
        <p:nvSpPr>
          <p:cNvPr id="14" name="TextBox 13">
            <a:extLst>
              <a:ext uri="{FF2B5EF4-FFF2-40B4-BE49-F238E27FC236}">
                <a16:creationId xmlns:a16="http://schemas.microsoft.com/office/drawing/2014/main" id="{A50D3C31-E587-41EE-A2C8-0011D34C03BB}"/>
              </a:ext>
            </a:extLst>
          </p:cNvPr>
          <p:cNvSpPr txBox="1"/>
          <p:nvPr/>
        </p:nvSpPr>
        <p:spPr>
          <a:xfrm>
            <a:off x="7854013" y="3617388"/>
            <a:ext cx="3782291" cy="1477328"/>
          </a:xfrm>
          <a:prstGeom prst="rect">
            <a:avLst/>
          </a:prstGeom>
          <a:noFill/>
        </p:spPr>
        <p:txBody>
          <a:bodyPr wrap="square">
            <a:spAutoFit/>
          </a:bodyPr>
          <a:lstStyle/>
          <a:p>
            <a:r>
              <a:rPr lang="fr-FR" dirty="0"/>
              <a:t>Le plot montre que </a:t>
            </a:r>
            <a:r>
              <a:rPr lang="fr-FR" dirty="0">
                <a:solidFill>
                  <a:schemeClr val="accent4"/>
                </a:solidFill>
              </a:rPr>
              <a:t>les employés du service des ventes sont les plus susceptibles de quitter leur emploi </a:t>
            </a:r>
            <a:r>
              <a:rPr lang="fr-FR" dirty="0">
                <a:solidFill>
                  <a:schemeClr val="bg2">
                    <a:lumMod val="10000"/>
                  </a:schemeClr>
                </a:solidFill>
              </a:rPr>
              <a:t>par rapport aux autres domaines d'activité</a:t>
            </a:r>
          </a:p>
          <a:p>
            <a:r>
              <a:rPr lang="fr-FR" dirty="0">
                <a:solidFill>
                  <a:schemeClr val="bg2">
                    <a:lumMod val="10000"/>
                  </a:schemeClr>
                </a:solidFill>
              </a:rPr>
              <a:t>dans la société.</a:t>
            </a:r>
          </a:p>
        </p:txBody>
      </p:sp>
      <p:pic>
        <p:nvPicPr>
          <p:cNvPr id="9" name="Picture 8" descr="Text&#10;&#10;Description automatically generated">
            <a:extLst>
              <a:ext uri="{FF2B5EF4-FFF2-40B4-BE49-F238E27FC236}">
                <a16:creationId xmlns:a16="http://schemas.microsoft.com/office/drawing/2014/main" id="{CE2159AC-B00F-4FD7-A0DF-3C4E57BEC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88" y="1726385"/>
            <a:ext cx="8449757" cy="1190343"/>
          </a:xfrm>
          <a:prstGeom prst="rect">
            <a:avLst/>
          </a:prstGeom>
        </p:spPr>
      </p:pic>
      <p:pic>
        <p:nvPicPr>
          <p:cNvPr id="12" name="Picture 11" descr="Chart, bar chart&#10;&#10;Description automatically generated">
            <a:extLst>
              <a:ext uri="{FF2B5EF4-FFF2-40B4-BE49-F238E27FC236}">
                <a16:creationId xmlns:a16="http://schemas.microsoft.com/office/drawing/2014/main" id="{089EE9A5-4282-4A0F-9446-93C7B0E8E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88" y="3019458"/>
            <a:ext cx="6866215" cy="3752328"/>
          </a:xfrm>
          <a:prstGeom prst="rect">
            <a:avLst/>
          </a:prstGeom>
        </p:spPr>
      </p:pic>
    </p:spTree>
    <p:extLst>
      <p:ext uri="{BB962C8B-B14F-4D97-AF65-F5344CB8AC3E}">
        <p14:creationId xmlns:p14="http://schemas.microsoft.com/office/powerpoint/2010/main" val="2160244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544957" y="1073012"/>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4.  Role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5" name="Picture 4" descr="Text&#10;&#10;Description automatically generated">
            <a:extLst>
              <a:ext uri="{FF2B5EF4-FFF2-40B4-BE49-F238E27FC236}">
                <a16:creationId xmlns:a16="http://schemas.microsoft.com/office/drawing/2014/main" id="{DA47558F-F72B-42DC-ADAD-3F82882FE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206" y="2747889"/>
            <a:ext cx="9565874" cy="2134645"/>
          </a:xfrm>
          <a:prstGeom prst="rect">
            <a:avLst/>
          </a:prstGeom>
        </p:spPr>
      </p:pic>
    </p:spTree>
    <p:extLst>
      <p:ext uri="{BB962C8B-B14F-4D97-AF65-F5344CB8AC3E}">
        <p14:creationId xmlns:p14="http://schemas.microsoft.com/office/powerpoint/2010/main" val="2532901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83139" y="710346"/>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4.  Role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sp>
        <p:nvSpPr>
          <p:cNvPr id="14" name="TextBox 13">
            <a:extLst>
              <a:ext uri="{FF2B5EF4-FFF2-40B4-BE49-F238E27FC236}">
                <a16:creationId xmlns:a16="http://schemas.microsoft.com/office/drawing/2014/main" id="{A50D3C31-E587-41EE-A2C8-0011D34C03BB}"/>
              </a:ext>
            </a:extLst>
          </p:cNvPr>
          <p:cNvSpPr txBox="1"/>
          <p:nvPr/>
        </p:nvSpPr>
        <p:spPr>
          <a:xfrm>
            <a:off x="7854013" y="3617388"/>
            <a:ext cx="3782291" cy="1477328"/>
          </a:xfrm>
          <a:prstGeom prst="rect">
            <a:avLst/>
          </a:prstGeom>
          <a:noFill/>
        </p:spPr>
        <p:txBody>
          <a:bodyPr wrap="square">
            <a:spAutoFit/>
          </a:bodyPr>
          <a:lstStyle/>
          <a:p>
            <a:r>
              <a:rPr lang="fr-FR" dirty="0"/>
              <a:t>Le plot montre que </a:t>
            </a:r>
            <a:r>
              <a:rPr lang="fr-FR" dirty="0">
                <a:solidFill>
                  <a:schemeClr val="accent4"/>
                </a:solidFill>
              </a:rPr>
              <a:t>les managers sont les plus susceptibles de quitter leurs emplois </a:t>
            </a:r>
            <a:r>
              <a:rPr lang="fr-FR" dirty="0"/>
              <a:t>tandis que </a:t>
            </a:r>
            <a:r>
              <a:rPr lang="fr-FR" dirty="0">
                <a:solidFill>
                  <a:srgbClr val="0070C0"/>
                </a:solidFill>
              </a:rPr>
              <a:t>les administrateurs sont les moins susceptibles de quitter leurs emplois.</a:t>
            </a:r>
          </a:p>
        </p:txBody>
      </p:sp>
      <p:pic>
        <p:nvPicPr>
          <p:cNvPr id="10" name="Picture 9">
            <a:extLst>
              <a:ext uri="{FF2B5EF4-FFF2-40B4-BE49-F238E27FC236}">
                <a16:creationId xmlns:a16="http://schemas.microsoft.com/office/drawing/2014/main" id="{6880C44B-8B21-49C4-8D4C-0ABD313BB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25" y="1800487"/>
            <a:ext cx="11121347" cy="863150"/>
          </a:xfrm>
          <a:prstGeom prst="rect">
            <a:avLst/>
          </a:prstGeom>
        </p:spPr>
      </p:pic>
      <p:pic>
        <p:nvPicPr>
          <p:cNvPr id="13" name="Picture 12" descr="Chart, bar chart&#10;&#10;Description automatically generated">
            <a:extLst>
              <a:ext uri="{FF2B5EF4-FFF2-40B4-BE49-F238E27FC236}">
                <a16:creationId xmlns:a16="http://schemas.microsoft.com/office/drawing/2014/main" id="{CB6E832E-4DD9-4FDE-B86B-2128ADB0D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447" y="2796362"/>
            <a:ext cx="6934801" cy="4007579"/>
          </a:xfrm>
          <a:prstGeom prst="rect">
            <a:avLst/>
          </a:prstGeom>
        </p:spPr>
      </p:pic>
    </p:spTree>
    <p:extLst>
      <p:ext uri="{BB962C8B-B14F-4D97-AF65-F5344CB8AC3E}">
        <p14:creationId xmlns:p14="http://schemas.microsoft.com/office/powerpoint/2010/main" val="4082554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148786" y="719069"/>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5.   Age avec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9" name="Picture 8" descr="Text&#10;&#10;Description automatically generated with low confidence">
            <a:extLst>
              <a:ext uri="{FF2B5EF4-FFF2-40B4-BE49-F238E27FC236}">
                <a16:creationId xmlns:a16="http://schemas.microsoft.com/office/drawing/2014/main" id="{7FCB8A19-3718-4EB2-984A-7A636E697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70" y="1811867"/>
            <a:ext cx="9180934" cy="1362079"/>
          </a:xfrm>
          <a:prstGeom prst="rect">
            <a:avLst/>
          </a:prstGeom>
        </p:spPr>
      </p:pic>
      <p:pic>
        <p:nvPicPr>
          <p:cNvPr id="11" name="Picture 10" descr="Chart, histogram&#10;&#10;Description automatically generated">
            <a:extLst>
              <a:ext uri="{FF2B5EF4-FFF2-40B4-BE49-F238E27FC236}">
                <a16:creationId xmlns:a16="http://schemas.microsoft.com/office/drawing/2014/main" id="{3535B98C-BA7D-4E68-A8BD-3B743D610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630" y="2785470"/>
            <a:ext cx="6866215" cy="3938281"/>
          </a:xfrm>
          <a:prstGeom prst="rect">
            <a:avLst/>
          </a:prstGeom>
        </p:spPr>
      </p:pic>
    </p:spTree>
    <p:extLst>
      <p:ext uri="{BB962C8B-B14F-4D97-AF65-F5344CB8AC3E}">
        <p14:creationId xmlns:p14="http://schemas.microsoft.com/office/powerpoint/2010/main" val="30093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351986" y="908981"/>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5.   Age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5" name="Picture 4">
            <a:extLst>
              <a:ext uri="{FF2B5EF4-FFF2-40B4-BE49-F238E27FC236}">
                <a16:creationId xmlns:a16="http://schemas.microsoft.com/office/drawing/2014/main" id="{EF5C430E-8C9D-4BF6-BA14-8F0A4BA93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6" y="1816128"/>
            <a:ext cx="11278929" cy="1140409"/>
          </a:xfrm>
          <a:prstGeom prst="rect">
            <a:avLst/>
          </a:prstGeom>
        </p:spPr>
      </p:pic>
      <p:sp>
        <p:nvSpPr>
          <p:cNvPr id="13" name="TextBox 12">
            <a:extLst>
              <a:ext uri="{FF2B5EF4-FFF2-40B4-BE49-F238E27FC236}">
                <a16:creationId xmlns:a16="http://schemas.microsoft.com/office/drawing/2014/main" id="{BF7BCDAD-3B21-4DC7-B00D-C490F993CA76}"/>
              </a:ext>
            </a:extLst>
          </p:cNvPr>
          <p:cNvSpPr txBox="1"/>
          <p:nvPr/>
        </p:nvSpPr>
        <p:spPr>
          <a:xfrm>
            <a:off x="3722591" y="3063277"/>
            <a:ext cx="6216072" cy="646331"/>
          </a:xfrm>
          <a:prstGeom prst="rect">
            <a:avLst/>
          </a:prstGeom>
          <a:noFill/>
        </p:spPr>
        <p:txBody>
          <a:bodyPr wrap="square">
            <a:spAutoFit/>
          </a:bodyPr>
          <a:lstStyle/>
          <a:p>
            <a:r>
              <a:rPr lang="fr-FR" dirty="0"/>
              <a:t>90 % des salariés se situent dans la tranche d'âge de </a:t>
            </a:r>
            <a:r>
              <a:rPr lang="fr-FR" dirty="0">
                <a:solidFill>
                  <a:schemeClr val="accent4"/>
                </a:solidFill>
              </a:rPr>
              <a:t>22 à 36 ans</a:t>
            </a:r>
            <a:r>
              <a:rPr lang="fr-FR" dirty="0"/>
              <a:t>. Cette catégorisation semble faussée.</a:t>
            </a:r>
            <a:endParaRPr lang="en-US" dirty="0"/>
          </a:p>
        </p:txBody>
      </p:sp>
      <p:sp>
        <p:nvSpPr>
          <p:cNvPr id="14" name="Arrow: Right 13">
            <a:extLst>
              <a:ext uri="{FF2B5EF4-FFF2-40B4-BE49-F238E27FC236}">
                <a16:creationId xmlns:a16="http://schemas.microsoft.com/office/drawing/2014/main" id="{DA990C16-6BAF-432A-9926-46AB1CA7E72A}"/>
              </a:ext>
            </a:extLst>
          </p:cNvPr>
          <p:cNvSpPr/>
          <p:nvPr/>
        </p:nvSpPr>
        <p:spPr>
          <a:xfrm>
            <a:off x="2253337" y="3139696"/>
            <a:ext cx="1182592" cy="334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raphical user interface, text&#10;&#10;Description automatically generated">
            <a:extLst>
              <a:ext uri="{FF2B5EF4-FFF2-40B4-BE49-F238E27FC236}">
                <a16:creationId xmlns:a16="http://schemas.microsoft.com/office/drawing/2014/main" id="{94203F99-4E9D-4B1B-8D1B-8085D1001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6" y="4499890"/>
            <a:ext cx="3777965" cy="1211800"/>
          </a:xfrm>
          <a:prstGeom prst="rect">
            <a:avLst/>
          </a:prstGeom>
        </p:spPr>
      </p:pic>
      <p:sp>
        <p:nvSpPr>
          <p:cNvPr id="17" name="Arrow: Right 16">
            <a:extLst>
              <a:ext uri="{FF2B5EF4-FFF2-40B4-BE49-F238E27FC236}">
                <a16:creationId xmlns:a16="http://schemas.microsoft.com/office/drawing/2014/main" id="{BDA08F08-EDAA-4010-9042-66662F3B9C5B}"/>
              </a:ext>
            </a:extLst>
          </p:cNvPr>
          <p:cNvSpPr/>
          <p:nvPr/>
        </p:nvSpPr>
        <p:spPr>
          <a:xfrm>
            <a:off x="4480640" y="4986455"/>
            <a:ext cx="1182592" cy="334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3E8A0FD-A04F-4FF6-B7AC-67C99705B168}"/>
              </a:ext>
            </a:extLst>
          </p:cNvPr>
          <p:cNvSpPr txBox="1"/>
          <p:nvPr/>
        </p:nvSpPr>
        <p:spPr>
          <a:xfrm>
            <a:off x="5779161" y="4492675"/>
            <a:ext cx="5931609" cy="1200329"/>
          </a:xfrm>
          <a:prstGeom prst="rect">
            <a:avLst/>
          </a:prstGeom>
          <a:noFill/>
        </p:spPr>
        <p:txBody>
          <a:bodyPr wrap="square">
            <a:spAutoFit/>
          </a:bodyPr>
          <a:lstStyle/>
          <a:p>
            <a:r>
              <a:rPr lang="fr-FR" dirty="0"/>
              <a:t>Nous voyons que la distribution par âge est positive/versée à droite, ce qui implique que la moyenne est inférieure à la médiane.</a:t>
            </a:r>
          </a:p>
          <a:p>
            <a:r>
              <a:rPr lang="fr-FR" dirty="0"/>
              <a:t>Par conséquent, on prend </a:t>
            </a:r>
            <a:r>
              <a:rPr lang="fr-FR" dirty="0">
                <a:solidFill>
                  <a:schemeClr val="tx2">
                    <a:lumMod val="95000"/>
                    <a:lumOff val="5000"/>
                  </a:schemeClr>
                </a:solidFill>
              </a:rPr>
              <a:t>le</a:t>
            </a:r>
            <a:r>
              <a:rPr lang="fr-FR" dirty="0">
                <a:solidFill>
                  <a:schemeClr val="accent4"/>
                </a:solidFill>
              </a:rPr>
              <a:t> log </a:t>
            </a:r>
            <a:r>
              <a:rPr lang="fr-FR" dirty="0"/>
              <a:t>de la variable âge.</a:t>
            </a:r>
            <a:endParaRPr lang="en-US" dirty="0"/>
          </a:p>
        </p:txBody>
      </p:sp>
    </p:spTree>
    <p:extLst>
      <p:ext uri="{BB962C8B-B14F-4D97-AF65-F5344CB8AC3E}">
        <p14:creationId xmlns:p14="http://schemas.microsoft.com/office/powerpoint/2010/main" val="1441011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351986" y="908981"/>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5.   Age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sp>
        <p:nvSpPr>
          <p:cNvPr id="20" name="TextBox 19">
            <a:extLst>
              <a:ext uri="{FF2B5EF4-FFF2-40B4-BE49-F238E27FC236}">
                <a16:creationId xmlns:a16="http://schemas.microsoft.com/office/drawing/2014/main" id="{F3E8A0FD-A04F-4FF6-B7AC-67C99705B168}"/>
              </a:ext>
            </a:extLst>
          </p:cNvPr>
          <p:cNvSpPr txBox="1"/>
          <p:nvPr/>
        </p:nvSpPr>
        <p:spPr>
          <a:xfrm>
            <a:off x="1616716" y="3909801"/>
            <a:ext cx="9198289" cy="369332"/>
          </a:xfrm>
          <a:prstGeom prst="rect">
            <a:avLst/>
          </a:prstGeom>
          <a:noFill/>
        </p:spPr>
        <p:txBody>
          <a:bodyPr wrap="square">
            <a:spAutoFit/>
          </a:bodyPr>
          <a:lstStyle/>
          <a:p>
            <a:r>
              <a:rPr lang="fr-FR" dirty="0"/>
              <a:t>Catégorisons davantage la répartition par âge en termes de rôles des employés dans l'entreprise.</a:t>
            </a:r>
            <a:endParaRPr lang="en-US" dirty="0"/>
          </a:p>
        </p:txBody>
      </p:sp>
      <p:pic>
        <p:nvPicPr>
          <p:cNvPr id="9" name="Picture 8" descr="A picture containing graphical user interface&#10;&#10;Description automatically generated">
            <a:extLst>
              <a:ext uri="{FF2B5EF4-FFF2-40B4-BE49-F238E27FC236}">
                <a16:creationId xmlns:a16="http://schemas.microsoft.com/office/drawing/2014/main" id="{3E25D963-A30E-4816-BF20-E1A3354B1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102" y="1940957"/>
            <a:ext cx="7194201" cy="1766144"/>
          </a:xfrm>
          <a:prstGeom prst="rect">
            <a:avLst/>
          </a:prstGeom>
        </p:spPr>
      </p:pic>
      <p:pic>
        <p:nvPicPr>
          <p:cNvPr id="12" name="Picture 11" descr="Text&#10;&#10;Description automatically generated">
            <a:extLst>
              <a:ext uri="{FF2B5EF4-FFF2-40B4-BE49-F238E27FC236}">
                <a16:creationId xmlns:a16="http://schemas.microsoft.com/office/drawing/2014/main" id="{038D808E-4882-4AA7-BF8E-82D2E20EF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09" y="4684534"/>
            <a:ext cx="10853504" cy="1264485"/>
          </a:xfrm>
          <a:prstGeom prst="rect">
            <a:avLst/>
          </a:prstGeom>
        </p:spPr>
      </p:pic>
    </p:spTree>
    <p:extLst>
      <p:ext uri="{BB962C8B-B14F-4D97-AF65-F5344CB8AC3E}">
        <p14:creationId xmlns:p14="http://schemas.microsoft.com/office/powerpoint/2010/main" val="3071481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351986" y="908981"/>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5.   </a:t>
            </a:r>
            <a:r>
              <a:rPr lang="en-US" sz="2400" b="1" dirty="0" err="1">
                <a:solidFill>
                  <a:schemeClr val="bg1">
                    <a:lumMod val="50000"/>
                  </a:schemeClr>
                </a:solidFill>
              </a:rPr>
              <a:t>l’Age</a:t>
            </a:r>
            <a:r>
              <a:rPr lang="en-US" sz="2400" b="1" dirty="0">
                <a:solidFill>
                  <a:schemeClr val="bg1">
                    <a:lumMod val="50000"/>
                  </a:schemeClr>
                </a:solidFill>
              </a:rPr>
              <a:t>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5" name="Picture 4" descr="Chart, box and whisker chart&#10;&#10;Description automatically generated">
            <a:extLst>
              <a:ext uri="{FF2B5EF4-FFF2-40B4-BE49-F238E27FC236}">
                <a16:creationId xmlns:a16="http://schemas.microsoft.com/office/drawing/2014/main" id="{23C7BA2F-2EED-4BC1-B65A-189C72C7B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83" y="2047754"/>
            <a:ext cx="7848090" cy="4481790"/>
          </a:xfrm>
          <a:prstGeom prst="rect">
            <a:avLst/>
          </a:prstGeom>
        </p:spPr>
      </p:pic>
      <p:sp>
        <p:nvSpPr>
          <p:cNvPr id="14" name="TextBox 13">
            <a:extLst>
              <a:ext uri="{FF2B5EF4-FFF2-40B4-BE49-F238E27FC236}">
                <a16:creationId xmlns:a16="http://schemas.microsoft.com/office/drawing/2014/main" id="{31B6CF11-F6BD-4700-9601-B1D15B3B257D}"/>
              </a:ext>
            </a:extLst>
          </p:cNvPr>
          <p:cNvSpPr txBox="1"/>
          <p:nvPr/>
        </p:nvSpPr>
        <p:spPr>
          <a:xfrm>
            <a:off x="8714065" y="2106394"/>
            <a:ext cx="2901678" cy="2862322"/>
          </a:xfrm>
          <a:prstGeom prst="rect">
            <a:avLst/>
          </a:prstGeom>
          <a:noFill/>
        </p:spPr>
        <p:txBody>
          <a:bodyPr wrap="square">
            <a:spAutoFit/>
          </a:bodyPr>
          <a:lstStyle/>
          <a:p>
            <a:r>
              <a:rPr lang="fr-FR" dirty="0"/>
              <a:t>Le box plot ci-joint montre qu'il existe une </a:t>
            </a:r>
            <a:r>
              <a:rPr lang="fr-FR" dirty="0">
                <a:solidFill>
                  <a:schemeClr val="accent4"/>
                </a:solidFill>
              </a:rPr>
              <a:t>relation entre le rôle du salarié dans l'entreprise et son âge</a:t>
            </a:r>
            <a:r>
              <a:rPr lang="fr-FR" dirty="0"/>
              <a:t>.</a:t>
            </a:r>
          </a:p>
          <a:p>
            <a:r>
              <a:rPr lang="fr-FR" dirty="0"/>
              <a:t>Les administrateurs se situent dans la tranche d'âge la plus élevée tandis que les salariés </a:t>
            </a:r>
            <a:r>
              <a:rPr lang="fr-FR" dirty="0" err="1">
                <a:solidFill>
                  <a:schemeClr val="accent4"/>
                </a:solidFill>
              </a:rPr>
              <a:t>Ind</a:t>
            </a:r>
            <a:r>
              <a:rPr lang="fr-FR" dirty="0">
                <a:solidFill>
                  <a:schemeClr val="accent4"/>
                </a:solidFill>
              </a:rPr>
              <a:t> se situent dans la tranche d'âge inférieure à moyenne.</a:t>
            </a:r>
            <a:endParaRPr lang="en-US" dirty="0">
              <a:solidFill>
                <a:schemeClr val="accent4"/>
              </a:solidFill>
            </a:endParaRPr>
          </a:p>
        </p:txBody>
      </p:sp>
    </p:spTree>
    <p:extLst>
      <p:ext uri="{BB962C8B-B14F-4D97-AF65-F5344CB8AC3E}">
        <p14:creationId xmlns:p14="http://schemas.microsoft.com/office/powerpoint/2010/main" val="3991213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351986" y="908981"/>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5.   </a:t>
            </a:r>
            <a:r>
              <a:rPr lang="en-US" sz="2400" b="1" dirty="0" err="1">
                <a:solidFill>
                  <a:schemeClr val="bg1">
                    <a:lumMod val="50000"/>
                  </a:schemeClr>
                </a:solidFill>
              </a:rPr>
              <a:t>l’Age</a:t>
            </a:r>
            <a:r>
              <a:rPr lang="en-US" sz="2400" b="1" dirty="0">
                <a:solidFill>
                  <a:schemeClr val="bg1">
                    <a:lumMod val="50000"/>
                  </a:schemeClr>
                </a:solidFill>
              </a:rPr>
              <a:t>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sp>
        <p:nvSpPr>
          <p:cNvPr id="13" name="TextBox 12">
            <a:extLst>
              <a:ext uri="{FF2B5EF4-FFF2-40B4-BE49-F238E27FC236}">
                <a16:creationId xmlns:a16="http://schemas.microsoft.com/office/drawing/2014/main" id="{9A91423B-8786-465E-A43F-3570E2D39816}"/>
              </a:ext>
            </a:extLst>
          </p:cNvPr>
          <p:cNvSpPr txBox="1"/>
          <p:nvPr/>
        </p:nvSpPr>
        <p:spPr>
          <a:xfrm>
            <a:off x="1616364" y="1658803"/>
            <a:ext cx="9337963" cy="369332"/>
          </a:xfrm>
          <a:prstGeom prst="rect">
            <a:avLst/>
          </a:prstGeom>
          <a:noFill/>
        </p:spPr>
        <p:txBody>
          <a:bodyPr wrap="square">
            <a:spAutoFit/>
          </a:bodyPr>
          <a:lstStyle/>
          <a:p>
            <a:r>
              <a:rPr lang="fr-FR" dirty="0"/>
              <a:t>Agrégeons maintenant la variable âge pour voir la relation avec le départ des salariés.</a:t>
            </a:r>
            <a:endParaRPr lang="en-US" dirty="0"/>
          </a:p>
        </p:txBody>
      </p:sp>
      <p:pic>
        <p:nvPicPr>
          <p:cNvPr id="5" name="Picture 4" descr="Text&#10;&#10;Description automatically generated">
            <a:extLst>
              <a:ext uri="{FF2B5EF4-FFF2-40B4-BE49-F238E27FC236}">
                <a16:creationId xmlns:a16="http://schemas.microsoft.com/office/drawing/2014/main" id="{82359D94-491E-473F-99B1-1D71DE691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496" y="2210525"/>
            <a:ext cx="10141831" cy="3663802"/>
          </a:xfrm>
          <a:prstGeom prst="rect">
            <a:avLst/>
          </a:prstGeom>
        </p:spPr>
      </p:pic>
    </p:spTree>
    <p:extLst>
      <p:ext uri="{BB962C8B-B14F-4D97-AF65-F5344CB8AC3E}">
        <p14:creationId xmlns:p14="http://schemas.microsoft.com/office/powerpoint/2010/main" val="402064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5021698-1C3B-498C-A2E9-52F0C46BC146}"/>
              </a:ext>
            </a:extLst>
          </p:cNvPr>
          <p:cNvSpPr txBox="1"/>
          <p:nvPr/>
        </p:nvSpPr>
        <p:spPr>
          <a:xfrm>
            <a:off x="2883206" y="884458"/>
            <a:ext cx="6297403"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rPr>
              <a:t>INTRODUCTION</a:t>
            </a:r>
            <a:endParaRPr kumimoji="0" lang="en-GB" sz="54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cxnSp>
        <p:nvCxnSpPr>
          <p:cNvPr id="3" name="Straight Connector 2">
            <a:extLst>
              <a:ext uri="{FF2B5EF4-FFF2-40B4-BE49-F238E27FC236}">
                <a16:creationId xmlns:a16="http://schemas.microsoft.com/office/drawing/2014/main" id="{829115A3-1EF7-4445-BEEF-5D6F80F3389C}"/>
              </a:ext>
            </a:extLst>
          </p:cNvPr>
          <p:cNvCxnSpPr>
            <a:cxnSpLocks/>
          </p:cNvCxnSpPr>
          <p:nvPr/>
        </p:nvCxnSpPr>
        <p:spPr>
          <a:xfrm>
            <a:off x="0" y="2032001"/>
            <a:ext cx="12192000" cy="1"/>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9D4177-9801-43AF-BE4C-2925258A7342}"/>
              </a:ext>
            </a:extLst>
          </p:cNvPr>
          <p:cNvSpPr txBox="1"/>
          <p:nvPr/>
        </p:nvSpPr>
        <p:spPr>
          <a:xfrm>
            <a:off x="1260763" y="2935913"/>
            <a:ext cx="10007601" cy="2308324"/>
          </a:xfrm>
          <a:prstGeom prst="rect">
            <a:avLst/>
          </a:prstGeom>
          <a:noFill/>
        </p:spPr>
        <p:txBody>
          <a:bodyPr wrap="square">
            <a:spAutoFit/>
          </a:bodyPr>
          <a:lstStyle/>
          <a:p>
            <a:r>
              <a:rPr lang="fr-FR" dirty="0">
                <a:latin typeface="Arial Rounded MT Bold" panose="020F0704030504030204" pitchFamily="34" charset="0"/>
              </a:rPr>
              <a:t>Le Data Mining est l'acte d'analyser d'énormes index d'informations afin de créer de nouvelles données. </a:t>
            </a:r>
          </a:p>
          <a:p>
            <a:endParaRPr lang="fr-FR" dirty="0">
              <a:latin typeface="Arial Rounded MT Bold" panose="020F0704030504030204" pitchFamily="34" charset="0"/>
            </a:endParaRPr>
          </a:p>
          <a:p>
            <a:r>
              <a:rPr lang="fr-FR" dirty="0">
                <a:latin typeface="Arial Rounded MT Bold" panose="020F0704030504030204" pitchFamily="34" charset="0"/>
              </a:rPr>
              <a:t>En ressources humaines (RH), le Data Mining est un dispositif fondamental pour faire face au défi qui se développe rapidement. Cela se fait par l'enthousiasme croissant pour l'utilisation des informations sociales basées sur les travailleurs pour faire des prévisions et obtenir des données à un rythme rapide, ce qui facilite le processus de leadership de base dans la gestion des ressources humaines.</a:t>
            </a:r>
            <a:endParaRPr lang="en-US" dirty="0">
              <a:latin typeface="Arial Rounded MT Bold" panose="020F0704030504030204" pitchFamily="34" charset="0"/>
            </a:endParaRPr>
          </a:p>
        </p:txBody>
      </p:sp>
    </p:spTree>
    <p:extLst>
      <p:ext uri="{BB962C8B-B14F-4D97-AF65-F5344CB8AC3E}">
        <p14:creationId xmlns:p14="http://schemas.microsoft.com/office/powerpoint/2010/main" val="134632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56425" y="659601"/>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5.   </a:t>
            </a:r>
            <a:r>
              <a:rPr lang="en-US" sz="2400" b="1" dirty="0" err="1">
                <a:solidFill>
                  <a:schemeClr val="bg1">
                    <a:lumMod val="50000"/>
                  </a:schemeClr>
                </a:solidFill>
              </a:rPr>
              <a:t>l’Age</a:t>
            </a:r>
            <a:r>
              <a:rPr lang="en-US" sz="2400" b="1" dirty="0">
                <a:solidFill>
                  <a:schemeClr val="bg1">
                    <a:lumMod val="50000"/>
                  </a:schemeClr>
                </a:solidFill>
              </a:rPr>
              <a:t>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9" name="Picture 8" descr="Text&#10;&#10;Description automatically generated">
            <a:extLst>
              <a:ext uri="{FF2B5EF4-FFF2-40B4-BE49-F238E27FC236}">
                <a16:creationId xmlns:a16="http://schemas.microsoft.com/office/drawing/2014/main" id="{4568AF27-458B-4EEA-9B8D-1234604B4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64" y="1540143"/>
            <a:ext cx="7721263" cy="2117307"/>
          </a:xfrm>
          <a:prstGeom prst="rect">
            <a:avLst/>
          </a:prstGeom>
        </p:spPr>
      </p:pic>
      <p:pic>
        <p:nvPicPr>
          <p:cNvPr id="11" name="Picture 10" descr="Chart, bar chart&#10;&#10;Description automatically generated">
            <a:extLst>
              <a:ext uri="{FF2B5EF4-FFF2-40B4-BE49-F238E27FC236}">
                <a16:creationId xmlns:a16="http://schemas.microsoft.com/office/drawing/2014/main" id="{794F02D1-FA7D-4E70-B126-84433507E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641" y="2570492"/>
            <a:ext cx="6858594" cy="4153260"/>
          </a:xfrm>
          <a:prstGeom prst="rect">
            <a:avLst/>
          </a:prstGeom>
        </p:spPr>
      </p:pic>
      <p:sp>
        <p:nvSpPr>
          <p:cNvPr id="15" name="TextBox 14">
            <a:extLst>
              <a:ext uri="{FF2B5EF4-FFF2-40B4-BE49-F238E27FC236}">
                <a16:creationId xmlns:a16="http://schemas.microsoft.com/office/drawing/2014/main" id="{64ADDAC2-21D7-4055-AA01-703616E6B10B}"/>
              </a:ext>
            </a:extLst>
          </p:cNvPr>
          <p:cNvSpPr txBox="1"/>
          <p:nvPr/>
        </p:nvSpPr>
        <p:spPr>
          <a:xfrm>
            <a:off x="310199" y="3816698"/>
            <a:ext cx="4713007" cy="2308324"/>
          </a:xfrm>
          <a:prstGeom prst="rect">
            <a:avLst/>
          </a:prstGeom>
          <a:noFill/>
        </p:spPr>
        <p:txBody>
          <a:bodyPr wrap="square">
            <a:spAutoFit/>
          </a:bodyPr>
          <a:lstStyle/>
          <a:p>
            <a:r>
              <a:rPr lang="fr-FR" dirty="0"/>
              <a:t>Le graphique ci-joint montre que les employés âgés de </a:t>
            </a:r>
            <a:r>
              <a:rPr lang="fr-FR" dirty="0">
                <a:solidFill>
                  <a:schemeClr val="accent4"/>
                </a:solidFill>
              </a:rPr>
              <a:t>42 à 57 ans sont les plus susceptibles de quitter leur emploi</a:t>
            </a:r>
            <a:r>
              <a:rPr lang="fr-FR" dirty="0"/>
              <a:t> par rapport aux employés de 22 à 41 ans. </a:t>
            </a:r>
          </a:p>
          <a:p>
            <a:r>
              <a:rPr lang="fr-FR" dirty="0"/>
              <a:t>Et les employés de </a:t>
            </a:r>
            <a:r>
              <a:rPr lang="fr-FR" dirty="0">
                <a:solidFill>
                  <a:srgbClr val="0070C0"/>
                </a:solidFill>
              </a:rPr>
              <a:t>plus de 57 ans sont les moins susceptibles de quitter leur emploi</a:t>
            </a:r>
            <a:r>
              <a:rPr lang="fr-FR" dirty="0"/>
              <a:t>, puisque c'est généralement le rôle du PDG et du directeur.</a:t>
            </a:r>
            <a:endParaRPr lang="en-US" dirty="0"/>
          </a:p>
        </p:txBody>
      </p:sp>
    </p:spTree>
    <p:extLst>
      <p:ext uri="{BB962C8B-B14F-4D97-AF65-F5344CB8AC3E}">
        <p14:creationId xmlns:p14="http://schemas.microsoft.com/office/powerpoint/2010/main" val="4101627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41152" y="939758"/>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6.   </a:t>
            </a:r>
            <a:r>
              <a:rPr lang="en-US" sz="2400" b="1" dirty="0" err="1">
                <a:solidFill>
                  <a:schemeClr val="bg1">
                    <a:lumMod val="50000"/>
                  </a:schemeClr>
                </a:solidFill>
              </a:rPr>
              <a:t>Salaire</a:t>
            </a:r>
            <a:r>
              <a:rPr lang="en-US" sz="2400" b="1" dirty="0">
                <a:solidFill>
                  <a:schemeClr val="bg1">
                    <a:lumMod val="50000"/>
                  </a:schemeClr>
                </a:solidFill>
              </a:rPr>
              <a:t>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pic>
        <p:nvPicPr>
          <p:cNvPr id="5" name="Picture 4" descr="Text&#10;&#10;Description automatically generated">
            <a:extLst>
              <a:ext uri="{FF2B5EF4-FFF2-40B4-BE49-F238E27FC236}">
                <a16:creationId xmlns:a16="http://schemas.microsoft.com/office/drawing/2014/main" id="{E5C49BD9-36B5-4FE9-AD9F-E9F85251E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183" y="2758769"/>
            <a:ext cx="10302952" cy="2090453"/>
          </a:xfrm>
          <a:prstGeom prst="rect">
            <a:avLst/>
          </a:prstGeom>
        </p:spPr>
      </p:pic>
    </p:spTree>
    <p:extLst>
      <p:ext uri="{BB962C8B-B14F-4D97-AF65-F5344CB8AC3E}">
        <p14:creationId xmlns:p14="http://schemas.microsoft.com/office/powerpoint/2010/main" val="1350363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56425" y="659601"/>
            <a:ext cx="8257309" cy="1138773"/>
          </a:xfrm>
          <a:prstGeom prst="rect">
            <a:avLst/>
          </a:prstGeom>
          <a:noFill/>
        </p:spPr>
        <p:txBody>
          <a:bodyPr wrap="square">
            <a:spAutoFit/>
          </a:bodyPr>
          <a:lstStyle/>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50000"/>
                  </a:schemeClr>
                </a:solidFill>
              </a:rPr>
              <a:t>	6.   </a:t>
            </a:r>
            <a:r>
              <a:rPr lang="en-US" sz="2400" b="1" dirty="0" err="1">
                <a:solidFill>
                  <a:schemeClr val="bg1">
                    <a:lumMod val="50000"/>
                  </a:schemeClr>
                </a:solidFill>
              </a:rPr>
              <a:t>Salaire</a:t>
            </a:r>
            <a:r>
              <a:rPr lang="en-US" sz="2400" b="1" dirty="0">
                <a:solidFill>
                  <a:schemeClr val="bg1">
                    <a:lumMod val="50000"/>
                  </a:schemeClr>
                </a:solidFill>
              </a:rPr>
              <a:t> vs </a:t>
            </a:r>
            <a:r>
              <a:rPr lang="en-US" sz="2400" b="1" dirty="0" err="1">
                <a:solidFill>
                  <a:schemeClr val="bg1">
                    <a:lumMod val="50000"/>
                  </a:schemeClr>
                </a:solidFill>
              </a:rPr>
              <a:t>Départ</a:t>
            </a:r>
            <a:r>
              <a:rPr lang="en-US" sz="2400" b="1" dirty="0">
                <a:solidFill>
                  <a:schemeClr val="bg1">
                    <a:lumMod val="50000"/>
                  </a:schemeClr>
                </a:solidFill>
              </a:rPr>
              <a:t> </a:t>
            </a:r>
            <a:r>
              <a:rPr lang="en-US" sz="2400" b="1" dirty="0" err="1">
                <a:solidFill>
                  <a:schemeClr val="bg1">
                    <a:lumMod val="50000"/>
                  </a:schemeClr>
                </a:solidFill>
              </a:rPr>
              <a:t>volontaire</a:t>
            </a:r>
            <a:endParaRPr lang="fr-FR" sz="2400" b="1" dirty="0"/>
          </a:p>
          <a:p>
            <a:pPr lvl="2"/>
            <a:endParaRPr lang="fr-FR" sz="2000" b="1" dirty="0"/>
          </a:p>
        </p:txBody>
      </p:sp>
      <p:sp>
        <p:nvSpPr>
          <p:cNvPr id="15" name="TextBox 14">
            <a:extLst>
              <a:ext uri="{FF2B5EF4-FFF2-40B4-BE49-F238E27FC236}">
                <a16:creationId xmlns:a16="http://schemas.microsoft.com/office/drawing/2014/main" id="{64ADDAC2-21D7-4055-AA01-703616E6B10B}"/>
              </a:ext>
            </a:extLst>
          </p:cNvPr>
          <p:cNvSpPr txBox="1"/>
          <p:nvPr/>
        </p:nvSpPr>
        <p:spPr>
          <a:xfrm>
            <a:off x="500862" y="3722634"/>
            <a:ext cx="3910819" cy="1200329"/>
          </a:xfrm>
          <a:prstGeom prst="rect">
            <a:avLst/>
          </a:prstGeom>
          <a:noFill/>
        </p:spPr>
        <p:txBody>
          <a:bodyPr wrap="square">
            <a:spAutoFit/>
          </a:bodyPr>
          <a:lstStyle/>
          <a:p>
            <a:r>
              <a:rPr lang="fr-FR" dirty="0"/>
              <a:t>La médiane du salaire des employés est 60788 $. Mais le maximum des employés (80%) gagnent jusqu'à 66173,65 $.</a:t>
            </a:r>
            <a:endParaRPr lang="en-US" dirty="0"/>
          </a:p>
        </p:txBody>
      </p:sp>
      <p:pic>
        <p:nvPicPr>
          <p:cNvPr id="5" name="Picture 4">
            <a:extLst>
              <a:ext uri="{FF2B5EF4-FFF2-40B4-BE49-F238E27FC236}">
                <a16:creationId xmlns:a16="http://schemas.microsoft.com/office/drawing/2014/main" id="{F64A0061-C7D7-4B05-9E49-5FB03EB7E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09" y="1622441"/>
            <a:ext cx="11837380" cy="785779"/>
          </a:xfrm>
          <a:prstGeom prst="rect">
            <a:avLst/>
          </a:prstGeom>
        </p:spPr>
      </p:pic>
      <p:pic>
        <p:nvPicPr>
          <p:cNvPr id="12" name="Picture 11" descr="Chart&#10;&#10;Description automatically generated with medium confidence">
            <a:extLst>
              <a:ext uri="{FF2B5EF4-FFF2-40B4-BE49-F238E27FC236}">
                <a16:creationId xmlns:a16="http://schemas.microsoft.com/office/drawing/2014/main" id="{9F7B53FF-E380-4201-A782-CC26578A1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818" y="2351299"/>
            <a:ext cx="7579417" cy="4318999"/>
          </a:xfrm>
          <a:prstGeom prst="rect">
            <a:avLst/>
          </a:prstGeom>
        </p:spPr>
      </p:pic>
    </p:spTree>
    <p:extLst>
      <p:ext uri="{BB962C8B-B14F-4D97-AF65-F5344CB8AC3E}">
        <p14:creationId xmlns:p14="http://schemas.microsoft.com/office/powerpoint/2010/main" val="2989937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77091" y="876596"/>
            <a:ext cx="5440218" cy="1200329"/>
          </a:xfrm>
          <a:prstGeom prst="rect">
            <a:avLst/>
          </a:prstGeom>
          <a:noFill/>
        </p:spPr>
        <p:txBody>
          <a:bodyPr wrap="square">
            <a:spAutoFit/>
          </a:bodyPr>
          <a:lstStyle/>
          <a:p>
            <a:r>
              <a:rPr lang="en-US" sz="2400" b="1" dirty="0"/>
              <a:t>Construction du </a:t>
            </a:r>
            <a:r>
              <a:rPr lang="en-US" sz="2400" b="1" dirty="0" err="1"/>
              <a:t>modèle</a:t>
            </a:r>
            <a:r>
              <a:rPr lang="en-US" sz="2400" b="1" dirty="0"/>
              <a:t> </a:t>
            </a:r>
            <a:r>
              <a:rPr lang="en-US" sz="2400" b="1" dirty="0" err="1"/>
              <a:t>prédictive</a:t>
            </a:r>
            <a:endParaRPr lang="en-US" sz="2400" b="1" dirty="0">
              <a:solidFill>
                <a:schemeClr val="bg1">
                  <a:lumMod val="65000"/>
                </a:schemeClr>
              </a:solidFill>
            </a:endParaRPr>
          </a:p>
          <a:p>
            <a:r>
              <a:rPr lang="en-US" sz="2400" b="1" dirty="0">
                <a:solidFill>
                  <a:schemeClr val="bg1">
                    <a:lumMod val="65000"/>
                  </a:schemeClr>
                </a:solidFill>
              </a:rPr>
              <a:t>          1.  </a:t>
            </a:r>
            <a:r>
              <a:rPr lang="en-US" sz="2400" b="1" dirty="0" err="1">
                <a:solidFill>
                  <a:schemeClr val="bg1">
                    <a:lumMod val="65000"/>
                  </a:schemeClr>
                </a:solidFill>
              </a:rPr>
              <a:t>Modèle</a:t>
            </a:r>
            <a:r>
              <a:rPr lang="en-US" sz="2400" b="1" dirty="0">
                <a:solidFill>
                  <a:schemeClr val="bg1">
                    <a:lumMod val="65000"/>
                  </a:schemeClr>
                </a:solidFill>
              </a:rPr>
              <a:t> de regression </a:t>
            </a:r>
            <a:r>
              <a:rPr lang="en-US" sz="2400" b="1" dirty="0" err="1">
                <a:solidFill>
                  <a:schemeClr val="bg1">
                    <a:lumMod val="65000"/>
                  </a:schemeClr>
                </a:solidFill>
              </a:rPr>
              <a:t>logistique</a:t>
            </a:r>
            <a:endParaRPr lang="en-US" sz="2400" b="1" dirty="0">
              <a:solidFill>
                <a:schemeClr val="bg1">
                  <a:lumMod val="65000"/>
                </a:schemeClr>
              </a:solidFill>
            </a:endParaRPr>
          </a:p>
          <a:p>
            <a:r>
              <a:rPr lang="en-US" sz="2400" b="1" dirty="0">
                <a:solidFill>
                  <a:schemeClr val="bg1">
                    <a:lumMod val="65000"/>
                  </a:schemeClr>
                </a:solidFill>
              </a:rPr>
              <a:t>              </a:t>
            </a:r>
            <a:endParaRPr lang="en-US" sz="2400" b="1" dirty="0"/>
          </a:p>
        </p:txBody>
      </p:sp>
      <p:sp>
        <p:nvSpPr>
          <p:cNvPr id="9" name="TextBox 8">
            <a:extLst>
              <a:ext uri="{FF2B5EF4-FFF2-40B4-BE49-F238E27FC236}">
                <a16:creationId xmlns:a16="http://schemas.microsoft.com/office/drawing/2014/main" id="{E321E7B7-123E-4523-B55E-BCC8363D1873}"/>
              </a:ext>
            </a:extLst>
          </p:cNvPr>
          <p:cNvSpPr txBox="1"/>
          <p:nvPr/>
        </p:nvSpPr>
        <p:spPr>
          <a:xfrm>
            <a:off x="1025236" y="1799926"/>
            <a:ext cx="9852414" cy="923330"/>
          </a:xfrm>
          <a:prstGeom prst="rect">
            <a:avLst/>
          </a:prstGeom>
          <a:noFill/>
        </p:spPr>
        <p:txBody>
          <a:bodyPr wrap="square">
            <a:spAutoFit/>
          </a:bodyPr>
          <a:lstStyle/>
          <a:p>
            <a:r>
              <a:rPr lang="fr-FR" dirty="0"/>
              <a:t>Tout d'abord, nous devons diviser nos données en un ensemble d'apprentissage et un ensemble de test. Les deux tiers des données sont dédiés à l'ensemble de données d'entraînement et un tiers est dédié à l'ensemble de données de test.</a:t>
            </a:r>
            <a:endParaRPr lang="en-US" dirty="0"/>
          </a:p>
        </p:txBody>
      </p:sp>
      <p:pic>
        <p:nvPicPr>
          <p:cNvPr id="11" name="Picture 10" descr="A picture containing text&#10;&#10;Description automatically generated">
            <a:extLst>
              <a:ext uri="{FF2B5EF4-FFF2-40B4-BE49-F238E27FC236}">
                <a16:creationId xmlns:a16="http://schemas.microsoft.com/office/drawing/2014/main" id="{4FF51F5B-08A9-452F-9EC4-9DE2A73D2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2" y="3113226"/>
            <a:ext cx="11582400" cy="2010464"/>
          </a:xfrm>
          <a:prstGeom prst="rect">
            <a:avLst/>
          </a:prstGeom>
        </p:spPr>
      </p:pic>
    </p:spTree>
    <p:extLst>
      <p:ext uri="{BB962C8B-B14F-4D97-AF65-F5344CB8AC3E}">
        <p14:creationId xmlns:p14="http://schemas.microsoft.com/office/powerpoint/2010/main" val="712536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9" name="TextBox 8">
            <a:extLst>
              <a:ext uri="{FF2B5EF4-FFF2-40B4-BE49-F238E27FC236}">
                <a16:creationId xmlns:a16="http://schemas.microsoft.com/office/drawing/2014/main" id="{CF6F1F58-5D40-4E32-A65F-CD55DF784702}"/>
              </a:ext>
            </a:extLst>
          </p:cNvPr>
          <p:cNvSpPr txBox="1"/>
          <p:nvPr/>
        </p:nvSpPr>
        <p:spPr>
          <a:xfrm>
            <a:off x="508000" y="2057714"/>
            <a:ext cx="11333018" cy="646331"/>
          </a:xfrm>
          <a:prstGeom prst="rect">
            <a:avLst/>
          </a:prstGeom>
          <a:noFill/>
        </p:spPr>
        <p:txBody>
          <a:bodyPr wrap="square">
            <a:spAutoFit/>
          </a:bodyPr>
          <a:lstStyle/>
          <a:p>
            <a:r>
              <a:rPr lang="fr-FR" dirty="0"/>
              <a:t>Nous avons un problème de classification, les résultats étant « Rester » ou « Partir » prédit par les variables significatives. Nous utilisons donc la régression logistique pour ajuster le modèle.</a:t>
            </a:r>
            <a:endParaRPr lang="en-US" dirty="0"/>
          </a:p>
        </p:txBody>
      </p:sp>
      <p:pic>
        <p:nvPicPr>
          <p:cNvPr id="11" name="Picture 10" descr="Text&#10;&#10;Description automatically generated">
            <a:extLst>
              <a:ext uri="{FF2B5EF4-FFF2-40B4-BE49-F238E27FC236}">
                <a16:creationId xmlns:a16="http://schemas.microsoft.com/office/drawing/2014/main" id="{25F197AE-337D-442C-AD45-53212C364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544" y="3023389"/>
            <a:ext cx="6955631" cy="2275379"/>
          </a:xfrm>
          <a:prstGeom prst="rect">
            <a:avLst/>
          </a:prstGeom>
        </p:spPr>
      </p:pic>
      <p:sp>
        <p:nvSpPr>
          <p:cNvPr id="10" name="TextBox 9">
            <a:extLst>
              <a:ext uri="{FF2B5EF4-FFF2-40B4-BE49-F238E27FC236}">
                <a16:creationId xmlns:a16="http://schemas.microsoft.com/office/drawing/2014/main" id="{634498F1-56E4-4670-A2A0-7D3BF3BC10AB}"/>
              </a:ext>
            </a:extLst>
          </p:cNvPr>
          <p:cNvSpPr txBox="1"/>
          <p:nvPr/>
        </p:nvSpPr>
        <p:spPr>
          <a:xfrm>
            <a:off x="277091" y="876596"/>
            <a:ext cx="5440218" cy="1200329"/>
          </a:xfrm>
          <a:prstGeom prst="rect">
            <a:avLst/>
          </a:prstGeom>
          <a:noFill/>
        </p:spPr>
        <p:txBody>
          <a:bodyPr wrap="square">
            <a:spAutoFit/>
          </a:bodyPr>
          <a:lstStyle/>
          <a:p>
            <a:r>
              <a:rPr lang="en-US" sz="2400" b="1" dirty="0"/>
              <a:t>Construction du </a:t>
            </a:r>
            <a:r>
              <a:rPr lang="en-US" sz="2400" b="1" dirty="0" err="1"/>
              <a:t>modèle</a:t>
            </a:r>
            <a:r>
              <a:rPr lang="en-US" sz="2400" b="1" dirty="0"/>
              <a:t> </a:t>
            </a:r>
            <a:r>
              <a:rPr lang="en-US" sz="2400" b="1" dirty="0" err="1"/>
              <a:t>prédictive</a:t>
            </a:r>
            <a:endParaRPr lang="en-US" sz="2400" b="1" dirty="0">
              <a:solidFill>
                <a:schemeClr val="bg1">
                  <a:lumMod val="65000"/>
                </a:schemeClr>
              </a:solidFill>
            </a:endParaRPr>
          </a:p>
          <a:p>
            <a:r>
              <a:rPr lang="en-US" sz="2400" b="1" dirty="0">
                <a:solidFill>
                  <a:schemeClr val="bg1">
                    <a:lumMod val="65000"/>
                  </a:schemeClr>
                </a:solidFill>
              </a:rPr>
              <a:t>          1.  </a:t>
            </a:r>
            <a:r>
              <a:rPr lang="en-US" sz="2400" b="1" dirty="0" err="1">
                <a:solidFill>
                  <a:schemeClr val="bg1">
                    <a:lumMod val="65000"/>
                  </a:schemeClr>
                </a:solidFill>
              </a:rPr>
              <a:t>Modèle</a:t>
            </a:r>
            <a:r>
              <a:rPr lang="en-US" sz="2400" b="1" dirty="0">
                <a:solidFill>
                  <a:schemeClr val="bg1">
                    <a:lumMod val="65000"/>
                  </a:schemeClr>
                </a:solidFill>
              </a:rPr>
              <a:t> de regression </a:t>
            </a:r>
            <a:r>
              <a:rPr lang="en-US" sz="2400" b="1" dirty="0" err="1">
                <a:solidFill>
                  <a:schemeClr val="bg1">
                    <a:lumMod val="65000"/>
                  </a:schemeClr>
                </a:solidFill>
              </a:rPr>
              <a:t>logistique</a:t>
            </a:r>
            <a:endParaRPr lang="en-US" sz="2400" b="1" dirty="0">
              <a:solidFill>
                <a:schemeClr val="bg1">
                  <a:lumMod val="65000"/>
                </a:schemeClr>
              </a:solidFill>
            </a:endParaRPr>
          </a:p>
          <a:p>
            <a:r>
              <a:rPr lang="en-US" sz="2400" b="1" dirty="0">
                <a:solidFill>
                  <a:schemeClr val="bg1">
                    <a:lumMod val="65000"/>
                  </a:schemeClr>
                </a:solidFill>
              </a:rPr>
              <a:t>              </a:t>
            </a:r>
            <a:endParaRPr lang="en-US" sz="2400" b="1" dirty="0"/>
          </a:p>
        </p:txBody>
      </p:sp>
    </p:spTree>
    <p:extLst>
      <p:ext uri="{BB962C8B-B14F-4D97-AF65-F5344CB8AC3E}">
        <p14:creationId xmlns:p14="http://schemas.microsoft.com/office/powerpoint/2010/main" val="1580580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12" name="TextBox 11">
            <a:extLst>
              <a:ext uri="{FF2B5EF4-FFF2-40B4-BE49-F238E27FC236}">
                <a16:creationId xmlns:a16="http://schemas.microsoft.com/office/drawing/2014/main" id="{A1403CC2-09F6-44EE-9984-76AEB6162B98}"/>
              </a:ext>
            </a:extLst>
          </p:cNvPr>
          <p:cNvSpPr txBox="1"/>
          <p:nvPr/>
        </p:nvSpPr>
        <p:spPr>
          <a:xfrm>
            <a:off x="414728" y="1973252"/>
            <a:ext cx="3805381" cy="646331"/>
          </a:xfrm>
          <a:prstGeom prst="rect">
            <a:avLst/>
          </a:prstGeom>
          <a:noFill/>
        </p:spPr>
        <p:txBody>
          <a:bodyPr wrap="square">
            <a:spAutoFit/>
          </a:bodyPr>
          <a:lstStyle/>
          <a:p>
            <a:r>
              <a:rPr lang="fr-FR" dirty="0"/>
              <a:t>Ajustement du modèle en utilisant </a:t>
            </a:r>
            <a:r>
              <a:rPr lang="en-US" dirty="0"/>
              <a:t>generalized linear model (GLM)</a:t>
            </a:r>
          </a:p>
        </p:txBody>
      </p:sp>
      <p:pic>
        <p:nvPicPr>
          <p:cNvPr id="14" name="Picture 13" descr="Text&#10;&#10;Description automatically generated">
            <a:extLst>
              <a:ext uri="{FF2B5EF4-FFF2-40B4-BE49-F238E27FC236}">
                <a16:creationId xmlns:a16="http://schemas.microsoft.com/office/drawing/2014/main" id="{6992FA3A-3897-4848-A130-53F7665AC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109" y="1697706"/>
            <a:ext cx="7971890" cy="5115771"/>
          </a:xfrm>
          <a:prstGeom prst="rect">
            <a:avLst/>
          </a:prstGeom>
        </p:spPr>
      </p:pic>
      <p:sp>
        <p:nvSpPr>
          <p:cNvPr id="16" name="TextBox 15">
            <a:extLst>
              <a:ext uri="{FF2B5EF4-FFF2-40B4-BE49-F238E27FC236}">
                <a16:creationId xmlns:a16="http://schemas.microsoft.com/office/drawing/2014/main" id="{FE25178F-6E9A-4801-815D-B80556BD30B6}"/>
              </a:ext>
            </a:extLst>
          </p:cNvPr>
          <p:cNvSpPr txBox="1"/>
          <p:nvPr/>
        </p:nvSpPr>
        <p:spPr>
          <a:xfrm>
            <a:off x="479381" y="4206578"/>
            <a:ext cx="3676073" cy="2031325"/>
          </a:xfrm>
          <a:prstGeom prst="rect">
            <a:avLst/>
          </a:prstGeom>
          <a:noFill/>
        </p:spPr>
        <p:txBody>
          <a:bodyPr wrap="square">
            <a:spAutoFit/>
          </a:bodyPr>
          <a:lstStyle/>
          <a:p>
            <a:r>
              <a:rPr lang="fr-FR" dirty="0"/>
              <a:t>Maintenant, en vérifiant la valeur p pour toutes les variables indépendantes, nous voyons que </a:t>
            </a:r>
            <a:r>
              <a:rPr lang="fr-FR" b="1" dirty="0" err="1">
                <a:solidFill>
                  <a:srgbClr val="0070C0"/>
                </a:solidFill>
              </a:rPr>
              <a:t>areaFinance</a:t>
            </a:r>
            <a:r>
              <a:rPr lang="fr-FR" b="1" dirty="0">
                <a:solidFill>
                  <a:srgbClr val="0070C0"/>
                </a:solidFill>
              </a:rPr>
              <a:t>, </a:t>
            </a:r>
            <a:r>
              <a:rPr lang="fr-FR" b="1" dirty="0" err="1">
                <a:solidFill>
                  <a:srgbClr val="0070C0"/>
                </a:solidFill>
              </a:rPr>
              <a:t>areaMarketing</a:t>
            </a:r>
            <a:r>
              <a:rPr lang="fr-FR" b="1" dirty="0">
                <a:solidFill>
                  <a:srgbClr val="0070C0"/>
                </a:solidFill>
              </a:rPr>
              <a:t>, </a:t>
            </a:r>
            <a:r>
              <a:rPr lang="fr-FR" b="1" dirty="0" err="1">
                <a:solidFill>
                  <a:srgbClr val="0070C0"/>
                </a:solidFill>
              </a:rPr>
              <a:t>areaOther</a:t>
            </a:r>
            <a:r>
              <a:rPr lang="fr-FR" b="1" dirty="0">
                <a:solidFill>
                  <a:srgbClr val="0070C0"/>
                </a:solidFill>
              </a:rPr>
              <a:t> </a:t>
            </a:r>
            <a:r>
              <a:rPr lang="fr-FR" dirty="0"/>
              <a:t>sont des facteurs non significatifs car la valeur p est supérieure à 0,05.</a:t>
            </a:r>
          </a:p>
        </p:txBody>
      </p:sp>
      <p:sp>
        <p:nvSpPr>
          <p:cNvPr id="17" name="Arrow: Bent 16">
            <a:extLst>
              <a:ext uri="{FF2B5EF4-FFF2-40B4-BE49-F238E27FC236}">
                <a16:creationId xmlns:a16="http://schemas.microsoft.com/office/drawing/2014/main" id="{5068778E-DDF7-4E5D-9FA9-8A30EB1C4422}"/>
              </a:ext>
            </a:extLst>
          </p:cNvPr>
          <p:cNvSpPr/>
          <p:nvPr/>
        </p:nvSpPr>
        <p:spPr>
          <a:xfrm rot="16200000" flipH="1">
            <a:off x="2747296" y="2769183"/>
            <a:ext cx="1108840" cy="17074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0E14B4-B7F3-4AC4-B543-BCA0750E405B}"/>
              </a:ext>
            </a:extLst>
          </p:cNvPr>
          <p:cNvSpPr txBox="1"/>
          <p:nvPr/>
        </p:nvSpPr>
        <p:spPr>
          <a:xfrm>
            <a:off x="172333" y="772923"/>
            <a:ext cx="5440218" cy="1200329"/>
          </a:xfrm>
          <a:prstGeom prst="rect">
            <a:avLst/>
          </a:prstGeom>
          <a:noFill/>
        </p:spPr>
        <p:txBody>
          <a:bodyPr wrap="square">
            <a:spAutoFit/>
          </a:bodyPr>
          <a:lstStyle/>
          <a:p>
            <a:r>
              <a:rPr lang="en-US" sz="2400" b="1" dirty="0"/>
              <a:t>Construction du </a:t>
            </a:r>
            <a:r>
              <a:rPr lang="en-US" sz="2400" b="1" dirty="0" err="1"/>
              <a:t>modèle</a:t>
            </a:r>
            <a:r>
              <a:rPr lang="en-US" sz="2400" b="1" dirty="0"/>
              <a:t> </a:t>
            </a:r>
            <a:r>
              <a:rPr lang="en-US" sz="2400" b="1" dirty="0" err="1"/>
              <a:t>prédictive</a:t>
            </a:r>
            <a:endParaRPr lang="en-US" sz="2400" b="1" dirty="0">
              <a:solidFill>
                <a:schemeClr val="bg1">
                  <a:lumMod val="65000"/>
                </a:schemeClr>
              </a:solidFill>
            </a:endParaRPr>
          </a:p>
          <a:p>
            <a:r>
              <a:rPr lang="en-US" sz="2400" b="1" dirty="0">
                <a:solidFill>
                  <a:schemeClr val="bg1">
                    <a:lumMod val="65000"/>
                  </a:schemeClr>
                </a:solidFill>
              </a:rPr>
              <a:t>          1.  </a:t>
            </a:r>
            <a:r>
              <a:rPr lang="en-US" sz="2400" b="1" dirty="0" err="1">
                <a:solidFill>
                  <a:schemeClr val="bg1">
                    <a:lumMod val="65000"/>
                  </a:schemeClr>
                </a:solidFill>
              </a:rPr>
              <a:t>Modèle</a:t>
            </a:r>
            <a:r>
              <a:rPr lang="en-US" sz="2400" b="1" dirty="0">
                <a:solidFill>
                  <a:schemeClr val="bg1">
                    <a:lumMod val="65000"/>
                  </a:schemeClr>
                </a:solidFill>
              </a:rPr>
              <a:t> de regression </a:t>
            </a:r>
            <a:r>
              <a:rPr lang="en-US" sz="2400" b="1" dirty="0" err="1">
                <a:solidFill>
                  <a:schemeClr val="bg1">
                    <a:lumMod val="65000"/>
                  </a:schemeClr>
                </a:solidFill>
              </a:rPr>
              <a:t>logistique</a:t>
            </a:r>
            <a:endParaRPr lang="en-US" sz="2400" b="1" dirty="0">
              <a:solidFill>
                <a:schemeClr val="bg1">
                  <a:lumMod val="65000"/>
                </a:schemeClr>
              </a:solidFill>
            </a:endParaRPr>
          </a:p>
          <a:p>
            <a:r>
              <a:rPr lang="en-US" sz="2400" b="1" dirty="0">
                <a:solidFill>
                  <a:schemeClr val="bg1">
                    <a:lumMod val="65000"/>
                  </a:schemeClr>
                </a:solidFill>
              </a:rPr>
              <a:t>              </a:t>
            </a:r>
            <a:endParaRPr lang="en-US" sz="2400" b="1" dirty="0"/>
          </a:p>
        </p:txBody>
      </p:sp>
    </p:spTree>
    <p:extLst>
      <p:ext uri="{BB962C8B-B14F-4D97-AF65-F5344CB8AC3E}">
        <p14:creationId xmlns:p14="http://schemas.microsoft.com/office/powerpoint/2010/main" val="1449278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14" name="TextBox 13">
            <a:extLst>
              <a:ext uri="{FF2B5EF4-FFF2-40B4-BE49-F238E27FC236}">
                <a16:creationId xmlns:a16="http://schemas.microsoft.com/office/drawing/2014/main" id="{5F84B44C-5EF9-491A-807B-0D7104A023A2}"/>
              </a:ext>
            </a:extLst>
          </p:cNvPr>
          <p:cNvSpPr txBox="1"/>
          <p:nvPr/>
        </p:nvSpPr>
        <p:spPr>
          <a:xfrm>
            <a:off x="649297" y="1567025"/>
            <a:ext cx="10960812" cy="646331"/>
          </a:xfrm>
          <a:prstGeom prst="rect">
            <a:avLst/>
          </a:prstGeom>
          <a:noFill/>
        </p:spPr>
        <p:txBody>
          <a:bodyPr wrap="square">
            <a:spAutoFit/>
          </a:bodyPr>
          <a:lstStyle/>
          <a:p>
            <a:r>
              <a:rPr lang="fr-FR" dirty="0"/>
              <a:t>Maintenant, nous allons analyser la déviance pour tester les différences entre deux ou plusieurs moyennes par ANOVA (Analyse de la variance) en utilisant la méthode du Chi-Square.</a:t>
            </a:r>
            <a:endParaRPr lang="en-US" dirty="0"/>
          </a:p>
        </p:txBody>
      </p:sp>
      <p:pic>
        <p:nvPicPr>
          <p:cNvPr id="15" name="Picture 14" descr="Graphical user interface&#10;&#10;Description automatically generated">
            <a:extLst>
              <a:ext uri="{FF2B5EF4-FFF2-40B4-BE49-F238E27FC236}">
                <a16:creationId xmlns:a16="http://schemas.microsoft.com/office/drawing/2014/main" id="{77EC21E4-4F86-4FCB-A595-72EF18606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97" y="2167780"/>
            <a:ext cx="7485229" cy="4631049"/>
          </a:xfrm>
          <a:prstGeom prst="rect">
            <a:avLst/>
          </a:prstGeom>
        </p:spPr>
      </p:pic>
      <p:sp>
        <p:nvSpPr>
          <p:cNvPr id="18" name="TextBox 17">
            <a:extLst>
              <a:ext uri="{FF2B5EF4-FFF2-40B4-BE49-F238E27FC236}">
                <a16:creationId xmlns:a16="http://schemas.microsoft.com/office/drawing/2014/main" id="{FE1F0946-9CF0-4A88-8D0C-9BD1F8D210FF}"/>
              </a:ext>
            </a:extLst>
          </p:cNvPr>
          <p:cNvSpPr txBox="1"/>
          <p:nvPr/>
        </p:nvSpPr>
        <p:spPr>
          <a:xfrm>
            <a:off x="8317366" y="3312277"/>
            <a:ext cx="3109903" cy="2585323"/>
          </a:xfrm>
          <a:prstGeom prst="rect">
            <a:avLst/>
          </a:prstGeom>
          <a:noFill/>
        </p:spPr>
        <p:txBody>
          <a:bodyPr wrap="square">
            <a:spAutoFit/>
          </a:bodyPr>
          <a:lstStyle/>
          <a:p>
            <a:r>
              <a:rPr lang="fr-FR" dirty="0"/>
              <a:t>La déviance est une mesure de la qualité de l'ajustement pour un modèle. </a:t>
            </a:r>
          </a:p>
          <a:p>
            <a:endParaRPr lang="fr-FR" dirty="0"/>
          </a:p>
          <a:p>
            <a:r>
              <a:rPr lang="fr-FR" dirty="0"/>
              <a:t>La différence entre la déviance nulle et la déviance résiduelle ainsi que les faibles valeurs de p montre toutes les variables significatives</a:t>
            </a:r>
            <a:endParaRPr lang="en-US" dirty="0"/>
          </a:p>
        </p:txBody>
      </p:sp>
      <p:sp>
        <p:nvSpPr>
          <p:cNvPr id="19" name="Arrow: Bent 18">
            <a:extLst>
              <a:ext uri="{FF2B5EF4-FFF2-40B4-BE49-F238E27FC236}">
                <a16:creationId xmlns:a16="http://schemas.microsoft.com/office/drawing/2014/main" id="{CDDFFDED-0826-4EA5-BEA8-4FE32A8445AB}"/>
              </a:ext>
            </a:extLst>
          </p:cNvPr>
          <p:cNvSpPr/>
          <p:nvPr/>
        </p:nvSpPr>
        <p:spPr>
          <a:xfrm rot="5400000">
            <a:off x="8757137" y="1954410"/>
            <a:ext cx="681954" cy="1883626"/>
          </a:xfrm>
          <a:prstGeom prst="bentArrow">
            <a:avLst>
              <a:gd name="adj1" fmla="val 25000"/>
              <a:gd name="adj2" fmla="val 25000"/>
              <a:gd name="adj3" fmla="val 25000"/>
              <a:gd name="adj4" fmla="val 48438"/>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FC402036-429B-452F-B7D4-2C5FC8B21A44}"/>
              </a:ext>
            </a:extLst>
          </p:cNvPr>
          <p:cNvSpPr txBox="1"/>
          <p:nvPr/>
        </p:nvSpPr>
        <p:spPr>
          <a:xfrm>
            <a:off x="86764" y="744933"/>
            <a:ext cx="5440218" cy="1138773"/>
          </a:xfrm>
          <a:prstGeom prst="rect">
            <a:avLst/>
          </a:prstGeom>
          <a:noFill/>
        </p:spPr>
        <p:txBody>
          <a:bodyPr wrap="square">
            <a:spAutoFit/>
          </a:bodyPr>
          <a:lstStyle/>
          <a:p>
            <a:r>
              <a:rPr lang="en-US" sz="2400" b="1" dirty="0"/>
              <a:t>Construction du </a:t>
            </a:r>
            <a:r>
              <a:rPr lang="en-US" sz="2400" b="1" dirty="0" err="1"/>
              <a:t>modèle</a:t>
            </a:r>
            <a:r>
              <a:rPr lang="en-US" sz="2400" b="1" dirty="0"/>
              <a:t> </a:t>
            </a:r>
            <a:r>
              <a:rPr lang="en-US" sz="2400" b="1" dirty="0" err="1"/>
              <a:t>prédictive</a:t>
            </a:r>
            <a:endParaRPr lang="en-US" sz="2400" b="1" dirty="0">
              <a:solidFill>
                <a:schemeClr val="bg1">
                  <a:lumMod val="65000"/>
                </a:schemeClr>
              </a:solidFill>
            </a:endParaRPr>
          </a:p>
          <a:p>
            <a:r>
              <a:rPr lang="en-US" sz="2000" b="1" dirty="0">
                <a:solidFill>
                  <a:schemeClr val="bg1">
                    <a:lumMod val="65000"/>
                  </a:schemeClr>
                </a:solidFill>
              </a:rPr>
              <a:t>          1.  </a:t>
            </a:r>
            <a:r>
              <a:rPr lang="en-US" sz="2000" b="1" dirty="0" err="1">
                <a:solidFill>
                  <a:schemeClr val="bg1">
                    <a:lumMod val="65000"/>
                  </a:schemeClr>
                </a:solidFill>
              </a:rPr>
              <a:t>Modèle</a:t>
            </a:r>
            <a:r>
              <a:rPr lang="en-US" sz="2000" b="1" dirty="0">
                <a:solidFill>
                  <a:schemeClr val="bg1">
                    <a:lumMod val="65000"/>
                  </a:schemeClr>
                </a:solidFill>
              </a:rPr>
              <a:t> de regression </a:t>
            </a:r>
            <a:r>
              <a:rPr lang="en-US" sz="2000" b="1" dirty="0" err="1">
                <a:solidFill>
                  <a:schemeClr val="bg1">
                    <a:lumMod val="65000"/>
                  </a:schemeClr>
                </a:solidFill>
              </a:rPr>
              <a:t>logistique</a:t>
            </a:r>
            <a:endParaRPr lang="en-US" sz="2000" b="1" dirty="0">
              <a:solidFill>
                <a:schemeClr val="bg1">
                  <a:lumMod val="65000"/>
                </a:schemeClr>
              </a:solidFill>
            </a:endParaRPr>
          </a:p>
          <a:p>
            <a:r>
              <a:rPr lang="en-US" sz="2400" b="1" dirty="0">
                <a:solidFill>
                  <a:schemeClr val="bg1">
                    <a:lumMod val="65000"/>
                  </a:schemeClr>
                </a:solidFill>
              </a:rPr>
              <a:t>              </a:t>
            </a:r>
            <a:endParaRPr lang="en-US" sz="2400" b="1" dirty="0"/>
          </a:p>
        </p:txBody>
      </p:sp>
    </p:spTree>
    <p:extLst>
      <p:ext uri="{BB962C8B-B14F-4D97-AF65-F5344CB8AC3E}">
        <p14:creationId xmlns:p14="http://schemas.microsoft.com/office/powerpoint/2010/main" val="2710535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16" name="TextBox 15">
            <a:extLst>
              <a:ext uri="{FF2B5EF4-FFF2-40B4-BE49-F238E27FC236}">
                <a16:creationId xmlns:a16="http://schemas.microsoft.com/office/drawing/2014/main" id="{6AD96C8E-368E-4356-9CE4-E2726DD3E181}"/>
              </a:ext>
            </a:extLst>
          </p:cNvPr>
          <p:cNvSpPr txBox="1"/>
          <p:nvPr/>
        </p:nvSpPr>
        <p:spPr>
          <a:xfrm>
            <a:off x="1848733" y="2424875"/>
            <a:ext cx="8986813" cy="369332"/>
          </a:xfrm>
          <a:prstGeom prst="rect">
            <a:avLst/>
          </a:prstGeom>
          <a:noFill/>
        </p:spPr>
        <p:txBody>
          <a:bodyPr wrap="square">
            <a:spAutoFit/>
          </a:bodyPr>
          <a:lstStyle/>
          <a:p>
            <a:r>
              <a:rPr lang="fr-FR" dirty="0"/>
              <a:t>Maintenant, analyser la capacité prédictive de notre modèle via la matrice de confusion.</a:t>
            </a:r>
            <a:endParaRPr lang="en-US" dirty="0"/>
          </a:p>
        </p:txBody>
      </p:sp>
      <p:pic>
        <p:nvPicPr>
          <p:cNvPr id="11" name="Picture 10" descr="Text&#10;&#10;Description automatically generated">
            <a:extLst>
              <a:ext uri="{FF2B5EF4-FFF2-40B4-BE49-F238E27FC236}">
                <a16:creationId xmlns:a16="http://schemas.microsoft.com/office/drawing/2014/main" id="{DC342C5D-A969-41B0-B8AD-FD11F8E43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447" y="3069343"/>
            <a:ext cx="6705391" cy="2235130"/>
          </a:xfrm>
          <a:prstGeom prst="rect">
            <a:avLst/>
          </a:prstGeom>
        </p:spPr>
      </p:pic>
      <p:sp>
        <p:nvSpPr>
          <p:cNvPr id="9" name="TextBox 8">
            <a:extLst>
              <a:ext uri="{FF2B5EF4-FFF2-40B4-BE49-F238E27FC236}">
                <a16:creationId xmlns:a16="http://schemas.microsoft.com/office/drawing/2014/main" id="{8F28BF01-FA3F-4910-8238-83BCDE4ABE90}"/>
              </a:ext>
            </a:extLst>
          </p:cNvPr>
          <p:cNvSpPr txBox="1"/>
          <p:nvPr/>
        </p:nvSpPr>
        <p:spPr>
          <a:xfrm>
            <a:off x="369454" y="884239"/>
            <a:ext cx="5440218" cy="1200329"/>
          </a:xfrm>
          <a:prstGeom prst="rect">
            <a:avLst/>
          </a:prstGeom>
          <a:noFill/>
        </p:spPr>
        <p:txBody>
          <a:bodyPr wrap="square">
            <a:spAutoFit/>
          </a:bodyPr>
          <a:lstStyle/>
          <a:p>
            <a:r>
              <a:rPr lang="en-US" sz="2400" b="1" dirty="0"/>
              <a:t>Construction du </a:t>
            </a:r>
            <a:r>
              <a:rPr lang="en-US" sz="2400" b="1" dirty="0" err="1"/>
              <a:t>modèle</a:t>
            </a:r>
            <a:r>
              <a:rPr lang="en-US" sz="2400" b="1" dirty="0"/>
              <a:t> </a:t>
            </a:r>
            <a:r>
              <a:rPr lang="en-US" sz="2400" b="1" dirty="0" err="1"/>
              <a:t>prédictive</a:t>
            </a:r>
            <a:endParaRPr lang="en-US" sz="2400" b="1" dirty="0">
              <a:solidFill>
                <a:schemeClr val="bg1">
                  <a:lumMod val="65000"/>
                </a:schemeClr>
              </a:solidFill>
            </a:endParaRPr>
          </a:p>
          <a:p>
            <a:r>
              <a:rPr lang="en-US" sz="2400" b="1" dirty="0">
                <a:solidFill>
                  <a:schemeClr val="bg1">
                    <a:lumMod val="65000"/>
                  </a:schemeClr>
                </a:solidFill>
              </a:rPr>
              <a:t>          1.  </a:t>
            </a:r>
            <a:r>
              <a:rPr lang="en-US" sz="2400" b="1" dirty="0" err="1">
                <a:solidFill>
                  <a:schemeClr val="bg1">
                    <a:lumMod val="65000"/>
                  </a:schemeClr>
                </a:solidFill>
              </a:rPr>
              <a:t>Modèle</a:t>
            </a:r>
            <a:r>
              <a:rPr lang="en-US" sz="2400" b="1" dirty="0">
                <a:solidFill>
                  <a:schemeClr val="bg1">
                    <a:lumMod val="65000"/>
                  </a:schemeClr>
                </a:solidFill>
              </a:rPr>
              <a:t> de regression </a:t>
            </a:r>
            <a:r>
              <a:rPr lang="en-US" sz="2400" b="1" dirty="0" err="1">
                <a:solidFill>
                  <a:schemeClr val="bg1">
                    <a:lumMod val="65000"/>
                  </a:schemeClr>
                </a:solidFill>
              </a:rPr>
              <a:t>logistique</a:t>
            </a:r>
            <a:endParaRPr lang="en-US" sz="2400" b="1" dirty="0">
              <a:solidFill>
                <a:schemeClr val="bg1">
                  <a:lumMod val="65000"/>
                </a:schemeClr>
              </a:solidFill>
            </a:endParaRPr>
          </a:p>
          <a:p>
            <a:r>
              <a:rPr lang="en-US" sz="2400" b="1" dirty="0">
                <a:solidFill>
                  <a:schemeClr val="bg1">
                    <a:lumMod val="65000"/>
                  </a:schemeClr>
                </a:solidFill>
              </a:rPr>
              <a:t>              </a:t>
            </a:r>
            <a:endParaRPr lang="en-US" sz="2400" b="1" dirty="0"/>
          </a:p>
        </p:txBody>
      </p:sp>
    </p:spTree>
    <p:extLst>
      <p:ext uri="{BB962C8B-B14F-4D97-AF65-F5344CB8AC3E}">
        <p14:creationId xmlns:p14="http://schemas.microsoft.com/office/powerpoint/2010/main" val="1884073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458179" y="1563747"/>
            <a:ext cx="5440218" cy="830997"/>
          </a:xfrm>
          <a:prstGeom prst="rect">
            <a:avLst/>
          </a:prstGeom>
          <a:noFill/>
        </p:spPr>
        <p:txBody>
          <a:bodyPr wrap="square">
            <a:spAutoFit/>
          </a:bodyPr>
          <a:lstStyle/>
          <a:p>
            <a:r>
              <a:rPr lang="en-US" sz="2400" b="1" dirty="0">
                <a:solidFill>
                  <a:schemeClr val="bg1">
                    <a:lumMod val="50000"/>
                  </a:schemeClr>
                </a:solidFill>
              </a:rPr>
              <a:t>	 </a:t>
            </a:r>
            <a:r>
              <a:rPr lang="en-US" sz="2400" b="1" dirty="0">
                <a:solidFill>
                  <a:schemeClr val="bg1">
                    <a:lumMod val="65000"/>
                  </a:schemeClr>
                </a:solidFill>
              </a:rPr>
              <a:t>2. </a:t>
            </a:r>
            <a:r>
              <a:rPr lang="fr-MA" sz="2400" b="1" dirty="0">
                <a:solidFill>
                  <a:schemeClr val="bg1">
                    <a:lumMod val="65000"/>
                  </a:schemeClr>
                </a:solidFill>
              </a:rPr>
              <a:t>Evaluation du pattern :</a:t>
            </a:r>
            <a:endParaRPr lang="fr-FR" sz="2400" b="1" dirty="0">
              <a:solidFill>
                <a:schemeClr val="bg1">
                  <a:lumMod val="65000"/>
                </a:schemeClr>
              </a:solidFill>
            </a:endParaRPr>
          </a:p>
          <a:p>
            <a:endParaRPr lang="en-US" sz="2400" b="1" dirty="0">
              <a:solidFill>
                <a:schemeClr val="bg1">
                  <a:lumMod val="50000"/>
                </a:schemeClr>
              </a:solidFill>
            </a:endParaRPr>
          </a:p>
        </p:txBody>
      </p:sp>
      <p:sp>
        <p:nvSpPr>
          <p:cNvPr id="16" name="TextBox 15">
            <a:extLst>
              <a:ext uri="{FF2B5EF4-FFF2-40B4-BE49-F238E27FC236}">
                <a16:creationId xmlns:a16="http://schemas.microsoft.com/office/drawing/2014/main" id="{2F7B05CC-93B3-48FB-A2AF-4BDBD5D75714}"/>
              </a:ext>
            </a:extLst>
          </p:cNvPr>
          <p:cNvSpPr txBox="1"/>
          <p:nvPr/>
        </p:nvSpPr>
        <p:spPr>
          <a:xfrm>
            <a:off x="1655025" y="4775362"/>
            <a:ext cx="10288736" cy="369332"/>
          </a:xfrm>
          <a:prstGeom prst="rect">
            <a:avLst/>
          </a:prstGeom>
          <a:noFill/>
        </p:spPr>
        <p:txBody>
          <a:bodyPr wrap="square">
            <a:spAutoFit/>
          </a:bodyPr>
          <a:lstStyle/>
          <a:p>
            <a:r>
              <a:rPr lang="en-US" dirty="0"/>
              <a:t>ACCURACY de </a:t>
            </a:r>
            <a:r>
              <a:rPr lang="en-US" dirty="0" err="1"/>
              <a:t>ce</a:t>
            </a:r>
            <a:r>
              <a:rPr lang="en-US" dirty="0"/>
              <a:t> model = 68.94%</a:t>
            </a:r>
          </a:p>
        </p:txBody>
      </p:sp>
      <p:sp>
        <p:nvSpPr>
          <p:cNvPr id="12" name="Arrow: Right 11">
            <a:extLst>
              <a:ext uri="{FF2B5EF4-FFF2-40B4-BE49-F238E27FC236}">
                <a16:creationId xmlns:a16="http://schemas.microsoft.com/office/drawing/2014/main" id="{D38BC5D7-9BAB-4AAA-B461-0554CA3EE44F}"/>
              </a:ext>
            </a:extLst>
          </p:cNvPr>
          <p:cNvSpPr/>
          <p:nvPr/>
        </p:nvSpPr>
        <p:spPr>
          <a:xfrm>
            <a:off x="766618" y="4775362"/>
            <a:ext cx="72693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2" descr="Text&#10;&#10;Description automatically generated">
            <a:extLst>
              <a:ext uri="{FF2B5EF4-FFF2-40B4-BE49-F238E27FC236}">
                <a16:creationId xmlns:a16="http://schemas.microsoft.com/office/drawing/2014/main" id="{DABCAFD4-B3DB-470B-B264-68FA1DA8B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053" y="2558740"/>
            <a:ext cx="6184726" cy="1500436"/>
          </a:xfrm>
          <a:prstGeom prst="rect">
            <a:avLst/>
          </a:prstGeom>
        </p:spPr>
      </p:pic>
      <p:sp>
        <p:nvSpPr>
          <p:cNvPr id="10" name="TextBox 9">
            <a:extLst>
              <a:ext uri="{FF2B5EF4-FFF2-40B4-BE49-F238E27FC236}">
                <a16:creationId xmlns:a16="http://schemas.microsoft.com/office/drawing/2014/main" id="{3F6794BC-9131-4993-B2D6-3E2EA8132D45}"/>
              </a:ext>
            </a:extLst>
          </p:cNvPr>
          <p:cNvSpPr txBox="1"/>
          <p:nvPr/>
        </p:nvSpPr>
        <p:spPr>
          <a:xfrm>
            <a:off x="371416" y="1054996"/>
            <a:ext cx="5440218" cy="830997"/>
          </a:xfrm>
          <a:prstGeom prst="rect">
            <a:avLst/>
          </a:prstGeom>
          <a:noFill/>
        </p:spPr>
        <p:txBody>
          <a:bodyPr wrap="square">
            <a:spAutoFit/>
          </a:bodyPr>
          <a:lstStyle/>
          <a:p>
            <a:r>
              <a:rPr lang="en-US" sz="2400" b="1" dirty="0"/>
              <a:t>Construction du </a:t>
            </a:r>
            <a:r>
              <a:rPr lang="en-US" sz="2400" b="1" dirty="0" err="1"/>
              <a:t>modèle</a:t>
            </a:r>
            <a:r>
              <a:rPr lang="en-US" sz="2400" b="1" dirty="0"/>
              <a:t> </a:t>
            </a:r>
            <a:r>
              <a:rPr lang="en-US" sz="2400" b="1" dirty="0" err="1"/>
              <a:t>prédictive</a:t>
            </a:r>
            <a:endParaRPr lang="en-US" sz="2400" b="1" dirty="0">
              <a:solidFill>
                <a:schemeClr val="bg1">
                  <a:lumMod val="65000"/>
                </a:schemeClr>
              </a:solidFill>
            </a:endParaRPr>
          </a:p>
          <a:p>
            <a:r>
              <a:rPr lang="en-US" sz="2400" b="1" dirty="0">
                <a:solidFill>
                  <a:schemeClr val="bg1">
                    <a:lumMod val="65000"/>
                  </a:schemeClr>
                </a:solidFill>
              </a:rPr>
              <a:t>              </a:t>
            </a:r>
            <a:endParaRPr lang="en-US" sz="2400" b="1" dirty="0"/>
          </a:p>
        </p:txBody>
      </p:sp>
    </p:spTree>
    <p:extLst>
      <p:ext uri="{BB962C8B-B14F-4D97-AF65-F5344CB8AC3E}">
        <p14:creationId xmlns:p14="http://schemas.microsoft.com/office/powerpoint/2010/main" val="4185408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190326" y="697644"/>
            <a:ext cx="5440218" cy="1200329"/>
          </a:xfrm>
          <a:prstGeom prst="rect">
            <a:avLst/>
          </a:prstGeom>
          <a:noFill/>
        </p:spPr>
        <p:txBody>
          <a:bodyPr wrap="square">
            <a:spAutoFit/>
          </a:bodyPr>
          <a:lstStyle/>
          <a:p>
            <a:r>
              <a:rPr lang="en-US" sz="2400" b="1" dirty="0"/>
              <a:t>Construction du </a:t>
            </a:r>
            <a:r>
              <a:rPr lang="en-US" sz="2400" b="1" dirty="0" err="1"/>
              <a:t>modèle</a:t>
            </a:r>
            <a:r>
              <a:rPr lang="en-US" sz="2400" b="1" dirty="0"/>
              <a:t> </a:t>
            </a:r>
            <a:r>
              <a:rPr lang="en-US" sz="2400" b="1" dirty="0" err="1"/>
              <a:t>prédictive</a:t>
            </a:r>
            <a:endParaRPr lang="en-US" sz="2400" b="1" dirty="0">
              <a:solidFill>
                <a:schemeClr val="bg1">
                  <a:lumMod val="65000"/>
                </a:schemeClr>
              </a:solidFill>
            </a:endParaRPr>
          </a:p>
          <a:p>
            <a:r>
              <a:rPr lang="en-US" sz="2400" b="1" dirty="0">
                <a:solidFill>
                  <a:schemeClr val="bg1">
                    <a:lumMod val="65000"/>
                  </a:schemeClr>
                </a:solidFill>
              </a:rPr>
              <a:t>          2. </a:t>
            </a:r>
            <a:r>
              <a:rPr lang="fr-MA" sz="2400" b="1" dirty="0">
                <a:solidFill>
                  <a:schemeClr val="bg1">
                    <a:lumMod val="65000"/>
                  </a:schemeClr>
                </a:solidFill>
              </a:rPr>
              <a:t>Evaluation du pattern :</a:t>
            </a:r>
            <a:endParaRPr lang="fr-FR" sz="2400" b="1" dirty="0">
              <a:solidFill>
                <a:schemeClr val="bg1">
                  <a:lumMod val="65000"/>
                </a:schemeClr>
              </a:solidFill>
            </a:endParaRPr>
          </a:p>
          <a:p>
            <a:r>
              <a:rPr lang="en-US" sz="2400" b="1" dirty="0">
                <a:solidFill>
                  <a:schemeClr val="bg1">
                    <a:lumMod val="65000"/>
                  </a:schemeClr>
                </a:solidFill>
              </a:rPr>
              <a:t>              </a:t>
            </a:r>
            <a:endParaRPr lang="en-US" sz="2400" b="1" dirty="0"/>
          </a:p>
        </p:txBody>
      </p:sp>
      <p:sp>
        <p:nvSpPr>
          <p:cNvPr id="14" name="TextBox 13">
            <a:extLst>
              <a:ext uri="{FF2B5EF4-FFF2-40B4-BE49-F238E27FC236}">
                <a16:creationId xmlns:a16="http://schemas.microsoft.com/office/drawing/2014/main" id="{278DAEC0-B022-48D6-A093-214D8E120798}"/>
              </a:ext>
            </a:extLst>
          </p:cNvPr>
          <p:cNvSpPr txBox="1"/>
          <p:nvPr/>
        </p:nvSpPr>
        <p:spPr>
          <a:xfrm>
            <a:off x="498764" y="1795228"/>
            <a:ext cx="11333018" cy="1200329"/>
          </a:xfrm>
          <a:prstGeom prst="rect">
            <a:avLst/>
          </a:prstGeom>
          <a:noFill/>
        </p:spPr>
        <p:txBody>
          <a:bodyPr wrap="square">
            <a:spAutoFit/>
          </a:bodyPr>
          <a:lstStyle/>
          <a:p>
            <a:r>
              <a:rPr lang="fr-FR" dirty="0"/>
              <a:t>Nous allons tracer la courbe ROC et calculer l'AUC qui sont des mesures de performances typiques pour un classificateur binaire.</a:t>
            </a:r>
          </a:p>
          <a:p>
            <a:endParaRPr lang="fr-FR" dirty="0"/>
          </a:p>
          <a:p>
            <a:r>
              <a:rPr lang="fr-FR" dirty="0"/>
              <a:t>1- Tracer la courbe ROC :</a:t>
            </a:r>
            <a:endParaRPr lang="en-US" dirty="0"/>
          </a:p>
        </p:txBody>
      </p:sp>
      <p:pic>
        <p:nvPicPr>
          <p:cNvPr id="10" name="Picture 9" descr="Text&#10;&#10;Description automatically generated">
            <a:extLst>
              <a:ext uri="{FF2B5EF4-FFF2-40B4-BE49-F238E27FC236}">
                <a16:creationId xmlns:a16="http://schemas.microsoft.com/office/drawing/2014/main" id="{FC611D6F-F91D-47C2-80CE-267ADF0A4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64" y="3623604"/>
            <a:ext cx="4960718" cy="1341231"/>
          </a:xfrm>
          <a:prstGeom prst="rect">
            <a:avLst/>
          </a:prstGeom>
        </p:spPr>
      </p:pic>
      <p:pic>
        <p:nvPicPr>
          <p:cNvPr id="15" name="Picture 14" descr="Chart, line chart&#10;&#10;Description automatically generated">
            <a:extLst>
              <a:ext uri="{FF2B5EF4-FFF2-40B4-BE49-F238E27FC236}">
                <a16:creationId xmlns:a16="http://schemas.microsoft.com/office/drawing/2014/main" id="{BAB08C32-267D-4928-BD56-0899BDC23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483" y="2367511"/>
            <a:ext cx="7144516" cy="4351949"/>
          </a:xfrm>
          <a:prstGeom prst="rect">
            <a:avLst/>
          </a:prstGeom>
        </p:spPr>
      </p:pic>
    </p:spTree>
    <p:extLst>
      <p:ext uri="{BB962C8B-B14F-4D97-AF65-F5344CB8AC3E}">
        <p14:creationId xmlns:p14="http://schemas.microsoft.com/office/powerpoint/2010/main" val="323366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920150" y="274852"/>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rPr>
              <a:t>Description du </a:t>
            </a: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Problème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pic>
        <p:nvPicPr>
          <p:cNvPr id="8" name="Picture 7" descr="Icon&#10;&#10;Description automatically generated">
            <a:extLst>
              <a:ext uri="{FF2B5EF4-FFF2-40B4-BE49-F238E27FC236}">
                <a16:creationId xmlns:a16="http://schemas.microsoft.com/office/drawing/2014/main" id="{95C02BD4-1779-4E16-868D-492621372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589" y="1955656"/>
            <a:ext cx="2356591" cy="2356591"/>
          </a:xfrm>
          <a:prstGeom prst="rect">
            <a:avLst/>
          </a:prstGeom>
        </p:spPr>
      </p:pic>
      <p:sp>
        <p:nvSpPr>
          <p:cNvPr id="12" name="TextBox 11">
            <a:extLst>
              <a:ext uri="{FF2B5EF4-FFF2-40B4-BE49-F238E27FC236}">
                <a16:creationId xmlns:a16="http://schemas.microsoft.com/office/drawing/2014/main" id="{B713E311-ECDC-485E-8099-39C09BCC5D66}"/>
              </a:ext>
            </a:extLst>
          </p:cNvPr>
          <p:cNvSpPr txBox="1"/>
          <p:nvPr/>
        </p:nvSpPr>
        <p:spPr>
          <a:xfrm>
            <a:off x="807043" y="1781194"/>
            <a:ext cx="8229600" cy="3951916"/>
          </a:xfrm>
          <a:prstGeom prst="rect">
            <a:avLst/>
          </a:prstGeom>
          <a:noFill/>
        </p:spPr>
        <p:txBody>
          <a:bodyPr wrap="square">
            <a:spAutoFit/>
          </a:bodyPr>
          <a:lstStyle/>
          <a:p>
            <a:pPr>
              <a:lnSpc>
                <a:spcPct val="115000"/>
              </a:lnSpc>
              <a:spcAft>
                <a:spcPts val="1000"/>
              </a:spcAft>
            </a:pPr>
            <a:r>
              <a:rPr lang="fr-FR" sz="1800" b="1" dirty="0">
                <a:solidFill>
                  <a:schemeClr val="bg1">
                    <a:lumMod val="50000"/>
                  </a:schemeClr>
                </a:solidFill>
                <a:effectLst/>
                <a:latin typeface="Arial Rounded MT Bold" panose="020F0704030504030204" pitchFamily="34" charset="0"/>
                <a:ea typeface="Calibri" panose="020F0502020204030204" pitchFamily="34" charset="0"/>
                <a:cs typeface="Arial" panose="020B0604020202020204" pitchFamily="34" charset="0"/>
              </a:rPr>
              <a:t>       </a:t>
            </a:r>
            <a:r>
              <a:rPr lang="fr-MA" sz="1800" dirty="0">
                <a:solidFill>
                  <a:srgbClr val="0D0D0D"/>
                </a:solidFill>
                <a:effectLst/>
                <a:latin typeface="Arial" panose="020B0604020202020204" pitchFamily="34" charset="0"/>
                <a:ea typeface="Calibri" panose="020F0502020204030204" pitchFamily="34" charset="0"/>
                <a:cs typeface="Arial" panose="020B0604020202020204" pitchFamily="34" charset="0"/>
              </a:rPr>
              <a:t> </a:t>
            </a:r>
            <a:r>
              <a:rPr lang="fr-MA" sz="1800" b="1" dirty="0">
                <a:solidFill>
                  <a:schemeClr val="bg1">
                    <a:lumMod val="50000"/>
                  </a:schemeClr>
                </a:solidFill>
                <a:effectLst/>
                <a:latin typeface="Arial Rounded MT Bold" panose="020F0704030504030204" pitchFamily="34" charset="0"/>
                <a:ea typeface="Calibri" panose="020F0502020204030204" pitchFamily="34" charset="0"/>
                <a:cs typeface="Arial" panose="020B0604020202020204" pitchFamily="34" charset="0"/>
              </a:rPr>
              <a:t>L</a:t>
            </a:r>
            <a:r>
              <a:rPr lang="fr-MA" b="1" dirty="0">
                <a:solidFill>
                  <a:schemeClr val="bg1">
                    <a:lumMod val="50000"/>
                  </a:schemeClr>
                </a:solidFill>
                <a:latin typeface="Arial Rounded MT Bold" panose="020F0704030504030204" pitchFamily="34" charset="0"/>
              </a:rPr>
              <a:t>’objectif des services RH et managers associés au processus de recrutement consiste effectivement à bien  sélectionner les candidats les plus adaptés aux postes  afin de maximiser leurs chances de réussite dans l’entreprise.</a:t>
            </a:r>
            <a:endParaRPr lang="fr-FR" b="1" dirty="0">
              <a:solidFill>
                <a:schemeClr val="bg1">
                  <a:lumMod val="50000"/>
                </a:schemeClr>
              </a:solidFill>
              <a:latin typeface="Arial Rounded MT Bold" panose="020F0704030504030204" pitchFamily="34" charset="0"/>
            </a:endParaRPr>
          </a:p>
          <a:p>
            <a:pPr>
              <a:lnSpc>
                <a:spcPct val="115000"/>
              </a:lnSpc>
              <a:spcAft>
                <a:spcPts val="1000"/>
              </a:spcAft>
            </a:pPr>
            <a:r>
              <a:rPr lang="fr-MA" b="1" dirty="0">
                <a:solidFill>
                  <a:schemeClr val="bg1">
                    <a:lumMod val="50000"/>
                  </a:schemeClr>
                </a:solidFill>
                <a:latin typeface="Arial Rounded MT Bold" panose="020F0704030504030204" pitchFamily="34" charset="0"/>
              </a:rPr>
              <a:t>          L'entreprise a investi du temps et de l'argent pour les former, Pourtant quel  quittent l'entreprise volontairement  avant leur premier anniversaire</a:t>
            </a:r>
            <a:endParaRPr lang="fr-FR" b="1" dirty="0">
              <a:solidFill>
                <a:schemeClr val="bg1">
                  <a:lumMod val="50000"/>
                </a:schemeClr>
              </a:solidFill>
              <a:latin typeface="Arial Rounded MT Bold" panose="020F0704030504030204" pitchFamily="34" charset="0"/>
            </a:endParaRPr>
          </a:p>
          <a:p>
            <a:pPr>
              <a:lnSpc>
                <a:spcPct val="115000"/>
              </a:lnSpc>
              <a:spcAft>
                <a:spcPts val="1000"/>
              </a:spcAft>
            </a:pPr>
            <a:r>
              <a:rPr lang="fr-MA" b="1" dirty="0">
                <a:solidFill>
                  <a:schemeClr val="bg1">
                    <a:lumMod val="50000"/>
                  </a:schemeClr>
                </a:solidFill>
                <a:latin typeface="Arial Rounded MT Bold" panose="020F0704030504030204" pitchFamily="34" charset="0"/>
              </a:rPr>
              <a:t>         Il est important pour la direction de connaître les variables responsables des départs des employés et d'avoir également une prédiction sur les employés qui quitteront leur emploi à l'avenir. </a:t>
            </a:r>
          </a:p>
          <a:p>
            <a:pPr>
              <a:lnSpc>
                <a:spcPct val="115000"/>
              </a:lnSpc>
              <a:spcAft>
                <a:spcPts val="1000"/>
              </a:spcAft>
            </a:pPr>
            <a:r>
              <a:rPr lang="fr-MA" b="1" dirty="0">
                <a:solidFill>
                  <a:schemeClr val="bg1">
                    <a:lumMod val="50000"/>
                  </a:schemeClr>
                </a:solidFill>
                <a:latin typeface="Arial Rounded MT Bold" panose="020F0704030504030204" pitchFamily="34" charset="0"/>
              </a:rPr>
              <a:t>Dès lors, comment remédier à ces départs prématurés ?</a:t>
            </a:r>
            <a:endParaRPr lang="fr-FR" b="1" dirty="0">
              <a:solidFill>
                <a:schemeClr val="bg1">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775097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14" name="TextBox 13">
            <a:extLst>
              <a:ext uri="{FF2B5EF4-FFF2-40B4-BE49-F238E27FC236}">
                <a16:creationId xmlns:a16="http://schemas.microsoft.com/office/drawing/2014/main" id="{278DAEC0-B022-48D6-A093-214D8E120798}"/>
              </a:ext>
            </a:extLst>
          </p:cNvPr>
          <p:cNvSpPr txBox="1"/>
          <p:nvPr/>
        </p:nvSpPr>
        <p:spPr>
          <a:xfrm>
            <a:off x="875835" y="1262924"/>
            <a:ext cx="11333018" cy="646331"/>
          </a:xfrm>
          <a:prstGeom prst="rect">
            <a:avLst/>
          </a:prstGeom>
          <a:noFill/>
        </p:spPr>
        <p:txBody>
          <a:bodyPr wrap="square">
            <a:spAutoFit/>
          </a:bodyPr>
          <a:lstStyle/>
          <a:p>
            <a:endParaRPr lang="fr-FR" dirty="0"/>
          </a:p>
          <a:p>
            <a:r>
              <a:rPr lang="fr-FR" dirty="0"/>
              <a:t>2- Calculer AUC :</a:t>
            </a:r>
            <a:endParaRPr lang="en-US" dirty="0"/>
          </a:p>
        </p:txBody>
      </p:sp>
      <p:pic>
        <p:nvPicPr>
          <p:cNvPr id="5" name="Picture 4" descr="Text&#10;&#10;Description automatically generated">
            <a:extLst>
              <a:ext uri="{FF2B5EF4-FFF2-40B4-BE49-F238E27FC236}">
                <a16:creationId xmlns:a16="http://schemas.microsoft.com/office/drawing/2014/main" id="{A9A3640B-28A9-4F4E-8B8B-44B635C46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891" y="1971744"/>
            <a:ext cx="6352907" cy="1976835"/>
          </a:xfrm>
          <a:prstGeom prst="rect">
            <a:avLst/>
          </a:prstGeom>
        </p:spPr>
      </p:pic>
      <p:sp>
        <p:nvSpPr>
          <p:cNvPr id="16" name="TextBox 15">
            <a:extLst>
              <a:ext uri="{FF2B5EF4-FFF2-40B4-BE49-F238E27FC236}">
                <a16:creationId xmlns:a16="http://schemas.microsoft.com/office/drawing/2014/main" id="{2F7B05CC-93B3-48FB-A2AF-4BDBD5D75714}"/>
              </a:ext>
            </a:extLst>
          </p:cNvPr>
          <p:cNvSpPr txBox="1"/>
          <p:nvPr/>
        </p:nvSpPr>
        <p:spPr>
          <a:xfrm>
            <a:off x="1655025" y="4498363"/>
            <a:ext cx="10288736" cy="923330"/>
          </a:xfrm>
          <a:prstGeom prst="rect">
            <a:avLst/>
          </a:prstGeom>
          <a:noFill/>
        </p:spPr>
        <p:txBody>
          <a:bodyPr wrap="square">
            <a:spAutoFit/>
          </a:bodyPr>
          <a:lstStyle/>
          <a:p>
            <a:r>
              <a:rPr lang="fr-FR" dirty="0"/>
              <a:t>Sur la base de la règle empirique, un modèle a une bonne capacité prédictive si l'AUC est plus proche de 1. Selon notre analyse, l'AUC = 0,73 est plus proche de 1, par conséquent, le modèle de régression logistique a une bonne capacité prédictive.</a:t>
            </a:r>
            <a:endParaRPr lang="en-US" dirty="0"/>
          </a:p>
        </p:txBody>
      </p:sp>
      <p:sp>
        <p:nvSpPr>
          <p:cNvPr id="12" name="Arrow: Right 11">
            <a:extLst>
              <a:ext uri="{FF2B5EF4-FFF2-40B4-BE49-F238E27FC236}">
                <a16:creationId xmlns:a16="http://schemas.microsoft.com/office/drawing/2014/main" id="{D38BC5D7-9BAB-4AAA-B461-0554CA3EE44F}"/>
              </a:ext>
            </a:extLst>
          </p:cNvPr>
          <p:cNvSpPr/>
          <p:nvPr/>
        </p:nvSpPr>
        <p:spPr>
          <a:xfrm>
            <a:off x="766618" y="4775362"/>
            <a:ext cx="72693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571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68633326-D0EE-4A85-B78B-FDB2E82A71F0}"/>
              </a:ext>
            </a:extLst>
          </p:cNvPr>
          <p:cNvSpPr/>
          <p:nvPr/>
        </p:nvSpPr>
        <p:spPr>
          <a:xfrm>
            <a:off x="86767" y="8572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Flèche : droite à entaille 6">
            <a:extLst>
              <a:ext uri="{FF2B5EF4-FFF2-40B4-BE49-F238E27FC236}">
                <a16:creationId xmlns:a16="http://schemas.microsoft.com/office/drawing/2014/main" id="{6B076DD2-9157-4B43-AF81-1E9F544337A4}"/>
              </a:ext>
            </a:extLst>
          </p:cNvPr>
          <p:cNvSpPr/>
          <p:nvPr/>
        </p:nvSpPr>
        <p:spPr>
          <a:xfrm>
            <a:off x="418393" y="3047921"/>
            <a:ext cx="923277" cy="488271"/>
          </a:xfrm>
          <a:prstGeom prst="notched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9AFE785-9332-41CE-898D-57A7B1C48935}"/>
              </a:ext>
            </a:extLst>
          </p:cNvPr>
          <p:cNvSpPr txBox="1"/>
          <p:nvPr/>
        </p:nvSpPr>
        <p:spPr>
          <a:xfrm>
            <a:off x="2883206" y="348751"/>
            <a:ext cx="6297403"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latin typeface="Noto Sans" panose="020B0502040504020204"/>
                <a:ea typeface="Noto Sans" panose="020B0502040504020204" pitchFamily="34"/>
                <a:cs typeface="Noto Sans" panose="020B0502040504020204" pitchFamily="34"/>
              </a:rPr>
              <a:t>CONCLUS</a:t>
            </a:r>
            <a:r>
              <a:rPr kumimoji="0" lang="en-US" sz="54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rPr>
              <a:t>ION</a:t>
            </a:r>
            <a:endParaRPr kumimoji="0" lang="en-GB" sz="54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cxnSp>
        <p:nvCxnSpPr>
          <p:cNvPr id="8" name="Straight Connector 7">
            <a:extLst>
              <a:ext uri="{FF2B5EF4-FFF2-40B4-BE49-F238E27FC236}">
                <a16:creationId xmlns:a16="http://schemas.microsoft.com/office/drawing/2014/main" id="{6A43F8B6-FDA8-4904-B8F7-4BB53E1D30C2}"/>
              </a:ext>
            </a:extLst>
          </p:cNvPr>
          <p:cNvCxnSpPr>
            <a:cxnSpLocks/>
          </p:cNvCxnSpPr>
          <p:nvPr/>
        </p:nvCxnSpPr>
        <p:spPr>
          <a:xfrm>
            <a:off x="0" y="1496294"/>
            <a:ext cx="12192000" cy="1"/>
          </a:xfrm>
          <a:prstGeom prst="line">
            <a:avLst/>
          </a:prstGeom>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1A0B5F-E8B7-45B0-90C4-9C920E02C54C}"/>
              </a:ext>
            </a:extLst>
          </p:cNvPr>
          <p:cNvSpPr txBox="1"/>
          <p:nvPr/>
        </p:nvSpPr>
        <p:spPr>
          <a:xfrm>
            <a:off x="1428437" y="1988363"/>
            <a:ext cx="10232796" cy="4248342"/>
          </a:xfrm>
          <a:prstGeom prst="rect">
            <a:avLst/>
          </a:prstGeom>
          <a:noFill/>
        </p:spPr>
        <p:txBody>
          <a:bodyPr wrap="square">
            <a:spAutoFit/>
          </a:bodyPr>
          <a:lstStyle/>
          <a:p>
            <a:pPr>
              <a:lnSpc>
                <a:spcPct val="115000"/>
              </a:lnSpc>
              <a:spcAft>
                <a:spcPts val="1000"/>
              </a:spcAft>
            </a:pPr>
            <a:r>
              <a:rPr lang="fr-FR" sz="2800" b="1" dirty="0">
                <a:solidFill>
                  <a:schemeClr val="bg1">
                    <a:lumMod val="50000"/>
                  </a:schemeClr>
                </a:solidFill>
              </a:rPr>
              <a:t> </a:t>
            </a:r>
            <a:r>
              <a:rPr lang="fr-MA" sz="2400" b="1" dirty="0">
                <a:solidFill>
                  <a:schemeClr val="bg1">
                    <a:lumMod val="50000"/>
                  </a:schemeClr>
                </a:solidFill>
              </a:rPr>
              <a:t>« La meilleure façon de prédire l'avenir, c'est de le créer ». </a:t>
            </a:r>
          </a:p>
          <a:p>
            <a:pPr>
              <a:lnSpc>
                <a:spcPct val="115000"/>
              </a:lnSpc>
              <a:spcAft>
                <a:spcPts val="1000"/>
              </a:spcAft>
            </a:pPr>
            <a:r>
              <a:rPr lang="fr-MA" sz="2400" b="1" dirty="0">
                <a:solidFill>
                  <a:schemeClr val="bg1">
                    <a:lumMod val="50000"/>
                  </a:schemeClr>
                </a:solidFill>
              </a:rPr>
              <a:t>Cette phrase exprimait le poids de nos choix et décisions sur le futur, Appliquée au recrutement dans la gestion du turnover en entreprise, cette notion prend tout son sens : l’objectif des services RH et managers associés au processus de recrutement consiste effectivement à   sélectionner les candidats les plus adaptés aux postes afin de maximiser leurs chances de réussite dans l’entreprise et minimise les départ volontairement  dans  ce projet on a vu comment remédier à ces départs prématurés  en utilisant data </a:t>
            </a:r>
            <a:r>
              <a:rPr lang="fr-MA" sz="2400" b="1" dirty="0" err="1">
                <a:solidFill>
                  <a:schemeClr val="bg1">
                    <a:lumMod val="50000"/>
                  </a:schemeClr>
                </a:solidFill>
              </a:rPr>
              <a:t>mining</a:t>
            </a:r>
            <a:r>
              <a:rPr lang="fr-MA" sz="2400" b="1" dirty="0">
                <a:solidFill>
                  <a:schemeClr val="bg1">
                    <a:lumMod val="50000"/>
                  </a:schemeClr>
                </a:solidFill>
              </a:rPr>
              <a:t> avec R.</a:t>
            </a:r>
            <a:endParaRPr lang="fr-FR" sz="2400" b="1" dirty="0">
              <a:solidFill>
                <a:schemeClr val="bg1">
                  <a:lumMod val="50000"/>
                </a:schemeClr>
              </a:solidFill>
            </a:endParaRPr>
          </a:p>
          <a:p>
            <a:endParaRPr lang="en-US" sz="2800" b="1" dirty="0">
              <a:solidFill>
                <a:schemeClr val="bg1">
                  <a:lumMod val="50000"/>
                </a:schemeClr>
              </a:solidFill>
            </a:endParaRPr>
          </a:p>
        </p:txBody>
      </p:sp>
    </p:spTree>
    <p:extLst>
      <p:ext uri="{BB962C8B-B14F-4D97-AF65-F5344CB8AC3E}">
        <p14:creationId xmlns:p14="http://schemas.microsoft.com/office/powerpoint/2010/main" val="3438213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E78A0-2002-4EC5-86F2-7443195DDFDF}"/>
              </a:ext>
            </a:extLst>
          </p:cNvPr>
          <p:cNvSpPr/>
          <p:nvPr/>
        </p:nvSpPr>
        <p:spPr>
          <a:xfrm>
            <a:off x="2963535" y="2676154"/>
            <a:ext cx="6615914" cy="1938992"/>
          </a:xfrm>
          <a:prstGeom prst="rect">
            <a:avLst/>
          </a:prstGeom>
        </p:spPr>
        <p:txBody>
          <a:bodyPr wrap="none">
            <a:spAutoFit/>
          </a:bodyPr>
          <a:lstStyle/>
          <a:p>
            <a:pPr lvl="0" algn="ctr">
              <a:defRPr/>
            </a:pPr>
            <a:r>
              <a:rPr lang="en-GB" sz="6000" b="1" dirty="0">
                <a:latin typeface="Noto Sans" panose="020B0502040504020204" pitchFamily="34"/>
                <a:ea typeface="Noto Sans" panose="020B0502040504020204" pitchFamily="34"/>
                <a:cs typeface="Noto Sans" panose="020B0502040504020204" pitchFamily="34"/>
              </a:rPr>
              <a:t>Merci pour </a:t>
            </a:r>
            <a:r>
              <a:rPr lang="en-GB" sz="6000" b="1" dirty="0" err="1">
                <a:latin typeface="Noto Sans" panose="020B0502040504020204" pitchFamily="34"/>
                <a:ea typeface="Noto Sans" panose="020B0502040504020204" pitchFamily="34"/>
                <a:cs typeface="Noto Sans" panose="020B0502040504020204" pitchFamily="34"/>
              </a:rPr>
              <a:t>votre</a:t>
            </a:r>
            <a:endParaRPr lang="en-GB" sz="6000" b="1" dirty="0">
              <a:latin typeface="Noto Sans" panose="020B0502040504020204" pitchFamily="34"/>
              <a:ea typeface="Noto Sans" panose="020B0502040504020204" pitchFamily="34"/>
              <a:cs typeface="Noto Sans" panose="020B0502040504020204" pitchFamily="34"/>
            </a:endParaRPr>
          </a:p>
          <a:p>
            <a:pPr lvl="0" algn="ctr">
              <a:defRPr/>
            </a:pPr>
            <a:r>
              <a:rPr lang="en-GB" sz="6000" b="1" dirty="0">
                <a:latin typeface="Noto Sans" panose="020B0502040504020204" pitchFamily="34"/>
                <a:ea typeface="Noto Sans" panose="020B0502040504020204" pitchFamily="34"/>
                <a:cs typeface="Noto Sans" panose="020B0502040504020204" pitchFamily="34"/>
              </a:rPr>
              <a:t> attention</a:t>
            </a:r>
          </a:p>
        </p:txBody>
      </p:sp>
      <p:sp>
        <p:nvSpPr>
          <p:cNvPr id="3" name="Rectangle 2">
            <a:extLst>
              <a:ext uri="{FF2B5EF4-FFF2-40B4-BE49-F238E27FC236}">
                <a16:creationId xmlns:a16="http://schemas.microsoft.com/office/drawing/2014/main" id="{0368D33F-DD63-4D5B-A104-CAC16F7D51CF}"/>
              </a:ext>
            </a:extLst>
          </p:cNvPr>
          <p:cNvSpPr/>
          <p:nvPr/>
        </p:nvSpPr>
        <p:spPr>
          <a:xfrm>
            <a:off x="4" y="3137664"/>
            <a:ext cx="2918688" cy="1976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023C0B3-AEA7-49E5-9D48-5DA73D123195}"/>
              </a:ext>
            </a:extLst>
          </p:cNvPr>
          <p:cNvSpPr/>
          <p:nvPr/>
        </p:nvSpPr>
        <p:spPr>
          <a:xfrm>
            <a:off x="9679709" y="3137664"/>
            <a:ext cx="2512291" cy="1976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68633326-D0EE-4A85-B78B-FDB2E82A71F0}"/>
              </a:ext>
            </a:extLst>
          </p:cNvPr>
          <p:cNvSpPr/>
          <p:nvPr/>
        </p:nvSpPr>
        <p:spPr>
          <a:xfrm>
            <a:off x="86767" y="8572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3965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8192655" y="588288"/>
            <a:ext cx="3999345"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a:off x="1" y="616130"/>
            <a:ext cx="374072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46258" y="274859"/>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Objectifs</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pic>
        <p:nvPicPr>
          <p:cNvPr id="5" name="Picture 4" descr="Icon&#10;&#10;Description automatically generated">
            <a:extLst>
              <a:ext uri="{FF2B5EF4-FFF2-40B4-BE49-F238E27FC236}">
                <a16:creationId xmlns:a16="http://schemas.microsoft.com/office/drawing/2014/main" id="{C847DDAF-3589-4624-9C64-DB5FCC4F8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172" y="2353824"/>
            <a:ext cx="2464784" cy="2464784"/>
          </a:xfrm>
          <a:prstGeom prst="rect">
            <a:avLst/>
          </a:prstGeom>
        </p:spPr>
      </p:pic>
      <p:sp>
        <p:nvSpPr>
          <p:cNvPr id="10" name="TextBox 9">
            <a:extLst>
              <a:ext uri="{FF2B5EF4-FFF2-40B4-BE49-F238E27FC236}">
                <a16:creationId xmlns:a16="http://schemas.microsoft.com/office/drawing/2014/main" id="{356930FE-0310-4EA2-8502-98307B4ECE7B}"/>
              </a:ext>
            </a:extLst>
          </p:cNvPr>
          <p:cNvSpPr txBox="1"/>
          <p:nvPr/>
        </p:nvSpPr>
        <p:spPr>
          <a:xfrm>
            <a:off x="3934691" y="2263058"/>
            <a:ext cx="7758545" cy="2246769"/>
          </a:xfrm>
          <a:prstGeom prst="rect">
            <a:avLst/>
          </a:prstGeom>
          <a:noFill/>
        </p:spPr>
        <p:txBody>
          <a:bodyPr wrap="square">
            <a:spAutoFit/>
          </a:bodyPr>
          <a:lstStyle/>
          <a:p>
            <a:r>
              <a:rPr lang="fr-FR" sz="2800" b="1" dirty="0">
                <a:solidFill>
                  <a:schemeClr val="bg1">
                    <a:lumMod val="50000"/>
                  </a:schemeClr>
                </a:solidFill>
                <a:latin typeface="Arial Rounded MT Bold" panose="020F0704030504030204" pitchFamily="34" charset="0"/>
              </a:rPr>
              <a:t>L'objectif de ce projet est de concevoir différents modèles pour prédire si un employé restera ou quittera l'entreprise au cours de la prochaine année et d'analyser l'exactitude des modèles.</a:t>
            </a:r>
            <a:endParaRPr lang="en-US" sz="2800" b="1" dirty="0">
              <a:solidFill>
                <a:schemeClr val="bg1">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71158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8192655" y="588288"/>
            <a:ext cx="3999345"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a:off x="1" y="616130"/>
            <a:ext cx="374072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46258" y="274859"/>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rPr>
              <a:t>Dataset</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10" name="TextBox 9">
            <a:extLst>
              <a:ext uri="{FF2B5EF4-FFF2-40B4-BE49-F238E27FC236}">
                <a16:creationId xmlns:a16="http://schemas.microsoft.com/office/drawing/2014/main" id="{356930FE-0310-4EA2-8502-98307B4ECE7B}"/>
              </a:ext>
            </a:extLst>
          </p:cNvPr>
          <p:cNvSpPr txBox="1"/>
          <p:nvPr/>
        </p:nvSpPr>
        <p:spPr>
          <a:xfrm>
            <a:off x="3934692" y="1490555"/>
            <a:ext cx="7915566" cy="4524315"/>
          </a:xfrm>
          <a:prstGeom prst="rect">
            <a:avLst/>
          </a:prstGeom>
          <a:noFill/>
        </p:spPr>
        <p:txBody>
          <a:bodyPr wrap="square">
            <a:spAutoFit/>
          </a:bodyPr>
          <a:lstStyle/>
          <a:p>
            <a:r>
              <a:rPr lang="fr-FR" sz="2400" b="1" dirty="0" err="1">
                <a:solidFill>
                  <a:schemeClr val="bg1">
                    <a:lumMod val="50000"/>
                  </a:schemeClr>
                </a:solidFill>
                <a:latin typeface="Arial Rounded MT Bold" panose="020F0704030504030204" pitchFamily="34" charset="0"/>
              </a:rPr>
              <a:t>Dataset</a:t>
            </a:r>
            <a:r>
              <a:rPr lang="fr-FR" sz="2400" b="1" dirty="0">
                <a:solidFill>
                  <a:schemeClr val="bg1">
                    <a:lumMod val="50000"/>
                  </a:schemeClr>
                </a:solidFill>
                <a:latin typeface="Arial Rounded MT Bold" panose="020F0704030504030204" pitchFamily="34" charset="0"/>
              </a:rPr>
              <a:t> (humanresources.csv) sur les ressources humaines de Kaggle.com avec 11111 observations et 8 variables. </a:t>
            </a:r>
          </a:p>
          <a:p>
            <a:endParaRPr lang="fr-FR" sz="2400" b="1" dirty="0">
              <a:solidFill>
                <a:schemeClr val="bg1">
                  <a:lumMod val="50000"/>
                </a:schemeClr>
              </a:solidFill>
              <a:latin typeface="Arial Rounded MT Bold" panose="020F0704030504030204" pitchFamily="34" charset="0"/>
            </a:endParaRPr>
          </a:p>
          <a:p>
            <a:r>
              <a:rPr lang="fr-FR" sz="2400" b="1" dirty="0">
                <a:solidFill>
                  <a:schemeClr val="bg1">
                    <a:lumMod val="50000"/>
                  </a:schemeClr>
                </a:solidFill>
                <a:latin typeface="Arial Rounded MT Bold" panose="020F0704030504030204" pitchFamily="34" charset="0"/>
              </a:rPr>
              <a:t>C'est un des données historiques nous donnant les informations qui ont quitté l'entreprise et qui n'ont pas quitté l'entreprise au cours de la dernière année. </a:t>
            </a:r>
          </a:p>
          <a:p>
            <a:endParaRPr lang="fr-FR" sz="2400" b="1" dirty="0">
              <a:solidFill>
                <a:schemeClr val="bg1">
                  <a:lumMod val="50000"/>
                </a:schemeClr>
              </a:solidFill>
              <a:latin typeface="Arial Rounded MT Bold" panose="020F0704030504030204" pitchFamily="34" charset="0"/>
            </a:endParaRPr>
          </a:p>
          <a:p>
            <a:r>
              <a:rPr lang="fr-FR" sz="2400" b="1" dirty="0">
                <a:solidFill>
                  <a:schemeClr val="bg1">
                    <a:lumMod val="50000"/>
                  </a:schemeClr>
                </a:solidFill>
                <a:latin typeface="Arial Rounded MT Bold" panose="020F0704030504030204" pitchFamily="34" charset="0"/>
              </a:rPr>
              <a:t>Dans cet </a:t>
            </a:r>
            <a:r>
              <a:rPr lang="fr-FR" sz="2400" b="1" dirty="0" err="1">
                <a:solidFill>
                  <a:schemeClr val="bg1">
                    <a:lumMod val="50000"/>
                  </a:schemeClr>
                </a:solidFill>
                <a:latin typeface="Arial Rounded MT Bold" panose="020F0704030504030204" pitchFamily="34" charset="0"/>
              </a:rPr>
              <a:t>dataset</a:t>
            </a:r>
            <a:r>
              <a:rPr lang="fr-FR" sz="2400" b="1" dirty="0">
                <a:solidFill>
                  <a:schemeClr val="bg1">
                    <a:lumMod val="50000"/>
                  </a:schemeClr>
                </a:solidFill>
                <a:latin typeface="Arial Rounded MT Bold" panose="020F0704030504030204" pitchFamily="34" charset="0"/>
              </a:rPr>
              <a:t>, nous allons prédire la variable "</a:t>
            </a:r>
            <a:r>
              <a:rPr lang="fr-FR" sz="2400" b="1" dirty="0" err="1">
                <a:solidFill>
                  <a:schemeClr val="bg1">
                    <a:lumMod val="50000"/>
                  </a:schemeClr>
                </a:solidFill>
                <a:latin typeface="Arial Rounded MT Bold" panose="020F0704030504030204" pitchFamily="34" charset="0"/>
              </a:rPr>
              <a:t>vol_leave</a:t>
            </a:r>
            <a:r>
              <a:rPr lang="fr-FR" sz="2400" b="1" dirty="0">
                <a:solidFill>
                  <a:schemeClr val="bg1">
                    <a:lumMod val="50000"/>
                  </a:schemeClr>
                </a:solidFill>
                <a:latin typeface="Arial Rounded MT Bold" panose="020F0704030504030204" pitchFamily="34" charset="0"/>
              </a:rPr>
              <a:t>" (0 = rester, 1 = partir) en utilisant les autres variables.</a:t>
            </a:r>
            <a:endParaRPr lang="en-US" sz="2400" b="1" dirty="0">
              <a:solidFill>
                <a:schemeClr val="bg1">
                  <a:lumMod val="50000"/>
                </a:schemeClr>
              </a:solidFill>
              <a:latin typeface="Arial Rounded MT Bold" panose="020F0704030504030204" pitchFamily="34" charset="0"/>
            </a:endParaRPr>
          </a:p>
        </p:txBody>
      </p:sp>
      <p:pic>
        <p:nvPicPr>
          <p:cNvPr id="9" name="Picture 8" descr="A picture containing text, vector graphics, businesscard&#10;&#10;Description automatically generated">
            <a:extLst>
              <a:ext uri="{FF2B5EF4-FFF2-40B4-BE49-F238E27FC236}">
                <a16:creationId xmlns:a16="http://schemas.microsoft.com/office/drawing/2014/main" id="{BF8CBC8A-D7A3-484F-A450-5A670AA9F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09" y="2098964"/>
            <a:ext cx="2438400" cy="2438400"/>
          </a:xfrm>
          <a:prstGeom prst="rect">
            <a:avLst/>
          </a:prstGeom>
        </p:spPr>
      </p:pic>
    </p:spTree>
    <p:extLst>
      <p:ext uri="{BB962C8B-B14F-4D97-AF65-F5344CB8AC3E}">
        <p14:creationId xmlns:p14="http://schemas.microsoft.com/office/powerpoint/2010/main" val="242538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1006761" y="884239"/>
            <a:ext cx="8257309" cy="7417415"/>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a:t>
            </a:r>
          </a:p>
          <a:p>
            <a:r>
              <a:rPr lang="en-US" sz="2400" b="1" dirty="0"/>
              <a:t>           </a:t>
            </a:r>
            <a:r>
              <a:rPr lang="en-US" sz="2400" b="1" dirty="0">
                <a:solidFill>
                  <a:schemeClr val="bg1">
                    <a:lumMod val="65000"/>
                  </a:schemeClr>
                </a:solidFill>
              </a:rPr>
              <a:t>1. Exploration </a:t>
            </a:r>
            <a:r>
              <a:rPr lang="en-US" sz="2400" b="1" dirty="0" err="1">
                <a:solidFill>
                  <a:schemeClr val="bg1">
                    <a:lumMod val="65000"/>
                  </a:schemeClr>
                </a:solidFill>
              </a:rPr>
              <a:t>initiale</a:t>
            </a:r>
            <a:r>
              <a:rPr lang="en-US" sz="2400" b="1" dirty="0">
                <a:solidFill>
                  <a:schemeClr val="bg1">
                    <a:lumMod val="65000"/>
                  </a:schemeClr>
                </a:solidFill>
              </a:rPr>
              <a:t> des </a:t>
            </a:r>
            <a:r>
              <a:rPr lang="en-US" sz="2400" b="1" dirty="0" err="1">
                <a:solidFill>
                  <a:schemeClr val="bg1">
                    <a:lumMod val="65000"/>
                  </a:schemeClr>
                </a:solidFill>
              </a:rPr>
              <a:t>données</a:t>
            </a:r>
            <a:r>
              <a:rPr lang="en-US" sz="2400" b="1" dirty="0">
                <a:solidFill>
                  <a:schemeClr val="bg1">
                    <a:lumMod val="65000"/>
                  </a:schemeClr>
                </a:solidFill>
              </a:rPr>
              <a:t> </a:t>
            </a:r>
          </a:p>
          <a:p>
            <a:r>
              <a:rPr lang="en-US" sz="2400" b="1" dirty="0"/>
              <a:t>           </a:t>
            </a:r>
            <a:r>
              <a:rPr lang="en-US" sz="2400" b="1" dirty="0">
                <a:solidFill>
                  <a:schemeClr val="bg1">
                    <a:lumMod val="65000"/>
                  </a:schemeClr>
                </a:solidFill>
              </a:rPr>
              <a:t>2. </a:t>
            </a:r>
            <a:r>
              <a:rPr lang="en-US" sz="2400" b="1" dirty="0" err="1">
                <a:solidFill>
                  <a:schemeClr val="bg1">
                    <a:lumMod val="65000"/>
                  </a:schemeClr>
                </a:solidFill>
              </a:rPr>
              <a:t>Préparation</a:t>
            </a:r>
            <a:r>
              <a:rPr lang="en-US" sz="2400" b="1" dirty="0">
                <a:solidFill>
                  <a:schemeClr val="bg1">
                    <a:lumMod val="65000"/>
                  </a:schemeClr>
                </a:solidFill>
              </a:rPr>
              <a:t> des </a:t>
            </a:r>
            <a:r>
              <a:rPr lang="en-US" sz="2400" b="1" dirty="0" err="1">
                <a:solidFill>
                  <a:schemeClr val="bg1">
                    <a:lumMod val="65000"/>
                  </a:schemeClr>
                </a:solidFill>
              </a:rPr>
              <a:t>données</a:t>
            </a:r>
            <a:endParaRPr lang="en-US" sz="2400" b="1" dirty="0">
              <a:solidFill>
                <a:schemeClr val="bg1">
                  <a:lumMod val="65000"/>
                </a:schemeClr>
              </a:solidFill>
            </a:endParaRPr>
          </a:p>
          <a:p>
            <a:endParaRPr lang="en-US" sz="2400" b="1" dirty="0"/>
          </a:p>
          <a:p>
            <a:r>
              <a:rPr lang="en-US" sz="2400" b="1" dirty="0" err="1"/>
              <a:t>Analyse</a:t>
            </a:r>
            <a:r>
              <a:rPr lang="en-US" sz="2400" b="1" dirty="0"/>
              <a:t> de </a:t>
            </a:r>
            <a:r>
              <a:rPr lang="en-US" sz="2400" b="1" dirty="0" err="1"/>
              <a:t>données</a:t>
            </a:r>
            <a:r>
              <a:rPr lang="en-US" sz="2400" b="1" dirty="0"/>
              <a:t> </a:t>
            </a:r>
          </a:p>
          <a:p>
            <a:r>
              <a:rPr lang="en-US" sz="2400" b="1" dirty="0">
                <a:solidFill>
                  <a:schemeClr val="bg1">
                    <a:lumMod val="65000"/>
                  </a:schemeClr>
                </a:solidFill>
              </a:rPr>
              <a:t>            1. Performance vs </a:t>
            </a:r>
            <a:r>
              <a:rPr lang="en-US" sz="2400" b="1" dirty="0" err="1">
                <a:solidFill>
                  <a:schemeClr val="bg1">
                    <a:lumMod val="65000"/>
                  </a:schemeClr>
                </a:solidFill>
              </a:rPr>
              <a:t>Départ</a:t>
            </a:r>
            <a:r>
              <a:rPr lang="en-US" sz="2400" b="1" dirty="0">
                <a:solidFill>
                  <a:schemeClr val="bg1">
                    <a:lumMod val="65000"/>
                  </a:schemeClr>
                </a:solidFill>
              </a:rPr>
              <a:t> </a:t>
            </a:r>
            <a:r>
              <a:rPr lang="en-US" sz="2400" b="1" dirty="0" err="1">
                <a:solidFill>
                  <a:schemeClr val="bg1">
                    <a:lumMod val="65000"/>
                  </a:schemeClr>
                </a:solidFill>
              </a:rPr>
              <a:t>volontaire</a:t>
            </a:r>
            <a:endParaRPr lang="en-US" sz="2400" b="1" dirty="0">
              <a:solidFill>
                <a:schemeClr val="bg1">
                  <a:lumMod val="65000"/>
                </a:schemeClr>
              </a:solidFill>
            </a:endParaRPr>
          </a:p>
          <a:p>
            <a:r>
              <a:rPr lang="en-US" sz="2400" b="1" dirty="0">
                <a:solidFill>
                  <a:schemeClr val="bg1">
                    <a:lumMod val="65000"/>
                  </a:schemeClr>
                </a:solidFill>
              </a:rPr>
              <a:t>            2. Genre avec  vs </a:t>
            </a:r>
            <a:r>
              <a:rPr lang="en-US" sz="2400" b="1" dirty="0" err="1">
                <a:solidFill>
                  <a:schemeClr val="bg1">
                    <a:lumMod val="65000"/>
                  </a:schemeClr>
                </a:solidFill>
              </a:rPr>
              <a:t>Départ</a:t>
            </a:r>
            <a:r>
              <a:rPr lang="en-US" sz="2400" b="1" dirty="0">
                <a:solidFill>
                  <a:schemeClr val="bg1">
                    <a:lumMod val="65000"/>
                  </a:schemeClr>
                </a:solidFill>
              </a:rPr>
              <a:t> </a:t>
            </a:r>
            <a:r>
              <a:rPr lang="en-US" sz="2400" b="1" dirty="0" err="1">
                <a:solidFill>
                  <a:schemeClr val="bg1">
                    <a:lumMod val="65000"/>
                  </a:schemeClr>
                </a:solidFill>
              </a:rPr>
              <a:t>volontaire</a:t>
            </a:r>
            <a:endParaRPr lang="en-US" sz="2400" b="1" dirty="0">
              <a:solidFill>
                <a:schemeClr val="bg1">
                  <a:lumMod val="65000"/>
                </a:schemeClr>
              </a:solidFill>
            </a:endParaRPr>
          </a:p>
          <a:p>
            <a:r>
              <a:rPr lang="en-US" sz="2400" b="1" dirty="0">
                <a:solidFill>
                  <a:schemeClr val="bg1">
                    <a:lumMod val="65000"/>
                  </a:schemeClr>
                </a:solidFill>
              </a:rPr>
              <a:t>            3. </a:t>
            </a:r>
            <a:r>
              <a:rPr lang="en-US" sz="2400" b="1" dirty="0" err="1">
                <a:solidFill>
                  <a:schemeClr val="bg1">
                    <a:lumMod val="65000"/>
                  </a:schemeClr>
                </a:solidFill>
              </a:rPr>
              <a:t>Département</a:t>
            </a:r>
            <a:r>
              <a:rPr lang="en-US" sz="2400" b="1" dirty="0">
                <a:solidFill>
                  <a:schemeClr val="bg1">
                    <a:lumMod val="65000"/>
                  </a:schemeClr>
                </a:solidFill>
              </a:rPr>
              <a:t> vs </a:t>
            </a:r>
            <a:r>
              <a:rPr lang="en-US" sz="2400" b="1" dirty="0" err="1">
                <a:solidFill>
                  <a:schemeClr val="bg1">
                    <a:lumMod val="65000"/>
                  </a:schemeClr>
                </a:solidFill>
              </a:rPr>
              <a:t>Départ</a:t>
            </a:r>
            <a:r>
              <a:rPr lang="en-US" sz="2400" b="1" dirty="0">
                <a:solidFill>
                  <a:schemeClr val="bg1">
                    <a:lumMod val="65000"/>
                  </a:schemeClr>
                </a:solidFill>
              </a:rPr>
              <a:t> </a:t>
            </a:r>
            <a:r>
              <a:rPr lang="en-US" sz="2400" b="1" dirty="0" err="1">
                <a:solidFill>
                  <a:schemeClr val="bg1">
                    <a:lumMod val="65000"/>
                  </a:schemeClr>
                </a:solidFill>
              </a:rPr>
              <a:t>volontaire</a:t>
            </a:r>
            <a:endParaRPr lang="en-US" sz="2400" b="1" dirty="0">
              <a:solidFill>
                <a:schemeClr val="bg1">
                  <a:lumMod val="65000"/>
                </a:schemeClr>
              </a:solidFill>
            </a:endParaRPr>
          </a:p>
          <a:p>
            <a:r>
              <a:rPr lang="en-US" sz="2400" b="1" dirty="0">
                <a:solidFill>
                  <a:schemeClr val="bg1">
                    <a:lumMod val="65000"/>
                  </a:schemeClr>
                </a:solidFill>
              </a:rPr>
              <a:t>            4. Role vs </a:t>
            </a:r>
            <a:r>
              <a:rPr lang="en-US" sz="2400" b="1" dirty="0" err="1">
                <a:solidFill>
                  <a:schemeClr val="bg1">
                    <a:lumMod val="65000"/>
                  </a:schemeClr>
                </a:solidFill>
              </a:rPr>
              <a:t>Départ</a:t>
            </a:r>
            <a:r>
              <a:rPr lang="en-US" sz="2400" b="1" dirty="0">
                <a:solidFill>
                  <a:schemeClr val="bg1">
                    <a:lumMod val="65000"/>
                  </a:schemeClr>
                </a:solidFill>
              </a:rPr>
              <a:t> </a:t>
            </a:r>
            <a:r>
              <a:rPr lang="en-US" sz="2400" b="1" dirty="0" err="1">
                <a:solidFill>
                  <a:schemeClr val="bg1">
                    <a:lumMod val="65000"/>
                  </a:schemeClr>
                </a:solidFill>
              </a:rPr>
              <a:t>volontaire</a:t>
            </a:r>
            <a:endParaRPr lang="en-US" sz="2400" b="1" dirty="0">
              <a:solidFill>
                <a:schemeClr val="bg1">
                  <a:lumMod val="65000"/>
                </a:schemeClr>
              </a:solidFill>
            </a:endParaRPr>
          </a:p>
          <a:p>
            <a:r>
              <a:rPr lang="en-US" sz="2400" b="1" dirty="0">
                <a:solidFill>
                  <a:schemeClr val="bg1">
                    <a:lumMod val="65000"/>
                  </a:schemeClr>
                </a:solidFill>
              </a:rPr>
              <a:t>            5. Age vs </a:t>
            </a:r>
            <a:r>
              <a:rPr lang="en-US" sz="2400" b="1" dirty="0" err="1">
                <a:solidFill>
                  <a:schemeClr val="bg1">
                    <a:lumMod val="65000"/>
                  </a:schemeClr>
                </a:solidFill>
              </a:rPr>
              <a:t>Départ</a:t>
            </a:r>
            <a:r>
              <a:rPr lang="en-US" sz="2400" b="1" dirty="0">
                <a:solidFill>
                  <a:schemeClr val="bg1">
                    <a:lumMod val="65000"/>
                  </a:schemeClr>
                </a:solidFill>
              </a:rPr>
              <a:t> </a:t>
            </a:r>
            <a:r>
              <a:rPr lang="en-US" sz="2400" b="1" dirty="0" err="1">
                <a:solidFill>
                  <a:schemeClr val="bg1">
                    <a:lumMod val="65000"/>
                  </a:schemeClr>
                </a:solidFill>
              </a:rPr>
              <a:t>volontaire</a:t>
            </a:r>
            <a:endParaRPr lang="en-US" sz="2400" b="1" dirty="0">
              <a:solidFill>
                <a:schemeClr val="bg1">
                  <a:lumMod val="65000"/>
                </a:schemeClr>
              </a:solidFill>
            </a:endParaRPr>
          </a:p>
          <a:p>
            <a:r>
              <a:rPr lang="en-US" sz="2400" b="1" dirty="0">
                <a:solidFill>
                  <a:schemeClr val="bg1">
                    <a:lumMod val="65000"/>
                  </a:schemeClr>
                </a:solidFill>
              </a:rPr>
              <a:t>            6. </a:t>
            </a:r>
            <a:r>
              <a:rPr lang="en-US" sz="2400" b="1" dirty="0" err="1">
                <a:solidFill>
                  <a:schemeClr val="bg1">
                    <a:lumMod val="65000"/>
                  </a:schemeClr>
                </a:solidFill>
              </a:rPr>
              <a:t>Salaire</a:t>
            </a:r>
            <a:r>
              <a:rPr lang="en-US" sz="2400" b="1" dirty="0">
                <a:solidFill>
                  <a:schemeClr val="bg1">
                    <a:lumMod val="65000"/>
                  </a:schemeClr>
                </a:solidFill>
              </a:rPr>
              <a:t> vs </a:t>
            </a:r>
            <a:r>
              <a:rPr lang="en-US" sz="2400" b="1" dirty="0" err="1">
                <a:solidFill>
                  <a:schemeClr val="bg1">
                    <a:lumMod val="65000"/>
                  </a:schemeClr>
                </a:solidFill>
              </a:rPr>
              <a:t>Départ</a:t>
            </a:r>
            <a:r>
              <a:rPr lang="en-US" sz="2400" b="1" dirty="0">
                <a:solidFill>
                  <a:schemeClr val="bg1">
                    <a:lumMod val="65000"/>
                  </a:schemeClr>
                </a:solidFill>
              </a:rPr>
              <a:t> </a:t>
            </a:r>
            <a:r>
              <a:rPr lang="en-US" sz="2400" b="1" dirty="0" err="1">
                <a:solidFill>
                  <a:schemeClr val="bg1">
                    <a:lumMod val="65000"/>
                  </a:schemeClr>
                </a:solidFill>
              </a:rPr>
              <a:t>volontaire</a:t>
            </a:r>
            <a:endParaRPr lang="en-US" sz="2400" b="1" dirty="0">
              <a:solidFill>
                <a:schemeClr val="bg1">
                  <a:lumMod val="65000"/>
                </a:schemeClr>
              </a:solidFill>
            </a:endParaRPr>
          </a:p>
          <a:p>
            <a:endParaRPr lang="en-US" sz="2400" b="1" dirty="0"/>
          </a:p>
          <a:p>
            <a:r>
              <a:rPr lang="en-US" sz="2400" b="1" dirty="0"/>
              <a:t>Construction des </a:t>
            </a:r>
            <a:r>
              <a:rPr lang="en-US" sz="2400" b="1" dirty="0" err="1"/>
              <a:t>modèles</a:t>
            </a:r>
            <a:r>
              <a:rPr lang="en-US" sz="2400" b="1" dirty="0"/>
              <a:t> </a:t>
            </a:r>
            <a:r>
              <a:rPr lang="en-US" sz="2400" b="1" dirty="0" err="1"/>
              <a:t>prédictives</a:t>
            </a:r>
            <a:endParaRPr lang="en-US" sz="2400" b="1" dirty="0"/>
          </a:p>
          <a:p>
            <a:r>
              <a:rPr lang="en-US" sz="2400" b="1" dirty="0">
                <a:solidFill>
                  <a:schemeClr val="bg1">
                    <a:lumMod val="65000"/>
                  </a:schemeClr>
                </a:solidFill>
              </a:rPr>
              <a:t>              1.  </a:t>
            </a:r>
            <a:r>
              <a:rPr lang="en-US" sz="2400" b="1" dirty="0" err="1">
                <a:solidFill>
                  <a:schemeClr val="bg1">
                    <a:lumMod val="65000"/>
                  </a:schemeClr>
                </a:solidFill>
              </a:rPr>
              <a:t>Modèle</a:t>
            </a:r>
            <a:r>
              <a:rPr lang="en-US" sz="2400" b="1" dirty="0">
                <a:solidFill>
                  <a:schemeClr val="bg1">
                    <a:lumMod val="65000"/>
                  </a:schemeClr>
                </a:solidFill>
              </a:rPr>
              <a:t> de Regression </a:t>
            </a:r>
            <a:r>
              <a:rPr lang="en-US" sz="2400" b="1" dirty="0" err="1">
                <a:solidFill>
                  <a:schemeClr val="bg1">
                    <a:lumMod val="65000"/>
                  </a:schemeClr>
                </a:solidFill>
              </a:rPr>
              <a:t>Logistique</a:t>
            </a:r>
            <a:endParaRPr lang="en-US" sz="2400" b="1" dirty="0">
              <a:solidFill>
                <a:schemeClr val="bg1">
                  <a:lumMod val="65000"/>
                </a:schemeClr>
              </a:solidFill>
            </a:endParaRPr>
          </a:p>
          <a:p>
            <a:r>
              <a:rPr lang="en-US" sz="2400" b="1" dirty="0">
                <a:solidFill>
                  <a:schemeClr val="bg1">
                    <a:lumMod val="65000"/>
                  </a:schemeClr>
                </a:solidFill>
              </a:rPr>
              <a:t>              2. </a:t>
            </a:r>
            <a:r>
              <a:rPr lang="fr-MA" sz="2400" b="1" dirty="0">
                <a:solidFill>
                  <a:schemeClr val="bg1">
                    <a:lumMod val="65000"/>
                  </a:schemeClr>
                </a:solidFill>
              </a:rPr>
              <a:t>Evaluation du pattern </a:t>
            </a:r>
            <a:endParaRPr lang="fr-FR" sz="2400" b="1" dirty="0">
              <a:solidFill>
                <a:schemeClr val="bg1">
                  <a:lumMod val="65000"/>
                </a:schemeClr>
              </a:solidFill>
            </a:endParaRPr>
          </a:p>
          <a:p>
            <a:r>
              <a:rPr lang="en-US" sz="2400" b="1" dirty="0"/>
              <a:t> </a:t>
            </a:r>
          </a:p>
          <a:p>
            <a:pPr lvl="2"/>
            <a:endParaRPr lang="fr-FR" sz="2400" b="1" dirty="0"/>
          </a:p>
          <a:p>
            <a:endParaRPr lang="fr-FR" sz="2400" b="1" dirty="0"/>
          </a:p>
          <a:p>
            <a:pPr marL="1257300" lvl="2" indent="-342900">
              <a:buFontTx/>
              <a:buChar char="-"/>
            </a:pPr>
            <a:endParaRPr lang="fr-FR" sz="2400" b="1" dirty="0"/>
          </a:p>
          <a:p>
            <a:pPr lvl="2"/>
            <a:endParaRPr lang="fr-FR" sz="2000" b="1" dirty="0"/>
          </a:p>
        </p:txBody>
      </p:sp>
      <p:pic>
        <p:nvPicPr>
          <p:cNvPr id="5" name="Picture 4" descr="Icon&#10;&#10;Description automatically generated">
            <a:extLst>
              <a:ext uri="{FF2B5EF4-FFF2-40B4-BE49-F238E27FC236}">
                <a16:creationId xmlns:a16="http://schemas.microsoft.com/office/drawing/2014/main" id="{FA68022B-508F-40FD-947E-EE5597BF3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018" y="2026539"/>
            <a:ext cx="3081732" cy="2719808"/>
          </a:xfrm>
          <a:prstGeom prst="rect">
            <a:avLst/>
          </a:prstGeom>
        </p:spPr>
      </p:pic>
    </p:spTree>
    <p:extLst>
      <p:ext uri="{BB962C8B-B14F-4D97-AF65-F5344CB8AC3E}">
        <p14:creationId xmlns:p14="http://schemas.microsoft.com/office/powerpoint/2010/main" val="324920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1001580" y="1224932"/>
            <a:ext cx="10702635" cy="830997"/>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  </a:t>
            </a:r>
            <a:r>
              <a:rPr lang="en-US" sz="2400" b="1" dirty="0">
                <a:solidFill>
                  <a:schemeClr val="bg1">
                    <a:lumMod val="50000"/>
                  </a:schemeClr>
                </a:solidFill>
              </a:rPr>
              <a:t>Exploration </a:t>
            </a:r>
            <a:r>
              <a:rPr lang="en-US" sz="2400" b="1" dirty="0" err="1">
                <a:solidFill>
                  <a:schemeClr val="bg1">
                    <a:lumMod val="50000"/>
                  </a:schemeClr>
                </a:solidFill>
              </a:rPr>
              <a:t>initiale</a:t>
            </a:r>
            <a:r>
              <a:rPr lang="en-US" sz="2400" b="1" dirty="0">
                <a:solidFill>
                  <a:schemeClr val="bg1">
                    <a:lumMod val="50000"/>
                  </a:schemeClr>
                </a:solidFill>
              </a:rPr>
              <a:t> des </a:t>
            </a:r>
            <a:r>
              <a:rPr lang="en-US" sz="2400" b="1" dirty="0" err="1">
                <a:solidFill>
                  <a:schemeClr val="bg1">
                    <a:lumMod val="50000"/>
                  </a:schemeClr>
                </a:solidFill>
              </a:rPr>
              <a:t>données</a:t>
            </a:r>
            <a:r>
              <a:rPr lang="en-US" sz="2400" b="1" dirty="0">
                <a:solidFill>
                  <a:schemeClr val="bg1">
                    <a:lumMod val="50000"/>
                  </a:schemeClr>
                </a:solidFill>
              </a:rPr>
              <a:t> </a:t>
            </a:r>
          </a:p>
          <a:p>
            <a:pPr lvl="2"/>
            <a:r>
              <a:rPr lang="en-US" sz="2400" b="1" dirty="0">
                <a:solidFill>
                  <a:schemeClr val="bg1">
                    <a:lumMod val="50000"/>
                  </a:schemeClr>
                </a:solidFill>
              </a:rPr>
              <a:t>1. Description des </a:t>
            </a:r>
            <a:r>
              <a:rPr lang="en-US" sz="2400" b="1" dirty="0" err="1">
                <a:solidFill>
                  <a:schemeClr val="bg1">
                    <a:lumMod val="50000"/>
                  </a:schemeClr>
                </a:solidFill>
              </a:rPr>
              <a:t>données</a:t>
            </a:r>
            <a:endParaRPr lang="en-US" sz="2400" b="1" dirty="0">
              <a:solidFill>
                <a:schemeClr val="bg1">
                  <a:lumMod val="50000"/>
                </a:schemeClr>
              </a:solidFill>
            </a:endParaRPr>
          </a:p>
        </p:txBody>
      </p:sp>
      <p:sp>
        <p:nvSpPr>
          <p:cNvPr id="10" name="TextBox 9">
            <a:extLst>
              <a:ext uri="{FF2B5EF4-FFF2-40B4-BE49-F238E27FC236}">
                <a16:creationId xmlns:a16="http://schemas.microsoft.com/office/drawing/2014/main" id="{5278A1A5-CB6E-4A6A-838D-A12AC244670E}"/>
              </a:ext>
            </a:extLst>
          </p:cNvPr>
          <p:cNvSpPr txBox="1"/>
          <p:nvPr/>
        </p:nvSpPr>
        <p:spPr>
          <a:xfrm>
            <a:off x="1387762" y="2566928"/>
            <a:ext cx="9675091" cy="2862322"/>
          </a:xfrm>
          <a:prstGeom prst="rect">
            <a:avLst/>
          </a:prstGeom>
          <a:noFill/>
        </p:spPr>
        <p:txBody>
          <a:bodyPr wrap="square">
            <a:spAutoFit/>
          </a:bodyPr>
          <a:lstStyle/>
          <a:p>
            <a:r>
              <a:rPr lang="fr-FR" dirty="0"/>
              <a:t>11111 observations, et chaque observation contient des informations sur 8 variables : </a:t>
            </a:r>
          </a:p>
          <a:p>
            <a:pPr marL="285750" indent="-285750">
              <a:buFont typeface="Wingdings" panose="05000000000000000000" pitchFamily="2" charset="2"/>
              <a:buChar char="Ø"/>
            </a:pPr>
            <a:r>
              <a:rPr lang="fr-FR" b="1" dirty="0">
                <a:solidFill>
                  <a:schemeClr val="bg1">
                    <a:lumMod val="50000"/>
                  </a:schemeClr>
                </a:solidFill>
              </a:rPr>
              <a:t>Id : </a:t>
            </a:r>
            <a:r>
              <a:rPr lang="fr-FR" b="1" dirty="0"/>
              <a:t>identifiant de chaque employé dans l’entreprise.</a:t>
            </a:r>
          </a:p>
          <a:p>
            <a:pPr marL="285750" indent="-285750">
              <a:buFont typeface="Wingdings" panose="05000000000000000000" pitchFamily="2" charset="2"/>
              <a:buChar char="Ø"/>
            </a:pPr>
            <a:r>
              <a:rPr lang="fr-FR" b="1" dirty="0" err="1">
                <a:solidFill>
                  <a:schemeClr val="bg1">
                    <a:lumMod val="50000"/>
                  </a:schemeClr>
                </a:solidFill>
              </a:rPr>
              <a:t>Role</a:t>
            </a:r>
            <a:r>
              <a:rPr lang="fr-FR" b="1" dirty="0">
                <a:solidFill>
                  <a:schemeClr val="bg1">
                    <a:lumMod val="50000"/>
                  </a:schemeClr>
                </a:solidFill>
              </a:rPr>
              <a:t> : </a:t>
            </a:r>
            <a:r>
              <a:rPr lang="fr-FR" b="1" dirty="0"/>
              <a:t>le rôle de chaque employé dans l’entreprise.</a:t>
            </a:r>
          </a:p>
          <a:p>
            <a:pPr marL="285750" indent="-285750">
              <a:buFont typeface="Wingdings" panose="05000000000000000000" pitchFamily="2" charset="2"/>
              <a:buChar char="Ø"/>
            </a:pPr>
            <a:r>
              <a:rPr lang="fr-FR" b="1" dirty="0">
                <a:solidFill>
                  <a:schemeClr val="bg1">
                    <a:lumMod val="50000"/>
                  </a:schemeClr>
                </a:solidFill>
              </a:rPr>
              <a:t>Perf : </a:t>
            </a:r>
            <a:r>
              <a:rPr lang="fr-FR" b="1" dirty="0"/>
              <a:t>la performance de chaque employé dans l’entreprise.</a:t>
            </a:r>
          </a:p>
          <a:p>
            <a:pPr marL="285750" indent="-285750">
              <a:buFont typeface="Wingdings" panose="05000000000000000000" pitchFamily="2" charset="2"/>
              <a:buChar char="Ø"/>
            </a:pPr>
            <a:r>
              <a:rPr lang="fr-FR" b="1" dirty="0" err="1">
                <a:solidFill>
                  <a:schemeClr val="bg1">
                    <a:lumMod val="50000"/>
                  </a:schemeClr>
                </a:solidFill>
              </a:rPr>
              <a:t>Vol_leave</a:t>
            </a:r>
            <a:r>
              <a:rPr lang="fr-FR" b="1" dirty="0">
                <a:solidFill>
                  <a:schemeClr val="bg1">
                    <a:lumMod val="50000"/>
                  </a:schemeClr>
                </a:solidFill>
              </a:rPr>
              <a:t> : </a:t>
            </a:r>
            <a:r>
              <a:rPr lang="fr-FR" b="1" dirty="0" err="1">
                <a:solidFill>
                  <a:schemeClr val="bg1">
                    <a:lumMod val="50000"/>
                  </a:schemeClr>
                </a:solidFill>
              </a:rPr>
              <a:t>boolean</a:t>
            </a:r>
            <a:r>
              <a:rPr lang="fr-FR" b="1" dirty="0">
                <a:solidFill>
                  <a:schemeClr val="bg1">
                    <a:lumMod val="50000"/>
                  </a:schemeClr>
                </a:solidFill>
              </a:rPr>
              <a:t>(1/0) </a:t>
            </a:r>
            <a:r>
              <a:rPr lang="fr-FR" b="1" dirty="0"/>
              <a:t>si l’employé quitte l’entreprise volontairement cela vaut 1, sinon 0.</a:t>
            </a:r>
          </a:p>
          <a:p>
            <a:pPr marL="285750" indent="-285750">
              <a:buFont typeface="Wingdings" panose="05000000000000000000" pitchFamily="2" charset="2"/>
              <a:buChar char="Ø"/>
            </a:pPr>
            <a:r>
              <a:rPr lang="fr-FR" b="1" dirty="0" err="1">
                <a:solidFill>
                  <a:schemeClr val="bg1">
                    <a:lumMod val="50000"/>
                  </a:schemeClr>
                </a:solidFill>
              </a:rPr>
              <a:t>Sex</a:t>
            </a:r>
            <a:r>
              <a:rPr lang="fr-FR" b="1" dirty="0">
                <a:solidFill>
                  <a:schemeClr val="bg1">
                    <a:lumMod val="50000"/>
                  </a:schemeClr>
                </a:solidFill>
              </a:rPr>
              <a:t> : </a:t>
            </a:r>
            <a:r>
              <a:rPr lang="fr-FR" b="1" dirty="0"/>
              <a:t>le sexe de l’employé (male/</a:t>
            </a:r>
            <a:r>
              <a:rPr lang="fr-FR" b="1" dirty="0" err="1"/>
              <a:t>female</a:t>
            </a:r>
            <a:r>
              <a:rPr lang="fr-FR" b="1" dirty="0"/>
              <a:t>)</a:t>
            </a:r>
          </a:p>
          <a:p>
            <a:pPr marL="285750" indent="-285750">
              <a:buFont typeface="Wingdings" panose="05000000000000000000" pitchFamily="2" charset="2"/>
              <a:buChar char="Ø"/>
            </a:pPr>
            <a:r>
              <a:rPr lang="fr-FR" b="1" dirty="0">
                <a:solidFill>
                  <a:schemeClr val="bg1">
                    <a:lumMod val="50000"/>
                  </a:schemeClr>
                </a:solidFill>
              </a:rPr>
              <a:t>Area : </a:t>
            </a:r>
            <a:r>
              <a:rPr lang="fr-FR" b="1" dirty="0"/>
              <a:t>le département du travail.</a:t>
            </a:r>
          </a:p>
          <a:p>
            <a:pPr marL="285750" indent="-285750">
              <a:buFont typeface="Wingdings" panose="05000000000000000000" pitchFamily="2" charset="2"/>
              <a:buChar char="Ø"/>
            </a:pPr>
            <a:r>
              <a:rPr lang="fr-FR" b="1" dirty="0">
                <a:solidFill>
                  <a:schemeClr val="bg1">
                    <a:lumMod val="50000"/>
                  </a:schemeClr>
                </a:solidFill>
              </a:rPr>
              <a:t>Age : </a:t>
            </a:r>
            <a:r>
              <a:rPr lang="fr-FR" b="1" dirty="0"/>
              <a:t>l'âge de l’employé.</a:t>
            </a:r>
          </a:p>
          <a:p>
            <a:pPr marL="285750" indent="-285750">
              <a:buFont typeface="Wingdings" panose="05000000000000000000" pitchFamily="2" charset="2"/>
              <a:buChar char="Ø"/>
            </a:pPr>
            <a:r>
              <a:rPr lang="fr-FR" b="1" dirty="0">
                <a:solidFill>
                  <a:schemeClr val="bg1">
                    <a:lumMod val="50000"/>
                  </a:schemeClr>
                </a:solidFill>
              </a:rPr>
              <a:t>Salary: </a:t>
            </a:r>
            <a:r>
              <a:rPr lang="fr-FR" b="1" dirty="0"/>
              <a:t>Salaire de l’employé.</a:t>
            </a:r>
          </a:p>
          <a:p>
            <a:endParaRPr lang="en-US" dirty="0"/>
          </a:p>
        </p:txBody>
      </p:sp>
    </p:spTree>
    <p:extLst>
      <p:ext uri="{BB962C8B-B14F-4D97-AF65-F5344CB8AC3E}">
        <p14:creationId xmlns:p14="http://schemas.microsoft.com/office/powerpoint/2010/main" val="100164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99404B-2C1D-4844-B577-5721F20509F4}"/>
              </a:ext>
            </a:extLst>
          </p:cNvPr>
          <p:cNvSpPr/>
          <p:nvPr/>
        </p:nvSpPr>
        <p:spPr>
          <a:xfrm>
            <a:off x="9290322" y="588288"/>
            <a:ext cx="290167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9404B-2C1D-4844-B577-5721F20509F4}"/>
              </a:ext>
            </a:extLst>
          </p:cNvPr>
          <p:cNvSpPr/>
          <p:nvPr/>
        </p:nvSpPr>
        <p:spPr>
          <a:xfrm flipV="1">
            <a:off x="1" y="616593"/>
            <a:ext cx="299291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E88F1E-1A72-446A-849D-2F339553A74A}"/>
              </a:ext>
            </a:extLst>
          </p:cNvPr>
          <p:cNvSpPr/>
          <p:nvPr/>
        </p:nvSpPr>
        <p:spPr>
          <a:xfrm>
            <a:off x="86764" y="49135"/>
            <a:ext cx="12018471" cy="6674617"/>
          </a:xfrm>
          <a:prstGeom prst="rect">
            <a:avLst/>
          </a:prstGeom>
          <a:noFill/>
          <a:ln w="19046" cap="flat">
            <a:solidFill>
              <a:schemeClr val="bg2">
                <a:lumMod val="25000"/>
              </a:scheme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TextBox 5">
            <a:extLst>
              <a:ext uri="{FF2B5EF4-FFF2-40B4-BE49-F238E27FC236}">
                <a16:creationId xmlns:a16="http://schemas.microsoft.com/office/drawing/2014/main" id="{96F397B2-14E1-4334-82AD-568CC44F0A41}"/>
              </a:ext>
            </a:extLst>
          </p:cNvPr>
          <p:cNvSpPr txBox="1"/>
          <p:nvPr/>
        </p:nvSpPr>
        <p:spPr>
          <a:xfrm>
            <a:off x="2892442" y="237908"/>
            <a:ext cx="62974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effectLst/>
                <a:uLnTx/>
                <a:uFillTx/>
                <a:latin typeface="Noto Sans" panose="020B0502040504020204"/>
                <a:ea typeface="Noto Sans" panose="020B0502040504020204" pitchFamily="34"/>
                <a:cs typeface="Noto Sans" panose="020B0502040504020204" pitchFamily="34"/>
              </a:rPr>
              <a:t>Méthodologie</a:t>
            </a:r>
            <a:endParaRPr kumimoji="0" lang="en-GB" sz="3600" b="1" i="0" u="none" strike="noStrike" kern="1200" cap="none" spc="0" normalizeH="0" baseline="0" noProof="0" dirty="0">
              <a:ln>
                <a:noFill/>
              </a:ln>
              <a:effectLst/>
              <a:uLnTx/>
              <a:uFillTx/>
              <a:latin typeface="Noto Sans" panose="020B050204050402020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2CCC82FA-9AE8-4B4A-A6E1-CD341106EB7D}"/>
              </a:ext>
            </a:extLst>
          </p:cNvPr>
          <p:cNvSpPr txBox="1"/>
          <p:nvPr/>
        </p:nvSpPr>
        <p:spPr>
          <a:xfrm>
            <a:off x="277090" y="884239"/>
            <a:ext cx="10770138" cy="1508105"/>
          </a:xfrm>
          <a:prstGeom prst="rect">
            <a:avLst/>
          </a:prstGeom>
          <a:noFill/>
        </p:spPr>
        <p:txBody>
          <a:bodyPr wrap="square">
            <a:spAutoFit/>
          </a:bodyPr>
          <a:lstStyle/>
          <a:p>
            <a:r>
              <a:rPr lang="en-US" sz="2400" b="1" dirty="0" err="1"/>
              <a:t>Prétraitement</a:t>
            </a:r>
            <a:r>
              <a:rPr lang="en-US" sz="2400" b="1" dirty="0"/>
              <a:t> de </a:t>
            </a:r>
            <a:r>
              <a:rPr lang="en-US" sz="2400" b="1" dirty="0" err="1"/>
              <a:t>données</a:t>
            </a:r>
            <a:r>
              <a:rPr lang="en-US" sz="2400" b="1" dirty="0"/>
              <a:t>  :  </a:t>
            </a:r>
            <a:r>
              <a:rPr lang="en-US" sz="2400" b="1" dirty="0">
                <a:solidFill>
                  <a:schemeClr val="bg1">
                    <a:lumMod val="50000"/>
                  </a:schemeClr>
                </a:solidFill>
              </a:rPr>
              <a:t>Exploration </a:t>
            </a:r>
            <a:r>
              <a:rPr lang="en-US" sz="2400" b="1" dirty="0" err="1">
                <a:solidFill>
                  <a:schemeClr val="bg1">
                    <a:lumMod val="50000"/>
                  </a:schemeClr>
                </a:solidFill>
              </a:rPr>
              <a:t>initiale</a:t>
            </a:r>
            <a:r>
              <a:rPr lang="en-US" sz="2400" b="1" dirty="0">
                <a:solidFill>
                  <a:schemeClr val="bg1">
                    <a:lumMod val="50000"/>
                  </a:schemeClr>
                </a:solidFill>
              </a:rPr>
              <a:t> des </a:t>
            </a:r>
            <a:r>
              <a:rPr lang="en-US" sz="2400" b="1" dirty="0" err="1">
                <a:solidFill>
                  <a:schemeClr val="bg1">
                    <a:lumMod val="50000"/>
                  </a:schemeClr>
                </a:solidFill>
              </a:rPr>
              <a:t>données</a:t>
            </a:r>
            <a:r>
              <a:rPr lang="en-US" sz="2400" b="1" dirty="0">
                <a:solidFill>
                  <a:schemeClr val="bg1">
                    <a:lumMod val="50000"/>
                  </a:schemeClr>
                </a:solidFill>
              </a:rPr>
              <a:t> </a:t>
            </a:r>
          </a:p>
          <a:p>
            <a:r>
              <a:rPr lang="en-US" sz="2400" b="1" dirty="0">
                <a:solidFill>
                  <a:schemeClr val="bg1">
                    <a:lumMod val="50000"/>
                  </a:schemeClr>
                </a:solidFill>
              </a:rPr>
              <a:t>	2. </a:t>
            </a:r>
            <a:r>
              <a:rPr lang="en-US" sz="2400" b="1" dirty="0" err="1">
                <a:solidFill>
                  <a:schemeClr val="bg1">
                    <a:lumMod val="50000"/>
                  </a:schemeClr>
                </a:solidFill>
              </a:rPr>
              <a:t>Chargement</a:t>
            </a:r>
            <a:r>
              <a:rPr lang="en-US" sz="2400" b="1" dirty="0">
                <a:solidFill>
                  <a:schemeClr val="bg1">
                    <a:lumMod val="50000"/>
                  </a:schemeClr>
                </a:solidFill>
              </a:rPr>
              <a:t> des </a:t>
            </a:r>
            <a:r>
              <a:rPr lang="en-US" sz="2400" b="1" dirty="0" err="1">
                <a:solidFill>
                  <a:schemeClr val="bg1">
                    <a:lumMod val="50000"/>
                  </a:schemeClr>
                </a:solidFill>
              </a:rPr>
              <a:t>données</a:t>
            </a:r>
            <a:r>
              <a:rPr lang="en-US" sz="2400" b="1" dirty="0">
                <a:solidFill>
                  <a:schemeClr val="bg1">
                    <a:lumMod val="50000"/>
                  </a:schemeClr>
                </a:solidFill>
              </a:rPr>
              <a:t> dans R</a:t>
            </a:r>
          </a:p>
          <a:p>
            <a:pPr marL="1257300" lvl="2" indent="-342900">
              <a:buFontTx/>
              <a:buChar char="-"/>
            </a:pPr>
            <a:endParaRPr lang="fr-FR" sz="2400" b="1" dirty="0"/>
          </a:p>
          <a:p>
            <a:pPr lvl="2"/>
            <a:endParaRPr lang="fr-FR" sz="2000" b="1" dirty="0"/>
          </a:p>
        </p:txBody>
      </p:sp>
      <p:pic>
        <p:nvPicPr>
          <p:cNvPr id="5" name="Picture 4" descr="Text&#10;&#10;Description automatically generated">
            <a:extLst>
              <a:ext uri="{FF2B5EF4-FFF2-40B4-BE49-F238E27FC236}">
                <a16:creationId xmlns:a16="http://schemas.microsoft.com/office/drawing/2014/main" id="{9478B485-1344-40C0-94F7-23CAF61BD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72" y="1896391"/>
            <a:ext cx="10994056" cy="4474325"/>
          </a:xfrm>
          <a:prstGeom prst="rect">
            <a:avLst/>
          </a:prstGeom>
        </p:spPr>
      </p:pic>
    </p:spTree>
    <p:extLst>
      <p:ext uri="{BB962C8B-B14F-4D97-AF65-F5344CB8AC3E}">
        <p14:creationId xmlns:p14="http://schemas.microsoft.com/office/powerpoint/2010/main" val="740447858"/>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16675</TotalTime>
  <Words>1815</Words>
  <Application>Microsoft Office PowerPoint</Application>
  <PresentationFormat>Widescreen</PresentationFormat>
  <Paragraphs>220</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Rounded MT Bold</vt:lpstr>
      <vt:lpstr>Calibri</vt:lpstr>
      <vt:lpstr>Calibri Light</vt:lpstr>
      <vt:lpstr>Noto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OUMAIMA RADI</cp:lastModifiedBy>
  <cp:revision>1379</cp:revision>
  <dcterms:created xsi:type="dcterms:W3CDTF">2017-12-05T16:25:52Z</dcterms:created>
  <dcterms:modified xsi:type="dcterms:W3CDTF">2021-11-22T19:52:17Z</dcterms:modified>
</cp:coreProperties>
</file>