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6" r:id="rId1"/>
  </p:sldMasterIdLst>
  <p:sldIdLst>
    <p:sldId id="256" r:id="rId2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37"/>
  </p:normalViewPr>
  <p:slideViewPr>
    <p:cSldViewPr snapToGrid="0">
      <p:cViewPr varScale="1">
        <p:scale>
          <a:sx n="150" d="100"/>
          <a:sy n="150" d="100"/>
        </p:scale>
        <p:origin x="1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889" y="3017522"/>
            <a:ext cx="8800601" cy="2715337"/>
          </a:xfrm>
        </p:spPr>
        <p:txBody>
          <a:bodyPr anchor="b">
            <a:normAutofit/>
          </a:bodyPr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889" y="5732856"/>
            <a:ext cx="8800601" cy="135154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42292" y="5185390"/>
            <a:ext cx="1860631" cy="938137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4445" y="5435450"/>
            <a:ext cx="779971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8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7" y="731520"/>
            <a:ext cx="8789313" cy="3740448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887" y="5224855"/>
            <a:ext cx="8789313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3799833"/>
            <a:ext cx="1811141" cy="60960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37" y="3892969"/>
            <a:ext cx="779971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78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498" y="731520"/>
            <a:ext cx="8146116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21296" y="4206240"/>
            <a:ext cx="7538517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887" y="5224855"/>
            <a:ext cx="8789313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78" y="3799833"/>
            <a:ext cx="1811141" cy="60960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37" y="3892969"/>
            <a:ext cx="779971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11089" y="777606"/>
            <a:ext cx="609759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2711" y="3486367"/>
            <a:ext cx="609759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6995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7" y="2926082"/>
            <a:ext cx="8789313" cy="3269814"/>
          </a:xfrm>
        </p:spPr>
        <p:txBody>
          <a:bodyPr anchor="b">
            <a:normAutofit/>
          </a:bodyPr>
          <a:lstStyle>
            <a:lvl1pPr algn="l">
              <a:defRPr sz="5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7" y="6217920"/>
            <a:ext cx="8789313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78" y="5892793"/>
            <a:ext cx="1811141" cy="60960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637" y="5979706"/>
            <a:ext cx="779971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378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917498" y="731520"/>
            <a:ext cx="8146116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886" y="5212080"/>
            <a:ext cx="8917723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6" y="6217920"/>
            <a:ext cx="8917723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78" y="5892793"/>
            <a:ext cx="1811141" cy="60960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637" y="5979706"/>
            <a:ext cx="779971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11089" y="777606"/>
            <a:ext cx="609759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92711" y="3486367"/>
            <a:ext cx="609759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500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752888"/>
            <a:ext cx="8789312" cy="3456024"/>
          </a:xfrm>
        </p:spPr>
        <p:txBody>
          <a:bodyPr anchor="ctr">
            <a:normAutofit/>
          </a:bodyPr>
          <a:lstStyle>
            <a:lvl1pPr algn="l">
              <a:defRPr sz="5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887" y="5212080"/>
            <a:ext cx="8789313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7" y="6217920"/>
            <a:ext cx="8789313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5892793"/>
            <a:ext cx="1811141" cy="60960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637" y="5979706"/>
            <a:ext cx="779971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109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853433"/>
            <a:ext cx="1811141" cy="60960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444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71380" y="752888"/>
            <a:ext cx="2208176" cy="634058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888" y="752888"/>
            <a:ext cx="6288464" cy="63405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853433"/>
            <a:ext cx="1811141" cy="60960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271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602" y="748932"/>
            <a:ext cx="8785599" cy="1537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887" y="2560320"/>
            <a:ext cx="8789313" cy="4533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853433"/>
            <a:ext cx="1811141" cy="60960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548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7" y="2489474"/>
            <a:ext cx="8789313" cy="1762560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887" y="4297680"/>
            <a:ext cx="8789313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78" y="3799833"/>
            <a:ext cx="1811141" cy="60960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37" y="3892969"/>
            <a:ext cx="779971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83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889" y="2564048"/>
            <a:ext cx="4263375" cy="45208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6410" y="2564048"/>
            <a:ext cx="4262791" cy="45208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78" y="853433"/>
            <a:ext cx="1811141" cy="60960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37" y="945340"/>
            <a:ext cx="779971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032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0469" y="2671951"/>
            <a:ext cx="3832795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887" y="3363466"/>
            <a:ext cx="4263376" cy="372684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1539" y="2668078"/>
            <a:ext cx="3830985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11620" y="3359592"/>
            <a:ext cx="4260907" cy="372684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78" y="853433"/>
            <a:ext cx="1811141" cy="60960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37" y="945340"/>
            <a:ext cx="779971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9230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600" y="748932"/>
            <a:ext cx="8785600" cy="1537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78" y="853433"/>
            <a:ext cx="1811141" cy="60960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9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78" y="853433"/>
            <a:ext cx="1811141" cy="60960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9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7" y="535306"/>
            <a:ext cx="3506112" cy="1171574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59" y="535307"/>
            <a:ext cx="5054541" cy="649795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7" y="1918336"/>
            <a:ext cx="3506112" cy="511492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853433"/>
            <a:ext cx="1811141" cy="60960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1697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7" y="5760720"/>
            <a:ext cx="8789313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887" y="761958"/>
            <a:ext cx="8789313" cy="4625964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7" y="6440806"/>
            <a:ext cx="8789313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5892793"/>
            <a:ext cx="1811141" cy="60960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637" y="5979706"/>
            <a:ext cx="779971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3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74320"/>
            <a:ext cx="2641600" cy="796635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7228" y="342"/>
            <a:ext cx="2603029" cy="8223562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43840" cy="8229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600" y="748932"/>
            <a:ext cx="8785600" cy="153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887" y="2560320"/>
            <a:ext cx="8789313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3200" y="7362108"/>
            <a:ext cx="1021840" cy="444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887" y="7362971"/>
            <a:ext cx="762198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637" y="945340"/>
            <a:ext cx="77997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7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  <p:sldLayoutId id="2147484108" r:id="rId12"/>
    <p:sldLayoutId id="2147484109" r:id="rId13"/>
    <p:sldLayoutId id="2147484110" r:id="rId14"/>
    <p:sldLayoutId id="2147484111" r:id="rId15"/>
    <p:sldLayoutId id="2147484112" r:id="rId16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B41442-7BF7-E0B5-E0D2-DF64CF6EA5F3}"/>
              </a:ext>
            </a:extLst>
          </p:cNvPr>
          <p:cNvSpPr txBox="1"/>
          <p:nvPr/>
        </p:nvSpPr>
        <p:spPr>
          <a:xfrm>
            <a:off x="2835938" y="47523"/>
            <a:ext cx="6520117" cy="41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84" b="1" u="sng" dirty="0"/>
              <a:t>The Death of Oil-based Plastic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27A15-5767-B14C-C483-7E4C2F7B2EA1}"/>
              </a:ext>
            </a:extLst>
          </p:cNvPr>
          <p:cNvSpPr txBox="1"/>
          <p:nvPr/>
        </p:nvSpPr>
        <p:spPr>
          <a:xfrm>
            <a:off x="1303867" y="522268"/>
            <a:ext cx="1421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2D050"/>
                </a:solidFill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EBA75-A0D7-A98C-0F71-84D94C9840B4}"/>
              </a:ext>
            </a:extLst>
          </p:cNvPr>
          <p:cNvSpPr txBox="1"/>
          <p:nvPr/>
        </p:nvSpPr>
        <p:spPr>
          <a:xfrm>
            <a:off x="431367" y="908636"/>
            <a:ext cx="318604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300" dirty="0"/>
              <a:t>There is between 75 and 199 million tons of plastic in the ocean</a:t>
            </a:r>
          </a:p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300" dirty="0"/>
              <a:t>It is estimated to cause over 1 million marine animal deaths per year</a:t>
            </a:r>
          </a:p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300" dirty="0"/>
              <a:t>Single use plastics are used in almost all products:</a:t>
            </a:r>
          </a:p>
          <a:p>
            <a:pPr marL="595542" lvl="1" indent="-162421">
              <a:buFont typeface="Arial" panose="020B0604020202020204" pitchFamily="34" charset="0"/>
              <a:buChar char="•"/>
            </a:pPr>
            <a:r>
              <a:rPr lang="en-US" sz="1300" dirty="0"/>
              <a:t>Cereal, chips, candy, Amazon packages, milk jugs, trash bags, shower curtains, and much more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42864-1210-BECA-591D-A9E739BC869C}"/>
              </a:ext>
            </a:extLst>
          </p:cNvPr>
          <p:cNvSpPr txBox="1"/>
          <p:nvPr/>
        </p:nvSpPr>
        <p:spPr>
          <a:xfrm>
            <a:off x="1594419" y="3309930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2D050"/>
                </a:solidFill>
              </a:rPr>
              <a:t>History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E3C2B-C5B0-FA61-08B8-230CD7D07849}"/>
              </a:ext>
            </a:extLst>
          </p:cNvPr>
          <p:cNvSpPr txBox="1"/>
          <p:nvPr/>
        </p:nvSpPr>
        <p:spPr>
          <a:xfrm>
            <a:off x="421543" y="3649622"/>
            <a:ext cx="318604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300" dirty="0"/>
              <a:t>First plastic bag patented in 1965, by </a:t>
            </a:r>
            <a:r>
              <a:rPr lang="en-US" sz="1300" dirty="0" err="1"/>
              <a:t>Celloplast</a:t>
            </a:r>
            <a:r>
              <a:rPr lang="en-US" sz="1300" dirty="0"/>
              <a:t> in Sweden</a:t>
            </a:r>
          </a:p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300" dirty="0"/>
              <a:t>Plastic bags began to take over in 1979 in the United States</a:t>
            </a:r>
          </a:p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300" dirty="0"/>
              <a:t>In 1982, Kroger and Safeway switched their bags to plastic bags due to its cheap price</a:t>
            </a:r>
          </a:p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300" dirty="0"/>
              <a:t>We moved away from paper products due to fears of deforestation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E2EEE-2438-1744-895D-0BE3E3B792F7}"/>
              </a:ext>
            </a:extLst>
          </p:cNvPr>
          <p:cNvSpPr txBox="1"/>
          <p:nvPr/>
        </p:nvSpPr>
        <p:spPr>
          <a:xfrm>
            <a:off x="1779338" y="5780206"/>
            <a:ext cx="1891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Current Technology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62749-AE9D-8ED5-0F84-FDA130E3EAAF}"/>
              </a:ext>
            </a:extLst>
          </p:cNvPr>
          <p:cNvSpPr txBox="1"/>
          <p:nvPr/>
        </p:nvSpPr>
        <p:spPr>
          <a:xfrm>
            <a:off x="1057925" y="6090259"/>
            <a:ext cx="318604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300" dirty="0"/>
              <a:t>Single use plastics are still commonly used today for everyday items</a:t>
            </a:r>
          </a:p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300" dirty="0"/>
              <a:t>Aluminum packaging, such as cans for food and drink</a:t>
            </a:r>
          </a:p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300" dirty="0"/>
              <a:t>Current plastic materials are petroleum based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591A9-C182-721F-206E-53196EC2C81F}"/>
              </a:ext>
            </a:extLst>
          </p:cNvPr>
          <p:cNvSpPr txBox="1"/>
          <p:nvPr/>
        </p:nvSpPr>
        <p:spPr>
          <a:xfrm>
            <a:off x="5475475" y="541471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2D050"/>
                </a:solidFill>
              </a:rPr>
              <a:t>New Ideas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928BA-EFA3-1E6E-2D6C-EC9C09AB798D}"/>
              </a:ext>
            </a:extLst>
          </p:cNvPr>
          <p:cNvSpPr txBox="1"/>
          <p:nvPr/>
        </p:nvSpPr>
        <p:spPr>
          <a:xfrm>
            <a:off x="4502975" y="907843"/>
            <a:ext cx="3186048" cy="179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232" dirty="0"/>
              <a:t>Move back to paper and glass containers/packaging</a:t>
            </a:r>
          </a:p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232" dirty="0"/>
              <a:t>Use hemp to create paper products, to avoid further deforestation</a:t>
            </a:r>
          </a:p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232" dirty="0"/>
              <a:t>Use hemp to create hemp-based plastic products, when plastic is the best solution to a problem</a:t>
            </a:r>
          </a:p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232" dirty="0"/>
              <a:t>Require manufacturers to make their products easier to recycle</a:t>
            </a:r>
          </a:p>
        </p:txBody>
      </p:sp>
      <p:pic>
        <p:nvPicPr>
          <p:cNvPr id="16" name="Picture 15" descr="A poster showing a plant with roots and text&#10;&#10;Description automatically generated">
            <a:extLst>
              <a:ext uri="{FF2B5EF4-FFF2-40B4-BE49-F238E27FC236}">
                <a16:creationId xmlns:a16="http://schemas.microsoft.com/office/drawing/2014/main" id="{7CE6C9A3-01CF-8F1B-0FD0-C1FB3D44E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557" y="2750022"/>
            <a:ext cx="3288883" cy="50828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CA0FBF-275D-9A1C-836F-B9842E2C3937}"/>
              </a:ext>
            </a:extLst>
          </p:cNvPr>
          <p:cNvSpPr txBox="1"/>
          <p:nvPr/>
        </p:nvSpPr>
        <p:spPr>
          <a:xfrm>
            <a:off x="9186408" y="541471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2D050"/>
                </a:solidFill>
              </a:rPr>
              <a:t>Proposed Solution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BB4062-2F16-7831-81DA-B0C4A75C725B}"/>
              </a:ext>
            </a:extLst>
          </p:cNvPr>
          <p:cNvSpPr txBox="1"/>
          <p:nvPr/>
        </p:nvSpPr>
        <p:spPr>
          <a:xfrm>
            <a:off x="8574578" y="907843"/>
            <a:ext cx="318604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300" dirty="0"/>
              <a:t>Require manufacturers to use hemp-based plastic and paper</a:t>
            </a:r>
          </a:p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300" dirty="0"/>
              <a:t>Increase hemp crops to meet new demand for hemp products</a:t>
            </a:r>
          </a:p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300" dirty="0"/>
              <a:t>Attack the overflow of oil-based plastic waste to help the environment </a:t>
            </a:r>
            <a:r>
              <a:rPr lang="en-US" sz="1300"/>
              <a:t>become cleaner</a:t>
            </a:r>
            <a:endParaRPr 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F11A86-EC57-DFD2-504F-BCAB800C0CC4}"/>
              </a:ext>
            </a:extLst>
          </p:cNvPr>
          <p:cNvSpPr txBox="1"/>
          <p:nvPr/>
        </p:nvSpPr>
        <p:spPr>
          <a:xfrm>
            <a:off x="9688976" y="2537328"/>
            <a:ext cx="947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2D050"/>
                </a:solidFill>
              </a:rPr>
              <a:t>Benefits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2148C2-1E98-0A49-C218-2DC75695D352}"/>
              </a:ext>
            </a:extLst>
          </p:cNvPr>
          <p:cNvSpPr txBox="1"/>
          <p:nvPr/>
        </p:nvSpPr>
        <p:spPr>
          <a:xfrm>
            <a:off x="8569800" y="2875882"/>
            <a:ext cx="318604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300" dirty="0"/>
              <a:t>One acre of hemp can yield over three times the amount of fiber pulp as an acre of trees, to be used for paper</a:t>
            </a:r>
          </a:p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300" dirty="0"/>
              <a:t>One acre of hemp yields double the amount of oil one acre of peanuts produces</a:t>
            </a:r>
          </a:p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300" dirty="0"/>
              <a:t>Biodegrades within an average of twelve months, as opposed to oil-based plastics taking between twenty and five hundred years</a:t>
            </a:r>
          </a:p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1300" dirty="0"/>
              <a:t>One ton of hemp is capable of absorbing 1.6 tons of CO2, making it very capable of cleaning the atmosphere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744DD2-58BB-26F8-5AE2-BF741FF49683}"/>
              </a:ext>
            </a:extLst>
          </p:cNvPr>
          <p:cNvSpPr txBox="1"/>
          <p:nvPr/>
        </p:nvSpPr>
        <p:spPr>
          <a:xfrm>
            <a:off x="9482920" y="5977952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2D050"/>
                </a:solidFill>
              </a:rPr>
              <a:t>References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2F52D5-A839-668D-0134-6549D47ED3E6}"/>
              </a:ext>
            </a:extLst>
          </p:cNvPr>
          <p:cNvSpPr txBox="1"/>
          <p:nvPr/>
        </p:nvSpPr>
        <p:spPr>
          <a:xfrm>
            <a:off x="8538472" y="6307590"/>
            <a:ext cx="318604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700" dirty="0">
                <a:effectLst/>
              </a:rPr>
              <a:t>“From Birth to Ban: A History of the Plastic Shopping Bag.” </a:t>
            </a:r>
            <a:r>
              <a:rPr lang="en-US" sz="700" i="1" dirty="0">
                <a:effectLst/>
              </a:rPr>
              <a:t>UNEP</a:t>
            </a:r>
            <a:r>
              <a:rPr lang="en-US" sz="700" dirty="0">
                <a:effectLst/>
              </a:rPr>
              <a:t>, </a:t>
            </a:r>
            <a:r>
              <a:rPr lang="en-US" sz="700" dirty="0" err="1">
                <a:effectLst/>
              </a:rPr>
              <a:t>www.unep.org</a:t>
            </a:r>
            <a:r>
              <a:rPr lang="en-US" sz="700" dirty="0">
                <a:effectLst/>
              </a:rPr>
              <a:t>/news-and-stories/story/birth-ban-history-plastic-shopping-bag. Accessed 26 Nov. 2024. </a:t>
            </a:r>
          </a:p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</a:rPr>
              <a:t>“Hemp Resources.” </a:t>
            </a:r>
            <a:r>
              <a:rPr lang="en-US" sz="800" i="1" dirty="0">
                <a:effectLst/>
              </a:rPr>
              <a:t>National Hemp Association</a:t>
            </a:r>
            <a:r>
              <a:rPr lang="en-US" sz="800" dirty="0">
                <a:effectLst/>
              </a:rPr>
              <a:t>, 29 Dec. 2023, </a:t>
            </a:r>
            <a:r>
              <a:rPr lang="en-US" sz="800" dirty="0" err="1">
                <a:effectLst/>
              </a:rPr>
              <a:t>nationalhempassociation.org</a:t>
            </a:r>
            <a:r>
              <a:rPr lang="en-US" sz="800" dirty="0">
                <a:effectLst/>
              </a:rPr>
              <a:t>/hemp-resources/. </a:t>
            </a:r>
            <a:endParaRPr lang="en-US" sz="700" dirty="0"/>
          </a:p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700" dirty="0">
                <a:effectLst/>
              </a:rPr>
              <a:t>Portilla, Nicolle. “Plastic Pollution in the Ocean - 2024 Facts and Statistics.” </a:t>
            </a:r>
            <a:r>
              <a:rPr lang="en-US" sz="700" i="1" dirty="0">
                <a:effectLst/>
              </a:rPr>
              <a:t>Recycle Track Systems</a:t>
            </a:r>
            <a:r>
              <a:rPr lang="en-US" sz="700" dirty="0">
                <a:effectLst/>
              </a:rPr>
              <a:t>, 30 Dec. 2023, </a:t>
            </a:r>
            <a:r>
              <a:rPr lang="en-US" sz="700" dirty="0" err="1">
                <a:effectLst/>
              </a:rPr>
              <a:t>www.rts.com</a:t>
            </a:r>
            <a:r>
              <a:rPr lang="en-US" sz="700" dirty="0">
                <a:effectLst/>
              </a:rPr>
              <a:t>/blog/plastic-pollution-in-the-ocean-facts-and-statistics/#:~:text=How%20Much%20Plastic%20Is%20in,marine%20environment%20every%20single%20year. </a:t>
            </a:r>
          </a:p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700" dirty="0">
                <a:effectLst/>
              </a:rPr>
              <a:t>“Why Hemp Plastic: The Benefits of Hemp Plastic.” </a:t>
            </a:r>
            <a:r>
              <a:rPr lang="en-US" sz="700" i="1" dirty="0">
                <a:effectLst/>
              </a:rPr>
              <a:t>The Hemp Plastic Company</a:t>
            </a:r>
            <a:r>
              <a:rPr lang="en-US" sz="700" dirty="0">
                <a:effectLst/>
              </a:rPr>
              <a:t>, 31 May 2023, </a:t>
            </a:r>
            <a:r>
              <a:rPr lang="en-US" sz="700" dirty="0" err="1">
                <a:effectLst/>
              </a:rPr>
              <a:t>hempplastic.com</a:t>
            </a:r>
            <a:r>
              <a:rPr lang="en-US" sz="700" dirty="0">
                <a:effectLst/>
              </a:rPr>
              <a:t>/facts/. </a:t>
            </a:r>
          </a:p>
          <a:p>
            <a:pPr marL="162421" indent="-162421">
              <a:buFont typeface="Arial" panose="020B0604020202020204" pitchFamily="34" charset="0"/>
              <a:buChar char="•"/>
            </a:pPr>
            <a:r>
              <a:rPr lang="en-US" sz="700" dirty="0">
                <a:effectLst/>
              </a:rPr>
              <a:t>“Why Hemp?” </a:t>
            </a:r>
            <a:r>
              <a:rPr lang="en-US" sz="700" i="1" dirty="0">
                <a:effectLst/>
              </a:rPr>
              <a:t>Bean Products</a:t>
            </a:r>
            <a:r>
              <a:rPr lang="en-US" sz="700" dirty="0">
                <a:effectLst/>
              </a:rPr>
              <a:t>, </a:t>
            </a:r>
            <a:r>
              <a:rPr lang="en-US" sz="700" dirty="0" err="1">
                <a:effectLst/>
              </a:rPr>
              <a:t>beanproducts.com</a:t>
            </a:r>
            <a:r>
              <a:rPr lang="en-US" sz="700" dirty="0">
                <a:effectLst/>
              </a:rPr>
              <a:t>/pages/why-hemp#:~:text=One%20acre%20of%20hemp%20produces,can%20be%20produced%20from%20hemp. Accessed 26 Nov. 2024. </a:t>
            </a:r>
          </a:p>
        </p:txBody>
      </p:sp>
    </p:spTree>
    <p:extLst>
      <p:ext uri="{BB962C8B-B14F-4D97-AF65-F5344CB8AC3E}">
        <p14:creationId xmlns:p14="http://schemas.microsoft.com/office/powerpoint/2010/main" val="7314045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752</TotalTime>
  <Words>487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Zimmer, Michael J</dc:creator>
  <cp:lastModifiedBy>Zimmer, Michael J</cp:lastModifiedBy>
  <cp:revision>15</cp:revision>
  <dcterms:created xsi:type="dcterms:W3CDTF">2024-11-23T23:23:56Z</dcterms:created>
  <dcterms:modified xsi:type="dcterms:W3CDTF">2024-11-27T01:26:59Z</dcterms:modified>
</cp:coreProperties>
</file>