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5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3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81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62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437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932234-6FA6-44C9-AD60-AF99FFC2391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E1F74D-1E5A-4AFB-9801-89E6A3A94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0BA3C-6A04-01FB-A6D4-B492ACCC71B2}"/>
              </a:ext>
            </a:extLst>
          </p:cNvPr>
          <p:cNvCxnSpPr>
            <a:cxnSpLocks/>
          </p:cNvCxnSpPr>
          <p:nvPr/>
        </p:nvCxnSpPr>
        <p:spPr>
          <a:xfrm flipV="1">
            <a:off x="0" y="3518044"/>
            <a:ext cx="12192000" cy="127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E303F4-ABF3-3D0E-74DD-E31A2CB19484}"/>
              </a:ext>
            </a:extLst>
          </p:cNvPr>
          <p:cNvCxnSpPr>
            <a:cxnSpLocks/>
          </p:cNvCxnSpPr>
          <p:nvPr/>
        </p:nvCxnSpPr>
        <p:spPr>
          <a:xfrm>
            <a:off x="6248400" y="584775"/>
            <a:ext cx="0" cy="627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5358A4-EFED-2512-BA97-9D73F600A40C}"/>
              </a:ext>
            </a:extLst>
          </p:cNvPr>
          <p:cNvSpPr txBox="1"/>
          <p:nvPr/>
        </p:nvSpPr>
        <p:spPr>
          <a:xfrm>
            <a:off x="2749551" y="-176997"/>
            <a:ext cx="7613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Digital Divide in the United States</a:t>
            </a:r>
          </a:p>
        </p:txBody>
      </p:sp>
      <p:pic>
        <p:nvPicPr>
          <p:cNvPr id="19" name="Picture 18" descr="A map of the united states&#10;&#10;Description automatically generated">
            <a:extLst>
              <a:ext uri="{FF2B5EF4-FFF2-40B4-BE49-F238E27FC236}">
                <a16:creationId xmlns:a16="http://schemas.microsoft.com/office/drawing/2014/main" id="{D742C629-60D4-9480-3AA3-52A31B214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" y="628692"/>
            <a:ext cx="3397251" cy="20216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007DFA-227B-46FE-5DF9-A3DB219A0A91}"/>
              </a:ext>
            </a:extLst>
          </p:cNvPr>
          <p:cNvSpPr txBox="1"/>
          <p:nvPr/>
        </p:nvSpPr>
        <p:spPr>
          <a:xfrm>
            <a:off x="196851" y="120709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46790C-2F9B-0656-6850-D5CE9C830442}"/>
              </a:ext>
            </a:extLst>
          </p:cNvPr>
          <p:cNvSpPr txBox="1"/>
          <p:nvPr/>
        </p:nvSpPr>
        <p:spPr>
          <a:xfrm>
            <a:off x="3771900" y="749300"/>
            <a:ext cx="2476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age of the internet 26.7 million households lack internet access despite technology being more prevalent than ever.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5FFD8C-D222-A045-D459-B2216B86A2A8}"/>
              </a:ext>
            </a:extLst>
          </p:cNvPr>
          <p:cNvSpPr txBox="1"/>
          <p:nvPr/>
        </p:nvSpPr>
        <p:spPr>
          <a:xfrm>
            <a:off x="6426200" y="490041"/>
            <a:ext cx="217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Solution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AA1DDE-5AF9-5BCD-678A-4A3CE8382C87}"/>
              </a:ext>
            </a:extLst>
          </p:cNvPr>
          <p:cNvSpPr txBox="1"/>
          <p:nvPr/>
        </p:nvSpPr>
        <p:spPr>
          <a:xfrm>
            <a:off x="6426200" y="1295400"/>
            <a:ext cx="547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cost of broadband internet.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more infrastructure to extend the reach and availability of broadband.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41E51-9D8F-6339-DE37-396F85053B92}"/>
              </a:ext>
            </a:extLst>
          </p:cNvPr>
          <p:cNvSpPr txBox="1"/>
          <p:nvPr/>
        </p:nvSpPr>
        <p:spPr>
          <a:xfrm>
            <a:off x="304801" y="3810000"/>
            <a:ext cx="212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Benefits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1382D-A2BF-370D-7346-26F5BD52AA20}"/>
              </a:ext>
            </a:extLst>
          </p:cNvPr>
          <p:cNvSpPr txBox="1"/>
          <p:nvPr/>
        </p:nvSpPr>
        <p:spPr>
          <a:xfrm>
            <a:off x="273053" y="4513001"/>
            <a:ext cx="5702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households have internet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households have access to remote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jobs become available due to more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internet subscriptions means more money for ISPs.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FEF31B02-4D5C-C36B-DD5C-6B2C2C2F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45195"/>
              </p:ext>
            </p:extLst>
          </p:nvPr>
        </p:nvGraphicFramePr>
        <p:xfrm>
          <a:off x="6359523" y="3954681"/>
          <a:ext cx="5607054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3527">
                  <a:extLst>
                    <a:ext uri="{9D8B030D-6E8A-4147-A177-3AD203B41FA5}">
                      <a16:colId xmlns:a16="http://schemas.microsoft.com/office/drawing/2014/main" val="1722582138"/>
                    </a:ext>
                  </a:extLst>
                </a:gridCol>
                <a:gridCol w="2803527">
                  <a:extLst>
                    <a:ext uri="{9D8B030D-6E8A-4147-A177-3AD203B41FA5}">
                      <a16:colId xmlns:a16="http://schemas.microsoft.com/office/drawing/2014/main" val="2043951108"/>
                    </a:ext>
                  </a:extLst>
                </a:gridCol>
              </a:tblGrid>
              <a:tr h="345650">
                <a:tc>
                  <a:txBody>
                    <a:bodyPr/>
                    <a:lstStyle/>
                    <a:p>
                      <a:r>
                        <a:rPr lang="en-US" dirty="0"/>
                        <a:t>Phases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81004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r>
                        <a:rPr lang="en-US" dirty="0"/>
                        <a:t>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Figure out the cost and most effected areas.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720207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r>
                        <a:rPr lang="en-US" dirty="0"/>
                        <a:t>Funding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Acquire necessary funding.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30153"/>
                  </a:ext>
                </a:extLst>
              </a:tr>
              <a:tr h="345650">
                <a:tc>
                  <a:txBody>
                    <a:bodyPr/>
                    <a:lstStyle/>
                    <a:p>
                      <a:r>
                        <a:rPr lang="en-US" dirty="0"/>
                        <a:t>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infrastructure.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771704"/>
                  </a:ext>
                </a:extLst>
              </a:tr>
              <a:tr h="604887"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internet to those without.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0908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A983D297-CECD-4FBB-BB17-557B8AB0F306}"/>
              </a:ext>
            </a:extLst>
          </p:cNvPr>
          <p:cNvSpPr txBox="1"/>
          <p:nvPr/>
        </p:nvSpPr>
        <p:spPr>
          <a:xfrm>
            <a:off x="6359523" y="3493016"/>
            <a:ext cx="5168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7972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93C7-C858-2FBA-02BD-4652932F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23C5-3904-F7B2-4448-79FA3F3A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Cohen, J. (n.d.). </a:t>
            </a:r>
            <a:r>
              <a:rPr lang="en-US" i="1" dirty="0">
                <a:effectLst/>
              </a:rPr>
              <a:t>Nearly a quarter of US households don’t have internet access</a:t>
            </a:r>
            <a:r>
              <a:rPr lang="en-US" dirty="0">
                <a:effectLst/>
              </a:rPr>
              <a:t>. PCMAG. https://www.pcmag.com/news/nearly-a-quarter-of-us-households-dont-have-internet-access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8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2466</TotalTime>
  <Words>146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Asbill, Joe</dc:creator>
  <cp:lastModifiedBy>Asbill, Joe</cp:lastModifiedBy>
  <cp:revision>4</cp:revision>
  <dcterms:created xsi:type="dcterms:W3CDTF">2024-10-13T01:56:44Z</dcterms:created>
  <dcterms:modified xsi:type="dcterms:W3CDTF">2024-10-14T19:03:42Z</dcterms:modified>
</cp:coreProperties>
</file>