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625"/>
  </p:normalViewPr>
  <p:slideViewPr>
    <p:cSldViewPr snapToGrid="0" snapToObjects="1">
      <p:cViewPr varScale="1">
        <p:scale>
          <a:sx n="116" d="100"/>
          <a:sy n="116" d="100"/>
        </p:scale>
        <p:origin x="560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6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3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7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6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69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36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1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6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2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3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Improving Diversity in Computer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Quad Chart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886" y="283079"/>
            <a:ext cx="5933410" cy="712271"/>
          </a:xfrm>
        </p:spPr>
        <p:txBody>
          <a:bodyPr>
            <a:normAutofit fontScale="90000"/>
          </a:bodyPr>
          <a:lstStyle/>
          <a:p>
            <a:r>
              <a:rPr b="1" dirty="0"/>
              <a:t>Improving Diversity in Computer Science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2109" y="995350"/>
            <a:ext cx="32830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rPr sz="1400" b="1" dirty="0"/>
              <a:t>Problem:</a:t>
            </a:r>
            <a:br>
              <a:rPr sz="1400" dirty="0"/>
            </a:br>
            <a:r>
              <a:rPr sz="1400" dirty="0"/>
              <a:t>- Limited access to early </a:t>
            </a:r>
            <a:r>
              <a:rPr sz="1400" dirty="0" err="1"/>
              <a:t>techeducation</a:t>
            </a:r>
            <a:br>
              <a:rPr sz="1400" dirty="0"/>
            </a:br>
            <a:r>
              <a:rPr sz="1400" dirty="0"/>
              <a:t>- Stereotypes discouraging participation</a:t>
            </a:r>
            <a:br>
              <a:rPr sz="1400" dirty="0"/>
            </a:br>
            <a:r>
              <a:rPr sz="1400" dirty="0"/>
              <a:t>- Lack of role models in the field</a:t>
            </a:r>
            <a:endParaRPr lang="vi-VN" sz="1400" dirty="0"/>
          </a:p>
          <a:p>
            <a:pPr algn="l">
              <a:defRPr sz="1800"/>
            </a:pPr>
            <a:r>
              <a:rPr lang="en-US" sz="1400" dirty="0"/>
              <a:t>- Cultural and financial barriers to accessing CS education.</a:t>
            </a:r>
            <a:endParaRPr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943819" y="995350"/>
            <a:ext cx="32830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rPr sz="1400" b="1" dirty="0"/>
              <a:t>Solution:</a:t>
            </a:r>
            <a:br>
              <a:rPr sz="1400" dirty="0"/>
            </a:br>
            <a:r>
              <a:rPr sz="1400" dirty="0"/>
              <a:t>- Partner with schools for coding bootcamps</a:t>
            </a:r>
            <a:br>
              <a:rPr sz="1400" dirty="0"/>
            </a:br>
            <a:r>
              <a:rPr sz="1400" dirty="0"/>
              <a:t>- Offer scholarships and mentorship programs</a:t>
            </a:r>
            <a:br>
              <a:rPr sz="1400" dirty="0"/>
            </a:br>
            <a:r>
              <a:rPr sz="1400" dirty="0"/>
              <a:t>- Collaborate with companies for internships</a:t>
            </a:r>
            <a:endParaRPr lang="vi-VN" sz="1400" dirty="0"/>
          </a:p>
          <a:p>
            <a:pPr algn="l">
              <a:defRPr sz="1800"/>
            </a:pPr>
            <a:r>
              <a:rPr lang="en-US" sz="1400" dirty="0"/>
              <a:t>-Curriculum updates to highlight contributions of diverse innovators.</a:t>
            </a:r>
            <a:endParaRPr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93423" y="5046283"/>
            <a:ext cx="320039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/>
            </a:pPr>
            <a:r>
              <a:rPr sz="1400" b="1" dirty="0"/>
              <a:t>Impact Statements:</a:t>
            </a:r>
            <a:br>
              <a:rPr sz="1400" dirty="0"/>
            </a:br>
            <a:r>
              <a:rPr sz="1400" dirty="0"/>
              <a:t>- Creates inclusive environments</a:t>
            </a:r>
            <a:br>
              <a:rPr sz="1400" dirty="0"/>
            </a:br>
            <a:r>
              <a:rPr sz="1400" dirty="0"/>
              <a:t>- Encourages innovation</a:t>
            </a:r>
            <a:br>
              <a:rPr sz="1400" dirty="0"/>
            </a:br>
            <a:r>
              <a:rPr sz="1400" dirty="0"/>
              <a:t>- Helps meet growing demand in the tech industry</a:t>
            </a:r>
            <a:endParaRPr lang="vi-VN" sz="1400" dirty="0"/>
          </a:p>
          <a:p>
            <a:pPr algn="l">
              <a:defRPr sz="1800"/>
            </a:pPr>
            <a:r>
              <a:rPr lang="en-US" sz="1400" dirty="0"/>
              <a:t>- Breaks down cultural and financial barriers in education.</a:t>
            </a:r>
            <a:endParaRPr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571999" y="4985980"/>
            <a:ext cx="40266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 sz="1800"/>
            </a:pPr>
            <a:r>
              <a:rPr sz="1400" b="1" dirty="0"/>
              <a:t>Implementation:</a:t>
            </a:r>
            <a:br>
              <a:rPr sz="1400" b="1" dirty="0"/>
            </a:br>
            <a:r>
              <a:rPr sz="1400" dirty="0"/>
              <a:t>- Form alliances with schools and companies</a:t>
            </a:r>
            <a:br>
              <a:rPr sz="1400" dirty="0"/>
            </a:br>
            <a:r>
              <a:rPr sz="1400" dirty="0"/>
              <a:t>- Provide resources like workshops and mentors</a:t>
            </a:r>
            <a:br>
              <a:rPr sz="1400" dirty="0"/>
            </a:br>
            <a:r>
              <a:rPr sz="1400" dirty="0"/>
              <a:t>- Monitor and assess progress with</a:t>
            </a:r>
            <a:endParaRPr lang="vi-VN" sz="1400" dirty="0"/>
          </a:p>
          <a:p>
            <a:pPr lvl="1">
              <a:defRPr sz="1800"/>
            </a:pPr>
            <a:r>
              <a:rPr sz="1400" dirty="0"/>
              <a:t> annual reports</a:t>
            </a:r>
          </a:p>
        </p:txBody>
      </p:sp>
      <p:pic>
        <p:nvPicPr>
          <p:cNvPr id="1032" name="Picture 8" descr="Image may contain Text and Word">
            <a:extLst>
              <a:ext uri="{FF2B5EF4-FFF2-40B4-BE49-F238E27FC236}">
                <a16:creationId xmlns:a16="http://schemas.microsoft.com/office/drawing/2014/main" id="{700E1126-E0F6-D4D2-DFDD-2428C7795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46" r="8569" b="8246"/>
          <a:stretch/>
        </p:blipFill>
        <p:spPr bwMode="auto">
          <a:xfrm>
            <a:off x="1386748" y="2811232"/>
            <a:ext cx="2989700" cy="2053005"/>
          </a:xfrm>
          <a:prstGeom prst="rect">
            <a:avLst/>
          </a:prstGeom>
          <a:noFill/>
          <a:effectLst>
            <a:outerShdw blurRad="397154" dist="50800" dir="5400000" algn="ctr" rotWithShape="0">
              <a:srgbClr val="000000">
                <a:alpha val="67000"/>
              </a:srgbClr>
            </a:outerShdw>
            <a:reflection blurRad="90815" stA="26853" endPos="41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w="101600" prst="riblet"/>
            <a:bevelB prst="angle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65CDE80-FB6A-468D-A24F-6B618FA0BD02}"/>
              </a:ext>
            </a:extLst>
          </p:cNvPr>
          <p:cNvSpPr txBox="1"/>
          <p:nvPr/>
        </p:nvSpPr>
        <p:spPr>
          <a:xfrm>
            <a:off x="4428558" y="3587383"/>
            <a:ext cx="2754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2"/>
                </a:solidFill>
              </a:rPr>
              <a:t>                                     Figure 1:</a:t>
            </a:r>
          </a:p>
          <a:p>
            <a:r>
              <a:rPr lang="en-US" sz="800" i="1" dirty="0">
                <a:solidFill>
                  <a:schemeClr val="tx2"/>
                </a:solidFill>
              </a:rPr>
              <a:t> Proportion of CS Majors by Race/Ethnicity, 2015-2016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500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788" y="1874269"/>
            <a:ext cx="6660523" cy="40000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00" b="0" i="0" dirty="0" err="1">
                <a:effectLst/>
                <a:latin typeface="Arial" panose="020B0604020202020204" pitchFamily="34" charset="0"/>
              </a:rPr>
              <a:t>Ehrlinger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, Joyce, et al. “Do Gender Differences in Perceived Prototypical Computer Scientists and Engineers Contribute to Gender Gaps in Computer Science and Engineering?” Sex Roles, vol. 78, no. 1–2, Jan. 2018, pp. 40–51. EBSCOhost, doi:10.1007/s11199-017-0763-x. Accessed on October 13, 2024.</a:t>
            </a:r>
          </a:p>
          <a:p>
            <a:pPr>
              <a:lnSpc>
                <a:spcPct val="150000"/>
              </a:lnSpc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Xiao-Ming Wang, et al. “Enhancing Students’ Computer Programming Performances, Critical Thinking Awareness and Attitudes towards Programming: An Online Peer-Assessment Attempt.” Journal of Educational Technology &amp; Society, vol. 20, no. 4, Oct. 2017, pp. 58–68.</a:t>
            </a:r>
            <a:br>
              <a:rPr lang="en-US" sz="1400" dirty="0"/>
            </a:br>
            <a:r>
              <a:rPr lang="en-US" sz="1400" b="0" i="0" dirty="0">
                <a:effectLst/>
                <a:latin typeface="Arial" panose="020B0604020202020204" pitchFamily="34" charset="0"/>
              </a:rPr>
              <a:t>EBSCOhost,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ezproxy.libraries.wright.edu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login?url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=https://search.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ebscohost.com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/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login.aspx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? direct=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true&amp;db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=a9h&amp;AN=125829901&amp;site=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ehost-live&amp;scope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=site. Accessed on October 13, 2024.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85</TotalTime>
  <Words>322</Words>
  <Application>Microsoft Macintosh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Improving Diversity in Computer Science</vt:lpstr>
      <vt:lpstr>Improving Diversity in Computer Science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Diversity in Computer Science</dc:title>
  <dc:subject/>
  <dc:creator/>
  <cp:keywords/>
  <dc:description>generated using python-pptx</dc:description>
  <cp:lastModifiedBy>Nguyen, Huy Nguyet Minh</cp:lastModifiedBy>
  <cp:revision>4</cp:revision>
  <dcterms:created xsi:type="dcterms:W3CDTF">2013-01-27T09:14:16Z</dcterms:created>
  <dcterms:modified xsi:type="dcterms:W3CDTF">2024-10-14T19:30:14Z</dcterms:modified>
  <cp:category/>
</cp:coreProperties>
</file>