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106" d="100"/>
          <a:sy n="106" d="100"/>
        </p:scale>
        <p:origin x="732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itz, Josiah" userId="a58b7fd0-ae82-4b64-b85a-da8db685d0ac" providerId="ADAL" clId="{3F0CB5E8-7EF9-4A6E-9163-DAAACE61FF9C}"/>
    <pc:docChg chg="undo custSel modSld">
      <pc:chgData name="Schmitz, Josiah" userId="a58b7fd0-ae82-4b64-b85a-da8db685d0ac" providerId="ADAL" clId="{3F0CB5E8-7EF9-4A6E-9163-DAAACE61FF9C}" dt="2024-12-04T20:10:15.943" v="74" actId="1076"/>
      <pc:docMkLst>
        <pc:docMk/>
      </pc:docMkLst>
      <pc:sldChg chg="modSp mod">
        <pc:chgData name="Schmitz, Josiah" userId="a58b7fd0-ae82-4b64-b85a-da8db685d0ac" providerId="ADAL" clId="{3F0CB5E8-7EF9-4A6E-9163-DAAACE61FF9C}" dt="2024-12-04T20:10:15.943" v="74" actId="1076"/>
        <pc:sldMkLst>
          <pc:docMk/>
          <pc:sldMk cId="3571516367" sldId="258"/>
        </pc:sldMkLst>
        <pc:spChg chg="mod">
          <ac:chgData name="Schmitz, Josiah" userId="a58b7fd0-ae82-4b64-b85a-da8db685d0ac" providerId="ADAL" clId="{3F0CB5E8-7EF9-4A6E-9163-DAAACE61FF9C}" dt="2024-12-04T20:10:15.943" v="74" actId="1076"/>
          <ac:spMkLst>
            <pc:docMk/>
            <pc:sldMk cId="3571516367" sldId="258"/>
            <ac:spMk id="5" creationId="{A0C7F561-BC0E-AB03-4C8B-0FFFC63EF710}"/>
          </ac:spMkLst>
        </pc:spChg>
        <pc:spChg chg="mod">
          <ac:chgData name="Schmitz, Josiah" userId="a58b7fd0-ae82-4b64-b85a-da8db685d0ac" providerId="ADAL" clId="{3F0CB5E8-7EF9-4A6E-9163-DAAACE61FF9C}" dt="2024-12-04T20:09:23.779" v="60" actId="1076"/>
          <ac:spMkLst>
            <pc:docMk/>
            <pc:sldMk cId="3571516367" sldId="258"/>
            <ac:spMk id="9" creationId="{7D6FD42D-1175-E569-680B-99BD6FCBBF17}"/>
          </ac:spMkLst>
        </pc:spChg>
        <pc:spChg chg="mod">
          <ac:chgData name="Schmitz, Josiah" userId="a58b7fd0-ae82-4b64-b85a-da8db685d0ac" providerId="ADAL" clId="{3F0CB5E8-7EF9-4A6E-9163-DAAACE61FF9C}" dt="2024-12-04T20:10:11.357" v="73" actId="1076"/>
          <ac:spMkLst>
            <pc:docMk/>
            <pc:sldMk cId="3571516367" sldId="258"/>
            <ac:spMk id="11" creationId="{4FF98721-0A6D-4C3A-E48E-27DCB9AE88A4}"/>
          </ac:spMkLst>
        </pc:spChg>
        <pc:spChg chg="mod">
          <ac:chgData name="Schmitz, Josiah" userId="a58b7fd0-ae82-4b64-b85a-da8db685d0ac" providerId="ADAL" clId="{3F0CB5E8-7EF9-4A6E-9163-DAAACE61FF9C}" dt="2024-12-04T20:09:36.149" v="62" actId="1076"/>
          <ac:spMkLst>
            <pc:docMk/>
            <pc:sldMk cId="3571516367" sldId="258"/>
            <ac:spMk id="12" creationId="{1605BBD4-ED9C-2130-3FE3-349783346980}"/>
          </ac:spMkLst>
        </pc:spChg>
        <pc:spChg chg="mod">
          <ac:chgData name="Schmitz, Josiah" userId="a58b7fd0-ae82-4b64-b85a-da8db685d0ac" providerId="ADAL" clId="{3F0CB5E8-7EF9-4A6E-9163-DAAACE61FF9C}" dt="2024-12-04T20:10:00.618" v="72" actId="27636"/>
          <ac:spMkLst>
            <pc:docMk/>
            <pc:sldMk cId="3571516367" sldId="258"/>
            <ac:spMk id="13" creationId="{946C47A1-DFBB-1F08-C97A-20A6C4E55C1B}"/>
          </ac:spMkLst>
        </pc:spChg>
        <pc:spChg chg="mod">
          <ac:chgData name="Schmitz, Josiah" userId="a58b7fd0-ae82-4b64-b85a-da8db685d0ac" providerId="ADAL" clId="{3F0CB5E8-7EF9-4A6E-9163-DAAACE61FF9C}" dt="2024-12-04T20:09:42.143" v="63" actId="1076"/>
          <ac:spMkLst>
            <pc:docMk/>
            <pc:sldMk cId="3571516367" sldId="258"/>
            <ac:spMk id="15" creationId="{86600E6E-8621-F20C-96C0-33DB68F108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947" y="36214"/>
            <a:ext cx="6708106" cy="483078"/>
          </a:xfrm>
        </p:spPr>
        <p:txBody>
          <a:bodyPr anchor="ctr"/>
          <a:lstStyle/>
          <a:p>
            <a:pPr algn="ctr"/>
            <a:r>
              <a:rPr lang="en-US" dirty="0"/>
              <a:t>Martial Arts in schools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C7F561-BC0E-AB03-4C8B-0FFFC63EF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16" y="1174301"/>
            <a:ext cx="4559331" cy="14759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70000" lnSpcReduction="20000"/>
          </a:bodyPr>
          <a:lstStyle/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Martial arts are a form of combat that are taught along with traditional virtues.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They come from all over the world, but primarily East Asia.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They encompass such arts as karate, taekwondo, kung fu, jiu jutsu, and judo.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Martial arts have been practiced by millions of people across the globe for hundreds of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227EDD-0B3A-C009-31B6-89069CCA0EAC}"/>
              </a:ext>
            </a:extLst>
          </p:cNvPr>
          <p:cNvCxnSpPr/>
          <p:nvPr/>
        </p:nvCxnSpPr>
        <p:spPr>
          <a:xfrm>
            <a:off x="0" y="58847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B4B49A-F6D3-326A-D6D1-77A116B1D3CD}"/>
              </a:ext>
            </a:extLst>
          </p:cNvPr>
          <p:cNvSpPr txBox="1">
            <a:spLocks/>
          </p:cNvSpPr>
          <p:nvPr/>
        </p:nvSpPr>
        <p:spPr>
          <a:xfrm>
            <a:off x="2223153" y="715133"/>
            <a:ext cx="1490258" cy="4086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FD42D-1175-E569-680B-99BD6FCBBF17}"/>
              </a:ext>
            </a:extLst>
          </p:cNvPr>
          <p:cNvSpPr txBox="1"/>
          <p:nvPr/>
        </p:nvSpPr>
        <p:spPr>
          <a:xfrm>
            <a:off x="8422538" y="715132"/>
            <a:ext cx="1490258" cy="4086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DEBA63-B43C-1A90-B8C1-3C32E75716B4}"/>
              </a:ext>
            </a:extLst>
          </p:cNvPr>
          <p:cNvSpPr txBox="1"/>
          <p:nvPr/>
        </p:nvSpPr>
        <p:spPr>
          <a:xfrm>
            <a:off x="2186939" y="2801452"/>
            <a:ext cx="1562686" cy="4086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 Ideas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F98721-0A6D-4C3A-E48E-27DCB9AE88A4}"/>
              </a:ext>
            </a:extLst>
          </p:cNvPr>
          <p:cNvSpPr txBox="1"/>
          <p:nvPr/>
        </p:nvSpPr>
        <p:spPr>
          <a:xfrm>
            <a:off x="8583492" y="2867837"/>
            <a:ext cx="1237307" cy="4086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1605BBD4-ED9C-2130-3FE3-349783346980}"/>
              </a:ext>
            </a:extLst>
          </p:cNvPr>
          <p:cNvSpPr txBox="1">
            <a:spLocks/>
          </p:cNvSpPr>
          <p:nvPr/>
        </p:nvSpPr>
        <p:spPr>
          <a:xfrm>
            <a:off x="6487388" y="1174861"/>
            <a:ext cx="5360558" cy="14759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Almost 1 in 4 high school students in the USA have been in a fight.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These fights often stem from a lack of social support and self-esteem.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Roughly 1 in 5 students ages 12-18 have been bullied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These students are at a higher risk of having academic problems.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000" b="0" dirty="0"/>
              <a:t>44% of high school students are suffering from sadness or hopelessness</a:t>
            </a:r>
            <a:r>
              <a:rPr lang="en-US" sz="900" b="0" dirty="0"/>
              <a:t>.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946C47A1-DFBB-1F08-C97A-20A6C4E55C1B}"/>
              </a:ext>
            </a:extLst>
          </p:cNvPr>
          <p:cNvSpPr txBox="1">
            <a:spLocks/>
          </p:cNvSpPr>
          <p:nvPr/>
        </p:nvSpPr>
        <p:spPr>
          <a:xfrm>
            <a:off x="6487388" y="3351848"/>
            <a:ext cx="5429516" cy="15532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Martial arts have been shown to decrease aggressive behavior in elementary schoolers.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They also allow students to learn self-defense techniques in case they get into fights.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Studies have shown that people capable of self-defense tend to have higher levels of self-esteem.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Martial arts also greatly improve one’s physical fitness, strengthening parts of the body such as muscular endurance, agility, and bone strength.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6600E6E-8621-F20C-96C0-33DB68F10881}"/>
              </a:ext>
            </a:extLst>
          </p:cNvPr>
          <p:cNvSpPr txBox="1">
            <a:spLocks/>
          </p:cNvSpPr>
          <p:nvPr/>
        </p:nvSpPr>
        <p:spPr>
          <a:xfrm>
            <a:off x="506994" y="3319580"/>
            <a:ext cx="4559331" cy="147598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100" b="0" dirty="0"/>
              <a:t>Schools need to add martial arts clubs and programs to schools to reduce the prevalence of these issues.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100" b="0" dirty="0"/>
              <a:t>This would involve the school taking surveys of students to determine their interest in various martial arts, then working to implement the most-liked ones as sports clubs.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100" b="0" dirty="0"/>
              <a:t>Schools can hire professional martial arts teachers and trainers and rent out dojos to allow their students to train in, like in the image shown below.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8749FB39-EDD3-8D44-71C5-2182723C0D37}"/>
              </a:ext>
            </a:extLst>
          </p:cNvPr>
          <p:cNvSpPr txBox="1">
            <a:spLocks/>
          </p:cNvSpPr>
          <p:nvPr/>
        </p:nvSpPr>
        <p:spPr>
          <a:xfrm>
            <a:off x="6186532" y="5343589"/>
            <a:ext cx="5962273" cy="14068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5000"/>
              </a:lnSpc>
            </a:pPr>
            <a:r>
              <a:rPr lang="en-US" sz="4800" b="0" kern="100" dirty="0">
                <a:latin typeface="Tenorite (Body)"/>
                <a:ea typeface="Yu Gothic" panose="020B0400000000000000" pitchFamily="34" charset="-128"/>
              </a:rPr>
              <a:t>References</a:t>
            </a:r>
            <a:endParaRPr lang="en-US" sz="4800" b="0" kern="100" dirty="0">
              <a:effectLst/>
              <a:latin typeface="Tenorite (Body)"/>
              <a:ea typeface="Yu Gothic" panose="020B0400000000000000" pitchFamily="34" charset="-128"/>
            </a:endParaRPr>
          </a:p>
          <a:p>
            <a:pPr marL="457200" indent="-4572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kern="100" dirty="0">
                <a:effectLst/>
                <a:latin typeface="Tenorite (Body)"/>
                <a:ea typeface="Yu Gothic" panose="020B0400000000000000" pitchFamily="34" charset="-128"/>
              </a:rPr>
              <a:t>Bhattarai, Deepa, et al. “Prevalence and Factors Associated with Depression among Higher Secondary School Adolescents of Pokhara Metropolitan, Nepal: A Cross-Sectional Study.” </a:t>
            </a:r>
            <a:r>
              <a:rPr lang="en-US" sz="1800" b="0" i="1" kern="100" dirty="0">
                <a:effectLst/>
                <a:latin typeface="Tenorite (Body)"/>
                <a:ea typeface="Yu Gothic" panose="020B0400000000000000" pitchFamily="34" charset="-128"/>
              </a:rPr>
              <a:t>BMJ Open</a:t>
            </a:r>
            <a:r>
              <a:rPr lang="en-US" sz="1800" b="0" kern="100" dirty="0">
                <a:effectLst/>
                <a:latin typeface="Tenorite (Body)"/>
                <a:ea typeface="Yu Gothic" panose="020B0400000000000000" pitchFamily="34" charset="-128"/>
              </a:rPr>
              <a:t>, U.S. National Library of Medicine, 31 Dec. 2020, pmc.ncbi.nlm.nih.gov/articles/PMC7780534/. </a:t>
            </a:r>
          </a:p>
          <a:p>
            <a:pPr marL="457200" indent="-4572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kern="100" dirty="0">
                <a:effectLst/>
                <a:latin typeface="Tenorite (Body)"/>
                <a:ea typeface="Yu Gothic" panose="020B0400000000000000" pitchFamily="34" charset="-128"/>
              </a:rPr>
              <a:t>“Fast Facts: Bullying.” </a:t>
            </a:r>
            <a:r>
              <a:rPr lang="en-US" sz="1800" b="0" i="1" kern="100" dirty="0">
                <a:effectLst/>
                <a:latin typeface="Tenorite (Body)"/>
                <a:ea typeface="Yu Gothic" panose="020B0400000000000000" pitchFamily="34" charset="-128"/>
              </a:rPr>
              <a:t>National Center for Education Statistics (NCES) Home Page, a Part of the U.S. Department of Education</a:t>
            </a:r>
            <a:r>
              <a:rPr lang="en-US" sz="1800" b="0" kern="100" dirty="0">
                <a:effectLst/>
                <a:latin typeface="Tenorite (Body)"/>
                <a:ea typeface="Yu Gothic" panose="020B0400000000000000" pitchFamily="34" charset="-128"/>
              </a:rPr>
              <a:t>, nces.ed.gov/fastfacts/display.asp?id=719. Accessed 25 Nov. 2024.</a:t>
            </a:r>
          </a:p>
          <a:p>
            <a:pPr marL="457200" indent="-4572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kern="100" dirty="0">
                <a:effectLst/>
                <a:latin typeface="Tenorite (Body)"/>
                <a:ea typeface="Yu Gothic" panose="020B0400000000000000" pitchFamily="34" charset="-128"/>
              </a:rPr>
              <a:t>Huang, Caiyun. “Power Decline and the Change of Self-Esteem: The Moderating Effect of Self-Defense.” </a:t>
            </a:r>
            <a:r>
              <a:rPr lang="en-US" sz="1800" b="0" i="1" kern="100" dirty="0">
                <a:effectLst/>
                <a:latin typeface="Tenorite (Body)"/>
                <a:ea typeface="Yu Gothic" panose="020B0400000000000000" pitchFamily="34" charset="-128"/>
              </a:rPr>
              <a:t>Frontiers</a:t>
            </a:r>
            <a:r>
              <a:rPr lang="en-US" sz="1800" b="0" kern="100" dirty="0">
                <a:effectLst/>
                <a:latin typeface="Tenorite (Body)"/>
                <a:ea typeface="Yu Gothic" panose="020B0400000000000000" pitchFamily="34" charset="-128"/>
              </a:rPr>
              <a:t>, Frontiers, 6 Dec. 2022, www.frontiersin.org/journals/psychology/articles/10.3389/fpsyg.2022.1052208/full. </a:t>
            </a:r>
          </a:p>
          <a:p>
            <a:pPr marL="457200" indent="-4572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kern="100" dirty="0">
                <a:effectLst/>
                <a:latin typeface="Tenorite (Body)"/>
                <a:ea typeface="Yu Gothic" panose="020B0400000000000000" pitchFamily="34" charset="-128"/>
              </a:rPr>
              <a:t>Miyamoto, Musashi. </a:t>
            </a:r>
            <a:r>
              <a:rPr lang="en-US" sz="1800" b="0" i="1" kern="100" dirty="0">
                <a:effectLst/>
                <a:latin typeface="Tenorite (Body)"/>
                <a:ea typeface="Yu Gothic" panose="020B0400000000000000" pitchFamily="34" charset="-128"/>
              </a:rPr>
              <a:t>The Book of Five Rings</a:t>
            </a:r>
            <a:r>
              <a:rPr lang="en-US" sz="1800" b="0" kern="100" dirty="0">
                <a:effectLst/>
                <a:latin typeface="Tenorite (Body)"/>
                <a:ea typeface="Yu Gothic" panose="020B0400000000000000" pitchFamily="34" charset="-128"/>
              </a:rPr>
              <a:t>. Translated by William Scott Wilson, Shambhala Publications : Distributed in the U.S. by Random House, 2012.</a:t>
            </a:r>
          </a:p>
          <a:p>
            <a:pPr marL="457200" indent="-4572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Tenorite (Body)"/>
                <a:ea typeface="Yu Gothic" panose="020B0400000000000000" pitchFamily="34" charset="-128"/>
              </a:rPr>
              <a:t>“Physical Fights on School Property and Anywhere.” </a:t>
            </a:r>
            <a:r>
              <a:rPr lang="en-US" sz="1800" b="0" i="1" dirty="0">
                <a:effectLst/>
                <a:latin typeface="Tenorite (Body)"/>
                <a:ea typeface="Yu Gothic" panose="020B0400000000000000" pitchFamily="34" charset="-128"/>
              </a:rPr>
              <a:t>Coe - Physical Fights on School Property and Anywhere</a:t>
            </a:r>
            <a:r>
              <a:rPr lang="en-US" sz="1800" b="0" dirty="0">
                <a:effectLst/>
                <a:latin typeface="Tenorite (Body)"/>
                <a:ea typeface="Yu Gothic" panose="020B0400000000000000" pitchFamily="34" charset="-128"/>
              </a:rPr>
              <a:t>, National Center for Education Statistics, May 2021, nces.ed.gov/programs/coe/indicator/a12/physical-fights. </a:t>
            </a:r>
            <a:endParaRPr lang="en-US" sz="1800" b="0" kern="100" dirty="0">
              <a:effectLst/>
              <a:latin typeface="Tenorite (Body)"/>
              <a:ea typeface="Yu Gothic" panose="020B0400000000000000" pitchFamily="34" charset="-128"/>
            </a:endParaRPr>
          </a:p>
          <a:p>
            <a:pPr marL="457200" marR="0" indent="-457200">
              <a:lnSpc>
                <a:spcPct val="9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kern="100" dirty="0">
                <a:effectLst/>
                <a:latin typeface="Tenorite (Body)"/>
                <a:ea typeface="Yu Gothic" panose="020B0400000000000000" pitchFamily="34" charset="-128"/>
              </a:rPr>
              <a:t>Vankar, Preeti. “High School Students with Feelings of Sadness or Hopelessness U.S. 2011-2021.” </a:t>
            </a:r>
            <a:r>
              <a:rPr lang="en-US" sz="1400" b="0" i="1" kern="100" dirty="0">
                <a:effectLst/>
                <a:latin typeface="Tenorite (Body)"/>
                <a:ea typeface="Yu Gothic" panose="020B0400000000000000" pitchFamily="34" charset="-128"/>
              </a:rPr>
              <a:t>Statista.Com</a:t>
            </a:r>
            <a:r>
              <a:rPr lang="en-US" sz="1400" b="0" kern="100" dirty="0">
                <a:effectLst/>
                <a:latin typeface="Tenorite (Body)"/>
                <a:ea typeface="Yu Gothic" panose="020B0400000000000000" pitchFamily="34" charset="-128"/>
              </a:rPr>
              <a:t>, Statista, 29 Nov. 2023, www.statista.com/statistics/1384754/share-high-school-students-feelings-of-sadness-or-hopelessness/.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FFF4B3-BB38-C80F-9409-74ECAD85F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3" y="5343589"/>
            <a:ext cx="2958067" cy="1406802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64900E11-151D-B204-DA68-CF9A99BB8B9F}"/>
              </a:ext>
            </a:extLst>
          </p:cNvPr>
          <p:cNvSpPr txBox="1">
            <a:spLocks/>
          </p:cNvSpPr>
          <p:nvPr/>
        </p:nvSpPr>
        <p:spPr>
          <a:xfrm>
            <a:off x="3142700" y="5343589"/>
            <a:ext cx="2673555" cy="14068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In this example, karate students practice a side kick (known as “yoko geri” in Japanese) together in line drills.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This is a modern martial arts dojo, like one that could be used for a school martial arts program.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What is happening here is very similar to how an actual martial arts club could look if added to schools.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72D74F-5E1A-6C78-5BA5-908F1D241A09}"/>
              </a:ext>
            </a:extLst>
          </p:cNvPr>
          <p:cNvSpPr txBox="1">
            <a:spLocks/>
          </p:cNvSpPr>
          <p:nvPr/>
        </p:nvSpPr>
        <p:spPr>
          <a:xfrm>
            <a:off x="1818424" y="4905073"/>
            <a:ext cx="2648551" cy="40862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It Would Look Like</a:t>
            </a: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84FBE042-4BD9-E42B-ED25-2A2F77941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633" y="5041262"/>
            <a:ext cx="1583886" cy="302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200000"/>
              </a:lnSpc>
            </a:pPr>
            <a:r>
              <a:rPr lang="en-US" sz="800" kern="100" dirty="0">
                <a:effectLst/>
                <a:latin typeface="Tenorite (Body)"/>
                <a:ea typeface="Yu Gothic" panose="020B0400000000000000" pitchFamily="34" charset="-128"/>
              </a:rPr>
              <a:t>Figure 1 (Example Karate Dojo )</a:t>
            </a:r>
            <a:endParaRPr lang="en-US" sz="1100" kern="100" dirty="0">
              <a:effectLst/>
              <a:latin typeface="Tenorite (Body)"/>
              <a:ea typeface="Yu Gothic" panose="020B04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DB18E-8BA2-72FE-9E59-FA9F3150FB0D}"/>
              </a:ext>
            </a:extLst>
          </p:cNvPr>
          <p:cNvSpPr txBox="1"/>
          <p:nvPr/>
        </p:nvSpPr>
        <p:spPr>
          <a:xfrm>
            <a:off x="10637822" y="286903"/>
            <a:ext cx="132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Josiah Schmitz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{0E5E7083-6B28-4A68-86A9-85450883FF4C}tf67328976_win32</Template>
  <TotalTime>55</TotalTime>
  <Words>643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Tenorite (Body)</vt:lpstr>
      <vt:lpstr>Arial</vt:lpstr>
      <vt:lpstr>Calibri</vt:lpstr>
      <vt:lpstr>Tenorite</vt:lpstr>
      <vt:lpstr>Custom</vt:lpstr>
      <vt:lpstr>Martial Arts in schools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Schmitz, Josiah</dc:creator>
  <cp:lastModifiedBy>Schmitz, Josiah</cp:lastModifiedBy>
  <cp:revision>1</cp:revision>
  <dcterms:created xsi:type="dcterms:W3CDTF">2024-12-01T00:01:00Z</dcterms:created>
  <dcterms:modified xsi:type="dcterms:W3CDTF">2024-12-04T20:10:20Z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