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9" r:id="rId10"/>
    <p:sldId id="268" r:id="rId11"/>
    <p:sldId id="262" r:id="rId12"/>
    <p:sldId id="265" r:id="rId13"/>
    <p:sldId id="270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2B21-11F0-4070-8225-38AFD731F9AE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BEFF-E08F-48FE-A891-D4A46FD8B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74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2B21-11F0-4070-8225-38AFD731F9AE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BEFF-E08F-48FE-A891-D4A46FD8B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866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2B21-11F0-4070-8225-38AFD731F9AE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BEFF-E08F-48FE-A891-D4A46FD8BE6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8147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2B21-11F0-4070-8225-38AFD731F9AE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BEFF-E08F-48FE-A891-D4A46FD8B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822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2B21-11F0-4070-8225-38AFD731F9AE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BEFF-E08F-48FE-A891-D4A46FD8BE6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8831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2B21-11F0-4070-8225-38AFD731F9AE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BEFF-E08F-48FE-A891-D4A46FD8B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79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2B21-11F0-4070-8225-38AFD731F9AE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BEFF-E08F-48FE-A891-D4A46FD8B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36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2B21-11F0-4070-8225-38AFD731F9AE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BEFF-E08F-48FE-A891-D4A46FD8B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52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2B21-11F0-4070-8225-38AFD731F9AE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BEFF-E08F-48FE-A891-D4A46FD8B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72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2B21-11F0-4070-8225-38AFD731F9AE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BEFF-E08F-48FE-A891-D4A46FD8B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60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2B21-11F0-4070-8225-38AFD731F9AE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BEFF-E08F-48FE-A891-D4A46FD8B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34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2B21-11F0-4070-8225-38AFD731F9AE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BEFF-E08F-48FE-A891-D4A46FD8B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20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2B21-11F0-4070-8225-38AFD731F9AE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BEFF-E08F-48FE-A891-D4A46FD8B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96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2B21-11F0-4070-8225-38AFD731F9AE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BEFF-E08F-48FE-A891-D4A46FD8B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77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2B21-11F0-4070-8225-38AFD731F9AE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BEFF-E08F-48FE-A891-D4A46FD8B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49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2B21-11F0-4070-8225-38AFD731F9AE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BEFF-E08F-48FE-A891-D4A46FD8B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22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72B21-11F0-4070-8225-38AFD731F9AE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80BEFF-E08F-48FE-A891-D4A46FD8B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77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A3A8C-8EA1-73A0-DFEF-B85542C967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5B916-0CC9-CC9E-70E6-154931A65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515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13F9EF-9100-5F47-B340-A9D54857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 USING TITANIC DATASET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F4A740-D240-50DD-F268-6B18A13EA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3210642"/>
            <a:ext cx="8596312" cy="1781329"/>
          </a:xfrm>
        </p:spPr>
      </p:pic>
    </p:spTree>
    <p:extLst>
      <p:ext uri="{BB962C8B-B14F-4D97-AF65-F5344CB8AC3E}">
        <p14:creationId xmlns:p14="http://schemas.microsoft.com/office/powerpoint/2010/main" val="2919916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4DE8-3523-AD3B-DD5C-401C55FA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1B082-CBA4-08EA-5905-19532A9FF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Create a bar chart representation of the number of employees in the different positions in the employees data by gender. Set the theme.</a:t>
            </a:r>
          </a:p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Add plot title “Job positions by gender”, and axes titles: “Job position”, and “Employee count”. Can you do that?</a:t>
            </a:r>
          </a:p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Try setting the theme to something different and give it another go.</a:t>
            </a:r>
          </a:p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Look up the </a:t>
            </a:r>
            <a:r>
              <a:rPr lang="en-US" b="0" i="0" dirty="0" err="1">
                <a:solidFill>
                  <a:srgbClr val="1C1D1F"/>
                </a:solidFill>
                <a:effectLst/>
                <a:latin typeface="udemy sans"/>
              </a:rPr>
              <a:t>scale_fill_manual</a:t>
            </a: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() and </a:t>
            </a:r>
            <a:r>
              <a:rPr lang="en-US" b="0" i="0" dirty="0" err="1">
                <a:solidFill>
                  <a:srgbClr val="1C1D1F"/>
                </a:solidFill>
                <a:effectLst/>
                <a:latin typeface="udemy sans"/>
              </a:rPr>
              <a:t>scale_color_manual</a:t>
            </a: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() functions. Try setting custom colors to your plot.</a:t>
            </a:r>
          </a:p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Try to change the position on the canvas the legend is in. Use the theme() function to do that.</a:t>
            </a:r>
          </a:p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Try to reverse the aesthetic mappings. Does this graph give you a better idea of your data? Is it easier to read? (Shouldn’t be 😊)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6849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342F-89EE-5D23-97B2-60242E25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6185D7-1549-8127-949E-95FAFC3DA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1" y="1216404"/>
            <a:ext cx="7588824" cy="4825621"/>
          </a:xfrm>
        </p:spPr>
      </p:pic>
    </p:spTree>
    <p:extLst>
      <p:ext uri="{BB962C8B-B14F-4D97-AF65-F5344CB8AC3E}">
        <p14:creationId xmlns:p14="http://schemas.microsoft.com/office/powerpoint/2010/main" val="2254724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5D5AD-F0BB-BC0C-C53E-83F2B581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C661C-75E1-B76B-0F00-30044761E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visual representation of the relationship between two numerical variables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5BF1E-B979-1A23-E49E-333BF1D17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12" y="2780947"/>
            <a:ext cx="8969517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59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B2A0-7A7D-FCEC-E591-EABCFFB0C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00B89-080A-43CE-B16B-C7B51F979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Create a scatter plot of the price and area of the California real estate data. You can download the data set, called real_estate.csv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After creating the initial scatter plot, add an additional color feature based on the building type.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Also increase the size of each scatter point to 2.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The next step is chart styling. You can start with formatting the legend. You can remove the legend for size. </a:t>
            </a:r>
            <a:r>
              <a:rPr lang="en-US" b="1" i="0" dirty="0">
                <a:solidFill>
                  <a:srgbClr val="1C1D1F"/>
                </a:solidFill>
                <a:effectLst/>
                <a:latin typeface="udemy sans"/>
              </a:rPr>
              <a:t>Hint</a:t>
            </a: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: use guides() and set size to FALSE.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Use a custom theme.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Move the legend to the top left corner of the chart. </a:t>
            </a:r>
            <a:r>
              <a:rPr lang="en-US" b="1" i="0" dirty="0">
                <a:solidFill>
                  <a:srgbClr val="1C1D1F"/>
                </a:solidFill>
                <a:effectLst/>
                <a:latin typeface="udemy sans"/>
              </a:rPr>
              <a:t>Hint</a:t>
            </a: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: You can use theme() and the arguments </a:t>
            </a:r>
            <a:r>
              <a:rPr lang="en-US" b="0" i="0" dirty="0" err="1">
                <a:solidFill>
                  <a:srgbClr val="1C1D1F"/>
                </a:solidFill>
                <a:effectLst/>
                <a:latin typeface="udemy sans"/>
              </a:rPr>
              <a:t>legend_position</a:t>
            </a: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, and </a:t>
            </a:r>
            <a:r>
              <a:rPr lang="en-US" b="0" i="0" dirty="0" err="1">
                <a:solidFill>
                  <a:srgbClr val="1C1D1F"/>
                </a:solidFill>
                <a:effectLst/>
                <a:latin typeface="udemy sans"/>
              </a:rPr>
              <a:t>legend_justification</a:t>
            </a:r>
            <a:endParaRPr lang="en-US" b="0" i="0" dirty="0">
              <a:solidFill>
                <a:srgbClr val="1C1D1F"/>
              </a:solidFill>
              <a:effectLst/>
              <a:latin typeface="udemy sans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Add a chart title, as well as custom x- and y-axis labels.</a:t>
            </a:r>
          </a:p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Lastly, think about chart interpretation? What does the plot represent?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9305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982E-A599-1912-E080-20BC7888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Solution!!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FF26A0-7811-9258-B811-4CDB13195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853" y="1644242"/>
            <a:ext cx="6096868" cy="4397783"/>
          </a:xfrm>
        </p:spPr>
      </p:pic>
    </p:spTree>
    <p:extLst>
      <p:ext uri="{BB962C8B-B14F-4D97-AF65-F5344CB8AC3E}">
        <p14:creationId xmlns:p14="http://schemas.microsoft.com/office/powerpoint/2010/main" val="420463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79ABC-320F-8BC1-B551-678BDF31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OF GRAPHICS GRAMMATICAL ELEMENTS ARE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913B0-B3AC-1C2A-B11F-9923562E8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r>
              <a:rPr lang="en-US" dirty="0"/>
              <a:t>AESTHETICS- what you map on the x and y axis</a:t>
            </a:r>
          </a:p>
          <a:p>
            <a:r>
              <a:rPr lang="en-US" dirty="0"/>
              <a:t>GEMETRIES – how data will be represented visually</a:t>
            </a:r>
          </a:p>
          <a:p>
            <a:r>
              <a:rPr lang="en-US" dirty="0"/>
              <a:t>FACETS – the discrete subplots the graph can be split into</a:t>
            </a:r>
          </a:p>
          <a:p>
            <a:r>
              <a:rPr lang="en-US" dirty="0"/>
              <a:t>STATS- the statistical transformation</a:t>
            </a:r>
          </a:p>
          <a:p>
            <a:r>
              <a:rPr lang="en-US" dirty="0"/>
              <a:t>COORDINATES – where you want your data plotted</a:t>
            </a:r>
          </a:p>
          <a:p>
            <a:r>
              <a:rPr lang="en-US" dirty="0"/>
              <a:t>THEMES – the non data additional elements like color, font </a:t>
            </a:r>
            <a:r>
              <a:rPr lang="en-US" dirty="0" err="1"/>
              <a:t>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4230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1159-98A4-EC7B-7565-6207B85E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GGPLOT2 PACKAGE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147CE-EC22-C579-7ABD-36F503F5D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2907"/>
            <a:ext cx="8596668" cy="4598456"/>
          </a:xfrm>
        </p:spPr>
        <p:txBody>
          <a:bodyPr/>
          <a:lstStyle/>
          <a:p>
            <a:r>
              <a:rPr lang="en-US" dirty="0"/>
              <a:t>Recall : 7 layers to a graph</a:t>
            </a:r>
          </a:p>
          <a:p>
            <a:r>
              <a:rPr lang="en-US" dirty="0"/>
              <a:t>First 3 layers are mandatory. 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BB22B2-51C6-AEA8-FAAD-76058FF35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48" y="2328504"/>
            <a:ext cx="6348010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7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57891-8944-A04B-5505-A1857544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F97F1-A5AB-CAAE-BB7C-5EC315E45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Data- describes categories/groups , yes/no answers</a:t>
            </a:r>
          </a:p>
          <a:p>
            <a:r>
              <a:rPr lang="en-US" dirty="0"/>
              <a:t>Numerical can be discrete, continuous</a:t>
            </a:r>
          </a:p>
          <a:p>
            <a:r>
              <a:rPr lang="en-US" dirty="0"/>
              <a:t>Discrete – can be counted in a finite way</a:t>
            </a:r>
          </a:p>
          <a:p>
            <a:r>
              <a:rPr lang="en-US" dirty="0"/>
              <a:t>Continuous- infinite and impossible to count</a:t>
            </a:r>
          </a:p>
          <a:p>
            <a:r>
              <a:rPr lang="en-US" dirty="0"/>
              <a:t> 4 Types of Variables- Nominal, Ordinal, Interval, Ratio</a:t>
            </a:r>
          </a:p>
          <a:p>
            <a:r>
              <a:rPr lang="en-US" dirty="0"/>
              <a:t>Nominal – not numbers that cannot be meaningfully ordered( winter, summer, autumn, spring)</a:t>
            </a:r>
          </a:p>
          <a:p>
            <a:r>
              <a:rPr lang="en-US" dirty="0"/>
              <a:t>Ordinal- groups and categories in a strict order</a:t>
            </a:r>
          </a:p>
          <a:p>
            <a:r>
              <a:rPr lang="en-US" dirty="0"/>
              <a:t>Interval- represented by numbers, no true ZERO</a:t>
            </a:r>
          </a:p>
          <a:p>
            <a:r>
              <a:rPr lang="en-US" dirty="0"/>
              <a:t>Ratio-represented by numbers, true ZERO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096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35606-90FF-0231-382D-FE203FA4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B5341-A755-6D3C-5D96-974555933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8741"/>
            <a:ext cx="8596668" cy="4472621"/>
          </a:xfrm>
        </p:spPr>
        <p:txBody>
          <a:bodyPr/>
          <a:lstStyle/>
          <a:p>
            <a:r>
              <a:rPr lang="en-US" dirty="0"/>
              <a:t>Are excellent for numeric data especially if its continuous and you’re interested in frequencies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E6941-D9A2-93C6-9112-8DF953DDF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86219"/>
            <a:ext cx="10478408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0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1C03D-8C3A-71D1-1D70-FB2E7618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142A5-A9DA-7129-3A76-354ABEEEA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Using the employees data,  plot the salary frequencies. Limit the salaries under consideration to only those above 45,000 per year.</a:t>
            </a:r>
          </a:p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Choose an appropriate </a:t>
            </a:r>
            <a:r>
              <a:rPr lang="en-US" b="0" i="0" dirty="0" err="1">
                <a:solidFill>
                  <a:srgbClr val="1C1D1F"/>
                </a:solidFill>
                <a:effectLst/>
                <a:latin typeface="udemy sans"/>
              </a:rPr>
              <a:t>binwidth</a:t>
            </a: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, and appearance.  </a:t>
            </a:r>
          </a:p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Title the x axis as “Salary”, and the y axis as “Number of employees in the salary bracket”.  </a:t>
            </a:r>
          </a:p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Title the plot as “Salary distribution in the employee data”.   </a:t>
            </a:r>
          </a:p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Install the </a:t>
            </a:r>
            <a:r>
              <a:rPr lang="en-US" b="0" i="0" dirty="0" err="1">
                <a:solidFill>
                  <a:srgbClr val="1C1D1F"/>
                </a:solidFill>
                <a:effectLst/>
                <a:latin typeface="udemy sans"/>
              </a:rPr>
              <a:t>ggthemes</a:t>
            </a: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 package and chose a theme from there. Look at the descriptions of each and choose one that has modifiable size and font family. Increase the size and set the font family to serif.  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159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72DEB-30D7-DBA8-8C87-3920154B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Solution: Try the Code !!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9E43F-22D1-9602-83CA-85889DD5A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812022"/>
            <a:ext cx="8596312" cy="3883373"/>
          </a:xfrm>
        </p:spPr>
      </p:pic>
    </p:spTree>
    <p:extLst>
      <p:ext uri="{BB962C8B-B14F-4D97-AF65-F5344CB8AC3E}">
        <p14:creationId xmlns:p14="http://schemas.microsoft.com/office/powerpoint/2010/main" val="417377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91947-3D73-8B05-7A62-E639B0C4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Bar Chart , Box Plot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4570F-502D-3490-ADD1-62B755F42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 looks like a histogram but the bars are actually bars and not bins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 represents grouped numerical data in terms of quartiles.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data point, First quartile, Median, third quartile, highest data point.</a:t>
            </a:r>
          </a:p>
          <a:p>
            <a:pPr algn="just"/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geom_boxplot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(…,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coef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)changes the interquartile range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the lower quartile and higher quartile is between 1.5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line in between is the median</a:t>
            </a:r>
          </a:p>
          <a:p>
            <a:pPr algn="just"/>
            <a:r>
              <a:rPr lang="en-US" sz="16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left edge of the box represents the lower quartile; it shows the value at which the first 25 % of the data falls up to. The right edge of the box shows the upper quartile; it shows that 25 % of the data lies to the right of the upper quartile value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512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1DBD-2BDA-3199-AB1F-3FB847F92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 USING TITANIC DATASET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008E7D-6D25-7B48-A39A-FEDDA8BCD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99251"/>
            <a:ext cx="8596312" cy="3017957"/>
          </a:xfrm>
        </p:spPr>
      </p:pic>
    </p:spTree>
    <p:extLst>
      <p:ext uri="{BB962C8B-B14F-4D97-AF65-F5344CB8AC3E}">
        <p14:creationId xmlns:p14="http://schemas.microsoft.com/office/powerpoint/2010/main" val="19121493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251</TotalTime>
  <Words>751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Times New Roman</vt:lpstr>
      <vt:lpstr>Trebuchet MS</vt:lpstr>
      <vt:lpstr>udemy sans</vt:lpstr>
      <vt:lpstr>Wingdings 3</vt:lpstr>
      <vt:lpstr>Facet</vt:lpstr>
      <vt:lpstr>DATA VISUALIZATION</vt:lpstr>
      <vt:lpstr>GRAMMAR OF GRAPHICS GRAMMATICAL ELEMENTS ARE</vt:lpstr>
      <vt:lpstr>INTRODUCTION TO GGPLOT2 PACKAGE</vt:lpstr>
      <vt:lpstr>TWO TYPES OF DATA</vt:lpstr>
      <vt:lpstr>HISTOGRAMS</vt:lpstr>
      <vt:lpstr>Exercise</vt:lpstr>
      <vt:lpstr>Solution: Try the Code !!</vt:lpstr>
      <vt:lpstr>Bar Chart , Box Plot </vt:lpstr>
      <vt:lpstr>BAR CHART USING TITANIC DATASET</vt:lpstr>
      <vt:lpstr>BOX PLOT USING TITANIC DATASET</vt:lpstr>
      <vt:lpstr>Exercise</vt:lpstr>
      <vt:lpstr>SOLUTION!</vt:lpstr>
      <vt:lpstr>SCATTER PLOT</vt:lpstr>
      <vt:lpstr>Scatter Plot</vt:lpstr>
      <vt:lpstr>Solution!!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hp</dc:creator>
  <cp:lastModifiedBy>hp</cp:lastModifiedBy>
  <cp:revision>4</cp:revision>
  <dcterms:created xsi:type="dcterms:W3CDTF">2023-01-22T05:47:42Z</dcterms:created>
  <dcterms:modified xsi:type="dcterms:W3CDTF">2023-01-23T09:02:41Z</dcterms:modified>
</cp:coreProperties>
</file>