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12"/>
  </p:notesMasterIdLst>
  <p:sldIdLst>
    <p:sldId id="457" r:id="rId3"/>
    <p:sldId id="441" r:id="rId4"/>
    <p:sldId id="456" r:id="rId5"/>
    <p:sldId id="458" r:id="rId6"/>
    <p:sldId id="459" r:id="rId7"/>
    <p:sldId id="460" r:id="rId8"/>
    <p:sldId id="463" r:id="rId9"/>
    <p:sldId id="447" r:id="rId10"/>
    <p:sldId id="4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4E4E4"/>
    <a:srgbClr val="DDDDDD"/>
    <a:srgbClr val="D5D5D5"/>
    <a:srgbClr val="CBCBCB"/>
    <a:srgbClr val="44546B"/>
    <a:srgbClr val="62768F"/>
    <a:srgbClr val="2C3749"/>
    <a:srgbClr val="C2C2C2"/>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5"/>
    <p:restoredTop sz="94593"/>
  </p:normalViewPr>
  <p:slideViewPr>
    <p:cSldViewPr snapToGrid="0">
      <p:cViewPr varScale="1">
        <p:scale>
          <a:sx n="114" d="100"/>
          <a:sy n="114" d="100"/>
        </p:scale>
        <p:origin x="176" y="23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10/22/20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Feature Releases on roadmap:</a:t>
            </a:r>
          </a:p>
          <a:p>
            <a:r>
              <a:rPr lang="en-US" dirty="0"/>
              <a:t>User authentication - API key registration</a:t>
            </a:r>
          </a:p>
          <a:p>
            <a:endParaRPr lang="en-US" dirty="0"/>
          </a:p>
          <a:p>
            <a:pPr marL="342900" indent="-342900">
              <a:buAutoNum type="arabicPeriod"/>
            </a:pPr>
            <a:r>
              <a:rPr lang="en-US" dirty="0"/>
              <a:t>User authentication</a:t>
            </a:r>
          </a:p>
          <a:p>
            <a:pPr marL="342900" indent="-342900">
              <a:buAutoNum type="arabicPeriod"/>
            </a:pPr>
            <a:r>
              <a:rPr lang="en-US" dirty="0"/>
              <a:t>Scatter plots leveraging </a:t>
            </a:r>
            <a:r>
              <a:rPr lang="en-US" dirty="0" err="1"/>
              <a:t>Ploty</a:t>
            </a:r>
            <a:endParaRPr lang="en-US" dirty="0"/>
          </a:p>
          <a:p>
            <a:pPr marL="342900" indent="-342900">
              <a:buAutoNum type="arabicPeriod"/>
            </a:pPr>
            <a:r>
              <a:rPr lang="en-US" dirty="0"/>
              <a:t>Forecasting data using </a:t>
            </a:r>
            <a:r>
              <a:rPr lang="en-US" dirty="0" err="1"/>
              <a:t>Ploty</a:t>
            </a:r>
            <a:endParaRPr lang="en-US" dirty="0"/>
          </a:p>
          <a:p>
            <a:pPr marL="342900" indent="-342900">
              <a:buAutoNum type="arabicPeriod"/>
            </a:pPr>
            <a:r>
              <a:rPr lang="en-US" dirty="0"/>
              <a:t>API Key registration(for our other Eco friendly developers to spread Park data apps)</a:t>
            </a:r>
          </a:p>
          <a:p>
            <a:endParaRPr lang="en-US" dirty="0"/>
          </a:p>
        </p:txBody>
      </p:sp>
      <p:sp>
        <p:nvSpPr>
          <p:cNvPr id="4" name="Slide Number Placeholder 3"/>
          <p:cNvSpPr>
            <a:spLocks noGrp="1"/>
          </p:cNvSpPr>
          <p:nvPr>
            <p:ph type="sldNum" sz="quarter" idx="5"/>
          </p:nvPr>
        </p:nvSpPr>
        <p:spPr/>
        <p:txBody>
          <a:bodyPr/>
          <a:lstStyle/>
          <a:p>
            <a:fld id="{C7F3E677-5D4F-4C56-B104-01504E7F8766}" type="slidenum">
              <a:rPr lang="en-US" smtClean="0"/>
              <a:t>8</a:t>
            </a:fld>
            <a:endParaRPr lang="en-US"/>
          </a:p>
        </p:txBody>
      </p:sp>
    </p:spTree>
    <p:extLst>
      <p:ext uri="{BB962C8B-B14F-4D97-AF65-F5344CB8AC3E}">
        <p14:creationId xmlns:p14="http://schemas.microsoft.com/office/powerpoint/2010/main" val="234192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921000" y="266700"/>
            <a:ext cx="6350000" cy="558843"/>
          </a:xfrm>
          <a:prstGeom prst="rect">
            <a:avLst/>
          </a:prstGeom>
        </p:spPr>
        <p:txBody>
          <a:bodyPr wrap="none" lIns="0" tIns="0" rIns="0" bIns="0" anchor="ctr">
            <a:noAutofit/>
          </a:bodyPr>
          <a:lstStyle>
            <a:lvl1pPr algn="ctr">
              <a:defRPr sz="3733"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4362451" y="837239"/>
            <a:ext cx="3467100" cy="267661"/>
          </a:xfrm>
          <a:prstGeom prst="rect">
            <a:avLst/>
          </a:prstGeom>
        </p:spPr>
        <p:txBody>
          <a:bodyPr wrap="square" lIns="0" tIns="0" rIns="0" bIns="0" anchor="ctr">
            <a:noAutofit/>
          </a:bodyPr>
          <a:lstStyle>
            <a:lvl1pPr marL="0" indent="0" algn="ctr">
              <a:buNone/>
              <a:defRPr sz="2133" b="1" i="0" baseline="0">
                <a:solidFill>
                  <a:schemeClr val="tx1">
                    <a:lumMod val="50000"/>
                    <a:lumOff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11958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mage Layouts">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52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806759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4091952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65253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38841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10/22/20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545416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10/22/20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5139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10/22/20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413188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223790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578651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436252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07950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6647043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64432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a:xfrm>
            <a:off x="10802814" y="6286012"/>
            <a:ext cx="550985" cy="365125"/>
          </a:xfrm>
          <a:prstGeom prst="rect">
            <a:avLst/>
          </a:prstGeom>
        </p:spPr>
        <p:txBody>
          <a:bodyPr/>
          <a:lstStyle/>
          <a:p>
            <a:fld id="{C73A5C34-6B76-4AF1-BC39-A0EE85CE817B}" type="slidenum">
              <a:rPr lang="ru-RU" smtClean="0"/>
              <a:t>‹#›</a:t>
            </a:fld>
            <a:endParaRPr lang="ru-RU"/>
          </a:p>
        </p:txBody>
      </p:sp>
      <p:sp>
        <p:nvSpPr>
          <p:cNvPr id="4" name="Заголовок 1"/>
          <p:cNvSpPr>
            <a:spLocks noGrp="1"/>
          </p:cNvSpPr>
          <p:nvPr>
            <p:ph type="title"/>
          </p:nvPr>
        </p:nvSpPr>
        <p:spPr>
          <a:xfrm>
            <a:off x="1193970" y="500568"/>
            <a:ext cx="6823315" cy="545615"/>
          </a:xfrm>
          <a:prstGeom prst="rect">
            <a:avLst/>
          </a:prstGeom>
        </p:spPr>
        <p:txBody>
          <a:bodyPr vert="horz" lIns="91440" tIns="45720" rIns="91440" bIns="45720" rtlCol="0" anchor="ctr">
            <a:normAutofit/>
          </a:bodyPr>
          <a:lstStyle/>
          <a:p>
            <a:r>
              <a:rPr lang="ru-RU" dirty="0"/>
              <a:t>Образец заголовка</a:t>
            </a:r>
          </a:p>
        </p:txBody>
      </p:sp>
    </p:spTree>
    <p:extLst>
      <p:ext uri="{BB962C8B-B14F-4D97-AF65-F5344CB8AC3E}">
        <p14:creationId xmlns:p14="http://schemas.microsoft.com/office/powerpoint/2010/main" val="1950857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921000" y="266700"/>
            <a:ext cx="6350000" cy="558843"/>
          </a:xfrm>
          <a:prstGeom prst="rect">
            <a:avLst/>
          </a:prstGeom>
        </p:spPr>
        <p:txBody>
          <a:bodyPr wrap="none" lIns="0" tIns="0" rIns="0" bIns="0" anchor="ctr">
            <a:noAutofit/>
          </a:bodyPr>
          <a:lstStyle>
            <a:lvl1pPr algn="ctr">
              <a:defRPr sz="3733"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4362451" y="837239"/>
            <a:ext cx="3467100" cy="267661"/>
          </a:xfrm>
          <a:prstGeom prst="rect">
            <a:avLst/>
          </a:prstGeom>
        </p:spPr>
        <p:txBody>
          <a:bodyPr wrap="square" lIns="0" tIns="0" rIns="0" bIns="0" anchor="ctr">
            <a:noAutofit/>
          </a:bodyPr>
          <a:lstStyle>
            <a:lvl1pPr marL="0" indent="0" algn="ctr">
              <a:buNone/>
              <a:defRPr sz="2133" b="1" i="0" baseline="0">
                <a:solidFill>
                  <a:schemeClr val="tx1">
                    <a:lumMod val="50000"/>
                    <a:lumOff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703312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am01">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6"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7"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9530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10/22/20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07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10/22/20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10/22/20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10/22/20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10/22/20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powerpoint.sage-fox.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NUL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hyperlink" Target="http://powerpoint.sage-fox.co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1"/>
            <a:ext cx="12192000" cy="6857999"/>
          </a:xfrm>
          <a:prstGeom prst="rect">
            <a:avLst/>
          </a:prstGeom>
          <a:solidFill>
            <a:srgbClr val="E4E4E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10/22/20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pic>
        <p:nvPicPr>
          <p:cNvPr id="9" name="Picture 8">
            <a:hlinkClick r:id="rId15"/>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1"/>
            <a:ext cx="12192000" cy="6857999"/>
          </a:xfrm>
          <a:prstGeom prst="rect">
            <a:avLst/>
          </a:prstGeom>
          <a:solidFill>
            <a:srgbClr val="E4E4E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10/22/20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a:t>
            </a:fld>
            <a:endParaRPr lang="en-US"/>
          </a:p>
        </p:txBody>
      </p:sp>
      <p:pic>
        <p:nvPicPr>
          <p:cNvPr id="9" name="Picture 8">
            <a:hlinkClick r:id="rId19"/>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5813929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NUL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NULL"/><Relationship Id="rId1" Type="http://schemas.microsoft.com/office/2007/relationships/media"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NULL"/><Relationship Id="rId1" Type="http://schemas.microsoft.com/office/2007/relationships/media"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NULL"/><Relationship Id="rId1" Type="http://schemas.microsoft.com/office/2007/relationships/media"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hyperlink" Target="http://powerpoint.sage-fox.com/" TargetMode="External"/><Relationship Id="rId2" Type="http://schemas.openxmlformats.org/officeDocument/2006/relationships/image" Target="NUL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a:stretch>
        </a:blipFill>
        <a:effectLst/>
      </p:bgPr>
    </p:bg>
    <p:spTree>
      <p:nvGrpSpPr>
        <p:cNvPr id="1" name=""/>
        <p:cNvGrpSpPr/>
        <p:nvPr/>
      </p:nvGrpSpPr>
      <p:grpSpPr>
        <a:xfrm>
          <a:off x="0" y="0"/>
          <a:ext cx="0" cy="0"/>
          <a:chOff x="0" y="0"/>
          <a:chExt cx="0" cy="0"/>
        </a:xfrm>
      </p:grpSpPr>
      <p:grpSp>
        <p:nvGrpSpPr>
          <p:cNvPr id="6" name="Group 5"/>
          <p:cNvGrpSpPr/>
          <p:nvPr/>
        </p:nvGrpSpPr>
        <p:grpSpPr>
          <a:xfrm>
            <a:off x="5991818" y="613561"/>
            <a:ext cx="5394960" cy="914400"/>
            <a:chOff x="786772" y="789407"/>
            <a:chExt cx="5394960" cy="914400"/>
          </a:xfrm>
        </p:grpSpPr>
        <p:sp>
          <p:nvSpPr>
            <p:cNvPr id="43" name="Freeform 42"/>
            <p:cNvSpPr>
              <a:spLocks noChangeAspect="1"/>
            </p:cNvSpPr>
            <p:nvPr/>
          </p:nvSpPr>
          <p:spPr>
            <a:xfrm>
              <a:off x="786772" y="789407"/>
              <a:ext cx="5394960" cy="914400"/>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chemeClr val="accent2">
                <a:lumMod val="75000"/>
              </a:schemeClr>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p:cNvSpPr txBox="1"/>
            <p:nvPr/>
          </p:nvSpPr>
          <p:spPr>
            <a:xfrm>
              <a:off x="923932" y="875489"/>
              <a:ext cx="5120640" cy="738664"/>
            </a:xfrm>
            <a:prstGeom prst="rect">
              <a:avLst/>
            </a:prstGeom>
            <a:noFill/>
          </p:spPr>
          <p:txBody>
            <a:bodyPr wrap="square" rtlCol="0" anchor="ctr" anchorCtr="1">
              <a:spAutoFit/>
            </a:bodyPr>
            <a:lstStyle/>
            <a:p>
              <a:pPr algn="ctr"/>
              <a:r>
                <a:rPr lang="en-US" sz="4200" b="1" dirty="0">
                  <a:solidFill>
                    <a:schemeClr val="bg1"/>
                  </a:solidFill>
                  <a:latin typeface="Candara" panose="020E0502030303020204" pitchFamily="34" charset="0"/>
                  <a:cs typeface="Estrangelo Edessa" panose="03080600000000000000" pitchFamily="66" charset="0"/>
                </a:rPr>
                <a:t>Save The Planet</a:t>
              </a:r>
            </a:p>
          </p:txBody>
        </p:sp>
      </p:grpSp>
      <p:grpSp>
        <p:nvGrpSpPr>
          <p:cNvPr id="5" name="Group 4"/>
          <p:cNvGrpSpPr/>
          <p:nvPr/>
        </p:nvGrpSpPr>
        <p:grpSpPr>
          <a:xfrm>
            <a:off x="7741493" y="1359134"/>
            <a:ext cx="3108960" cy="526951"/>
            <a:chOff x="2536447" y="1534980"/>
            <a:chExt cx="3108960" cy="526951"/>
          </a:xfrm>
        </p:grpSpPr>
        <p:sp>
          <p:nvSpPr>
            <p:cNvPr id="42" name="Freeform 41"/>
            <p:cNvSpPr>
              <a:spLocks noChangeAspect="1"/>
            </p:cNvSpPr>
            <p:nvPr/>
          </p:nvSpPr>
          <p:spPr>
            <a:xfrm>
              <a:off x="2536447" y="1534980"/>
              <a:ext cx="3108960" cy="526951"/>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44546B"/>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p:cNvSpPr txBox="1"/>
            <p:nvPr/>
          </p:nvSpPr>
          <p:spPr>
            <a:xfrm>
              <a:off x="2627887" y="1574446"/>
              <a:ext cx="2926080" cy="430887"/>
            </a:xfrm>
            <a:prstGeom prst="rect">
              <a:avLst/>
            </a:prstGeom>
            <a:noFill/>
          </p:spPr>
          <p:txBody>
            <a:bodyPr wrap="square" rtlCol="0" anchor="ctr" anchorCtr="1">
              <a:spAutoFit/>
            </a:bodyPr>
            <a:lstStyle/>
            <a:p>
              <a:pPr algn="ctr"/>
              <a:r>
                <a:rPr lang="en-US" sz="2200" i="1" dirty="0">
                  <a:solidFill>
                    <a:schemeClr val="bg1"/>
                  </a:solidFill>
                  <a:latin typeface="Candara" panose="020E0502030303020204" pitchFamily="34" charset="0"/>
                  <a:cs typeface="Estrangelo Edessa" panose="03080600000000000000" pitchFamily="66" charset="0"/>
                </a:rPr>
                <a:t>- US National Parks-</a:t>
              </a:r>
            </a:p>
          </p:txBody>
        </p:sp>
      </p:grpSp>
      <p:grpSp>
        <p:nvGrpSpPr>
          <p:cNvPr id="52" name="Group 51"/>
          <p:cNvGrpSpPr/>
          <p:nvPr/>
        </p:nvGrpSpPr>
        <p:grpSpPr>
          <a:xfrm>
            <a:off x="1124389" y="6728623"/>
            <a:ext cx="3931920" cy="91440"/>
            <a:chOff x="4883665" y="4359681"/>
            <a:chExt cx="3840480" cy="91440"/>
          </a:xfrm>
        </p:grpSpPr>
        <p:grpSp>
          <p:nvGrpSpPr>
            <p:cNvPr id="53" name="Group 52"/>
            <p:cNvGrpSpPr/>
            <p:nvPr/>
          </p:nvGrpSpPr>
          <p:grpSpPr>
            <a:xfrm>
              <a:off x="4883665" y="4359681"/>
              <a:ext cx="1920240" cy="91440"/>
              <a:chOff x="4831644" y="3200400"/>
              <a:chExt cx="1920240" cy="91440"/>
            </a:xfrm>
          </p:grpSpPr>
          <p:sp>
            <p:nvSpPr>
              <p:cNvPr id="58" name="Rectangle 57"/>
              <p:cNvSpPr/>
              <p:nvPr/>
            </p:nvSpPr>
            <p:spPr>
              <a:xfrm>
                <a:off x="4831644" y="3200400"/>
                <a:ext cx="640080" cy="91440"/>
              </a:xfrm>
              <a:prstGeom prst="rect">
                <a:avLst/>
              </a:prstGeom>
              <a:solidFill>
                <a:schemeClr val="tx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5471724" y="3200400"/>
                <a:ext cx="640080" cy="91440"/>
              </a:xfrm>
              <a:prstGeom prst="rect">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111804" y="3200400"/>
                <a:ext cx="640080" cy="91440"/>
              </a:xfrm>
              <a:prstGeom prst="rect">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6803905" y="4359681"/>
              <a:ext cx="1920240" cy="91440"/>
              <a:chOff x="4831644" y="3200400"/>
              <a:chExt cx="1920240" cy="91440"/>
            </a:xfrm>
          </p:grpSpPr>
          <p:sp>
            <p:nvSpPr>
              <p:cNvPr id="55" name="Rectangle 54"/>
              <p:cNvSpPr/>
              <p:nvPr/>
            </p:nvSpPr>
            <p:spPr>
              <a:xfrm>
                <a:off x="4831644" y="3200400"/>
                <a:ext cx="640080" cy="91440"/>
              </a:xfrm>
              <a:prstGeom prst="rect">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5471724" y="3200400"/>
                <a:ext cx="640080" cy="91440"/>
              </a:xfrm>
              <a:prstGeom prst="rect">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11804" y="3200400"/>
                <a:ext cx="640080" cy="91440"/>
              </a:xfrm>
              <a:prstGeom prst="rect">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p:cNvGrpSpPr>
            <a:grpSpLocks noChangeAspect="1"/>
          </p:cNvGrpSpPr>
          <p:nvPr/>
        </p:nvGrpSpPr>
        <p:grpSpPr>
          <a:xfrm>
            <a:off x="1136600" y="5900733"/>
            <a:ext cx="3913632" cy="816468"/>
            <a:chOff x="6373810" y="5887299"/>
            <a:chExt cx="4472722" cy="307777"/>
          </a:xfrm>
        </p:grpSpPr>
        <p:sp>
          <p:nvSpPr>
            <p:cNvPr id="64" name="Rounded Rectangle 9"/>
            <p:cNvSpPr/>
            <p:nvPr/>
          </p:nvSpPr>
          <p:spPr>
            <a:xfrm>
              <a:off x="6373810" y="5887299"/>
              <a:ext cx="4472722" cy="307777"/>
            </a:xfrm>
            <a:prstGeom prst="rect">
              <a:avLst/>
            </a:prstGeom>
            <a:solidFill>
              <a:srgbClr val="686868">
                <a:alpha val="7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5" name="TextBox 64">
              <a:hlinkClick r:id="rId3"/>
            </p:cNvPr>
            <p:cNvSpPr txBox="1">
              <a:spLocks noChangeAspect="1"/>
            </p:cNvSpPr>
            <p:nvPr/>
          </p:nvSpPr>
          <p:spPr>
            <a:xfrm>
              <a:off x="6469618" y="5911704"/>
              <a:ext cx="4173264" cy="243642"/>
            </a:xfrm>
            <a:prstGeom prst="rect">
              <a:avLst/>
            </a:prstGeom>
            <a:noFill/>
            <a:effectLst/>
          </p:spPr>
          <p:txBody>
            <a:bodyPr wrap="square" rtlCol="0">
              <a:spAutoFit/>
            </a:bodyPr>
            <a:lstStyle/>
            <a:p>
              <a:r>
                <a:rPr lang="en-US" b="1" i="1" dirty="0">
                  <a:solidFill>
                    <a:schemeClr val="bg1">
                      <a:lumMod val="95000"/>
                    </a:schemeClr>
                  </a:solidFill>
                  <a:latin typeface="Candara" panose="020E0502030303020204" pitchFamily="34" charset="0"/>
                  <a:cs typeface="Estrangelo Edessa" panose="03080600000000000000" pitchFamily="66" charset="0"/>
                </a:rPr>
                <a:t>Team React</a:t>
              </a:r>
            </a:p>
            <a:p>
              <a:r>
                <a:rPr lang="en-US" i="1" dirty="0">
                  <a:solidFill>
                    <a:schemeClr val="bg1">
                      <a:lumMod val="95000"/>
                    </a:schemeClr>
                  </a:solidFill>
                  <a:latin typeface="Candara" panose="020E0502030303020204" pitchFamily="34" charset="0"/>
                  <a:cs typeface="Estrangelo Edessa" panose="03080600000000000000" pitchFamily="66" charset="0"/>
                </a:rPr>
                <a:t>Dylan, Jim, Lauren, and Raj</a:t>
              </a:r>
            </a:p>
          </p:txBody>
        </p:sp>
      </p:grpSp>
    </p:spTree>
    <p:extLst>
      <p:ext uri="{BB962C8B-B14F-4D97-AF65-F5344CB8AC3E}">
        <p14:creationId xmlns:p14="http://schemas.microsoft.com/office/powerpoint/2010/main" val="1501164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par>
                                <p:cTn id="14" presetID="37"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1000"/>
                                        <p:tgtEl>
                                          <p:spTgt spid="52"/>
                                        </p:tgtEl>
                                      </p:cBhvr>
                                    </p:animEffect>
                                    <p:anim calcmode="lin" valueType="num">
                                      <p:cBhvr>
                                        <p:cTn id="17" dur="1000" fill="hold"/>
                                        <p:tgtEl>
                                          <p:spTgt spid="52"/>
                                        </p:tgtEl>
                                        <p:attrNameLst>
                                          <p:attrName>ppt_x</p:attrName>
                                        </p:attrNameLst>
                                      </p:cBhvr>
                                      <p:tavLst>
                                        <p:tav tm="0">
                                          <p:val>
                                            <p:strVal val="#ppt_x"/>
                                          </p:val>
                                        </p:tav>
                                        <p:tav tm="100000">
                                          <p:val>
                                            <p:strVal val="#ppt_x"/>
                                          </p:val>
                                        </p:tav>
                                      </p:tavLst>
                                    </p:anim>
                                    <p:anim calcmode="lin" valueType="num">
                                      <p:cBhvr>
                                        <p:cTn id="18" dur="900" decel="100000" fill="hold"/>
                                        <p:tgtEl>
                                          <p:spTgt spid="5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8387645" y="602183"/>
            <a:ext cx="2958025" cy="2400657"/>
          </a:xfrm>
          <a:prstGeom prst="rect">
            <a:avLst/>
          </a:prstGeom>
          <a:noFill/>
        </p:spPr>
        <p:txBody>
          <a:bodyPr wrap="square" rtlCol="0">
            <a:spAutoFit/>
          </a:bodyPr>
          <a:lstStyle/>
          <a:p>
            <a:r>
              <a:rPr lang="en-US" sz="4400" b="1" dirty="0">
                <a:solidFill>
                  <a:srgbClr val="4C4F54"/>
                </a:solidFill>
                <a:latin typeface="Candara" panose="020E0502030303020204" pitchFamily="34" charset="0"/>
              </a:rPr>
              <a:t>National Parks App</a:t>
            </a:r>
          </a:p>
          <a:p>
            <a:r>
              <a:rPr lang="en-US" dirty="0">
                <a:solidFill>
                  <a:srgbClr val="4C4F54"/>
                </a:solidFill>
                <a:latin typeface="Candara" panose="020E0502030303020204" pitchFamily="34" charset="0"/>
              </a:rPr>
              <a:t>Exploring Biodiversity</a:t>
            </a:r>
          </a:p>
          <a:p>
            <a:endParaRPr lang="en-US" sz="4400" b="1" dirty="0">
              <a:latin typeface="Candara" panose="020E0502030303020204" pitchFamily="34" charset="0"/>
            </a:endParaRPr>
          </a:p>
        </p:txBody>
      </p:sp>
      <p:sp>
        <p:nvSpPr>
          <p:cNvPr id="12" name="TextBox 11"/>
          <p:cNvSpPr txBox="1"/>
          <p:nvPr/>
        </p:nvSpPr>
        <p:spPr>
          <a:xfrm>
            <a:off x="8387645" y="2624054"/>
            <a:ext cx="3556000" cy="2462213"/>
          </a:xfrm>
          <a:prstGeom prst="rect">
            <a:avLst/>
          </a:prstGeom>
          <a:noFill/>
        </p:spPr>
        <p:txBody>
          <a:bodyPr wrap="square" rtlCol="0">
            <a:spAutoFit/>
          </a:bodyPr>
          <a:lstStyle/>
          <a:p>
            <a:r>
              <a:rPr lang="en-US" sz="1400" dirty="0"/>
              <a:t>Biodiversity is the diversity of life across the ecosystem, species, and genetic level. The National Park Service is tasked with discovering and conserving biodiversity within national parks across the country. Increasing global threats such as deforestation, pollution, over-exploration, and climate change underlies rapid species loss in America and across the globe. Biodiversity is intrinsically valuable- every species has a value and right to exist. </a:t>
            </a:r>
            <a:endParaRPr lang="en-US" sz="1400" dirty="0">
              <a:solidFill>
                <a:schemeClr val="bg2">
                  <a:lumMod val="10000"/>
                </a:schemeClr>
              </a:solidFill>
              <a:latin typeface="Candara" panose="020E0502030303020204" pitchFamily="34" charset="0"/>
            </a:endParaRPr>
          </a:p>
        </p:txBody>
      </p:sp>
      <p:sp>
        <p:nvSpPr>
          <p:cNvPr id="14" name="TextBox 13"/>
          <p:cNvSpPr txBox="1"/>
          <p:nvPr/>
        </p:nvSpPr>
        <p:spPr>
          <a:xfrm>
            <a:off x="5350935" y="5592180"/>
            <a:ext cx="6592710" cy="923330"/>
          </a:xfrm>
          <a:prstGeom prst="rect">
            <a:avLst/>
          </a:prstGeom>
          <a:noFill/>
        </p:spPr>
        <p:txBody>
          <a:bodyPr wrap="square" rtlCol="0">
            <a:spAutoFit/>
          </a:bodyPr>
          <a:lstStyle/>
          <a:p>
            <a:r>
              <a:rPr lang="en-US" dirty="0"/>
              <a:t>This </a:t>
            </a:r>
            <a:r>
              <a:rPr lang="en-US" b="1" dirty="0"/>
              <a:t>National Park Biodiversity Web App</a:t>
            </a:r>
            <a:r>
              <a:rPr lang="en-US" dirty="0"/>
              <a:t> seeks to inform the public about the current state of biodiversity amongst animals, plants, insects, and fungi across all US National Parks</a:t>
            </a:r>
            <a:endParaRPr lang="en-US" dirty="0">
              <a:solidFill>
                <a:schemeClr val="bg2">
                  <a:lumMod val="10000"/>
                </a:schemeClr>
              </a:solidFill>
              <a:latin typeface="Candara" panose="020E0502030303020204" pitchFamily="34" charset="0"/>
            </a:endParaRPr>
          </a:p>
        </p:txBody>
      </p:sp>
      <p:pic>
        <p:nvPicPr>
          <p:cNvPr id="4" name="Picture 3" descr="Red fox in the woods">
            <a:extLst>
              <a:ext uri="{FF2B5EF4-FFF2-40B4-BE49-F238E27FC236}">
                <a16:creationId xmlns:a16="http://schemas.microsoft.com/office/drawing/2014/main" id="{EE73698F-4443-5C48-AE60-730CEC87D979}"/>
              </a:ext>
            </a:extLst>
          </p:cNvPr>
          <p:cNvPicPr>
            <a:picLocks noChangeAspect="1"/>
          </p:cNvPicPr>
          <p:nvPr/>
        </p:nvPicPr>
        <p:blipFill rotWithShape="1">
          <a:blip r:embed="rId2">
            <a:extLst>
              <a:ext uri="{28A0092B-C50C-407E-A947-70E740481C1C}">
                <a14:useLocalDpi xmlns:a14="http://schemas.microsoft.com/office/drawing/2010/main" val="0"/>
              </a:ext>
            </a:extLst>
          </a:blip>
          <a:srcRect l="7258" t="118" r="57638" b="1809"/>
          <a:stretch/>
        </p:blipFill>
        <p:spPr>
          <a:xfrm>
            <a:off x="71538" y="101601"/>
            <a:ext cx="2533542" cy="5170310"/>
          </a:xfrm>
          <a:prstGeom prst="rect">
            <a:avLst/>
          </a:prstGeom>
          <a:ln>
            <a:solidFill>
              <a:schemeClr val="tx2"/>
            </a:solidFill>
          </a:ln>
          <a:effectLst>
            <a:outerShdw blurRad="50800" dist="38100" dir="2700000" algn="tl" rotWithShape="0">
              <a:prstClr val="black">
                <a:alpha val="40000"/>
              </a:prstClr>
            </a:outerShdw>
          </a:effectLst>
        </p:spPr>
      </p:pic>
      <p:pic>
        <p:nvPicPr>
          <p:cNvPr id="6" name="Picture 5" descr="An owl in a tree in winter">
            <a:extLst>
              <a:ext uri="{FF2B5EF4-FFF2-40B4-BE49-F238E27FC236}">
                <a16:creationId xmlns:a16="http://schemas.microsoft.com/office/drawing/2014/main" id="{9A7300A1-D4B8-CE4F-B0D9-D2E924AEA1C9}"/>
              </a:ext>
            </a:extLst>
          </p:cNvPr>
          <p:cNvPicPr>
            <a:picLocks noChangeAspect="1"/>
          </p:cNvPicPr>
          <p:nvPr/>
        </p:nvPicPr>
        <p:blipFill rotWithShape="1">
          <a:blip r:embed="rId2">
            <a:extLst>
              <a:ext uri="{28A0092B-C50C-407E-A947-70E740481C1C}">
                <a14:useLocalDpi xmlns:a14="http://schemas.microsoft.com/office/drawing/2010/main" val="0"/>
              </a:ext>
            </a:extLst>
          </a:blip>
          <a:srcRect l="52511" r="15260"/>
          <a:stretch/>
        </p:blipFill>
        <p:spPr>
          <a:xfrm>
            <a:off x="5420404" y="67312"/>
            <a:ext cx="2548634" cy="5271911"/>
          </a:xfrm>
          <a:prstGeom prst="rect">
            <a:avLst/>
          </a:prstGeom>
          <a:ln>
            <a:solidFill>
              <a:schemeClr val="accent3"/>
            </a:solidFill>
          </a:ln>
          <a:effectLst>
            <a:outerShdw blurRad="50800" dist="38100" dir="2700000" algn="tl" rotWithShape="0">
              <a:prstClr val="black">
                <a:alpha val="40000"/>
              </a:prstClr>
            </a:outerShdw>
          </a:effectLst>
        </p:spPr>
      </p:pic>
      <p:pic>
        <p:nvPicPr>
          <p:cNvPr id="20" name="Picture 19" descr="Deer eating leaves">
            <a:extLst>
              <a:ext uri="{FF2B5EF4-FFF2-40B4-BE49-F238E27FC236}">
                <a16:creationId xmlns:a16="http://schemas.microsoft.com/office/drawing/2014/main" id="{F3EFDE90-645E-2148-A74C-C73BBD8015A8}"/>
              </a:ext>
            </a:extLst>
          </p:cNvPr>
          <p:cNvPicPr>
            <a:picLocks noChangeAspect="1"/>
          </p:cNvPicPr>
          <p:nvPr/>
        </p:nvPicPr>
        <p:blipFill rotWithShape="1">
          <a:blip r:embed="rId2">
            <a:extLst>
              <a:ext uri="{28A0092B-C50C-407E-A947-70E740481C1C}">
                <a14:useLocalDpi xmlns:a14="http://schemas.microsoft.com/office/drawing/2010/main" val="0"/>
              </a:ext>
            </a:extLst>
          </a:blip>
          <a:srcRect l="39122" t="1200" r="29845" b="1"/>
          <a:stretch/>
        </p:blipFill>
        <p:spPr>
          <a:xfrm>
            <a:off x="2734903" y="1332538"/>
            <a:ext cx="2486209" cy="5271911"/>
          </a:xfrm>
          <a:prstGeom prst="rect">
            <a:avLst/>
          </a:prstGeom>
          <a:ln>
            <a:solidFill>
              <a:schemeClr val="accent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1549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par>
                          <p:cTn id="8" fill="hold">
                            <p:stCondLst>
                              <p:cond delay="75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750"/>
                            </p:stCondLst>
                            <p:childTnLst>
                              <p:par>
                                <p:cTn id="19" presetID="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2250"/>
                            </p:stCondLst>
                            <p:childTnLst>
                              <p:par>
                                <p:cTn id="24" presetID="22" presetClass="entr" presetSubtype="1"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1000"/>
                                        <p:tgtEl>
                                          <p:spTgt spid="12"/>
                                        </p:tgtEl>
                                      </p:cBhvr>
                                    </p:animEffect>
                                  </p:childTnLst>
                                </p:cTn>
                              </p:par>
                            </p:childTnLst>
                          </p:cTn>
                        </p:par>
                        <p:par>
                          <p:cTn id="27" fill="hold">
                            <p:stCondLst>
                              <p:cond delay="325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189" name="Freeform 93"/>
          <p:cNvSpPr>
            <a:spLocks/>
          </p:cNvSpPr>
          <p:nvPr/>
        </p:nvSpPr>
        <p:spPr bwMode="auto">
          <a:xfrm>
            <a:off x="3894666" y="3634317"/>
            <a:ext cx="4214284" cy="3263900"/>
          </a:xfrm>
          <a:custGeom>
            <a:avLst/>
            <a:gdLst/>
            <a:ahLst/>
            <a:cxnLst>
              <a:cxn ang="0">
                <a:pos x="479" y="142"/>
              </a:cxn>
              <a:cxn ang="0">
                <a:pos x="471" y="142"/>
              </a:cxn>
              <a:cxn ang="0">
                <a:pos x="449" y="106"/>
              </a:cxn>
              <a:cxn ang="0">
                <a:pos x="123" y="43"/>
              </a:cxn>
              <a:cxn ang="0">
                <a:pos x="9" y="142"/>
              </a:cxn>
              <a:cxn ang="0">
                <a:pos x="0" y="142"/>
              </a:cxn>
              <a:cxn ang="0">
                <a:pos x="0" y="190"/>
              </a:cxn>
              <a:cxn ang="0">
                <a:pos x="1" y="190"/>
              </a:cxn>
              <a:cxn ang="0">
                <a:pos x="31" y="264"/>
              </a:cxn>
              <a:cxn ang="0">
                <a:pos x="357" y="327"/>
              </a:cxn>
              <a:cxn ang="0">
                <a:pos x="479" y="190"/>
              </a:cxn>
              <a:cxn ang="0">
                <a:pos x="479" y="190"/>
              </a:cxn>
              <a:cxn ang="0">
                <a:pos x="479" y="142"/>
              </a:cxn>
            </a:cxnLst>
            <a:rect l="0" t="0" r="r" b="b"/>
            <a:pathLst>
              <a:path w="479" h="371">
                <a:moveTo>
                  <a:pt x="479" y="142"/>
                </a:moveTo>
                <a:cubicBezTo>
                  <a:pt x="471" y="142"/>
                  <a:pt x="471" y="142"/>
                  <a:pt x="471" y="142"/>
                </a:cubicBezTo>
                <a:cubicBezTo>
                  <a:pt x="466" y="130"/>
                  <a:pt x="459" y="118"/>
                  <a:pt x="449" y="106"/>
                </a:cubicBezTo>
                <a:cubicBezTo>
                  <a:pt x="384" y="28"/>
                  <a:pt x="238" y="0"/>
                  <a:pt x="123" y="43"/>
                </a:cubicBezTo>
                <a:cubicBezTo>
                  <a:pt x="64" y="65"/>
                  <a:pt x="25" y="102"/>
                  <a:pt x="9" y="142"/>
                </a:cubicBezTo>
                <a:cubicBezTo>
                  <a:pt x="0" y="142"/>
                  <a:pt x="0" y="142"/>
                  <a:pt x="0" y="142"/>
                </a:cubicBezTo>
                <a:cubicBezTo>
                  <a:pt x="0" y="190"/>
                  <a:pt x="0" y="190"/>
                  <a:pt x="0" y="190"/>
                </a:cubicBezTo>
                <a:cubicBezTo>
                  <a:pt x="1" y="190"/>
                  <a:pt x="1" y="190"/>
                  <a:pt x="1" y="190"/>
                </a:cubicBezTo>
                <a:cubicBezTo>
                  <a:pt x="2" y="215"/>
                  <a:pt x="12" y="240"/>
                  <a:pt x="31" y="264"/>
                </a:cubicBezTo>
                <a:cubicBezTo>
                  <a:pt x="96" y="342"/>
                  <a:pt x="242" y="371"/>
                  <a:pt x="357" y="327"/>
                </a:cubicBezTo>
                <a:cubicBezTo>
                  <a:pt x="433" y="298"/>
                  <a:pt x="477" y="245"/>
                  <a:pt x="479" y="190"/>
                </a:cubicBezTo>
                <a:cubicBezTo>
                  <a:pt x="479" y="190"/>
                  <a:pt x="479" y="190"/>
                  <a:pt x="479" y="190"/>
                </a:cubicBezTo>
                <a:lnTo>
                  <a:pt x="479" y="142"/>
                </a:lnTo>
                <a:close/>
              </a:path>
            </a:pathLst>
          </a:custGeom>
          <a:gradFill flip="none" rotWithShape="1">
            <a:gsLst>
              <a:gs pos="0">
                <a:schemeClr val="bg1">
                  <a:lumMod val="65000"/>
                </a:schemeClr>
              </a:gs>
              <a:gs pos="50000">
                <a:schemeClr val="bg1">
                  <a:lumMod val="85000"/>
                </a:schemeClr>
              </a:gs>
              <a:gs pos="100000">
                <a:schemeClr val="bg1">
                  <a:lumMod val="65000"/>
                </a:schemeClr>
              </a:gs>
            </a:gsLst>
            <a:lin ang="0" scaled="1"/>
            <a:tileRect/>
          </a:gradFill>
          <a:ln w="9525">
            <a:noFill/>
            <a:round/>
            <a:headEnd/>
            <a:tailEnd/>
          </a:ln>
          <a:effectLst>
            <a:outerShdw blurRad="50800" dist="38100" dir="5400000" algn="t"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sp>
        <p:nvSpPr>
          <p:cNvPr id="4190" name="Freeform 94"/>
          <p:cNvSpPr>
            <a:spLocks/>
          </p:cNvSpPr>
          <p:nvPr/>
        </p:nvSpPr>
        <p:spPr bwMode="auto">
          <a:xfrm>
            <a:off x="3596217" y="3263900"/>
            <a:ext cx="4819651" cy="3441700"/>
          </a:xfrm>
          <a:custGeom>
            <a:avLst/>
            <a:gdLst/>
            <a:ahLst/>
            <a:cxnLst>
              <a:cxn ang="0">
                <a:pos x="483" y="112"/>
              </a:cxn>
              <a:cxn ang="0">
                <a:pos x="157" y="46"/>
              </a:cxn>
              <a:cxn ang="0">
                <a:pos x="65" y="278"/>
              </a:cxn>
              <a:cxn ang="0">
                <a:pos x="391" y="345"/>
              </a:cxn>
              <a:cxn ang="0">
                <a:pos x="483" y="112"/>
              </a:cxn>
            </a:cxnLst>
            <a:rect l="0" t="0" r="r" b="b"/>
            <a:pathLst>
              <a:path w="548" h="391">
                <a:moveTo>
                  <a:pt x="483" y="112"/>
                </a:moveTo>
                <a:cubicBezTo>
                  <a:pt x="418" y="30"/>
                  <a:pt x="272" y="0"/>
                  <a:pt x="157" y="46"/>
                </a:cubicBezTo>
                <a:cubicBezTo>
                  <a:pt x="42" y="92"/>
                  <a:pt x="0" y="196"/>
                  <a:pt x="65" y="278"/>
                </a:cubicBezTo>
                <a:cubicBezTo>
                  <a:pt x="130" y="361"/>
                  <a:pt x="276" y="391"/>
                  <a:pt x="391" y="345"/>
                </a:cubicBezTo>
                <a:cubicBezTo>
                  <a:pt x="506" y="299"/>
                  <a:pt x="548" y="195"/>
                  <a:pt x="483" y="112"/>
                </a:cubicBezTo>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4" name="Freeform 95"/>
          <p:cNvSpPr>
            <a:spLocks/>
          </p:cNvSpPr>
          <p:nvPr/>
        </p:nvSpPr>
        <p:spPr bwMode="auto">
          <a:xfrm>
            <a:off x="5005472" y="2307259"/>
            <a:ext cx="986367" cy="2402417"/>
          </a:xfrm>
          <a:custGeom>
            <a:avLst/>
            <a:gdLst/>
            <a:ahLst/>
            <a:cxnLst>
              <a:cxn ang="0">
                <a:pos x="0" y="0"/>
              </a:cxn>
              <a:cxn ang="0">
                <a:pos x="0" y="761"/>
              </a:cxn>
              <a:cxn ang="0">
                <a:pos x="466" y="1135"/>
              </a:cxn>
              <a:cxn ang="0">
                <a:pos x="466" y="374"/>
              </a:cxn>
              <a:cxn ang="0">
                <a:pos x="0" y="0"/>
              </a:cxn>
            </a:cxnLst>
            <a:rect l="0" t="0" r="r" b="b"/>
            <a:pathLst>
              <a:path w="466" h="1135">
                <a:moveTo>
                  <a:pt x="0" y="0"/>
                </a:moveTo>
                <a:lnTo>
                  <a:pt x="0" y="761"/>
                </a:lnTo>
                <a:lnTo>
                  <a:pt x="466" y="1135"/>
                </a:lnTo>
                <a:lnTo>
                  <a:pt x="466" y="374"/>
                </a:lnTo>
                <a:lnTo>
                  <a:pt x="0" y="0"/>
                </a:ln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5" name="Freeform 97"/>
          <p:cNvSpPr>
            <a:spLocks/>
          </p:cNvSpPr>
          <p:nvPr/>
        </p:nvSpPr>
        <p:spPr bwMode="auto">
          <a:xfrm>
            <a:off x="5543105" y="2728477"/>
            <a:ext cx="448733" cy="1786467"/>
          </a:xfrm>
          <a:custGeom>
            <a:avLst/>
            <a:gdLst/>
            <a:ahLst/>
            <a:cxnLst>
              <a:cxn ang="0">
                <a:pos x="0" y="0"/>
              </a:cxn>
              <a:cxn ang="0">
                <a:pos x="0" y="682"/>
              </a:cxn>
              <a:cxn ang="0">
                <a:pos x="212" y="844"/>
              </a:cxn>
              <a:cxn ang="0">
                <a:pos x="212" y="175"/>
              </a:cxn>
              <a:cxn ang="0">
                <a:pos x="0" y="0"/>
              </a:cxn>
            </a:cxnLst>
            <a:rect l="0" t="0" r="r" b="b"/>
            <a:pathLst>
              <a:path w="212" h="844">
                <a:moveTo>
                  <a:pt x="0" y="0"/>
                </a:moveTo>
                <a:lnTo>
                  <a:pt x="0" y="682"/>
                </a:lnTo>
                <a:lnTo>
                  <a:pt x="212" y="844"/>
                </a:lnTo>
                <a:lnTo>
                  <a:pt x="212" y="175"/>
                </a:lnTo>
                <a:lnTo>
                  <a:pt x="0" y="0"/>
                </a:lnTo>
                <a:close/>
              </a:path>
            </a:pathLst>
          </a:custGeom>
          <a:solidFill>
            <a:srgbClr val="7C7C7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7" name="Freeform 99"/>
          <p:cNvSpPr>
            <a:spLocks/>
          </p:cNvSpPr>
          <p:nvPr/>
        </p:nvSpPr>
        <p:spPr bwMode="auto">
          <a:xfrm>
            <a:off x="5991839" y="2605710"/>
            <a:ext cx="1274233" cy="1794933"/>
          </a:xfrm>
          <a:custGeom>
            <a:avLst/>
            <a:gdLst/>
            <a:ahLst/>
            <a:cxnLst>
              <a:cxn ang="0">
                <a:pos x="602" y="0"/>
              </a:cxn>
              <a:cxn ang="0">
                <a:pos x="602" y="615"/>
              </a:cxn>
              <a:cxn ang="0">
                <a:pos x="0" y="848"/>
              </a:cxn>
              <a:cxn ang="0">
                <a:pos x="0" y="233"/>
              </a:cxn>
              <a:cxn ang="0">
                <a:pos x="602" y="0"/>
              </a:cxn>
            </a:cxnLst>
            <a:rect l="0" t="0" r="r" b="b"/>
            <a:pathLst>
              <a:path w="602" h="848">
                <a:moveTo>
                  <a:pt x="602" y="0"/>
                </a:moveTo>
                <a:lnTo>
                  <a:pt x="602" y="615"/>
                </a:lnTo>
                <a:lnTo>
                  <a:pt x="0" y="848"/>
                </a:lnTo>
                <a:lnTo>
                  <a:pt x="0" y="233"/>
                </a:lnTo>
                <a:lnTo>
                  <a:pt x="602" y="0"/>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8" name="Freeform 102"/>
          <p:cNvSpPr>
            <a:spLocks/>
          </p:cNvSpPr>
          <p:nvPr/>
        </p:nvSpPr>
        <p:spPr bwMode="auto">
          <a:xfrm>
            <a:off x="5991839" y="2853359"/>
            <a:ext cx="624417" cy="1547284"/>
          </a:xfrm>
          <a:custGeom>
            <a:avLst/>
            <a:gdLst/>
            <a:ahLst/>
            <a:cxnLst>
              <a:cxn ang="0">
                <a:pos x="295" y="0"/>
              </a:cxn>
              <a:cxn ang="0">
                <a:pos x="0" y="116"/>
              </a:cxn>
              <a:cxn ang="0">
                <a:pos x="0" y="731"/>
              </a:cxn>
              <a:cxn ang="0">
                <a:pos x="295" y="619"/>
              </a:cxn>
              <a:cxn ang="0">
                <a:pos x="295" y="0"/>
              </a:cxn>
            </a:cxnLst>
            <a:rect l="0" t="0" r="r" b="b"/>
            <a:pathLst>
              <a:path w="295" h="731">
                <a:moveTo>
                  <a:pt x="295" y="0"/>
                </a:moveTo>
                <a:lnTo>
                  <a:pt x="0" y="116"/>
                </a:lnTo>
                <a:lnTo>
                  <a:pt x="0" y="731"/>
                </a:lnTo>
                <a:lnTo>
                  <a:pt x="295" y="619"/>
                </a:lnTo>
                <a:lnTo>
                  <a:pt x="295" y="0"/>
                </a:lnTo>
                <a:close/>
              </a:path>
            </a:pathLst>
          </a:custGeom>
          <a:solidFill>
            <a:srgbClr val="4A4A4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2" name="Freeform 161"/>
          <p:cNvSpPr>
            <a:spLocks/>
          </p:cNvSpPr>
          <p:nvPr/>
        </p:nvSpPr>
        <p:spPr bwMode="auto">
          <a:xfrm>
            <a:off x="7201997" y="3529477"/>
            <a:ext cx="255020" cy="1934587"/>
          </a:xfrm>
          <a:custGeom>
            <a:avLst/>
            <a:gdLst>
              <a:gd name="connsiteX0" fmla="*/ 255020 w 255020"/>
              <a:gd name="connsiteY0" fmla="*/ 0 h 1934587"/>
              <a:gd name="connsiteX1" fmla="*/ 255020 w 255020"/>
              <a:gd name="connsiteY1" fmla="*/ 18145 h 1934587"/>
              <a:gd name="connsiteX2" fmla="*/ 255020 w 255020"/>
              <a:gd name="connsiteY2" fmla="*/ 818181 h 1934587"/>
              <a:gd name="connsiteX3" fmla="*/ 255020 w 255020"/>
              <a:gd name="connsiteY3" fmla="*/ 1372432 h 1934587"/>
              <a:gd name="connsiteX4" fmla="*/ 228639 w 255020"/>
              <a:gd name="connsiteY4" fmla="*/ 1539587 h 1934587"/>
              <a:gd name="connsiteX5" fmla="*/ 149495 w 255020"/>
              <a:gd name="connsiteY5" fmla="*/ 1733135 h 1934587"/>
              <a:gd name="connsiteX6" fmla="*/ 84640 w 255020"/>
              <a:gd name="connsiteY6" fmla="*/ 1837607 h 1934587"/>
              <a:gd name="connsiteX7" fmla="*/ 773 w 255020"/>
              <a:gd name="connsiteY7" fmla="*/ 1934587 h 1934587"/>
              <a:gd name="connsiteX8" fmla="*/ 773 w 255020"/>
              <a:gd name="connsiteY8" fmla="*/ 570507 h 1934587"/>
              <a:gd name="connsiteX9" fmla="*/ 0 w 255020"/>
              <a:gd name="connsiteY9" fmla="*/ 570507 h 1934587"/>
              <a:gd name="connsiteX10" fmla="*/ 0 w 255020"/>
              <a:gd name="connsiteY10" fmla="*/ 563049 h 1934587"/>
              <a:gd name="connsiteX11" fmla="*/ 149495 w 255020"/>
              <a:gd name="connsiteY11" fmla="*/ 360703 h 1934587"/>
              <a:gd name="connsiteX12" fmla="*/ 228639 w 255020"/>
              <a:gd name="connsiteY12" fmla="*/ 167155 h 1934587"/>
              <a:gd name="connsiteX13" fmla="*/ 255020 w 255020"/>
              <a:gd name="connsiteY13" fmla="*/ 0 h 193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5020" h="1934587">
                <a:moveTo>
                  <a:pt x="255020" y="0"/>
                </a:moveTo>
                <a:lnTo>
                  <a:pt x="255020" y="18145"/>
                </a:lnTo>
                <a:cubicBezTo>
                  <a:pt x="255020" y="92375"/>
                  <a:pt x="255020" y="290322"/>
                  <a:pt x="255020" y="818181"/>
                </a:cubicBezTo>
                <a:cubicBezTo>
                  <a:pt x="255020" y="826978"/>
                  <a:pt x="255020" y="1363634"/>
                  <a:pt x="255020" y="1372432"/>
                </a:cubicBezTo>
                <a:cubicBezTo>
                  <a:pt x="246226" y="1425218"/>
                  <a:pt x="237433" y="1478004"/>
                  <a:pt x="228639" y="1539587"/>
                </a:cubicBezTo>
                <a:cubicBezTo>
                  <a:pt x="211051" y="1601171"/>
                  <a:pt x="184670" y="1671552"/>
                  <a:pt x="149495" y="1733135"/>
                </a:cubicBezTo>
                <a:cubicBezTo>
                  <a:pt x="131907" y="1768326"/>
                  <a:pt x="109922" y="1803516"/>
                  <a:pt x="84640" y="1837607"/>
                </a:cubicBezTo>
                <a:lnTo>
                  <a:pt x="773" y="1934587"/>
                </a:lnTo>
                <a:lnTo>
                  <a:pt x="773" y="570507"/>
                </a:lnTo>
                <a:lnTo>
                  <a:pt x="0" y="570507"/>
                </a:lnTo>
                <a:lnTo>
                  <a:pt x="0" y="563049"/>
                </a:lnTo>
                <a:cubicBezTo>
                  <a:pt x="61557" y="501466"/>
                  <a:pt x="114319" y="431084"/>
                  <a:pt x="149495" y="360703"/>
                </a:cubicBezTo>
                <a:cubicBezTo>
                  <a:pt x="184670" y="299120"/>
                  <a:pt x="211051" y="228739"/>
                  <a:pt x="228639" y="167155"/>
                </a:cubicBezTo>
                <a:cubicBezTo>
                  <a:pt x="246226" y="114369"/>
                  <a:pt x="255020" y="52786"/>
                  <a:pt x="255020" y="0"/>
                </a:cubicBezTo>
                <a:close/>
              </a:path>
            </a:pathLst>
          </a:custGeom>
          <a:solidFill>
            <a:srgbClr val="9C9C9C"/>
          </a:solidFill>
          <a:ln w="952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sp>
        <p:nvSpPr>
          <p:cNvPr id="159" name="Freeform 104"/>
          <p:cNvSpPr>
            <a:spLocks/>
          </p:cNvSpPr>
          <p:nvPr/>
        </p:nvSpPr>
        <p:spPr bwMode="auto">
          <a:xfrm>
            <a:off x="6015567" y="3503084"/>
            <a:ext cx="1187451" cy="931333"/>
          </a:xfrm>
          <a:custGeom>
            <a:avLst/>
            <a:gdLst/>
            <a:ahLst/>
            <a:cxnLst>
              <a:cxn ang="0">
                <a:pos x="561" y="278"/>
              </a:cxn>
              <a:cxn ang="0">
                <a:pos x="0" y="0"/>
              </a:cxn>
              <a:cxn ang="0">
                <a:pos x="0" y="158"/>
              </a:cxn>
              <a:cxn ang="0">
                <a:pos x="561" y="440"/>
              </a:cxn>
              <a:cxn ang="0">
                <a:pos x="561" y="278"/>
              </a:cxn>
            </a:cxnLst>
            <a:rect l="0" t="0" r="r" b="b"/>
            <a:pathLst>
              <a:path w="561" h="440">
                <a:moveTo>
                  <a:pt x="561" y="278"/>
                </a:moveTo>
                <a:lnTo>
                  <a:pt x="0" y="0"/>
                </a:lnTo>
                <a:lnTo>
                  <a:pt x="0" y="158"/>
                </a:lnTo>
                <a:lnTo>
                  <a:pt x="561" y="440"/>
                </a:lnTo>
                <a:lnTo>
                  <a:pt x="561" y="278"/>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0" name="Freeform 105"/>
          <p:cNvSpPr>
            <a:spLocks/>
          </p:cNvSpPr>
          <p:nvPr/>
        </p:nvSpPr>
        <p:spPr bwMode="auto">
          <a:xfrm>
            <a:off x="6015567" y="3503084"/>
            <a:ext cx="641351" cy="649817"/>
          </a:xfrm>
          <a:custGeom>
            <a:avLst/>
            <a:gdLst/>
            <a:ahLst/>
            <a:cxnLst>
              <a:cxn ang="0">
                <a:pos x="303" y="149"/>
              </a:cxn>
              <a:cxn ang="0">
                <a:pos x="0" y="0"/>
              </a:cxn>
              <a:cxn ang="0">
                <a:pos x="0" y="158"/>
              </a:cxn>
              <a:cxn ang="0">
                <a:pos x="303" y="307"/>
              </a:cxn>
              <a:cxn ang="0">
                <a:pos x="303" y="149"/>
              </a:cxn>
            </a:cxnLst>
            <a:rect l="0" t="0" r="r" b="b"/>
            <a:pathLst>
              <a:path w="303" h="307">
                <a:moveTo>
                  <a:pt x="303" y="149"/>
                </a:moveTo>
                <a:lnTo>
                  <a:pt x="0" y="0"/>
                </a:lnTo>
                <a:lnTo>
                  <a:pt x="0" y="158"/>
                </a:lnTo>
                <a:lnTo>
                  <a:pt x="303" y="307"/>
                </a:lnTo>
                <a:lnTo>
                  <a:pt x="303" y="149"/>
                </a:lnTo>
                <a:close/>
              </a:path>
            </a:pathLst>
          </a:custGeom>
          <a:solidFill>
            <a:srgbClr val="382449"/>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1" name="Freeform 122"/>
          <p:cNvSpPr>
            <a:spLocks/>
          </p:cNvSpPr>
          <p:nvPr/>
        </p:nvSpPr>
        <p:spPr bwMode="auto">
          <a:xfrm>
            <a:off x="6015567" y="3009900"/>
            <a:ext cx="1530351" cy="1090084"/>
          </a:xfrm>
          <a:custGeom>
            <a:avLst/>
            <a:gdLst/>
            <a:ahLst/>
            <a:cxnLst>
              <a:cxn ang="0">
                <a:pos x="0" y="56"/>
              </a:cxn>
              <a:cxn ang="0">
                <a:pos x="145" y="0"/>
              </a:cxn>
              <a:cxn ang="0">
                <a:pos x="135" y="124"/>
              </a:cxn>
              <a:cxn ang="0">
                <a:pos x="0" y="56"/>
              </a:cxn>
            </a:cxnLst>
            <a:rect l="0" t="0" r="r" b="b"/>
            <a:pathLst>
              <a:path w="174" h="124">
                <a:moveTo>
                  <a:pt x="0" y="56"/>
                </a:moveTo>
                <a:cubicBezTo>
                  <a:pt x="145" y="0"/>
                  <a:pt x="145" y="0"/>
                  <a:pt x="145" y="0"/>
                </a:cubicBezTo>
                <a:cubicBezTo>
                  <a:pt x="174" y="41"/>
                  <a:pt x="169" y="88"/>
                  <a:pt x="135" y="124"/>
                </a:cubicBezTo>
                <a:lnTo>
                  <a:pt x="0" y="56"/>
                </a:lnTo>
                <a:close/>
              </a:path>
            </a:pathLst>
          </a:custGeom>
          <a:solidFill>
            <a:schemeClr val="bg1">
              <a:lumMod val="75000"/>
            </a:schemeClr>
          </a:solidFill>
          <a:ln w="6350">
            <a:noFill/>
            <a:round/>
            <a:headEnd/>
            <a:tailEnd/>
          </a:ln>
          <a:effectLst>
            <a:outerShdw blurRad="50800" dist="38100" dir="16200000"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63" name="Freeform 123"/>
          <p:cNvSpPr>
            <a:spLocks/>
          </p:cNvSpPr>
          <p:nvPr/>
        </p:nvSpPr>
        <p:spPr bwMode="auto">
          <a:xfrm>
            <a:off x="6015567" y="3230033"/>
            <a:ext cx="764117" cy="588433"/>
          </a:xfrm>
          <a:custGeom>
            <a:avLst/>
            <a:gdLst/>
            <a:ahLst/>
            <a:cxnLst>
              <a:cxn ang="0">
                <a:pos x="73" y="67"/>
              </a:cxn>
              <a:cxn ang="0">
                <a:pos x="81" y="0"/>
              </a:cxn>
              <a:cxn ang="0">
                <a:pos x="0" y="31"/>
              </a:cxn>
              <a:cxn ang="0">
                <a:pos x="73" y="67"/>
              </a:cxn>
            </a:cxnLst>
            <a:rect l="0" t="0" r="r" b="b"/>
            <a:pathLst>
              <a:path w="87" h="67">
                <a:moveTo>
                  <a:pt x="73" y="67"/>
                </a:moveTo>
                <a:cubicBezTo>
                  <a:pt x="84" y="46"/>
                  <a:pt x="87" y="23"/>
                  <a:pt x="81" y="0"/>
                </a:cubicBezTo>
                <a:cubicBezTo>
                  <a:pt x="0" y="31"/>
                  <a:pt x="0" y="31"/>
                  <a:pt x="0" y="31"/>
                </a:cubicBezTo>
                <a:lnTo>
                  <a:pt x="73" y="67"/>
                </a:lnTo>
                <a:close/>
              </a:path>
            </a:pathLst>
          </a:custGeom>
          <a:solidFill>
            <a:srgbClr val="564267"/>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92" name="Freeform 96"/>
          <p:cNvSpPr>
            <a:spLocks/>
          </p:cNvSpPr>
          <p:nvPr/>
        </p:nvSpPr>
        <p:spPr bwMode="auto">
          <a:xfrm>
            <a:off x="5029200" y="2341033"/>
            <a:ext cx="986367" cy="2402417"/>
          </a:xfrm>
          <a:custGeom>
            <a:avLst/>
            <a:gdLst/>
            <a:ahLst/>
            <a:cxnLst>
              <a:cxn ang="0">
                <a:pos x="0" y="0"/>
              </a:cxn>
              <a:cxn ang="0">
                <a:pos x="0" y="761"/>
              </a:cxn>
              <a:cxn ang="0">
                <a:pos x="466" y="1135"/>
              </a:cxn>
              <a:cxn ang="0">
                <a:pos x="466" y="374"/>
              </a:cxn>
              <a:cxn ang="0">
                <a:pos x="0" y="0"/>
              </a:cxn>
            </a:cxnLst>
            <a:rect l="0" t="0" r="r" b="b"/>
            <a:pathLst>
              <a:path w="466" h="1135">
                <a:moveTo>
                  <a:pt x="0" y="0"/>
                </a:moveTo>
                <a:lnTo>
                  <a:pt x="0" y="761"/>
                </a:lnTo>
                <a:lnTo>
                  <a:pt x="466" y="1135"/>
                </a:lnTo>
                <a:lnTo>
                  <a:pt x="466" y="374"/>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90" name="Group 16"/>
          <p:cNvGrpSpPr/>
          <p:nvPr/>
        </p:nvGrpSpPr>
        <p:grpSpPr>
          <a:xfrm>
            <a:off x="8500919" y="797965"/>
            <a:ext cx="3720725" cy="1945404"/>
            <a:chOff x="5208124" y="1275823"/>
            <a:chExt cx="3162703" cy="1459054"/>
          </a:xfrm>
        </p:grpSpPr>
        <p:sp>
          <p:nvSpPr>
            <p:cNvPr id="91" name="TextBox 90"/>
            <p:cNvSpPr txBox="1"/>
            <p:nvPr/>
          </p:nvSpPr>
          <p:spPr>
            <a:xfrm>
              <a:off x="5629561" y="1275823"/>
              <a:ext cx="2720414" cy="276999"/>
            </a:xfrm>
            <a:prstGeom prst="rect">
              <a:avLst/>
            </a:prstGeom>
            <a:noFill/>
          </p:spPr>
          <p:txBody>
            <a:bodyPr wrap="square" lIns="0" tIns="0" rIns="0" bIns="0" rtlCol="0" anchor="ctr">
              <a:spAutoFit/>
            </a:bodyPr>
            <a:lstStyle/>
            <a:p>
              <a:r>
                <a:rPr lang="en-US" sz="2400" b="1" dirty="0">
                  <a:solidFill>
                    <a:srgbClr val="686868"/>
                  </a:solidFill>
                  <a:latin typeface="Candara" panose="020E0502030303020204" pitchFamily="34" charset="0"/>
                </a:rPr>
                <a:t>Flask</a:t>
              </a:r>
            </a:p>
          </p:txBody>
        </p:sp>
        <p:sp>
          <p:nvSpPr>
            <p:cNvPr id="92" name="TextBox 91"/>
            <p:cNvSpPr txBox="1"/>
            <p:nvPr/>
          </p:nvSpPr>
          <p:spPr>
            <a:xfrm>
              <a:off x="5208124" y="1553014"/>
              <a:ext cx="3162703" cy="1181863"/>
            </a:xfrm>
            <a:prstGeom prst="rect">
              <a:avLst/>
            </a:prstGeom>
            <a:noFill/>
          </p:spPr>
          <p:txBody>
            <a:bodyPr wrap="square" lIns="0" tIns="0" rIns="0" bIns="0" rtlCol="0" anchor="t">
              <a:spAutoFit/>
            </a:bodyPr>
            <a:lstStyle/>
            <a:p>
              <a:pPr defTabSz="1219170">
                <a:spcBef>
                  <a:spcPct val="20000"/>
                </a:spcBef>
                <a:defRPr/>
              </a:pPr>
              <a:r>
                <a:rPr lang="en-US" sz="1600" dirty="0">
                  <a:solidFill>
                    <a:schemeClr val="bg2">
                      <a:lumMod val="25000"/>
                    </a:schemeClr>
                  </a:solidFill>
                  <a:latin typeface="Candara" panose="020E0502030303020204" pitchFamily="34" charset="0"/>
                </a:rPr>
                <a:t>Popular Python Web Framework</a:t>
              </a:r>
            </a:p>
            <a:p>
              <a:pPr defTabSz="1219170">
                <a:spcBef>
                  <a:spcPct val="20000"/>
                </a:spcBef>
                <a:defRPr/>
              </a:pPr>
              <a:r>
                <a:rPr lang="en-US" sz="1600" dirty="0">
                  <a:solidFill>
                    <a:schemeClr val="bg2">
                      <a:lumMod val="25000"/>
                    </a:schemeClr>
                  </a:solidFill>
                  <a:latin typeface="Candara" panose="020E0502030303020204" pitchFamily="34" charset="0"/>
                </a:rPr>
                <a:t>Leverage </a:t>
              </a:r>
              <a:r>
                <a:rPr lang="en-US" sz="1600" dirty="0" err="1">
                  <a:solidFill>
                    <a:schemeClr val="bg2">
                      <a:lumMod val="25000"/>
                    </a:schemeClr>
                  </a:solidFill>
                  <a:latin typeface="Candara" panose="020E0502030303020204" pitchFamily="34" charset="0"/>
                </a:rPr>
                <a:t>Sqlachemy</a:t>
              </a:r>
              <a:r>
                <a:rPr lang="en-US" sz="1600" dirty="0">
                  <a:solidFill>
                    <a:schemeClr val="bg2">
                      <a:lumMod val="25000"/>
                    </a:schemeClr>
                  </a:solidFill>
                  <a:latin typeface="Candara" panose="020E0502030303020204" pitchFamily="34" charset="0"/>
                </a:rPr>
                <a:t> to shape data into backend API routes</a:t>
              </a:r>
            </a:p>
            <a:p>
              <a:pPr defTabSz="1219170">
                <a:spcBef>
                  <a:spcPct val="20000"/>
                </a:spcBef>
                <a:defRPr/>
              </a:pPr>
              <a:r>
                <a:rPr lang="en-US" sz="1600" dirty="0">
                  <a:solidFill>
                    <a:schemeClr val="bg2">
                      <a:lumMod val="25000"/>
                    </a:schemeClr>
                  </a:solidFill>
                  <a:latin typeface="Candara" panose="020E0502030303020204" pitchFamily="34" charset="0"/>
                </a:rPr>
                <a:t>Leverage </a:t>
              </a:r>
              <a:r>
                <a:rPr lang="en-US" sz="1600" dirty="0" err="1">
                  <a:solidFill>
                    <a:schemeClr val="bg2">
                      <a:lumMod val="25000"/>
                    </a:schemeClr>
                  </a:solidFill>
                  <a:latin typeface="Candara" panose="020E0502030303020204" pitchFamily="34" charset="0"/>
                </a:rPr>
                <a:t>Javascript</a:t>
              </a:r>
              <a:r>
                <a:rPr lang="en-US" sz="1600" dirty="0">
                  <a:solidFill>
                    <a:schemeClr val="bg2">
                      <a:lumMod val="25000"/>
                    </a:schemeClr>
                  </a:solidFill>
                  <a:latin typeface="Candara" panose="020E0502030303020204" pitchFamily="34" charset="0"/>
                </a:rPr>
                <a:t>/HTML/CSS to render final pages to be consumed by users browser. </a:t>
              </a:r>
            </a:p>
          </p:txBody>
        </p:sp>
      </p:grpSp>
      <p:grpSp>
        <p:nvGrpSpPr>
          <p:cNvPr id="105" name="Group 16"/>
          <p:cNvGrpSpPr/>
          <p:nvPr/>
        </p:nvGrpSpPr>
        <p:grpSpPr>
          <a:xfrm>
            <a:off x="8864602" y="3049125"/>
            <a:ext cx="3200401" cy="1253210"/>
            <a:chOff x="5638261" y="1503942"/>
            <a:chExt cx="2720415" cy="665610"/>
          </a:xfrm>
        </p:grpSpPr>
        <p:sp>
          <p:nvSpPr>
            <p:cNvPr id="106" name="TextBox 105"/>
            <p:cNvSpPr txBox="1"/>
            <p:nvPr/>
          </p:nvSpPr>
          <p:spPr>
            <a:xfrm>
              <a:off x="5638261" y="1503942"/>
              <a:ext cx="2720414" cy="277000"/>
            </a:xfrm>
            <a:prstGeom prst="rect">
              <a:avLst/>
            </a:prstGeom>
            <a:noFill/>
          </p:spPr>
          <p:txBody>
            <a:bodyPr wrap="square" lIns="0" tIns="0" rIns="0" bIns="0" rtlCol="0" anchor="ctr">
              <a:spAutoFit/>
            </a:bodyPr>
            <a:lstStyle/>
            <a:p>
              <a:r>
                <a:rPr lang="en-US" sz="2400" b="1" dirty="0">
                  <a:solidFill>
                    <a:srgbClr val="564267"/>
                  </a:solidFill>
                  <a:latin typeface="Candara" panose="020E0502030303020204" pitchFamily="34" charset="0"/>
                </a:rPr>
                <a:t>Leaflet  |  D3  |  </a:t>
              </a:r>
              <a:r>
                <a:rPr lang="en-US" sz="2400" b="1" dirty="0" err="1">
                  <a:solidFill>
                    <a:srgbClr val="564267"/>
                  </a:solidFill>
                  <a:latin typeface="Candara" panose="020E0502030303020204" pitchFamily="34" charset="0"/>
                </a:rPr>
                <a:t>Plotly</a:t>
              </a:r>
              <a:endParaRPr lang="en-US" sz="2400" b="1" dirty="0">
                <a:solidFill>
                  <a:srgbClr val="564267"/>
                </a:solidFill>
                <a:latin typeface="Candara" panose="020E0502030303020204" pitchFamily="34" charset="0"/>
              </a:endParaRPr>
            </a:p>
          </p:txBody>
        </p:sp>
        <p:sp>
          <p:nvSpPr>
            <p:cNvPr id="107" name="TextBox 106"/>
            <p:cNvSpPr txBox="1"/>
            <p:nvPr/>
          </p:nvSpPr>
          <p:spPr>
            <a:xfrm>
              <a:off x="5638261" y="1777230"/>
              <a:ext cx="2720415" cy="392322"/>
            </a:xfrm>
            <a:prstGeom prst="rect">
              <a:avLst/>
            </a:prstGeom>
            <a:noFill/>
          </p:spPr>
          <p:txBody>
            <a:bodyPr wrap="square" lIns="0" tIns="0" rIns="0" bIns="0" rtlCol="0" anchor="t">
              <a:spAutoFit/>
            </a:bodyPr>
            <a:lstStyle/>
            <a:p>
              <a:pPr defTabSz="1219170">
                <a:spcBef>
                  <a:spcPct val="20000"/>
                </a:spcBef>
                <a:defRPr/>
              </a:pPr>
              <a:r>
                <a:rPr lang="en-US" sz="1600" dirty="0" err="1">
                  <a:solidFill>
                    <a:schemeClr val="bg2">
                      <a:lumMod val="10000"/>
                    </a:schemeClr>
                  </a:solidFill>
                  <a:latin typeface="Candara" panose="020E0502030303020204" pitchFamily="34" charset="0"/>
                </a:rPr>
                <a:t>Javascript</a:t>
              </a:r>
              <a:r>
                <a:rPr lang="en-US" sz="1600" dirty="0">
                  <a:solidFill>
                    <a:schemeClr val="bg2">
                      <a:lumMod val="10000"/>
                    </a:schemeClr>
                  </a:solidFill>
                  <a:latin typeface="Candara" panose="020E0502030303020204" pitchFamily="34" charset="0"/>
                </a:rPr>
                <a:t> libraries used in data science for  interactive maps, plots, and tables</a:t>
              </a:r>
            </a:p>
          </p:txBody>
        </p:sp>
      </p:grpSp>
      <p:grpSp>
        <p:nvGrpSpPr>
          <p:cNvPr id="109" name="Group 16"/>
          <p:cNvGrpSpPr/>
          <p:nvPr/>
        </p:nvGrpSpPr>
        <p:grpSpPr>
          <a:xfrm>
            <a:off x="9147600" y="4629286"/>
            <a:ext cx="2930856" cy="1524746"/>
            <a:chOff x="5638261" y="1503942"/>
            <a:chExt cx="2739121" cy="554514"/>
          </a:xfrm>
        </p:grpSpPr>
        <p:sp>
          <p:nvSpPr>
            <p:cNvPr id="110" name="TextBox 109"/>
            <p:cNvSpPr txBox="1"/>
            <p:nvPr/>
          </p:nvSpPr>
          <p:spPr>
            <a:xfrm>
              <a:off x="5638261" y="1503942"/>
              <a:ext cx="2720414" cy="277000"/>
            </a:xfrm>
            <a:prstGeom prst="rect">
              <a:avLst/>
            </a:prstGeom>
            <a:noFill/>
          </p:spPr>
          <p:txBody>
            <a:bodyPr wrap="square" lIns="0" tIns="0" rIns="0" bIns="0" rtlCol="0" anchor="ctr">
              <a:spAutoFit/>
            </a:bodyPr>
            <a:lstStyle/>
            <a:p>
              <a:r>
                <a:rPr lang="en-US" sz="2400" b="1" dirty="0" err="1">
                  <a:solidFill>
                    <a:srgbClr val="D34132"/>
                  </a:solidFill>
                  <a:latin typeface="Candara" panose="020E0502030303020204" pitchFamily="34" charset="0"/>
                </a:rPr>
                <a:t>SQLAlchemy</a:t>
              </a:r>
              <a:endParaRPr lang="en-US" sz="2400" b="1" dirty="0">
                <a:solidFill>
                  <a:srgbClr val="D34132"/>
                </a:solidFill>
                <a:latin typeface="Candara" panose="020E0502030303020204" pitchFamily="34" charset="0"/>
              </a:endParaRPr>
            </a:p>
          </p:txBody>
        </p:sp>
        <p:sp>
          <p:nvSpPr>
            <p:cNvPr id="111" name="TextBox 110"/>
            <p:cNvSpPr txBox="1"/>
            <p:nvPr/>
          </p:nvSpPr>
          <p:spPr>
            <a:xfrm>
              <a:off x="5656969" y="1700277"/>
              <a:ext cx="2720413" cy="358179"/>
            </a:xfrm>
            <a:prstGeom prst="rect">
              <a:avLst/>
            </a:prstGeom>
            <a:noFill/>
          </p:spPr>
          <p:txBody>
            <a:bodyPr wrap="square" lIns="0" tIns="0" rIns="0" bIns="0" rtlCol="0" anchor="t">
              <a:spAutoFit/>
            </a:bodyPr>
            <a:lstStyle/>
            <a:p>
              <a:pPr defTabSz="1219170">
                <a:spcBef>
                  <a:spcPct val="20000"/>
                </a:spcBef>
                <a:defRPr/>
              </a:pPr>
              <a:r>
                <a:rPr lang="en-US" sz="1600" dirty="0">
                  <a:solidFill>
                    <a:schemeClr val="bg2">
                      <a:lumMod val="25000"/>
                    </a:schemeClr>
                  </a:solidFill>
                  <a:latin typeface="Candara" panose="020E0502030303020204" pitchFamily="34" charset="0"/>
                </a:rPr>
                <a:t>Python Object-relational mapping library used to manage a </a:t>
              </a:r>
              <a:r>
                <a:rPr lang="en-US" sz="1600" dirty="0" err="1">
                  <a:solidFill>
                    <a:schemeClr val="bg2">
                      <a:lumMod val="25000"/>
                    </a:schemeClr>
                  </a:solidFill>
                  <a:latin typeface="Candara" panose="020E0502030303020204" pitchFamily="34" charset="0"/>
                </a:rPr>
                <a:t>sql</a:t>
              </a:r>
              <a:r>
                <a:rPr lang="en-US" sz="1600" dirty="0">
                  <a:solidFill>
                    <a:schemeClr val="bg2">
                      <a:lumMod val="25000"/>
                    </a:schemeClr>
                  </a:solidFill>
                  <a:latin typeface="Candara" panose="020E0502030303020204" pitchFamily="34" charset="0"/>
                </a:rPr>
                <a:t> database. Library can use both native syntax as well as direct </a:t>
              </a:r>
              <a:r>
                <a:rPr lang="en-US" sz="1600" dirty="0" err="1">
                  <a:solidFill>
                    <a:schemeClr val="bg2">
                      <a:lumMod val="25000"/>
                    </a:schemeClr>
                  </a:solidFill>
                  <a:latin typeface="Candara" panose="020E0502030303020204" pitchFamily="34" charset="0"/>
                </a:rPr>
                <a:t>sql</a:t>
              </a:r>
              <a:r>
                <a:rPr lang="en-US" sz="1600" dirty="0">
                  <a:solidFill>
                    <a:schemeClr val="bg2">
                      <a:lumMod val="25000"/>
                    </a:schemeClr>
                  </a:solidFill>
                  <a:latin typeface="Candara" panose="020E0502030303020204" pitchFamily="34" charset="0"/>
                </a:rPr>
                <a:t> syntax.</a:t>
              </a:r>
            </a:p>
          </p:txBody>
        </p:sp>
      </p:grpSp>
      <p:grpSp>
        <p:nvGrpSpPr>
          <p:cNvPr id="113" name="Group 16"/>
          <p:cNvGrpSpPr/>
          <p:nvPr/>
        </p:nvGrpSpPr>
        <p:grpSpPr>
          <a:xfrm>
            <a:off x="209360" y="1668080"/>
            <a:ext cx="2671194" cy="1041068"/>
            <a:chOff x="5638261" y="1503943"/>
            <a:chExt cx="2270578" cy="780802"/>
          </a:xfrm>
        </p:grpSpPr>
        <p:sp>
          <p:nvSpPr>
            <p:cNvPr id="114" name="TextBox 113"/>
            <p:cNvSpPr txBox="1"/>
            <p:nvPr/>
          </p:nvSpPr>
          <p:spPr>
            <a:xfrm>
              <a:off x="5638261" y="1503943"/>
              <a:ext cx="2254059" cy="276999"/>
            </a:xfrm>
            <a:prstGeom prst="rect">
              <a:avLst/>
            </a:prstGeom>
            <a:noFill/>
          </p:spPr>
          <p:txBody>
            <a:bodyPr wrap="square" lIns="0" tIns="0" rIns="0" bIns="0" rtlCol="0" anchor="ctr">
              <a:spAutoFit/>
            </a:bodyPr>
            <a:lstStyle/>
            <a:p>
              <a:pPr algn="r"/>
              <a:r>
                <a:rPr lang="en-US" sz="2400" b="1" dirty="0">
                  <a:solidFill>
                    <a:srgbClr val="34738D"/>
                  </a:solidFill>
                  <a:latin typeface="Candara" panose="020E0502030303020204" pitchFamily="34" charset="0"/>
                </a:rPr>
                <a:t>Data Source</a:t>
              </a:r>
            </a:p>
          </p:txBody>
        </p:sp>
        <p:sp>
          <p:nvSpPr>
            <p:cNvPr id="115" name="TextBox 114"/>
            <p:cNvSpPr txBox="1"/>
            <p:nvPr/>
          </p:nvSpPr>
          <p:spPr>
            <a:xfrm>
              <a:off x="5654781" y="1730746"/>
              <a:ext cx="2254058" cy="553999"/>
            </a:xfrm>
            <a:prstGeom prst="rect">
              <a:avLst/>
            </a:prstGeom>
            <a:noFill/>
          </p:spPr>
          <p:txBody>
            <a:bodyPr wrap="square" lIns="0" tIns="0" rIns="0" bIns="0" rtlCol="0" anchor="t">
              <a:spAutoFit/>
            </a:bodyPr>
            <a:lstStyle/>
            <a:p>
              <a:pPr lvl="0" algn="r" defTabSz="1219170">
                <a:spcBef>
                  <a:spcPct val="20000"/>
                </a:spcBef>
                <a:defRPr/>
              </a:pPr>
              <a:r>
                <a:rPr lang="en-US" sz="1600" dirty="0">
                  <a:solidFill>
                    <a:srgbClr val="E7E6E6">
                      <a:lumMod val="10000"/>
                    </a:srgbClr>
                  </a:solidFill>
                  <a:latin typeface="Candara" panose="020E0502030303020204" pitchFamily="34" charset="0"/>
                </a:rPr>
                <a:t>US National Parks datasets publicly available on park geolocation an biodiversity</a:t>
              </a:r>
              <a:r>
                <a:rPr lang="en-US" sz="1600" dirty="0">
                  <a:solidFill>
                    <a:schemeClr val="bg2">
                      <a:lumMod val="25000"/>
                    </a:schemeClr>
                  </a:solidFill>
                  <a:latin typeface="Candara" panose="020E0502030303020204" pitchFamily="34" charset="0"/>
                </a:rPr>
                <a:t>.</a:t>
              </a:r>
            </a:p>
          </p:txBody>
        </p:sp>
      </p:grpSp>
      <p:grpSp>
        <p:nvGrpSpPr>
          <p:cNvPr id="117" name="Group 16"/>
          <p:cNvGrpSpPr/>
          <p:nvPr/>
        </p:nvGrpSpPr>
        <p:grpSpPr>
          <a:xfrm>
            <a:off x="386181" y="3329961"/>
            <a:ext cx="2671194" cy="794847"/>
            <a:chOff x="5638261" y="1503943"/>
            <a:chExt cx="2270578" cy="596136"/>
          </a:xfrm>
        </p:grpSpPr>
        <p:sp>
          <p:nvSpPr>
            <p:cNvPr id="118" name="TextBox 117"/>
            <p:cNvSpPr txBox="1"/>
            <p:nvPr/>
          </p:nvSpPr>
          <p:spPr>
            <a:xfrm>
              <a:off x="5638261" y="1503943"/>
              <a:ext cx="2254059" cy="276999"/>
            </a:xfrm>
            <a:prstGeom prst="rect">
              <a:avLst/>
            </a:prstGeom>
            <a:noFill/>
          </p:spPr>
          <p:txBody>
            <a:bodyPr wrap="square" lIns="0" tIns="0" rIns="0" bIns="0" rtlCol="0" anchor="ctr">
              <a:spAutoFit/>
            </a:bodyPr>
            <a:lstStyle/>
            <a:p>
              <a:pPr algn="r"/>
              <a:r>
                <a:rPr lang="en-US" sz="2400" b="1" dirty="0" err="1">
                  <a:solidFill>
                    <a:srgbClr val="189A80"/>
                  </a:solidFill>
                  <a:latin typeface="Candara" panose="020E0502030303020204" pitchFamily="34" charset="0"/>
                </a:rPr>
                <a:t>pgAdmin</a:t>
              </a:r>
              <a:endParaRPr lang="en-US" sz="2400" b="1" dirty="0">
                <a:solidFill>
                  <a:srgbClr val="189A80"/>
                </a:solidFill>
                <a:latin typeface="Candara" panose="020E0502030303020204" pitchFamily="34" charset="0"/>
              </a:endParaRPr>
            </a:p>
          </p:txBody>
        </p:sp>
        <p:sp>
          <p:nvSpPr>
            <p:cNvPr id="119" name="TextBox 118"/>
            <p:cNvSpPr txBox="1"/>
            <p:nvPr/>
          </p:nvSpPr>
          <p:spPr>
            <a:xfrm>
              <a:off x="5654781" y="1730746"/>
              <a:ext cx="2254058" cy="369333"/>
            </a:xfrm>
            <a:prstGeom prst="rect">
              <a:avLst/>
            </a:prstGeom>
            <a:noFill/>
          </p:spPr>
          <p:txBody>
            <a:bodyPr wrap="square" lIns="0" tIns="0" rIns="0" bIns="0" rtlCol="0" anchor="t">
              <a:spAutoFit/>
            </a:bodyPr>
            <a:lstStyle/>
            <a:p>
              <a:pPr algn="r" defTabSz="1219170">
                <a:spcBef>
                  <a:spcPct val="20000"/>
                </a:spcBef>
                <a:defRPr/>
              </a:pPr>
              <a:r>
                <a:rPr lang="en-US" sz="1600" dirty="0">
                  <a:solidFill>
                    <a:schemeClr val="bg2">
                      <a:lumMod val="25000"/>
                    </a:schemeClr>
                  </a:solidFill>
                  <a:latin typeface="Candara" panose="020E0502030303020204" pitchFamily="34" charset="0"/>
                </a:rPr>
                <a:t>PostgreSQL table generation and merged datasets</a:t>
              </a:r>
            </a:p>
          </p:txBody>
        </p:sp>
      </p:grpSp>
      <p:grpSp>
        <p:nvGrpSpPr>
          <p:cNvPr id="121" name="Group 16"/>
          <p:cNvGrpSpPr/>
          <p:nvPr/>
        </p:nvGrpSpPr>
        <p:grpSpPr>
          <a:xfrm>
            <a:off x="-286605" y="5078571"/>
            <a:ext cx="3230890" cy="1250354"/>
            <a:chOff x="5638261" y="1503944"/>
            <a:chExt cx="2270578" cy="937768"/>
          </a:xfrm>
        </p:grpSpPr>
        <p:sp>
          <p:nvSpPr>
            <p:cNvPr id="122" name="TextBox 121"/>
            <p:cNvSpPr txBox="1"/>
            <p:nvPr/>
          </p:nvSpPr>
          <p:spPr>
            <a:xfrm>
              <a:off x="5638261" y="1503944"/>
              <a:ext cx="2254059" cy="277000"/>
            </a:xfrm>
            <a:prstGeom prst="rect">
              <a:avLst/>
            </a:prstGeom>
            <a:noFill/>
          </p:spPr>
          <p:txBody>
            <a:bodyPr wrap="square" lIns="0" tIns="0" rIns="0" bIns="0" rtlCol="0" anchor="ctr">
              <a:spAutoFit/>
            </a:bodyPr>
            <a:lstStyle/>
            <a:p>
              <a:pPr algn="r"/>
              <a:r>
                <a:rPr lang="en-US" sz="2400" b="1" dirty="0">
                  <a:solidFill>
                    <a:srgbClr val="EF9D27"/>
                  </a:solidFill>
                  <a:latin typeface="Candara" panose="020E0502030303020204" pitchFamily="34" charset="0"/>
                </a:rPr>
                <a:t>SQLite</a:t>
              </a:r>
              <a:endParaRPr lang="en-US" b="1" dirty="0">
                <a:solidFill>
                  <a:srgbClr val="EF9D27"/>
                </a:solidFill>
                <a:latin typeface="Candara" panose="020E0502030303020204" pitchFamily="34" charset="0"/>
              </a:endParaRPr>
            </a:p>
          </p:txBody>
        </p:sp>
        <p:sp>
          <p:nvSpPr>
            <p:cNvPr id="123" name="TextBox 122"/>
            <p:cNvSpPr txBox="1"/>
            <p:nvPr/>
          </p:nvSpPr>
          <p:spPr>
            <a:xfrm>
              <a:off x="5654781" y="1730746"/>
              <a:ext cx="2254058" cy="710966"/>
            </a:xfrm>
            <a:prstGeom prst="rect">
              <a:avLst/>
            </a:prstGeom>
            <a:noFill/>
          </p:spPr>
          <p:txBody>
            <a:bodyPr wrap="square" lIns="0" tIns="0" rIns="0" bIns="0" rtlCol="0" anchor="t">
              <a:spAutoFit/>
            </a:bodyPr>
            <a:lstStyle/>
            <a:p>
              <a:pPr algn="r" defTabSz="1219170">
                <a:spcBef>
                  <a:spcPct val="20000"/>
                </a:spcBef>
                <a:defRPr/>
              </a:pPr>
              <a:r>
                <a:rPr lang="en-US" sz="1400" dirty="0">
                  <a:solidFill>
                    <a:schemeClr val="bg2">
                      <a:lumMod val="25000"/>
                    </a:schemeClr>
                  </a:solidFill>
                  <a:latin typeface="Candara" panose="020E0502030303020204" pitchFamily="34" charset="0"/>
                </a:rPr>
                <a:t>Light weight </a:t>
              </a:r>
              <a:r>
                <a:rPr lang="en-US" sz="1400" dirty="0" err="1">
                  <a:solidFill>
                    <a:schemeClr val="bg2">
                      <a:lumMod val="25000"/>
                    </a:schemeClr>
                  </a:solidFill>
                  <a:latin typeface="Candara" panose="020E0502030303020204" pitchFamily="34" charset="0"/>
                </a:rPr>
                <a:t>sql</a:t>
              </a:r>
              <a:r>
                <a:rPr lang="en-US" sz="1400" dirty="0">
                  <a:solidFill>
                    <a:schemeClr val="bg2">
                      <a:lumMod val="25000"/>
                    </a:schemeClr>
                  </a:solidFill>
                  <a:latin typeface="Candara" panose="020E0502030303020204" pitchFamily="34" charset="0"/>
                </a:rPr>
                <a:t> relational database</a:t>
              </a:r>
            </a:p>
            <a:p>
              <a:pPr algn="r" defTabSz="1219170">
                <a:spcBef>
                  <a:spcPct val="20000"/>
                </a:spcBef>
                <a:defRPr/>
              </a:pPr>
              <a:r>
                <a:rPr lang="en-US" sz="1400" dirty="0">
                  <a:solidFill>
                    <a:schemeClr val="bg2">
                      <a:lumMod val="25000"/>
                    </a:schemeClr>
                  </a:solidFill>
                  <a:latin typeface="Candara" panose="020E0502030303020204" pitchFamily="34" charset="0"/>
                </a:rPr>
                <a:t>Does not require a client-server engine</a:t>
              </a:r>
            </a:p>
            <a:p>
              <a:pPr algn="r" defTabSz="1219170">
                <a:spcBef>
                  <a:spcPct val="20000"/>
                </a:spcBef>
                <a:defRPr/>
              </a:pPr>
              <a:r>
                <a:rPr lang="en-US" sz="1400" dirty="0">
                  <a:solidFill>
                    <a:schemeClr val="bg2">
                      <a:lumMod val="25000"/>
                    </a:schemeClr>
                  </a:solidFill>
                  <a:latin typeface="Candara" panose="020E0502030303020204" pitchFamily="34" charset="0"/>
                </a:rPr>
                <a:t>Easy for team collaboration through git pulls and push of flat file in directory</a:t>
              </a:r>
            </a:p>
          </p:txBody>
        </p:sp>
      </p:grpSp>
      <p:grpSp>
        <p:nvGrpSpPr>
          <p:cNvPr id="147" name="Group 81"/>
          <p:cNvGrpSpPr/>
          <p:nvPr/>
        </p:nvGrpSpPr>
        <p:grpSpPr>
          <a:xfrm rot="12746151" flipV="1">
            <a:off x="7328358" y="2826904"/>
            <a:ext cx="1256829" cy="847064"/>
            <a:chOff x="3501700" y="1518960"/>
            <a:chExt cx="487609" cy="280549"/>
          </a:xfrm>
          <a:effectLst>
            <a:outerShdw blurRad="50800" dist="38100" dir="2700000" algn="tl" rotWithShape="0">
              <a:prstClr val="black">
                <a:alpha val="40000"/>
              </a:prstClr>
            </a:outerShdw>
          </a:effectLst>
        </p:grpSpPr>
        <p:cxnSp>
          <p:nvCxnSpPr>
            <p:cNvPr id="148" name="Straight Connector 147"/>
            <p:cNvCxnSpPr/>
            <p:nvPr/>
          </p:nvCxnSpPr>
          <p:spPr>
            <a:xfrm rot="12746151">
              <a:off x="3633924" y="1644768"/>
              <a:ext cx="355385" cy="15474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2656332">
              <a:off x="3501700" y="1518960"/>
              <a:ext cx="225125" cy="3887"/>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5" name="Freeform 94"/>
          <p:cNvSpPr/>
          <p:nvPr/>
        </p:nvSpPr>
        <p:spPr>
          <a:xfrm>
            <a:off x="4549422" y="4392132"/>
            <a:ext cx="1494746" cy="309033"/>
          </a:xfrm>
          <a:custGeom>
            <a:avLst/>
            <a:gdLst>
              <a:gd name="connsiteX0" fmla="*/ 1438136 w 1443566"/>
              <a:gd name="connsiteY0" fmla="*/ 151508 h 309033"/>
              <a:gd name="connsiteX1" fmla="*/ 1443566 w 1443566"/>
              <a:gd name="connsiteY1" fmla="*/ 152112 h 309033"/>
              <a:gd name="connsiteX2" fmla="*/ 1443566 w 1443566"/>
              <a:gd name="connsiteY2" fmla="*/ 155880 h 309033"/>
              <a:gd name="connsiteX3" fmla="*/ 0 w 1443566"/>
              <a:gd name="connsiteY3" fmla="*/ 0 h 309033"/>
              <a:gd name="connsiteX4" fmla="*/ 26089 w 1443566"/>
              <a:gd name="connsiteY4" fmla="*/ 0 h 309033"/>
              <a:gd name="connsiteX5" fmla="*/ 254105 w 1443566"/>
              <a:gd name="connsiteY5" fmla="*/ 25075 h 309033"/>
              <a:gd name="connsiteX6" fmla="*/ 1440748 w 1443566"/>
              <a:gd name="connsiteY6" fmla="*/ 155571 h 309033"/>
              <a:gd name="connsiteX7" fmla="*/ 1443566 w 1443566"/>
              <a:gd name="connsiteY7" fmla="*/ 155881 h 309033"/>
              <a:gd name="connsiteX8" fmla="*/ 1443566 w 1443566"/>
              <a:gd name="connsiteY8" fmla="*/ 309033 h 309033"/>
              <a:gd name="connsiteX9" fmla="*/ 0 w 1443566"/>
              <a:gd name="connsiteY9" fmla="*/ 309033 h 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566" h="309033">
                <a:moveTo>
                  <a:pt x="1438136" y="151508"/>
                </a:moveTo>
                <a:lnTo>
                  <a:pt x="1443566" y="152112"/>
                </a:lnTo>
                <a:lnTo>
                  <a:pt x="1443566" y="155880"/>
                </a:lnTo>
                <a:close/>
                <a:moveTo>
                  <a:pt x="0" y="0"/>
                </a:moveTo>
                <a:lnTo>
                  <a:pt x="26089" y="0"/>
                </a:lnTo>
                <a:lnTo>
                  <a:pt x="254105" y="25075"/>
                </a:lnTo>
                <a:cubicBezTo>
                  <a:pt x="1284972" y="138440"/>
                  <a:pt x="1422421" y="153556"/>
                  <a:pt x="1440748" y="155571"/>
                </a:cubicBezTo>
                <a:lnTo>
                  <a:pt x="1443566" y="155881"/>
                </a:lnTo>
                <a:lnTo>
                  <a:pt x="1443566" y="309033"/>
                </a:lnTo>
                <a:lnTo>
                  <a:pt x="0" y="309033"/>
                </a:lnTo>
                <a:close/>
              </a:path>
            </a:pathLst>
          </a:custGeom>
          <a:solidFill>
            <a:schemeClr val="bg1">
              <a:lumMod val="50000"/>
            </a:schemeClr>
          </a:soli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100"/>
          <p:cNvSpPr>
            <a:spLocks/>
          </p:cNvSpPr>
          <p:nvPr/>
        </p:nvSpPr>
        <p:spPr bwMode="auto">
          <a:xfrm>
            <a:off x="4519142" y="3754262"/>
            <a:ext cx="1443567" cy="793751"/>
          </a:xfrm>
          <a:custGeom>
            <a:avLst/>
            <a:gdLst/>
            <a:ahLst/>
            <a:cxnLst>
              <a:cxn ang="0">
                <a:pos x="52" y="0"/>
              </a:cxn>
              <a:cxn ang="0">
                <a:pos x="0" y="72"/>
              </a:cxn>
              <a:cxn ang="0">
                <a:pos x="164" y="90"/>
              </a:cxn>
              <a:cxn ang="0">
                <a:pos x="52" y="0"/>
              </a:cxn>
            </a:cxnLst>
            <a:rect l="0" t="0" r="r" b="b"/>
            <a:pathLst>
              <a:path w="164" h="90">
                <a:moveTo>
                  <a:pt x="52" y="0"/>
                </a:moveTo>
                <a:cubicBezTo>
                  <a:pt x="23" y="19"/>
                  <a:pt x="5" y="45"/>
                  <a:pt x="0" y="72"/>
                </a:cubicBezTo>
                <a:cubicBezTo>
                  <a:pt x="164" y="90"/>
                  <a:pt x="164" y="90"/>
                  <a:pt x="164" y="90"/>
                </a:cubicBezTo>
                <a:cubicBezTo>
                  <a:pt x="52" y="0"/>
                  <a:pt x="52" y="0"/>
                  <a:pt x="52" y="0"/>
                </a:cubicBezTo>
              </a:path>
            </a:pathLst>
          </a:custGeom>
          <a:solidFill>
            <a:srgbClr val="BFBFBF"/>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94" name="Freeform 101"/>
          <p:cNvSpPr>
            <a:spLocks/>
          </p:cNvSpPr>
          <p:nvPr/>
        </p:nvSpPr>
        <p:spPr bwMode="auto">
          <a:xfrm>
            <a:off x="5235222" y="4107744"/>
            <a:ext cx="791633" cy="440267"/>
          </a:xfrm>
          <a:custGeom>
            <a:avLst/>
            <a:gdLst/>
            <a:ahLst/>
            <a:cxnLst>
              <a:cxn ang="0">
                <a:pos x="0" y="40"/>
              </a:cxn>
              <a:cxn ang="0">
                <a:pos x="90" y="50"/>
              </a:cxn>
              <a:cxn ang="0">
                <a:pos x="24" y="0"/>
              </a:cxn>
              <a:cxn ang="0">
                <a:pos x="0" y="40"/>
              </a:cxn>
            </a:cxnLst>
            <a:rect l="0" t="0" r="r" b="b"/>
            <a:pathLst>
              <a:path w="90" h="50">
                <a:moveTo>
                  <a:pt x="0" y="40"/>
                </a:moveTo>
                <a:cubicBezTo>
                  <a:pt x="90" y="50"/>
                  <a:pt x="90" y="50"/>
                  <a:pt x="90" y="50"/>
                </a:cubicBezTo>
                <a:cubicBezTo>
                  <a:pt x="24" y="0"/>
                  <a:pt x="24" y="0"/>
                  <a:pt x="24" y="0"/>
                </a:cubicBezTo>
                <a:cubicBezTo>
                  <a:pt x="13" y="12"/>
                  <a:pt x="5" y="26"/>
                  <a:pt x="0" y="40"/>
                </a:cubicBezTo>
                <a:close/>
              </a:path>
            </a:pathLst>
          </a:custGeom>
          <a:solidFill>
            <a:srgbClr val="34738D"/>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p>
        </p:txBody>
      </p:sp>
      <p:sp>
        <p:nvSpPr>
          <p:cNvPr id="158" name="Freeform 157"/>
          <p:cNvSpPr/>
          <p:nvPr/>
        </p:nvSpPr>
        <p:spPr>
          <a:xfrm>
            <a:off x="4835701" y="4379362"/>
            <a:ext cx="1148244" cy="1152717"/>
          </a:xfrm>
          <a:custGeom>
            <a:avLst/>
            <a:gdLst>
              <a:gd name="connsiteX0" fmla="*/ 1093341 w 1095238"/>
              <a:gd name="connsiteY0" fmla="*/ 0 h 1152717"/>
              <a:gd name="connsiteX1" fmla="*/ 1095238 w 1095238"/>
              <a:gd name="connsiteY1" fmla="*/ 0 h 1152717"/>
              <a:gd name="connsiteX2" fmla="*/ 1095238 w 1095238"/>
              <a:gd name="connsiteY2" fmla="*/ 524342 h 1152717"/>
              <a:gd name="connsiteX3" fmla="*/ 1093321 w 1095238"/>
              <a:gd name="connsiteY3" fmla="*/ 522485 h 1152717"/>
              <a:gd name="connsiteX4" fmla="*/ 83252 w 1095238"/>
              <a:gd name="connsiteY4" fmla="*/ 1150897 h 1152717"/>
              <a:gd name="connsiteX5" fmla="*/ 80326 w 1095238"/>
              <a:gd name="connsiteY5" fmla="*/ 1152717 h 1152717"/>
              <a:gd name="connsiteX6" fmla="*/ 0 w 1095238"/>
              <a:gd name="connsiteY6" fmla="*/ 1098049 h 1152717"/>
              <a:gd name="connsiteX7" fmla="*/ 0 w 1095238"/>
              <a:gd name="connsiteY7" fmla="*/ 699084 h 1152717"/>
              <a:gd name="connsiteX8" fmla="*/ 4992 w 1095238"/>
              <a:gd name="connsiteY8" fmla="*/ 703753 h 1152717"/>
              <a:gd name="connsiteX9" fmla="*/ 458376 w 1095238"/>
              <a:gd name="connsiteY9" fmla="*/ 410585 h 1152717"/>
              <a:gd name="connsiteX10" fmla="*/ 523213 w 1095238"/>
              <a:gd name="connsiteY10" fmla="*/ 368660 h 1152717"/>
              <a:gd name="connsiteX11" fmla="*/ 523848 w 1095238"/>
              <a:gd name="connsiteY11" fmla="*/ 369319 h 1152717"/>
              <a:gd name="connsiteX12" fmla="*/ 909566 w 1095238"/>
              <a:gd name="connsiteY12" fmla="*/ 118885 h 1152717"/>
              <a:gd name="connsiteX13" fmla="*/ 928594 w 1095238"/>
              <a:gd name="connsiteY13" fmla="*/ 106530 h 1152717"/>
              <a:gd name="connsiteX14" fmla="*/ 952469 w 1095238"/>
              <a:gd name="connsiteY14" fmla="*/ 91092 h 1152717"/>
              <a:gd name="connsiteX15" fmla="*/ 1093109 w 1095238"/>
              <a:gd name="connsiteY15" fmla="*/ 151 h 11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5238" h="1152717">
                <a:moveTo>
                  <a:pt x="1093341" y="0"/>
                </a:moveTo>
                <a:lnTo>
                  <a:pt x="1095238" y="0"/>
                </a:lnTo>
                <a:lnTo>
                  <a:pt x="1095238" y="524342"/>
                </a:lnTo>
                <a:lnTo>
                  <a:pt x="1093321" y="522485"/>
                </a:lnTo>
                <a:cubicBezTo>
                  <a:pt x="473231" y="908273"/>
                  <a:pt x="201941" y="1077055"/>
                  <a:pt x="83252" y="1150897"/>
                </a:cubicBezTo>
                <a:lnTo>
                  <a:pt x="80326" y="1152717"/>
                </a:lnTo>
                <a:lnTo>
                  <a:pt x="0" y="1098049"/>
                </a:lnTo>
                <a:lnTo>
                  <a:pt x="0" y="699084"/>
                </a:lnTo>
                <a:lnTo>
                  <a:pt x="4992" y="703753"/>
                </a:lnTo>
                <a:cubicBezTo>
                  <a:pt x="183861" y="588093"/>
                  <a:pt x="333384" y="491407"/>
                  <a:pt x="458376" y="410585"/>
                </a:cubicBezTo>
                <a:lnTo>
                  <a:pt x="523213" y="368660"/>
                </a:lnTo>
                <a:lnTo>
                  <a:pt x="523848" y="369319"/>
                </a:lnTo>
                <a:cubicBezTo>
                  <a:pt x="702408" y="253386"/>
                  <a:pt x="825168" y="173682"/>
                  <a:pt x="909566" y="118885"/>
                </a:cubicBezTo>
                <a:lnTo>
                  <a:pt x="928594" y="106530"/>
                </a:lnTo>
                <a:lnTo>
                  <a:pt x="952469" y="91092"/>
                </a:lnTo>
                <a:cubicBezTo>
                  <a:pt x="1060095" y="21499"/>
                  <a:pt x="1086588" y="4368"/>
                  <a:pt x="1093109" y="151"/>
                </a:cubicBezTo>
                <a:close/>
              </a:path>
            </a:pathLst>
          </a:custGeom>
          <a:solidFill>
            <a:schemeClr val="bg1">
              <a:lumMod val="50000"/>
            </a:schemeClr>
          </a:soli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a:spLocks/>
          </p:cNvSpPr>
          <p:nvPr/>
        </p:nvSpPr>
        <p:spPr bwMode="auto">
          <a:xfrm>
            <a:off x="4538941" y="4343689"/>
            <a:ext cx="365612" cy="1254542"/>
          </a:xfrm>
          <a:custGeom>
            <a:avLst/>
            <a:gdLst>
              <a:gd name="connsiteX0" fmla="*/ 0 w 365612"/>
              <a:gd name="connsiteY0" fmla="*/ 0 h 1254542"/>
              <a:gd name="connsiteX1" fmla="*/ 184670 w 365612"/>
              <a:gd name="connsiteY1" fmla="*/ 527858 h 1254542"/>
              <a:gd name="connsiteX2" fmla="*/ 270410 w 365612"/>
              <a:gd name="connsiteY2" fmla="*/ 620234 h 1254542"/>
              <a:gd name="connsiteX3" fmla="*/ 365612 w 365612"/>
              <a:gd name="connsiteY3" fmla="*/ 709129 h 1254542"/>
              <a:gd name="connsiteX4" fmla="*/ 365612 w 365612"/>
              <a:gd name="connsiteY4" fmla="*/ 1254542 h 1254542"/>
              <a:gd name="connsiteX5" fmla="*/ 270410 w 365612"/>
              <a:gd name="connsiteY5" fmla="*/ 1164588 h 1254542"/>
              <a:gd name="connsiteX6" fmla="*/ 184670 w 365612"/>
              <a:gd name="connsiteY6" fmla="*/ 1064515 h 1254542"/>
              <a:gd name="connsiteX7" fmla="*/ 0 w 365612"/>
              <a:gd name="connsiteY7" fmla="*/ 545454 h 1254542"/>
              <a:gd name="connsiteX8" fmla="*/ 0 w 365612"/>
              <a:gd name="connsiteY8" fmla="*/ 0 h 125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12" h="1254542">
                <a:moveTo>
                  <a:pt x="0" y="0"/>
                </a:moveTo>
                <a:cubicBezTo>
                  <a:pt x="0" y="175953"/>
                  <a:pt x="61557" y="360703"/>
                  <a:pt x="184670" y="527858"/>
                </a:cubicBezTo>
                <a:cubicBezTo>
                  <a:pt x="211052" y="558650"/>
                  <a:pt x="239632" y="589442"/>
                  <a:pt x="270410" y="620234"/>
                </a:cubicBezTo>
                <a:lnTo>
                  <a:pt x="365612" y="709129"/>
                </a:lnTo>
                <a:lnTo>
                  <a:pt x="365612" y="1254542"/>
                </a:lnTo>
                <a:lnTo>
                  <a:pt x="270410" y="1164588"/>
                </a:lnTo>
                <a:cubicBezTo>
                  <a:pt x="239632" y="1132697"/>
                  <a:pt x="211052" y="1099706"/>
                  <a:pt x="184670" y="1064515"/>
                </a:cubicBezTo>
                <a:cubicBezTo>
                  <a:pt x="52763" y="906157"/>
                  <a:pt x="0" y="721407"/>
                  <a:pt x="0" y="545454"/>
                </a:cubicBezTo>
                <a:cubicBezTo>
                  <a:pt x="0" y="404692"/>
                  <a:pt x="0" y="149560"/>
                  <a:pt x="0" y="0"/>
                </a:cubicBezTo>
                <a:close/>
              </a:path>
            </a:pathLst>
          </a:custGeom>
          <a:solidFill>
            <a:srgbClr val="9C9C9C"/>
          </a:solidFill>
          <a:ln w="317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sp>
        <p:nvSpPr>
          <p:cNvPr id="141" name="Freeform 103"/>
          <p:cNvSpPr>
            <a:spLocks/>
          </p:cNvSpPr>
          <p:nvPr/>
        </p:nvSpPr>
        <p:spPr bwMode="auto">
          <a:xfrm>
            <a:off x="4513645" y="4226956"/>
            <a:ext cx="1485900" cy="863600"/>
          </a:xfrm>
          <a:custGeom>
            <a:avLst/>
            <a:gdLst/>
            <a:ahLst/>
            <a:cxnLst>
              <a:cxn ang="0">
                <a:pos x="5" y="0"/>
              </a:cxn>
              <a:cxn ang="0">
                <a:pos x="24" y="77"/>
              </a:cxn>
              <a:cxn ang="0">
                <a:pos x="45" y="98"/>
              </a:cxn>
              <a:cxn ang="0">
                <a:pos x="169" y="18"/>
              </a:cxn>
              <a:cxn ang="0">
                <a:pos x="5" y="0"/>
              </a:cxn>
            </a:cxnLst>
            <a:rect l="0" t="0" r="r" b="b"/>
            <a:pathLst>
              <a:path w="169" h="98">
                <a:moveTo>
                  <a:pt x="5" y="0"/>
                </a:moveTo>
                <a:cubicBezTo>
                  <a:pt x="0" y="26"/>
                  <a:pt x="6" y="52"/>
                  <a:pt x="24" y="77"/>
                </a:cubicBezTo>
                <a:cubicBezTo>
                  <a:pt x="30" y="84"/>
                  <a:pt x="37" y="91"/>
                  <a:pt x="45" y="98"/>
                </a:cubicBezTo>
                <a:cubicBezTo>
                  <a:pt x="169" y="18"/>
                  <a:pt x="169" y="18"/>
                  <a:pt x="169" y="18"/>
                </a:cubicBezTo>
                <a:lnTo>
                  <a:pt x="5" y="0"/>
                </a:lnTo>
                <a:close/>
              </a:path>
            </a:pathLst>
          </a:custGeom>
          <a:solidFill>
            <a:schemeClr val="bg1">
              <a:lumMod val="75000"/>
            </a:schemeClr>
          </a:solidFill>
          <a:ln w="6350">
            <a:noFill/>
            <a:round/>
            <a:headEnd/>
            <a:tailEnd/>
          </a:ln>
          <a:effectLst>
            <a:outerShdw blurRad="50800" dist="38100" dir="16200000"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42" name="Freeform 107"/>
          <p:cNvSpPr>
            <a:spLocks/>
          </p:cNvSpPr>
          <p:nvPr/>
        </p:nvSpPr>
        <p:spPr bwMode="auto">
          <a:xfrm>
            <a:off x="5122461" y="4298422"/>
            <a:ext cx="861484" cy="459317"/>
          </a:xfrm>
          <a:custGeom>
            <a:avLst/>
            <a:gdLst/>
            <a:ahLst/>
            <a:cxnLst>
              <a:cxn ang="0">
                <a:pos x="0" y="0"/>
              </a:cxn>
              <a:cxn ang="0">
                <a:pos x="19" y="36"/>
              </a:cxn>
              <a:cxn ang="0">
                <a:pos x="33" y="52"/>
              </a:cxn>
              <a:cxn ang="0">
                <a:pos x="98" y="10"/>
              </a:cxn>
              <a:cxn ang="0">
                <a:pos x="0" y="0"/>
              </a:cxn>
            </a:cxnLst>
            <a:rect l="0" t="0" r="r" b="b"/>
            <a:pathLst>
              <a:path w="98" h="52">
                <a:moveTo>
                  <a:pt x="0" y="0"/>
                </a:moveTo>
                <a:cubicBezTo>
                  <a:pt x="4" y="12"/>
                  <a:pt x="10" y="24"/>
                  <a:pt x="19" y="36"/>
                </a:cubicBezTo>
                <a:cubicBezTo>
                  <a:pt x="23" y="42"/>
                  <a:pt x="28" y="47"/>
                  <a:pt x="33" y="52"/>
                </a:cubicBezTo>
                <a:cubicBezTo>
                  <a:pt x="98" y="10"/>
                  <a:pt x="98" y="10"/>
                  <a:pt x="98" y="10"/>
                </a:cubicBezTo>
                <a:lnTo>
                  <a:pt x="0" y="0"/>
                </a:lnTo>
                <a:close/>
              </a:path>
            </a:pathLst>
          </a:custGeom>
          <a:solidFill>
            <a:srgbClr val="189A80"/>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solidFill>
                <a:srgbClr val="189A80"/>
              </a:solidFill>
            </a:endParaRPr>
          </a:p>
        </p:txBody>
      </p:sp>
      <p:sp>
        <p:nvSpPr>
          <p:cNvPr id="144" name="Freeform 143"/>
          <p:cNvSpPr>
            <a:spLocks/>
          </p:cNvSpPr>
          <p:nvPr/>
        </p:nvSpPr>
        <p:spPr bwMode="auto">
          <a:xfrm>
            <a:off x="4911013" y="4833956"/>
            <a:ext cx="1096448" cy="1101495"/>
          </a:xfrm>
          <a:custGeom>
            <a:avLst/>
            <a:gdLst>
              <a:gd name="connsiteX0" fmla="*/ 71078 w 1096448"/>
              <a:gd name="connsiteY0" fmla="*/ 231 h 1101495"/>
              <a:gd name="connsiteX1" fmla="*/ 1094193 w 1096448"/>
              <a:gd name="connsiteY1" fmla="*/ 344898 h 1101495"/>
              <a:gd name="connsiteX2" fmla="*/ 1094193 w 1096448"/>
              <a:gd name="connsiteY2" fmla="*/ 45778 h 1101495"/>
              <a:gd name="connsiteX3" fmla="*/ 1096448 w 1096448"/>
              <a:gd name="connsiteY3" fmla="*/ 45755 h 1101495"/>
              <a:gd name="connsiteX4" fmla="*/ 1096448 w 1096448"/>
              <a:gd name="connsiteY4" fmla="*/ 1101472 h 1101495"/>
              <a:gd name="connsiteX5" fmla="*/ 1094193 w 1096448"/>
              <a:gd name="connsiteY5" fmla="*/ 1101495 h 1101495"/>
              <a:gd name="connsiteX6" fmla="*/ 874349 w 1096448"/>
              <a:gd name="connsiteY6" fmla="*/ 1092697 h 1101495"/>
              <a:gd name="connsiteX7" fmla="*/ 619329 w 1096448"/>
              <a:gd name="connsiteY7" fmla="*/ 1048709 h 1101495"/>
              <a:gd name="connsiteX8" fmla="*/ 3763 w 1096448"/>
              <a:gd name="connsiteY8" fmla="*/ 749590 h 1101495"/>
              <a:gd name="connsiteX9" fmla="*/ 0 w 1096448"/>
              <a:gd name="connsiteY9" fmla="*/ 746034 h 1101495"/>
              <a:gd name="connsiteX10" fmla="*/ 0 w 1096448"/>
              <a:gd name="connsiteY10" fmla="*/ 200623 h 1101495"/>
              <a:gd name="connsiteX11" fmla="*/ 3763 w 1096448"/>
              <a:gd name="connsiteY11" fmla="*/ 204136 h 1101495"/>
              <a:gd name="connsiteX12" fmla="*/ 3763 w 1096448"/>
              <a:gd name="connsiteY12" fmla="*/ 1790 h 1101495"/>
              <a:gd name="connsiteX13" fmla="*/ 71078 w 1096448"/>
              <a:gd name="connsiteY13" fmla="*/ 231 h 110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448" h="1101495">
                <a:moveTo>
                  <a:pt x="71078" y="231"/>
                </a:moveTo>
                <a:cubicBezTo>
                  <a:pt x="429506" y="8801"/>
                  <a:pt x="1094193" y="254173"/>
                  <a:pt x="1094193" y="344898"/>
                </a:cubicBezTo>
                <a:cubicBezTo>
                  <a:pt x="1094193" y="344898"/>
                  <a:pt x="1094193" y="344898"/>
                  <a:pt x="1094193" y="45778"/>
                </a:cubicBezTo>
                <a:lnTo>
                  <a:pt x="1096448" y="45755"/>
                </a:lnTo>
                <a:lnTo>
                  <a:pt x="1096448" y="1101472"/>
                </a:lnTo>
                <a:lnTo>
                  <a:pt x="1094193" y="1101495"/>
                </a:lnTo>
                <a:cubicBezTo>
                  <a:pt x="1023843" y="1101495"/>
                  <a:pt x="944699" y="1101495"/>
                  <a:pt x="874349" y="1092697"/>
                </a:cubicBezTo>
                <a:cubicBezTo>
                  <a:pt x="786411" y="1083900"/>
                  <a:pt x="698473" y="1066305"/>
                  <a:pt x="619329" y="1048709"/>
                </a:cubicBezTo>
                <a:cubicBezTo>
                  <a:pt x="381896" y="987126"/>
                  <a:pt x="170845" y="890352"/>
                  <a:pt x="3763" y="749590"/>
                </a:cubicBezTo>
                <a:lnTo>
                  <a:pt x="0" y="746034"/>
                </a:lnTo>
                <a:lnTo>
                  <a:pt x="0" y="200623"/>
                </a:lnTo>
                <a:lnTo>
                  <a:pt x="3763" y="204136"/>
                </a:lnTo>
                <a:cubicBezTo>
                  <a:pt x="3763" y="204136"/>
                  <a:pt x="3763" y="204136"/>
                  <a:pt x="3763" y="1790"/>
                </a:cubicBezTo>
                <a:cubicBezTo>
                  <a:pt x="24649" y="141"/>
                  <a:pt x="47183" y="-340"/>
                  <a:pt x="71078" y="231"/>
                </a:cubicBezTo>
                <a:close/>
              </a:path>
            </a:pathLst>
          </a:custGeom>
          <a:solidFill>
            <a:srgbClr val="9C9C9C"/>
          </a:solidFill>
          <a:ln w="6350">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dirty="0"/>
          </a:p>
        </p:txBody>
      </p:sp>
      <p:sp>
        <p:nvSpPr>
          <p:cNvPr id="145" name="Freeform 109"/>
          <p:cNvSpPr>
            <a:spLocks/>
          </p:cNvSpPr>
          <p:nvPr/>
        </p:nvSpPr>
        <p:spPr bwMode="auto">
          <a:xfrm>
            <a:off x="4923012" y="4155489"/>
            <a:ext cx="1090084" cy="1056217"/>
          </a:xfrm>
          <a:custGeom>
            <a:avLst/>
            <a:gdLst/>
            <a:ahLst/>
            <a:cxnLst>
              <a:cxn ang="0">
                <a:pos x="0" y="77"/>
              </a:cxn>
              <a:cxn ang="0">
                <a:pos x="124" y="120"/>
              </a:cxn>
              <a:cxn ang="0">
                <a:pos x="124" y="0"/>
              </a:cxn>
              <a:cxn ang="0">
                <a:pos x="0" y="77"/>
              </a:cxn>
            </a:cxnLst>
            <a:rect l="0" t="0" r="r" b="b"/>
            <a:pathLst>
              <a:path w="124" h="120">
                <a:moveTo>
                  <a:pt x="0" y="77"/>
                </a:moveTo>
                <a:cubicBezTo>
                  <a:pt x="32" y="103"/>
                  <a:pt x="78" y="120"/>
                  <a:pt x="124" y="120"/>
                </a:cubicBezTo>
                <a:cubicBezTo>
                  <a:pt x="124" y="0"/>
                  <a:pt x="124" y="0"/>
                  <a:pt x="124" y="0"/>
                </a:cubicBezTo>
                <a:lnTo>
                  <a:pt x="0" y="77"/>
                </a:lnTo>
                <a:close/>
              </a:path>
            </a:pathLst>
          </a:custGeom>
          <a:solidFill>
            <a:srgbClr val="BFBFBF"/>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46" name="Freeform 112"/>
          <p:cNvSpPr>
            <a:spLocks/>
          </p:cNvSpPr>
          <p:nvPr/>
        </p:nvSpPr>
        <p:spPr bwMode="auto">
          <a:xfrm>
            <a:off x="5511445" y="4155489"/>
            <a:ext cx="501651" cy="476251"/>
          </a:xfrm>
          <a:custGeom>
            <a:avLst/>
            <a:gdLst/>
            <a:ahLst/>
            <a:cxnLst>
              <a:cxn ang="0">
                <a:pos x="57" y="54"/>
              </a:cxn>
              <a:cxn ang="0">
                <a:pos x="57" y="0"/>
              </a:cxn>
              <a:cxn ang="0">
                <a:pos x="0" y="35"/>
              </a:cxn>
              <a:cxn ang="0">
                <a:pos x="57" y="54"/>
              </a:cxn>
            </a:cxnLst>
            <a:rect l="0" t="0" r="r" b="b"/>
            <a:pathLst>
              <a:path w="57" h="54">
                <a:moveTo>
                  <a:pt x="57" y="54"/>
                </a:moveTo>
                <a:cubicBezTo>
                  <a:pt x="57" y="0"/>
                  <a:pt x="57" y="0"/>
                  <a:pt x="57" y="0"/>
                </a:cubicBezTo>
                <a:cubicBezTo>
                  <a:pt x="0" y="35"/>
                  <a:pt x="0" y="35"/>
                  <a:pt x="0" y="35"/>
                </a:cubicBezTo>
                <a:cubicBezTo>
                  <a:pt x="17" y="44"/>
                  <a:pt x="37" y="50"/>
                  <a:pt x="57" y="54"/>
                </a:cubicBezTo>
                <a:close/>
              </a:path>
            </a:pathLst>
          </a:custGeom>
          <a:solidFill>
            <a:srgbClr val="EF9D27"/>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solidFill>
                <a:srgbClr val="A5A5A5"/>
              </a:solidFill>
            </a:endParaRPr>
          </a:p>
        </p:txBody>
      </p:sp>
      <p:sp>
        <p:nvSpPr>
          <p:cNvPr id="156" name="Freeform 155"/>
          <p:cNvSpPr>
            <a:spLocks/>
          </p:cNvSpPr>
          <p:nvPr/>
        </p:nvSpPr>
        <p:spPr bwMode="auto">
          <a:xfrm>
            <a:off x="6017690" y="4431472"/>
            <a:ext cx="1176869" cy="1503979"/>
          </a:xfrm>
          <a:custGeom>
            <a:avLst/>
            <a:gdLst>
              <a:gd name="connsiteX0" fmla="*/ 1176869 w 1176869"/>
              <a:gd name="connsiteY0" fmla="*/ 0 h 1503979"/>
              <a:gd name="connsiteX1" fmla="*/ 1176869 w 1176869"/>
              <a:gd name="connsiteY1" fmla="*/ 1055591 h 1503979"/>
              <a:gd name="connsiteX2" fmla="*/ 1085990 w 1176869"/>
              <a:gd name="connsiteY2" fmla="*/ 1141909 h 1503979"/>
              <a:gd name="connsiteX3" fmla="*/ 693979 w 1176869"/>
              <a:gd name="connsiteY3" fmla="*/ 1372022 h 1503979"/>
              <a:gd name="connsiteX4" fmla="*/ 685185 w 1176869"/>
              <a:gd name="connsiteY4" fmla="*/ 1372022 h 1503979"/>
              <a:gd name="connsiteX5" fmla="*/ 430165 w 1176869"/>
              <a:gd name="connsiteY5" fmla="*/ 1459998 h 1503979"/>
              <a:gd name="connsiteX6" fmla="*/ 210320 w 1176869"/>
              <a:gd name="connsiteY6" fmla="*/ 1495188 h 1503979"/>
              <a:gd name="connsiteX7" fmla="*/ 104795 w 1176869"/>
              <a:gd name="connsiteY7" fmla="*/ 1502886 h 1503979"/>
              <a:gd name="connsiteX8" fmla="*/ 0 w 1176869"/>
              <a:gd name="connsiteY8" fmla="*/ 1503979 h 1503979"/>
              <a:gd name="connsiteX9" fmla="*/ 0 w 1176869"/>
              <a:gd name="connsiteY9" fmla="*/ 448262 h 1503979"/>
              <a:gd name="connsiteX10" fmla="*/ 104795 w 1176869"/>
              <a:gd name="connsiteY10" fmla="*/ 447170 h 1503979"/>
              <a:gd name="connsiteX11" fmla="*/ 210320 w 1176869"/>
              <a:gd name="connsiteY11" fmla="*/ 439472 h 1503979"/>
              <a:gd name="connsiteX12" fmla="*/ 430165 w 1176869"/>
              <a:gd name="connsiteY12" fmla="*/ 404281 h 1503979"/>
              <a:gd name="connsiteX13" fmla="*/ 693979 w 1176869"/>
              <a:gd name="connsiteY13" fmla="*/ 325102 h 1503979"/>
              <a:gd name="connsiteX14" fmla="*/ 702773 w 1176869"/>
              <a:gd name="connsiteY14" fmla="*/ 316305 h 1503979"/>
              <a:gd name="connsiteX15" fmla="*/ 1087364 w 1176869"/>
              <a:gd name="connsiteY15" fmla="*/ 86192 h 150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6869" h="1503979">
                <a:moveTo>
                  <a:pt x="1176869" y="0"/>
                </a:moveTo>
                <a:lnTo>
                  <a:pt x="1176869" y="1055591"/>
                </a:lnTo>
                <a:lnTo>
                  <a:pt x="1085990" y="1141909"/>
                </a:lnTo>
                <a:cubicBezTo>
                  <a:pt x="977579" y="1233459"/>
                  <a:pt x="845672" y="1312638"/>
                  <a:pt x="693979" y="1372022"/>
                </a:cubicBezTo>
                <a:cubicBezTo>
                  <a:pt x="693979" y="1372022"/>
                  <a:pt x="693979" y="1372022"/>
                  <a:pt x="685185" y="1372022"/>
                </a:cubicBezTo>
                <a:cubicBezTo>
                  <a:pt x="606041" y="1407212"/>
                  <a:pt x="518103" y="1433605"/>
                  <a:pt x="430165" y="1459998"/>
                </a:cubicBezTo>
                <a:cubicBezTo>
                  <a:pt x="359815" y="1477593"/>
                  <a:pt x="289465" y="1486391"/>
                  <a:pt x="210320" y="1495188"/>
                </a:cubicBezTo>
                <a:cubicBezTo>
                  <a:pt x="175145" y="1499587"/>
                  <a:pt x="139970" y="1501787"/>
                  <a:pt x="104795" y="1502886"/>
                </a:cubicBezTo>
                <a:lnTo>
                  <a:pt x="0" y="1503979"/>
                </a:lnTo>
                <a:lnTo>
                  <a:pt x="0" y="448262"/>
                </a:lnTo>
                <a:lnTo>
                  <a:pt x="104795" y="447170"/>
                </a:lnTo>
                <a:cubicBezTo>
                  <a:pt x="139970" y="446070"/>
                  <a:pt x="175145" y="443871"/>
                  <a:pt x="210320" y="439472"/>
                </a:cubicBezTo>
                <a:cubicBezTo>
                  <a:pt x="289465" y="430674"/>
                  <a:pt x="359815" y="421876"/>
                  <a:pt x="430165" y="404281"/>
                </a:cubicBezTo>
                <a:cubicBezTo>
                  <a:pt x="518103" y="377888"/>
                  <a:pt x="606041" y="351495"/>
                  <a:pt x="693979" y="325102"/>
                </a:cubicBezTo>
                <a:cubicBezTo>
                  <a:pt x="693979" y="325102"/>
                  <a:pt x="693979" y="325102"/>
                  <a:pt x="702773" y="316305"/>
                </a:cubicBezTo>
                <a:cubicBezTo>
                  <a:pt x="854466" y="256921"/>
                  <a:pt x="981426" y="177742"/>
                  <a:pt x="1087364" y="86192"/>
                </a:cubicBezTo>
                <a:close/>
              </a:path>
            </a:pathLst>
          </a:custGeom>
          <a:solidFill>
            <a:srgbClr val="9C9C9C"/>
          </a:solidFill>
          <a:ln w="952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grpSp>
        <p:nvGrpSpPr>
          <p:cNvPr id="137" name="Group 81"/>
          <p:cNvGrpSpPr/>
          <p:nvPr/>
        </p:nvGrpSpPr>
        <p:grpSpPr>
          <a:xfrm rot="7483842" flipH="1" flipV="1">
            <a:off x="3659090" y="4356471"/>
            <a:ext cx="1052442" cy="2009592"/>
            <a:chOff x="3300939" y="1470249"/>
            <a:chExt cx="378336" cy="245367"/>
          </a:xfrm>
          <a:effectLst>
            <a:outerShdw blurRad="50800" dist="38100" dir="2700000" algn="tl" rotWithShape="0">
              <a:prstClr val="black">
                <a:alpha val="40000"/>
              </a:prstClr>
            </a:outerShdw>
          </a:effectLst>
        </p:grpSpPr>
        <p:cxnSp>
          <p:nvCxnSpPr>
            <p:cNvPr id="138" name="Straight Connector 137"/>
            <p:cNvCxnSpPr/>
            <p:nvPr/>
          </p:nvCxnSpPr>
          <p:spPr>
            <a:xfrm rot="14116158" flipV="1">
              <a:off x="3497745" y="1534086"/>
              <a:ext cx="210636" cy="152424"/>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4116158" flipV="1">
              <a:off x="3263481" y="1507707"/>
              <a:ext cx="74916" cy="0"/>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2" name="Group 81"/>
          <p:cNvGrpSpPr/>
          <p:nvPr/>
        </p:nvGrpSpPr>
        <p:grpSpPr>
          <a:xfrm rot="10531428" flipH="1" flipV="1">
            <a:off x="3300148" y="3475529"/>
            <a:ext cx="1346333" cy="1088067"/>
            <a:chOff x="3347750" y="1454986"/>
            <a:chExt cx="483985" cy="225532"/>
          </a:xfrm>
          <a:effectLst>
            <a:outerShdw blurRad="50800" dist="38100" dir="2700000" algn="tl" rotWithShape="0">
              <a:prstClr val="black">
                <a:alpha val="40000"/>
              </a:prstClr>
            </a:outerShdw>
          </a:effectLst>
        </p:grpSpPr>
        <p:cxnSp>
          <p:nvCxnSpPr>
            <p:cNvPr id="133" name="Straight Connector 132"/>
            <p:cNvCxnSpPr/>
            <p:nvPr/>
          </p:nvCxnSpPr>
          <p:spPr>
            <a:xfrm flipH="1" flipV="1">
              <a:off x="3592681" y="1460250"/>
              <a:ext cx="239054" cy="220268"/>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1068572">
              <a:off x="3347750" y="1454986"/>
              <a:ext cx="245353" cy="844"/>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8" name="Group 81"/>
          <p:cNvGrpSpPr/>
          <p:nvPr/>
        </p:nvGrpSpPr>
        <p:grpSpPr>
          <a:xfrm rot="10531428" flipH="1" flipV="1">
            <a:off x="3206054" y="1917150"/>
            <a:ext cx="1680113" cy="2103436"/>
            <a:chOff x="3227761" y="1454816"/>
            <a:chExt cx="603974" cy="225702"/>
          </a:xfrm>
          <a:effectLst>
            <a:outerShdw blurRad="50800" dist="38100" dir="2700000" algn="tl" rotWithShape="0">
              <a:prstClr val="black">
                <a:alpha val="40000"/>
              </a:prstClr>
            </a:outerShdw>
          </a:effectLst>
        </p:grpSpPr>
        <p:cxnSp>
          <p:nvCxnSpPr>
            <p:cNvPr id="129" name="Straight Connector 128"/>
            <p:cNvCxnSpPr/>
            <p:nvPr/>
          </p:nvCxnSpPr>
          <p:spPr>
            <a:xfrm flipH="1" flipV="1">
              <a:off x="3592681" y="1460250"/>
              <a:ext cx="239054" cy="220268"/>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1068572" flipV="1">
              <a:off x="3227761" y="1454816"/>
              <a:ext cx="365365" cy="87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66" name="Freeform 98"/>
          <p:cNvSpPr>
            <a:spLocks/>
          </p:cNvSpPr>
          <p:nvPr/>
        </p:nvSpPr>
        <p:spPr bwMode="auto">
          <a:xfrm>
            <a:off x="5005472" y="1883926"/>
            <a:ext cx="2260600" cy="1214967"/>
          </a:xfrm>
          <a:custGeom>
            <a:avLst/>
            <a:gdLst/>
            <a:ahLst/>
            <a:cxnLst>
              <a:cxn ang="0">
                <a:pos x="30" y="33"/>
              </a:cxn>
              <a:cxn ang="0">
                <a:pos x="255" y="79"/>
              </a:cxn>
              <a:cxn ang="0">
                <a:pos x="257" y="82"/>
              </a:cxn>
              <a:cxn ang="0">
                <a:pos x="112" y="138"/>
              </a:cxn>
              <a:cxn ang="0">
                <a:pos x="0" y="48"/>
              </a:cxn>
              <a:cxn ang="0">
                <a:pos x="30" y="33"/>
              </a:cxn>
            </a:cxnLst>
            <a:rect l="0" t="0" r="r" b="b"/>
            <a:pathLst>
              <a:path w="257" h="138">
                <a:moveTo>
                  <a:pt x="30" y="33"/>
                </a:moveTo>
                <a:cubicBezTo>
                  <a:pt x="110" y="0"/>
                  <a:pt x="210" y="21"/>
                  <a:pt x="255" y="79"/>
                </a:cubicBezTo>
                <a:cubicBezTo>
                  <a:pt x="256" y="80"/>
                  <a:pt x="256" y="81"/>
                  <a:pt x="257" y="82"/>
                </a:cubicBezTo>
                <a:cubicBezTo>
                  <a:pt x="112" y="138"/>
                  <a:pt x="112" y="138"/>
                  <a:pt x="112" y="138"/>
                </a:cubicBezTo>
                <a:cubicBezTo>
                  <a:pt x="0" y="48"/>
                  <a:pt x="0" y="48"/>
                  <a:pt x="0" y="48"/>
                </a:cubicBezTo>
                <a:cubicBezTo>
                  <a:pt x="9" y="42"/>
                  <a:pt x="19" y="37"/>
                  <a:pt x="30" y="33"/>
                </a:cubicBezTo>
                <a:close/>
              </a:path>
            </a:pathLst>
          </a:custGeom>
          <a:solidFill>
            <a:schemeClr val="bg1">
              <a:lumMod val="75000"/>
            </a:schemeClr>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9" name="Freeform 110"/>
          <p:cNvSpPr>
            <a:spLocks/>
          </p:cNvSpPr>
          <p:nvPr/>
        </p:nvSpPr>
        <p:spPr bwMode="auto">
          <a:xfrm>
            <a:off x="5543105" y="2605710"/>
            <a:ext cx="1073151" cy="493184"/>
          </a:xfrm>
          <a:custGeom>
            <a:avLst/>
            <a:gdLst/>
            <a:ahLst/>
            <a:cxnLst>
              <a:cxn ang="0">
                <a:pos x="0" y="14"/>
              </a:cxn>
              <a:cxn ang="0">
                <a:pos x="51" y="56"/>
              </a:cxn>
              <a:cxn ang="0">
                <a:pos x="122" y="29"/>
              </a:cxn>
              <a:cxn ang="0">
                <a:pos x="0" y="14"/>
              </a:cxn>
            </a:cxnLst>
            <a:rect l="0" t="0" r="r" b="b"/>
            <a:pathLst>
              <a:path w="122" h="56">
                <a:moveTo>
                  <a:pt x="0" y="14"/>
                </a:moveTo>
                <a:cubicBezTo>
                  <a:pt x="51" y="56"/>
                  <a:pt x="51" y="56"/>
                  <a:pt x="51" y="56"/>
                </a:cubicBezTo>
                <a:cubicBezTo>
                  <a:pt x="122" y="29"/>
                  <a:pt x="122" y="29"/>
                  <a:pt x="122" y="29"/>
                </a:cubicBezTo>
                <a:cubicBezTo>
                  <a:pt x="94" y="5"/>
                  <a:pt x="34" y="0"/>
                  <a:pt x="0" y="14"/>
                </a:cubicBezTo>
                <a:close/>
              </a:path>
            </a:pathLst>
          </a:custGeom>
          <a:solidFill>
            <a:srgbClr val="686868"/>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125" name="Group 81"/>
          <p:cNvGrpSpPr/>
          <p:nvPr/>
        </p:nvGrpSpPr>
        <p:grpSpPr>
          <a:xfrm rot="12604179" flipV="1">
            <a:off x="6307586" y="805598"/>
            <a:ext cx="1926014" cy="1234910"/>
            <a:chOff x="3101780" y="1385970"/>
            <a:chExt cx="902038" cy="381323"/>
          </a:xfrm>
          <a:effectLst>
            <a:outerShdw blurRad="50800" dist="38100" dir="2700000" algn="tl" rotWithShape="0">
              <a:prstClr val="black">
                <a:alpha val="40000"/>
              </a:prstClr>
            </a:outerShdw>
          </a:effectLst>
        </p:grpSpPr>
        <p:cxnSp>
          <p:nvCxnSpPr>
            <p:cNvPr id="126" name="Straight Connector 125"/>
            <p:cNvCxnSpPr/>
            <p:nvPr/>
          </p:nvCxnSpPr>
          <p:spPr>
            <a:xfrm rot="12604179">
              <a:off x="3470723" y="1545073"/>
              <a:ext cx="533095" cy="222220"/>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2604179" flipV="1">
              <a:off x="3101780" y="1385970"/>
              <a:ext cx="525476" cy="174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50" name="Freeform 106"/>
          <p:cNvSpPr>
            <a:spLocks/>
          </p:cNvSpPr>
          <p:nvPr/>
        </p:nvSpPr>
        <p:spPr bwMode="auto">
          <a:xfrm>
            <a:off x="6017691" y="3823023"/>
            <a:ext cx="1187451" cy="1056217"/>
          </a:xfrm>
          <a:custGeom>
            <a:avLst/>
            <a:gdLst/>
            <a:ahLst/>
            <a:cxnLst>
              <a:cxn ang="0">
                <a:pos x="0" y="0"/>
              </a:cxn>
              <a:cxn ang="0">
                <a:pos x="0" y="120"/>
              </a:cxn>
              <a:cxn ang="0">
                <a:pos x="80" y="105"/>
              </a:cxn>
              <a:cxn ang="0">
                <a:pos x="135" y="68"/>
              </a:cxn>
              <a:cxn ang="0">
                <a:pos x="0" y="0"/>
              </a:cxn>
            </a:cxnLst>
            <a:rect l="0" t="0" r="r" b="b"/>
            <a:pathLst>
              <a:path w="135" h="120">
                <a:moveTo>
                  <a:pt x="0" y="0"/>
                </a:moveTo>
                <a:cubicBezTo>
                  <a:pt x="0" y="120"/>
                  <a:pt x="0" y="120"/>
                  <a:pt x="0" y="120"/>
                </a:cubicBezTo>
                <a:cubicBezTo>
                  <a:pt x="27" y="120"/>
                  <a:pt x="54" y="115"/>
                  <a:pt x="80" y="105"/>
                </a:cubicBezTo>
                <a:cubicBezTo>
                  <a:pt x="103" y="96"/>
                  <a:pt x="122" y="83"/>
                  <a:pt x="135" y="68"/>
                </a:cubicBezTo>
                <a:lnTo>
                  <a:pt x="0" y="0"/>
                </a:lnTo>
                <a:close/>
              </a:path>
            </a:pathLst>
          </a:custGeom>
          <a:solidFill>
            <a:schemeClr val="bg1">
              <a:lumMod val="75000"/>
            </a:schemeClr>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51" name="Freeform 111"/>
          <p:cNvSpPr>
            <a:spLocks/>
          </p:cNvSpPr>
          <p:nvPr/>
        </p:nvSpPr>
        <p:spPr bwMode="auto">
          <a:xfrm>
            <a:off x="6017691" y="3823023"/>
            <a:ext cx="624417" cy="546100"/>
          </a:xfrm>
          <a:custGeom>
            <a:avLst/>
            <a:gdLst/>
            <a:ahLst/>
            <a:cxnLst>
              <a:cxn ang="0">
                <a:pos x="44" y="50"/>
              </a:cxn>
              <a:cxn ang="0">
                <a:pos x="71" y="36"/>
              </a:cxn>
              <a:cxn ang="0">
                <a:pos x="0" y="0"/>
              </a:cxn>
              <a:cxn ang="0">
                <a:pos x="0" y="62"/>
              </a:cxn>
              <a:cxn ang="0">
                <a:pos x="44" y="50"/>
              </a:cxn>
            </a:cxnLst>
            <a:rect l="0" t="0" r="r" b="b"/>
            <a:pathLst>
              <a:path w="71" h="62">
                <a:moveTo>
                  <a:pt x="44" y="50"/>
                </a:moveTo>
                <a:cubicBezTo>
                  <a:pt x="54" y="46"/>
                  <a:pt x="63" y="41"/>
                  <a:pt x="71" y="36"/>
                </a:cubicBezTo>
                <a:cubicBezTo>
                  <a:pt x="0" y="0"/>
                  <a:pt x="0" y="0"/>
                  <a:pt x="0" y="0"/>
                </a:cubicBezTo>
                <a:cubicBezTo>
                  <a:pt x="0" y="62"/>
                  <a:pt x="0" y="62"/>
                  <a:pt x="0" y="62"/>
                </a:cubicBezTo>
                <a:cubicBezTo>
                  <a:pt x="15" y="60"/>
                  <a:pt x="30" y="56"/>
                  <a:pt x="44" y="50"/>
                </a:cubicBezTo>
                <a:close/>
              </a:path>
            </a:pathLst>
          </a:custGeom>
          <a:solidFill>
            <a:srgbClr val="D34132"/>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p>
        </p:txBody>
      </p:sp>
      <p:grpSp>
        <p:nvGrpSpPr>
          <p:cNvPr id="153" name="Group 81"/>
          <p:cNvGrpSpPr/>
          <p:nvPr/>
        </p:nvGrpSpPr>
        <p:grpSpPr>
          <a:xfrm rot="12604179" flipV="1">
            <a:off x="6601175" y="4664583"/>
            <a:ext cx="2322061" cy="617415"/>
            <a:chOff x="2396014" y="1681967"/>
            <a:chExt cx="1459976" cy="215219"/>
          </a:xfrm>
          <a:effectLst>
            <a:outerShdw blurRad="50800" dist="38100" dir="2700000" algn="tl" rotWithShape="0">
              <a:prstClr val="black">
                <a:alpha val="40000"/>
              </a:prstClr>
            </a:outerShdw>
          </a:effectLst>
        </p:grpSpPr>
        <p:cxnSp>
          <p:nvCxnSpPr>
            <p:cNvPr id="154" name="Straight Connector 153"/>
            <p:cNvCxnSpPr/>
            <p:nvPr/>
          </p:nvCxnSpPr>
          <p:spPr>
            <a:xfrm rot="12604179" flipV="1">
              <a:off x="2842447" y="1685365"/>
              <a:ext cx="1013543" cy="21182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2604179" flipV="1">
              <a:off x="2396014" y="1681967"/>
              <a:ext cx="451698" cy="4519"/>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82497" y="136592"/>
            <a:ext cx="5845156" cy="1077095"/>
            <a:chOff x="587022" y="976809"/>
            <a:chExt cx="5845156" cy="1077095"/>
          </a:xfrm>
        </p:grpSpPr>
        <p:sp>
          <p:nvSpPr>
            <p:cNvPr id="75" name="TextBox 74"/>
            <p:cNvSpPr txBox="1"/>
            <p:nvPr/>
          </p:nvSpPr>
          <p:spPr>
            <a:xfrm>
              <a:off x="587022" y="976809"/>
              <a:ext cx="5508978" cy="769441"/>
            </a:xfrm>
            <a:prstGeom prst="rect">
              <a:avLst/>
            </a:prstGeom>
            <a:noFill/>
          </p:spPr>
          <p:txBody>
            <a:bodyPr wrap="square" rtlCol="0">
              <a:spAutoFit/>
            </a:bodyPr>
            <a:lstStyle/>
            <a:p>
              <a:r>
                <a:rPr lang="en-US" sz="4400" b="1" dirty="0">
                  <a:solidFill>
                    <a:srgbClr val="4C4F54"/>
                  </a:solidFill>
                  <a:latin typeface="Candara" panose="020E0502030303020204" pitchFamily="34" charset="0"/>
                </a:rPr>
                <a:t>National Park App</a:t>
              </a:r>
            </a:p>
          </p:txBody>
        </p:sp>
        <p:sp>
          <p:nvSpPr>
            <p:cNvPr id="76" name="TextBox 75"/>
            <p:cNvSpPr txBox="1"/>
            <p:nvPr/>
          </p:nvSpPr>
          <p:spPr>
            <a:xfrm>
              <a:off x="612683" y="1684572"/>
              <a:ext cx="5819495" cy="369332"/>
            </a:xfrm>
            <a:prstGeom prst="rect">
              <a:avLst/>
            </a:prstGeom>
            <a:noFill/>
          </p:spPr>
          <p:txBody>
            <a:bodyPr wrap="square" rtlCol="0">
              <a:spAutoFit/>
            </a:bodyPr>
            <a:lstStyle/>
            <a:p>
              <a:r>
                <a:rPr lang="en-US" dirty="0">
                  <a:solidFill>
                    <a:schemeClr val="bg2">
                      <a:lumMod val="25000"/>
                    </a:schemeClr>
                  </a:solidFill>
                  <a:latin typeface="Candara" panose="020E0502030303020204" pitchFamily="34" charset="0"/>
                </a:rPr>
                <a:t>Architecture</a:t>
              </a:r>
            </a:p>
          </p:txBody>
        </p:sp>
      </p:grpSp>
    </p:spTree>
    <p:extLst>
      <p:ext uri="{BB962C8B-B14F-4D97-AF65-F5344CB8AC3E}">
        <p14:creationId xmlns:p14="http://schemas.microsoft.com/office/powerpoint/2010/main" val="222347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750"/>
                                        <p:tgtEl>
                                          <p:spTgt spid="74"/>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4190"/>
                                        </p:tgtEl>
                                        <p:attrNameLst>
                                          <p:attrName>style.visibility</p:attrName>
                                        </p:attrNameLst>
                                      </p:cBhvr>
                                      <p:to>
                                        <p:strVal val="visible"/>
                                      </p:to>
                                    </p:set>
                                    <p:anim calcmode="lin" valueType="num">
                                      <p:cBhvr>
                                        <p:cTn id="11" dur="500" fill="hold"/>
                                        <p:tgtEl>
                                          <p:spTgt spid="4190"/>
                                        </p:tgtEl>
                                        <p:attrNameLst>
                                          <p:attrName>ppt_w</p:attrName>
                                        </p:attrNameLst>
                                      </p:cBhvr>
                                      <p:tavLst>
                                        <p:tav tm="0">
                                          <p:val>
                                            <p:fltVal val="0"/>
                                          </p:val>
                                        </p:tav>
                                        <p:tav tm="100000">
                                          <p:val>
                                            <p:strVal val="#ppt_w"/>
                                          </p:val>
                                        </p:tav>
                                      </p:tavLst>
                                    </p:anim>
                                    <p:anim calcmode="lin" valueType="num">
                                      <p:cBhvr>
                                        <p:cTn id="12" dur="500" fill="hold"/>
                                        <p:tgtEl>
                                          <p:spTgt spid="4190"/>
                                        </p:tgtEl>
                                        <p:attrNameLst>
                                          <p:attrName>ppt_h</p:attrName>
                                        </p:attrNameLst>
                                      </p:cBhvr>
                                      <p:tavLst>
                                        <p:tav tm="0">
                                          <p:val>
                                            <p:fltVal val="0"/>
                                          </p:val>
                                        </p:tav>
                                        <p:tav tm="100000">
                                          <p:val>
                                            <p:strVal val="#ppt_h"/>
                                          </p:val>
                                        </p:tav>
                                      </p:tavLst>
                                    </p:anim>
                                    <p:animEffect transition="in" filter="fade">
                                      <p:cBhvr>
                                        <p:cTn id="13" dur="500"/>
                                        <p:tgtEl>
                                          <p:spTgt spid="419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189"/>
                                        </p:tgtEl>
                                        <p:attrNameLst>
                                          <p:attrName>style.visibility</p:attrName>
                                        </p:attrNameLst>
                                      </p:cBhvr>
                                      <p:to>
                                        <p:strVal val="visible"/>
                                      </p:to>
                                    </p:set>
                                    <p:anim calcmode="lin" valueType="num">
                                      <p:cBhvr>
                                        <p:cTn id="16" dur="500" fill="hold"/>
                                        <p:tgtEl>
                                          <p:spTgt spid="4189"/>
                                        </p:tgtEl>
                                        <p:attrNameLst>
                                          <p:attrName>ppt_w</p:attrName>
                                        </p:attrNameLst>
                                      </p:cBhvr>
                                      <p:tavLst>
                                        <p:tav tm="0">
                                          <p:val>
                                            <p:fltVal val="0"/>
                                          </p:val>
                                        </p:tav>
                                        <p:tav tm="100000">
                                          <p:val>
                                            <p:strVal val="#ppt_w"/>
                                          </p:val>
                                        </p:tav>
                                      </p:tavLst>
                                    </p:anim>
                                    <p:anim calcmode="lin" valueType="num">
                                      <p:cBhvr>
                                        <p:cTn id="17" dur="500" fill="hold"/>
                                        <p:tgtEl>
                                          <p:spTgt spid="4189"/>
                                        </p:tgtEl>
                                        <p:attrNameLst>
                                          <p:attrName>ppt_h</p:attrName>
                                        </p:attrNameLst>
                                      </p:cBhvr>
                                      <p:tavLst>
                                        <p:tav tm="0">
                                          <p:val>
                                            <p:fltVal val="0"/>
                                          </p:val>
                                        </p:tav>
                                        <p:tav tm="100000">
                                          <p:val>
                                            <p:strVal val="#ppt_h"/>
                                          </p:val>
                                        </p:tav>
                                      </p:tavLst>
                                    </p:anim>
                                    <p:animEffect transition="in" filter="fade">
                                      <p:cBhvr>
                                        <p:cTn id="18" dur="500"/>
                                        <p:tgtEl>
                                          <p:spTgt spid="4189"/>
                                        </p:tgtEl>
                                      </p:cBhvr>
                                    </p:animEffect>
                                  </p:childTnLst>
                                </p:cTn>
                              </p:par>
                            </p:childTnLst>
                          </p:cTn>
                        </p:par>
                        <p:par>
                          <p:cTn id="19" fill="hold">
                            <p:stCondLst>
                              <p:cond delay="1250"/>
                            </p:stCondLst>
                            <p:childTnLst>
                              <p:par>
                                <p:cTn id="20" presetID="42" presetClass="entr" presetSubtype="0" fill="hold" grpId="0" nodeType="after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1000"/>
                                        <p:tgtEl>
                                          <p:spTgt spid="95"/>
                                        </p:tgtEl>
                                      </p:cBhvr>
                                    </p:animEffect>
                                    <p:anim calcmode="lin" valueType="num">
                                      <p:cBhvr>
                                        <p:cTn id="23" dur="1000" fill="hold"/>
                                        <p:tgtEl>
                                          <p:spTgt spid="95"/>
                                        </p:tgtEl>
                                        <p:attrNameLst>
                                          <p:attrName>ppt_x</p:attrName>
                                        </p:attrNameLst>
                                      </p:cBhvr>
                                      <p:tavLst>
                                        <p:tav tm="0">
                                          <p:val>
                                            <p:strVal val="#ppt_x"/>
                                          </p:val>
                                        </p:tav>
                                        <p:tav tm="100000">
                                          <p:val>
                                            <p:strVal val="#ppt_x"/>
                                          </p:val>
                                        </p:tav>
                                      </p:tavLst>
                                    </p:anim>
                                    <p:anim calcmode="lin" valueType="num">
                                      <p:cBhvr>
                                        <p:cTn id="24" dur="1000" fill="hold"/>
                                        <p:tgtEl>
                                          <p:spTgt spid="9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1000"/>
                                        <p:tgtEl>
                                          <p:spTgt spid="93"/>
                                        </p:tgtEl>
                                      </p:cBhvr>
                                    </p:animEffect>
                                    <p:anim calcmode="lin" valueType="num">
                                      <p:cBhvr>
                                        <p:cTn id="28" dur="1000" fill="hold"/>
                                        <p:tgtEl>
                                          <p:spTgt spid="93"/>
                                        </p:tgtEl>
                                        <p:attrNameLst>
                                          <p:attrName>ppt_x</p:attrName>
                                        </p:attrNameLst>
                                      </p:cBhvr>
                                      <p:tavLst>
                                        <p:tav tm="0">
                                          <p:val>
                                            <p:strVal val="#ppt_x"/>
                                          </p:val>
                                        </p:tav>
                                        <p:tav tm="100000">
                                          <p:val>
                                            <p:strVal val="#ppt_x"/>
                                          </p:val>
                                        </p:tav>
                                      </p:tavLst>
                                    </p:anim>
                                    <p:anim calcmode="lin" valueType="num">
                                      <p:cBhvr>
                                        <p:cTn id="29" dur="1000" fill="hold"/>
                                        <p:tgtEl>
                                          <p:spTgt spid="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22" presetClass="entr" presetSubtype="2" fill="hold" nodeType="afterEffect">
                                  <p:stCondLst>
                                    <p:cond delay="0"/>
                                  </p:stCondLst>
                                  <p:childTnLst>
                                    <p:set>
                                      <p:cBhvr>
                                        <p:cTn id="37" dur="1" fill="hold">
                                          <p:stCondLst>
                                            <p:cond delay="0"/>
                                          </p:stCondLst>
                                        </p:cTn>
                                        <p:tgtEl>
                                          <p:spTgt spid="128"/>
                                        </p:tgtEl>
                                        <p:attrNameLst>
                                          <p:attrName>style.visibility</p:attrName>
                                        </p:attrNameLst>
                                      </p:cBhvr>
                                      <p:to>
                                        <p:strVal val="visible"/>
                                      </p:to>
                                    </p:set>
                                    <p:animEffect transition="in" filter="wipe(right)">
                                      <p:cBhvr>
                                        <p:cTn id="38" dur="500"/>
                                        <p:tgtEl>
                                          <p:spTgt spid="128"/>
                                        </p:tgtEl>
                                      </p:cBhvr>
                                    </p:animEffect>
                                  </p:childTnLst>
                                </p:cTn>
                              </p:par>
                            </p:childTnLst>
                          </p:cTn>
                        </p:par>
                        <p:par>
                          <p:cTn id="39" fill="hold">
                            <p:stCondLst>
                              <p:cond delay="2750"/>
                            </p:stCondLst>
                            <p:childTnLst>
                              <p:par>
                                <p:cTn id="40" presetID="42" presetClass="entr" presetSubtype="0" fill="hold"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1000"/>
                                        <p:tgtEl>
                                          <p:spTgt spid="113"/>
                                        </p:tgtEl>
                                      </p:cBhvr>
                                    </p:animEffect>
                                    <p:anim calcmode="lin" valueType="num">
                                      <p:cBhvr>
                                        <p:cTn id="43" dur="1000" fill="hold"/>
                                        <p:tgtEl>
                                          <p:spTgt spid="113"/>
                                        </p:tgtEl>
                                        <p:attrNameLst>
                                          <p:attrName>ppt_x</p:attrName>
                                        </p:attrNameLst>
                                      </p:cBhvr>
                                      <p:tavLst>
                                        <p:tav tm="0">
                                          <p:val>
                                            <p:strVal val="#ppt_x"/>
                                          </p:val>
                                        </p:tav>
                                        <p:tav tm="100000">
                                          <p:val>
                                            <p:strVal val="#ppt_x"/>
                                          </p:val>
                                        </p:tav>
                                      </p:tavLst>
                                    </p:anim>
                                    <p:anim calcmode="lin" valueType="num">
                                      <p:cBhvr>
                                        <p:cTn id="44" dur="1000" fill="hold"/>
                                        <p:tgtEl>
                                          <p:spTgt spid="113"/>
                                        </p:tgtEl>
                                        <p:attrNameLst>
                                          <p:attrName>ppt_y</p:attrName>
                                        </p:attrNameLst>
                                      </p:cBhvr>
                                      <p:tavLst>
                                        <p:tav tm="0">
                                          <p:val>
                                            <p:strVal val="#ppt_y+.1"/>
                                          </p:val>
                                        </p:tav>
                                        <p:tav tm="100000">
                                          <p:val>
                                            <p:strVal val="#ppt_y"/>
                                          </p:val>
                                        </p:tav>
                                      </p:tavLst>
                                    </p:anim>
                                  </p:childTnLst>
                                </p:cTn>
                              </p:par>
                            </p:childTnLst>
                          </p:cTn>
                        </p:par>
                        <p:par>
                          <p:cTn id="45" fill="hold">
                            <p:stCondLst>
                              <p:cond delay="3750"/>
                            </p:stCondLst>
                            <p:childTnLst>
                              <p:par>
                                <p:cTn id="46" presetID="42" presetClass="entr" presetSubtype="0"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fade">
                                      <p:cBhvr>
                                        <p:cTn id="48" dur="1000"/>
                                        <p:tgtEl>
                                          <p:spTgt spid="143"/>
                                        </p:tgtEl>
                                      </p:cBhvr>
                                    </p:animEffect>
                                    <p:anim calcmode="lin" valueType="num">
                                      <p:cBhvr>
                                        <p:cTn id="49" dur="1000" fill="hold"/>
                                        <p:tgtEl>
                                          <p:spTgt spid="143"/>
                                        </p:tgtEl>
                                        <p:attrNameLst>
                                          <p:attrName>ppt_x</p:attrName>
                                        </p:attrNameLst>
                                      </p:cBhvr>
                                      <p:tavLst>
                                        <p:tav tm="0">
                                          <p:val>
                                            <p:strVal val="#ppt_x"/>
                                          </p:val>
                                        </p:tav>
                                        <p:tav tm="100000">
                                          <p:val>
                                            <p:strVal val="#ppt_x"/>
                                          </p:val>
                                        </p:tav>
                                      </p:tavLst>
                                    </p:anim>
                                    <p:anim calcmode="lin" valueType="num">
                                      <p:cBhvr>
                                        <p:cTn id="50" dur="1000" fill="hold"/>
                                        <p:tgtEl>
                                          <p:spTgt spid="14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1000"/>
                                        <p:tgtEl>
                                          <p:spTgt spid="158"/>
                                        </p:tgtEl>
                                      </p:cBhvr>
                                    </p:animEffect>
                                    <p:anim calcmode="lin" valueType="num">
                                      <p:cBhvr>
                                        <p:cTn id="54" dur="1000" fill="hold"/>
                                        <p:tgtEl>
                                          <p:spTgt spid="158"/>
                                        </p:tgtEl>
                                        <p:attrNameLst>
                                          <p:attrName>ppt_x</p:attrName>
                                        </p:attrNameLst>
                                      </p:cBhvr>
                                      <p:tavLst>
                                        <p:tav tm="0">
                                          <p:val>
                                            <p:strVal val="#ppt_x"/>
                                          </p:val>
                                        </p:tav>
                                        <p:tav tm="100000">
                                          <p:val>
                                            <p:strVal val="#ppt_x"/>
                                          </p:val>
                                        </p:tav>
                                      </p:tavLst>
                                    </p:anim>
                                    <p:anim calcmode="lin" valueType="num">
                                      <p:cBhvr>
                                        <p:cTn id="55" dur="1000" fill="hold"/>
                                        <p:tgtEl>
                                          <p:spTgt spid="15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Effect transition="in" filter="fade">
                                      <p:cBhvr>
                                        <p:cTn id="58" dur="1000"/>
                                        <p:tgtEl>
                                          <p:spTgt spid="141"/>
                                        </p:tgtEl>
                                      </p:cBhvr>
                                    </p:animEffect>
                                    <p:anim calcmode="lin" valueType="num">
                                      <p:cBhvr>
                                        <p:cTn id="59" dur="1000" fill="hold"/>
                                        <p:tgtEl>
                                          <p:spTgt spid="141"/>
                                        </p:tgtEl>
                                        <p:attrNameLst>
                                          <p:attrName>ppt_x</p:attrName>
                                        </p:attrNameLst>
                                      </p:cBhvr>
                                      <p:tavLst>
                                        <p:tav tm="0">
                                          <p:val>
                                            <p:strVal val="#ppt_x"/>
                                          </p:val>
                                        </p:tav>
                                        <p:tav tm="100000">
                                          <p:val>
                                            <p:strVal val="#ppt_x"/>
                                          </p:val>
                                        </p:tav>
                                      </p:tavLst>
                                    </p:anim>
                                    <p:anim calcmode="lin" valueType="num">
                                      <p:cBhvr>
                                        <p:cTn id="60" dur="1000" fill="hold"/>
                                        <p:tgtEl>
                                          <p:spTgt spid="14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fade">
                                      <p:cBhvr>
                                        <p:cTn id="63" dur="1000"/>
                                        <p:tgtEl>
                                          <p:spTgt spid="142"/>
                                        </p:tgtEl>
                                      </p:cBhvr>
                                    </p:animEffect>
                                    <p:anim calcmode="lin" valueType="num">
                                      <p:cBhvr>
                                        <p:cTn id="64" dur="1000" fill="hold"/>
                                        <p:tgtEl>
                                          <p:spTgt spid="142"/>
                                        </p:tgtEl>
                                        <p:attrNameLst>
                                          <p:attrName>ppt_x</p:attrName>
                                        </p:attrNameLst>
                                      </p:cBhvr>
                                      <p:tavLst>
                                        <p:tav tm="0">
                                          <p:val>
                                            <p:strVal val="#ppt_x"/>
                                          </p:val>
                                        </p:tav>
                                        <p:tav tm="100000">
                                          <p:val>
                                            <p:strVal val="#ppt_x"/>
                                          </p:val>
                                        </p:tav>
                                      </p:tavLst>
                                    </p:anim>
                                    <p:anim calcmode="lin" valueType="num">
                                      <p:cBhvr>
                                        <p:cTn id="65" dur="1000" fill="hold"/>
                                        <p:tgtEl>
                                          <p:spTgt spid="142"/>
                                        </p:tgtEl>
                                        <p:attrNameLst>
                                          <p:attrName>ppt_y</p:attrName>
                                        </p:attrNameLst>
                                      </p:cBhvr>
                                      <p:tavLst>
                                        <p:tav tm="0">
                                          <p:val>
                                            <p:strVal val="#ppt_y+.1"/>
                                          </p:val>
                                        </p:tav>
                                        <p:tav tm="100000">
                                          <p:val>
                                            <p:strVal val="#ppt_y"/>
                                          </p:val>
                                        </p:tav>
                                      </p:tavLst>
                                    </p:anim>
                                  </p:childTnLst>
                                </p:cTn>
                              </p:par>
                            </p:childTnLst>
                          </p:cTn>
                        </p:par>
                        <p:par>
                          <p:cTn id="66" fill="hold">
                            <p:stCondLst>
                              <p:cond delay="4750"/>
                            </p:stCondLst>
                            <p:childTnLst>
                              <p:par>
                                <p:cTn id="67" presetID="22" presetClass="entr" presetSubtype="2" fill="hold" nodeType="afterEffect">
                                  <p:stCondLst>
                                    <p:cond delay="0"/>
                                  </p:stCondLst>
                                  <p:childTnLst>
                                    <p:set>
                                      <p:cBhvr>
                                        <p:cTn id="68" dur="1" fill="hold">
                                          <p:stCondLst>
                                            <p:cond delay="0"/>
                                          </p:stCondLst>
                                        </p:cTn>
                                        <p:tgtEl>
                                          <p:spTgt spid="132"/>
                                        </p:tgtEl>
                                        <p:attrNameLst>
                                          <p:attrName>style.visibility</p:attrName>
                                        </p:attrNameLst>
                                      </p:cBhvr>
                                      <p:to>
                                        <p:strVal val="visible"/>
                                      </p:to>
                                    </p:set>
                                    <p:animEffect transition="in" filter="wipe(right)">
                                      <p:cBhvr>
                                        <p:cTn id="69" dur="500"/>
                                        <p:tgtEl>
                                          <p:spTgt spid="132"/>
                                        </p:tgtEl>
                                      </p:cBhvr>
                                    </p:animEffect>
                                  </p:childTnLst>
                                </p:cTn>
                              </p:par>
                            </p:childTnLst>
                          </p:cTn>
                        </p:par>
                        <p:par>
                          <p:cTn id="70" fill="hold">
                            <p:stCondLst>
                              <p:cond delay="5250"/>
                            </p:stCondLst>
                            <p:childTnLst>
                              <p:par>
                                <p:cTn id="71" presetID="42" presetClass="entr" presetSubtype="0" fill="hold" nodeType="after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1000"/>
                                        <p:tgtEl>
                                          <p:spTgt spid="117"/>
                                        </p:tgtEl>
                                      </p:cBhvr>
                                    </p:animEffect>
                                    <p:anim calcmode="lin" valueType="num">
                                      <p:cBhvr>
                                        <p:cTn id="74" dur="1000" fill="hold"/>
                                        <p:tgtEl>
                                          <p:spTgt spid="117"/>
                                        </p:tgtEl>
                                        <p:attrNameLst>
                                          <p:attrName>ppt_x</p:attrName>
                                        </p:attrNameLst>
                                      </p:cBhvr>
                                      <p:tavLst>
                                        <p:tav tm="0">
                                          <p:val>
                                            <p:strVal val="#ppt_x"/>
                                          </p:val>
                                        </p:tav>
                                        <p:tav tm="100000">
                                          <p:val>
                                            <p:strVal val="#ppt_x"/>
                                          </p:val>
                                        </p:tav>
                                      </p:tavLst>
                                    </p:anim>
                                    <p:anim calcmode="lin" valueType="num">
                                      <p:cBhvr>
                                        <p:cTn id="75" dur="1000" fill="hold"/>
                                        <p:tgtEl>
                                          <p:spTgt spid="117"/>
                                        </p:tgtEl>
                                        <p:attrNameLst>
                                          <p:attrName>ppt_y</p:attrName>
                                        </p:attrNameLst>
                                      </p:cBhvr>
                                      <p:tavLst>
                                        <p:tav tm="0">
                                          <p:val>
                                            <p:strVal val="#ppt_y+.1"/>
                                          </p:val>
                                        </p:tav>
                                        <p:tav tm="100000">
                                          <p:val>
                                            <p:strVal val="#ppt_y"/>
                                          </p:val>
                                        </p:tav>
                                      </p:tavLst>
                                    </p:anim>
                                  </p:childTnLst>
                                </p:cTn>
                              </p:par>
                            </p:childTnLst>
                          </p:cTn>
                        </p:par>
                        <p:par>
                          <p:cTn id="76" fill="hold">
                            <p:stCondLst>
                              <p:cond delay="6250"/>
                            </p:stCondLst>
                            <p:childTnLst>
                              <p:par>
                                <p:cTn id="77" presetID="42" presetClass="entr" presetSubtype="0" fill="hold" grpId="0" nodeType="afterEffect">
                                  <p:stCondLst>
                                    <p:cond delay="0"/>
                                  </p:stCondLst>
                                  <p:childTnLst>
                                    <p:set>
                                      <p:cBhvr>
                                        <p:cTn id="78" dur="1" fill="hold">
                                          <p:stCondLst>
                                            <p:cond delay="0"/>
                                          </p:stCondLst>
                                        </p:cTn>
                                        <p:tgtEl>
                                          <p:spTgt spid="144"/>
                                        </p:tgtEl>
                                        <p:attrNameLst>
                                          <p:attrName>style.visibility</p:attrName>
                                        </p:attrNameLst>
                                      </p:cBhvr>
                                      <p:to>
                                        <p:strVal val="visible"/>
                                      </p:to>
                                    </p:set>
                                    <p:animEffect transition="in" filter="fade">
                                      <p:cBhvr>
                                        <p:cTn id="79" dur="1000"/>
                                        <p:tgtEl>
                                          <p:spTgt spid="144"/>
                                        </p:tgtEl>
                                      </p:cBhvr>
                                    </p:animEffect>
                                    <p:anim calcmode="lin" valueType="num">
                                      <p:cBhvr>
                                        <p:cTn id="80" dur="1000" fill="hold"/>
                                        <p:tgtEl>
                                          <p:spTgt spid="144"/>
                                        </p:tgtEl>
                                        <p:attrNameLst>
                                          <p:attrName>ppt_x</p:attrName>
                                        </p:attrNameLst>
                                      </p:cBhvr>
                                      <p:tavLst>
                                        <p:tav tm="0">
                                          <p:val>
                                            <p:strVal val="#ppt_x"/>
                                          </p:val>
                                        </p:tav>
                                        <p:tav tm="100000">
                                          <p:val>
                                            <p:strVal val="#ppt_x"/>
                                          </p:val>
                                        </p:tav>
                                      </p:tavLst>
                                    </p:anim>
                                    <p:anim calcmode="lin" valueType="num">
                                      <p:cBhvr>
                                        <p:cTn id="81" dur="1000" fill="hold"/>
                                        <p:tgtEl>
                                          <p:spTgt spid="14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45"/>
                                        </p:tgtEl>
                                        <p:attrNameLst>
                                          <p:attrName>style.visibility</p:attrName>
                                        </p:attrNameLst>
                                      </p:cBhvr>
                                      <p:to>
                                        <p:strVal val="visible"/>
                                      </p:to>
                                    </p:set>
                                    <p:animEffect transition="in" filter="fade">
                                      <p:cBhvr>
                                        <p:cTn id="84" dur="1000"/>
                                        <p:tgtEl>
                                          <p:spTgt spid="145"/>
                                        </p:tgtEl>
                                      </p:cBhvr>
                                    </p:animEffect>
                                    <p:anim calcmode="lin" valueType="num">
                                      <p:cBhvr>
                                        <p:cTn id="85" dur="1000" fill="hold"/>
                                        <p:tgtEl>
                                          <p:spTgt spid="145"/>
                                        </p:tgtEl>
                                        <p:attrNameLst>
                                          <p:attrName>ppt_x</p:attrName>
                                        </p:attrNameLst>
                                      </p:cBhvr>
                                      <p:tavLst>
                                        <p:tav tm="0">
                                          <p:val>
                                            <p:strVal val="#ppt_x"/>
                                          </p:val>
                                        </p:tav>
                                        <p:tav tm="100000">
                                          <p:val>
                                            <p:strVal val="#ppt_x"/>
                                          </p:val>
                                        </p:tav>
                                      </p:tavLst>
                                    </p:anim>
                                    <p:anim calcmode="lin" valueType="num">
                                      <p:cBhvr>
                                        <p:cTn id="86" dur="1000" fill="hold"/>
                                        <p:tgtEl>
                                          <p:spTgt spid="14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46"/>
                                        </p:tgtEl>
                                        <p:attrNameLst>
                                          <p:attrName>style.visibility</p:attrName>
                                        </p:attrNameLst>
                                      </p:cBhvr>
                                      <p:to>
                                        <p:strVal val="visible"/>
                                      </p:to>
                                    </p:set>
                                    <p:animEffect transition="in" filter="fade">
                                      <p:cBhvr>
                                        <p:cTn id="89" dur="1000"/>
                                        <p:tgtEl>
                                          <p:spTgt spid="146"/>
                                        </p:tgtEl>
                                      </p:cBhvr>
                                    </p:animEffect>
                                    <p:anim calcmode="lin" valueType="num">
                                      <p:cBhvr>
                                        <p:cTn id="90" dur="1000" fill="hold"/>
                                        <p:tgtEl>
                                          <p:spTgt spid="146"/>
                                        </p:tgtEl>
                                        <p:attrNameLst>
                                          <p:attrName>ppt_x</p:attrName>
                                        </p:attrNameLst>
                                      </p:cBhvr>
                                      <p:tavLst>
                                        <p:tav tm="0">
                                          <p:val>
                                            <p:strVal val="#ppt_x"/>
                                          </p:val>
                                        </p:tav>
                                        <p:tav tm="100000">
                                          <p:val>
                                            <p:strVal val="#ppt_x"/>
                                          </p:val>
                                        </p:tav>
                                      </p:tavLst>
                                    </p:anim>
                                    <p:anim calcmode="lin" valueType="num">
                                      <p:cBhvr>
                                        <p:cTn id="91" dur="1000" fill="hold"/>
                                        <p:tgtEl>
                                          <p:spTgt spid="146"/>
                                        </p:tgtEl>
                                        <p:attrNameLst>
                                          <p:attrName>ppt_y</p:attrName>
                                        </p:attrNameLst>
                                      </p:cBhvr>
                                      <p:tavLst>
                                        <p:tav tm="0">
                                          <p:val>
                                            <p:strVal val="#ppt_y+.1"/>
                                          </p:val>
                                        </p:tav>
                                        <p:tav tm="100000">
                                          <p:val>
                                            <p:strVal val="#ppt_y"/>
                                          </p:val>
                                        </p:tav>
                                      </p:tavLst>
                                    </p:anim>
                                  </p:childTnLst>
                                </p:cTn>
                              </p:par>
                            </p:childTnLst>
                          </p:cTn>
                        </p:par>
                        <p:par>
                          <p:cTn id="92" fill="hold">
                            <p:stCondLst>
                              <p:cond delay="7250"/>
                            </p:stCondLst>
                            <p:childTnLst>
                              <p:par>
                                <p:cTn id="93" presetID="22" presetClass="entr" presetSubtype="2" fill="hold" nodeType="afterEffect">
                                  <p:stCondLst>
                                    <p:cond delay="0"/>
                                  </p:stCondLst>
                                  <p:childTnLst>
                                    <p:set>
                                      <p:cBhvr>
                                        <p:cTn id="94" dur="1" fill="hold">
                                          <p:stCondLst>
                                            <p:cond delay="0"/>
                                          </p:stCondLst>
                                        </p:cTn>
                                        <p:tgtEl>
                                          <p:spTgt spid="137"/>
                                        </p:tgtEl>
                                        <p:attrNameLst>
                                          <p:attrName>style.visibility</p:attrName>
                                        </p:attrNameLst>
                                      </p:cBhvr>
                                      <p:to>
                                        <p:strVal val="visible"/>
                                      </p:to>
                                    </p:set>
                                    <p:animEffect transition="in" filter="wipe(right)">
                                      <p:cBhvr>
                                        <p:cTn id="95" dur="500"/>
                                        <p:tgtEl>
                                          <p:spTgt spid="137"/>
                                        </p:tgtEl>
                                      </p:cBhvr>
                                    </p:animEffect>
                                  </p:childTnLst>
                                </p:cTn>
                              </p:par>
                            </p:childTnLst>
                          </p:cTn>
                        </p:par>
                        <p:par>
                          <p:cTn id="96" fill="hold">
                            <p:stCondLst>
                              <p:cond delay="7750"/>
                            </p:stCondLst>
                            <p:childTnLst>
                              <p:par>
                                <p:cTn id="97" presetID="42" presetClass="entr" presetSubtype="0" fill="hold" nodeType="afterEffect">
                                  <p:stCondLst>
                                    <p:cond delay="0"/>
                                  </p:stCondLst>
                                  <p:childTnLst>
                                    <p:set>
                                      <p:cBhvr>
                                        <p:cTn id="98" dur="1" fill="hold">
                                          <p:stCondLst>
                                            <p:cond delay="0"/>
                                          </p:stCondLst>
                                        </p:cTn>
                                        <p:tgtEl>
                                          <p:spTgt spid="121"/>
                                        </p:tgtEl>
                                        <p:attrNameLst>
                                          <p:attrName>style.visibility</p:attrName>
                                        </p:attrNameLst>
                                      </p:cBhvr>
                                      <p:to>
                                        <p:strVal val="visible"/>
                                      </p:to>
                                    </p:set>
                                    <p:animEffect transition="in" filter="fade">
                                      <p:cBhvr>
                                        <p:cTn id="99" dur="1000"/>
                                        <p:tgtEl>
                                          <p:spTgt spid="121"/>
                                        </p:tgtEl>
                                      </p:cBhvr>
                                    </p:animEffect>
                                    <p:anim calcmode="lin" valueType="num">
                                      <p:cBhvr>
                                        <p:cTn id="100" dur="1000" fill="hold"/>
                                        <p:tgtEl>
                                          <p:spTgt spid="121"/>
                                        </p:tgtEl>
                                        <p:attrNameLst>
                                          <p:attrName>ppt_x</p:attrName>
                                        </p:attrNameLst>
                                      </p:cBhvr>
                                      <p:tavLst>
                                        <p:tav tm="0">
                                          <p:val>
                                            <p:strVal val="#ppt_x"/>
                                          </p:val>
                                        </p:tav>
                                        <p:tav tm="100000">
                                          <p:val>
                                            <p:strVal val="#ppt_x"/>
                                          </p:val>
                                        </p:tav>
                                      </p:tavLst>
                                    </p:anim>
                                    <p:anim calcmode="lin" valueType="num">
                                      <p:cBhvr>
                                        <p:cTn id="101" dur="1000" fill="hold"/>
                                        <p:tgtEl>
                                          <p:spTgt spid="121"/>
                                        </p:tgtEl>
                                        <p:attrNameLst>
                                          <p:attrName>ppt_y</p:attrName>
                                        </p:attrNameLst>
                                      </p:cBhvr>
                                      <p:tavLst>
                                        <p:tav tm="0">
                                          <p:val>
                                            <p:strVal val="#ppt_y+.1"/>
                                          </p:val>
                                        </p:tav>
                                        <p:tav tm="100000">
                                          <p:val>
                                            <p:strVal val="#ppt_y"/>
                                          </p:val>
                                        </p:tav>
                                      </p:tavLst>
                                    </p:anim>
                                  </p:childTnLst>
                                </p:cTn>
                              </p:par>
                            </p:childTnLst>
                          </p:cTn>
                        </p:par>
                        <p:par>
                          <p:cTn id="102" fill="hold">
                            <p:stCondLst>
                              <p:cond delay="8750"/>
                            </p:stCondLst>
                            <p:childTnLst>
                              <p:par>
                                <p:cTn id="103" presetID="42" presetClass="entr" presetSubtype="0" fill="hold" grpId="0" nodeType="afterEffect">
                                  <p:stCondLst>
                                    <p:cond delay="0"/>
                                  </p:stCondLst>
                                  <p:childTnLst>
                                    <p:set>
                                      <p:cBhvr>
                                        <p:cTn id="104" dur="1" fill="hold">
                                          <p:stCondLst>
                                            <p:cond delay="0"/>
                                          </p:stCondLst>
                                        </p:cTn>
                                        <p:tgtEl>
                                          <p:spTgt spid="156"/>
                                        </p:tgtEl>
                                        <p:attrNameLst>
                                          <p:attrName>style.visibility</p:attrName>
                                        </p:attrNameLst>
                                      </p:cBhvr>
                                      <p:to>
                                        <p:strVal val="visible"/>
                                      </p:to>
                                    </p:set>
                                    <p:animEffect transition="in" filter="fade">
                                      <p:cBhvr>
                                        <p:cTn id="105" dur="1000"/>
                                        <p:tgtEl>
                                          <p:spTgt spid="156"/>
                                        </p:tgtEl>
                                      </p:cBhvr>
                                    </p:animEffect>
                                    <p:anim calcmode="lin" valueType="num">
                                      <p:cBhvr>
                                        <p:cTn id="106" dur="1000" fill="hold"/>
                                        <p:tgtEl>
                                          <p:spTgt spid="156"/>
                                        </p:tgtEl>
                                        <p:attrNameLst>
                                          <p:attrName>ppt_x</p:attrName>
                                        </p:attrNameLst>
                                      </p:cBhvr>
                                      <p:tavLst>
                                        <p:tav tm="0">
                                          <p:val>
                                            <p:strVal val="#ppt_x"/>
                                          </p:val>
                                        </p:tav>
                                        <p:tav tm="100000">
                                          <p:val>
                                            <p:strVal val="#ppt_x"/>
                                          </p:val>
                                        </p:tav>
                                      </p:tavLst>
                                    </p:anim>
                                    <p:anim calcmode="lin" valueType="num">
                                      <p:cBhvr>
                                        <p:cTn id="107" dur="1000" fill="hold"/>
                                        <p:tgtEl>
                                          <p:spTgt spid="15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50"/>
                                        </p:tgtEl>
                                        <p:attrNameLst>
                                          <p:attrName>style.visibility</p:attrName>
                                        </p:attrNameLst>
                                      </p:cBhvr>
                                      <p:to>
                                        <p:strVal val="visible"/>
                                      </p:to>
                                    </p:set>
                                    <p:animEffect transition="in" filter="fade">
                                      <p:cBhvr>
                                        <p:cTn id="110" dur="1000"/>
                                        <p:tgtEl>
                                          <p:spTgt spid="150"/>
                                        </p:tgtEl>
                                      </p:cBhvr>
                                    </p:animEffect>
                                    <p:anim calcmode="lin" valueType="num">
                                      <p:cBhvr>
                                        <p:cTn id="111" dur="1000" fill="hold"/>
                                        <p:tgtEl>
                                          <p:spTgt spid="150"/>
                                        </p:tgtEl>
                                        <p:attrNameLst>
                                          <p:attrName>ppt_x</p:attrName>
                                        </p:attrNameLst>
                                      </p:cBhvr>
                                      <p:tavLst>
                                        <p:tav tm="0">
                                          <p:val>
                                            <p:strVal val="#ppt_x"/>
                                          </p:val>
                                        </p:tav>
                                        <p:tav tm="100000">
                                          <p:val>
                                            <p:strVal val="#ppt_x"/>
                                          </p:val>
                                        </p:tav>
                                      </p:tavLst>
                                    </p:anim>
                                    <p:anim calcmode="lin" valueType="num">
                                      <p:cBhvr>
                                        <p:cTn id="112" dur="1000" fill="hold"/>
                                        <p:tgtEl>
                                          <p:spTgt spid="150"/>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151"/>
                                        </p:tgtEl>
                                        <p:attrNameLst>
                                          <p:attrName>style.visibility</p:attrName>
                                        </p:attrNameLst>
                                      </p:cBhvr>
                                      <p:to>
                                        <p:strVal val="visible"/>
                                      </p:to>
                                    </p:set>
                                    <p:animEffect transition="in" filter="fade">
                                      <p:cBhvr>
                                        <p:cTn id="115" dur="1000"/>
                                        <p:tgtEl>
                                          <p:spTgt spid="151"/>
                                        </p:tgtEl>
                                      </p:cBhvr>
                                    </p:animEffect>
                                    <p:anim calcmode="lin" valueType="num">
                                      <p:cBhvr>
                                        <p:cTn id="116" dur="1000" fill="hold"/>
                                        <p:tgtEl>
                                          <p:spTgt spid="151"/>
                                        </p:tgtEl>
                                        <p:attrNameLst>
                                          <p:attrName>ppt_x</p:attrName>
                                        </p:attrNameLst>
                                      </p:cBhvr>
                                      <p:tavLst>
                                        <p:tav tm="0">
                                          <p:val>
                                            <p:strVal val="#ppt_x"/>
                                          </p:val>
                                        </p:tav>
                                        <p:tav tm="100000">
                                          <p:val>
                                            <p:strVal val="#ppt_x"/>
                                          </p:val>
                                        </p:tav>
                                      </p:tavLst>
                                    </p:anim>
                                    <p:anim calcmode="lin" valueType="num">
                                      <p:cBhvr>
                                        <p:cTn id="117" dur="1000" fill="hold"/>
                                        <p:tgtEl>
                                          <p:spTgt spid="151"/>
                                        </p:tgtEl>
                                        <p:attrNameLst>
                                          <p:attrName>ppt_y</p:attrName>
                                        </p:attrNameLst>
                                      </p:cBhvr>
                                      <p:tavLst>
                                        <p:tav tm="0">
                                          <p:val>
                                            <p:strVal val="#ppt_y+.1"/>
                                          </p:val>
                                        </p:tav>
                                        <p:tav tm="100000">
                                          <p:val>
                                            <p:strVal val="#ppt_y"/>
                                          </p:val>
                                        </p:tav>
                                      </p:tavLst>
                                    </p:anim>
                                  </p:childTnLst>
                                </p:cTn>
                              </p:par>
                            </p:childTnLst>
                          </p:cTn>
                        </p:par>
                        <p:par>
                          <p:cTn id="118" fill="hold">
                            <p:stCondLst>
                              <p:cond delay="9750"/>
                            </p:stCondLst>
                            <p:childTnLst>
                              <p:par>
                                <p:cTn id="119" presetID="22" presetClass="entr" presetSubtype="8" fill="hold" nodeType="after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wipe(left)">
                                      <p:cBhvr>
                                        <p:cTn id="121" dur="500"/>
                                        <p:tgtEl>
                                          <p:spTgt spid="153"/>
                                        </p:tgtEl>
                                      </p:cBhvr>
                                    </p:animEffect>
                                  </p:childTnLst>
                                </p:cTn>
                              </p:par>
                            </p:childTnLst>
                          </p:cTn>
                        </p:par>
                        <p:par>
                          <p:cTn id="122" fill="hold">
                            <p:stCondLst>
                              <p:cond delay="10250"/>
                            </p:stCondLst>
                            <p:childTnLst>
                              <p:par>
                                <p:cTn id="123" presetID="42" presetClass="entr" presetSubtype="0" fill="hold" nodeType="afterEffect">
                                  <p:stCondLst>
                                    <p:cond delay="0"/>
                                  </p:stCondLst>
                                  <p:childTnLst>
                                    <p:set>
                                      <p:cBhvr>
                                        <p:cTn id="124" dur="1" fill="hold">
                                          <p:stCondLst>
                                            <p:cond delay="0"/>
                                          </p:stCondLst>
                                        </p:cTn>
                                        <p:tgtEl>
                                          <p:spTgt spid="109"/>
                                        </p:tgtEl>
                                        <p:attrNameLst>
                                          <p:attrName>style.visibility</p:attrName>
                                        </p:attrNameLst>
                                      </p:cBhvr>
                                      <p:to>
                                        <p:strVal val="visible"/>
                                      </p:to>
                                    </p:set>
                                    <p:animEffect transition="in" filter="fade">
                                      <p:cBhvr>
                                        <p:cTn id="125" dur="1000"/>
                                        <p:tgtEl>
                                          <p:spTgt spid="109"/>
                                        </p:tgtEl>
                                      </p:cBhvr>
                                    </p:animEffect>
                                    <p:anim calcmode="lin" valueType="num">
                                      <p:cBhvr>
                                        <p:cTn id="126" dur="1000" fill="hold"/>
                                        <p:tgtEl>
                                          <p:spTgt spid="109"/>
                                        </p:tgtEl>
                                        <p:attrNameLst>
                                          <p:attrName>ppt_x</p:attrName>
                                        </p:attrNameLst>
                                      </p:cBhvr>
                                      <p:tavLst>
                                        <p:tav tm="0">
                                          <p:val>
                                            <p:strVal val="#ppt_x"/>
                                          </p:val>
                                        </p:tav>
                                        <p:tav tm="100000">
                                          <p:val>
                                            <p:strVal val="#ppt_x"/>
                                          </p:val>
                                        </p:tav>
                                      </p:tavLst>
                                    </p:anim>
                                    <p:anim calcmode="lin" valueType="num">
                                      <p:cBhvr>
                                        <p:cTn id="127" dur="1000" fill="hold"/>
                                        <p:tgtEl>
                                          <p:spTgt spid="109"/>
                                        </p:tgtEl>
                                        <p:attrNameLst>
                                          <p:attrName>ppt_y</p:attrName>
                                        </p:attrNameLst>
                                      </p:cBhvr>
                                      <p:tavLst>
                                        <p:tav tm="0">
                                          <p:val>
                                            <p:strVal val="#ppt_y+.1"/>
                                          </p:val>
                                        </p:tav>
                                        <p:tav tm="100000">
                                          <p:val>
                                            <p:strVal val="#ppt_y"/>
                                          </p:val>
                                        </p:tav>
                                      </p:tavLst>
                                    </p:anim>
                                  </p:childTnLst>
                                </p:cTn>
                              </p:par>
                            </p:childTnLst>
                          </p:cTn>
                        </p:par>
                        <p:par>
                          <p:cTn id="128" fill="hold">
                            <p:stCondLst>
                              <p:cond delay="11250"/>
                            </p:stCondLst>
                            <p:childTnLst>
                              <p:par>
                                <p:cTn id="129" presetID="42" presetClass="entr" presetSubtype="0" fill="hold" grpId="0" nodeType="afterEffect">
                                  <p:stCondLst>
                                    <p:cond delay="0"/>
                                  </p:stCondLst>
                                  <p:childTnLst>
                                    <p:set>
                                      <p:cBhvr>
                                        <p:cTn id="130" dur="1" fill="hold">
                                          <p:stCondLst>
                                            <p:cond delay="0"/>
                                          </p:stCondLst>
                                        </p:cTn>
                                        <p:tgtEl>
                                          <p:spTgt spid="162"/>
                                        </p:tgtEl>
                                        <p:attrNameLst>
                                          <p:attrName>style.visibility</p:attrName>
                                        </p:attrNameLst>
                                      </p:cBhvr>
                                      <p:to>
                                        <p:strVal val="visible"/>
                                      </p:to>
                                    </p:set>
                                    <p:animEffect transition="in" filter="fade">
                                      <p:cBhvr>
                                        <p:cTn id="131" dur="1000"/>
                                        <p:tgtEl>
                                          <p:spTgt spid="162"/>
                                        </p:tgtEl>
                                      </p:cBhvr>
                                    </p:animEffect>
                                    <p:anim calcmode="lin" valueType="num">
                                      <p:cBhvr>
                                        <p:cTn id="132" dur="1000" fill="hold"/>
                                        <p:tgtEl>
                                          <p:spTgt spid="162"/>
                                        </p:tgtEl>
                                        <p:attrNameLst>
                                          <p:attrName>ppt_x</p:attrName>
                                        </p:attrNameLst>
                                      </p:cBhvr>
                                      <p:tavLst>
                                        <p:tav tm="0">
                                          <p:val>
                                            <p:strVal val="#ppt_x"/>
                                          </p:val>
                                        </p:tav>
                                        <p:tav tm="100000">
                                          <p:val>
                                            <p:strVal val="#ppt_x"/>
                                          </p:val>
                                        </p:tav>
                                      </p:tavLst>
                                    </p:anim>
                                    <p:anim calcmode="lin" valueType="num">
                                      <p:cBhvr>
                                        <p:cTn id="133" dur="1000" fill="hold"/>
                                        <p:tgtEl>
                                          <p:spTgt spid="162"/>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59"/>
                                        </p:tgtEl>
                                        <p:attrNameLst>
                                          <p:attrName>style.visibility</p:attrName>
                                        </p:attrNameLst>
                                      </p:cBhvr>
                                      <p:to>
                                        <p:strVal val="visible"/>
                                      </p:to>
                                    </p:set>
                                    <p:animEffect transition="in" filter="fade">
                                      <p:cBhvr>
                                        <p:cTn id="136" dur="1000"/>
                                        <p:tgtEl>
                                          <p:spTgt spid="159"/>
                                        </p:tgtEl>
                                      </p:cBhvr>
                                    </p:animEffect>
                                    <p:anim calcmode="lin" valueType="num">
                                      <p:cBhvr>
                                        <p:cTn id="137" dur="1000" fill="hold"/>
                                        <p:tgtEl>
                                          <p:spTgt spid="159"/>
                                        </p:tgtEl>
                                        <p:attrNameLst>
                                          <p:attrName>ppt_x</p:attrName>
                                        </p:attrNameLst>
                                      </p:cBhvr>
                                      <p:tavLst>
                                        <p:tav tm="0">
                                          <p:val>
                                            <p:strVal val="#ppt_x"/>
                                          </p:val>
                                        </p:tav>
                                        <p:tav tm="100000">
                                          <p:val>
                                            <p:strVal val="#ppt_x"/>
                                          </p:val>
                                        </p:tav>
                                      </p:tavLst>
                                    </p:anim>
                                    <p:anim calcmode="lin" valueType="num">
                                      <p:cBhvr>
                                        <p:cTn id="138" dur="1000" fill="hold"/>
                                        <p:tgtEl>
                                          <p:spTgt spid="159"/>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160"/>
                                        </p:tgtEl>
                                        <p:attrNameLst>
                                          <p:attrName>style.visibility</p:attrName>
                                        </p:attrNameLst>
                                      </p:cBhvr>
                                      <p:to>
                                        <p:strVal val="visible"/>
                                      </p:to>
                                    </p:set>
                                    <p:animEffect transition="in" filter="fade">
                                      <p:cBhvr>
                                        <p:cTn id="141" dur="1000"/>
                                        <p:tgtEl>
                                          <p:spTgt spid="160"/>
                                        </p:tgtEl>
                                      </p:cBhvr>
                                    </p:animEffect>
                                    <p:anim calcmode="lin" valueType="num">
                                      <p:cBhvr>
                                        <p:cTn id="142" dur="1000" fill="hold"/>
                                        <p:tgtEl>
                                          <p:spTgt spid="160"/>
                                        </p:tgtEl>
                                        <p:attrNameLst>
                                          <p:attrName>ppt_x</p:attrName>
                                        </p:attrNameLst>
                                      </p:cBhvr>
                                      <p:tavLst>
                                        <p:tav tm="0">
                                          <p:val>
                                            <p:strVal val="#ppt_x"/>
                                          </p:val>
                                        </p:tav>
                                        <p:tav tm="100000">
                                          <p:val>
                                            <p:strVal val="#ppt_x"/>
                                          </p:val>
                                        </p:tav>
                                      </p:tavLst>
                                    </p:anim>
                                    <p:anim calcmode="lin" valueType="num">
                                      <p:cBhvr>
                                        <p:cTn id="143" dur="1000" fill="hold"/>
                                        <p:tgtEl>
                                          <p:spTgt spid="160"/>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63"/>
                                        </p:tgtEl>
                                        <p:attrNameLst>
                                          <p:attrName>style.visibility</p:attrName>
                                        </p:attrNameLst>
                                      </p:cBhvr>
                                      <p:to>
                                        <p:strVal val="visible"/>
                                      </p:to>
                                    </p:set>
                                    <p:animEffect transition="in" filter="fade">
                                      <p:cBhvr>
                                        <p:cTn id="146" dur="1000"/>
                                        <p:tgtEl>
                                          <p:spTgt spid="163"/>
                                        </p:tgtEl>
                                      </p:cBhvr>
                                    </p:animEffect>
                                    <p:anim calcmode="lin" valueType="num">
                                      <p:cBhvr>
                                        <p:cTn id="147" dur="1000" fill="hold"/>
                                        <p:tgtEl>
                                          <p:spTgt spid="163"/>
                                        </p:tgtEl>
                                        <p:attrNameLst>
                                          <p:attrName>ppt_x</p:attrName>
                                        </p:attrNameLst>
                                      </p:cBhvr>
                                      <p:tavLst>
                                        <p:tav tm="0">
                                          <p:val>
                                            <p:strVal val="#ppt_x"/>
                                          </p:val>
                                        </p:tav>
                                        <p:tav tm="100000">
                                          <p:val>
                                            <p:strVal val="#ppt_x"/>
                                          </p:val>
                                        </p:tav>
                                      </p:tavLst>
                                    </p:anim>
                                    <p:anim calcmode="lin" valueType="num">
                                      <p:cBhvr>
                                        <p:cTn id="148" dur="1000" fill="hold"/>
                                        <p:tgtEl>
                                          <p:spTgt spid="163"/>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161"/>
                                        </p:tgtEl>
                                        <p:attrNameLst>
                                          <p:attrName>style.visibility</p:attrName>
                                        </p:attrNameLst>
                                      </p:cBhvr>
                                      <p:to>
                                        <p:strVal val="visible"/>
                                      </p:to>
                                    </p:set>
                                    <p:animEffect transition="in" filter="fade">
                                      <p:cBhvr>
                                        <p:cTn id="151" dur="1000"/>
                                        <p:tgtEl>
                                          <p:spTgt spid="161"/>
                                        </p:tgtEl>
                                      </p:cBhvr>
                                    </p:animEffect>
                                    <p:anim calcmode="lin" valueType="num">
                                      <p:cBhvr>
                                        <p:cTn id="152" dur="1000" fill="hold"/>
                                        <p:tgtEl>
                                          <p:spTgt spid="161"/>
                                        </p:tgtEl>
                                        <p:attrNameLst>
                                          <p:attrName>ppt_x</p:attrName>
                                        </p:attrNameLst>
                                      </p:cBhvr>
                                      <p:tavLst>
                                        <p:tav tm="0">
                                          <p:val>
                                            <p:strVal val="#ppt_x"/>
                                          </p:val>
                                        </p:tav>
                                        <p:tav tm="100000">
                                          <p:val>
                                            <p:strVal val="#ppt_x"/>
                                          </p:val>
                                        </p:tav>
                                      </p:tavLst>
                                    </p:anim>
                                    <p:anim calcmode="lin" valueType="num">
                                      <p:cBhvr>
                                        <p:cTn id="153" dur="1000" fill="hold"/>
                                        <p:tgtEl>
                                          <p:spTgt spid="161"/>
                                        </p:tgtEl>
                                        <p:attrNameLst>
                                          <p:attrName>ppt_y</p:attrName>
                                        </p:attrNameLst>
                                      </p:cBhvr>
                                      <p:tavLst>
                                        <p:tav tm="0">
                                          <p:val>
                                            <p:strVal val="#ppt_y+.1"/>
                                          </p:val>
                                        </p:tav>
                                        <p:tav tm="100000">
                                          <p:val>
                                            <p:strVal val="#ppt_y"/>
                                          </p:val>
                                        </p:tav>
                                      </p:tavLst>
                                    </p:anim>
                                  </p:childTnLst>
                                </p:cTn>
                              </p:par>
                            </p:childTnLst>
                          </p:cTn>
                        </p:par>
                        <p:par>
                          <p:cTn id="154" fill="hold">
                            <p:stCondLst>
                              <p:cond delay="12250"/>
                            </p:stCondLst>
                            <p:childTnLst>
                              <p:par>
                                <p:cTn id="155" presetID="22" presetClass="entr" presetSubtype="8" fill="hold" nodeType="afterEffect">
                                  <p:stCondLst>
                                    <p:cond delay="0"/>
                                  </p:stCondLst>
                                  <p:childTnLst>
                                    <p:set>
                                      <p:cBhvr>
                                        <p:cTn id="156" dur="1" fill="hold">
                                          <p:stCondLst>
                                            <p:cond delay="0"/>
                                          </p:stCondLst>
                                        </p:cTn>
                                        <p:tgtEl>
                                          <p:spTgt spid="147"/>
                                        </p:tgtEl>
                                        <p:attrNameLst>
                                          <p:attrName>style.visibility</p:attrName>
                                        </p:attrNameLst>
                                      </p:cBhvr>
                                      <p:to>
                                        <p:strVal val="visible"/>
                                      </p:to>
                                    </p:set>
                                    <p:animEffect transition="in" filter="wipe(left)">
                                      <p:cBhvr>
                                        <p:cTn id="157" dur="500"/>
                                        <p:tgtEl>
                                          <p:spTgt spid="147"/>
                                        </p:tgtEl>
                                      </p:cBhvr>
                                    </p:animEffect>
                                  </p:childTnLst>
                                </p:cTn>
                              </p:par>
                            </p:childTnLst>
                          </p:cTn>
                        </p:par>
                        <p:par>
                          <p:cTn id="158" fill="hold">
                            <p:stCondLst>
                              <p:cond delay="12750"/>
                            </p:stCondLst>
                            <p:childTnLst>
                              <p:par>
                                <p:cTn id="159" presetID="42" presetClass="entr" presetSubtype="0" fill="hold" nodeType="afterEffect">
                                  <p:stCondLst>
                                    <p:cond delay="0"/>
                                  </p:stCondLst>
                                  <p:childTnLst>
                                    <p:set>
                                      <p:cBhvr>
                                        <p:cTn id="160" dur="1" fill="hold">
                                          <p:stCondLst>
                                            <p:cond delay="0"/>
                                          </p:stCondLst>
                                        </p:cTn>
                                        <p:tgtEl>
                                          <p:spTgt spid="105"/>
                                        </p:tgtEl>
                                        <p:attrNameLst>
                                          <p:attrName>style.visibility</p:attrName>
                                        </p:attrNameLst>
                                      </p:cBhvr>
                                      <p:to>
                                        <p:strVal val="visible"/>
                                      </p:to>
                                    </p:set>
                                    <p:animEffect transition="in" filter="fade">
                                      <p:cBhvr>
                                        <p:cTn id="161" dur="1000"/>
                                        <p:tgtEl>
                                          <p:spTgt spid="105"/>
                                        </p:tgtEl>
                                      </p:cBhvr>
                                    </p:animEffect>
                                    <p:anim calcmode="lin" valueType="num">
                                      <p:cBhvr>
                                        <p:cTn id="162" dur="1000" fill="hold"/>
                                        <p:tgtEl>
                                          <p:spTgt spid="105"/>
                                        </p:tgtEl>
                                        <p:attrNameLst>
                                          <p:attrName>ppt_x</p:attrName>
                                        </p:attrNameLst>
                                      </p:cBhvr>
                                      <p:tavLst>
                                        <p:tav tm="0">
                                          <p:val>
                                            <p:strVal val="#ppt_x"/>
                                          </p:val>
                                        </p:tav>
                                        <p:tav tm="100000">
                                          <p:val>
                                            <p:strVal val="#ppt_x"/>
                                          </p:val>
                                        </p:tav>
                                      </p:tavLst>
                                    </p:anim>
                                    <p:anim calcmode="lin" valueType="num">
                                      <p:cBhvr>
                                        <p:cTn id="163" dur="1000" fill="hold"/>
                                        <p:tgtEl>
                                          <p:spTgt spid="105"/>
                                        </p:tgtEl>
                                        <p:attrNameLst>
                                          <p:attrName>ppt_y</p:attrName>
                                        </p:attrNameLst>
                                      </p:cBhvr>
                                      <p:tavLst>
                                        <p:tav tm="0">
                                          <p:val>
                                            <p:strVal val="#ppt_y+.1"/>
                                          </p:val>
                                        </p:tav>
                                        <p:tav tm="100000">
                                          <p:val>
                                            <p:strVal val="#ppt_y"/>
                                          </p:val>
                                        </p:tav>
                                      </p:tavLst>
                                    </p:anim>
                                  </p:childTnLst>
                                </p:cTn>
                              </p:par>
                            </p:childTnLst>
                          </p:cTn>
                        </p:par>
                        <p:par>
                          <p:cTn id="164" fill="hold">
                            <p:stCondLst>
                              <p:cond delay="13750"/>
                            </p:stCondLst>
                            <p:childTnLst>
                              <p:par>
                                <p:cTn id="165" presetID="42" presetClass="entr" presetSubtype="0" fill="hold" grpId="0" nodeType="afterEffect">
                                  <p:stCondLst>
                                    <p:cond delay="0"/>
                                  </p:stCondLst>
                                  <p:childTnLst>
                                    <p:set>
                                      <p:cBhvr>
                                        <p:cTn id="166" dur="1" fill="hold">
                                          <p:stCondLst>
                                            <p:cond delay="0"/>
                                          </p:stCondLst>
                                        </p:cTn>
                                        <p:tgtEl>
                                          <p:spTgt spid="165"/>
                                        </p:tgtEl>
                                        <p:attrNameLst>
                                          <p:attrName>style.visibility</p:attrName>
                                        </p:attrNameLst>
                                      </p:cBhvr>
                                      <p:to>
                                        <p:strVal val="visible"/>
                                      </p:to>
                                    </p:set>
                                    <p:animEffect transition="in" filter="fade">
                                      <p:cBhvr>
                                        <p:cTn id="167" dur="1000"/>
                                        <p:tgtEl>
                                          <p:spTgt spid="165"/>
                                        </p:tgtEl>
                                      </p:cBhvr>
                                    </p:animEffect>
                                    <p:anim calcmode="lin" valueType="num">
                                      <p:cBhvr>
                                        <p:cTn id="168" dur="1000" fill="hold"/>
                                        <p:tgtEl>
                                          <p:spTgt spid="165"/>
                                        </p:tgtEl>
                                        <p:attrNameLst>
                                          <p:attrName>ppt_x</p:attrName>
                                        </p:attrNameLst>
                                      </p:cBhvr>
                                      <p:tavLst>
                                        <p:tav tm="0">
                                          <p:val>
                                            <p:strVal val="#ppt_x"/>
                                          </p:val>
                                        </p:tav>
                                        <p:tav tm="100000">
                                          <p:val>
                                            <p:strVal val="#ppt_x"/>
                                          </p:val>
                                        </p:tav>
                                      </p:tavLst>
                                    </p:anim>
                                    <p:anim calcmode="lin" valueType="num">
                                      <p:cBhvr>
                                        <p:cTn id="169" dur="1000" fill="hold"/>
                                        <p:tgtEl>
                                          <p:spTgt spid="165"/>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168"/>
                                        </p:tgtEl>
                                        <p:attrNameLst>
                                          <p:attrName>style.visibility</p:attrName>
                                        </p:attrNameLst>
                                      </p:cBhvr>
                                      <p:to>
                                        <p:strVal val="visible"/>
                                      </p:to>
                                    </p:set>
                                    <p:animEffect transition="in" filter="fade">
                                      <p:cBhvr>
                                        <p:cTn id="172" dur="1000"/>
                                        <p:tgtEl>
                                          <p:spTgt spid="168"/>
                                        </p:tgtEl>
                                      </p:cBhvr>
                                    </p:animEffect>
                                    <p:anim calcmode="lin" valueType="num">
                                      <p:cBhvr>
                                        <p:cTn id="173" dur="1000" fill="hold"/>
                                        <p:tgtEl>
                                          <p:spTgt spid="168"/>
                                        </p:tgtEl>
                                        <p:attrNameLst>
                                          <p:attrName>ppt_x</p:attrName>
                                        </p:attrNameLst>
                                      </p:cBhvr>
                                      <p:tavLst>
                                        <p:tav tm="0">
                                          <p:val>
                                            <p:strVal val="#ppt_x"/>
                                          </p:val>
                                        </p:tav>
                                        <p:tav tm="100000">
                                          <p:val>
                                            <p:strVal val="#ppt_x"/>
                                          </p:val>
                                        </p:tav>
                                      </p:tavLst>
                                    </p:anim>
                                    <p:anim calcmode="lin" valueType="num">
                                      <p:cBhvr>
                                        <p:cTn id="174" dur="1000" fill="hold"/>
                                        <p:tgtEl>
                                          <p:spTgt spid="168"/>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169"/>
                                        </p:tgtEl>
                                        <p:attrNameLst>
                                          <p:attrName>style.visibility</p:attrName>
                                        </p:attrNameLst>
                                      </p:cBhvr>
                                      <p:to>
                                        <p:strVal val="visible"/>
                                      </p:to>
                                    </p:set>
                                    <p:animEffect transition="in" filter="fade">
                                      <p:cBhvr>
                                        <p:cTn id="177" dur="1000"/>
                                        <p:tgtEl>
                                          <p:spTgt spid="169"/>
                                        </p:tgtEl>
                                      </p:cBhvr>
                                    </p:animEffect>
                                    <p:anim calcmode="lin" valueType="num">
                                      <p:cBhvr>
                                        <p:cTn id="178" dur="1000" fill="hold"/>
                                        <p:tgtEl>
                                          <p:spTgt spid="169"/>
                                        </p:tgtEl>
                                        <p:attrNameLst>
                                          <p:attrName>ppt_x</p:attrName>
                                        </p:attrNameLst>
                                      </p:cBhvr>
                                      <p:tavLst>
                                        <p:tav tm="0">
                                          <p:val>
                                            <p:strVal val="#ppt_x"/>
                                          </p:val>
                                        </p:tav>
                                        <p:tav tm="100000">
                                          <p:val>
                                            <p:strVal val="#ppt_x"/>
                                          </p:val>
                                        </p:tav>
                                      </p:tavLst>
                                    </p:anim>
                                    <p:anim calcmode="lin" valueType="num">
                                      <p:cBhvr>
                                        <p:cTn id="179" dur="1000" fill="hold"/>
                                        <p:tgtEl>
                                          <p:spTgt spid="169"/>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167"/>
                                        </p:tgtEl>
                                        <p:attrNameLst>
                                          <p:attrName>style.visibility</p:attrName>
                                        </p:attrNameLst>
                                      </p:cBhvr>
                                      <p:to>
                                        <p:strVal val="visible"/>
                                      </p:to>
                                    </p:set>
                                    <p:animEffect transition="in" filter="fade">
                                      <p:cBhvr>
                                        <p:cTn id="182" dur="1000"/>
                                        <p:tgtEl>
                                          <p:spTgt spid="167"/>
                                        </p:tgtEl>
                                      </p:cBhvr>
                                    </p:animEffect>
                                    <p:anim calcmode="lin" valueType="num">
                                      <p:cBhvr>
                                        <p:cTn id="183" dur="1000" fill="hold"/>
                                        <p:tgtEl>
                                          <p:spTgt spid="167"/>
                                        </p:tgtEl>
                                        <p:attrNameLst>
                                          <p:attrName>ppt_x</p:attrName>
                                        </p:attrNameLst>
                                      </p:cBhvr>
                                      <p:tavLst>
                                        <p:tav tm="0">
                                          <p:val>
                                            <p:strVal val="#ppt_x"/>
                                          </p:val>
                                        </p:tav>
                                        <p:tav tm="100000">
                                          <p:val>
                                            <p:strVal val="#ppt_x"/>
                                          </p:val>
                                        </p:tav>
                                      </p:tavLst>
                                    </p:anim>
                                    <p:anim calcmode="lin" valueType="num">
                                      <p:cBhvr>
                                        <p:cTn id="184" dur="1000" fill="hold"/>
                                        <p:tgtEl>
                                          <p:spTgt spid="16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66"/>
                                        </p:tgtEl>
                                        <p:attrNameLst>
                                          <p:attrName>style.visibility</p:attrName>
                                        </p:attrNameLst>
                                      </p:cBhvr>
                                      <p:to>
                                        <p:strVal val="visible"/>
                                      </p:to>
                                    </p:set>
                                    <p:animEffect transition="in" filter="fade">
                                      <p:cBhvr>
                                        <p:cTn id="187" dur="1000"/>
                                        <p:tgtEl>
                                          <p:spTgt spid="166"/>
                                        </p:tgtEl>
                                      </p:cBhvr>
                                    </p:animEffect>
                                    <p:anim calcmode="lin" valueType="num">
                                      <p:cBhvr>
                                        <p:cTn id="188" dur="1000" fill="hold"/>
                                        <p:tgtEl>
                                          <p:spTgt spid="166"/>
                                        </p:tgtEl>
                                        <p:attrNameLst>
                                          <p:attrName>ppt_x</p:attrName>
                                        </p:attrNameLst>
                                      </p:cBhvr>
                                      <p:tavLst>
                                        <p:tav tm="0">
                                          <p:val>
                                            <p:strVal val="#ppt_x"/>
                                          </p:val>
                                        </p:tav>
                                        <p:tav tm="100000">
                                          <p:val>
                                            <p:strVal val="#ppt_x"/>
                                          </p:val>
                                        </p:tav>
                                      </p:tavLst>
                                    </p:anim>
                                    <p:anim calcmode="lin" valueType="num">
                                      <p:cBhvr>
                                        <p:cTn id="189" dur="1000" fill="hold"/>
                                        <p:tgtEl>
                                          <p:spTgt spid="16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64"/>
                                        </p:tgtEl>
                                        <p:attrNameLst>
                                          <p:attrName>style.visibility</p:attrName>
                                        </p:attrNameLst>
                                      </p:cBhvr>
                                      <p:to>
                                        <p:strVal val="visible"/>
                                      </p:to>
                                    </p:set>
                                    <p:animEffect transition="in" filter="fade">
                                      <p:cBhvr>
                                        <p:cTn id="192" dur="1000"/>
                                        <p:tgtEl>
                                          <p:spTgt spid="164"/>
                                        </p:tgtEl>
                                      </p:cBhvr>
                                    </p:animEffect>
                                    <p:anim calcmode="lin" valueType="num">
                                      <p:cBhvr>
                                        <p:cTn id="193" dur="1000" fill="hold"/>
                                        <p:tgtEl>
                                          <p:spTgt spid="164"/>
                                        </p:tgtEl>
                                        <p:attrNameLst>
                                          <p:attrName>ppt_x</p:attrName>
                                        </p:attrNameLst>
                                      </p:cBhvr>
                                      <p:tavLst>
                                        <p:tav tm="0">
                                          <p:val>
                                            <p:strVal val="#ppt_x"/>
                                          </p:val>
                                        </p:tav>
                                        <p:tav tm="100000">
                                          <p:val>
                                            <p:strVal val="#ppt_x"/>
                                          </p:val>
                                        </p:tav>
                                      </p:tavLst>
                                    </p:anim>
                                    <p:anim calcmode="lin" valueType="num">
                                      <p:cBhvr>
                                        <p:cTn id="194" dur="1000" fill="hold"/>
                                        <p:tgtEl>
                                          <p:spTgt spid="164"/>
                                        </p:tgtEl>
                                        <p:attrNameLst>
                                          <p:attrName>ppt_y</p:attrName>
                                        </p:attrNameLst>
                                      </p:cBhvr>
                                      <p:tavLst>
                                        <p:tav tm="0">
                                          <p:val>
                                            <p:strVal val="#ppt_y+.1"/>
                                          </p:val>
                                        </p:tav>
                                        <p:tav tm="100000">
                                          <p:val>
                                            <p:strVal val="#ppt_y"/>
                                          </p:val>
                                        </p:tav>
                                      </p:tavLst>
                                    </p:anim>
                                  </p:childTnLst>
                                </p:cTn>
                              </p:par>
                            </p:childTnLst>
                          </p:cTn>
                        </p:par>
                        <p:par>
                          <p:cTn id="195" fill="hold">
                            <p:stCondLst>
                              <p:cond delay="14750"/>
                            </p:stCondLst>
                            <p:childTnLst>
                              <p:par>
                                <p:cTn id="196" presetID="22" presetClass="entr" presetSubtype="8" fill="hold" nodeType="afterEffect">
                                  <p:stCondLst>
                                    <p:cond delay="0"/>
                                  </p:stCondLst>
                                  <p:childTnLst>
                                    <p:set>
                                      <p:cBhvr>
                                        <p:cTn id="197" dur="1" fill="hold">
                                          <p:stCondLst>
                                            <p:cond delay="0"/>
                                          </p:stCondLst>
                                        </p:cTn>
                                        <p:tgtEl>
                                          <p:spTgt spid="125"/>
                                        </p:tgtEl>
                                        <p:attrNameLst>
                                          <p:attrName>style.visibility</p:attrName>
                                        </p:attrNameLst>
                                      </p:cBhvr>
                                      <p:to>
                                        <p:strVal val="visible"/>
                                      </p:to>
                                    </p:set>
                                    <p:animEffect transition="in" filter="wipe(left)">
                                      <p:cBhvr>
                                        <p:cTn id="198" dur="500"/>
                                        <p:tgtEl>
                                          <p:spTgt spid="125"/>
                                        </p:tgtEl>
                                      </p:cBhvr>
                                    </p:animEffect>
                                  </p:childTnLst>
                                </p:cTn>
                              </p:par>
                            </p:childTnLst>
                          </p:cTn>
                        </p:par>
                        <p:par>
                          <p:cTn id="199" fill="hold">
                            <p:stCondLst>
                              <p:cond delay="15250"/>
                            </p:stCondLst>
                            <p:childTnLst>
                              <p:par>
                                <p:cTn id="200" presetID="42" presetClass="entr" presetSubtype="0" fill="hold" nodeType="afterEffect">
                                  <p:stCondLst>
                                    <p:cond delay="0"/>
                                  </p:stCondLst>
                                  <p:childTnLst>
                                    <p:set>
                                      <p:cBhvr>
                                        <p:cTn id="201" dur="1" fill="hold">
                                          <p:stCondLst>
                                            <p:cond delay="0"/>
                                          </p:stCondLst>
                                        </p:cTn>
                                        <p:tgtEl>
                                          <p:spTgt spid="90"/>
                                        </p:tgtEl>
                                        <p:attrNameLst>
                                          <p:attrName>style.visibility</p:attrName>
                                        </p:attrNameLst>
                                      </p:cBhvr>
                                      <p:to>
                                        <p:strVal val="visible"/>
                                      </p:to>
                                    </p:set>
                                    <p:animEffect transition="in" filter="fade">
                                      <p:cBhvr>
                                        <p:cTn id="202" dur="1000"/>
                                        <p:tgtEl>
                                          <p:spTgt spid="90"/>
                                        </p:tgtEl>
                                      </p:cBhvr>
                                    </p:animEffect>
                                    <p:anim calcmode="lin" valueType="num">
                                      <p:cBhvr>
                                        <p:cTn id="203" dur="1000" fill="hold"/>
                                        <p:tgtEl>
                                          <p:spTgt spid="90"/>
                                        </p:tgtEl>
                                        <p:attrNameLst>
                                          <p:attrName>ppt_x</p:attrName>
                                        </p:attrNameLst>
                                      </p:cBhvr>
                                      <p:tavLst>
                                        <p:tav tm="0">
                                          <p:val>
                                            <p:strVal val="#ppt_x"/>
                                          </p:val>
                                        </p:tav>
                                        <p:tav tm="100000">
                                          <p:val>
                                            <p:strVal val="#ppt_x"/>
                                          </p:val>
                                        </p:tav>
                                      </p:tavLst>
                                    </p:anim>
                                    <p:anim calcmode="lin" valueType="num">
                                      <p:cBhvr>
                                        <p:cTn id="204"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 grpId="0" animBg="1"/>
      <p:bldP spid="4190" grpId="0" animBg="1"/>
      <p:bldP spid="164" grpId="0" animBg="1"/>
      <p:bldP spid="165" grpId="0" animBg="1"/>
      <p:bldP spid="167" grpId="0" animBg="1"/>
      <p:bldP spid="168" grpId="0" animBg="1"/>
      <p:bldP spid="162" grpId="0" animBg="1"/>
      <p:bldP spid="159" grpId="0" animBg="1"/>
      <p:bldP spid="160" grpId="0" animBg="1"/>
      <p:bldP spid="161" grpId="0" animBg="1"/>
      <p:bldP spid="163" grpId="0" animBg="1"/>
      <p:bldP spid="95" grpId="0" animBg="1"/>
      <p:bldP spid="93" grpId="0" animBg="1"/>
      <p:bldP spid="94" grpId="0" animBg="1"/>
      <p:bldP spid="158" grpId="0" animBg="1"/>
      <p:bldP spid="143" grpId="0" animBg="1"/>
      <p:bldP spid="141" grpId="0" animBg="1"/>
      <p:bldP spid="142" grpId="0" animBg="1"/>
      <p:bldP spid="144" grpId="0" animBg="1"/>
      <p:bldP spid="145" grpId="0" animBg="1"/>
      <p:bldP spid="146" grpId="0" animBg="1"/>
      <p:bldP spid="156" grpId="0" animBg="1"/>
      <p:bldP spid="166" grpId="0" animBg="1"/>
      <p:bldP spid="169" grpId="0" animBg="1"/>
      <p:bldP spid="150" grpId="0" animBg="1"/>
      <p:bldP spid="1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3405995-9C2D-504E-B2BB-B7DEB3FB0719}"/>
              </a:ext>
            </a:extLst>
          </p:cNvPr>
          <p:cNvSpPr txBox="1"/>
          <p:nvPr/>
        </p:nvSpPr>
        <p:spPr>
          <a:xfrm>
            <a:off x="-267246" y="0"/>
            <a:ext cx="4281269" cy="2400657"/>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National Parks App</a:t>
            </a:r>
          </a:p>
          <a:p>
            <a:pPr algn="ctr"/>
            <a:r>
              <a:rPr lang="en-US" dirty="0">
                <a:solidFill>
                  <a:srgbClr val="4C4F54"/>
                </a:solidFill>
                <a:latin typeface="Candara" panose="020E0502030303020204" pitchFamily="34" charset="0"/>
              </a:rPr>
              <a:t>Database</a:t>
            </a:r>
          </a:p>
          <a:p>
            <a:pPr algn="ctr"/>
            <a:endParaRPr lang="en-US" sz="4400" b="1" dirty="0">
              <a:solidFill>
                <a:schemeClr val="bg1"/>
              </a:solidFill>
              <a:latin typeface="Candara" panose="020E0502030303020204" pitchFamily="34" charset="0"/>
            </a:endParaRPr>
          </a:p>
        </p:txBody>
      </p:sp>
      <p:grpSp>
        <p:nvGrpSpPr>
          <p:cNvPr id="90" name="Group 89">
            <a:extLst>
              <a:ext uri="{FF2B5EF4-FFF2-40B4-BE49-F238E27FC236}">
                <a16:creationId xmlns:a16="http://schemas.microsoft.com/office/drawing/2014/main" id="{B6497DBA-D391-5C4D-9312-C9329488C9BD}"/>
              </a:ext>
            </a:extLst>
          </p:cNvPr>
          <p:cNvGrpSpPr/>
          <p:nvPr/>
        </p:nvGrpSpPr>
        <p:grpSpPr>
          <a:xfrm>
            <a:off x="0" y="6110327"/>
            <a:ext cx="4014023" cy="804825"/>
            <a:chOff x="-27913" y="5101090"/>
            <a:chExt cx="4369930" cy="876186"/>
          </a:xfrm>
        </p:grpSpPr>
        <p:sp>
          <p:nvSpPr>
            <p:cNvPr id="91" name="Freeform 37">
              <a:extLst>
                <a:ext uri="{FF2B5EF4-FFF2-40B4-BE49-F238E27FC236}">
                  <a16:creationId xmlns:a16="http://schemas.microsoft.com/office/drawing/2014/main" id="{3822864C-D869-2246-B79F-2D4BB9C6B454}"/>
                </a:ext>
              </a:extLst>
            </p:cNvPr>
            <p:cNvSpPr>
              <a:spLocks/>
            </p:cNvSpPr>
            <p:nvPr/>
          </p:nvSpPr>
          <p:spPr bwMode="auto">
            <a:xfrm>
              <a:off x="-27913" y="5103217"/>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92" name="Freeform 30">
              <a:extLst>
                <a:ext uri="{FF2B5EF4-FFF2-40B4-BE49-F238E27FC236}">
                  <a16:creationId xmlns:a16="http://schemas.microsoft.com/office/drawing/2014/main" id="{E5A49194-64A7-8F4F-BABD-8DE20D233BED}"/>
                </a:ext>
              </a:extLst>
            </p:cNvPr>
            <p:cNvSpPr>
              <a:spLocks/>
            </p:cNvSpPr>
            <p:nvPr/>
          </p:nvSpPr>
          <p:spPr bwMode="auto">
            <a:xfrm>
              <a:off x="570117" y="5101090"/>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grpSp>
          <p:nvGrpSpPr>
            <p:cNvPr id="93" name="Group 92">
              <a:extLst>
                <a:ext uri="{FF2B5EF4-FFF2-40B4-BE49-F238E27FC236}">
                  <a16:creationId xmlns:a16="http://schemas.microsoft.com/office/drawing/2014/main" id="{72586BCD-1920-D24C-BB4E-71FC015009D6}"/>
                </a:ext>
              </a:extLst>
            </p:cNvPr>
            <p:cNvGrpSpPr>
              <a:grpSpLocks noChangeAspect="1"/>
            </p:cNvGrpSpPr>
            <p:nvPr/>
          </p:nvGrpSpPr>
          <p:grpSpPr>
            <a:xfrm>
              <a:off x="169365" y="5325964"/>
              <a:ext cx="598308" cy="457200"/>
              <a:chOff x="1201738" y="1511300"/>
              <a:chExt cx="168275" cy="128588"/>
            </a:xfrm>
            <a:solidFill>
              <a:schemeClr val="bg1"/>
            </a:solidFill>
            <a:effectLst>
              <a:outerShdw blurRad="50800" dist="38100" dir="2700000" algn="tl" rotWithShape="0">
                <a:prstClr val="black">
                  <a:alpha val="40000"/>
                </a:prstClr>
              </a:outerShdw>
            </a:effectLst>
          </p:grpSpPr>
          <p:sp>
            <p:nvSpPr>
              <p:cNvPr id="95" name="Freeform 159">
                <a:extLst>
                  <a:ext uri="{FF2B5EF4-FFF2-40B4-BE49-F238E27FC236}">
                    <a16:creationId xmlns:a16="http://schemas.microsoft.com/office/drawing/2014/main" id="{FDE0C3FD-D9FC-C447-AEAD-25C0A4E26A87}"/>
                  </a:ext>
                </a:extLst>
              </p:cNvPr>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6" name="Freeform 160">
                <a:extLst>
                  <a:ext uri="{FF2B5EF4-FFF2-40B4-BE49-F238E27FC236}">
                    <a16:creationId xmlns:a16="http://schemas.microsoft.com/office/drawing/2014/main" id="{34F21FDD-E656-0649-B998-7312EAA20BB1}"/>
                  </a:ext>
                </a:extLst>
              </p:cNvPr>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7" name="Freeform 161">
                <a:extLst>
                  <a:ext uri="{FF2B5EF4-FFF2-40B4-BE49-F238E27FC236}">
                    <a16:creationId xmlns:a16="http://schemas.microsoft.com/office/drawing/2014/main" id="{72740EF4-E708-C345-B2ED-3123F5F464E0}"/>
                  </a:ext>
                </a:extLst>
              </p:cNvPr>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94" name="Text Placeholder 3">
              <a:extLst>
                <a:ext uri="{FF2B5EF4-FFF2-40B4-BE49-F238E27FC236}">
                  <a16:creationId xmlns:a16="http://schemas.microsoft.com/office/drawing/2014/main" id="{23A298A3-A8B1-FC4E-BE7E-9E6776972F00}"/>
                </a:ext>
              </a:extLst>
            </p:cNvPr>
            <p:cNvSpPr txBox="1">
              <a:spLocks/>
            </p:cNvSpPr>
            <p:nvPr/>
          </p:nvSpPr>
          <p:spPr>
            <a:xfrm>
              <a:off x="1507733" y="5173118"/>
              <a:ext cx="2344261" cy="80415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DEPENDENCIES</a:t>
              </a:r>
            </a:p>
            <a:p>
              <a:pPr algn="l"/>
              <a:r>
                <a:rPr lang="en-US" dirty="0">
                  <a:solidFill>
                    <a:schemeClr val="bg1"/>
                  </a:solidFill>
                  <a:latin typeface="Candara" panose="020E0502030303020204" pitchFamily="34" charset="0"/>
                </a:rPr>
                <a:t>SQLite3</a:t>
              </a:r>
            </a:p>
            <a:p>
              <a:pPr algn="l"/>
              <a:r>
                <a:rPr lang="en-US" dirty="0">
                  <a:solidFill>
                    <a:schemeClr val="bg1"/>
                  </a:solidFill>
                  <a:latin typeface="Candara" panose="020E0502030303020204" pitchFamily="34" charset="0"/>
                </a:rPr>
                <a:t>CSV</a:t>
              </a:r>
            </a:p>
          </p:txBody>
        </p:sp>
      </p:grpSp>
      <p:pic>
        <p:nvPicPr>
          <p:cNvPr id="2" name="Picture 1">
            <a:extLst>
              <a:ext uri="{FF2B5EF4-FFF2-40B4-BE49-F238E27FC236}">
                <a16:creationId xmlns:a16="http://schemas.microsoft.com/office/drawing/2014/main" id="{ED5D0F93-CF37-094C-B84A-FC3A9B90CF93}"/>
              </a:ext>
            </a:extLst>
          </p:cNvPr>
          <p:cNvPicPr>
            <a:picLocks noChangeAspect="1"/>
          </p:cNvPicPr>
          <p:nvPr/>
        </p:nvPicPr>
        <p:blipFill>
          <a:blip r:embed="rId2"/>
          <a:stretch>
            <a:fillRect/>
          </a:stretch>
        </p:blipFill>
        <p:spPr>
          <a:xfrm>
            <a:off x="4970571" y="341861"/>
            <a:ext cx="6582936" cy="5574453"/>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F0A0ED45-7904-DC48-830F-FB5F2B6E6D9D}"/>
              </a:ext>
            </a:extLst>
          </p:cNvPr>
          <p:cNvSpPr txBox="1"/>
          <p:nvPr/>
        </p:nvSpPr>
        <p:spPr>
          <a:xfrm>
            <a:off x="89210" y="2107579"/>
            <a:ext cx="3840751" cy="3808735"/>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National Parks Service provides a publicly available dataset of identified species in the parks</a:t>
            </a:r>
          </a:p>
          <a:p>
            <a:endParaRPr lang="en-US" sz="1050" dirty="0"/>
          </a:p>
          <a:p>
            <a:pPr marL="285750" indent="-285750">
              <a:buFont typeface="Courier New" panose="02070309020205020404" pitchFamily="49" charset="0"/>
              <a:buChar char="o"/>
            </a:pPr>
            <a:r>
              <a:rPr lang="en-US" sz="2000" dirty="0"/>
              <a:t>National Park Geolocation dataset on Kaggle</a:t>
            </a:r>
          </a:p>
          <a:p>
            <a:endParaRPr lang="en-US" sz="1100" dirty="0"/>
          </a:p>
          <a:p>
            <a:pPr marL="285750" indent="-285750">
              <a:buFont typeface="Courier New" panose="02070309020205020404" pitchFamily="49" charset="0"/>
              <a:buChar char="o"/>
            </a:pPr>
            <a:r>
              <a:rPr lang="en-US" sz="2000" dirty="0"/>
              <a:t>Merged the datasets using PostgreSQL</a:t>
            </a:r>
          </a:p>
          <a:p>
            <a:endParaRPr lang="en-US" sz="1100" dirty="0"/>
          </a:p>
          <a:p>
            <a:pPr marL="285750" indent="-285750">
              <a:buFont typeface="Courier New" panose="02070309020205020404" pitchFamily="49" charset="0"/>
              <a:buChar char="o"/>
            </a:pPr>
            <a:r>
              <a:rPr lang="en-US" sz="2000" dirty="0"/>
              <a:t>Created a relational database using SQLite</a:t>
            </a:r>
          </a:p>
          <a:p>
            <a:pPr marL="285750" indent="-285750">
              <a:buFont typeface="Courier New" panose="02070309020205020404" pitchFamily="49" charset="0"/>
              <a:buChar char="o"/>
            </a:pPr>
            <a:endParaRPr lang="en-US" sz="2000" dirty="0"/>
          </a:p>
        </p:txBody>
      </p:sp>
    </p:spTree>
    <p:extLst>
      <p:ext uri="{BB962C8B-B14F-4D97-AF65-F5344CB8AC3E}">
        <p14:creationId xmlns:p14="http://schemas.microsoft.com/office/powerpoint/2010/main" val="3387648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3405995-9C2D-504E-B2BB-B7DEB3FB0719}"/>
              </a:ext>
            </a:extLst>
          </p:cNvPr>
          <p:cNvSpPr txBox="1"/>
          <p:nvPr/>
        </p:nvSpPr>
        <p:spPr>
          <a:xfrm>
            <a:off x="-19050" y="155622"/>
            <a:ext cx="2754489" cy="2400657"/>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National Parks App</a:t>
            </a:r>
          </a:p>
          <a:p>
            <a:pPr algn="ctr"/>
            <a:r>
              <a:rPr lang="en-US" dirty="0">
                <a:solidFill>
                  <a:srgbClr val="4C4F54"/>
                </a:solidFill>
                <a:latin typeface="Candara" panose="020E0502030303020204" pitchFamily="34" charset="0"/>
              </a:rPr>
              <a:t>Park Info Page</a:t>
            </a:r>
          </a:p>
          <a:p>
            <a:pPr algn="ctr"/>
            <a:endParaRPr lang="en-US" sz="4400" b="1" dirty="0">
              <a:solidFill>
                <a:schemeClr val="bg1"/>
              </a:solidFill>
              <a:latin typeface="Candara" panose="020E0502030303020204" pitchFamily="34" charset="0"/>
            </a:endParaRPr>
          </a:p>
        </p:txBody>
      </p:sp>
      <p:grpSp>
        <p:nvGrpSpPr>
          <p:cNvPr id="48" name="Group 47">
            <a:extLst>
              <a:ext uri="{FF2B5EF4-FFF2-40B4-BE49-F238E27FC236}">
                <a16:creationId xmlns:a16="http://schemas.microsoft.com/office/drawing/2014/main" id="{DAD1835F-1583-B045-8AD6-9766ACEA3FF4}"/>
              </a:ext>
            </a:extLst>
          </p:cNvPr>
          <p:cNvGrpSpPr/>
          <p:nvPr/>
        </p:nvGrpSpPr>
        <p:grpSpPr>
          <a:xfrm>
            <a:off x="0" y="6089353"/>
            <a:ext cx="4007301" cy="1035191"/>
            <a:chOff x="-14817" y="6006245"/>
            <a:chExt cx="4362614" cy="1126976"/>
          </a:xfrm>
        </p:grpSpPr>
        <p:sp>
          <p:nvSpPr>
            <p:cNvPr id="50" name="Freeform 41">
              <a:extLst>
                <a:ext uri="{FF2B5EF4-FFF2-40B4-BE49-F238E27FC236}">
                  <a16:creationId xmlns:a16="http://schemas.microsoft.com/office/drawing/2014/main" id="{DA34D6BD-8833-C64A-A936-82EC60F2BE11}"/>
                </a:ext>
              </a:extLst>
            </p:cNvPr>
            <p:cNvSpPr>
              <a:spLocks/>
            </p:cNvSpPr>
            <p:nvPr/>
          </p:nvSpPr>
          <p:spPr bwMode="auto">
            <a:xfrm>
              <a:off x="-14817" y="6006245"/>
              <a:ext cx="1223269" cy="853017"/>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chemeClr val="accent1"/>
            </a:solidFill>
            <a:ln w="9525">
              <a:noFill/>
              <a:round/>
              <a:headEnd/>
              <a:tailEnd/>
            </a:ln>
            <a:effectLst>
              <a:outerShdw blurRad="50800" dist="381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51" name="Freeform 32">
              <a:extLst>
                <a:ext uri="{FF2B5EF4-FFF2-40B4-BE49-F238E27FC236}">
                  <a16:creationId xmlns:a16="http://schemas.microsoft.com/office/drawing/2014/main" id="{656D2165-5141-3142-A4E6-A4F2AB8244ED}"/>
                </a:ext>
              </a:extLst>
            </p:cNvPr>
            <p:cNvSpPr>
              <a:spLocks/>
            </p:cNvSpPr>
            <p:nvPr/>
          </p:nvSpPr>
          <p:spPr bwMode="auto">
            <a:xfrm>
              <a:off x="1251113" y="6026149"/>
              <a:ext cx="3096684" cy="831851"/>
            </a:xfrm>
            <a:custGeom>
              <a:avLst/>
              <a:gdLst/>
              <a:ahLst/>
              <a:cxnLst>
                <a:cxn ang="0">
                  <a:pos x="2198" y="295"/>
                </a:cxn>
                <a:cxn ang="0">
                  <a:pos x="1845" y="589"/>
                </a:cxn>
                <a:cxn ang="0">
                  <a:pos x="323" y="591"/>
                </a:cxn>
                <a:cxn ang="0">
                  <a:pos x="323" y="591"/>
                </a:cxn>
                <a:cxn ang="0">
                  <a:pos x="0" y="591"/>
                </a:cxn>
                <a:cxn ang="0">
                  <a:pos x="60" y="226"/>
                </a:cxn>
                <a:cxn ang="0">
                  <a:pos x="39" y="0"/>
                </a:cxn>
                <a:cxn ang="0">
                  <a:pos x="323" y="0"/>
                </a:cxn>
                <a:cxn ang="0">
                  <a:pos x="323" y="0"/>
                </a:cxn>
                <a:cxn ang="0">
                  <a:pos x="1845" y="2"/>
                </a:cxn>
                <a:cxn ang="0">
                  <a:pos x="2198" y="295"/>
                </a:cxn>
              </a:cxnLst>
              <a:rect l="0" t="0" r="r" b="b"/>
              <a:pathLst>
                <a:path w="2198" h="591">
                  <a:moveTo>
                    <a:pt x="2198" y="295"/>
                  </a:moveTo>
                  <a:cubicBezTo>
                    <a:pt x="1845" y="589"/>
                    <a:pt x="1845" y="589"/>
                    <a:pt x="1845" y="589"/>
                  </a:cubicBezTo>
                  <a:cubicBezTo>
                    <a:pt x="323" y="591"/>
                    <a:pt x="323" y="591"/>
                    <a:pt x="323" y="591"/>
                  </a:cubicBezTo>
                  <a:cubicBezTo>
                    <a:pt x="323" y="591"/>
                    <a:pt x="323" y="591"/>
                    <a:pt x="323" y="591"/>
                  </a:cubicBezTo>
                  <a:cubicBezTo>
                    <a:pt x="0" y="591"/>
                    <a:pt x="0" y="591"/>
                    <a:pt x="0" y="591"/>
                  </a:cubicBezTo>
                  <a:cubicBezTo>
                    <a:pt x="40" y="478"/>
                    <a:pt x="60" y="356"/>
                    <a:pt x="60" y="226"/>
                  </a:cubicBezTo>
                  <a:cubicBezTo>
                    <a:pt x="60" y="147"/>
                    <a:pt x="53" y="72"/>
                    <a:pt x="39" y="0"/>
                  </a:cubicBezTo>
                  <a:cubicBezTo>
                    <a:pt x="323" y="0"/>
                    <a:pt x="323" y="0"/>
                    <a:pt x="323" y="0"/>
                  </a:cubicBezTo>
                  <a:cubicBezTo>
                    <a:pt x="323" y="0"/>
                    <a:pt x="323" y="0"/>
                    <a:pt x="323" y="0"/>
                  </a:cubicBezTo>
                  <a:cubicBezTo>
                    <a:pt x="1845" y="2"/>
                    <a:pt x="1845" y="2"/>
                    <a:pt x="1845" y="2"/>
                  </a:cubicBezTo>
                  <a:lnTo>
                    <a:pt x="2198" y="295"/>
                  </a:lnTo>
                  <a:close/>
                </a:path>
              </a:pathLst>
            </a:custGeom>
            <a:solidFill>
              <a:schemeClr val="accent1"/>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52" name="Group 51">
              <a:extLst>
                <a:ext uri="{FF2B5EF4-FFF2-40B4-BE49-F238E27FC236}">
                  <a16:creationId xmlns:a16="http://schemas.microsoft.com/office/drawing/2014/main" id="{01D1CAC0-19CD-D24B-B90E-FE7F8223930D}"/>
                </a:ext>
              </a:extLst>
            </p:cNvPr>
            <p:cNvGrpSpPr/>
            <p:nvPr/>
          </p:nvGrpSpPr>
          <p:grpSpPr>
            <a:xfrm>
              <a:off x="180285" y="6216428"/>
              <a:ext cx="549964" cy="514904"/>
              <a:chOff x="180285" y="6216428"/>
              <a:chExt cx="549964" cy="514904"/>
            </a:xfrm>
          </p:grpSpPr>
          <p:sp>
            <p:nvSpPr>
              <p:cNvPr id="54" name="Freeform 162">
                <a:extLst>
                  <a:ext uri="{FF2B5EF4-FFF2-40B4-BE49-F238E27FC236}">
                    <a16:creationId xmlns:a16="http://schemas.microsoft.com/office/drawing/2014/main" id="{AF924432-A446-B343-82FB-BFB6E0DA2686}"/>
                  </a:ext>
                </a:extLst>
              </p:cNvPr>
              <p:cNvSpPr>
                <a:spLocks/>
              </p:cNvSpPr>
              <p:nvPr/>
            </p:nvSpPr>
            <p:spPr bwMode="auto">
              <a:xfrm>
                <a:off x="206789" y="6400029"/>
                <a:ext cx="523460" cy="331303"/>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63">
                <a:extLst>
                  <a:ext uri="{FF2B5EF4-FFF2-40B4-BE49-F238E27FC236}">
                    <a16:creationId xmlns:a16="http://schemas.microsoft.com/office/drawing/2014/main" id="{215A1A88-6707-AC40-853E-FAD534CA782F}"/>
                  </a:ext>
                </a:extLst>
              </p:cNvPr>
              <p:cNvSpPr>
                <a:spLocks/>
              </p:cNvSpPr>
              <p:nvPr/>
            </p:nvSpPr>
            <p:spPr bwMode="auto">
              <a:xfrm>
                <a:off x="180285" y="6216428"/>
                <a:ext cx="549964" cy="457200"/>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53" name="Text Placeholder 3">
              <a:extLst>
                <a:ext uri="{FF2B5EF4-FFF2-40B4-BE49-F238E27FC236}">
                  <a16:creationId xmlns:a16="http://schemas.microsoft.com/office/drawing/2014/main" id="{2B38E1E9-0B9C-2B4E-97CE-836CBF8E4950}"/>
                </a:ext>
              </a:extLst>
            </p:cNvPr>
            <p:cNvSpPr txBox="1">
              <a:spLocks/>
            </p:cNvSpPr>
            <p:nvPr/>
          </p:nvSpPr>
          <p:spPr>
            <a:xfrm>
              <a:off x="1507733" y="6061010"/>
              <a:ext cx="2344261" cy="107221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SCRIPTS</a:t>
              </a:r>
            </a:p>
            <a:p>
              <a:pPr algn="l"/>
              <a:r>
                <a:rPr lang="en-US" dirty="0">
                  <a:solidFill>
                    <a:schemeClr val="bg1"/>
                  </a:solidFill>
                </a:rPr>
                <a:t>D3 </a:t>
              </a:r>
              <a:r>
                <a:rPr lang="en-US" dirty="0" err="1">
                  <a:solidFill>
                    <a:schemeClr val="bg1"/>
                  </a:solidFill>
                </a:rPr>
                <a:t>Javascript</a:t>
              </a:r>
              <a:r>
                <a:rPr lang="en-US" dirty="0">
                  <a:solidFill>
                    <a:schemeClr val="bg1"/>
                  </a:solidFill>
                </a:rPr>
                <a:t>  | Bootstrap</a:t>
              </a:r>
            </a:p>
            <a:p>
              <a:pPr algn="l"/>
              <a:r>
                <a:rPr lang="en-US" dirty="0" err="1">
                  <a:solidFill>
                    <a:schemeClr val="bg1"/>
                  </a:solidFill>
                </a:rPr>
                <a:t>Plotly</a:t>
              </a:r>
              <a:r>
                <a:rPr lang="en-US" dirty="0">
                  <a:solidFill>
                    <a:schemeClr val="bg1"/>
                  </a:solidFill>
                </a:rPr>
                <a:t>   |    Leaflet</a:t>
              </a:r>
              <a:endParaRPr lang="en-US" dirty="0">
                <a:solidFill>
                  <a:schemeClr val="bg1">
                    <a:lumMod val="85000"/>
                  </a:schemeClr>
                </a:solidFill>
              </a:endParaRPr>
            </a:p>
            <a:p>
              <a:pPr algn="l"/>
              <a:endParaRPr lang="en-US" dirty="0">
                <a:solidFill>
                  <a:schemeClr val="bg1"/>
                </a:solidFill>
              </a:endParaRPr>
            </a:p>
          </p:txBody>
        </p:sp>
      </p:grpSp>
      <p:grpSp>
        <p:nvGrpSpPr>
          <p:cNvPr id="57" name="Group 56">
            <a:extLst>
              <a:ext uri="{FF2B5EF4-FFF2-40B4-BE49-F238E27FC236}">
                <a16:creationId xmlns:a16="http://schemas.microsoft.com/office/drawing/2014/main" id="{945E2032-C21A-724E-8FBA-F2F174020D92}"/>
              </a:ext>
            </a:extLst>
          </p:cNvPr>
          <p:cNvGrpSpPr/>
          <p:nvPr/>
        </p:nvGrpSpPr>
        <p:grpSpPr>
          <a:xfrm>
            <a:off x="0" y="5251417"/>
            <a:ext cx="4014023" cy="771887"/>
            <a:chOff x="-27913" y="5101090"/>
            <a:chExt cx="4369930" cy="840327"/>
          </a:xfrm>
        </p:grpSpPr>
        <p:sp>
          <p:nvSpPr>
            <p:cNvPr id="58" name="Freeform 37">
              <a:extLst>
                <a:ext uri="{FF2B5EF4-FFF2-40B4-BE49-F238E27FC236}">
                  <a16:creationId xmlns:a16="http://schemas.microsoft.com/office/drawing/2014/main" id="{8ECDF01B-0F82-C34A-BEEE-C7E661088583}"/>
                </a:ext>
              </a:extLst>
            </p:cNvPr>
            <p:cNvSpPr>
              <a:spLocks/>
            </p:cNvSpPr>
            <p:nvPr/>
          </p:nvSpPr>
          <p:spPr bwMode="auto">
            <a:xfrm>
              <a:off x="-27913" y="5103217"/>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59" name="Freeform 30">
              <a:extLst>
                <a:ext uri="{FF2B5EF4-FFF2-40B4-BE49-F238E27FC236}">
                  <a16:creationId xmlns:a16="http://schemas.microsoft.com/office/drawing/2014/main" id="{B4FF87E0-49D4-4E4A-85EC-A39ABD1E453B}"/>
                </a:ext>
              </a:extLst>
            </p:cNvPr>
            <p:cNvSpPr>
              <a:spLocks/>
            </p:cNvSpPr>
            <p:nvPr/>
          </p:nvSpPr>
          <p:spPr bwMode="auto">
            <a:xfrm>
              <a:off x="570117" y="5101090"/>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grpSp>
          <p:nvGrpSpPr>
            <p:cNvPr id="60" name="Group 59">
              <a:extLst>
                <a:ext uri="{FF2B5EF4-FFF2-40B4-BE49-F238E27FC236}">
                  <a16:creationId xmlns:a16="http://schemas.microsoft.com/office/drawing/2014/main" id="{0160E602-0161-8A4C-92D5-0DE2C2008FB1}"/>
                </a:ext>
              </a:extLst>
            </p:cNvPr>
            <p:cNvGrpSpPr>
              <a:grpSpLocks noChangeAspect="1"/>
            </p:cNvGrpSpPr>
            <p:nvPr/>
          </p:nvGrpSpPr>
          <p:grpSpPr>
            <a:xfrm>
              <a:off x="169365" y="5325964"/>
              <a:ext cx="598308" cy="457200"/>
              <a:chOff x="1201738" y="1511300"/>
              <a:chExt cx="168275" cy="128588"/>
            </a:xfrm>
            <a:solidFill>
              <a:schemeClr val="bg1"/>
            </a:solidFill>
            <a:effectLst>
              <a:outerShdw blurRad="50800" dist="38100" dir="2700000" algn="tl" rotWithShape="0">
                <a:prstClr val="black">
                  <a:alpha val="40000"/>
                </a:prstClr>
              </a:outerShdw>
            </a:effectLst>
          </p:grpSpPr>
          <p:sp>
            <p:nvSpPr>
              <p:cNvPr id="62" name="Freeform 159">
                <a:extLst>
                  <a:ext uri="{FF2B5EF4-FFF2-40B4-BE49-F238E27FC236}">
                    <a16:creationId xmlns:a16="http://schemas.microsoft.com/office/drawing/2014/main" id="{483A5956-D2E2-4B4F-BB58-6E77E96188B9}"/>
                  </a:ext>
                </a:extLst>
              </p:cNvPr>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60">
                <a:extLst>
                  <a:ext uri="{FF2B5EF4-FFF2-40B4-BE49-F238E27FC236}">
                    <a16:creationId xmlns:a16="http://schemas.microsoft.com/office/drawing/2014/main" id="{0D13A8F3-0897-0045-8D76-79E273CA9EA6}"/>
                  </a:ext>
                </a:extLst>
              </p:cNvPr>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4" name="Freeform 161">
                <a:extLst>
                  <a:ext uri="{FF2B5EF4-FFF2-40B4-BE49-F238E27FC236}">
                    <a16:creationId xmlns:a16="http://schemas.microsoft.com/office/drawing/2014/main" id="{4EB49C9A-5EDA-9941-9797-34953E90FCB2}"/>
                  </a:ext>
                </a:extLst>
              </p:cNvPr>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61" name="Text Placeholder 3">
              <a:extLst>
                <a:ext uri="{FF2B5EF4-FFF2-40B4-BE49-F238E27FC236}">
                  <a16:creationId xmlns:a16="http://schemas.microsoft.com/office/drawing/2014/main" id="{2F68BFB6-45C4-3E49-9137-95D9FAF0960A}"/>
                </a:ext>
              </a:extLst>
            </p:cNvPr>
            <p:cNvSpPr txBox="1">
              <a:spLocks/>
            </p:cNvSpPr>
            <p:nvPr/>
          </p:nvSpPr>
          <p:spPr>
            <a:xfrm>
              <a:off x="1507733" y="5148839"/>
              <a:ext cx="2344261" cy="7386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DEPENDENCIES</a:t>
              </a:r>
            </a:p>
            <a:p>
              <a:pPr algn="l"/>
              <a:r>
                <a:rPr lang="en-US" dirty="0" err="1">
                  <a:solidFill>
                    <a:schemeClr val="bg1"/>
                  </a:solidFill>
                  <a:latin typeface="Candara" panose="020E0502030303020204" pitchFamily="34" charset="0"/>
                </a:rPr>
                <a:t>SQLAlchemy</a:t>
              </a:r>
              <a:endParaRPr lang="en-US" dirty="0">
                <a:solidFill>
                  <a:schemeClr val="bg1"/>
                </a:solidFill>
                <a:latin typeface="Candara" panose="020E0502030303020204" pitchFamily="34" charset="0"/>
              </a:endParaRPr>
            </a:p>
            <a:p>
              <a:pPr algn="l"/>
              <a:r>
                <a:rPr lang="en-US" dirty="0">
                  <a:solidFill>
                    <a:schemeClr val="bg1"/>
                  </a:solidFill>
                  <a:latin typeface="Candara" panose="020E0502030303020204" pitchFamily="34" charset="0"/>
                </a:rPr>
                <a:t>Flask</a:t>
              </a:r>
            </a:p>
          </p:txBody>
        </p:sp>
      </p:grpSp>
      <p:pic>
        <p:nvPicPr>
          <p:cNvPr id="2" name="parks_info.mov" descr="parks_info.mov">
            <a:hlinkClick r:id="" action="ppaction://media"/>
            <a:extLst>
              <a:ext uri="{FF2B5EF4-FFF2-40B4-BE49-F238E27FC236}">
                <a16:creationId xmlns:a16="http://schemas.microsoft.com/office/drawing/2014/main" id="{F59AE464-1AD5-384A-B57C-8BCC070E288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14023" y="425771"/>
            <a:ext cx="7743406" cy="4839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9709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64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3405995-9C2D-504E-B2BB-B7DEB3FB0719}"/>
              </a:ext>
            </a:extLst>
          </p:cNvPr>
          <p:cNvSpPr txBox="1"/>
          <p:nvPr/>
        </p:nvSpPr>
        <p:spPr>
          <a:xfrm>
            <a:off x="-395704" y="102618"/>
            <a:ext cx="4521656" cy="2400657"/>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National Parks App</a:t>
            </a:r>
          </a:p>
          <a:p>
            <a:pPr algn="ctr"/>
            <a:r>
              <a:rPr lang="en-US" dirty="0">
                <a:solidFill>
                  <a:srgbClr val="4C4F54"/>
                </a:solidFill>
                <a:latin typeface="Candara" panose="020E0502030303020204" pitchFamily="34" charset="0"/>
              </a:rPr>
              <a:t>Biodiversity Maps</a:t>
            </a:r>
          </a:p>
          <a:p>
            <a:pPr algn="ctr"/>
            <a:endParaRPr lang="en-US" sz="4400" b="1" dirty="0">
              <a:solidFill>
                <a:schemeClr val="bg1"/>
              </a:solidFill>
              <a:latin typeface="Candara" panose="020E0502030303020204" pitchFamily="34" charset="0"/>
            </a:endParaRPr>
          </a:p>
        </p:txBody>
      </p:sp>
      <p:grpSp>
        <p:nvGrpSpPr>
          <p:cNvPr id="82" name="Group 81">
            <a:extLst>
              <a:ext uri="{FF2B5EF4-FFF2-40B4-BE49-F238E27FC236}">
                <a16:creationId xmlns:a16="http://schemas.microsoft.com/office/drawing/2014/main" id="{F788B403-E638-2449-95D7-8A447C487707}"/>
              </a:ext>
            </a:extLst>
          </p:cNvPr>
          <p:cNvGrpSpPr/>
          <p:nvPr/>
        </p:nvGrpSpPr>
        <p:grpSpPr>
          <a:xfrm>
            <a:off x="0" y="6089353"/>
            <a:ext cx="4007301" cy="1035191"/>
            <a:chOff x="-14817" y="6006245"/>
            <a:chExt cx="4362614" cy="1126976"/>
          </a:xfrm>
        </p:grpSpPr>
        <p:sp>
          <p:nvSpPr>
            <p:cNvPr id="83" name="Freeform 41">
              <a:extLst>
                <a:ext uri="{FF2B5EF4-FFF2-40B4-BE49-F238E27FC236}">
                  <a16:creationId xmlns:a16="http://schemas.microsoft.com/office/drawing/2014/main" id="{43838190-B50F-4C40-B8F2-EB031E627AD6}"/>
                </a:ext>
              </a:extLst>
            </p:cNvPr>
            <p:cNvSpPr>
              <a:spLocks/>
            </p:cNvSpPr>
            <p:nvPr/>
          </p:nvSpPr>
          <p:spPr bwMode="auto">
            <a:xfrm>
              <a:off x="-14817" y="6006245"/>
              <a:ext cx="1223269" cy="853017"/>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chemeClr val="accent1"/>
            </a:solidFill>
            <a:ln w="9525">
              <a:noFill/>
              <a:round/>
              <a:headEnd/>
              <a:tailEnd/>
            </a:ln>
            <a:effectLst>
              <a:outerShdw blurRad="50800" dist="381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84" name="Freeform 32">
              <a:extLst>
                <a:ext uri="{FF2B5EF4-FFF2-40B4-BE49-F238E27FC236}">
                  <a16:creationId xmlns:a16="http://schemas.microsoft.com/office/drawing/2014/main" id="{23099E39-12B5-9E4A-8B69-E4991E724C13}"/>
                </a:ext>
              </a:extLst>
            </p:cNvPr>
            <p:cNvSpPr>
              <a:spLocks/>
            </p:cNvSpPr>
            <p:nvPr/>
          </p:nvSpPr>
          <p:spPr bwMode="auto">
            <a:xfrm>
              <a:off x="1251113" y="6026149"/>
              <a:ext cx="3096684" cy="831851"/>
            </a:xfrm>
            <a:custGeom>
              <a:avLst/>
              <a:gdLst/>
              <a:ahLst/>
              <a:cxnLst>
                <a:cxn ang="0">
                  <a:pos x="2198" y="295"/>
                </a:cxn>
                <a:cxn ang="0">
                  <a:pos x="1845" y="589"/>
                </a:cxn>
                <a:cxn ang="0">
                  <a:pos x="323" y="591"/>
                </a:cxn>
                <a:cxn ang="0">
                  <a:pos x="323" y="591"/>
                </a:cxn>
                <a:cxn ang="0">
                  <a:pos x="0" y="591"/>
                </a:cxn>
                <a:cxn ang="0">
                  <a:pos x="60" y="226"/>
                </a:cxn>
                <a:cxn ang="0">
                  <a:pos x="39" y="0"/>
                </a:cxn>
                <a:cxn ang="0">
                  <a:pos x="323" y="0"/>
                </a:cxn>
                <a:cxn ang="0">
                  <a:pos x="323" y="0"/>
                </a:cxn>
                <a:cxn ang="0">
                  <a:pos x="1845" y="2"/>
                </a:cxn>
                <a:cxn ang="0">
                  <a:pos x="2198" y="295"/>
                </a:cxn>
              </a:cxnLst>
              <a:rect l="0" t="0" r="r" b="b"/>
              <a:pathLst>
                <a:path w="2198" h="591">
                  <a:moveTo>
                    <a:pt x="2198" y="295"/>
                  </a:moveTo>
                  <a:cubicBezTo>
                    <a:pt x="1845" y="589"/>
                    <a:pt x="1845" y="589"/>
                    <a:pt x="1845" y="589"/>
                  </a:cubicBezTo>
                  <a:cubicBezTo>
                    <a:pt x="323" y="591"/>
                    <a:pt x="323" y="591"/>
                    <a:pt x="323" y="591"/>
                  </a:cubicBezTo>
                  <a:cubicBezTo>
                    <a:pt x="323" y="591"/>
                    <a:pt x="323" y="591"/>
                    <a:pt x="323" y="591"/>
                  </a:cubicBezTo>
                  <a:cubicBezTo>
                    <a:pt x="0" y="591"/>
                    <a:pt x="0" y="591"/>
                    <a:pt x="0" y="591"/>
                  </a:cubicBezTo>
                  <a:cubicBezTo>
                    <a:pt x="40" y="478"/>
                    <a:pt x="60" y="356"/>
                    <a:pt x="60" y="226"/>
                  </a:cubicBezTo>
                  <a:cubicBezTo>
                    <a:pt x="60" y="147"/>
                    <a:pt x="53" y="72"/>
                    <a:pt x="39" y="0"/>
                  </a:cubicBezTo>
                  <a:cubicBezTo>
                    <a:pt x="323" y="0"/>
                    <a:pt x="323" y="0"/>
                    <a:pt x="323" y="0"/>
                  </a:cubicBezTo>
                  <a:cubicBezTo>
                    <a:pt x="323" y="0"/>
                    <a:pt x="323" y="0"/>
                    <a:pt x="323" y="0"/>
                  </a:cubicBezTo>
                  <a:cubicBezTo>
                    <a:pt x="1845" y="2"/>
                    <a:pt x="1845" y="2"/>
                    <a:pt x="1845" y="2"/>
                  </a:cubicBezTo>
                  <a:lnTo>
                    <a:pt x="2198" y="295"/>
                  </a:lnTo>
                  <a:close/>
                </a:path>
              </a:pathLst>
            </a:custGeom>
            <a:solidFill>
              <a:schemeClr val="accent1"/>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85" name="Group 84">
              <a:extLst>
                <a:ext uri="{FF2B5EF4-FFF2-40B4-BE49-F238E27FC236}">
                  <a16:creationId xmlns:a16="http://schemas.microsoft.com/office/drawing/2014/main" id="{E12C5800-8675-174B-9C98-74631FBF41A5}"/>
                </a:ext>
              </a:extLst>
            </p:cNvPr>
            <p:cNvGrpSpPr/>
            <p:nvPr/>
          </p:nvGrpSpPr>
          <p:grpSpPr>
            <a:xfrm>
              <a:off x="180285" y="6216428"/>
              <a:ext cx="549964" cy="514904"/>
              <a:chOff x="180285" y="6216428"/>
              <a:chExt cx="549964" cy="514904"/>
            </a:xfrm>
          </p:grpSpPr>
          <p:sp>
            <p:nvSpPr>
              <p:cNvPr id="87" name="Freeform 162">
                <a:extLst>
                  <a:ext uri="{FF2B5EF4-FFF2-40B4-BE49-F238E27FC236}">
                    <a16:creationId xmlns:a16="http://schemas.microsoft.com/office/drawing/2014/main" id="{EE13934C-49A9-7E4B-A8CF-90CFE1867F58}"/>
                  </a:ext>
                </a:extLst>
              </p:cNvPr>
              <p:cNvSpPr>
                <a:spLocks/>
              </p:cNvSpPr>
              <p:nvPr/>
            </p:nvSpPr>
            <p:spPr bwMode="auto">
              <a:xfrm>
                <a:off x="206789" y="6400029"/>
                <a:ext cx="523460" cy="331303"/>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8" name="Freeform 163">
                <a:extLst>
                  <a:ext uri="{FF2B5EF4-FFF2-40B4-BE49-F238E27FC236}">
                    <a16:creationId xmlns:a16="http://schemas.microsoft.com/office/drawing/2014/main" id="{B250B010-FE65-D744-B0EC-7818E9BA386A}"/>
                  </a:ext>
                </a:extLst>
              </p:cNvPr>
              <p:cNvSpPr>
                <a:spLocks/>
              </p:cNvSpPr>
              <p:nvPr/>
            </p:nvSpPr>
            <p:spPr bwMode="auto">
              <a:xfrm>
                <a:off x="180285" y="6216428"/>
                <a:ext cx="549964" cy="457200"/>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86" name="Text Placeholder 3">
              <a:extLst>
                <a:ext uri="{FF2B5EF4-FFF2-40B4-BE49-F238E27FC236}">
                  <a16:creationId xmlns:a16="http://schemas.microsoft.com/office/drawing/2014/main" id="{302BC11D-A381-494A-9992-D5553A7C6423}"/>
                </a:ext>
              </a:extLst>
            </p:cNvPr>
            <p:cNvSpPr txBox="1">
              <a:spLocks/>
            </p:cNvSpPr>
            <p:nvPr/>
          </p:nvSpPr>
          <p:spPr>
            <a:xfrm>
              <a:off x="1507733" y="6061010"/>
              <a:ext cx="2344261" cy="107221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SCRIPTS</a:t>
              </a:r>
            </a:p>
            <a:p>
              <a:pPr algn="l"/>
              <a:r>
                <a:rPr lang="en-US" dirty="0">
                  <a:solidFill>
                    <a:schemeClr val="bg1"/>
                  </a:solidFill>
                </a:rPr>
                <a:t>D3 </a:t>
              </a:r>
              <a:r>
                <a:rPr lang="en-US" dirty="0" err="1">
                  <a:solidFill>
                    <a:schemeClr val="bg1"/>
                  </a:solidFill>
                </a:rPr>
                <a:t>Javascript</a:t>
              </a:r>
              <a:r>
                <a:rPr lang="en-US" dirty="0">
                  <a:solidFill>
                    <a:schemeClr val="bg1"/>
                  </a:solidFill>
                </a:rPr>
                <a:t>  | Bootstrap</a:t>
              </a:r>
            </a:p>
            <a:p>
              <a:pPr algn="l"/>
              <a:r>
                <a:rPr lang="en-US" dirty="0" err="1">
                  <a:solidFill>
                    <a:schemeClr val="bg1"/>
                  </a:solidFill>
                </a:rPr>
                <a:t>Plotly</a:t>
              </a:r>
              <a:r>
                <a:rPr lang="en-US" dirty="0">
                  <a:solidFill>
                    <a:schemeClr val="bg1"/>
                  </a:solidFill>
                </a:rPr>
                <a:t>   |    Leaflet</a:t>
              </a:r>
              <a:endParaRPr lang="en-US" dirty="0">
                <a:solidFill>
                  <a:schemeClr val="bg1">
                    <a:lumMod val="85000"/>
                  </a:schemeClr>
                </a:solidFill>
              </a:endParaRPr>
            </a:p>
            <a:p>
              <a:pPr algn="l"/>
              <a:endParaRPr lang="en-US" dirty="0">
                <a:solidFill>
                  <a:schemeClr val="bg1"/>
                </a:solidFill>
              </a:endParaRPr>
            </a:p>
          </p:txBody>
        </p:sp>
      </p:grpSp>
      <p:grpSp>
        <p:nvGrpSpPr>
          <p:cNvPr id="89" name="Group 88">
            <a:extLst>
              <a:ext uri="{FF2B5EF4-FFF2-40B4-BE49-F238E27FC236}">
                <a16:creationId xmlns:a16="http://schemas.microsoft.com/office/drawing/2014/main" id="{19E48F06-483D-7944-8079-4A6DAF0922D3}"/>
              </a:ext>
            </a:extLst>
          </p:cNvPr>
          <p:cNvGrpSpPr/>
          <p:nvPr/>
        </p:nvGrpSpPr>
        <p:grpSpPr>
          <a:xfrm>
            <a:off x="0" y="5251417"/>
            <a:ext cx="4014023" cy="771887"/>
            <a:chOff x="-27913" y="5101090"/>
            <a:chExt cx="4369930" cy="840327"/>
          </a:xfrm>
        </p:grpSpPr>
        <p:sp>
          <p:nvSpPr>
            <p:cNvPr id="90" name="Freeform 37">
              <a:extLst>
                <a:ext uri="{FF2B5EF4-FFF2-40B4-BE49-F238E27FC236}">
                  <a16:creationId xmlns:a16="http://schemas.microsoft.com/office/drawing/2014/main" id="{C25ED697-AAF0-DC44-B530-F880AE38E0F2}"/>
                </a:ext>
              </a:extLst>
            </p:cNvPr>
            <p:cNvSpPr>
              <a:spLocks/>
            </p:cNvSpPr>
            <p:nvPr/>
          </p:nvSpPr>
          <p:spPr bwMode="auto">
            <a:xfrm>
              <a:off x="-27913" y="5103217"/>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91" name="Freeform 30">
              <a:extLst>
                <a:ext uri="{FF2B5EF4-FFF2-40B4-BE49-F238E27FC236}">
                  <a16:creationId xmlns:a16="http://schemas.microsoft.com/office/drawing/2014/main" id="{28D8F6AC-803B-9C42-8A0B-0959B7617504}"/>
                </a:ext>
              </a:extLst>
            </p:cNvPr>
            <p:cNvSpPr>
              <a:spLocks/>
            </p:cNvSpPr>
            <p:nvPr/>
          </p:nvSpPr>
          <p:spPr bwMode="auto">
            <a:xfrm>
              <a:off x="570117" y="5101090"/>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grpSp>
          <p:nvGrpSpPr>
            <p:cNvPr id="92" name="Group 91">
              <a:extLst>
                <a:ext uri="{FF2B5EF4-FFF2-40B4-BE49-F238E27FC236}">
                  <a16:creationId xmlns:a16="http://schemas.microsoft.com/office/drawing/2014/main" id="{46F6959A-B6A1-3D41-846C-C8970CB49D34}"/>
                </a:ext>
              </a:extLst>
            </p:cNvPr>
            <p:cNvGrpSpPr>
              <a:grpSpLocks noChangeAspect="1"/>
            </p:cNvGrpSpPr>
            <p:nvPr/>
          </p:nvGrpSpPr>
          <p:grpSpPr>
            <a:xfrm>
              <a:off x="169365" y="5325964"/>
              <a:ext cx="598308" cy="457200"/>
              <a:chOff x="1201738" y="1511300"/>
              <a:chExt cx="168275" cy="128588"/>
            </a:xfrm>
            <a:solidFill>
              <a:schemeClr val="bg1"/>
            </a:solidFill>
            <a:effectLst>
              <a:outerShdw blurRad="50800" dist="38100" dir="2700000" algn="tl" rotWithShape="0">
                <a:prstClr val="black">
                  <a:alpha val="40000"/>
                </a:prstClr>
              </a:outerShdw>
            </a:effectLst>
          </p:grpSpPr>
          <p:sp>
            <p:nvSpPr>
              <p:cNvPr id="94" name="Freeform 159">
                <a:extLst>
                  <a:ext uri="{FF2B5EF4-FFF2-40B4-BE49-F238E27FC236}">
                    <a16:creationId xmlns:a16="http://schemas.microsoft.com/office/drawing/2014/main" id="{7A27450F-741E-6848-AC1C-BADE5FA5147F}"/>
                  </a:ext>
                </a:extLst>
              </p:cNvPr>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5" name="Freeform 160">
                <a:extLst>
                  <a:ext uri="{FF2B5EF4-FFF2-40B4-BE49-F238E27FC236}">
                    <a16:creationId xmlns:a16="http://schemas.microsoft.com/office/drawing/2014/main" id="{893C0970-E47C-F04A-B300-63436E37C249}"/>
                  </a:ext>
                </a:extLst>
              </p:cNvPr>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6" name="Freeform 161">
                <a:extLst>
                  <a:ext uri="{FF2B5EF4-FFF2-40B4-BE49-F238E27FC236}">
                    <a16:creationId xmlns:a16="http://schemas.microsoft.com/office/drawing/2014/main" id="{FED31D74-482F-1941-82DB-76B66C5E0F5D}"/>
                  </a:ext>
                </a:extLst>
              </p:cNvPr>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93" name="Text Placeholder 3">
              <a:extLst>
                <a:ext uri="{FF2B5EF4-FFF2-40B4-BE49-F238E27FC236}">
                  <a16:creationId xmlns:a16="http://schemas.microsoft.com/office/drawing/2014/main" id="{BCFAD643-F6F6-4A47-9A8B-E729B0F70789}"/>
                </a:ext>
              </a:extLst>
            </p:cNvPr>
            <p:cNvSpPr txBox="1">
              <a:spLocks/>
            </p:cNvSpPr>
            <p:nvPr/>
          </p:nvSpPr>
          <p:spPr>
            <a:xfrm>
              <a:off x="1507733" y="5136699"/>
              <a:ext cx="2344261" cy="7386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DEPENDENCIES</a:t>
              </a:r>
            </a:p>
            <a:p>
              <a:pPr algn="l"/>
              <a:r>
                <a:rPr lang="en-US" dirty="0" err="1">
                  <a:solidFill>
                    <a:schemeClr val="bg1"/>
                  </a:solidFill>
                  <a:latin typeface="Candara" panose="020E0502030303020204" pitchFamily="34" charset="0"/>
                </a:rPr>
                <a:t>SQLAlchemy</a:t>
              </a:r>
              <a:endParaRPr lang="en-US" dirty="0">
                <a:solidFill>
                  <a:schemeClr val="bg1"/>
                </a:solidFill>
                <a:latin typeface="Candara" panose="020E0502030303020204" pitchFamily="34" charset="0"/>
              </a:endParaRPr>
            </a:p>
            <a:p>
              <a:pPr algn="l"/>
              <a:r>
                <a:rPr lang="en-US" dirty="0">
                  <a:solidFill>
                    <a:schemeClr val="bg1"/>
                  </a:solidFill>
                  <a:latin typeface="Candara" panose="020E0502030303020204" pitchFamily="34" charset="0"/>
                </a:rPr>
                <a:t>Flask</a:t>
              </a:r>
            </a:p>
          </p:txBody>
        </p:sp>
      </p:grpSp>
      <p:pic>
        <p:nvPicPr>
          <p:cNvPr id="2" name="biodiv.mov" descr="biodiv.mov">
            <a:hlinkClick r:id="" action="ppaction://media"/>
            <a:extLst>
              <a:ext uri="{FF2B5EF4-FFF2-40B4-BE49-F238E27FC236}">
                <a16:creationId xmlns:a16="http://schemas.microsoft.com/office/drawing/2014/main" id="{9BA27F70-4D5C-9C42-B93B-B416E22E7C2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105137" y="443001"/>
            <a:ext cx="7921826" cy="49511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421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40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F84EEBE7-05D8-0242-A15A-AB569D16A0B3}"/>
              </a:ext>
            </a:extLst>
          </p:cNvPr>
          <p:cNvSpPr txBox="1"/>
          <p:nvPr/>
        </p:nvSpPr>
        <p:spPr>
          <a:xfrm>
            <a:off x="669567" y="206080"/>
            <a:ext cx="3003401" cy="2400657"/>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National Parks App</a:t>
            </a:r>
          </a:p>
          <a:p>
            <a:pPr algn="ctr"/>
            <a:r>
              <a:rPr lang="en-US" dirty="0">
                <a:solidFill>
                  <a:srgbClr val="4C4F54"/>
                </a:solidFill>
                <a:latin typeface="Candara" panose="020E0502030303020204" pitchFamily="34" charset="0"/>
              </a:rPr>
              <a:t>Searchable Data Table</a:t>
            </a:r>
          </a:p>
          <a:p>
            <a:pPr algn="ctr"/>
            <a:endParaRPr lang="en-US" sz="4400" b="1" dirty="0">
              <a:solidFill>
                <a:schemeClr val="bg1"/>
              </a:solidFill>
              <a:latin typeface="Candara" panose="020E0502030303020204" pitchFamily="34" charset="0"/>
            </a:endParaRPr>
          </a:p>
        </p:txBody>
      </p:sp>
      <p:grpSp>
        <p:nvGrpSpPr>
          <p:cNvPr id="65" name="Group 64">
            <a:extLst>
              <a:ext uri="{FF2B5EF4-FFF2-40B4-BE49-F238E27FC236}">
                <a16:creationId xmlns:a16="http://schemas.microsoft.com/office/drawing/2014/main" id="{2EA2108A-D69D-CD4A-A22E-2DAFE84C3A5C}"/>
              </a:ext>
            </a:extLst>
          </p:cNvPr>
          <p:cNvGrpSpPr/>
          <p:nvPr/>
        </p:nvGrpSpPr>
        <p:grpSpPr>
          <a:xfrm>
            <a:off x="-14817" y="6075719"/>
            <a:ext cx="4007301" cy="783543"/>
            <a:chOff x="-14817" y="6006245"/>
            <a:chExt cx="4362614" cy="853017"/>
          </a:xfrm>
        </p:grpSpPr>
        <p:sp>
          <p:nvSpPr>
            <p:cNvPr id="66" name="Freeform 41">
              <a:extLst>
                <a:ext uri="{FF2B5EF4-FFF2-40B4-BE49-F238E27FC236}">
                  <a16:creationId xmlns:a16="http://schemas.microsoft.com/office/drawing/2014/main" id="{18777002-3F90-E844-99F7-69621C533407}"/>
                </a:ext>
              </a:extLst>
            </p:cNvPr>
            <p:cNvSpPr>
              <a:spLocks/>
            </p:cNvSpPr>
            <p:nvPr/>
          </p:nvSpPr>
          <p:spPr bwMode="auto">
            <a:xfrm>
              <a:off x="-14817" y="6006245"/>
              <a:ext cx="1223269" cy="853017"/>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chemeClr val="accent1"/>
            </a:solidFill>
            <a:ln w="9525">
              <a:noFill/>
              <a:round/>
              <a:headEnd/>
              <a:tailEnd/>
            </a:ln>
            <a:effectLst>
              <a:outerShdw blurRad="50800" dist="381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67" name="Freeform 32">
              <a:extLst>
                <a:ext uri="{FF2B5EF4-FFF2-40B4-BE49-F238E27FC236}">
                  <a16:creationId xmlns:a16="http://schemas.microsoft.com/office/drawing/2014/main" id="{D961975E-186C-D849-BDED-D71EAB19BA8C}"/>
                </a:ext>
              </a:extLst>
            </p:cNvPr>
            <p:cNvSpPr>
              <a:spLocks/>
            </p:cNvSpPr>
            <p:nvPr/>
          </p:nvSpPr>
          <p:spPr bwMode="auto">
            <a:xfrm>
              <a:off x="1251113" y="6026149"/>
              <a:ext cx="3096684" cy="831851"/>
            </a:xfrm>
            <a:custGeom>
              <a:avLst/>
              <a:gdLst/>
              <a:ahLst/>
              <a:cxnLst>
                <a:cxn ang="0">
                  <a:pos x="2198" y="295"/>
                </a:cxn>
                <a:cxn ang="0">
                  <a:pos x="1845" y="589"/>
                </a:cxn>
                <a:cxn ang="0">
                  <a:pos x="323" y="591"/>
                </a:cxn>
                <a:cxn ang="0">
                  <a:pos x="323" y="591"/>
                </a:cxn>
                <a:cxn ang="0">
                  <a:pos x="0" y="591"/>
                </a:cxn>
                <a:cxn ang="0">
                  <a:pos x="60" y="226"/>
                </a:cxn>
                <a:cxn ang="0">
                  <a:pos x="39" y="0"/>
                </a:cxn>
                <a:cxn ang="0">
                  <a:pos x="323" y="0"/>
                </a:cxn>
                <a:cxn ang="0">
                  <a:pos x="323" y="0"/>
                </a:cxn>
                <a:cxn ang="0">
                  <a:pos x="1845" y="2"/>
                </a:cxn>
                <a:cxn ang="0">
                  <a:pos x="2198" y="295"/>
                </a:cxn>
              </a:cxnLst>
              <a:rect l="0" t="0" r="r" b="b"/>
              <a:pathLst>
                <a:path w="2198" h="591">
                  <a:moveTo>
                    <a:pt x="2198" y="295"/>
                  </a:moveTo>
                  <a:cubicBezTo>
                    <a:pt x="1845" y="589"/>
                    <a:pt x="1845" y="589"/>
                    <a:pt x="1845" y="589"/>
                  </a:cubicBezTo>
                  <a:cubicBezTo>
                    <a:pt x="323" y="591"/>
                    <a:pt x="323" y="591"/>
                    <a:pt x="323" y="591"/>
                  </a:cubicBezTo>
                  <a:cubicBezTo>
                    <a:pt x="323" y="591"/>
                    <a:pt x="323" y="591"/>
                    <a:pt x="323" y="591"/>
                  </a:cubicBezTo>
                  <a:cubicBezTo>
                    <a:pt x="0" y="591"/>
                    <a:pt x="0" y="591"/>
                    <a:pt x="0" y="591"/>
                  </a:cubicBezTo>
                  <a:cubicBezTo>
                    <a:pt x="40" y="478"/>
                    <a:pt x="60" y="356"/>
                    <a:pt x="60" y="226"/>
                  </a:cubicBezTo>
                  <a:cubicBezTo>
                    <a:pt x="60" y="147"/>
                    <a:pt x="53" y="72"/>
                    <a:pt x="39" y="0"/>
                  </a:cubicBezTo>
                  <a:cubicBezTo>
                    <a:pt x="323" y="0"/>
                    <a:pt x="323" y="0"/>
                    <a:pt x="323" y="0"/>
                  </a:cubicBezTo>
                  <a:cubicBezTo>
                    <a:pt x="323" y="0"/>
                    <a:pt x="323" y="0"/>
                    <a:pt x="323" y="0"/>
                  </a:cubicBezTo>
                  <a:cubicBezTo>
                    <a:pt x="1845" y="2"/>
                    <a:pt x="1845" y="2"/>
                    <a:pt x="1845" y="2"/>
                  </a:cubicBezTo>
                  <a:lnTo>
                    <a:pt x="2198" y="295"/>
                  </a:lnTo>
                  <a:close/>
                </a:path>
              </a:pathLst>
            </a:custGeom>
            <a:solidFill>
              <a:schemeClr val="accent1"/>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68" name="Group 67">
              <a:extLst>
                <a:ext uri="{FF2B5EF4-FFF2-40B4-BE49-F238E27FC236}">
                  <a16:creationId xmlns:a16="http://schemas.microsoft.com/office/drawing/2014/main" id="{F98B6BC8-4E32-E648-8D5E-F603791C45C5}"/>
                </a:ext>
              </a:extLst>
            </p:cNvPr>
            <p:cNvGrpSpPr/>
            <p:nvPr/>
          </p:nvGrpSpPr>
          <p:grpSpPr>
            <a:xfrm>
              <a:off x="180285" y="6216428"/>
              <a:ext cx="549964" cy="514904"/>
              <a:chOff x="180285" y="6216428"/>
              <a:chExt cx="549964" cy="514904"/>
            </a:xfrm>
          </p:grpSpPr>
          <p:sp>
            <p:nvSpPr>
              <p:cNvPr id="70" name="Freeform 162">
                <a:extLst>
                  <a:ext uri="{FF2B5EF4-FFF2-40B4-BE49-F238E27FC236}">
                    <a16:creationId xmlns:a16="http://schemas.microsoft.com/office/drawing/2014/main" id="{ADF8CC80-9081-4C41-A479-BD6A8F11A10F}"/>
                  </a:ext>
                </a:extLst>
              </p:cNvPr>
              <p:cNvSpPr>
                <a:spLocks/>
              </p:cNvSpPr>
              <p:nvPr/>
            </p:nvSpPr>
            <p:spPr bwMode="auto">
              <a:xfrm>
                <a:off x="206789" y="6400029"/>
                <a:ext cx="523460" cy="331303"/>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Freeform 163">
                <a:extLst>
                  <a:ext uri="{FF2B5EF4-FFF2-40B4-BE49-F238E27FC236}">
                    <a16:creationId xmlns:a16="http://schemas.microsoft.com/office/drawing/2014/main" id="{B633F496-274A-3A42-8726-FF4678170391}"/>
                  </a:ext>
                </a:extLst>
              </p:cNvPr>
              <p:cNvSpPr>
                <a:spLocks/>
              </p:cNvSpPr>
              <p:nvPr/>
            </p:nvSpPr>
            <p:spPr bwMode="auto">
              <a:xfrm>
                <a:off x="180285" y="6216428"/>
                <a:ext cx="549964" cy="457200"/>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69" name="Text Placeholder 3">
              <a:extLst>
                <a:ext uri="{FF2B5EF4-FFF2-40B4-BE49-F238E27FC236}">
                  <a16:creationId xmlns:a16="http://schemas.microsoft.com/office/drawing/2014/main" id="{FBCBEB15-86C7-9247-B57C-EB3DD6082C39}"/>
                </a:ext>
              </a:extLst>
            </p:cNvPr>
            <p:cNvSpPr txBox="1">
              <a:spLocks/>
            </p:cNvSpPr>
            <p:nvPr/>
          </p:nvSpPr>
          <p:spPr>
            <a:xfrm>
              <a:off x="1507733" y="6097430"/>
              <a:ext cx="2344261" cy="5361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SCRIPTS</a:t>
              </a:r>
            </a:p>
            <a:p>
              <a:pPr algn="l"/>
              <a:r>
                <a:rPr lang="en-US" dirty="0">
                  <a:solidFill>
                    <a:schemeClr val="bg1"/>
                  </a:solidFill>
                </a:rPr>
                <a:t>D3 </a:t>
              </a:r>
              <a:r>
                <a:rPr lang="en-US" dirty="0" err="1">
                  <a:solidFill>
                    <a:schemeClr val="bg1"/>
                  </a:solidFill>
                </a:rPr>
                <a:t>Javascript</a:t>
              </a:r>
              <a:r>
                <a:rPr lang="en-US" dirty="0">
                  <a:solidFill>
                    <a:schemeClr val="bg1"/>
                  </a:solidFill>
                </a:rPr>
                <a:t>  | Bootstrap</a:t>
              </a:r>
            </a:p>
          </p:txBody>
        </p:sp>
      </p:grpSp>
      <p:grpSp>
        <p:nvGrpSpPr>
          <p:cNvPr id="72" name="Group 71">
            <a:extLst>
              <a:ext uri="{FF2B5EF4-FFF2-40B4-BE49-F238E27FC236}">
                <a16:creationId xmlns:a16="http://schemas.microsoft.com/office/drawing/2014/main" id="{0947C26C-0545-C749-846C-968306423422}"/>
              </a:ext>
            </a:extLst>
          </p:cNvPr>
          <p:cNvGrpSpPr/>
          <p:nvPr/>
        </p:nvGrpSpPr>
        <p:grpSpPr>
          <a:xfrm>
            <a:off x="-14817" y="5237791"/>
            <a:ext cx="4014023" cy="771887"/>
            <a:chOff x="-27913" y="5101090"/>
            <a:chExt cx="4369930" cy="840327"/>
          </a:xfrm>
        </p:grpSpPr>
        <p:sp>
          <p:nvSpPr>
            <p:cNvPr id="73" name="Freeform 37">
              <a:extLst>
                <a:ext uri="{FF2B5EF4-FFF2-40B4-BE49-F238E27FC236}">
                  <a16:creationId xmlns:a16="http://schemas.microsoft.com/office/drawing/2014/main" id="{32368983-1C2D-0143-A229-7FA920EC89FD}"/>
                </a:ext>
              </a:extLst>
            </p:cNvPr>
            <p:cNvSpPr>
              <a:spLocks/>
            </p:cNvSpPr>
            <p:nvPr/>
          </p:nvSpPr>
          <p:spPr bwMode="auto">
            <a:xfrm>
              <a:off x="-27913" y="5103217"/>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74" name="Freeform 30">
              <a:extLst>
                <a:ext uri="{FF2B5EF4-FFF2-40B4-BE49-F238E27FC236}">
                  <a16:creationId xmlns:a16="http://schemas.microsoft.com/office/drawing/2014/main" id="{828ABCB8-7EF8-994A-85A0-65F9BDDF6BA0}"/>
                </a:ext>
              </a:extLst>
            </p:cNvPr>
            <p:cNvSpPr>
              <a:spLocks/>
            </p:cNvSpPr>
            <p:nvPr/>
          </p:nvSpPr>
          <p:spPr bwMode="auto">
            <a:xfrm>
              <a:off x="570117" y="5101090"/>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chemeClr val="tx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grpSp>
          <p:nvGrpSpPr>
            <p:cNvPr id="75" name="Group 74">
              <a:extLst>
                <a:ext uri="{FF2B5EF4-FFF2-40B4-BE49-F238E27FC236}">
                  <a16:creationId xmlns:a16="http://schemas.microsoft.com/office/drawing/2014/main" id="{494ADD96-24E7-534C-A6E0-C1F80061E4AB}"/>
                </a:ext>
              </a:extLst>
            </p:cNvPr>
            <p:cNvGrpSpPr>
              <a:grpSpLocks noChangeAspect="1"/>
            </p:cNvGrpSpPr>
            <p:nvPr/>
          </p:nvGrpSpPr>
          <p:grpSpPr>
            <a:xfrm>
              <a:off x="169365" y="5325964"/>
              <a:ext cx="598308" cy="457200"/>
              <a:chOff x="1201738" y="1511300"/>
              <a:chExt cx="168275" cy="128588"/>
            </a:xfrm>
            <a:solidFill>
              <a:schemeClr val="bg1"/>
            </a:solidFill>
            <a:effectLst>
              <a:outerShdw blurRad="50800" dist="38100" dir="2700000" algn="tl" rotWithShape="0">
                <a:prstClr val="black">
                  <a:alpha val="40000"/>
                </a:prstClr>
              </a:outerShdw>
            </a:effectLst>
          </p:grpSpPr>
          <p:sp>
            <p:nvSpPr>
              <p:cNvPr id="77" name="Freeform 159">
                <a:extLst>
                  <a:ext uri="{FF2B5EF4-FFF2-40B4-BE49-F238E27FC236}">
                    <a16:creationId xmlns:a16="http://schemas.microsoft.com/office/drawing/2014/main" id="{8C7D2695-D438-AC46-AF0A-77E05C7A8C52}"/>
                  </a:ext>
                </a:extLst>
              </p:cNvPr>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8" name="Freeform 160">
                <a:extLst>
                  <a:ext uri="{FF2B5EF4-FFF2-40B4-BE49-F238E27FC236}">
                    <a16:creationId xmlns:a16="http://schemas.microsoft.com/office/drawing/2014/main" id="{276B3497-9F24-F54D-9AD8-5BC7213E3EE0}"/>
                  </a:ext>
                </a:extLst>
              </p:cNvPr>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9" name="Freeform 161">
                <a:extLst>
                  <a:ext uri="{FF2B5EF4-FFF2-40B4-BE49-F238E27FC236}">
                    <a16:creationId xmlns:a16="http://schemas.microsoft.com/office/drawing/2014/main" id="{1FA9ECFD-AB83-4C48-AAA5-0BAA3D971B2B}"/>
                  </a:ext>
                </a:extLst>
              </p:cNvPr>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6" name="Text Placeholder 3">
              <a:extLst>
                <a:ext uri="{FF2B5EF4-FFF2-40B4-BE49-F238E27FC236}">
                  <a16:creationId xmlns:a16="http://schemas.microsoft.com/office/drawing/2014/main" id="{4652D69A-CAC7-184A-AD0A-2108A5973469}"/>
                </a:ext>
              </a:extLst>
            </p:cNvPr>
            <p:cNvSpPr txBox="1">
              <a:spLocks/>
            </p:cNvSpPr>
            <p:nvPr/>
          </p:nvSpPr>
          <p:spPr>
            <a:xfrm>
              <a:off x="1507733" y="5148839"/>
              <a:ext cx="2344261" cy="7386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b="1" dirty="0">
                  <a:solidFill>
                    <a:schemeClr val="bg1"/>
                  </a:solidFill>
                  <a:latin typeface="Candara" panose="020E0502030303020204" pitchFamily="34" charset="0"/>
                </a:rPr>
                <a:t>DEPENDENCIES</a:t>
              </a:r>
            </a:p>
            <a:p>
              <a:pPr algn="l"/>
              <a:r>
                <a:rPr lang="en-US" dirty="0" err="1">
                  <a:solidFill>
                    <a:schemeClr val="bg1"/>
                  </a:solidFill>
                  <a:latin typeface="Candara" panose="020E0502030303020204" pitchFamily="34" charset="0"/>
                </a:rPr>
                <a:t>SQLAlchemy</a:t>
              </a:r>
              <a:endParaRPr lang="en-US" dirty="0">
                <a:solidFill>
                  <a:schemeClr val="bg1"/>
                </a:solidFill>
                <a:latin typeface="Candara" panose="020E0502030303020204" pitchFamily="34" charset="0"/>
              </a:endParaRPr>
            </a:p>
            <a:p>
              <a:pPr algn="l"/>
              <a:r>
                <a:rPr lang="en-US" dirty="0">
                  <a:solidFill>
                    <a:schemeClr val="bg1"/>
                  </a:solidFill>
                  <a:latin typeface="Candara" panose="020E0502030303020204" pitchFamily="34" charset="0"/>
                </a:rPr>
                <a:t>Flask</a:t>
              </a:r>
            </a:p>
          </p:txBody>
        </p:sp>
      </p:grpSp>
      <p:pic>
        <p:nvPicPr>
          <p:cNvPr id="2" name="table.mov" descr="table.mov">
            <a:hlinkClick r:id="" action="ppaction://media"/>
            <a:extLst>
              <a:ext uri="{FF2B5EF4-FFF2-40B4-BE49-F238E27FC236}">
                <a16:creationId xmlns:a16="http://schemas.microsoft.com/office/drawing/2014/main" id="{3BF04FF8-E30A-D74C-AEEE-F97626694AA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236767" y="479501"/>
            <a:ext cx="7613262" cy="47582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7784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60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6" name="Teardrop 45"/>
          <p:cNvSpPr/>
          <p:nvPr/>
        </p:nvSpPr>
        <p:spPr>
          <a:xfrm rot="2720395">
            <a:off x="8353048" y="1985958"/>
            <a:ext cx="2492136" cy="2500525"/>
          </a:xfrm>
          <a:prstGeom prst="teardrop">
            <a:avLst/>
          </a:prstGeom>
          <a:solidFill>
            <a:srgbClr val="D341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2720395">
            <a:off x="5889017" y="2014117"/>
            <a:ext cx="2492136" cy="2500525"/>
          </a:xfrm>
          <a:prstGeom prst="teardrop">
            <a:avLst/>
          </a:prstGeom>
          <a:solidFill>
            <a:srgbClr val="EF9D2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2720395">
            <a:off x="3327065" y="1999820"/>
            <a:ext cx="2492136" cy="2500525"/>
          </a:xfrm>
          <a:prstGeom prst="teardrop">
            <a:avLst/>
          </a:prstGeom>
          <a:solidFill>
            <a:srgbClr val="189A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2720395">
            <a:off x="817719" y="1990326"/>
            <a:ext cx="2492136" cy="2500525"/>
          </a:xfrm>
          <a:prstGeom prst="teardrop">
            <a:avLst/>
          </a:prstGeom>
          <a:solidFill>
            <a:srgbClr val="34738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65708" y="258228"/>
            <a:ext cx="7154291" cy="1046440"/>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Future Feature Releases</a:t>
            </a:r>
          </a:p>
          <a:p>
            <a:pPr algn="ctr"/>
            <a:r>
              <a:rPr lang="en-US" dirty="0">
                <a:solidFill>
                  <a:srgbClr val="4C4F54"/>
                </a:solidFill>
                <a:latin typeface="Candara" panose="020E0502030303020204" pitchFamily="34" charset="0"/>
              </a:rPr>
              <a:t>National Parks App V2.0</a:t>
            </a:r>
          </a:p>
        </p:txBody>
      </p:sp>
      <p:sp>
        <p:nvSpPr>
          <p:cNvPr id="26" name="TextBox 25"/>
          <p:cNvSpPr txBox="1"/>
          <p:nvPr/>
        </p:nvSpPr>
        <p:spPr>
          <a:xfrm>
            <a:off x="996030" y="4705209"/>
            <a:ext cx="2073511" cy="584775"/>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USER AUTHETICATION</a:t>
            </a:r>
          </a:p>
        </p:txBody>
      </p:sp>
      <p:sp>
        <p:nvSpPr>
          <p:cNvPr id="27" name="TextBox 26"/>
          <p:cNvSpPr txBox="1"/>
          <p:nvPr/>
        </p:nvSpPr>
        <p:spPr>
          <a:xfrm>
            <a:off x="3446798" y="4705209"/>
            <a:ext cx="2073511" cy="338554"/>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SCATTER PLOTS</a:t>
            </a:r>
          </a:p>
        </p:txBody>
      </p:sp>
      <p:sp>
        <p:nvSpPr>
          <p:cNvPr id="28" name="TextBox 27"/>
          <p:cNvSpPr txBox="1"/>
          <p:nvPr/>
        </p:nvSpPr>
        <p:spPr>
          <a:xfrm>
            <a:off x="6030484" y="4705209"/>
            <a:ext cx="2073511" cy="338554"/>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FORECASTING</a:t>
            </a:r>
          </a:p>
        </p:txBody>
      </p:sp>
      <p:sp>
        <p:nvSpPr>
          <p:cNvPr id="29" name="TextBox 28"/>
          <p:cNvSpPr txBox="1"/>
          <p:nvPr/>
        </p:nvSpPr>
        <p:spPr>
          <a:xfrm>
            <a:off x="8614170" y="4705208"/>
            <a:ext cx="2073511" cy="584775"/>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WEB SCAPING FOR REAL TIME DATA</a:t>
            </a:r>
          </a:p>
        </p:txBody>
      </p:sp>
      <p:grpSp>
        <p:nvGrpSpPr>
          <p:cNvPr id="31" name="Group 30"/>
          <p:cNvGrpSpPr>
            <a:grpSpLocks noChangeAspect="1"/>
          </p:cNvGrpSpPr>
          <p:nvPr/>
        </p:nvGrpSpPr>
        <p:grpSpPr>
          <a:xfrm>
            <a:off x="9330885" y="2979582"/>
            <a:ext cx="640080" cy="489120"/>
            <a:chOff x="1201738" y="1511300"/>
            <a:chExt cx="168275" cy="128588"/>
          </a:xfrm>
          <a:solidFill>
            <a:schemeClr val="bg1"/>
          </a:solidFill>
          <a:effectLst>
            <a:outerShdw blurRad="50800" dist="38100" dir="2700000" algn="tl" rotWithShape="0">
              <a:prstClr val="black">
                <a:alpha val="40000"/>
              </a:prstClr>
            </a:outerShdw>
          </a:effectLst>
        </p:grpSpPr>
        <p:sp>
          <p:nvSpPr>
            <p:cNvPr id="32" name="Freeform 159"/>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3" name="Freeform 160"/>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161"/>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5" name="Group 34"/>
          <p:cNvGrpSpPr>
            <a:grpSpLocks noChangeAspect="1"/>
          </p:cNvGrpSpPr>
          <p:nvPr/>
        </p:nvGrpSpPr>
        <p:grpSpPr>
          <a:xfrm>
            <a:off x="4190317" y="2936586"/>
            <a:ext cx="640080" cy="532116"/>
            <a:chOff x="1219200" y="1962150"/>
            <a:chExt cx="131763" cy="109538"/>
          </a:xfrm>
          <a:solidFill>
            <a:schemeClr val="bg1"/>
          </a:solidFill>
          <a:effectLst>
            <a:outerShdw blurRad="50800" dist="38100" dir="2700000" algn="tl" rotWithShape="0">
              <a:prstClr val="black">
                <a:alpha val="40000"/>
              </a:prstClr>
            </a:outerShdw>
          </a:effectLst>
        </p:grpSpPr>
        <p:sp>
          <p:nvSpPr>
            <p:cNvPr id="36" name="Freeform 162"/>
            <p:cNvSpPr>
              <a:spLocks/>
            </p:cNvSpPr>
            <p:nvPr/>
          </p:nvSpPr>
          <p:spPr bwMode="auto">
            <a:xfrm>
              <a:off x="1225550" y="1992313"/>
              <a:ext cx="125413" cy="79375"/>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7" name="Freeform 163"/>
            <p:cNvSpPr>
              <a:spLocks/>
            </p:cNvSpPr>
            <p:nvPr/>
          </p:nvSpPr>
          <p:spPr bwMode="auto">
            <a:xfrm>
              <a:off x="1219200" y="1962150"/>
              <a:ext cx="131763" cy="109538"/>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8" name="Group 37"/>
          <p:cNvGrpSpPr>
            <a:grpSpLocks noChangeAspect="1"/>
          </p:cNvGrpSpPr>
          <p:nvPr/>
        </p:nvGrpSpPr>
        <p:grpSpPr>
          <a:xfrm>
            <a:off x="6843783" y="2960402"/>
            <a:ext cx="597193" cy="569904"/>
            <a:chOff x="1230313" y="2400633"/>
            <a:chExt cx="124415" cy="118730"/>
          </a:xfrm>
          <a:solidFill>
            <a:schemeClr val="bg1"/>
          </a:solidFill>
          <a:effectLst>
            <a:outerShdw blurRad="50800" dist="38100" dir="2700000" algn="tl" rotWithShape="0">
              <a:prstClr val="black">
                <a:alpha val="40000"/>
              </a:prstClr>
            </a:outerShdw>
          </a:effectLst>
        </p:grpSpPr>
        <p:sp>
          <p:nvSpPr>
            <p:cNvPr id="39" name="Freeform 164"/>
            <p:cNvSpPr>
              <a:spLocks/>
            </p:cNvSpPr>
            <p:nvPr/>
          </p:nvSpPr>
          <p:spPr bwMode="auto">
            <a:xfrm>
              <a:off x="1230313" y="2411413"/>
              <a:ext cx="103188" cy="107950"/>
            </a:xfrm>
            <a:custGeom>
              <a:avLst/>
              <a:gdLst/>
              <a:ahLst/>
              <a:cxnLst>
                <a:cxn ang="0">
                  <a:pos x="32" y="33"/>
                </a:cxn>
                <a:cxn ang="0">
                  <a:pos x="32" y="0"/>
                </a:cxn>
                <a:cxn ang="0">
                  <a:pos x="0" y="33"/>
                </a:cxn>
                <a:cxn ang="0">
                  <a:pos x="32" y="65"/>
                </a:cxn>
                <a:cxn ang="0">
                  <a:pos x="62" y="45"/>
                </a:cxn>
                <a:cxn ang="0">
                  <a:pos x="32" y="33"/>
                </a:cxn>
              </a:cxnLst>
              <a:rect l="0" t="0" r="r" b="b"/>
              <a:pathLst>
                <a:path w="62" h="65">
                  <a:moveTo>
                    <a:pt x="32" y="33"/>
                  </a:moveTo>
                  <a:cubicBezTo>
                    <a:pt x="32" y="0"/>
                    <a:pt x="32" y="0"/>
                    <a:pt x="32" y="0"/>
                  </a:cubicBezTo>
                  <a:cubicBezTo>
                    <a:pt x="14" y="0"/>
                    <a:pt x="0" y="15"/>
                    <a:pt x="0" y="33"/>
                  </a:cubicBezTo>
                  <a:cubicBezTo>
                    <a:pt x="0" y="50"/>
                    <a:pt x="14" y="65"/>
                    <a:pt x="32" y="65"/>
                  </a:cubicBezTo>
                  <a:cubicBezTo>
                    <a:pt x="45" y="65"/>
                    <a:pt x="57" y="56"/>
                    <a:pt x="62" y="45"/>
                  </a:cubicBezTo>
                  <a:lnTo>
                    <a:pt x="32" y="3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0" name="Freeform 165"/>
            <p:cNvSpPr>
              <a:spLocks/>
            </p:cNvSpPr>
            <p:nvPr/>
          </p:nvSpPr>
          <p:spPr bwMode="auto">
            <a:xfrm rot="60000">
              <a:off x="1299165" y="2419350"/>
              <a:ext cx="55563" cy="63500"/>
            </a:xfrm>
            <a:custGeom>
              <a:avLst/>
              <a:gdLst/>
              <a:ahLst/>
              <a:cxnLst>
                <a:cxn ang="0">
                  <a:pos x="20" y="0"/>
                </a:cxn>
                <a:cxn ang="0">
                  <a:pos x="0" y="26"/>
                </a:cxn>
                <a:cxn ang="0">
                  <a:pos x="32" y="38"/>
                </a:cxn>
                <a:cxn ang="0">
                  <a:pos x="33" y="28"/>
                </a:cxn>
                <a:cxn ang="0">
                  <a:pos x="20" y="0"/>
                </a:cxn>
              </a:cxnLst>
              <a:rect l="0" t="0" r="r" b="b"/>
              <a:pathLst>
                <a:path w="33" h="38">
                  <a:moveTo>
                    <a:pt x="20" y="0"/>
                  </a:moveTo>
                  <a:cubicBezTo>
                    <a:pt x="0" y="26"/>
                    <a:pt x="0" y="26"/>
                    <a:pt x="0" y="26"/>
                  </a:cubicBezTo>
                  <a:cubicBezTo>
                    <a:pt x="32" y="38"/>
                    <a:pt x="32" y="38"/>
                    <a:pt x="32" y="38"/>
                  </a:cubicBezTo>
                  <a:cubicBezTo>
                    <a:pt x="33" y="35"/>
                    <a:pt x="33" y="31"/>
                    <a:pt x="33" y="28"/>
                  </a:cubicBezTo>
                  <a:cubicBezTo>
                    <a:pt x="33" y="16"/>
                    <a:pt x="28" y="7"/>
                    <a:pt x="20" y="0"/>
                  </a:cubicBez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1" name="Freeform 166"/>
            <p:cNvSpPr>
              <a:spLocks/>
            </p:cNvSpPr>
            <p:nvPr/>
          </p:nvSpPr>
          <p:spPr bwMode="auto">
            <a:xfrm>
              <a:off x="1294735" y="2400633"/>
              <a:ext cx="31750" cy="50800"/>
            </a:xfrm>
            <a:custGeom>
              <a:avLst/>
              <a:gdLst/>
              <a:ahLst/>
              <a:cxnLst>
                <a:cxn ang="0">
                  <a:pos x="0" y="0"/>
                </a:cxn>
                <a:cxn ang="0">
                  <a:pos x="0" y="31"/>
                </a:cxn>
                <a:cxn ang="0">
                  <a:pos x="19" y="6"/>
                </a:cxn>
                <a:cxn ang="0">
                  <a:pos x="0" y="0"/>
                </a:cxn>
              </a:cxnLst>
              <a:rect l="0" t="0" r="r" b="b"/>
              <a:pathLst>
                <a:path w="19" h="31">
                  <a:moveTo>
                    <a:pt x="0" y="0"/>
                  </a:moveTo>
                  <a:cubicBezTo>
                    <a:pt x="0" y="31"/>
                    <a:pt x="0" y="31"/>
                    <a:pt x="0" y="31"/>
                  </a:cubicBezTo>
                  <a:cubicBezTo>
                    <a:pt x="19" y="6"/>
                    <a:pt x="19" y="6"/>
                    <a:pt x="19" y="6"/>
                  </a:cubicBezTo>
                  <a:cubicBezTo>
                    <a:pt x="13" y="2"/>
                    <a:pt x="7" y="0"/>
                    <a:pt x="0" y="0"/>
                  </a:cubicBez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2" name="Freeform 135"/>
          <p:cNvSpPr>
            <a:spLocks noEditPoints="1"/>
          </p:cNvSpPr>
          <p:nvPr/>
        </p:nvSpPr>
        <p:spPr bwMode="auto">
          <a:xfrm>
            <a:off x="1767598" y="2998394"/>
            <a:ext cx="527292" cy="493919"/>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96315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animEffect transition="in" filter="fade">
                                      <p:cBhvr>
                                        <p:cTn id="20" dur="500"/>
                                        <p:tgtEl>
                                          <p:spTgt spid="4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par>
                          <p:cTn id="25" fill="hold">
                            <p:stCondLst>
                              <p:cond delay="2000"/>
                            </p:stCondLst>
                            <p:childTnLst>
                              <p:par>
                                <p:cTn id="26" presetID="49" presetClass="entr" presetSubtype="0" decel="10000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 calcmode="lin" valueType="num">
                                      <p:cBhvr>
                                        <p:cTn id="30" dur="500" fill="hold"/>
                                        <p:tgtEl>
                                          <p:spTgt spid="44"/>
                                        </p:tgtEl>
                                        <p:attrNameLst>
                                          <p:attrName>style.rotation</p:attrName>
                                        </p:attrNameLst>
                                      </p:cBhvr>
                                      <p:tavLst>
                                        <p:tav tm="0">
                                          <p:val>
                                            <p:fltVal val="360"/>
                                          </p:val>
                                        </p:tav>
                                        <p:tav tm="100000">
                                          <p:val>
                                            <p:fltVal val="0"/>
                                          </p:val>
                                        </p:tav>
                                      </p:tavLst>
                                    </p:anim>
                                    <p:animEffect transition="in" filter="fade">
                                      <p:cBhvr>
                                        <p:cTn id="31" dur="500"/>
                                        <p:tgtEl>
                                          <p:spTgt spid="44"/>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3500"/>
                            </p:stCondLst>
                            <p:childTnLst>
                              <p:par>
                                <p:cTn id="43" presetID="49" presetClass="entr" presetSubtype="0" decel="10000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 calcmode="lin" valueType="num">
                                      <p:cBhvr>
                                        <p:cTn id="47" dur="500" fill="hold"/>
                                        <p:tgtEl>
                                          <p:spTgt spid="45"/>
                                        </p:tgtEl>
                                        <p:attrNameLst>
                                          <p:attrName>style.rotation</p:attrName>
                                        </p:attrNameLst>
                                      </p:cBhvr>
                                      <p:tavLst>
                                        <p:tav tm="0">
                                          <p:val>
                                            <p:fltVal val="360"/>
                                          </p:val>
                                        </p:tav>
                                        <p:tav tm="100000">
                                          <p:val>
                                            <p:fltVal val="0"/>
                                          </p:val>
                                        </p:tav>
                                      </p:tavLst>
                                    </p:anim>
                                    <p:animEffect transition="in" filter="fade">
                                      <p:cBhvr>
                                        <p:cTn id="48" dur="500"/>
                                        <p:tgtEl>
                                          <p:spTgt spid="45"/>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Effect transition="in" filter="fade">
                                      <p:cBhvr>
                                        <p:cTn id="54" dur="500"/>
                                        <p:tgtEl>
                                          <p:spTgt spid="38"/>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5000"/>
                            </p:stCondLst>
                            <p:childTnLst>
                              <p:par>
                                <p:cTn id="60" presetID="49" presetClass="entr" presetSubtype="0" decel="10000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anim calcmode="lin" valueType="num">
                                      <p:cBhvr>
                                        <p:cTn id="64" dur="500" fill="hold"/>
                                        <p:tgtEl>
                                          <p:spTgt spid="46"/>
                                        </p:tgtEl>
                                        <p:attrNameLst>
                                          <p:attrName>style.rotation</p:attrName>
                                        </p:attrNameLst>
                                      </p:cBhvr>
                                      <p:tavLst>
                                        <p:tav tm="0">
                                          <p:val>
                                            <p:fltVal val="360"/>
                                          </p:val>
                                        </p:tav>
                                        <p:tav tm="100000">
                                          <p:val>
                                            <p:fltVal val="0"/>
                                          </p:val>
                                        </p:tav>
                                      </p:tavLst>
                                    </p:anim>
                                    <p:animEffect transition="in" filter="fade">
                                      <p:cBhvr>
                                        <p:cTn id="65" dur="500"/>
                                        <p:tgtEl>
                                          <p:spTgt spid="46"/>
                                        </p:tgtEl>
                                      </p:cBhvr>
                                    </p:animEffect>
                                  </p:childTnLst>
                                </p:cTn>
                              </p:par>
                            </p:childTnLst>
                          </p:cTn>
                        </p:par>
                        <p:par>
                          <p:cTn id="66" fill="hold">
                            <p:stCondLst>
                              <p:cond delay="5500"/>
                            </p:stCondLst>
                            <p:childTnLst>
                              <p:par>
                                <p:cTn id="67" presetID="53" presetClass="entr" presetSubtype="16"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animEffect transition="in" filter="fade">
                                      <p:cBhvr>
                                        <p:cTn id="71" dur="500"/>
                                        <p:tgtEl>
                                          <p:spTgt spid="31"/>
                                        </p:tgtEl>
                                      </p:cBhvr>
                                    </p:animEffect>
                                  </p:childTnLst>
                                </p:cTn>
                              </p:par>
                            </p:childTnLst>
                          </p:cTn>
                        </p:par>
                        <p:par>
                          <p:cTn id="72" fill="hold">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4" grpId="0" animBg="1"/>
      <p:bldP spid="11" grpId="0" animBg="1"/>
      <p:bldP spid="25" grpId="0"/>
      <p:bldP spid="26" grpId="0"/>
      <p:bldP spid="27" grpId="0"/>
      <p:bldP spid="28" grpId="0"/>
      <p:bldP spid="29"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cxnSp>
        <p:nvCxnSpPr>
          <p:cNvPr id="22" name="Straight Connector 21"/>
          <p:cNvCxnSpPr/>
          <p:nvPr/>
        </p:nvCxnSpPr>
        <p:spPr>
          <a:xfrm>
            <a:off x="2797822" y="1421584"/>
            <a:ext cx="6858000" cy="0"/>
          </a:xfrm>
          <a:prstGeom prst="line">
            <a:avLst/>
          </a:prstGeom>
          <a:ln>
            <a:solidFill>
              <a:srgbClr val="564267"/>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30577" y="775253"/>
            <a:ext cx="5530123" cy="646331"/>
          </a:xfrm>
          <a:prstGeom prst="rect">
            <a:avLst/>
          </a:prstGeom>
          <a:noFill/>
        </p:spPr>
        <p:txBody>
          <a:bodyPr wrap="square" rtlCol="0">
            <a:spAutoFit/>
          </a:bodyPr>
          <a:lstStyle/>
          <a:p>
            <a:pPr algn="ctr"/>
            <a:r>
              <a:rPr lang="en-US" sz="3600" dirty="0">
                <a:solidFill>
                  <a:srgbClr val="4C4F54"/>
                </a:solidFill>
                <a:latin typeface="Candara" panose="020E0502030303020204" pitchFamily="34" charset="0"/>
              </a:rPr>
              <a:t>Thank You</a:t>
            </a:r>
          </a:p>
        </p:txBody>
      </p:sp>
      <p:pic>
        <p:nvPicPr>
          <p:cNvPr id="11" name="Picture 10">
            <a:hlinkClick r:id="rId3"/>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883556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Custom 4">
      <a:dk1>
        <a:srgbClr val="000000"/>
      </a:dk1>
      <a:lt1>
        <a:srgbClr val="FFFFFF"/>
      </a:lt1>
      <a:dk2>
        <a:srgbClr val="44546A"/>
      </a:dk2>
      <a:lt2>
        <a:srgbClr val="E7E6E6"/>
      </a:lt2>
      <a:accent1>
        <a:srgbClr val="34728C"/>
      </a:accent1>
      <a:accent2>
        <a:srgbClr val="16997F"/>
      </a:accent2>
      <a:accent3>
        <a:srgbClr val="EE9C27"/>
      </a:accent3>
      <a:accent4>
        <a:srgbClr val="D24231"/>
      </a:accent4>
      <a:accent5>
        <a:srgbClr val="564367"/>
      </a:accent5>
      <a:accent6>
        <a:srgbClr val="67696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TotalTime>
  <Words>396</Words>
  <Application>Microsoft Macintosh PowerPoint</Application>
  <PresentationFormat>Widescreen</PresentationFormat>
  <Paragraphs>76</Paragraphs>
  <Slides>9</Slides>
  <Notes>1</Notes>
  <HiddenSlides>0</HiddenSlides>
  <MMClips>3</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Candara</vt:lpstr>
      <vt:lpstr>Courier New</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Stein, Lauren</cp:lastModifiedBy>
  <cp:revision>421</cp:revision>
  <dcterms:created xsi:type="dcterms:W3CDTF">2016-09-28T22:08:47Z</dcterms:created>
  <dcterms:modified xsi:type="dcterms:W3CDTF">2020-10-23T00:57:13Z</dcterms:modified>
</cp:coreProperties>
</file>