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60" r:id="rId3"/>
    <p:sldId id="312" r:id="rId4"/>
    <p:sldId id="313" r:id="rId5"/>
    <p:sldId id="314" r:id="rId6"/>
    <p:sldId id="315" r:id="rId7"/>
    <p:sldId id="317" r:id="rId8"/>
    <p:sldId id="318" r:id="rId9"/>
    <p:sldId id="316" r:id="rId10"/>
    <p:sldId id="319" r:id="rId11"/>
    <p:sldId id="320" r:id="rId12"/>
    <p:sldId id="321" r:id="rId13"/>
    <p:sldId id="322" r:id="rId14"/>
    <p:sldId id="323" r:id="rId15"/>
    <p:sldId id="324" r:id="rId16"/>
    <p:sldId id="325" r:id="rId17"/>
  </p:sldIdLst>
  <p:sldSz cx="9144000" cy="5143500" type="screen16x9"/>
  <p:notesSz cx="6858000" cy="9144000"/>
  <p:embeddedFontLst>
    <p:embeddedFont>
      <p:font typeface="Asap" panose="020B0604020202020204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Red Hat Display" panose="020B0604020202020204" charset="0"/>
      <p:regular r:id="rId29"/>
      <p:bold r:id="rId30"/>
      <p:italic r:id="rId31"/>
      <p:boldItalic r:id="rId32"/>
    </p:embeddedFont>
    <p:embeddedFont>
      <p:font typeface="Red Hat Display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53ACEA-E7E1-4640-A406-B4BE961B6E43}">
  <a:tblStyle styleId="{CF53ACEA-E7E1-4640-A406-B4BE961B6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818C84-F882-4047-A309-73F387AECB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05181656-86F5-25C9-7D4E-1D4ED4FC8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072739ea5_12_0:notes">
            <a:extLst>
              <a:ext uri="{FF2B5EF4-FFF2-40B4-BE49-F238E27FC236}">
                <a16:creationId xmlns:a16="http://schemas.microsoft.com/office/drawing/2014/main" id="{DDEE46EE-FB08-C54B-BCBA-6696FDC360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4072739ea5_12_0:notes">
            <a:extLst>
              <a:ext uri="{FF2B5EF4-FFF2-40B4-BE49-F238E27FC236}">
                <a16:creationId xmlns:a16="http://schemas.microsoft.com/office/drawing/2014/main" id="{6BB163BA-04AE-4776-6898-5F9772A3B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31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>
          <a:extLst>
            <a:ext uri="{FF2B5EF4-FFF2-40B4-BE49-F238E27FC236}">
              <a16:creationId xmlns:a16="http://schemas.microsoft.com/office/drawing/2014/main" id="{672030BE-F1AE-2432-F13F-9181BE9DF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4dda1946d_6_332:notes">
            <a:extLst>
              <a:ext uri="{FF2B5EF4-FFF2-40B4-BE49-F238E27FC236}">
                <a16:creationId xmlns:a16="http://schemas.microsoft.com/office/drawing/2014/main" id="{5A5CC48F-F812-A1D8-B0E9-361CF0166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4dda1946d_6_332:notes">
            <a:extLst>
              <a:ext uri="{FF2B5EF4-FFF2-40B4-BE49-F238E27FC236}">
                <a16:creationId xmlns:a16="http://schemas.microsoft.com/office/drawing/2014/main" id="{2CEA8BE5-CE0A-6879-AA5C-2C45236A4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54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>
          <a:extLst>
            <a:ext uri="{FF2B5EF4-FFF2-40B4-BE49-F238E27FC236}">
              <a16:creationId xmlns:a16="http://schemas.microsoft.com/office/drawing/2014/main" id="{872E372D-C43A-64AF-6B84-F6C202788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4dda1946d_6_332:notes">
            <a:extLst>
              <a:ext uri="{FF2B5EF4-FFF2-40B4-BE49-F238E27FC236}">
                <a16:creationId xmlns:a16="http://schemas.microsoft.com/office/drawing/2014/main" id="{5CD86FEC-AFA5-9BF7-DA2D-9AC0EF4B4D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4dda1946d_6_332:notes">
            <a:extLst>
              <a:ext uri="{FF2B5EF4-FFF2-40B4-BE49-F238E27FC236}">
                <a16:creationId xmlns:a16="http://schemas.microsoft.com/office/drawing/2014/main" id="{D3308596-9669-B18C-D38A-CE99393C3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85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>
          <a:extLst>
            <a:ext uri="{FF2B5EF4-FFF2-40B4-BE49-F238E27FC236}">
              <a16:creationId xmlns:a16="http://schemas.microsoft.com/office/drawing/2014/main" id="{5C384935-D61E-212F-F7AE-C8E9D70E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4dda1946d_6_332:notes">
            <a:extLst>
              <a:ext uri="{FF2B5EF4-FFF2-40B4-BE49-F238E27FC236}">
                <a16:creationId xmlns:a16="http://schemas.microsoft.com/office/drawing/2014/main" id="{3DA4BBDD-9811-D267-6438-3391D23AC2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4dda1946d_6_332:notes">
            <a:extLst>
              <a:ext uri="{FF2B5EF4-FFF2-40B4-BE49-F238E27FC236}">
                <a16:creationId xmlns:a16="http://schemas.microsoft.com/office/drawing/2014/main" id="{19AD60BF-F716-FBDC-D686-1DAB88E73A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285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>
          <a:extLst>
            <a:ext uri="{FF2B5EF4-FFF2-40B4-BE49-F238E27FC236}">
              <a16:creationId xmlns:a16="http://schemas.microsoft.com/office/drawing/2014/main" id="{AFBC4F28-96C0-9E62-11F9-F43FBA540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4dda1946d_6_332:notes">
            <a:extLst>
              <a:ext uri="{FF2B5EF4-FFF2-40B4-BE49-F238E27FC236}">
                <a16:creationId xmlns:a16="http://schemas.microsoft.com/office/drawing/2014/main" id="{B8522DC4-7C2D-F235-FA9A-D02CA643C5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4dda1946d_6_332:notes">
            <a:extLst>
              <a:ext uri="{FF2B5EF4-FFF2-40B4-BE49-F238E27FC236}">
                <a16:creationId xmlns:a16="http://schemas.microsoft.com/office/drawing/2014/main" id="{4F9760B6-436B-61A0-3F7F-7AFAF7247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51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>
          <a:extLst>
            <a:ext uri="{FF2B5EF4-FFF2-40B4-BE49-F238E27FC236}">
              <a16:creationId xmlns:a16="http://schemas.microsoft.com/office/drawing/2014/main" id="{21B44F4E-FD6F-B9BC-E868-10BB24DD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4dda1946d_6_332:notes">
            <a:extLst>
              <a:ext uri="{FF2B5EF4-FFF2-40B4-BE49-F238E27FC236}">
                <a16:creationId xmlns:a16="http://schemas.microsoft.com/office/drawing/2014/main" id="{67A432DE-D1B4-6242-8821-C0C1D35BA1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4dda1946d_6_332:notes">
            <a:extLst>
              <a:ext uri="{FF2B5EF4-FFF2-40B4-BE49-F238E27FC236}">
                <a16:creationId xmlns:a16="http://schemas.microsoft.com/office/drawing/2014/main" id="{E12600B5-D92B-017F-6D4E-68699BDB39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736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>
          <a:extLst>
            <a:ext uri="{FF2B5EF4-FFF2-40B4-BE49-F238E27FC236}">
              <a16:creationId xmlns:a16="http://schemas.microsoft.com/office/drawing/2014/main" id="{8B26F5E4-14E4-5BAE-1D93-28C3E76F6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54dda1946d_6_332:notes">
            <a:extLst>
              <a:ext uri="{FF2B5EF4-FFF2-40B4-BE49-F238E27FC236}">
                <a16:creationId xmlns:a16="http://schemas.microsoft.com/office/drawing/2014/main" id="{02251D76-1F82-1DBA-D0A6-F12222D76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54dda1946d_6_332:notes">
            <a:extLst>
              <a:ext uri="{FF2B5EF4-FFF2-40B4-BE49-F238E27FC236}">
                <a16:creationId xmlns:a16="http://schemas.microsoft.com/office/drawing/2014/main" id="{9739B65E-A3C5-6200-E6C2-183B5D66F9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35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0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214D9-DDD7-D064-B5E3-813BDAB9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0BA8335-CEB4-F5E8-95C7-DAE7A1852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01F6659-ABA6-A9CA-92A7-836072BFC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120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BDC74-7476-798D-AEFB-6AD4A56F4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802830E-5B59-29A1-37CE-C8B11FB63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0F6FB1-7C69-8DB6-DCEE-40499270A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61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5D68-31A3-CA2C-77A1-6F90A64F9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9FE296F-7C52-C6F9-93C1-664EB3784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8319366-69CB-6910-2BB0-26C70BE75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49019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68452-6162-D78D-CD7E-765C9BBD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71FD2-95D5-7D80-F7F1-ACF4D1F1D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E340FEC-326B-FAE7-D57E-DAB2111C3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78534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D673-3C8C-9EE2-412F-27525E382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D4EFD1C-63A6-F8F1-0B04-24AC42286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EA44122-5A16-81BB-D079-5BE557992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2902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>
          <a:extLst>
            <a:ext uri="{FF2B5EF4-FFF2-40B4-BE49-F238E27FC236}">
              <a16:creationId xmlns:a16="http://schemas.microsoft.com/office/drawing/2014/main" id="{4BE92E51-1374-F591-41BD-903B2247A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4dda1946d_6_257:notes">
            <a:extLst>
              <a:ext uri="{FF2B5EF4-FFF2-40B4-BE49-F238E27FC236}">
                <a16:creationId xmlns:a16="http://schemas.microsoft.com/office/drawing/2014/main" id="{EB1CA05C-6E31-9631-4544-5C62FEFD01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4dda1946d_6_257:notes">
            <a:extLst>
              <a:ext uri="{FF2B5EF4-FFF2-40B4-BE49-F238E27FC236}">
                <a16:creationId xmlns:a16="http://schemas.microsoft.com/office/drawing/2014/main" id="{A4E428DE-3467-16AD-1AB1-57B5043358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44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03600" y="880688"/>
            <a:ext cx="3993000" cy="28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03655" y="3787013"/>
            <a:ext cx="399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21425" y="-279325"/>
            <a:ext cx="7355425" cy="5630350"/>
            <a:chOff x="2221425" y="-279325"/>
            <a:chExt cx="7355425" cy="5630350"/>
          </a:xfrm>
        </p:grpSpPr>
        <p:sp>
          <p:nvSpPr>
            <p:cNvPr id="13" name="Google Shape;13;p2"/>
            <p:cNvSpPr/>
            <p:nvPr/>
          </p:nvSpPr>
          <p:spPr>
            <a:xfrm>
              <a:off x="2221425" y="-279325"/>
              <a:ext cx="7355425" cy="5630350"/>
            </a:xfrm>
            <a:custGeom>
              <a:avLst/>
              <a:gdLst/>
              <a:ahLst/>
              <a:cxnLst/>
              <a:rect l="l" t="t" r="r" b="b"/>
              <a:pathLst>
                <a:path w="294217" h="225214" extrusionOk="0">
                  <a:moveTo>
                    <a:pt x="104987" y="0"/>
                  </a:moveTo>
                  <a:lnTo>
                    <a:pt x="202354" y="25400"/>
                  </a:lnTo>
                  <a:lnTo>
                    <a:pt x="281940" y="12700"/>
                  </a:lnTo>
                  <a:lnTo>
                    <a:pt x="294217" y="118534"/>
                  </a:lnTo>
                  <a:lnTo>
                    <a:pt x="259080" y="181187"/>
                  </a:lnTo>
                  <a:lnTo>
                    <a:pt x="269240" y="209127"/>
                  </a:lnTo>
                  <a:lnTo>
                    <a:pt x="157436" y="205594"/>
                  </a:lnTo>
                  <a:lnTo>
                    <a:pt x="98743" y="224180"/>
                  </a:lnTo>
                  <a:lnTo>
                    <a:pt x="0" y="22521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7230475" y="3130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61475" y="421070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07425" y="4899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13350" y="48144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31"/>
          <p:cNvGrpSpPr/>
          <p:nvPr/>
        </p:nvGrpSpPr>
        <p:grpSpPr>
          <a:xfrm>
            <a:off x="8429425" y="2039100"/>
            <a:ext cx="975525" cy="2989673"/>
            <a:chOff x="8429425" y="2039100"/>
            <a:chExt cx="975525" cy="2989673"/>
          </a:xfrm>
        </p:grpSpPr>
        <p:sp>
          <p:nvSpPr>
            <p:cNvPr id="381" name="Google Shape;381;p31"/>
            <p:cNvSpPr/>
            <p:nvPr/>
          </p:nvSpPr>
          <p:spPr>
            <a:xfrm>
              <a:off x="8489000" y="2039100"/>
              <a:ext cx="915950" cy="2940925"/>
            </a:xfrm>
            <a:custGeom>
              <a:avLst/>
              <a:gdLst/>
              <a:ahLst/>
              <a:cxnLst/>
              <a:rect l="l" t="t" r="r" b="b"/>
              <a:pathLst>
                <a:path w="36638" h="117637" extrusionOk="0">
                  <a:moveTo>
                    <a:pt x="32898" y="117547"/>
                  </a:moveTo>
                  <a:lnTo>
                    <a:pt x="17930" y="105499"/>
                  </a:lnTo>
                  <a:lnTo>
                    <a:pt x="5866" y="117637"/>
                  </a:lnTo>
                  <a:lnTo>
                    <a:pt x="0" y="57812"/>
                  </a:lnTo>
                  <a:lnTo>
                    <a:pt x="15025" y="59842"/>
                  </a:lnTo>
                  <a:lnTo>
                    <a:pt x="9261" y="31856"/>
                  </a:lnTo>
                  <a:lnTo>
                    <a:pt x="31089" y="4808"/>
                  </a:lnTo>
                  <a:lnTo>
                    <a:pt x="32939" y="0"/>
                  </a:lnTo>
                  <a:lnTo>
                    <a:pt x="36638" y="147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2" name="Google Shape;382;p31"/>
            <p:cNvSpPr/>
            <p:nvPr/>
          </p:nvSpPr>
          <p:spPr>
            <a:xfrm rot="1723542">
              <a:off x="8444603" y="3450816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 rot="1723542">
              <a:off x="8892718" y="4633880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1723542">
              <a:off x="8676436" y="2800616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 rot="1724388">
              <a:off x="8600666" y="4928747"/>
              <a:ext cx="84853" cy="8485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 rot="1723542">
              <a:off x="8819005" y="3492378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72400" y="2173700"/>
            <a:ext cx="40500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872400" y="1189466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872400" y="3572803"/>
            <a:ext cx="4050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85763" y="-253275"/>
            <a:ext cx="5920438" cy="5639225"/>
            <a:chOff x="85763" y="-253275"/>
            <a:chExt cx="5920438" cy="5639225"/>
          </a:xfrm>
        </p:grpSpPr>
        <p:sp>
          <p:nvSpPr>
            <p:cNvPr id="24" name="Google Shape;24;p3"/>
            <p:cNvSpPr/>
            <p:nvPr/>
          </p:nvSpPr>
          <p:spPr>
            <a:xfrm>
              <a:off x="128825" y="-253275"/>
              <a:ext cx="5877375" cy="5639225"/>
            </a:xfrm>
            <a:custGeom>
              <a:avLst/>
              <a:gdLst/>
              <a:ahLst/>
              <a:cxnLst/>
              <a:rect l="l" t="t" r="r" b="b"/>
              <a:pathLst>
                <a:path w="235095" h="225569" extrusionOk="0">
                  <a:moveTo>
                    <a:pt x="235095" y="225569"/>
                  </a:moveTo>
                  <a:lnTo>
                    <a:pt x="220833" y="201737"/>
                  </a:lnTo>
                  <a:lnTo>
                    <a:pt x="128155" y="211715"/>
                  </a:lnTo>
                  <a:lnTo>
                    <a:pt x="65216" y="201737"/>
                  </a:lnTo>
                  <a:lnTo>
                    <a:pt x="13422" y="212148"/>
                  </a:lnTo>
                  <a:lnTo>
                    <a:pt x="0" y="168852"/>
                  </a:lnTo>
                  <a:lnTo>
                    <a:pt x="12286" y="77123"/>
                  </a:lnTo>
                  <a:lnTo>
                    <a:pt x="866" y="25112"/>
                  </a:lnTo>
                  <a:lnTo>
                    <a:pt x="2727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" name="Google Shape;25;p3"/>
            <p:cNvSpPr/>
            <p:nvPr/>
          </p:nvSpPr>
          <p:spPr>
            <a:xfrm rot="-5400000" flipH="1">
              <a:off x="109750" y="33216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5400000" flipH="1">
              <a:off x="3288538" y="49968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 flipH="1">
              <a:off x="85763" y="39265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-5400000" flipH="1">
              <a:off x="390063" y="162936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 flipH="1">
              <a:off x="1711013" y="474756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rot="-5400000" flipH="1">
              <a:off x="418638" y="49968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rot="-5400000" flipH="1">
              <a:off x="5598263" y="474756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135550" y="539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subTitle" idx="1"/>
          </p:nvPr>
        </p:nvSpPr>
        <p:spPr>
          <a:xfrm>
            <a:off x="2135550" y="1700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39725" y="-47650"/>
            <a:ext cx="6158000" cy="5282050"/>
            <a:chOff x="39725" y="-47650"/>
            <a:chExt cx="6158000" cy="5282050"/>
          </a:xfrm>
        </p:grpSpPr>
        <p:sp>
          <p:nvSpPr>
            <p:cNvPr id="219" name="Google Shape;219;p21"/>
            <p:cNvSpPr/>
            <p:nvPr/>
          </p:nvSpPr>
          <p:spPr>
            <a:xfrm>
              <a:off x="85500" y="-47650"/>
              <a:ext cx="6112225" cy="5282050"/>
            </a:xfrm>
            <a:custGeom>
              <a:avLst/>
              <a:gdLst/>
              <a:ahLst/>
              <a:cxnLst/>
              <a:rect l="l" t="t" r="r" b="b"/>
              <a:pathLst>
                <a:path w="244489" h="211282" extrusionOk="0">
                  <a:moveTo>
                    <a:pt x="124258" y="0"/>
                  </a:moveTo>
                  <a:lnTo>
                    <a:pt x="79644" y="13843"/>
                  </a:lnTo>
                  <a:lnTo>
                    <a:pt x="24245" y="8226"/>
                  </a:lnTo>
                  <a:lnTo>
                    <a:pt x="1299" y="48924"/>
                  </a:lnTo>
                  <a:lnTo>
                    <a:pt x="16452" y="61046"/>
                  </a:lnTo>
                  <a:lnTo>
                    <a:pt x="0" y="120361"/>
                  </a:lnTo>
                  <a:lnTo>
                    <a:pt x="16019" y="198293"/>
                  </a:lnTo>
                  <a:lnTo>
                    <a:pt x="71089" y="193500"/>
                  </a:lnTo>
                  <a:lnTo>
                    <a:pt x="244489" y="2112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0" name="Google Shape;220;p21"/>
            <p:cNvSpPr/>
            <p:nvPr/>
          </p:nvSpPr>
          <p:spPr>
            <a:xfrm rot="-5400000">
              <a:off x="85488" y="11308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 rot="-5400000">
              <a:off x="2036625" y="2528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 rot="-5400000">
              <a:off x="670775" y="12126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 rot="-5400000">
              <a:off x="442425" y="48682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 rot="-5400000">
              <a:off x="442425" y="14351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 rot="-5400000">
              <a:off x="39725" y="29084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 rot="-5400000">
              <a:off x="1826375" y="47579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1"/>
          </p:nvPr>
        </p:nvSpPr>
        <p:spPr>
          <a:xfrm>
            <a:off x="4935734" y="2752425"/>
            <a:ext cx="26400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2"/>
          </p:nvPr>
        </p:nvSpPr>
        <p:spPr>
          <a:xfrm>
            <a:off x="1568266" y="2752425"/>
            <a:ext cx="2640000" cy="11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subTitle" idx="3"/>
          </p:nvPr>
        </p:nvSpPr>
        <p:spPr>
          <a:xfrm>
            <a:off x="1568266" y="2337925"/>
            <a:ext cx="26400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300">
                <a:solidFill>
                  <a:schemeClr val="accent3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233" name="Google Shape;233;p22"/>
          <p:cNvSpPr txBox="1">
            <a:spLocks noGrp="1"/>
          </p:cNvSpPr>
          <p:nvPr>
            <p:ph type="subTitle" idx="4"/>
          </p:nvPr>
        </p:nvSpPr>
        <p:spPr>
          <a:xfrm>
            <a:off x="4935734" y="2337925"/>
            <a:ext cx="2640000" cy="4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300">
                <a:solidFill>
                  <a:schemeClr val="accent3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ed Hat Display"/>
              <a:buNone/>
              <a:defRPr sz="2400" b="1"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grpSp>
        <p:nvGrpSpPr>
          <p:cNvPr id="234" name="Google Shape;234;p22"/>
          <p:cNvGrpSpPr/>
          <p:nvPr/>
        </p:nvGrpSpPr>
        <p:grpSpPr>
          <a:xfrm>
            <a:off x="107163" y="-247650"/>
            <a:ext cx="6031350" cy="5577425"/>
            <a:chOff x="107163" y="-247650"/>
            <a:chExt cx="6031350" cy="5577425"/>
          </a:xfrm>
        </p:grpSpPr>
        <p:grpSp>
          <p:nvGrpSpPr>
            <p:cNvPr id="235" name="Google Shape;235;p22"/>
            <p:cNvGrpSpPr/>
            <p:nvPr/>
          </p:nvGrpSpPr>
          <p:grpSpPr>
            <a:xfrm rot="-5400000" flipH="1">
              <a:off x="312869" y="-453356"/>
              <a:ext cx="5577425" cy="5988838"/>
              <a:chOff x="5415513" y="4445950"/>
              <a:chExt cx="5577425" cy="5988838"/>
            </a:xfrm>
          </p:grpSpPr>
          <p:sp>
            <p:nvSpPr>
              <p:cNvPr id="236" name="Google Shape;236;p22"/>
              <p:cNvSpPr/>
              <p:nvPr/>
            </p:nvSpPr>
            <p:spPr>
              <a:xfrm>
                <a:off x="5415513" y="4484988"/>
                <a:ext cx="5577425" cy="5949800"/>
              </a:xfrm>
              <a:custGeom>
                <a:avLst/>
                <a:gdLst/>
                <a:ahLst/>
                <a:cxnLst/>
                <a:rect l="l" t="t" r="r" b="b"/>
                <a:pathLst>
                  <a:path w="223097" h="237992" extrusionOk="0">
                    <a:moveTo>
                      <a:pt x="223097" y="230331"/>
                    </a:moveTo>
                    <a:lnTo>
                      <a:pt x="203596" y="237992"/>
                    </a:lnTo>
                    <a:lnTo>
                      <a:pt x="210232" y="163130"/>
                    </a:lnTo>
                    <a:lnTo>
                      <a:pt x="203950" y="104731"/>
                    </a:lnTo>
                    <a:lnTo>
                      <a:pt x="211076" y="10610"/>
                    </a:lnTo>
                    <a:lnTo>
                      <a:pt x="147958" y="0"/>
                    </a:lnTo>
                    <a:lnTo>
                      <a:pt x="106662" y="13645"/>
                    </a:lnTo>
                    <a:lnTo>
                      <a:pt x="46567" y="884"/>
                    </a:lnTo>
                    <a:lnTo>
                      <a:pt x="0" y="5083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7" name="Google Shape;237;p22"/>
              <p:cNvSpPr/>
              <p:nvPr/>
            </p:nvSpPr>
            <p:spPr>
              <a:xfrm>
                <a:off x="6537875" y="4475888"/>
                <a:ext cx="84900" cy="84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10645550" y="4714300"/>
                <a:ext cx="84900" cy="84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9075775" y="4445950"/>
                <a:ext cx="84900" cy="84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8034825" y="4776600"/>
                <a:ext cx="84900" cy="84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41" name="Google Shape;241;p22"/>
            <p:cNvSpPr/>
            <p:nvPr/>
          </p:nvSpPr>
          <p:spPr>
            <a:xfrm rot="-5400000" flipH="1">
              <a:off x="2722563" y="48091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 rot="-5400000" flipH="1">
              <a:off x="4177288" y="496186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 rot="-5400000" flipH="1">
              <a:off x="6053613" y="48091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1"/>
          </p:nvPr>
        </p:nvSpPr>
        <p:spPr>
          <a:xfrm>
            <a:off x="4832039" y="1809975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2"/>
          </p:nvPr>
        </p:nvSpPr>
        <p:spPr>
          <a:xfrm>
            <a:off x="1057861" y="1809975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23"/>
          <p:cNvGrpSpPr/>
          <p:nvPr/>
        </p:nvGrpSpPr>
        <p:grpSpPr>
          <a:xfrm flipH="1">
            <a:off x="3667525" y="-245625"/>
            <a:ext cx="5404900" cy="6082225"/>
            <a:chOff x="113725" y="-245625"/>
            <a:chExt cx="5404900" cy="6082225"/>
          </a:xfrm>
        </p:grpSpPr>
        <p:sp>
          <p:nvSpPr>
            <p:cNvPr id="250" name="Google Shape;250;p23"/>
            <p:cNvSpPr/>
            <p:nvPr/>
          </p:nvSpPr>
          <p:spPr>
            <a:xfrm>
              <a:off x="170875" y="-245625"/>
              <a:ext cx="5347750" cy="6082225"/>
            </a:xfrm>
            <a:custGeom>
              <a:avLst/>
              <a:gdLst/>
              <a:ahLst/>
              <a:cxnLst/>
              <a:rect l="l" t="t" r="r" b="b"/>
              <a:pathLst>
                <a:path w="213910" h="243289" extrusionOk="0">
                  <a:moveTo>
                    <a:pt x="114759" y="0"/>
                  </a:moveTo>
                  <a:lnTo>
                    <a:pt x="37011" y="20140"/>
                  </a:lnTo>
                  <a:lnTo>
                    <a:pt x="1836" y="16526"/>
                  </a:lnTo>
                  <a:lnTo>
                    <a:pt x="13718" y="76209"/>
                  </a:lnTo>
                  <a:lnTo>
                    <a:pt x="0" y="160204"/>
                  </a:lnTo>
                  <a:lnTo>
                    <a:pt x="20656" y="211616"/>
                  </a:lnTo>
                  <a:lnTo>
                    <a:pt x="66101" y="200140"/>
                  </a:lnTo>
                  <a:lnTo>
                    <a:pt x="129760" y="222352"/>
                  </a:lnTo>
                  <a:lnTo>
                    <a:pt x="213910" y="24328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1" name="Google Shape;251;p23"/>
            <p:cNvSpPr/>
            <p:nvPr/>
          </p:nvSpPr>
          <p:spPr>
            <a:xfrm flipH="1">
              <a:off x="1053225" y="2132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 flipH="1">
              <a:off x="113725" y="37187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 flipH="1">
              <a:off x="1772875" y="472160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 flipH="1">
              <a:off x="170875" y="128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 flipH="1">
              <a:off x="465250" y="16096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 flipH="1">
              <a:off x="654150" y="4997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9"/>
          <p:cNvGrpSpPr/>
          <p:nvPr/>
        </p:nvGrpSpPr>
        <p:grpSpPr>
          <a:xfrm>
            <a:off x="-152750" y="2565250"/>
            <a:ext cx="7676400" cy="2679975"/>
            <a:chOff x="-152750" y="2565250"/>
            <a:chExt cx="7676400" cy="2679975"/>
          </a:xfrm>
        </p:grpSpPr>
        <p:sp>
          <p:nvSpPr>
            <p:cNvPr id="352" name="Google Shape;352;p29"/>
            <p:cNvSpPr/>
            <p:nvPr/>
          </p:nvSpPr>
          <p:spPr>
            <a:xfrm>
              <a:off x="-152750" y="2565250"/>
              <a:ext cx="7676400" cy="2679975"/>
            </a:xfrm>
            <a:custGeom>
              <a:avLst/>
              <a:gdLst/>
              <a:ahLst/>
              <a:cxnLst/>
              <a:rect l="l" t="t" r="r" b="b"/>
              <a:pathLst>
                <a:path w="307056" h="107199" extrusionOk="0">
                  <a:moveTo>
                    <a:pt x="0" y="0"/>
                  </a:moveTo>
                  <a:lnTo>
                    <a:pt x="21729" y="16605"/>
                  </a:lnTo>
                  <a:lnTo>
                    <a:pt x="27656" y="37349"/>
                  </a:lnTo>
                  <a:lnTo>
                    <a:pt x="9876" y="54282"/>
                  </a:lnTo>
                  <a:lnTo>
                    <a:pt x="23846" y="100425"/>
                  </a:lnTo>
                  <a:lnTo>
                    <a:pt x="152539" y="83915"/>
                  </a:lnTo>
                  <a:lnTo>
                    <a:pt x="245249" y="99155"/>
                  </a:lnTo>
                  <a:lnTo>
                    <a:pt x="292663" y="88995"/>
                  </a:lnTo>
                  <a:lnTo>
                    <a:pt x="307056" y="1071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3" name="Google Shape;353;p29"/>
            <p:cNvSpPr/>
            <p:nvPr/>
          </p:nvSpPr>
          <p:spPr>
            <a:xfrm rot="10800000" flipH="1">
              <a:off x="336375" y="2934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 rot="10800000" flipH="1">
              <a:off x="502525" y="3447697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 rot="10800000" flipH="1">
              <a:off x="46750" y="38825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10800000" flipH="1">
              <a:off x="3620850" y="46296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 flipH="1">
              <a:off x="7129350" y="47478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 rot="10800000" flipH="1">
              <a:off x="5939575" y="49954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 rot="10800000" flipH="1">
              <a:off x="401225" y="50156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0" name="Google Shape;360;p29"/>
          <p:cNvGrpSpPr/>
          <p:nvPr/>
        </p:nvGrpSpPr>
        <p:grpSpPr>
          <a:xfrm rot="5400000" flipH="1">
            <a:off x="6018531" y="-2310819"/>
            <a:ext cx="1212813" cy="4953700"/>
            <a:chOff x="113725" y="128375"/>
            <a:chExt cx="1212813" cy="4953700"/>
          </a:xfrm>
        </p:grpSpPr>
        <p:sp>
          <p:nvSpPr>
            <p:cNvPr id="361" name="Google Shape;361;p29"/>
            <p:cNvSpPr/>
            <p:nvPr/>
          </p:nvSpPr>
          <p:spPr>
            <a:xfrm>
              <a:off x="170863" y="167513"/>
              <a:ext cx="1155675" cy="4877250"/>
            </a:xfrm>
            <a:custGeom>
              <a:avLst/>
              <a:gdLst/>
              <a:ahLst/>
              <a:cxnLst/>
              <a:rect l="l" t="t" r="r" b="b"/>
              <a:pathLst>
                <a:path w="46227" h="195090" extrusionOk="0">
                  <a:moveTo>
                    <a:pt x="46227" y="1146"/>
                  </a:moveTo>
                  <a:lnTo>
                    <a:pt x="36263" y="10557"/>
                  </a:lnTo>
                  <a:lnTo>
                    <a:pt x="1836" y="0"/>
                  </a:lnTo>
                  <a:lnTo>
                    <a:pt x="17902" y="59674"/>
                  </a:lnTo>
                  <a:lnTo>
                    <a:pt x="0" y="143678"/>
                  </a:lnTo>
                  <a:lnTo>
                    <a:pt x="20656" y="195090"/>
                  </a:lnTo>
                  <a:lnTo>
                    <a:pt x="33692" y="179891"/>
                  </a:lnTo>
                  <a:lnTo>
                    <a:pt x="37021" y="185069"/>
                  </a:lnTo>
                  <a:lnTo>
                    <a:pt x="41008" y="1824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2" name="Google Shape;362;p29"/>
            <p:cNvSpPr/>
            <p:nvPr/>
          </p:nvSpPr>
          <p:spPr>
            <a:xfrm flipH="1">
              <a:off x="1044900" y="3855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 flipH="1">
              <a:off x="113725" y="37187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 flipH="1">
              <a:off x="170875" y="128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 flipH="1">
              <a:off x="569250" y="16096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 flipH="1">
              <a:off x="654150" y="4997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30"/>
          <p:cNvGrpSpPr/>
          <p:nvPr/>
        </p:nvGrpSpPr>
        <p:grpSpPr>
          <a:xfrm>
            <a:off x="312375" y="-99675"/>
            <a:ext cx="7330650" cy="582263"/>
            <a:chOff x="312375" y="-99675"/>
            <a:chExt cx="7330650" cy="582263"/>
          </a:xfrm>
        </p:grpSpPr>
        <p:sp>
          <p:nvSpPr>
            <p:cNvPr id="370" name="Google Shape;370;p30"/>
            <p:cNvSpPr/>
            <p:nvPr/>
          </p:nvSpPr>
          <p:spPr>
            <a:xfrm>
              <a:off x="312375" y="-99675"/>
              <a:ext cx="7330650" cy="549375"/>
            </a:xfrm>
            <a:custGeom>
              <a:avLst/>
              <a:gdLst/>
              <a:ahLst/>
              <a:cxnLst/>
              <a:rect l="l" t="t" r="r" b="b"/>
              <a:pathLst>
                <a:path w="293226" h="21975" extrusionOk="0">
                  <a:moveTo>
                    <a:pt x="293226" y="0"/>
                  </a:moveTo>
                  <a:lnTo>
                    <a:pt x="287314" y="17463"/>
                  </a:lnTo>
                  <a:lnTo>
                    <a:pt x="226763" y="9737"/>
                  </a:lnTo>
                  <a:lnTo>
                    <a:pt x="145027" y="21975"/>
                  </a:lnTo>
                  <a:lnTo>
                    <a:pt x="73516" y="9313"/>
                  </a:lnTo>
                  <a:lnTo>
                    <a:pt x="57793" y="20818"/>
                  </a:lnTo>
                  <a:lnTo>
                    <a:pt x="49285" y="10830"/>
                  </a:lnTo>
                  <a:lnTo>
                    <a:pt x="28941" y="18228"/>
                  </a:lnTo>
                  <a:lnTo>
                    <a:pt x="0" y="8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1" name="Google Shape;371;p30"/>
            <p:cNvSpPr/>
            <p:nvPr/>
          </p:nvSpPr>
          <p:spPr>
            <a:xfrm rot="-5400000">
              <a:off x="1701325" y="3755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 rot="-5400000">
              <a:off x="2114063" y="866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 rot="-5400000">
              <a:off x="1495913" y="1335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 rot="-5400000">
              <a:off x="992713" y="3127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3891163" y="3976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 rot="-5400000">
              <a:off x="5915838" y="1071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 rot="-5400000">
              <a:off x="7463988" y="2906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7" r:id="rId5"/>
    <p:sldLayoutId id="2147483668" r:id="rId6"/>
    <p:sldLayoutId id="2147483669" r:id="rId7"/>
    <p:sldLayoutId id="2147483675" r:id="rId8"/>
    <p:sldLayoutId id="2147483676" r:id="rId9"/>
    <p:sldLayoutId id="214748367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>
            <a:spLocks noGrp="1"/>
          </p:cNvSpPr>
          <p:nvPr>
            <p:ph type="ctrTitle"/>
          </p:nvPr>
        </p:nvSpPr>
        <p:spPr>
          <a:xfrm>
            <a:off x="4103600" y="880688"/>
            <a:ext cx="3993000" cy="28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Red Hat Display"/>
                <a:ea typeface="Red Hat Display"/>
                <a:cs typeface="Red Hat Display"/>
                <a:sym typeface="Red Hat Display"/>
              </a:rPr>
              <a:t>Ayudantía Semana 2</a:t>
            </a:r>
            <a:br>
              <a:rPr lang="en" sz="4600" dirty="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2300" b="0" dirty="0">
                <a:solidFill>
                  <a:schemeClr val="accent3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Claudio Espinoza</a:t>
            </a:r>
            <a:endParaRPr sz="2300" b="0" dirty="0">
              <a:solidFill>
                <a:schemeClr val="accent3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98" name="Google Shape;398;p35"/>
          <p:cNvSpPr txBox="1">
            <a:spLocks noGrp="1"/>
          </p:cNvSpPr>
          <p:nvPr>
            <p:ph type="subTitle" idx="1"/>
          </p:nvPr>
        </p:nvSpPr>
        <p:spPr>
          <a:xfrm>
            <a:off x="4103655" y="3787013"/>
            <a:ext cx="399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Comp. Científica y estandar de punto flotante</a:t>
            </a:r>
            <a:endParaRPr dirty="0"/>
          </a:p>
        </p:txBody>
      </p:sp>
      <p:pic>
        <p:nvPicPr>
          <p:cNvPr id="399" name="Google Shape;3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03591">
            <a:off x="465263" y="3482940"/>
            <a:ext cx="2996401" cy="278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92775" y="-568712"/>
            <a:ext cx="3456430" cy="335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1F5AF114-8ED5-20AA-C072-1BF5058D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>
            <a:extLst>
              <a:ext uri="{FF2B5EF4-FFF2-40B4-BE49-F238E27FC236}">
                <a16:creationId xmlns:a16="http://schemas.microsoft.com/office/drawing/2014/main" id="{07149FA5-2D2D-3194-E472-1F33F76F3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Estandar IEEE 754</a:t>
            </a:r>
            <a:endParaRPr dirty="0"/>
          </a:p>
        </p:txBody>
      </p:sp>
      <p:sp>
        <p:nvSpPr>
          <p:cNvPr id="466" name="Google Shape;466;p40">
            <a:extLst>
              <a:ext uri="{FF2B5EF4-FFF2-40B4-BE49-F238E27FC236}">
                <a16:creationId xmlns:a16="http://schemas.microsoft.com/office/drawing/2014/main" id="{9E62C61A-C618-EAF5-B7CD-7DD299D334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2039" y="1809975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408;p36">
            <a:extLst>
              <a:ext uri="{FF2B5EF4-FFF2-40B4-BE49-F238E27FC236}">
                <a16:creationId xmlns:a16="http://schemas.microsoft.com/office/drawing/2014/main" id="{48A8B86F-8DD5-C1F4-8569-A8AE6F5C42C6}"/>
              </a:ext>
            </a:extLst>
          </p:cNvPr>
          <p:cNvSpPr txBox="1"/>
          <p:nvPr/>
        </p:nvSpPr>
        <p:spPr>
          <a:xfrm>
            <a:off x="720000" y="1120238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 memorice nombres irrelevantes*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8F1888-775C-6B30-1BD5-848990F6B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80" y="1479625"/>
            <a:ext cx="5658640" cy="1066949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F0E9E812-67DE-73E1-2686-71A277ACF97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57C5D7-CAAE-8210-32EA-412141344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084" y="2658292"/>
            <a:ext cx="5525832" cy="12673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A19651-1FAF-BAF9-A985-3DB1FA7D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017" y="4084025"/>
            <a:ext cx="2779005" cy="6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6B4C45ED-DBC8-6433-3D04-0203A4621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>
            <a:extLst>
              <a:ext uri="{FF2B5EF4-FFF2-40B4-BE49-F238E27FC236}">
                <a16:creationId xmlns:a16="http://schemas.microsoft.com/office/drawing/2014/main" id="{00A83938-E0B7-A37B-9E41-23786E86A5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epsilon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36658D-61D5-E4BF-7241-579EE3044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69588"/>
            <a:ext cx="7704000" cy="52527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000F614-69EE-E6F8-3FBA-A8614BAD8486}"/>
              </a:ext>
            </a:extLst>
          </p:cNvPr>
          <p:cNvSpPr txBox="1"/>
          <p:nvPr/>
        </p:nvSpPr>
        <p:spPr>
          <a:xfrm>
            <a:off x="678180" y="1927860"/>
            <a:ext cx="778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noProof="0" dirty="0"/>
              <a:t>Si bien el </a:t>
            </a:r>
            <a:r>
              <a:rPr lang="es-CL" noProof="0" dirty="0" err="1"/>
              <a:t>m.e</a:t>
            </a:r>
            <a:r>
              <a:rPr lang="es-CL" noProof="0" dirty="0"/>
              <a:t>. es el step más pequeño entre 0 y 1 no es el step más pequeño entre dos números cualesquiera: compruebe los </a:t>
            </a:r>
            <a:r>
              <a:rPr lang="es-CL" noProof="0" dirty="0" err="1"/>
              <a:t>steps</a:t>
            </a:r>
            <a:r>
              <a:rPr lang="es-CL" noProof="0" dirty="0"/>
              <a:t> entre todos los números representables con 3 bits en estándar IEEE754 ignorando el limite de bits del exponente.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04C5E11-CC7A-BB40-BBFB-81082C70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950" y="2957643"/>
            <a:ext cx="6301740" cy="123803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EF8D8CF-B6FE-7DA8-FE71-F53334A49933}"/>
              </a:ext>
            </a:extLst>
          </p:cNvPr>
          <p:cNvSpPr txBox="1"/>
          <p:nvPr/>
        </p:nvSpPr>
        <p:spPr>
          <a:xfrm>
            <a:off x="678180" y="4332904"/>
            <a:ext cx="778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Imagen referencial de lo que ocurre.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408108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29C691D5-F2E2-5318-8D5D-5F45A0911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>
            <a:extLst>
              <a:ext uri="{FF2B5EF4-FFF2-40B4-BE49-F238E27FC236}">
                <a16:creationId xmlns:a16="http://schemas.microsoft.com/office/drawing/2014/main" id="{6E6C0F36-3D85-1025-962B-CEBFBD3C4D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Shift o bias</a:t>
            </a:r>
            <a:endParaRPr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0DD03C9-13D0-B7AC-C653-2077A07434B5}"/>
              </a:ext>
            </a:extLst>
          </p:cNvPr>
          <p:cNvSpPr txBox="1"/>
          <p:nvPr/>
        </p:nvSpPr>
        <p:spPr>
          <a:xfrm>
            <a:off x="914400" y="2061995"/>
            <a:ext cx="778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Note que se está omitiendo el 0 y el 2047, esto es debido a que son casos especiales: todos los bits del exponente en 0 y todos en 1.</a:t>
            </a:r>
            <a:endParaRPr lang="es-CL" noProof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3078C5-47B3-6F55-D23D-16C052CD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80" y="1124422"/>
            <a:ext cx="3566160" cy="8350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7275AC-556D-1C91-14D3-838371200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099" y="2790222"/>
            <a:ext cx="2566655" cy="19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0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E7EB4C4C-9A72-8FA7-DA09-8E1419553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>
            <a:extLst>
              <a:ext uri="{FF2B5EF4-FFF2-40B4-BE49-F238E27FC236}">
                <a16:creationId xmlns:a16="http://schemas.microsoft.com/office/drawing/2014/main" id="{CDB02507-978C-9AFD-2964-69BB5969AC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11111111111</a:t>
            </a:r>
            <a:endParaRPr dirty="0"/>
          </a:p>
        </p:txBody>
      </p:sp>
      <p:sp>
        <p:nvSpPr>
          <p:cNvPr id="2" name="Google Shape;408;p36">
            <a:extLst>
              <a:ext uri="{FF2B5EF4-FFF2-40B4-BE49-F238E27FC236}">
                <a16:creationId xmlns:a16="http://schemas.microsoft.com/office/drawing/2014/main" id="{5A668E98-B927-524C-7618-535CF5B4506E}"/>
              </a:ext>
            </a:extLst>
          </p:cNvPr>
          <p:cNvSpPr txBox="1"/>
          <p:nvPr/>
        </p:nvSpPr>
        <p:spPr>
          <a:xfrm>
            <a:off x="720000" y="1151025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Infinitos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6D9BE4-72A3-8F8A-6E81-F24862EEEB46}"/>
              </a:ext>
            </a:extLst>
          </p:cNvPr>
          <p:cNvSpPr txBox="1"/>
          <p:nvPr/>
        </p:nvSpPr>
        <p:spPr>
          <a:xfrm>
            <a:off x="678180" y="1581935"/>
            <a:ext cx="7787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noProof="0" dirty="0"/>
              <a:t>Pueden ocurrir 3 cosas dependiendo de que ocurre con los bits y el signo: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noProof="0" dirty="0"/>
              <a:t>Si el signo es 0 y </a:t>
            </a:r>
            <a:r>
              <a:rPr lang="es-CL" noProof="0" dirty="0" err="1"/>
              <a:t>tod</a:t>
            </a:r>
            <a:r>
              <a:rPr lang="es-CL" dirty="0"/>
              <a:t>os los bits de la mantisa son 0, entonces corresponde al infinito positivo.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noProof="0" dirty="0"/>
              <a:t>Si el signo es 1 y </a:t>
            </a:r>
            <a:r>
              <a:rPr lang="es-CL" noProof="0" dirty="0" err="1"/>
              <a:t>tod</a:t>
            </a:r>
            <a:r>
              <a:rPr lang="es-CL" dirty="0"/>
              <a:t>os los bits de la mantisa son 0, entonces corresponde al infinito negativo.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alguno de los bits de la mantisa es distinto de 0 entonces es un </a:t>
            </a:r>
            <a:r>
              <a:rPr lang="es-CL" dirty="0" err="1"/>
              <a:t>NaN</a:t>
            </a:r>
            <a:r>
              <a:rPr lang="es-CL" dirty="0"/>
              <a:t>.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48515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5D4CB745-FFA6-1685-1DCB-EE222925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>
            <a:extLst>
              <a:ext uri="{FF2B5EF4-FFF2-40B4-BE49-F238E27FC236}">
                <a16:creationId xmlns:a16="http://schemas.microsoft.com/office/drawing/2014/main" id="{A6D727AC-8880-ECEF-9FD1-7826E6DFA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00000000000</a:t>
            </a:r>
            <a:endParaRPr dirty="0"/>
          </a:p>
        </p:txBody>
      </p:sp>
      <p:sp>
        <p:nvSpPr>
          <p:cNvPr id="2" name="Google Shape;408;p36">
            <a:extLst>
              <a:ext uri="{FF2B5EF4-FFF2-40B4-BE49-F238E27FC236}">
                <a16:creationId xmlns:a16="http://schemas.microsoft.com/office/drawing/2014/main" id="{002D8E76-D5B8-16ED-47EE-BBCD6DAD2227}"/>
              </a:ext>
            </a:extLst>
          </p:cNvPr>
          <p:cNvSpPr txBox="1"/>
          <p:nvPr/>
        </p:nvSpPr>
        <p:spPr>
          <a:xfrm>
            <a:off x="720000" y="1151025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Números subnormales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6DA490-3976-9FC8-5F79-465D4EDE4228}"/>
              </a:ext>
            </a:extLst>
          </p:cNvPr>
          <p:cNvSpPr txBox="1"/>
          <p:nvPr/>
        </p:nvSpPr>
        <p:spPr>
          <a:xfrm>
            <a:off x="678180" y="1581935"/>
            <a:ext cx="778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noProof="0" dirty="0"/>
              <a:t>El exponente sigue fijo en el limite inferior </a:t>
            </a:r>
            <a:r>
              <a:rPr lang="en-US" noProof="0" dirty="0"/>
              <a:t>-1022. Sin embargo </a:t>
            </a:r>
            <a:r>
              <a:rPr lang="en-US" noProof="0" dirty="0" err="1"/>
              <a:t>ahora</a:t>
            </a:r>
            <a:r>
              <a:rPr lang="en-US" noProof="0" dirty="0"/>
              <a:t> la </a:t>
            </a:r>
            <a:r>
              <a:rPr lang="en-US" noProof="0" dirty="0" err="1"/>
              <a:t>mantisa</a:t>
            </a:r>
            <a:r>
              <a:rPr lang="en-US" noProof="0" dirty="0"/>
              <a:t> no </a:t>
            </a:r>
            <a:r>
              <a:rPr lang="en-US" noProof="0" dirty="0" err="1"/>
              <a:t>esta</a:t>
            </a:r>
            <a:r>
              <a:rPr lang="en-US" noProof="0" dirty="0"/>
              <a:t> </a:t>
            </a:r>
            <a:r>
              <a:rPr lang="en-US" noProof="0" dirty="0" err="1"/>
              <a:t>adherida</a:t>
            </a:r>
            <a:r>
              <a:rPr lang="en-US" noProof="0" dirty="0"/>
              <a:t> a un 1 </a:t>
            </a:r>
            <a:r>
              <a:rPr lang="en-US" noProof="0" dirty="0" err="1"/>
              <a:t>sino</a:t>
            </a:r>
            <a:r>
              <a:rPr lang="en-US" noProof="0" dirty="0"/>
              <a:t> que a un 0.</a:t>
            </a:r>
            <a:endParaRPr lang="es-CL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1FA233-384B-CF4C-9C16-D34F3FA8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340" y="2257392"/>
            <a:ext cx="2829320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2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126BA105-6DF0-AF93-6B19-EDFD11AD7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>
            <a:extLst>
              <a:ext uri="{FF2B5EF4-FFF2-40B4-BE49-F238E27FC236}">
                <a16:creationId xmlns:a16="http://schemas.microsoft.com/office/drawing/2014/main" id="{1BE49039-6006-1357-920A-20412FE75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Perdida de importancia</a:t>
            </a:r>
            <a:endParaRPr dirty="0"/>
          </a:p>
        </p:txBody>
      </p:sp>
      <p:sp>
        <p:nvSpPr>
          <p:cNvPr id="2" name="Google Shape;408;p36">
            <a:extLst>
              <a:ext uri="{FF2B5EF4-FFF2-40B4-BE49-F238E27FC236}">
                <a16:creationId xmlns:a16="http://schemas.microsoft.com/office/drawing/2014/main" id="{53094C4C-BA94-66EC-4E03-D17D95A17558}"/>
              </a:ext>
            </a:extLst>
          </p:cNvPr>
          <p:cNvSpPr txBox="1"/>
          <p:nvPr/>
        </p:nvSpPr>
        <p:spPr>
          <a:xfrm>
            <a:off x="720000" y="1151025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La pregunta del certamen </a:t>
            </a:r>
            <a:r>
              <a:rPr lang="en" i="1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(ligado a todo lo antes visto)</a:t>
            </a:r>
            <a:endParaRPr i="1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56C8A2-D910-0ED3-6AE1-6CAA51BE9F24}"/>
              </a:ext>
            </a:extLst>
          </p:cNvPr>
          <p:cNvSpPr txBox="1"/>
          <p:nvPr/>
        </p:nvSpPr>
        <p:spPr>
          <a:xfrm>
            <a:off x="678180" y="1581935"/>
            <a:ext cx="778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Caso </a:t>
            </a:r>
            <a:r>
              <a:rPr lang="en-US" noProof="0" dirty="0" err="1"/>
              <a:t>típico</a:t>
            </a:r>
            <a:r>
              <a:rPr lang="en-US" noProof="0" dirty="0"/>
              <a:t>:</a:t>
            </a:r>
            <a:endParaRPr lang="es-CL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7F95E2-314F-BF21-D591-8828ABD20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768" y="2148725"/>
            <a:ext cx="2642463" cy="6103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E386418-88F3-F6AF-223D-273F6C264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704" y="3253789"/>
            <a:ext cx="6506592" cy="112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9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3B707817-B196-81C4-B97F-8E726A2D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>
            <a:extLst>
              <a:ext uri="{FF2B5EF4-FFF2-40B4-BE49-F238E27FC236}">
                <a16:creationId xmlns:a16="http://schemas.microsoft.com/office/drawing/2014/main" id="{05C8E7C9-A634-1CB5-9CFA-A68B79375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Reglas de redondeo</a:t>
            </a:r>
            <a:endParaRPr dirty="0"/>
          </a:p>
        </p:txBody>
      </p:sp>
      <p:sp>
        <p:nvSpPr>
          <p:cNvPr id="2" name="Google Shape;408;p36">
            <a:extLst>
              <a:ext uri="{FF2B5EF4-FFF2-40B4-BE49-F238E27FC236}">
                <a16:creationId xmlns:a16="http://schemas.microsoft.com/office/drawing/2014/main" id="{334AF07D-77C2-4505-29C8-8E175F14DDD0}"/>
              </a:ext>
            </a:extLst>
          </p:cNvPr>
          <p:cNvSpPr txBox="1"/>
          <p:nvPr/>
        </p:nvSpPr>
        <p:spPr>
          <a:xfrm>
            <a:off x="720000" y="1151025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No memorice si puede anotarlo</a:t>
            </a:r>
            <a:endParaRPr i="1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C1760F-CABE-B480-084D-70F74CDD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" y="1620757"/>
            <a:ext cx="7399020" cy="9509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F81337-8687-BC26-2BAC-3D8BAC32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005" y="2857788"/>
            <a:ext cx="4137989" cy="10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8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>
            <a:spLocks noGrp="1"/>
          </p:cNvSpPr>
          <p:nvPr>
            <p:ph type="title"/>
          </p:nvPr>
        </p:nvSpPr>
        <p:spPr>
          <a:xfrm>
            <a:off x="872400" y="2173700"/>
            <a:ext cx="4212218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Recordatorio de Algebra Lineal</a:t>
            </a:r>
            <a:endParaRPr sz="4000" b="0" dirty="0">
              <a:solidFill>
                <a:schemeClr val="accent3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458" name="Google Shape;458;p39"/>
          <p:cNvSpPr txBox="1">
            <a:spLocks noGrp="1"/>
          </p:cNvSpPr>
          <p:nvPr>
            <p:ph type="title" idx="2"/>
          </p:nvPr>
        </p:nvSpPr>
        <p:spPr>
          <a:xfrm>
            <a:off x="872400" y="1189466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460" name="Google Shape;4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599" y="618875"/>
            <a:ext cx="3110277" cy="295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BF3F934-D3A6-7E38-922C-7CDD8CF287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F338C-88EA-5088-B8FC-458A741F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multiplicar</a:t>
            </a:r>
            <a:r>
              <a:rPr lang="en-US" dirty="0"/>
              <a:t> matrices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3CF8B-EE4D-2855-EE1B-88199C682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E42016-C496-C634-B104-3BFA37FF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83" y="1292095"/>
            <a:ext cx="7211431" cy="102884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27045B9-8500-919F-EA4D-D465FB044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07" y="2397284"/>
            <a:ext cx="6920782" cy="16325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5F908D7-97A1-6824-ED62-E212CFDB2B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681" y="4132879"/>
            <a:ext cx="1314633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5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A4DC-2DDD-666D-33C8-BADE249F4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B89EF-A6DE-1CDE-A04E-E5730372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varios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9E009B-1D49-5758-6B5A-651DC0B45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Factibilidad</a:t>
            </a:r>
            <a:r>
              <a:rPr lang="en-US" dirty="0"/>
              <a:t> de </a:t>
            </a:r>
            <a:r>
              <a:rPr lang="en-US" dirty="0" err="1"/>
              <a:t>soluci</a:t>
            </a:r>
            <a:r>
              <a:rPr lang="es-CL" dirty="0" err="1"/>
              <a:t>ón</a:t>
            </a:r>
            <a:r>
              <a:rPr lang="es-CL" dirty="0"/>
              <a:t> sistema</a:t>
            </a:r>
          </a:p>
          <a:p>
            <a:endParaRPr lang="es-CL" dirty="0"/>
          </a:p>
          <a:p>
            <a:pPr lvl="5"/>
            <a:r>
              <a:rPr lang="es-CL" dirty="0"/>
              <a:t>                Ninguna o infinitas soluciones</a:t>
            </a:r>
          </a:p>
          <a:p>
            <a:pPr lvl="5"/>
            <a:endParaRPr lang="es-CL" dirty="0"/>
          </a:p>
          <a:p>
            <a:pPr lvl="5"/>
            <a:r>
              <a:rPr lang="es-CL" dirty="0"/>
              <a:t>                Solución Única</a:t>
            </a:r>
          </a:p>
          <a:p>
            <a:pPr lvl="5"/>
            <a:endParaRPr lang="en-US" dirty="0"/>
          </a:p>
          <a:p>
            <a:r>
              <a:rPr lang="en-US" dirty="0"/>
              <a:t>Norma </a:t>
            </a:r>
            <a:r>
              <a:rPr lang="en-US" dirty="0" err="1"/>
              <a:t>Euclideana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EEA5CE-62AA-23A7-2627-E3228FB0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915" y="3136330"/>
            <a:ext cx="3726873" cy="7914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5B02507-17A4-5A7A-FD56-7CA4D8F8A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287373"/>
            <a:ext cx="705352" cy="3218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5F208A-9B8B-6F4E-FE4A-D41D816EE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091" y="1780496"/>
            <a:ext cx="1108363" cy="8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5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EFE0E-61B6-9100-12F5-64281F88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F1AAF-1B8F-B5FD-5E4D-A33AF0E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Conceptos</a:t>
            </a:r>
            <a:r>
              <a:rPr lang="en-US" dirty="0"/>
              <a:t> del </a:t>
            </a:r>
            <a:r>
              <a:rPr lang="en-US" dirty="0" err="1"/>
              <a:t>ramo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758016-27FB-E75E-2B82-5C9BD185F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i="1" dirty="0"/>
              <a:t>(</a:t>
            </a:r>
            <a:r>
              <a:rPr lang="en-US" i="1" dirty="0" err="1"/>
              <a:t>Conceptos</a:t>
            </a:r>
            <a:r>
              <a:rPr lang="en-US" i="1" dirty="0"/>
              <a:t> que </a:t>
            </a:r>
            <a:r>
              <a:rPr lang="en-US" i="1" dirty="0" err="1"/>
              <a:t>existen</a:t>
            </a:r>
            <a:r>
              <a:rPr lang="en-US" i="1" dirty="0"/>
              <a:t>, </a:t>
            </a:r>
            <a:r>
              <a:rPr lang="en-US" i="1" dirty="0" err="1"/>
              <a:t>probablemente</a:t>
            </a:r>
            <a:r>
              <a:rPr lang="en-US" i="1" dirty="0"/>
              <a:t> no </a:t>
            </a:r>
            <a:r>
              <a:rPr lang="en-US" i="1" dirty="0" err="1"/>
              <a:t>han</a:t>
            </a:r>
            <a:r>
              <a:rPr lang="en-US" i="1" dirty="0"/>
              <a:t> visto </a:t>
            </a:r>
            <a:r>
              <a:rPr lang="en-US" i="1" dirty="0" err="1"/>
              <a:t>nunca</a:t>
            </a:r>
            <a:r>
              <a:rPr lang="en-US" i="1" dirty="0"/>
              <a:t>, </a:t>
            </a:r>
            <a:r>
              <a:rPr lang="en-US" i="1" dirty="0" err="1"/>
              <a:t>pero</a:t>
            </a:r>
            <a:r>
              <a:rPr lang="en-US" i="1" dirty="0"/>
              <a:t> que </a:t>
            </a:r>
            <a:r>
              <a:rPr lang="en-US" i="1" dirty="0" err="1"/>
              <a:t>el</a:t>
            </a:r>
            <a:r>
              <a:rPr lang="en-US" i="1" dirty="0"/>
              <a:t> </a:t>
            </a:r>
            <a:r>
              <a:rPr lang="en-US" i="1" dirty="0" err="1"/>
              <a:t>profesor</a:t>
            </a:r>
            <a:r>
              <a:rPr lang="en-US" i="1" dirty="0"/>
              <a:t> </a:t>
            </a:r>
            <a:r>
              <a:rPr lang="en-US" i="1" dirty="0" err="1"/>
              <a:t>asumirá</a:t>
            </a:r>
            <a:r>
              <a:rPr lang="en-US" i="1" dirty="0"/>
              <a:t> que </a:t>
            </a:r>
            <a:r>
              <a:rPr lang="en-US" i="1" dirty="0" err="1"/>
              <a:t>ustedes</a:t>
            </a:r>
            <a:r>
              <a:rPr lang="en-US" i="1" dirty="0"/>
              <a:t> </a:t>
            </a:r>
            <a:r>
              <a:rPr lang="en-US" i="1" dirty="0" err="1"/>
              <a:t>conocen</a:t>
            </a:r>
            <a:r>
              <a:rPr lang="en-US" i="1" dirty="0"/>
              <a:t> a </a:t>
            </a:r>
            <a:r>
              <a:rPr lang="en-US" i="1" dirty="0" err="1"/>
              <a:t>menos</a:t>
            </a:r>
            <a:r>
              <a:rPr lang="en-US" i="1" dirty="0"/>
              <a:t> que </a:t>
            </a:r>
            <a:r>
              <a:rPr lang="en-US" i="1" dirty="0" err="1"/>
              <a:t>alguno</a:t>
            </a:r>
            <a:r>
              <a:rPr lang="en-US" i="1" dirty="0"/>
              <a:t> </a:t>
            </a:r>
            <a:r>
              <a:rPr lang="en-US" i="1" dirty="0" err="1"/>
              <a:t>pregunte</a:t>
            </a:r>
            <a:r>
              <a:rPr lang="en-US" i="1" dirty="0"/>
              <a:t>)</a:t>
            </a:r>
          </a:p>
          <a:p>
            <a:pPr marL="139700" indent="0">
              <a:buNone/>
            </a:pPr>
            <a:endParaRPr lang="en-US" i="1" dirty="0"/>
          </a:p>
          <a:p>
            <a:r>
              <a:rPr lang="en-US" dirty="0"/>
              <a:t>Range(A): </a:t>
            </a:r>
            <a:r>
              <a:rPr lang="en-US" dirty="0" err="1"/>
              <a:t>rango</a:t>
            </a:r>
            <a:r>
              <a:rPr lang="en-US" dirty="0"/>
              <a:t> de la </a:t>
            </a:r>
            <a:r>
              <a:rPr lang="en-US" dirty="0" err="1"/>
              <a:t>matriz</a:t>
            </a:r>
            <a:r>
              <a:rPr lang="en-US" dirty="0"/>
              <a:t> A, </a:t>
            </a:r>
            <a:r>
              <a:rPr lang="en-US" dirty="0" err="1"/>
              <a:t>corresponde</a:t>
            </a:r>
            <a:r>
              <a:rPr lang="en-US" dirty="0"/>
              <a:t> al n</a:t>
            </a:r>
            <a:r>
              <a:rPr lang="es-CL" dirty="0" err="1"/>
              <a:t>úmero</a:t>
            </a:r>
            <a:r>
              <a:rPr lang="es-CL" dirty="0"/>
              <a:t> de vectores columna </a:t>
            </a:r>
            <a:r>
              <a:rPr lang="es-CL" dirty="0" err="1"/>
              <a:t>l.i</a:t>
            </a:r>
            <a:r>
              <a:rPr lang="es-CL" dirty="0"/>
              <a:t>. en la matriz. Si </a:t>
            </a:r>
            <a:r>
              <a:rPr lang="es-CL" dirty="0" err="1"/>
              <a:t>Range</a:t>
            </a:r>
            <a:r>
              <a:rPr lang="es-CL" dirty="0"/>
              <a:t>(A)</a:t>
            </a:r>
            <a:r>
              <a:rPr lang="en-US" dirty="0"/>
              <a:t>=min(Dim(A)) </a:t>
            </a:r>
            <a:r>
              <a:rPr lang="en-US" dirty="0" err="1"/>
              <a:t>entonces</a:t>
            </a:r>
            <a:r>
              <a:rPr lang="en-US" dirty="0"/>
              <a:t> A es full rank.</a:t>
            </a:r>
          </a:p>
          <a:p>
            <a:r>
              <a:rPr lang="en-US" dirty="0"/>
              <a:t>Transpose(A): </a:t>
            </a:r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traspuesta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dirty="0"/>
              <a:t>Note que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conjugados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no se </a:t>
            </a:r>
            <a:r>
              <a:rPr lang="en-US" dirty="0" err="1"/>
              <a:t>est</a:t>
            </a:r>
            <a:r>
              <a:rPr lang="es-CL" dirty="0"/>
              <a:t>á trabajando con números complejos la matriz traspuesta simplemente “voltea” la matriz original.</a:t>
            </a:r>
            <a:endParaRPr lang="en-US" dirty="0"/>
          </a:p>
          <a:p>
            <a:endParaRPr lang="es-CL" dirty="0"/>
          </a:p>
          <a:p>
            <a:endParaRPr lang="es-CL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62F3AC-F498-FF0E-D535-9A896D09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08" y="3078338"/>
            <a:ext cx="4518301" cy="8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8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987F-23BC-7457-DC54-E77F2C275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409A-BF46-855D-B6E1-CB10250A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7A8C4F-4219-33FA-F0D7-19B99FEA7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Las matrices JAMÁS se invierten a menos de que exista una forma conveniente y</a:t>
            </a:r>
            <a:r>
              <a:rPr lang="en-US" dirty="0"/>
              <a:t>/</a:t>
            </a:r>
            <a:r>
              <a:rPr lang="es-CL" dirty="0"/>
              <a:t>o segura de hacerlo, y con total seguridad no será de la forma que usted conoce.</a:t>
            </a:r>
          </a:p>
          <a:p>
            <a:r>
              <a:rPr lang="es-CL" dirty="0"/>
              <a:t>El forma más común y ampliamente conectada con los tópicos del ramo en la que sabrán que una matriz es invertible es gracias a saber que, suponiendo que                   :</a:t>
            </a:r>
          </a:p>
          <a:p>
            <a:endParaRPr lang="es-CL" dirty="0"/>
          </a:p>
          <a:p>
            <a:pPr marL="139700" indent="0">
              <a:buNone/>
            </a:pPr>
            <a:endParaRPr lang="es-CL" dirty="0"/>
          </a:p>
          <a:p>
            <a:pPr marL="139700" indent="0">
              <a:buNone/>
            </a:pPr>
            <a:r>
              <a:rPr lang="es-CL" dirty="0"/>
              <a:t>Los algoritmos suelen tener problemas cuando esto no ocurre o son casos bordes que se manejan de formas particulares.</a:t>
            </a:r>
          </a:p>
          <a:p>
            <a:endParaRPr lang="es-CL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EA18AF-D350-6BEB-64BC-1E266ABB5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327" y="2474322"/>
            <a:ext cx="1000201" cy="3334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15D652-47B5-943F-ECDA-1DDA8DE54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473" y="2123446"/>
            <a:ext cx="630382" cy="2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5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82583-553E-DEE8-567E-68120110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44B56-A30D-B011-BC5E-42577CA3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0B414A-0DE2-BB4F-380A-C7C8D2BE6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El ramo puede ser difícil, no le tenga miedo, téngale respeto: estudie, ejercite y pregunte.</a:t>
            </a:r>
          </a:p>
          <a:p>
            <a:r>
              <a:rPr lang="es-CL" dirty="0"/>
              <a:t>Leer es importante pero también lo es su tiempo (una pregunta suele ser mas accesible que la otra).</a:t>
            </a:r>
          </a:p>
          <a:p>
            <a:r>
              <a:rPr lang="es-CL" dirty="0"/>
              <a:t>Y lo más importante es…</a:t>
            </a:r>
          </a:p>
          <a:p>
            <a:pPr marL="139700" indent="0">
              <a:buNone/>
            </a:pPr>
            <a:r>
              <a:rPr lang="es-CL" dirty="0"/>
              <a:t>			           </a:t>
            </a:r>
            <a:r>
              <a:rPr lang="es-CL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 EL APUNTE</a:t>
            </a:r>
          </a:p>
          <a:p>
            <a:endParaRPr lang="es-CL" dirty="0"/>
          </a:p>
          <a:p>
            <a:pPr marL="139700" indent="0">
              <a:buNone/>
            </a:pPr>
            <a:r>
              <a:rPr lang="es-CL" dirty="0"/>
              <a:t>Si lee el apunte conocerá todas las herramientas que necesita para resolver cualquier problema que encuentre en el ramo.</a:t>
            </a:r>
            <a:endParaRPr lang="en-US" dirty="0"/>
          </a:p>
          <a:p>
            <a:endParaRPr lang="en-U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60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4D493-14D3-8E52-E5F0-1EEA31D70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971A3-6FE6-4A50-0B2F-A5AF7E1AE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Consejos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6ABA7-2964-41E0-A544-C59FEBA56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err="1"/>
              <a:t>pag</a:t>
            </a:r>
            <a:r>
              <a:rPr lang="en-US" dirty="0"/>
              <a:t> 35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apuntes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76E40-0EE8-76FF-3A38-8D3B3F5FF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13" y="1660425"/>
            <a:ext cx="5039974" cy="288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3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>
          <a:extLst>
            <a:ext uri="{FF2B5EF4-FFF2-40B4-BE49-F238E27FC236}">
              <a16:creationId xmlns:a16="http://schemas.microsoft.com/office/drawing/2014/main" id="{006EC6A3-466A-84E0-C059-581E7DB0F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>
            <a:extLst>
              <a:ext uri="{FF2B5EF4-FFF2-40B4-BE49-F238E27FC236}">
                <a16:creationId xmlns:a16="http://schemas.microsoft.com/office/drawing/2014/main" id="{D6044748-51B4-AE38-7D3C-2611DCEFD1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5550" y="539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Estandar de punto flotante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438" name="Google Shape;438;p38">
            <a:extLst>
              <a:ext uri="{FF2B5EF4-FFF2-40B4-BE49-F238E27FC236}">
                <a16:creationId xmlns:a16="http://schemas.microsoft.com/office/drawing/2014/main" id="{E9EF723B-C051-F0BE-91B5-965120F5DD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5550" y="1700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 1 Certamen 1</a:t>
            </a:r>
            <a:endParaRPr dirty="0"/>
          </a:p>
        </p:txBody>
      </p:sp>
      <p:grpSp>
        <p:nvGrpSpPr>
          <p:cNvPr id="439" name="Google Shape;439;p38">
            <a:extLst>
              <a:ext uri="{FF2B5EF4-FFF2-40B4-BE49-F238E27FC236}">
                <a16:creationId xmlns:a16="http://schemas.microsoft.com/office/drawing/2014/main" id="{DD4FFFDC-F214-A54D-251A-30F20D22C819}"/>
              </a:ext>
            </a:extLst>
          </p:cNvPr>
          <p:cNvGrpSpPr/>
          <p:nvPr/>
        </p:nvGrpSpPr>
        <p:grpSpPr>
          <a:xfrm rot="-5400000" flipH="1">
            <a:off x="-1822281" y="1026731"/>
            <a:ext cx="4210475" cy="1607413"/>
            <a:chOff x="5588888" y="3376863"/>
            <a:chExt cx="4210475" cy="1607413"/>
          </a:xfrm>
        </p:grpSpPr>
        <p:sp>
          <p:nvSpPr>
            <p:cNvPr id="440" name="Google Shape;440;p38">
              <a:extLst>
                <a:ext uri="{FF2B5EF4-FFF2-40B4-BE49-F238E27FC236}">
                  <a16:creationId xmlns:a16="http://schemas.microsoft.com/office/drawing/2014/main" id="{8F407271-92C4-67DC-95ED-A8D2242B54AE}"/>
                </a:ext>
              </a:extLst>
            </p:cNvPr>
            <p:cNvSpPr/>
            <p:nvPr/>
          </p:nvSpPr>
          <p:spPr>
            <a:xfrm>
              <a:off x="5588888" y="3376863"/>
              <a:ext cx="4210475" cy="1572000"/>
            </a:xfrm>
            <a:custGeom>
              <a:avLst/>
              <a:gdLst/>
              <a:ahLst/>
              <a:cxnLst/>
              <a:rect l="l" t="t" r="r" b="b"/>
              <a:pathLst>
                <a:path w="168419" h="62880" extrusionOk="0">
                  <a:moveTo>
                    <a:pt x="168419" y="0"/>
                  </a:moveTo>
                  <a:lnTo>
                    <a:pt x="160626" y="4763"/>
                  </a:lnTo>
                  <a:lnTo>
                    <a:pt x="153266" y="6494"/>
                  </a:lnTo>
                  <a:lnTo>
                    <a:pt x="147637" y="6494"/>
                  </a:lnTo>
                  <a:lnTo>
                    <a:pt x="124382" y="34940"/>
                  </a:lnTo>
                  <a:lnTo>
                    <a:pt x="134542" y="62880"/>
                  </a:lnTo>
                  <a:lnTo>
                    <a:pt x="21512" y="51450"/>
                  </a:lnTo>
                  <a:lnTo>
                    <a:pt x="6061" y="60614"/>
                  </a:lnTo>
                  <a:lnTo>
                    <a:pt x="0" y="5108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41" name="Google Shape;441;p38">
              <a:extLst>
                <a:ext uri="{FF2B5EF4-FFF2-40B4-BE49-F238E27FC236}">
                  <a16:creationId xmlns:a16="http://schemas.microsoft.com/office/drawing/2014/main" id="{EA9E0602-DE21-9F80-A5AE-E040A55332E5}"/>
                </a:ext>
              </a:extLst>
            </p:cNvPr>
            <p:cNvSpPr/>
            <p:nvPr/>
          </p:nvSpPr>
          <p:spPr>
            <a:xfrm>
              <a:off x="8661475" y="421070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2" name="Google Shape;442;p38">
              <a:extLst>
                <a:ext uri="{FF2B5EF4-FFF2-40B4-BE49-F238E27FC236}">
                  <a16:creationId xmlns:a16="http://schemas.microsoft.com/office/drawing/2014/main" id="{AFBFC680-A1F0-FB5C-C937-7D75FD63A6EE}"/>
                </a:ext>
              </a:extLst>
            </p:cNvPr>
            <p:cNvSpPr/>
            <p:nvPr/>
          </p:nvSpPr>
          <p:spPr>
            <a:xfrm>
              <a:off x="8907425" y="4899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3" name="Google Shape;443;p38">
              <a:extLst>
                <a:ext uri="{FF2B5EF4-FFF2-40B4-BE49-F238E27FC236}">
                  <a16:creationId xmlns:a16="http://schemas.microsoft.com/office/drawing/2014/main" id="{41741445-EC5E-8D04-D76B-E856C52D4BB6}"/>
                </a:ext>
              </a:extLst>
            </p:cNvPr>
            <p:cNvSpPr/>
            <p:nvPr/>
          </p:nvSpPr>
          <p:spPr>
            <a:xfrm>
              <a:off x="6085700" y="46310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44" name="Google Shape;444;p38">
            <a:extLst>
              <a:ext uri="{FF2B5EF4-FFF2-40B4-BE49-F238E27FC236}">
                <a16:creationId xmlns:a16="http://schemas.microsoft.com/office/drawing/2014/main" id="{8AB7ADC2-A2A6-055F-B615-3738ECFDD05C}"/>
              </a:ext>
            </a:extLst>
          </p:cNvPr>
          <p:cNvGrpSpPr/>
          <p:nvPr/>
        </p:nvGrpSpPr>
        <p:grpSpPr>
          <a:xfrm>
            <a:off x="2221425" y="-279325"/>
            <a:ext cx="7048500" cy="6234925"/>
            <a:chOff x="2221425" y="-279325"/>
            <a:chExt cx="7048500" cy="6234925"/>
          </a:xfrm>
        </p:grpSpPr>
        <p:grpSp>
          <p:nvGrpSpPr>
            <p:cNvPr id="445" name="Google Shape;445;p38">
              <a:extLst>
                <a:ext uri="{FF2B5EF4-FFF2-40B4-BE49-F238E27FC236}">
                  <a16:creationId xmlns:a16="http://schemas.microsoft.com/office/drawing/2014/main" id="{2EC7E619-923F-0A9B-99BB-EAB242158044}"/>
                </a:ext>
              </a:extLst>
            </p:cNvPr>
            <p:cNvGrpSpPr/>
            <p:nvPr/>
          </p:nvGrpSpPr>
          <p:grpSpPr>
            <a:xfrm>
              <a:off x="2221425" y="-279325"/>
              <a:ext cx="7048500" cy="6234925"/>
              <a:chOff x="2221425" y="-279325"/>
              <a:chExt cx="7048500" cy="6234925"/>
            </a:xfrm>
          </p:grpSpPr>
          <p:sp>
            <p:nvSpPr>
              <p:cNvPr id="446" name="Google Shape;446;p38">
                <a:extLst>
                  <a:ext uri="{FF2B5EF4-FFF2-40B4-BE49-F238E27FC236}">
                    <a16:creationId xmlns:a16="http://schemas.microsoft.com/office/drawing/2014/main" id="{61D2E34D-35F9-9011-DC7A-6FDF8A0CB09F}"/>
                  </a:ext>
                </a:extLst>
              </p:cNvPr>
              <p:cNvSpPr/>
              <p:nvPr/>
            </p:nvSpPr>
            <p:spPr>
              <a:xfrm>
                <a:off x="2221425" y="-279325"/>
                <a:ext cx="7048500" cy="6234925"/>
              </a:xfrm>
              <a:custGeom>
                <a:avLst/>
                <a:gdLst/>
                <a:ahLst/>
                <a:cxnLst/>
                <a:rect l="l" t="t" r="r" b="b"/>
                <a:pathLst>
                  <a:path w="281940" h="249397" extrusionOk="0">
                    <a:moveTo>
                      <a:pt x="104987" y="0"/>
                    </a:moveTo>
                    <a:lnTo>
                      <a:pt x="202354" y="25400"/>
                    </a:lnTo>
                    <a:lnTo>
                      <a:pt x="281940" y="12700"/>
                    </a:lnTo>
                    <a:lnTo>
                      <a:pt x="271730" y="91993"/>
                    </a:lnTo>
                    <a:lnTo>
                      <a:pt x="234513" y="148251"/>
                    </a:lnTo>
                    <a:lnTo>
                      <a:pt x="247935" y="193711"/>
                    </a:lnTo>
                    <a:lnTo>
                      <a:pt x="194682" y="209731"/>
                    </a:lnTo>
                    <a:lnTo>
                      <a:pt x="177342" y="249397"/>
                    </a:lnTo>
                    <a:lnTo>
                      <a:pt x="0" y="22521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s-CL"/>
              </a:p>
            </p:txBody>
          </p:sp>
          <p:sp>
            <p:nvSpPr>
              <p:cNvPr id="447" name="Google Shape;447;p38">
                <a:extLst>
                  <a:ext uri="{FF2B5EF4-FFF2-40B4-BE49-F238E27FC236}">
                    <a16:creationId xmlns:a16="http://schemas.microsoft.com/office/drawing/2014/main" id="{D293C770-473A-B81B-8EDD-ED60F437051A}"/>
                  </a:ext>
                </a:extLst>
              </p:cNvPr>
              <p:cNvSpPr/>
              <p:nvPr/>
            </p:nvSpPr>
            <p:spPr>
              <a:xfrm>
                <a:off x="7230475" y="313075"/>
                <a:ext cx="84900" cy="84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8" name="Google Shape;448;p38">
                <a:extLst>
                  <a:ext uri="{FF2B5EF4-FFF2-40B4-BE49-F238E27FC236}">
                    <a16:creationId xmlns:a16="http://schemas.microsoft.com/office/drawing/2014/main" id="{ACAE8DFA-E0B7-BEB7-B60F-5377D98C1A14}"/>
                  </a:ext>
                </a:extLst>
              </p:cNvPr>
              <p:cNvSpPr/>
              <p:nvPr/>
            </p:nvSpPr>
            <p:spPr>
              <a:xfrm>
                <a:off x="8041775" y="3372950"/>
                <a:ext cx="84900" cy="84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9" name="Google Shape;449;p38">
                <a:extLst>
                  <a:ext uri="{FF2B5EF4-FFF2-40B4-BE49-F238E27FC236}">
                    <a16:creationId xmlns:a16="http://schemas.microsoft.com/office/drawing/2014/main" id="{70F2BE36-DAC3-5619-A24F-FFD2327655B5}"/>
                  </a:ext>
                </a:extLst>
              </p:cNvPr>
              <p:cNvSpPr/>
              <p:nvPr/>
            </p:nvSpPr>
            <p:spPr>
              <a:xfrm>
                <a:off x="8345875" y="4519100"/>
                <a:ext cx="84900" cy="84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95FBB15D-D06E-D1EF-07F6-E5939399EAAB}"/>
                </a:ext>
              </a:extLst>
            </p:cNvPr>
            <p:cNvSpPr/>
            <p:nvPr/>
          </p:nvSpPr>
          <p:spPr>
            <a:xfrm>
              <a:off x="7038550" y="49243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3AF635D5-0A92-D1B8-0AC8-E5518221309F}"/>
                </a:ext>
              </a:extLst>
            </p:cNvPr>
            <p:cNvSpPr/>
            <p:nvPr/>
          </p:nvSpPr>
          <p:spPr>
            <a:xfrm>
              <a:off x="8969800" y="19784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452" name="Google Shape;452;p38">
            <a:extLst>
              <a:ext uri="{FF2B5EF4-FFF2-40B4-BE49-F238E27FC236}">
                <a16:creationId xmlns:a16="http://schemas.microsoft.com/office/drawing/2014/main" id="{BE811513-CE92-D2C5-2A13-CB31611DF6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475" y="2592113"/>
            <a:ext cx="3035810" cy="3641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432985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opics in Geometry - Doctor of Philosophy (Ph.D.) in Mathematics by Slidesgo">
  <a:themeElements>
    <a:clrScheme name="Simple Light">
      <a:dk1>
        <a:srgbClr val="131313"/>
      </a:dk1>
      <a:lt1>
        <a:srgbClr val="F3F3F3"/>
      </a:lt1>
      <a:dk2>
        <a:srgbClr val="E7E7E7"/>
      </a:dk2>
      <a:lt2>
        <a:srgbClr val="D4D4D4"/>
      </a:lt2>
      <a:accent1>
        <a:srgbClr val="C8C8C8"/>
      </a:accent1>
      <a:accent2>
        <a:srgbClr val="535252"/>
      </a:accent2>
      <a:accent3>
        <a:srgbClr val="A00202"/>
      </a:accent3>
      <a:accent4>
        <a:srgbClr val="FFFFFF"/>
      </a:accent4>
      <a:accent5>
        <a:srgbClr val="FFFFFF"/>
      </a:accent5>
      <a:accent6>
        <a:srgbClr val="FFFFFF"/>
      </a:accent6>
      <a:hlink>
        <a:srgbClr val="1313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556</Words>
  <Application>Microsoft Office PowerPoint</Application>
  <PresentationFormat>Presentación en pantalla (16:9)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Red Hat Display SemiBold</vt:lpstr>
      <vt:lpstr>Arial</vt:lpstr>
      <vt:lpstr>Asap</vt:lpstr>
      <vt:lpstr>Red Hat Display</vt:lpstr>
      <vt:lpstr>Lato</vt:lpstr>
      <vt:lpstr>Nunito Light</vt:lpstr>
      <vt:lpstr>Advanced Topics in Geometry - Doctor of Philosophy (Ph.D.) in Mathematics by Slidesgo</vt:lpstr>
      <vt:lpstr>Ayudantía Semana 2 Claudio Espinoza</vt:lpstr>
      <vt:lpstr>Recordatorio de Algebra Lineal</vt:lpstr>
      <vt:lpstr>Como multiplicar matrices</vt:lpstr>
      <vt:lpstr>Conceptos varios</vt:lpstr>
      <vt:lpstr>Conceptos del ramo</vt:lpstr>
      <vt:lpstr>Consejos</vt:lpstr>
      <vt:lpstr>Consejos</vt:lpstr>
      <vt:lpstr>Consejos</vt:lpstr>
      <vt:lpstr>Estandar de punto flotante</vt:lpstr>
      <vt:lpstr>Estandar IEEE 754</vt:lpstr>
      <vt:lpstr>Machine epsilon</vt:lpstr>
      <vt:lpstr>Shift o bias</vt:lpstr>
      <vt:lpstr>Caso 11111111111</vt:lpstr>
      <vt:lpstr>Caso 00000000000</vt:lpstr>
      <vt:lpstr>Perdida de importancia</vt:lpstr>
      <vt:lpstr>Reglas de redondeo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Claudio Espinoza Marinao (Alumno)</cp:lastModifiedBy>
  <cp:revision>4</cp:revision>
  <dcterms:modified xsi:type="dcterms:W3CDTF">2025-03-20T21:22:12Z</dcterms:modified>
</cp:coreProperties>
</file>