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9"/>
  </p:notesMasterIdLst>
  <p:sldIdLst>
    <p:sldId id="256" r:id="rId2"/>
    <p:sldId id="269" r:id="rId3"/>
    <p:sldId id="312" r:id="rId4"/>
    <p:sldId id="326" r:id="rId5"/>
    <p:sldId id="327" r:id="rId6"/>
    <p:sldId id="271" r:id="rId7"/>
    <p:sldId id="319" r:id="rId8"/>
  </p:sldIdLst>
  <p:sldSz cx="9144000" cy="5143500" type="screen16x9"/>
  <p:notesSz cx="6858000" cy="9144000"/>
  <p:embeddedFontLst>
    <p:embeddedFont>
      <p:font typeface="Asap" panose="020B0604020202020204" charset="0"/>
      <p:regular r:id="rId10"/>
      <p:bold r:id="rId11"/>
      <p:italic r:id="rId12"/>
      <p:boldItalic r:id="rId13"/>
    </p:embeddedFont>
    <p:embeddedFont>
      <p:font typeface="Lato" panose="020F0502020204030203" pitchFamily="34" charset="0"/>
      <p:regular r:id="rId14"/>
      <p:bold r:id="rId15"/>
      <p:italic r:id="rId16"/>
      <p:boldItalic r:id="rId17"/>
    </p:embeddedFont>
    <p:embeddedFont>
      <p:font typeface="Nunito Light" pitchFamily="2" charset="0"/>
      <p:regular r:id="rId18"/>
      <p:italic r:id="rId19"/>
    </p:embeddedFont>
    <p:embeddedFont>
      <p:font typeface="Red Hat Display" panose="020B0604020202020204" charset="0"/>
      <p:regular r:id="rId20"/>
      <p:bold r:id="rId21"/>
      <p:italic r:id="rId22"/>
      <p:boldItalic r:id="rId23"/>
    </p:embeddedFont>
    <p:embeddedFont>
      <p:font typeface="Red Hat Display SemiBold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F53ACEA-E7E1-4640-A406-B4BE961B6E43}">
  <a:tblStyle styleId="{CF53ACEA-E7E1-4640-A406-B4BE961B6E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818C84-F882-4047-A309-73F387AECB9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-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font" Target="fonts/font17.fntdata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font" Target="fonts/font16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font" Target="fonts/font15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font" Target="fonts/font14.fntdata"/><Relationship Id="rId28" Type="http://schemas.openxmlformats.org/officeDocument/2006/relationships/presProps" Target="presProp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font" Target="fonts/font18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600066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1DEB3-448E-AA24-B0D2-B740DDEB7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7C75219-62BC-B776-9260-DCAD791C45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0C4D0B5-8942-BC84-C12F-4E8A923A3B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96524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979BC-0BF6-4837-7E6C-9F08E062C3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83E4D5AB-542B-16EB-AC6A-B655367292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DED9AAC-D29E-976E-ED4A-E5C73B0C8F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0657113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1" name="Google Shape;631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5181656-86F5-25C9-7D4E-1D4ED4FC8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14072739ea5_12_0:notes">
            <a:extLst>
              <a:ext uri="{FF2B5EF4-FFF2-40B4-BE49-F238E27FC236}">
                <a16:creationId xmlns:a16="http://schemas.microsoft.com/office/drawing/2014/main" id="{DDEE46EE-FB08-C54B-BCBA-6696FDC360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3" name="Google Shape;463;g14072739ea5_12_0:notes">
            <a:extLst>
              <a:ext uri="{FF2B5EF4-FFF2-40B4-BE49-F238E27FC236}">
                <a16:creationId xmlns:a16="http://schemas.microsoft.com/office/drawing/2014/main" id="{6BB163BA-04AE-4776-6898-5F9772A3B1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7317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2221425" y="-279325"/>
            <a:ext cx="7355425" cy="5630350"/>
            <a:chOff x="2221425" y="-279325"/>
            <a:chExt cx="7355425" cy="5630350"/>
          </a:xfrm>
        </p:grpSpPr>
        <p:sp>
          <p:nvSpPr>
            <p:cNvPr id="13" name="Google Shape;13;p2"/>
            <p:cNvSpPr/>
            <p:nvPr/>
          </p:nvSpPr>
          <p:spPr>
            <a:xfrm>
              <a:off x="2221425" y="-279325"/>
              <a:ext cx="7355425" cy="5630350"/>
            </a:xfrm>
            <a:custGeom>
              <a:avLst/>
              <a:gdLst/>
              <a:ahLst/>
              <a:cxnLst/>
              <a:rect l="l" t="t" r="r" b="b"/>
              <a:pathLst>
                <a:path w="294217" h="225214" extrusionOk="0">
                  <a:moveTo>
                    <a:pt x="104987" y="0"/>
                  </a:moveTo>
                  <a:lnTo>
                    <a:pt x="202354" y="25400"/>
                  </a:lnTo>
                  <a:lnTo>
                    <a:pt x="281940" y="12700"/>
                  </a:lnTo>
                  <a:lnTo>
                    <a:pt x="294217" y="118534"/>
                  </a:lnTo>
                  <a:lnTo>
                    <a:pt x="259080" y="181187"/>
                  </a:lnTo>
                  <a:lnTo>
                    <a:pt x="269240" y="209127"/>
                  </a:lnTo>
                  <a:lnTo>
                    <a:pt x="157436" y="205594"/>
                  </a:lnTo>
                  <a:lnTo>
                    <a:pt x="98743" y="224180"/>
                  </a:lnTo>
                  <a:lnTo>
                    <a:pt x="0" y="225214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4" name="Google Shape;14;p2"/>
            <p:cNvSpPr/>
            <p:nvPr/>
          </p:nvSpPr>
          <p:spPr>
            <a:xfrm>
              <a:off x="7230475" y="3130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61475" y="42107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907425" y="4899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113350" y="48144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_AND_BODY_1"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17" name="Google Shape;217;p21"/>
          <p:cNvSpPr txBox="1">
            <a:spLocks noGrp="1"/>
          </p:cNvSpPr>
          <p:nvPr>
            <p:ph type="body" idx="1"/>
          </p:nvPr>
        </p:nvSpPr>
        <p:spPr>
          <a:xfrm>
            <a:off x="720000" y="1215750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30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218" name="Google Shape;218;p21"/>
          <p:cNvGrpSpPr/>
          <p:nvPr/>
        </p:nvGrpSpPr>
        <p:grpSpPr>
          <a:xfrm>
            <a:off x="39725" y="-47650"/>
            <a:ext cx="6158000" cy="5282050"/>
            <a:chOff x="39725" y="-47650"/>
            <a:chExt cx="6158000" cy="5282050"/>
          </a:xfrm>
        </p:grpSpPr>
        <p:sp>
          <p:nvSpPr>
            <p:cNvPr id="219" name="Google Shape;219;p21"/>
            <p:cNvSpPr/>
            <p:nvPr/>
          </p:nvSpPr>
          <p:spPr>
            <a:xfrm>
              <a:off x="85500" y="-47650"/>
              <a:ext cx="6112225" cy="5282050"/>
            </a:xfrm>
            <a:custGeom>
              <a:avLst/>
              <a:gdLst/>
              <a:ahLst/>
              <a:cxnLst/>
              <a:rect l="l" t="t" r="r" b="b"/>
              <a:pathLst>
                <a:path w="244489" h="211282" extrusionOk="0">
                  <a:moveTo>
                    <a:pt x="124258" y="0"/>
                  </a:moveTo>
                  <a:lnTo>
                    <a:pt x="79644" y="13843"/>
                  </a:lnTo>
                  <a:lnTo>
                    <a:pt x="24245" y="8226"/>
                  </a:lnTo>
                  <a:lnTo>
                    <a:pt x="1299" y="48924"/>
                  </a:lnTo>
                  <a:lnTo>
                    <a:pt x="16452" y="61046"/>
                  </a:lnTo>
                  <a:lnTo>
                    <a:pt x="0" y="120361"/>
                  </a:lnTo>
                  <a:lnTo>
                    <a:pt x="16019" y="198293"/>
                  </a:lnTo>
                  <a:lnTo>
                    <a:pt x="71089" y="193500"/>
                  </a:lnTo>
                  <a:lnTo>
                    <a:pt x="244489" y="211282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20" name="Google Shape;220;p21"/>
            <p:cNvSpPr/>
            <p:nvPr/>
          </p:nvSpPr>
          <p:spPr>
            <a:xfrm rot="-5400000">
              <a:off x="85488" y="1130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1" name="Google Shape;221;p21"/>
            <p:cNvSpPr/>
            <p:nvPr/>
          </p:nvSpPr>
          <p:spPr>
            <a:xfrm rot="-5400000">
              <a:off x="2036625" y="2528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2" name="Google Shape;222;p21"/>
            <p:cNvSpPr/>
            <p:nvPr/>
          </p:nvSpPr>
          <p:spPr>
            <a:xfrm rot="-5400000">
              <a:off x="670775" y="12126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3" name="Google Shape;223;p21"/>
            <p:cNvSpPr/>
            <p:nvPr/>
          </p:nvSpPr>
          <p:spPr>
            <a:xfrm rot="-5400000">
              <a:off x="442425" y="48682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4" name="Google Shape;224;p21"/>
            <p:cNvSpPr/>
            <p:nvPr/>
          </p:nvSpPr>
          <p:spPr>
            <a:xfrm rot="-5400000">
              <a:off x="442425" y="14351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5" name="Google Shape;225;p21"/>
            <p:cNvSpPr/>
            <p:nvPr/>
          </p:nvSpPr>
          <p:spPr>
            <a:xfrm rot="-5400000">
              <a:off x="39725" y="29084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26" name="Google Shape;226;p21"/>
            <p:cNvSpPr/>
            <p:nvPr/>
          </p:nvSpPr>
          <p:spPr>
            <a:xfrm rot="-5400000">
              <a:off x="1826375" y="47579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p2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247" name="Google Shape;247;p23"/>
          <p:cNvSpPr txBox="1">
            <a:spLocks noGrp="1"/>
          </p:cNvSpPr>
          <p:nvPr>
            <p:ph type="subTitle" idx="1"/>
          </p:nvPr>
        </p:nvSpPr>
        <p:spPr>
          <a:xfrm>
            <a:off x="4832039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23"/>
          <p:cNvSpPr txBox="1">
            <a:spLocks noGrp="1"/>
          </p:cNvSpPr>
          <p:nvPr>
            <p:ph type="subTitle" idx="2"/>
          </p:nvPr>
        </p:nvSpPr>
        <p:spPr>
          <a:xfrm>
            <a:off x="1057861" y="1809975"/>
            <a:ext cx="3254100" cy="194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23"/>
          <p:cNvGrpSpPr/>
          <p:nvPr/>
        </p:nvGrpSpPr>
        <p:grpSpPr>
          <a:xfrm flipH="1">
            <a:off x="3667525" y="-245625"/>
            <a:ext cx="5404900" cy="6082225"/>
            <a:chOff x="113725" y="-245625"/>
            <a:chExt cx="5404900" cy="6082225"/>
          </a:xfrm>
        </p:grpSpPr>
        <p:sp>
          <p:nvSpPr>
            <p:cNvPr id="250" name="Google Shape;250;p23"/>
            <p:cNvSpPr/>
            <p:nvPr/>
          </p:nvSpPr>
          <p:spPr>
            <a:xfrm>
              <a:off x="170875" y="-245625"/>
              <a:ext cx="5347750" cy="6082225"/>
            </a:xfrm>
            <a:custGeom>
              <a:avLst/>
              <a:gdLst/>
              <a:ahLst/>
              <a:cxnLst/>
              <a:rect l="l" t="t" r="r" b="b"/>
              <a:pathLst>
                <a:path w="213910" h="243289" extrusionOk="0">
                  <a:moveTo>
                    <a:pt x="114759" y="0"/>
                  </a:moveTo>
                  <a:lnTo>
                    <a:pt x="37011" y="20140"/>
                  </a:lnTo>
                  <a:lnTo>
                    <a:pt x="1836" y="16526"/>
                  </a:lnTo>
                  <a:lnTo>
                    <a:pt x="13718" y="76209"/>
                  </a:lnTo>
                  <a:lnTo>
                    <a:pt x="0" y="160204"/>
                  </a:lnTo>
                  <a:lnTo>
                    <a:pt x="20656" y="211616"/>
                  </a:lnTo>
                  <a:lnTo>
                    <a:pt x="66101" y="200140"/>
                  </a:lnTo>
                  <a:lnTo>
                    <a:pt x="129760" y="222352"/>
                  </a:lnTo>
                  <a:lnTo>
                    <a:pt x="213910" y="24328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51" name="Google Shape;251;p23"/>
            <p:cNvSpPr/>
            <p:nvPr/>
          </p:nvSpPr>
          <p:spPr>
            <a:xfrm flipH="1">
              <a:off x="1053225" y="2132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2" name="Google Shape;252;p23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3" name="Google Shape;253;p23"/>
            <p:cNvSpPr/>
            <p:nvPr/>
          </p:nvSpPr>
          <p:spPr>
            <a:xfrm flipH="1">
              <a:off x="1772875" y="47216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4" name="Google Shape;254;p23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5" name="Google Shape;255;p23"/>
            <p:cNvSpPr/>
            <p:nvPr/>
          </p:nvSpPr>
          <p:spPr>
            <a:xfrm flipH="1">
              <a:off x="465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256" name="Google Shape;256;p23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0" name="Google Shape;350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1" name="Google Shape;351;p29"/>
          <p:cNvGrpSpPr/>
          <p:nvPr/>
        </p:nvGrpSpPr>
        <p:grpSpPr>
          <a:xfrm>
            <a:off x="-152750" y="2565250"/>
            <a:ext cx="7676400" cy="2679975"/>
            <a:chOff x="-152750" y="2565250"/>
            <a:chExt cx="7676400" cy="2679975"/>
          </a:xfrm>
        </p:grpSpPr>
        <p:sp>
          <p:nvSpPr>
            <p:cNvPr id="352" name="Google Shape;352;p29"/>
            <p:cNvSpPr/>
            <p:nvPr/>
          </p:nvSpPr>
          <p:spPr>
            <a:xfrm>
              <a:off x="-152750" y="2565250"/>
              <a:ext cx="7676400" cy="2679975"/>
            </a:xfrm>
            <a:custGeom>
              <a:avLst/>
              <a:gdLst/>
              <a:ahLst/>
              <a:cxnLst/>
              <a:rect l="l" t="t" r="r" b="b"/>
              <a:pathLst>
                <a:path w="307056" h="107199" extrusionOk="0">
                  <a:moveTo>
                    <a:pt x="0" y="0"/>
                  </a:moveTo>
                  <a:lnTo>
                    <a:pt x="21729" y="16605"/>
                  </a:lnTo>
                  <a:lnTo>
                    <a:pt x="27656" y="37349"/>
                  </a:lnTo>
                  <a:lnTo>
                    <a:pt x="9876" y="54282"/>
                  </a:lnTo>
                  <a:lnTo>
                    <a:pt x="23846" y="100425"/>
                  </a:lnTo>
                  <a:lnTo>
                    <a:pt x="152539" y="83915"/>
                  </a:lnTo>
                  <a:lnTo>
                    <a:pt x="245249" y="99155"/>
                  </a:lnTo>
                  <a:lnTo>
                    <a:pt x="292663" y="88995"/>
                  </a:lnTo>
                  <a:lnTo>
                    <a:pt x="307056" y="10719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53" name="Google Shape;353;p29"/>
            <p:cNvSpPr/>
            <p:nvPr/>
          </p:nvSpPr>
          <p:spPr>
            <a:xfrm rot="10800000" flipH="1">
              <a:off x="336375" y="2934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4" name="Google Shape;354;p29"/>
            <p:cNvSpPr/>
            <p:nvPr/>
          </p:nvSpPr>
          <p:spPr>
            <a:xfrm rot="10800000" flipH="1">
              <a:off x="502525" y="3447697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5" name="Google Shape;355;p29"/>
            <p:cNvSpPr/>
            <p:nvPr/>
          </p:nvSpPr>
          <p:spPr>
            <a:xfrm rot="10800000" flipH="1">
              <a:off x="46750" y="38825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 flipH="1">
              <a:off x="3620850" y="46296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 flipH="1">
              <a:off x="7129350" y="47478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8" name="Google Shape;358;p29"/>
            <p:cNvSpPr/>
            <p:nvPr/>
          </p:nvSpPr>
          <p:spPr>
            <a:xfrm rot="10800000" flipH="1">
              <a:off x="5939575" y="49954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59" name="Google Shape;359;p29"/>
            <p:cNvSpPr/>
            <p:nvPr/>
          </p:nvSpPr>
          <p:spPr>
            <a:xfrm rot="10800000" flipH="1">
              <a:off x="401225" y="5015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  <p:grpSp>
        <p:nvGrpSpPr>
          <p:cNvPr id="360" name="Google Shape;360;p29"/>
          <p:cNvGrpSpPr/>
          <p:nvPr/>
        </p:nvGrpSpPr>
        <p:grpSpPr>
          <a:xfrm rot="5400000" flipH="1">
            <a:off x="6018531" y="-2310819"/>
            <a:ext cx="1212813" cy="4953700"/>
            <a:chOff x="113725" y="128375"/>
            <a:chExt cx="1212813" cy="4953700"/>
          </a:xfrm>
        </p:grpSpPr>
        <p:sp>
          <p:nvSpPr>
            <p:cNvPr id="361" name="Google Shape;361;p29"/>
            <p:cNvSpPr/>
            <p:nvPr/>
          </p:nvSpPr>
          <p:spPr>
            <a:xfrm>
              <a:off x="170863" y="167513"/>
              <a:ext cx="1155675" cy="4877250"/>
            </a:xfrm>
            <a:custGeom>
              <a:avLst/>
              <a:gdLst/>
              <a:ahLst/>
              <a:cxnLst/>
              <a:rect l="l" t="t" r="r" b="b"/>
              <a:pathLst>
                <a:path w="46227" h="195090" extrusionOk="0">
                  <a:moveTo>
                    <a:pt x="46227" y="1146"/>
                  </a:moveTo>
                  <a:lnTo>
                    <a:pt x="36263" y="10557"/>
                  </a:lnTo>
                  <a:lnTo>
                    <a:pt x="1836" y="0"/>
                  </a:lnTo>
                  <a:lnTo>
                    <a:pt x="17902" y="59674"/>
                  </a:lnTo>
                  <a:lnTo>
                    <a:pt x="0" y="143678"/>
                  </a:lnTo>
                  <a:lnTo>
                    <a:pt x="20656" y="195090"/>
                  </a:lnTo>
                  <a:lnTo>
                    <a:pt x="33692" y="179891"/>
                  </a:lnTo>
                  <a:lnTo>
                    <a:pt x="37021" y="185069"/>
                  </a:lnTo>
                  <a:lnTo>
                    <a:pt x="41008" y="1824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62" name="Google Shape;362;p29"/>
            <p:cNvSpPr/>
            <p:nvPr/>
          </p:nvSpPr>
          <p:spPr>
            <a:xfrm flipH="1">
              <a:off x="1044900" y="3855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3" name="Google Shape;363;p29"/>
            <p:cNvSpPr/>
            <p:nvPr/>
          </p:nvSpPr>
          <p:spPr>
            <a:xfrm flipH="1">
              <a:off x="113725" y="37187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4" name="Google Shape;364;p29"/>
            <p:cNvSpPr/>
            <p:nvPr/>
          </p:nvSpPr>
          <p:spPr>
            <a:xfrm flipH="1">
              <a:off x="170875" y="1283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5" name="Google Shape;365;p29"/>
            <p:cNvSpPr/>
            <p:nvPr/>
          </p:nvSpPr>
          <p:spPr>
            <a:xfrm flipH="1">
              <a:off x="569250" y="160965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66" name="Google Shape;366;p29"/>
            <p:cNvSpPr/>
            <p:nvPr/>
          </p:nvSpPr>
          <p:spPr>
            <a:xfrm flipH="1">
              <a:off x="654150" y="4997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" name="Google Shape;368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9" name="Google Shape;369;p30"/>
          <p:cNvGrpSpPr/>
          <p:nvPr/>
        </p:nvGrpSpPr>
        <p:grpSpPr>
          <a:xfrm>
            <a:off x="312375" y="-99675"/>
            <a:ext cx="7330650" cy="582263"/>
            <a:chOff x="312375" y="-99675"/>
            <a:chExt cx="7330650" cy="582263"/>
          </a:xfrm>
        </p:grpSpPr>
        <p:sp>
          <p:nvSpPr>
            <p:cNvPr id="370" name="Google Shape;370;p30"/>
            <p:cNvSpPr/>
            <p:nvPr/>
          </p:nvSpPr>
          <p:spPr>
            <a:xfrm>
              <a:off x="312375" y="-99675"/>
              <a:ext cx="7330650" cy="549375"/>
            </a:xfrm>
            <a:custGeom>
              <a:avLst/>
              <a:gdLst/>
              <a:ahLst/>
              <a:cxnLst/>
              <a:rect l="l" t="t" r="r" b="b"/>
              <a:pathLst>
                <a:path w="293226" h="21975" extrusionOk="0">
                  <a:moveTo>
                    <a:pt x="293226" y="0"/>
                  </a:moveTo>
                  <a:lnTo>
                    <a:pt x="287314" y="17463"/>
                  </a:lnTo>
                  <a:lnTo>
                    <a:pt x="226763" y="9737"/>
                  </a:lnTo>
                  <a:lnTo>
                    <a:pt x="145027" y="21975"/>
                  </a:lnTo>
                  <a:lnTo>
                    <a:pt x="73516" y="9313"/>
                  </a:lnTo>
                  <a:lnTo>
                    <a:pt x="57793" y="20818"/>
                  </a:lnTo>
                  <a:lnTo>
                    <a:pt x="49285" y="10830"/>
                  </a:lnTo>
                  <a:lnTo>
                    <a:pt x="28941" y="18228"/>
                  </a:lnTo>
                  <a:lnTo>
                    <a:pt x="0" y="88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71" name="Google Shape;371;p30"/>
            <p:cNvSpPr/>
            <p:nvPr/>
          </p:nvSpPr>
          <p:spPr>
            <a:xfrm rot="-5400000">
              <a:off x="1701325" y="3755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2114063" y="866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1495913" y="1335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992713" y="3127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3891163" y="397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5915838" y="1071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463988" y="2906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9" name="Google Shape;379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0" name="Google Shape;380;p31"/>
          <p:cNvGrpSpPr/>
          <p:nvPr/>
        </p:nvGrpSpPr>
        <p:grpSpPr>
          <a:xfrm>
            <a:off x="8429425" y="2039100"/>
            <a:ext cx="975525" cy="2989673"/>
            <a:chOff x="8429425" y="2039100"/>
            <a:chExt cx="975525" cy="2989673"/>
          </a:xfrm>
        </p:grpSpPr>
        <p:sp>
          <p:nvSpPr>
            <p:cNvPr id="381" name="Google Shape;381;p31"/>
            <p:cNvSpPr/>
            <p:nvPr/>
          </p:nvSpPr>
          <p:spPr>
            <a:xfrm>
              <a:off x="8489000" y="2039100"/>
              <a:ext cx="915950" cy="2940925"/>
            </a:xfrm>
            <a:custGeom>
              <a:avLst/>
              <a:gdLst/>
              <a:ahLst/>
              <a:cxnLst/>
              <a:rect l="l" t="t" r="r" b="b"/>
              <a:pathLst>
                <a:path w="36638" h="117637" extrusionOk="0">
                  <a:moveTo>
                    <a:pt x="32898" y="117547"/>
                  </a:moveTo>
                  <a:lnTo>
                    <a:pt x="17930" y="105499"/>
                  </a:lnTo>
                  <a:lnTo>
                    <a:pt x="5866" y="117637"/>
                  </a:lnTo>
                  <a:lnTo>
                    <a:pt x="0" y="57812"/>
                  </a:lnTo>
                  <a:lnTo>
                    <a:pt x="15025" y="59842"/>
                  </a:lnTo>
                  <a:lnTo>
                    <a:pt x="9261" y="31856"/>
                  </a:lnTo>
                  <a:lnTo>
                    <a:pt x="31089" y="4808"/>
                  </a:lnTo>
                  <a:lnTo>
                    <a:pt x="32939" y="0"/>
                  </a:lnTo>
                  <a:lnTo>
                    <a:pt x="36638" y="1479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82" name="Google Shape;382;p31"/>
            <p:cNvSpPr/>
            <p:nvPr/>
          </p:nvSpPr>
          <p:spPr>
            <a:xfrm rot="1723542">
              <a:off x="8444603" y="34508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3" name="Google Shape;383;p31"/>
            <p:cNvSpPr/>
            <p:nvPr/>
          </p:nvSpPr>
          <p:spPr>
            <a:xfrm rot="1723542">
              <a:off x="8892718" y="4633880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4" name="Google Shape;384;p31"/>
            <p:cNvSpPr/>
            <p:nvPr/>
          </p:nvSpPr>
          <p:spPr>
            <a:xfrm rot="1723542">
              <a:off x="8676436" y="2800616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5" name="Google Shape;385;p31"/>
            <p:cNvSpPr/>
            <p:nvPr/>
          </p:nvSpPr>
          <p:spPr>
            <a:xfrm rot="1724388">
              <a:off x="8600666" y="4928747"/>
              <a:ext cx="84853" cy="84853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386" name="Google Shape;386;p31"/>
            <p:cNvSpPr/>
            <p:nvPr/>
          </p:nvSpPr>
          <p:spPr>
            <a:xfrm rot="1723542">
              <a:off x="8819005" y="3492378"/>
              <a:ext cx="84897" cy="84897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8"/>
          <p:cNvSpPr txBox="1">
            <a:spLocks noGrp="1"/>
          </p:cNvSpPr>
          <p:nvPr>
            <p:ph type="title"/>
          </p:nvPr>
        </p:nvSpPr>
        <p:spPr>
          <a:xfrm>
            <a:off x="3479263" y="1645200"/>
            <a:ext cx="4791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76" name="Google Shape;76;p8"/>
          <p:cNvGrpSpPr/>
          <p:nvPr/>
        </p:nvGrpSpPr>
        <p:grpSpPr>
          <a:xfrm>
            <a:off x="1863500" y="-224500"/>
            <a:ext cx="7433850" cy="5162200"/>
            <a:chOff x="1863500" y="-224500"/>
            <a:chExt cx="7433850" cy="5162200"/>
          </a:xfrm>
        </p:grpSpPr>
        <p:sp>
          <p:nvSpPr>
            <p:cNvPr id="77" name="Google Shape;77;p8"/>
            <p:cNvSpPr/>
            <p:nvPr/>
          </p:nvSpPr>
          <p:spPr>
            <a:xfrm>
              <a:off x="1863500" y="-224500"/>
              <a:ext cx="7433850" cy="5162200"/>
            </a:xfrm>
            <a:custGeom>
              <a:avLst/>
              <a:gdLst/>
              <a:ahLst/>
              <a:cxnLst/>
              <a:rect l="l" t="t" r="r" b="b"/>
              <a:pathLst>
                <a:path w="297354" h="206488" extrusionOk="0">
                  <a:moveTo>
                    <a:pt x="297354" y="206488"/>
                  </a:moveTo>
                  <a:lnTo>
                    <a:pt x="270102" y="166007"/>
                  </a:lnTo>
                  <a:lnTo>
                    <a:pt x="279287" y="148317"/>
                  </a:lnTo>
                  <a:lnTo>
                    <a:pt x="269989" y="91948"/>
                  </a:lnTo>
                  <a:lnTo>
                    <a:pt x="286431" y="50006"/>
                  </a:lnTo>
                  <a:lnTo>
                    <a:pt x="260199" y="16668"/>
                  </a:lnTo>
                  <a:lnTo>
                    <a:pt x="227932" y="23373"/>
                  </a:lnTo>
                  <a:lnTo>
                    <a:pt x="173454" y="14967"/>
                  </a:lnTo>
                  <a:lnTo>
                    <a:pt x="0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78" name="Google Shape;78;p8"/>
            <p:cNvSpPr/>
            <p:nvPr/>
          </p:nvSpPr>
          <p:spPr>
            <a:xfrm flipH="1">
              <a:off x="8796325" y="344072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flipH="1">
              <a:off x="7514000" y="313800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8315400" y="1446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575000" y="20261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flipH="1">
              <a:off x="8974750" y="9837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8575000" y="388622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flipH="1">
              <a:off x="6127050" y="108875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46033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4"/>
          <p:cNvSpPr txBox="1">
            <a:spLocks noGrp="1"/>
          </p:cNvSpPr>
          <p:nvPr>
            <p:ph type="title"/>
          </p:nvPr>
        </p:nvSpPr>
        <p:spPr>
          <a:xfrm>
            <a:off x="872400" y="3450601"/>
            <a:ext cx="46983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29" name="Google Shape;129;p14"/>
          <p:cNvSpPr txBox="1">
            <a:spLocks noGrp="1"/>
          </p:cNvSpPr>
          <p:nvPr>
            <p:ph type="subTitle" idx="1"/>
          </p:nvPr>
        </p:nvSpPr>
        <p:spPr>
          <a:xfrm>
            <a:off x="872400" y="1031100"/>
            <a:ext cx="4698300" cy="230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grpSp>
        <p:nvGrpSpPr>
          <p:cNvPr id="130" name="Google Shape;130;p14"/>
          <p:cNvGrpSpPr/>
          <p:nvPr/>
        </p:nvGrpSpPr>
        <p:grpSpPr>
          <a:xfrm>
            <a:off x="-498475" y="-79400"/>
            <a:ext cx="5154075" cy="5088225"/>
            <a:chOff x="-498475" y="-79400"/>
            <a:chExt cx="5154075" cy="5088225"/>
          </a:xfrm>
        </p:grpSpPr>
        <p:sp>
          <p:nvSpPr>
            <p:cNvPr id="131" name="Google Shape;131;p14"/>
            <p:cNvSpPr/>
            <p:nvPr/>
          </p:nvSpPr>
          <p:spPr>
            <a:xfrm>
              <a:off x="-498475" y="-79400"/>
              <a:ext cx="5154075" cy="5088225"/>
            </a:xfrm>
            <a:custGeom>
              <a:avLst/>
              <a:gdLst/>
              <a:ahLst/>
              <a:cxnLst/>
              <a:rect l="l" t="t" r="r" b="b"/>
              <a:pathLst>
                <a:path w="206163" h="203529" extrusionOk="0">
                  <a:moveTo>
                    <a:pt x="0" y="198825"/>
                  </a:moveTo>
                  <a:lnTo>
                    <a:pt x="3386" y="203529"/>
                  </a:lnTo>
                  <a:lnTo>
                    <a:pt x="35274" y="121428"/>
                  </a:lnTo>
                  <a:lnTo>
                    <a:pt x="24130" y="88852"/>
                  </a:lnTo>
                  <a:lnTo>
                    <a:pt x="40216" y="37488"/>
                  </a:lnTo>
                  <a:lnTo>
                    <a:pt x="30480" y="22389"/>
                  </a:lnTo>
                  <a:lnTo>
                    <a:pt x="117263" y="7996"/>
                  </a:lnTo>
                  <a:lnTo>
                    <a:pt x="140970" y="17309"/>
                  </a:lnTo>
                  <a:lnTo>
                    <a:pt x="206163" y="0"/>
                  </a:ln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32" name="Google Shape;132;p14"/>
            <p:cNvSpPr/>
            <p:nvPr/>
          </p:nvSpPr>
          <p:spPr>
            <a:xfrm rot="-5400000" flipH="1">
              <a:off x="460425" y="8177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3" name="Google Shape;133;p14"/>
            <p:cNvSpPr/>
            <p:nvPr/>
          </p:nvSpPr>
          <p:spPr>
            <a:xfrm rot="-5400000" flipH="1">
              <a:off x="335088" y="29166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4" name="Google Shape;134;p14"/>
            <p:cNvSpPr/>
            <p:nvPr/>
          </p:nvSpPr>
          <p:spPr>
            <a:xfrm rot="-5400000" flipH="1">
              <a:off x="75988" y="209148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5" name="Google Shape;135;p14"/>
            <p:cNvSpPr/>
            <p:nvPr/>
          </p:nvSpPr>
          <p:spPr>
            <a:xfrm rot="-5400000" flipH="1">
              <a:off x="2982588" y="3033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6" name="Google Shape;136;p14"/>
            <p:cNvSpPr/>
            <p:nvPr/>
          </p:nvSpPr>
          <p:spPr>
            <a:xfrm rot="-5400000" flipH="1">
              <a:off x="219488" y="445013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  <p:sp>
          <p:nvSpPr>
            <p:cNvPr id="137" name="Google Shape;137;p14"/>
            <p:cNvSpPr/>
            <p:nvPr/>
          </p:nvSpPr>
          <p:spPr>
            <a:xfrm rot="-5400000" flipH="1">
              <a:off x="2386513" y="71538"/>
              <a:ext cx="84900" cy="849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/>
                <a:ea typeface="Lato"/>
                <a:cs typeface="Lato"/>
                <a:sym typeface="Lato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6930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Red Hat Display"/>
              <a:buNone/>
              <a:defRPr sz="3100" b="1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●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○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Char char="■"/>
              <a:defRPr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67" r:id="rId3"/>
    <p:sldLayoutId id="2147483669" r:id="rId4"/>
    <p:sldLayoutId id="2147483675" r:id="rId5"/>
    <p:sldLayoutId id="2147483676" r:id="rId6"/>
    <p:sldLayoutId id="2147483677" r:id="rId7"/>
    <p:sldLayoutId id="2147483681" r:id="rId8"/>
    <p:sldLayoutId id="2147483682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5"/>
          <p:cNvSpPr txBox="1">
            <a:spLocks noGrp="1"/>
          </p:cNvSpPr>
          <p:nvPr>
            <p:ph type="ctrTitle"/>
          </p:nvPr>
        </p:nvSpPr>
        <p:spPr>
          <a:xfrm>
            <a:off x="4103600" y="880688"/>
            <a:ext cx="3993000" cy="286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  <a:t>Ayudantía Semana 3</a:t>
            </a:r>
            <a:br>
              <a:rPr lang="en" sz="4600" dirty="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2300" b="0" dirty="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Claudio Espinoza</a:t>
            </a:r>
            <a:endParaRPr sz="23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sp>
        <p:nvSpPr>
          <p:cNvPr id="398" name="Google Shape;398;p35"/>
          <p:cNvSpPr txBox="1">
            <a:spLocks noGrp="1"/>
          </p:cNvSpPr>
          <p:nvPr>
            <p:ph type="subTitle" idx="1"/>
          </p:nvPr>
        </p:nvSpPr>
        <p:spPr>
          <a:xfrm>
            <a:off x="4103655" y="3787013"/>
            <a:ext cx="39930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Introducción a Comp. Científica y estandar de punto flotante</a:t>
            </a:r>
            <a:endParaRPr dirty="0"/>
          </a:p>
        </p:txBody>
      </p:sp>
      <p:pic>
        <p:nvPicPr>
          <p:cNvPr id="399" name="Google Shape;39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1603591">
            <a:off x="465263" y="3482940"/>
            <a:ext cx="2996401" cy="278087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692775" y="-568712"/>
            <a:ext cx="3456430" cy="3354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48"/>
          <p:cNvSpPr txBox="1">
            <a:spLocks noGrp="1"/>
          </p:cNvSpPr>
          <p:nvPr>
            <p:ph type="title"/>
          </p:nvPr>
        </p:nvSpPr>
        <p:spPr>
          <a:xfrm>
            <a:off x="3479263" y="1645200"/>
            <a:ext cx="4791300" cy="185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Raices en 1D</a:t>
            </a:r>
            <a:endParaRPr sz="4000" b="0" dirty="0">
              <a:solidFill>
                <a:schemeClr val="accent3"/>
              </a:solidFill>
              <a:latin typeface="Red Hat Display SemiBold"/>
              <a:ea typeface="Red Hat Display SemiBold"/>
              <a:cs typeface="Red Hat Display SemiBold"/>
              <a:sym typeface="Red Hat Display SemiBold"/>
            </a:endParaRPr>
          </a:p>
        </p:txBody>
      </p:sp>
      <p:pic>
        <p:nvPicPr>
          <p:cNvPr id="606" name="Google Shape;606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3225" y="968950"/>
            <a:ext cx="2271025" cy="345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F338C-88EA-5088-B8FC-458A741F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de la </a:t>
            </a:r>
            <a:r>
              <a:rPr lang="en-US" dirty="0" err="1"/>
              <a:t>bisecci</a:t>
            </a:r>
            <a:r>
              <a:rPr lang="es-CL" dirty="0" err="1"/>
              <a:t>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863CF8B-EE4D-2855-EE1B-88199C6824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pic>
        <p:nvPicPr>
          <p:cNvPr id="5" name="Imagen 4" descr="Imagen que contiene oscuro, luz, mujer, noche&#10;&#10;El contenido generado por IA puede ser incorrecto.">
            <a:extLst>
              <a:ext uri="{FF2B5EF4-FFF2-40B4-BE49-F238E27FC236}">
                <a16:creationId xmlns:a16="http://schemas.microsoft.com/office/drawing/2014/main" id="{2D2E009E-D684-4ED2-19D7-B363DEDEFE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1763" y="1321015"/>
            <a:ext cx="2724690" cy="317767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01D76BF-3E4F-8304-FCEB-15FB523B7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547" y="1432734"/>
            <a:ext cx="3251161" cy="3265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452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2D3A10-008A-91F9-464C-8622314B5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371EB-E661-57F9-8B9D-F125380BF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de la </a:t>
            </a:r>
            <a:r>
              <a:rPr lang="en-US" dirty="0" err="1"/>
              <a:t>bisecci</a:t>
            </a:r>
            <a:r>
              <a:rPr lang="es-CL" dirty="0" err="1"/>
              <a:t>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E00B074-C164-97E5-03AC-50D2252694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Notar que el intervalo [</a:t>
            </a:r>
            <a:r>
              <a:rPr lang="es-CL" dirty="0" err="1"/>
              <a:t>a,b</a:t>
            </a:r>
            <a:r>
              <a:rPr lang="es-CL" dirty="0"/>
              <a:t>] se reduce a la mitad a cada iteración (        ), sin embargo al retornar la raíz, se devuelve el punto medio del intervalo actual (       ), así el error máximo posible es la distancia entre el punto medio del último intervalo y alguno de sus extremos:</a:t>
            </a:r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r>
              <a:rPr lang="es-CL" dirty="0"/>
              <a:t>Por otro lado la cantidad de evaluaciones son: las 2 evaluaciones iniciales de  f(a) y   f(b) y posteriormente n evaluaciones de los diferentes f(</a:t>
            </a:r>
            <a:r>
              <a:rPr lang="es-CL" dirty="0" err="1"/>
              <a:t>ci</a:t>
            </a:r>
            <a:r>
              <a:rPr lang="es-CL" dirty="0"/>
              <a:t>) :</a:t>
            </a:r>
          </a:p>
        </p:txBody>
      </p:sp>
      <p:sp>
        <p:nvSpPr>
          <p:cNvPr id="4" name="Google Shape;408;p36">
            <a:extLst>
              <a:ext uri="{FF2B5EF4-FFF2-40B4-BE49-F238E27FC236}">
                <a16:creationId xmlns:a16="http://schemas.microsoft.com/office/drawing/2014/main" id="{CCF6B93C-2E1D-5D99-A143-9BBA70AAA498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Error y cantidad de evaluaciones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DDB28653-E220-2865-9203-F88642444A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4464" y="1658307"/>
            <a:ext cx="328658" cy="20005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FAE2D761-0F2E-21EC-A456-278E8B415D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9932" y="1884396"/>
            <a:ext cx="276263" cy="223868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0EE69ABC-FCAC-D461-B646-1EFF1EA3F2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14901" y="2548589"/>
            <a:ext cx="2914197" cy="660317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719060A4-DBDB-A255-C155-69E4F0EAD3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4653" y="4023262"/>
            <a:ext cx="2154693" cy="30358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1747FEF0-0A9B-FECA-28B6-1767CC715BB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1346" y="3271404"/>
            <a:ext cx="366763" cy="25244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C4EB8F6F-4DF2-0C0C-3714-56DF88D6176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89527" y="3271404"/>
            <a:ext cx="366763" cy="23731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DC0A0AEB-A6F2-15A7-F74D-D67529292B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63837" y="3506517"/>
            <a:ext cx="321665" cy="22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84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624A7-ABF9-45DF-DD19-40635817F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76D43F-CAFC-3F7A-A7A9-024DCDC6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Metodo</a:t>
            </a:r>
            <a:r>
              <a:rPr lang="en-US" dirty="0"/>
              <a:t> de la </a:t>
            </a:r>
            <a:r>
              <a:rPr lang="en-US" dirty="0" err="1"/>
              <a:t>bisecci</a:t>
            </a:r>
            <a:r>
              <a:rPr lang="es-CL" dirty="0" err="1"/>
              <a:t>ón</a:t>
            </a:r>
            <a:endParaRPr lang="es-CL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7D2CC8-FA5B-1A06-5F80-6DF1AF62C5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  <a:p>
            <a:r>
              <a:rPr lang="es-CL" dirty="0"/>
              <a:t>Una solución es correcta con p decimales si:</a:t>
            </a:r>
          </a:p>
          <a:p>
            <a:endParaRPr lang="es-CL" dirty="0"/>
          </a:p>
          <a:p>
            <a:r>
              <a:rPr lang="es-CL" dirty="0"/>
              <a:t>Si conectamos esta desigualdad con el error de la </a:t>
            </a:r>
            <a:r>
              <a:rPr lang="es-CL" dirty="0" err="1"/>
              <a:t>interación</a:t>
            </a:r>
            <a:r>
              <a:rPr lang="es-CL" dirty="0"/>
              <a:t> n</a:t>
            </a:r>
            <a:r>
              <a:rPr lang="en-US" dirty="0"/>
              <a:t>-</a:t>
            </a:r>
            <a:r>
              <a:rPr lang="en-US" dirty="0" err="1"/>
              <a:t>esima</a:t>
            </a:r>
            <a:r>
              <a:rPr lang="en-US" dirty="0"/>
              <a:t> Podemos </a:t>
            </a:r>
            <a:r>
              <a:rPr lang="en-US" dirty="0" err="1"/>
              <a:t>encontrar</a:t>
            </a:r>
            <a:r>
              <a:rPr lang="en-US" dirty="0"/>
              <a:t> la </a:t>
            </a:r>
            <a:r>
              <a:rPr lang="en-US" b="1" dirty="0" err="1"/>
              <a:t>cantidad</a:t>
            </a:r>
            <a:r>
              <a:rPr lang="en-US" b="1" dirty="0"/>
              <a:t> de </a:t>
            </a:r>
            <a:r>
              <a:rPr lang="en-US" b="1" dirty="0" err="1"/>
              <a:t>iteraciones</a:t>
            </a:r>
            <a:r>
              <a:rPr lang="en-US" b="1" dirty="0"/>
              <a:t> </a:t>
            </a:r>
            <a:r>
              <a:rPr lang="en-US" b="1" dirty="0" err="1"/>
              <a:t>necesarias</a:t>
            </a:r>
            <a:r>
              <a:rPr lang="en-US" b="1" dirty="0"/>
              <a:t> para </a:t>
            </a:r>
            <a:r>
              <a:rPr lang="en-US" b="1" dirty="0" err="1"/>
              <a:t>una</a:t>
            </a:r>
            <a:r>
              <a:rPr lang="en-US" b="1" dirty="0"/>
              <a:t> </a:t>
            </a:r>
            <a:r>
              <a:rPr lang="en-US" b="1" dirty="0" err="1"/>
              <a:t>cantidad</a:t>
            </a:r>
            <a:r>
              <a:rPr lang="en-US" b="1" dirty="0"/>
              <a:t> </a:t>
            </a:r>
            <a:r>
              <a:rPr lang="en-US" b="1" dirty="0" err="1"/>
              <a:t>determinada</a:t>
            </a:r>
            <a:r>
              <a:rPr lang="en-US" b="1" dirty="0"/>
              <a:t> de </a:t>
            </a:r>
            <a:r>
              <a:rPr lang="en-US" b="1" dirty="0" err="1"/>
              <a:t>decimales</a:t>
            </a:r>
            <a:r>
              <a:rPr lang="en-US" b="1" dirty="0"/>
              <a:t> </a:t>
            </a:r>
            <a:r>
              <a:rPr lang="en-US" dirty="0"/>
              <a:t>y </a:t>
            </a:r>
            <a:r>
              <a:rPr lang="en-US" dirty="0" err="1"/>
              <a:t>viceversa</a:t>
            </a:r>
            <a:r>
              <a:rPr lang="en-US" dirty="0"/>
              <a:t>.</a:t>
            </a:r>
          </a:p>
          <a:p>
            <a:pPr marL="139700" indent="0">
              <a:buNone/>
            </a:pPr>
            <a:endParaRPr lang="en-US" dirty="0"/>
          </a:p>
          <a:p>
            <a:pPr marL="139700" indent="0">
              <a:buNone/>
            </a:pPr>
            <a:r>
              <a:rPr lang="en-US" dirty="0" err="1"/>
              <a:t>Otra</a:t>
            </a:r>
            <a:r>
              <a:rPr lang="en-US" dirty="0"/>
              <a:t> </a:t>
            </a:r>
            <a:r>
              <a:rPr lang="en-US" dirty="0" err="1"/>
              <a:t>estrategia</a:t>
            </a:r>
            <a:r>
              <a:rPr lang="en-US" dirty="0"/>
              <a:t> es </a:t>
            </a:r>
            <a:r>
              <a:rPr lang="en-US" dirty="0" err="1"/>
              <a:t>detener</a:t>
            </a:r>
            <a:r>
              <a:rPr lang="en-US" dirty="0"/>
              <a:t> </a:t>
            </a:r>
            <a:r>
              <a:rPr lang="en-US" dirty="0" err="1"/>
              <a:t>arbitrariamente</a:t>
            </a:r>
            <a:r>
              <a:rPr lang="en-US" dirty="0"/>
              <a:t> </a:t>
            </a:r>
            <a:r>
              <a:rPr lang="en-US" dirty="0" err="1"/>
              <a:t>cuando</a:t>
            </a:r>
            <a:r>
              <a:rPr lang="en-US" dirty="0"/>
              <a:t>:</a:t>
            </a:r>
          </a:p>
          <a:p>
            <a:pPr marL="139700" indent="0">
              <a:buNone/>
            </a:pPr>
            <a:endParaRPr lang="es-CL" dirty="0"/>
          </a:p>
        </p:txBody>
      </p:sp>
      <p:sp>
        <p:nvSpPr>
          <p:cNvPr id="4" name="Google Shape;408;p36">
            <a:extLst>
              <a:ext uri="{FF2B5EF4-FFF2-40B4-BE49-F238E27FC236}">
                <a16:creationId xmlns:a16="http://schemas.microsoft.com/office/drawing/2014/main" id="{D60BCEA4-2922-AE38-BA19-94FFFBDBECD1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Exactitud y m</a:t>
            </a:r>
            <a:r>
              <a:rPr lang="es-CL" dirty="0" err="1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étodos</a:t>
            </a:r>
            <a:r>
              <a:rPr lang="es-CL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 de detención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3FC5B9F-C3F1-F77F-193C-1332512B3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8364" y="1605989"/>
            <a:ext cx="1784828" cy="31203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1308FBF-9C7B-F127-977B-92080174E7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4348" y="3225480"/>
            <a:ext cx="1133719" cy="312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4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5" name="Google Shape;635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7200" y="1018037"/>
            <a:ext cx="2813725" cy="3107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05;p48">
            <a:extLst>
              <a:ext uri="{FF2B5EF4-FFF2-40B4-BE49-F238E27FC236}">
                <a16:creationId xmlns:a16="http://schemas.microsoft.com/office/drawing/2014/main" id="{638A535E-ACB6-1362-2314-E34BDE81C05E}"/>
              </a:ext>
            </a:extLst>
          </p:cNvPr>
          <p:cNvSpPr txBox="1">
            <a:spLocks/>
          </p:cNvSpPr>
          <p:nvPr/>
        </p:nvSpPr>
        <p:spPr>
          <a:xfrm>
            <a:off x="779400" y="1692899"/>
            <a:ext cx="4791300" cy="185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28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ed Hat Display"/>
              <a:buNone/>
              <a:defRPr sz="3000" b="1" i="0" u="none" strike="noStrike" cap="none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>
            <a:pPr algn="ctr"/>
            <a:r>
              <a:rPr lang="es-CL" sz="4000" dirty="0"/>
              <a:t>Iteración de punto fijo</a:t>
            </a:r>
          </a:p>
          <a:p>
            <a:pPr algn="ctr"/>
            <a:r>
              <a:rPr lang="es-CL" sz="4000" b="0" dirty="0">
                <a:solidFill>
                  <a:schemeClr val="accent3"/>
                </a:solidFill>
                <a:latin typeface="Red Hat Display SemiBold"/>
                <a:ea typeface="Red Hat Display SemiBold"/>
                <a:cs typeface="Red Hat Display SemiBold"/>
                <a:sym typeface="Red Hat Display SemiBold"/>
              </a:rPr>
              <a:t>(IPF)</a:t>
            </a:r>
          </a:p>
        </p:txBody>
      </p:sp>
      <p:sp>
        <p:nvSpPr>
          <p:cNvPr id="6" name="Título 5">
            <a:extLst>
              <a:ext uri="{FF2B5EF4-FFF2-40B4-BE49-F238E27FC236}">
                <a16:creationId xmlns:a16="http://schemas.microsoft.com/office/drawing/2014/main" id="{67C67784-8748-AD75-45FA-A01608E9B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1F5AF114-8ED5-20AA-C072-1BF5058D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40">
            <a:extLst>
              <a:ext uri="{FF2B5EF4-FFF2-40B4-BE49-F238E27FC236}">
                <a16:creationId xmlns:a16="http://schemas.microsoft.com/office/drawing/2014/main" id="{07149FA5-2D2D-3194-E472-1F33F76F36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Iteraci</a:t>
            </a:r>
            <a:r>
              <a:rPr lang="es-CL" dirty="0" err="1"/>
              <a:t>ón</a:t>
            </a:r>
            <a:r>
              <a:rPr lang="es-CL" dirty="0"/>
              <a:t>  de punto fijo (IPF)</a:t>
            </a:r>
            <a:endParaRPr dirty="0"/>
          </a:p>
        </p:txBody>
      </p:sp>
      <p:sp>
        <p:nvSpPr>
          <p:cNvPr id="2" name="Google Shape;408;p36">
            <a:extLst>
              <a:ext uri="{FF2B5EF4-FFF2-40B4-BE49-F238E27FC236}">
                <a16:creationId xmlns:a16="http://schemas.microsoft.com/office/drawing/2014/main" id="{48A8B86F-8DD5-C1F4-8569-A8AE6F5C42C6}"/>
              </a:ext>
            </a:extLst>
          </p:cNvPr>
          <p:cNvSpPr txBox="1"/>
          <p:nvPr/>
        </p:nvSpPr>
        <p:spPr>
          <a:xfrm>
            <a:off x="720000" y="1120238"/>
            <a:ext cx="7704000" cy="19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rPr>
              <a:t>Esto jamás lo olvide</a:t>
            </a:r>
            <a:endParaRPr dirty="0">
              <a:solidFill>
                <a:schemeClr val="dk1"/>
              </a:solidFill>
              <a:latin typeface="Asap"/>
              <a:ea typeface="Asap"/>
              <a:cs typeface="Asap"/>
              <a:sym typeface="Asap"/>
            </a:endParaRPr>
          </a:p>
        </p:txBody>
      </p:sp>
      <p:sp>
        <p:nvSpPr>
          <p:cNvPr id="9" name="Marcador de texto 2">
            <a:extLst>
              <a:ext uri="{FF2B5EF4-FFF2-40B4-BE49-F238E27FC236}">
                <a16:creationId xmlns:a16="http://schemas.microsoft.com/office/drawing/2014/main" id="{17892B1F-21C3-178A-68BE-94D630A7D1F5}"/>
              </a:ext>
            </a:extLst>
          </p:cNvPr>
          <p:cNvSpPr txBox="1">
            <a:spLocks/>
          </p:cNvSpPr>
          <p:nvPr/>
        </p:nvSpPr>
        <p:spPr>
          <a:xfrm>
            <a:off x="720000" y="1215750"/>
            <a:ext cx="7704000" cy="338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ap"/>
              <a:buNone/>
              <a:defRPr sz="14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endParaRPr lang="es-CL" dirty="0"/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r>
              <a:rPr lang="es-CL" dirty="0"/>
              <a:t>Definición: un número real  r   es un punto fijo de la función   g   si  g(r)</a:t>
            </a:r>
            <a:r>
              <a:rPr lang="en-US" dirty="0"/>
              <a:t>=r</a:t>
            </a:r>
          </a:p>
          <a:p>
            <a:pPr marL="425450" indent="-285750">
              <a:buClr>
                <a:schemeClr val="accent3"/>
              </a:buClr>
              <a:buSzPct val="100000"/>
              <a:buFont typeface="Asap" panose="020B0604020202020204" charset="0"/>
              <a:buChar char="●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r>
              <a:rPr lang="es-CL" dirty="0"/>
              <a:t>El desafío será encontrar la función   g   adecuada a partir de una función   f   tal que converja. 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s-CL" dirty="0"/>
          </a:p>
          <a:p>
            <a:pPr marL="139700" indent="0">
              <a:buClr>
                <a:schemeClr val="accent3"/>
              </a:buClr>
              <a:buSzPct val="100000"/>
            </a:pPr>
            <a:r>
              <a:rPr lang="es-CL" i="1" dirty="0"/>
              <a:t>Consejos y comentarios al respecto:</a:t>
            </a:r>
          </a:p>
          <a:p>
            <a:pPr marL="4254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dirty="0"/>
              <a:t>Sumar x el 99% de las veces no funciona.</a:t>
            </a:r>
          </a:p>
          <a:p>
            <a:pPr marL="4254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dirty="0"/>
              <a:t>Encontrar una solución no implica que sea la mejor.</a:t>
            </a:r>
          </a:p>
          <a:p>
            <a:pPr marL="425450" indent="-285750">
              <a:buClr>
                <a:schemeClr val="accent3"/>
              </a:buClr>
              <a:buSzPct val="100000"/>
              <a:buFont typeface="Arial" panose="020B0604020202020204" pitchFamily="34" charset="0"/>
              <a:buChar char="•"/>
            </a:pPr>
            <a:r>
              <a:rPr lang="es-CL" dirty="0"/>
              <a:t>La mayoría del tiempo es un proceso experimental, pero en los certámenes jamás se les pedirá algo que pueda requerir un tiempo demasiado alto o indeterminado.</a:t>
            </a:r>
          </a:p>
          <a:p>
            <a:pPr marL="139700" indent="0">
              <a:buClr>
                <a:schemeClr val="accent3"/>
              </a:buClr>
              <a:buSzPct val="100000"/>
            </a:pPr>
            <a:endParaRPr lang="en-US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1C14C497-7309-63F5-8CB4-A1CE65251A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550670"/>
            <a:ext cx="251486" cy="251486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CBD4E4F-D8F0-2A39-EDBA-5BDBED9441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8926" y="1517229"/>
            <a:ext cx="241960" cy="318368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8F678FBF-19BD-A862-B652-85BFBF683D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4049" y="1515342"/>
            <a:ext cx="847811" cy="29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9161667"/>
      </p:ext>
    </p:extLst>
  </p:cSld>
  <p:clrMapOvr>
    <a:masterClrMapping/>
  </p:clrMapOvr>
</p:sld>
</file>

<file path=ppt/theme/theme1.xml><?xml version="1.0" encoding="utf-8"?>
<a:theme xmlns:a="http://schemas.openxmlformats.org/drawingml/2006/main" name="Advanced Topics in Geometry - Doctor of Philosophy (Ph.D.) in Mathematics by Slidesgo">
  <a:themeElements>
    <a:clrScheme name="Simple Light">
      <a:dk1>
        <a:srgbClr val="131313"/>
      </a:dk1>
      <a:lt1>
        <a:srgbClr val="F3F3F3"/>
      </a:lt1>
      <a:dk2>
        <a:srgbClr val="E7E7E7"/>
      </a:dk2>
      <a:lt2>
        <a:srgbClr val="D4D4D4"/>
      </a:lt2>
      <a:accent1>
        <a:srgbClr val="C8C8C8"/>
      </a:accent1>
      <a:accent2>
        <a:srgbClr val="535252"/>
      </a:accent2>
      <a:accent3>
        <a:srgbClr val="A00202"/>
      </a:accent3>
      <a:accent4>
        <a:srgbClr val="FFFFFF"/>
      </a:accent4>
      <a:accent5>
        <a:srgbClr val="FFFFFF"/>
      </a:accent5>
      <a:accent6>
        <a:srgbClr val="FFFFFF"/>
      </a:accent6>
      <a:hlink>
        <a:srgbClr val="13131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</TotalTime>
  <Words>294</Words>
  <Application>Microsoft Office PowerPoint</Application>
  <PresentationFormat>Presentación en pantalla (16:9)</PresentationFormat>
  <Paragraphs>33</Paragraphs>
  <Slides>7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4" baseType="lpstr">
      <vt:lpstr>Lato</vt:lpstr>
      <vt:lpstr>Red Hat Display SemiBold</vt:lpstr>
      <vt:lpstr>Red Hat Display</vt:lpstr>
      <vt:lpstr>Nunito Light</vt:lpstr>
      <vt:lpstr>Arial</vt:lpstr>
      <vt:lpstr>Asap</vt:lpstr>
      <vt:lpstr>Advanced Topics in Geometry - Doctor of Philosophy (Ph.D.) in Mathematics by Slidesgo</vt:lpstr>
      <vt:lpstr>Ayudantía Semana 3 Claudio Espinoza</vt:lpstr>
      <vt:lpstr>Raices en 1D</vt:lpstr>
      <vt:lpstr>Metodo de la bisección</vt:lpstr>
      <vt:lpstr>Metodo de la bisección</vt:lpstr>
      <vt:lpstr>Metodo de la bisección</vt:lpstr>
      <vt:lpstr>Presentación de PowerPoint</vt:lpstr>
      <vt:lpstr>Iteración  de punto fijo (IPF)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Claudio Espinoza Marinao (Alumno)</cp:lastModifiedBy>
  <cp:revision>7</cp:revision>
  <dcterms:modified xsi:type="dcterms:W3CDTF">2025-04-03T18:07:51Z</dcterms:modified>
</cp:coreProperties>
</file>