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56" r:id="rId5"/>
    <p:sldId id="257" r:id="rId6"/>
    <p:sldId id="258" r:id="rId7"/>
    <p:sldId id="260" r:id="rId8"/>
    <p:sldId id="294" r:id="rId9"/>
    <p:sldId id="261" r:id="rId10"/>
    <p:sldId id="262" r:id="rId11"/>
    <p:sldId id="263" r:id="rId12"/>
    <p:sldId id="264"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9" autoAdjust="0"/>
  </p:normalViewPr>
  <p:slideViewPr>
    <p:cSldViewPr snapToGrid="0" snapToObjects="1">
      <p:cViewPr varScale="1">
        <p:scale>
          <a:sx n="96" d="100"/>
          <a:sy n="96" d="100"/>
        </p:scale>
        <p:origin x="86" y="125"/>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ltLang="zh-CN"/>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ltLang="zh-CN"/>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ltLang="zh-CN"/>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ltLang="zh-CN"/>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ltLang="zh-CN"/>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ltLang="zh-CN"/>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ltLang="zh-CN"/>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ltLang="zh-CN"/>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ltLang="zh-CN"/>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ltLang="zh-CN"/>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ltLang="zh-CN"/>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ltLang="zh-CN"/>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ltLang="zh-CN"/>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ltLang="zh-CN"/>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ltLang="zh-CN"/>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ltLang="zh-CN"/>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ltLang="zh-CN"/>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ltLang="zh-CN"/>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ltLang="zh-CN"/>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ltLang="zh-CN"/>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ltLang="zh-CN"/>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ltLang="zh-CN"/>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ltLang="zh-CN"/>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ltLang="zh-CN"/>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ltLang="zh-CN"/>
              <a:t>Click to edit Master text styles</a:t>
            </a:r>
          </a:p>
          <a:p>
            <a:pPr lvl="1"/>
            <a:r>
              <a:rPr lang="en-US" altLang="zh-CN"/>
              <a:t>Second level</a:t>
            </a:r>
          </a:p>
          <a:p>
            <a:pPr lvl="2"/>
            <a:r>
              <a:rPr lang="en-US" altLang="zh-CN"/>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5F01-D412-47FA-87CD-0CB4F73839F6}"/>
              </a:ext>
            </a:extLst>
          </p:cNvPr>
          <p:cNvSpPr>
            <a:spLocks noGrp="1"/>
          </p:cNvSpPr>
          <p:nvPr>
            <p:ph type="title"/>
          </p:nvPr>
        </p:nvSpPr>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D23037C-41C6-4C14-BC67-982303D80840}"/>
              </a:ext>
            </a:extLst>
          </p:cNvPr>
          <p:cNvSpPr>
            <a:spLocks noGrp="1"/>
          </p:cNvSpPr>
          <p:nvPr>
            <p:ph type="body"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FB73348-AD0F-45B2-8B6A-13816BA324DB}"/>
              </a:ext>
            </a:extLst>
          </p:cNvPr>
          <p:cNvSpPr>
            <a:spLocks noGrp="1"/>
          </p:cNvSpPr>
          <p:nvPr>
            <p:ph type="dt" sz="half" idx="10"/>
          </p:nvPr>
        </p:nvSpPr>
        <p:spPr/>
        <p:txBody>
          <a:bodyPr/>
          <a:lstStyle/>
          <a:p>
            <a:fld id="{5A347811-4C6D-4CF5-9108-8AEBC3DF2170}"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7B123C1C-02D9-4918-AD1D-8835CE96E09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562B8E-6481-4D89-9E08-DDC56CE26A92}"/>
              </a:ext>
            </a:extLst>
          </p:cNvPr>
          <p:cNvSpPr>
            <a:spLocks noGrp="1"/>
          </p:cNvSpPr>
          <p:nvPr>
            <p:ph type="sldNum" sz="quarter" idx="12"/>
          </p:nvPr>
        </p:nvSpPr>
        <p:spPr/>
        <p:txBody>
          <a:bodyPr/>
          <a:lstStyle/>
          <a:p>
            <a:fld id="{448D54AA-BF01-41BA-8E7C-2D86E7F113EC}" type="slidenum">
              <a:rPr lang="zh-CN" altLang="en-US" smtClean="0"/>
              <a:t>‹#›</a:t>
            </a:fld>
            <a:endParaRPr lang="zh-CN" altLang="en-US"/>
          </a:p>
        </p:txBody>
      </p:sp>
    </p:spTree>
    <p:extLst>
      <p:ext uri="{BB962C8B-B14F-4D97-AF65-F5344CB8AC3E}">
        <p14:creationId xmlns:p14="http://schemas.microsoft.com/office/powerpoint/2010/main" val="70555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ltLang="zh-CN"/>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ltLang="zh-CN"/>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ltLang="zh-CN"/>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ltLang="zh-CN"/>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ltLang="zh-CN"/>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ltLang="zh-CN"/>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ltLang="zh-CN"/>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ltLang="zh-CN"/>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ltLang="zh-CN"/>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 id="2147483677" r:id="rId21"/>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DE4A-7BBA-4947-AD88-788741D6686E}"/>
              </a:ext>
            </a:extLst>
          </p:cNvPr>
          <p:cNvSpPr>
            <a:spLocks noGrp="1"/>
          </p:cNvSpPr>
          <p:nvPr>
            <p:ph type="ctrTitle"/>
          </p:nvPr>
        </p:nvSpPr>
        <p:spPr/>
        <p:txBody>
          <a:bodyPr/>
          <a:lstStyle/>
          <a:p>
            <a:pPr marR="0" rtl="0"/>
            <a:r>
              <a:rPr lang="en-US" altLang="zh-CN" b="1" i="0" u="none" strike="noStrike" kern="2200" baseline="0" dirty="0">
                <a:latin typeface="等线" panose="02010600030101010101" pitchFamily="2" charset="-122"/>
                <a:ea typeface="等线" panose="02010600030101010101" pitchFamily="2" charset="-122"/>
              </a:rPr>
              <a:t>Basic Stock Information</a:t>
            </a:r>
            <a:endParaRPr lang="en-US" altLang="zh-CN" b="1" i="0" u="none" strike="noStrike" kern="2200" baseline="0" dirty="0">
              <a:latin typeface="Times New Roman" panose="02020603050405020304" pitchFamily="18" charset="0"/>
              <a:ea typeface="等线" panose="02010600030101010101" pitchFamily="2" charset="-122"/>
            </a:endParaRPr>
          </a:p>
        </p:txBody>
      </p:sp>
      <p:sp>
        <p:nvSpPr>
          <p:cNvPr id="4" name="Subtitle 3">
            <a:extLst>
              <a:ext uri="{FF2B5EF4-FFF2-40B4-BE49-F238E27FC236}">
                <a16:creationId xmlns:a16="http://schemas.microsoft.com/office/drawing/2014/main" id="{60EE186C-03C0-468F-AD53-067954F2C0B8}"/>
              </a:ext>
            </a:extLst>
          </p:cNvPr>
          <p:cNvSpPr>
            <a:spLocks noGrp="1"/>
          </p:cNvSpPr>
          <p:nvPr>
            <p:ph type="subTitle" idx="1"/>
          </p:nvPr>
        </p:nvSpPr>
        <p:spPr/>
        <p:txBody>
          <a:bodyPr/>
          <a:lstStyle/>
          <a:p>
            <a:r>
              <a:rPr lang="zh-CN" altLang="en-US" dirty="0"/>
              <a:t>许振华</a:t>
            </a:r>
          </a:p>
        </p:txBody>
      </p:sp>
    </p:spTree>
    <p:extLst>
      <p:ext uri="{BB962C8B-B14F-4D97-AF65-F5344CB8AC3E}">
        <p14:creationId xmlns:p14="http://schemas.microsoft.com/office/powerpoint/2010/main" val="154384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D862-14D2-4964-8631-AA890EEF945C}"/>
              </a:ext>
            </a:extLst>
          </p:cNvPr>
          <p:cNvSpPr>
            <a:spLocks noGrp="1"/>
          </p:cNvSpPr>
          <p:nvPr>
            <p:ph type="title"/>
          </p:nvPr>
        </p:nvSpPr>
        <p:spPr/>
        <p:txBody>
          <a:bodyPr/>
          <a:lstStyle/>
          <a:p>
            <a:pPr marR="0" algn="l" rtl="0"/>
            <a:r>
              <a:rPr lang="en-US" altLang="zh-CN" b="1" i="0" u="none" strike="noStrike" kern="2200" baseline="0" dirty="0">
                <a:latin typeface="等线" panose="02010600030101010101" pitchFamily="2" charset="-122"/>
                <a:ea typeface="等线" panose="02010600030101010101" pitchFamily="2" charset="-122"/>
              </a:rPr>
              <a:t>1. </a:t>
            </a:r>
            <a:r>
              <a:rPr lang="zh-CN" altLang="en-US" b="1" i="0" u="none" strike="noStrike" kern="2200" baseline="0" dirty="0">
                <a:latin typeface="等线" panose="02010600030101010101" pitchFamily="2" charset="-122"/>
                <a:ea typeface="等线" panose="02010600030101010101" pitchFamily="2" charset="-122"/>
              </a:rPr>
              <a:t>选题背景</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035BEF02-E8B3-4470-899B-13071FD7F8E6}"/>
              </a:ext>
            </a:extLst>
          </p:cNvPr>
          <p:cNvSpPr>
            <a:spLocks noGrp="1"/>
          </p:cNvSpPr>
          <p:nvPr>
            <p:ph idx="1"/>
          </p:nvPr>
        </p:nvSpPr>
        <p:spPr/>
        <p:txBody>
          <a:bodyPr/>
          <a:lstStyle/>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选题的背景和动机：</a:t>
            </a:r>
            <a:r>
              <a:rPr lang="zh-CN" altLang="en-US" b="0" i="0" u="none" strike="noStrike" kern="100" baseline="0" dirty="0">
                <a:latin typeface="等线" panose="02010600030101010101" pitchFamily="2" charset="-122"/>
                <a:ea typeface="等线" panose="02010600030101010101" pitchFamily="2" charset="-122"/>
              </a:rPr>
              <a:t>随着数字化时代的到来，投资者对于准确的股票价格预测信息的需求不断增加。传统的金融分析方法已经不能满足快速变化的市场需求，因此引入先进的技术和算法来进行股票价格预测成为刻不容缓的任务。通过整合机器学习算法和大数据分析，我们有望提供更准确、实时的股票价格预测，从而为用户提供有力的支持。</a:t>
            </a:r>
            <a:endParaRPr lang="en-US" altLang="zh-CN" b="0" i="0" u="none" strike="noStrike" kern="100" baseline="0" dirty="0">
              <a:latin typeface="等线" panose="02010600030101010101" pitchFamily="2" charset="-122"/>
              <a:ea typeface="等线" panose="02010600030101010101" pitchFamily="2" charset="-122"/>
            </a:endParaRPr>
          </a:p>
          <a:p>
            <a:pPr marR="0" lvl="0" rtl="0"/>
            <a:endParaRPr lang="en-US" altLang="zh-CN" kern="10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kern="100" dirty="0">
                <a:latin typeface="等线" panose="02010600030101010101" pitchFamily="2" charset="-122"/>
                <a:ea typeface="等线" panose="02010600030101010101" pitchFamily="2" charset="-122"/>
              </a:rPr>
              <a:t>市场需求</a:t>
            </a:r>
            <a:r>
              <a:rPr lang="zh-CN" altLang="en-US" b="1" i="0" u="none" strike="noStrike" kern="100" baseline="0" dirty="0">
                <a:latin typeface="等线" panose="02010600030101010101" pitchFamily="2" charset="-122"/>
                <a:ea typeface="等线" panose="02010600030101010101" pitchFamily="2" charset="-122"/>
              </a:rPr>
              <a:t>：</a:t>
            </a:r>
            <a:r>
              <a:rPr lang="zh-CN" altLang="en-US" b="0" i="0" u="none" strike="noStrike" kern="100" baseline="0" dirty="0">
                <a:latin typeface="等线" panose="02010600030101010101" pitchFamily="2" charset="-122"/>
                <a:ea typeface="等线" panose="02010600030101010101" pitchFamily="2" charset="-122"/>
              </a:rPr>
              <a:t>投资者需要可靠的工具来辅助他们做出投资决策。股票价格预测网站能够为投资者提供即时的、基于数据的决策支持，帮助他们更好地理解市场趋势和股票表现</a:t>
            </a:r>
            <a:endParaRPr lang="en-US" altLang="zh-CN" b="0" i="0" u="none" strike="noStrike" kern="100" baseline="0"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306231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8548-C432-462E-8BAC-981D260158E6}"/>
              </a:ext>
            </a:extLst>
          </p:cNvPr>
          <p:cNvSpPr>
            <a:spLocks noGrp="1"/>
          </p:cNvSpPr>
          <p:nvPr>
            <p:ph type="title"/>
          </p:nvPr>
        </p:nvSpPr>
        <p:spPr/>
        <p:txBody>
          <a:bodyPr/>
          <a:lstStyle/>
          <a:p>
            <a:pPr marR="0" algn="l" rtl="0"/>
            <a:r>
              <a:rPr lang="en-US" altLang="zh-CN" b="1" i="0" u="none" strike="noStrike" kern="2200" baseline="0" dirty="0">
                <a:latin typeface="等线" panose="02010600030101010101" pitchFamily="2" charset="-122"/>
                <a:ea typeface="等线" panose="02010600030101010101" pitchFamily="2" charset="-122"/>
              </a:rPr>
              <a:t>2. </a:t>
            </a:r>
            <a:r>
              <a:rPr lang="zh-CN" altLang="en-US" b="1" i="0" u="none" strike="noStrike" kern="2200" baseline="0" dirty="0">
                <a:latin typeface="等线" panose="02010600030101010101" pitchFamily="2" charset="-122"/>
                <a:ea typeface="等线" panose="02010600030101010101" pitchFamily="2" charset="-122"/>
              </a:rPr>
              <a:t>数据采集</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A38C54E1-F89F-4D19-BAC8-6B33339A477D}"/>
              </a:ext>
            </a:extLst>
          </p:cNvPr>
          <p:cNvSpPr>
            <a:spLocks noGrp="1"/>
          </p:cNvSpPr>
          <p:nvPr>
            <p:ph sz="half" idx="1"/>
          </p:nvPr>
        </p:nvSpPr>
        <p:spPr/>
        <p:txBody>
          <a:bodyPr/>
          <a:lstStyle/>
          <a:p>
            <a:r>
              <a:rPr lang="zh-CN" altLang="en-US" sz="1500" b="1" i="0" u="none" strike="noStrike" kern="100" baseline="0" dirty="0">
                <a:latin typeface="等线" panose="02010600030101010101" pitchFamily="2" charset="-122"/>
                <a:ea typeface="等线" panose="02010600030101010101" pitchFamily="2" charset="-122"/>
              </a:rPr>
              <a:t>   </a:t>
            </a:r>
            <a:r>
              <a:rPr lang="en-US" altLang="zh-CN" sz="1500" b="1" i="0" u="none" strike="noStrike" kern="100" baseline="0" dirty="0">
                <a:latin typeface="等线" panose="02010600030101010101" pitchFamily="2" charset="-122"/>
                <a:ea typeface="等线" panose="02010600030101010101" pitchFamily="2" charset="-122"/>
              </a:rPr>
              <a:t>- </a:t>
            </a:r>
            <a:r>
              <a:rPr lang="zh-CN" altLang="en-US" sz="1500" b="1" i="0" u="none" strike="noStrike" kern="100" baseline="0" dirty="0">
                <a:latin typeface="等线" panose="02010600030101010101" pitchFamily="2" charset="-122"/>
                <a:ea typeface="等线" panose="02010600030101010101" pitchFamily="2" charset="-122"/>
              </a:rPr>
              <a:t>数据采集的方法和工具： </a:t>
            </a:r>
            <a:r>
              <a:rPr lang="zh-CN" altLang="en-US" sz="1500" i="0" u="none" strike="noStrike" kern="100" baseline="0" dirty="0">
                <a:latin typeface="等线" panose="02010600030101010101" pitchFamily="2" charset="-122"/>
                <a:ea typeface="等线" panose="02010600030101010101" pitchFamily="2" charset="-122"/>
              </a:rPr>
              <a:t>使用了</a:t>
            </a:r>
            <a:r>
              <a:rPr lang="en-US" altLang="zh-CN" sz="1500" i="0" u="none" strike="noStrike" kern="100" baseline="0" dirty="0">
                <a:latin typeface="等线" panose="02010600030101010101" pitchFamily="2" charset="-122"/>
                <a:ea typeface="等线" panose="02010600030101010101" pitchFamily="2" charset="-122"/>
              </a:rPr>
              <a:t>tushare</a:t>
            </a:r>
            <a:r>
              <a:rPr lang="zh-CN" altLang="en-US" sz="1500" i="0" u="none" strike="noStrike" kern="100" baseline="0" dirty="0">
                <a:latin typeface="等线" panose="02010600030101010101" pitchFamily="2" charset="-122"/>
                <a:ea typeface="等线" panose="02010600030101010101" pitchFamily="2" charset="-122"/>
              </a:rPr>
              <a:t>提供的数据接口以及</a:t>
            </a:r>
            <a:r>
              <a:rPr lang="en-US" altLang="zh-CN" sz="1500" i="0" u="none" strike="noStrike" kern="100" baseline="0" dirty="0">
                <a:latin typeface="等线" panose="02010600030101010101" pitchFamily="2" charset="-122"/>
                <a:ea typeface="等线" panose="02010600030101010101" pitchFamily="2" charset="-122"/>
              </a:rPr>
              <a:t>python</a:t>
            </a:r>
            <a:r>
              <a:rPr lang="zh-CN" altLang="en-US" sz="1500" i="0" u="none" strike="noStrike" kern="100" baseline="0" dirty="0">
                <a:latin typeface="等线" panose="02010600030101010101" pitchFamily="2" charset="-122"/>
                <a:ea typeface="等线" panose="02010600030101010101" pitchFamily="2" charset="-122"/>
              </a:rPr>
              <a:t>的</a:t>
            </a:r>
            <a:r>
              <a:rPr lang="en-US" altLang="zh-CN" sz="1500" kern="100" dirty="0" err="1">
                <a:latin typeface="等线" panose="02010600030101010101" pitchFamily="2" charset="-122"/>
                <a:ea typeface="等线" panose="02010600030101010101" pitchFamily="2" charset="-122"/>
              </a:rPr>
              <a:t>sqlalchemy</a:t>
            </a:r>
            <a:r>
              <a:rPr lang="zh-CN" altLang="en-US" sz="1500" b="0" i="0" u="none" strike="noStrike" kern="100" baseline="0" dirty="0">
                <a:latin typeface="等线" panose="02010600030101010101" pitchFamily="2" charset="-122"/>
                <a:ea typeface="等线" panose="02010600030101010101" pitchFamily="2" charset="-122"/>
              </a:rPr>
              <a:t>库用于将获取到的数据送到</a:t>
            </a:r>
            <a:r>
              <a:rPr lang="en-US" altLang="zh-CN" sz="1500" b="0" i="0" u="none" strike="noStrike" kern="100" baseline="0" dirty="0" err="1">
                <a:latin typeface="等线" panose="02010600030101010101" pitchFamily="2" charset="-122"/>
                <a:ea typeface="等线" panose="02010600030101010101" pitchFamily="2" charset="-122"/>
              </a:rPr>
              <a:t>mysql</a:t>
            </a:r>
            <a:r>
              <a:rPr lang="zh-CN" altLang="en-US" sz="1500" b="0" i="0" u="none" strike="noStrike" kern="100" baseline="0" dirty="0">
                <a:latin typeface="等线" panose="02010600030101010101" pitchFamily="2" charset="-122"/>
                <a:ea typeface="等线" panose="02010600030101010101" pitchFamily="2" charset="-122"/>
              </a:rPr>
              <a:t>数据库中，截至汇报时刻，收录了五千多家股票公司的基础信息以及共</a:t>
            </a:r>
            <a:r>
              <a:rPr lang="en-US" altLang="zh-CN" sz="1500" b="0" i="0" u="none" strike="noStrike" kern="100" baseline="0" dirty="0">
                <a:latin typeface="等线" panose="02010600030101010101" pitchFamily="2" charset="-122"/>
                <a:ea typeface="等线" panose="02010600030101010101" pitchFamily="2" charset="-122"/>
              </a:rPr>
              <a:t>100</a:t>
            </a:r>
            <a:r>
              <a:rPr lang="zh-CN" altLang="en-US" sz="1500" b="0" i="0" u="none" strike="noStrike" kern="100" baseline="0" dirty="0">
                <a:latin typeface="等线" panose="02010600030101010101" pitchFamily="2" charset="-122"/>
                <a:ea typeface="等线" panose="02010600030101010101" pitchFamily="2" charset="-122"/>
              </a:rPr>
              <a:t>家股票公司近十二年的日线数据详细信息。</a:t>
            </a:r>
            <a:endParaRPr lang="en-US" altLang="zh-CN" sz="1500" b="0" i="0" u="none" strike="noStrike" kern="100" baseline="0" dirty="0">
              <a:latin typeface="等线" panose="02010600030101010101" pitchFamily="2" charset="-122"/>
              <a:ea typeface="等线" panose="02010600030101010101" pitchFamily="2" charset="-122"/>
            </a:endParaRPr>
          </a:p>
          <a:p>
            <a:endParaRPr lang="en-US" altLang="zh-CN" sz="1500" kern="100" dirty="0">
              <a:latin typeface="等线" panose="02010600030101010101" pitchFamily="2" charset="-122"/>
              <a:ea typeface="等线" panose="02010600030101010101" pitchFamily="2" charset="-122"/>
            </a:endParaRPr>
          </a:p>
          <a:p>
            <a:endParaRPr lang="en-US" altLang="zh-CN" sz="1500" b="0" i="0" u="none" strike="noStrike" kern="100" baseline="0" dirty="0">
              <a:latin typeface="等线" panose="02010600030101010101" pitchFamily="2" charset="-122"/>
              <a:ea typeface="等线" panose="02010600030101010101" pitchFamily="2" charset="-122"/>
            </a:endParaRPr>
          </a:p>
          <a:p>
            <a:endParaRPr lang="en-US" altLang="zh-CN" b="0" i="0" u="none" strike="noStrike" kern="100" baseline="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zh-CN" altLang="en-US" b="0" i="0" u="none" strike="noStrike" kern="100" baseline="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endParaRPr lang="en-US" altLang="zh-CN" b="1" i="0" u="none" strike="noStrike" kern="100" baseline="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endParaRPr lang="en-US" altLang="zh-CN" b="1" i="0" u="none" strike="noStrike" kern="100" baseline="0" dirty="0">
              <a:latin typeface="等线" panose="02010600030101010101" pitchFamily="2" charset="-122"/>
              <a:ea typeface="等线" panose="02010600030101010101" pitchFamily="2" charset="-122"/>
            </a:endParaRPr>
          </a:p>
          <a:p>
            <a:pPr marR="0" lvl="0" rtl="0"/>
            <a:endParaRPr lang="en-US" altLang="zh-CN" sz="1500" b="1" kern="100" dirty="0">
              <a:latin typeface="等线" panose="02010600030101010101" pitchFamily="2" charset="-122"/>
              <a:ea typeface="等线" panose="02010600030101010101" pitchFamily="2" charset="-122"/>
            </a:endParaRPr>
          </a:p>
          <a:p>
            <a:pPr marR="0" lvl="0" rtl="0"/>
            <a:r>
              <a:rPr lang="en-US" altLang="zh-CN" sz="1500" b="1" i="0" u="none" strike="noStrike" kern="100" baseline="0" dirty="0">
                <a:latin typeface="等线" panose="02010600030101010101" pitchFamily="2" charset="-122"/>
                <a:ea typeface="等线" panose="02010600030101010101" pitchFamily="2" charset="-122"/>
              </a:rPr>
              <a:t>- </a:t>
            </a:r>
            <a:r>
              <a:rPr lang="zh-CN" altLang="en-US" sz="1500" b="1" kern="100" dirty="0">
                <a:latin typeface="等线" panose="02010600030101010101" pitchFamily="2" charset="-122"/>
                <a:ea typeface="等线" panose="02010600030101010101" pitchFamily="2" charset="-122"/>
              </a:rPr>
              <a:t>关</a:t>
            </a:r>
            <a:r>
              <a:rPr lang="zh-CN" altLang="en-US" sz="1500" b="1" i="0" u="none" strike="noStrike" kern="100" baseline="0" dirty="0">
                <a:latin typeface="等线" panose="02010600030101010101" pitchFamily="2" charset="-122"/>
                <a:ea typeface="等线" panose="02010600030101010101" pitchFamily="2" charset="-122"/>
              </a:rPr>
              <a:t>键数据：</a:t>
            </a:r>
            <a:r>
              <a:rPr lang="zh-CN" altLang="en-US" sz="1500" b="0" i="0" u="none" strike="noStrike" kern="100" baseline="0" dirty="0">
                <a:latin typeface="等线" panose="02010600030101010101" pitchFamily="2" charset="-122"/>
                <a:ea typeface="等线" panose="02010600030101010101" pitchFamily="2" charset="-122"/>
              </a:rPr>
              <a:t> 整个过程中，打交道最多的是平安银行的各类数据，用着一个实例完成了</a:t>
            </a:r>
            <a:r>
              <a:rPr lang="en-US" altLang="zh-CN" sz="1500" b="0" i="0" u="none" strike="noStrike" kern="100" baseline="0" dirty="0">
                <a:latin typeface="等线" panose="02010600030101010101" pitchFamily="2" charset="-122"/>
                <a:ea typeface="等线" panose="02010600030101010101" pitchFamily="2" charset="-122"/>
              </a:rPr>
              <a:t>k</a:t>
            </a:r>
            <a:r>
              <a:rPr lang="zh-CN" altLang="en-US" sz="1500" b="0" i="0" u="none" strike="noStrike" kern="100" baseline="0" dirty="0">
                <a:latin typeface="等线" panose="02010600030101010101" pitchFamily="2" charset="-122"/>
                <a:ea typeface="等线" panose="02010600030101010101" pitchFamily="2" charset="-122"/>
              </a:rPr>
              <a:t>线图的绘制、深度学习模型的训练以及预测结果的展示</a:t>
            </a:r>
            <a:r>
              <a:rPr lang="zh-CN" altLang="en-US" sz="1500" kern="100" dirty="0">
                <a:latin typeface="等线" panose="02010600030101010101" pitchFamily="2" charset="-122"/>
                <a:ea typeface="等线" panose="02010600030101010101" pitchFamily="2" charset="-122"/>
              </a:rPr>
              <a:t>，网站中展示的平安银行</a:t>
            </a:r>
            <a:r>
              <a:rPr lang="en-US" altLang="zh-CN" sz="1500" kern="100" dirty="0">
                <a:latin typeface="等线" panose="02010600030101010101" pitchFamily="2" charset="-122"/>
                <a:ea typeface="等线" panose="02010600030101010101" pitchFamily="2" charset="-122"/>
              </a:rPr>
              <a:t>K</a:t>
            </a:r>
            <a:r>
              <a:rPr lang="zh-CN" altLang="en-US" sz="1500" kern="100" dirty="0">
                <a:latin typeface="等线" panose="02010600030101010101" pitchFamily="2" charset="-122"/>
                <a:ea typeface="等线" panose="02010600030101010101" pitchFamily="2" charset="-122"/>
              </a:rPr>
              <a:t>线图如右图所示。</a:t>
            </a:r>
            <a:endParaRPr lang="en-US" altLang="zh-CN" sz="1500" b="0" i="0" u="none" strike="noStrike" kern="100" baseline="0" dirty="0">
              <a:latin typeface="等线" panose="02010600030101010101" pitchFamily="2" charset="-122"/>
              <a:ea typeface="等线" panose="02010600030101010101" pitchFamily="2" charset="-122"/>
            </a:endParaRPr>
          </a:p>
          <a:p>
            <a:pPr marR="0" lvl="0" rtl="0"/>
            <a:endParaRPr lang="zh-CN" altLang="en-US" b="0" i="0" u="none" strike="noStrike" kern="100" baseline="0" dirty="0">
              <a:latin typeface="等线" panose="02010600030101010101" pitchFamily="2" charset="-122"/>
              <a:ea typeface="等线" panose="02010600030101010101" pitchFamily="2" charset="-122"/>
            </a:endParaRPr>
          </a:p>
          <a:p>
            <a:pPr marR="0" lvl="0" rtl="0"/>
            <a:endParaRPr lang="en-US" altLang="zh-CN" b="0" i="0" u="none" strike="noStrike" kern="100" baseline="0" dirty="0">
              <a:latin typeface="Times New Roman" panose="02020603050405020304" pitchFamily="18" charset="0"/>
              <a:ea typeface="等线" panose="02010600030101010101" pitchFamily="2" charset="-122"/>
            </a:endParaRPr>
          </a:p>
        </p:txBody>
      </p:sp>
      <p:pic>
        <p:nvPicPr>
          <p:cNvPr id="5" name="Picture 4">
            <a:extLst>
              <a:ext uri="{FF2B5EF4-FFF2-40B4-BE49-F238E27FC236}">
                <a16:creationId xmlns:a16="http://schemas.microsoft.com/office/drawing/2014/main" id="{8FDD7DAE-1E97-441D-B9A9-C1551C877208}"/>
              </a:ext>
            </a:extLst>
          </p:cNvPr>
          <p:cNvPicPr>
            <a:picLocks noChangeAspect="1"/>
          </p:cNvPicPr>
          <p:nvPr/>
        </p:nvPicPr>
        <p:blipFill>
          <a:blip r:embed="rId2"/>
          <a:stretch>
            <a:fillRect/>
          </a:stretch>
        </p:blipFill>
        <p:spPr>
          <a:xfrm>
            <a:off x="924510" y="3033438"/>
            <a:ext cx="4973985" cy="1597203"/>
          </a:xfrm>
          <a:prstGeom prst="rect">
            <a:avLst/>
          </a:prstGeom>
        </p:spPr>
      </p:pic>
      <p:pic>
        <p:nvPicPr>
          <p:cNvPr id="7" name="Picture 6">
            <a:extLst>
              <a:ext uri="{FF2B5EF4-FFF2-40B4-BE49-F238E27FC236}">
                <a16:creationId xmlns:a16="http://schemas.microsoft.com/office/drawing/2014/main" id="{FF4AAB45-77F9-43D0-ADC1-2D0853FE39A3}"/>
              </a:ext>
            </a:extLst>
          </p:cNvPr>
          <p:cNvPicPr>
            <a:picLocks noChangeAspect="1"/>
          </p:cNvPicPr>
          <p:nvPr/>
        </p:nvPicPr>
        <p:blipFill>
          <a:blip r:embed="rId3"/>
          <a:stretch>
            <a:fillRect/>
          </a:stretch>
        </p:blipFill>
        <p:spPr>
          <a:xfrm>
            <a:off x="6363701" y="2979740"/>
            <a:ext cx="4829692" cy="1704597"/>
          </a:xfrm>
          <a:prstGeom prst="rect">
            <a:avLst/>
          </a:prstGeom>
        </p:spPr>
      </p:pic>
    </p:spTree>
    <p:extLst>
      <p:ext uri="{BB962C8B-B14F-4D97-AF65-F5344CB8AC3E}">
        <p14:creationId xmlns:p14="http://schemas.microsoft.com/office/powerpoint/2010/main" val="333338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9EA2-8066-4578-BE3F-B9C950A8DC4B}"/>
              </a:ext>
            </a:extLst>
          </p:cNvPr>
          <p:cNvSpPr>
            <a:spLocks noGrp="1"/>
          </p:cNvSpPr>
          <p:nvPr>
            <p:ph type="title"/>
          </p:nvPr>
        </p:nvSpPr>
        <p:spPr/>
        <p:txBody>
          <a:bodyPr/>
          <a:lstStyle/>
          <a:p>
            <a:pPr marR="0" rtl="0"/>
            <a:r>
              <a:rPr lang="en-US" altLang="zh-CN" kern="2200" dirty="0">
                <a:latin typeface="等线" panose="02010600030101010101" pitchFamily="2" charset="-122"/>
                <a:ea typeface="等线" panose="02010600030101010101" pitchFamily="2" charset="-122"/>
              </a:rPr>
              <a:t>3</a:t>
            </a:r>
            <a:r>
              <a:rPr lang="en-US" altLang="zh-CN" b="1" i="0" u="none" strike="noStrike" kern="2200" baseline="0" dirty="0">
                <a:latin typeface="等线" panose="02010600030101010101" pitchFamily="2" charset="-122"/>
                <a:ea typeface="等线" panose="02010600030101010101" pitchFamily="2" charset="-122"/>
              </a:rPr>
              <a:t>. </a:t>
            </a:r>
            <a:r>
              <a:rPr lang="zh-CN" altLang="en-US" b="1" i="0" u="none" strike="noStrike" kern="2200" baseline="0" dirty="0">
                <a:latin typeface="等线" panose="02010600030101010101" pitchFamily="2" charset="-122"/>
                <a:ea typeface="等线" panose="02010600030101010101" pitchFamily="2" charset="-122"/>
              </a:rPr>
              <a:t>机器学习运用</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CD6AF581-576C-481A-9DDD-93B2F6667474}"/>
              </a:ext>
            </a:extLst>
          </p:cNvPr>
          <p:cNvSpPr>
            <a:spLocks noGrp="1"/>
          </p:cNvSpPr>
          <p:nvPr>
            <p:ph sz="half" idx="2"/>
          </p:nvPr>
        </p:nvSpPr>
        <p:spPr/>
        <p:txBody>
          <a:bodyPr/>
          <a:lstStyle/>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应用机器学习的： </a:t>
            </a:r>
            <a:r>
              <a:rPr lang="zh-CN" altLang="en-US" b="0" i="0" u="none" strike="noStrike" kern="100" baseline="0" dirty="0">
                <a:latin typeface="等线" panose="02010600030101010101" pitchFamily="2" charset="-122"/>
                <a:ea typeface="等线" panose="02010600030101010101" pitchFamily="2" charset="-122"/>
              </a:rPr>
              <a:t>需要对股价这一线性序列进行预测，因此搭建</a:t>
            </a:r>
            <a:r>
              <a:rPr lang="en-US" altLang="zh-CN" b="0" i="0" u="none" strike="noStrike" kern="100" baseline="0" dirty="0">
                <a:latin typeface="等线" panose="02010600030101010101" pitchFamily="2" charset="-122"/>
                <a:ea typeface="等线" panose="02010600030101010101" pitchFamily="2" charset="-122"/>
              </a:rPr>
              <a:t>LSTM</a:t>
            </a:r>
            <a:r>
              <a:rPr lang="zh-CN" altLang="en-US" b="0" i="0" u="none" strike="noStrike" kern="100" baseline="0" dirty="0">
                <a:latin typeface="等线" panose="02010600030101010101" pitchFamily="2" charset="-122"/>
                <a:ea typeface="等线" panose="02010600030101010101" pitchFamily="2" charset="-122"/>
              </a:rPr>
              <a:t>模型，以前六十天的数据为</a:t>
            </a:r>
            <a:r>
              <a:rPr lang="en-US" altLang="zh-CN" b="0" i="0" u="none" strike="noStrike" kern="100" baseline="0" dirty="0">
                <a:latin typeface="等线" panose="02010600030101010101" pitchFamily="2" charset="-122"/>
                <a:ea typeface="等线" panose="02010600030101010101" pitchFamily="2" charset="-122"/>
              </a:rPr>
              <a:t>x</a:t>
            </a:r>
            <a:r>
              <a:rPr lang="zh-CN" altLang="en-US" b="0" i="0" u="none" strike="noStrike" kern="100" baseline="0" dirty="0">
                <a:latin typeface="等线" panose="02010600030101010101" pitchFamily="2" charset="-122"/>
                <a:ea typeface="等线" panose="02010600030101010101" pitchFamily="2" charset="-122"/>
              </a:rPr>
              <a:t>，预测下一天的数据</a:t>
            </a:r>
            <a:r>
              <a:rPr lang="en-US" altLang="zh-CN" b="0" i="0" u="none" strike="noStrike" kern="100" baseline="0" dirty="0">
                <a:latin typeface="等线" panose="02010600030101010101" pitchFamily="2" charset="-122"/>
                <a:ea typeface="等线" panose="02010600030101010101" pitchFamily="2" charset="-122"/>
              </a:rPr>
              <a:t>y</a:t>
            </a:r>
            <a:r>
              <a:rPr lang="zh-CN" altLang="en-US" b="0" i="0" u="none" strike="noStrike" kern="100" baseline="0" dirty="0">
                <a:latin typeface="等线" panose="02010600030101010101" pitchFamily="2" charset="-122"/>
                <a:ea typeface="等线" panose="02010600030101010101" pitchFamily="2" charset="-122"/>
              </a:rPr>
              <a:t>。</a:t>
            </a:r>
            <a:endParaRPr lang="en-US" altLang="zh-CN" b="0" i="0" u="none" strike="noStrike" kern="100" baseline="0" dirty="0">
              <a:latin typeface="等线" panose="02010600030101010101" pitchFamily="2" charset="-122"/>
              <a:ea typeface="等线" panose="02010600030101010101" pitchFamily="2" charset="-122"/>
            </a:endParaRPr>
          </a:p>
          <a:p>
            <a:pPr marR="0" lvl="0" rtl="0"/>
            <a:endParaRPr lang="zh-CN" altLang="en-US" b="0" i="0" u="none" strike="noStrike" kern="100" baseline="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机器学习算法和模型：</a:t>
            </a:r>
            <a:r>
              <a:rPr lang="zh-CN" altLang="en-US" i="0" u="none" strike="noStrike" kern="100" baseline="0" dirty="0">
                <a:latin typeface="等线" panose="02010600030101010101" pitchFamily="2" charset="-122"/>
                <a:ea typeface="等线" panose="02010600030101010101" pitchFamily="2" charset="-122"/>
              </a:rPr>
              <a:t>用</a:t>
            </a:r>
            <a:r>
              <a:rPr lang="en-US" altLang="zh-CN" i="0" u="none" strike="noStrike" kern="100" baseline="0" dirty="0" err="1">
                <a:latin typeface="等线" panose="02010600030101010101" pitchFamily="2" charset="-122"/>
                <a:ea typeface="等线" panose="02010600030101010101" pitchFamily="2" charset="-122"/>
              </a:rPr>
              <a:t>Keras</a:t>
            </a:r>
            <a:r>
              <a:rPr lang="zh-CN" altLang="en-US" i="0" u="none" strike="noStrike" kern="100" baseline="0" dirty="0">
                <a:latin typeface="等线" panose="02010600030101010101" pitchFamily="2" charset="-122"/>
                <a:ea typeface="等线" panose="02010600030101010101" pitchFamily="2" charset="-122"/>
              </a:rPr>
              <a:t>库构建了一个简单的</a:t>
            </a:r>
            <a:r>
              <a:rPr lang="en-US" altLang="zh-CN" i="0" u="none" strike="noStrike" kern="100" baseline="0" dirty="0">
                <a:latin typeface="等线" panose="02010600030101010101" pitchFamily="2" charset="-122"/>
                <a:ea typeface="等线" panose="02010600030101010101" pitchFamily="2" charset="-122"/>
              </a:rPr>
              <a:t>LSTM</a:t>
            </a:r>
            <a:r>
              <a:rPr lang="zh-CN" altLang="en-US" i="0" u="none" strike="noStrike" kern="100" baseline="0" dirty="0">
                <a:latin typeface="等线" panose="02010600030101010101" pitchFamily="2" charset="-122"/>
                <a:ea typeface="等线" panose="02010600030101010101" pitchFamily="2" charset="-122"/>
              </a:rPr>
              <a:t>（长短时记忆）神经网络模型，用于时间序列预测。</a:t>
            </a:r>
            <a:endParaRPr lang="en-US" altLang="zh-CN" i="0" u="none" strike="noStrike" kern="100" baseline="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endParaRPr lang="en-US" altLang="zh-CN" b="1" i="0" u="none" strike="noStrike" kern="100" baseline="0" dirty="0">
              <a:latin typeface="等线" panose="02010600030101010101" pitchFamily="2" charset="-122"/>
              <a:ea typeface="等线" panose="02010600030101010101" pitchFamily="2" charset="-122"/>
            </a:endParaRPr>
          </a:p>
          <a:p>
            <a:pPr marR="0" lvl="0" rtl="0"/>
            <a:r>
              <a:rPr lang="en-US" altLang="zh-CN" b="1" i="0" u="none" strike="noStrike" kern="100" baseline="0" dirty="0">
                <a:latin typeface="等线" panose="02010600030101010101" pitchFamily="2" charset="-122"/>
                <a:ea typeface="等线" panose="02010600030101010101" pitchFamily="2" charset="-122"/>
              </a:rPr>
              <a:t>    - </a:t>
            </a:r>
            <a:r>
              <a:rPr lang="zh-CN" altLang="en-US" b="1" i="0" u="none" strike="noStrike" kern="100" baseline="0" dirty="0">
                <a:latin typeface="等线" panose="02010600030101010101" pitchFamily="2" charset="-122"/>
                <a:ea typeface="等线" panose="02010600030101010101" pitchFamily="2" charset="-122"/>
              </a:rPr>
              <a:t>预测结果： </a:t>
            </a:r>
            <a:r>
              <a:rPr lang="zh-CN" altLang="en-US" kern="100" dirty="0">
                <a:latin typeface="等线" panose="02010600030101010101" pitchFamily="2" charset="-122"/>
                <a:ea typeface="等线" panose="02010600030101010101" pitchFamily="2" charset="-122"/>
              </a:rPr>
              <a:t>如右图所示，用近十二年的日线数据的前</a:t>
            </a:r>
            <a:r>
              <a:rPr lang="en-US" altLang="zh-CN" kern="100" dirty="0">
                <a:latin typeface="等线" panose="02010600030101010101" pitchFamily="2" charset="-122"/>
                <a:ea typeface="等线" panose="02010600030101010101" pitchFamily="2" charset="-122"/>
              </a:rPr>
              <a:t>0.95</a:t>
            </a:r>
            <a:r>
              <a:rPr lang="zh-CN" altLang="en-US" kern="100" dirty="0">
                <a:latin typeface="等线" panose="02010600030101010101" pitchFamily="2" charset="-122"/>
                <a:ea typeface="等线" panose="02010600030101010101" pitchFamily="2" charset="-122"/>
              </a:rPr>
              <a:t>作为训练集，然后通过</a:t>
            </a:r>
            <a:r>
              <a:rPr lang="en-US" altLang="zh-CN" kern="100" dirty="0">
                <a:latin typeface="等线" panose="02010600030101010101" pitchFamily="2" charset="-122"/>
                <a:ea typeface="等线" panose="02010600030101010101" pitchFamily="2" charset="-122"/>
              </a:rPr>
              <a:t>60</a:t>
            </a:r>
            <a:r>
              <a:rPr lang="zh-CN" altLang="en-US" kern="100" dirty="0">
                <a:latin typeface="等线" panose="02010600030101010101" pitchFamily="2" charset="-122"/>
                <a:ea typeface="等线" panose="02010600030101010101" pitchFamily="2" charset="-122"/>
              </a:rPr>
              <a:t>天作为一个</a:t>
            </a:r>
            <a:r>
              <a:rPr lang="en-US" altLang="zh-CN" kern="100" dirty="0">
                <a:latin typeface="等线" panose="02010600030101010101" pitchFamily="2" charset="-122"/>
                <a:ea typeface="等线" panose="02010600030101010101" pitchFamily="2" charset="-122"/>
              </a:rPr>
              <a:t>x</a:t>
            </a:r>
            <a:r>
              <a:rPr lang="zh-CN" altLang="en-US" kern="100" dirty="0">
                <a:latin typeface="等线" panose="02010600030101010101" pitchFamily="2" charset="-122"/>
                <a:ea typeface="等线" panose="02010600030101010101" pitchFamily="2" charset="-122"/>
              </a:rPr>
              <a:t>，去预测下一个</a:t>
            </a:r>
            <a:r>
              <a:rPr lang="en-US" altLang="zh-CN" kern="100" dirty="0">
                <a:latin typeface="等线" panose="02010600030101010101" pitchFamily="2" charset="-122"/>
                <a:ea typeface="等线" panose="02010600030101010101" pitchFamily="2" charset="-122"/>
              </a:rPr>
              <a:t>y</a:t>
            </a:r>
            <a:r>
              <a:rPr lang="zh-CN" altLang="en-US" kern="100" dirty="0">
                <a:latin typeface="等线" panose="02010600030101010101" pitchFamily="2" charset="-122"/>
                <a:ea typeface="等线" panose="02010600030101010101" pitchFamily="2" charset="-122"/>
              </a:rPr>
              <a:t>即剩下的</a:t>
            </a:r>
            <a:r>
              <a:rPr lang="en-US" altLang="zh-CN" kern="100" dirty="0">
                <a:latin typeface="等线" panose="02010600030101010101" pitchFamily="2" charset="-122"/>
                <a:ea typeface="等线" panose="02010600030101010101" pitchFamily="2" charset="-122"/>
              </a:rPr>
              <a:t>0.05</a:t>
            </a:r>
            <a:r>
              <a:rPr lang="zh-CN" altLang="en-US" b="0" i="0" u="none" strike="noStrike" kern="100" baseline="0" dirty="0">
                <a:latin typeface="等线" panose="02010600030101010101" pitchFamily="2" charset="-122"/>
                <a:ea typeface="等线" panose="02010600030101010101" pitchFamily="2" charset="-122"/>
              </a:rPr>
              <a:t>。</a:t>
            </a:r>
          </a:p>
          <a:p>
            <a:pPr marR="0" lvl="0" rtl="0"/>
            <a:endParaRPr lang="en-US" altLang="zh-CN" b="0" i="0" u="none" strike="noStrike" kern="100" baseline="0" dirty="0">
              <a:latin typeface="Times New Roman" panose="02020603050405020304" pitchFamily="18" charset="0"/>
              <a:ea typeface="等线" panose="02010600030101010101" pitchFamily="2" charset="-122"/>
            </a:endParaRPr>
          </a:p>
        </p:txBody>
      </p:sp>
      <p:pic>
        <p:nvPicPr>
          <p:cNvPr id="8" name="Content Placeholder 7">
            <a:extLst>
              <a:ext uri="{FF2B5EF4-FFF2-40B4-BE49-F238E27FC236}">
                <a16:creationId xmlns:a16="http://schemas.microsoft.com/office/drawing/2014/main" id="{038DF868-F569-4D98-AB37-EE46FEB4518D}"/>
              </a:ext>
            </a:extLst>
          </p:cNvPr>
          <p:cNvPicPr>
            <a:picLocks noGrp="1" noChangeAspect="1"/>
          </p:cNvPicPr>
          <p:nvPr>
            <p:ph sz="quarter" idx="4"/>
          </p:nvPr>
        </p:nvPicPr>
        <p:blipFill>
          <a:blip r:embed="rId2"/>
          <a:stretch>
            <a:fillRect/>
          </a:stretch>
        </p:blipFill>
        <p:spPr>
          <a:xfrm>
            <a:off x="8069580" y="2337706"/>
            <a:ext cx="3743325" cy="2805744"/>
          </a:xfrm>
        </p:spPr>
      </p:pic>
    </p:spTree>
    <p:extLst>
      <p:ext uri="{BB962C8B-B14F-4D97-AF65-F5344CB8AC3E}">
        <p14:creationId xmlns:p14="http://schemas.microsoft.com/office/powerpoint/2010/main" val="273372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AB8A16-2CC2-42E6-BBC3-85E30FBC2861}"/>
              </a:ext>
            </a:extLst>
          </p:cNvPr>
          <p:cNvSpPr>
            <a:spLocks noGrp="1"/>
          </p:cNvSpPr>
          <p:nvPr>
            <p:ph type="title"/>
          </p:nvPr>
        </p:nvSpPr>
        <p:spPr/>
        <p:txBody>
          <a:bodyPr>
            <a:normAutofit/>
          </a:bodyPr>
          <a:lstStyle/>
          <a:p>
            <a:r>
              <a:rPr lang="zh-CN" altLang="en-US" sz="4000" dirty="0"/>
              <a:t>模型介绍</a:t>
            </a:r>
          </a:p>
        </p:txBody>
      </p:sp>
      <p:sp>
        <p:nvSpPr>
          <p:cNvPr id="10" name="Text Placeholder 9">
            <a:extLst>
              <a:ext uri="{FF2B5EF4-FFF2-40B4-BE49-F238E27FC236}">
                <a16:creationId xmlns:a16="http://schemas.microsoft.com/office/drawing/2014/main" id="{0960643F-A1C0-43CF-BD5B-095D79774B87}"/>
              </a:ext>
            </a:extLst>
          </p:cNvPr>
          <p:cNvSpPr>
            <a:spLocks noGrp="1"/>
          </p:cNvSpPr>
          <p:nvPr>
            <p:ph type="body" idx="1"/>
          </p:nvPr>
        </p:nvSpPr>
        <p:spPr/>
        <p:txBody>
          <a:bodyPr>
            <a:normAutofit fontScale="47500" lnSpcReduction="20000"/>
          </a:bodyPr>
          <a:lstStyle/>
          <a:p>
            <a:r>
              <a:rPr lang="zh-CN" altLang="en-US" sz="3400" b="1" dirty="0"/>
              <a:t>模型结构：</a:t>
            </a:r>
          </a:p>
          <a:p>
            <a:endParaRPr lang="zh-CN" altLang="en-US" dirty="0"/>
          </a:p>
          <a:p>
            <a:r>
              <a:rPr lang="zh-CN" altLang="en-US" dirty="0"/>
              <a:t>输入层：接收形状为 </a:t>
            </a:r>
            <a:r>
              <a:rPr lang="en-US" altLang="zh-CN" dirty="0"/>
              <a:t>(</a:t>
            </a:r>
            <a:r>
              <a:rPr lang="en-US" altLang="zh-CN" dirty="0" err="1"/>
              <a:t>x_train.shape</a:t>
            </a:r>
            <a:r>
              <a:rPr lang="en-US" altLang="zh-CN" dirty="0"/>
              <a:t>[1]</a:t>
            </a:r>
            <a:r>
              <a:rPr lang="zh-CN" altLang="en-US" dirty="0"/>
              <a:t>（输入特征的个数）</a:t>
            </a:r>
            <a:r>
              <a:rPr lang="en-US" altLang="zh-CN" dirty="0"/>
              <a:t>, 1) </a:t>
            </a:r>
            <a:r>
              <a:rPr lang="zh-CN" altLang="en-US" dirty="0"/>
              <a:t>的时间序列数据。</a:t>
            </a:r>
          </a:p>
          <a:p>
            <a:r>
              <a:rPr lang="zh-CN" altLang="en-US" dirty="0"/>
              <a:t>第一个</a:t>
            </a:r>
            <a:r>
              <a:rPr lang="en-US" altLang="zh-CN" dirty="0"/>
              <a:t>LSTM</a:t>
            </a:r>
            <a:r>
              <a:rPr lang="zh-CN" altLang="en-US" dirty="0"/>
              <a:t>层：</a:t>
            </a:r>
            <a:r>
              <a:rPr lang="en-US" altLang="zh-CN" dirty="0"/>
              <a:t>128</a:t>
            </a:r>
            <a:r>
              <a:rPr lang="zh-CN" altLang="en-US" dirty="0"/>
              <a:t>个神经元，返回完整的序列，用于处理序列信息。</a:t>
            </a:r>
          </a:p>
          <a:p>
            <a:r>
              <a:rPr lang="zh-CN" altLang="en-US" dirty="0"/>
              <a:t>第二个</a:t>
            </a:r>
            <a:r>
              <a:rPr lang="en-US" altLang="zh-CN" dirty="0"/>
              <a:t>LSTM</a:t>
            </a:r>
            <a:r>
              <a:rPr lang="zh-CN" altLang="en-US" dirty="0"/>
              <a:t>层：</a:t>
            </a:r>
            <a:r>
              <a:rPr lang="en-US" altLang="zh-CN" dirty="0"/>
              <a:t>64</a:t>
            </a:r>
            <a:r>
              <a:rPr lang="zh-CN" altLang="en-US" dirty="0"/>
              <a:t>个神经元，只返回最后一个输出，用于提取更高层次的特征。</a:t>
            </a:r>
          </a:p>
          <a:p>
            <a:r>
              <a:rPr lang="zh-CN" altLang="en-US" dirty="0"/>
              <a:t>全连接层（</a:t>
            </a:r>
            <a:r>
              <a:rPr lang="en-US" altLang="zh-CN" dirty="0"/>
              <a:t>Dense</a:t>
            </a:r>
            <a:r>
              <a:rPr lang="zh-CN" altLang="en-US" dirty="0"/>
              <a:t>）：包含</a:t>
            </a:r>
            <a:r>
              <a:rPr lang="en-US" altLang="zh-CN" dirty="0"/>
              <a:t>25</a:t>
            </a:r>
            <a:r>
              <a:rPr lang="zh-CN" altLang="en-US" dirty="0"/>
              <a:t>个神经元。</a:t>
            </a:r>
          </a:p>
          <a:p>
            <a:r>
              <a:rPr lang="zh-CN" altLang="en-US" dirty="0"/>
              <a:t>输出层（</a:t>
            </a:r>
            <a:r>
              <a:rPr lang="en-US" altLang="zh-CN" dirty="0"/>
              <a:t>Dense</a:t>
            </a:r>
            <a:r>
              <a:rPr lang="zh-CN" altLang="en-US" dirty="0"/>
              <a:t>）：包含</a:t>
            </a:r>
            <a:r>
              <a:rPr lang="en-US" altLang="zh-CN" dirty="0"/>
              <a:t>1</a:t>
            </a:r>
            <a:r>
              <a:rPr lang="zh-CN" altLang="en-US" dirty="0"/>
              <a:t>个神经元，用于回归问题的输出。</a:t>
            </a:r>
          </a:p>
          <a:p>
            <a:endParaRPr lang="en-US" altLang="zh-CN" dirty="0"/>
          </a:p>
          <a:p>
            <a:r>
              <a:rPr lang="zh-CN" altLang="en-US" sz="3400" b="1" dirty="0"/>
              <a:t>编译模型：</a:t>
            </a:r>
          </a:p>
          <a:p>
            <a:endParaRPr lang="zh-CN" altLang="en-US" dirty="0"/>
          </a:p>
          <a:p>
            <a:r>
              <a:rPr lang="zh-CN" altLang="en-US" dirty="0"/>
              <a:t>使用</a:t>
            </a:r>
            <a:r>
              <a:rPr lang="en-US" altLang="zh-CN" dirty="0"/>
              <a:t>Adam</a:t>
            </a:r>
            <a:r>
              <a:rPr lang="zh-CN" altLang="en-US" dirty="0"/>
              <a:t>优化器（</a:t>
            </a:r>
            <a:r>
              <a:rPr lang="en-US" altLang="zh-CN" dirty="0"/>
              <a:t>'</a:t>
            </a:r>
            <a:r>
              <a:rPr lang="en-US" altLang="zh-CN" dirty="0" err="1"/>
              <a:t>adam</a:t>
            </a:r>
            <a:r>
              <a:rPr lang="en-US" altLang="zh-CN" dirty="0"/>
              <a:t>'</a:t>
            </a:r>
            <a:r>
              <a:rPr lang="zh-CN" altLang="en-US" dirty="0"/>
              <a:t>）和均方误差损失函数（</a:t>
            </a:r>
            <a:r>
              <a:rPr lang="en-US" altLang="zh-CN" dirty="0"/>
              <a:t>'</a:t>
            </a:r>
            <a:r>
              <a:rPr lang="en-US" altLang="zh-CN" dirty="0" err="1"/>
              <a:t>mean_squared_error</a:t>
            </a:r>
            <a:r>
              <a:rPr lang="en-US" altLang="zh-CN" dirty="0"/>
              <a:t>'</a:t>
            </a:r>
            <a:r>
              <a:rPr lang="zh-CN" altLang="en-US" dirty="0"/>
              <a:t>）来编译模型。</a:t>
            </a:r>
          </a:p>
          <a:p>
            <a:endParaRPr lang="en-US" altLang="zh-CN" dirty="0"/>
          </a:p>
          <a:p>
            <a:r>
              <a:rPr lang="zh-CN" altLang="en-US" sz="3400" b="1" dirty="0"/>
              <a:t>训练模型：</a:t>
            </a:r>
          </a:p>
          <a:p>
            <a:endParaRPr lang="zh-CN" altLang="en-US" dirty="0"/>
          </a:p>
          <a:p>
            <a:r>
              <a:rPr lang="zh-CN" altLang="en-US" dirty="0"/>
              <a:t>使用 </a:t>
            </a:r>
            <a:r>
              <a:rPr lang="en-US" altLang="zh-CN" dirty="0" err="1"/>
              <a:t>model.fit</a:t>
            </a:r>
            <a:r>
              <a:rPr lang="en-US" altLang="zh-CN" dirty="0"/>
              <a:t> </a:t>
            </a:r>
            <a:r>
              <a:rPr lang="zh-CN" altLang="en-US" dirty="0"/>
              <a:t>函数进行训练，传入训练数据 </a:t>
            </a:r>
            <a:r>
              <a:rPr lang="en-US" altLang="zh-CN" dirty="0" err="1"/>
              <a:t>x_train</a:t>
            </a:r>
            <a:r>
              <a:rPr lang="en-US" altLang="zh-CN" dirty="0"/>
              <a:t> </a:t>
            </a:r>
            <a:r>
              <a:rPr lang="zh-CN" altLang="en-US" dirty="0"/>
              <a:t>和标签 </a:t>
            </a:r>
            <a:r>
              <a:rPr lang="en-US" altLang="zh-CN" dirty="0" err="1"/>
              <a:t>y_train</a:t>
            </a:r>
            <a:r>
              <a:rPr lang="zh-CN" altLang="en-US" dirty="0"/>
              <a:t>。</a:t>
            </a:r>
          </a:p>
          <a:p>
            <a:r>
              <a:rPr lang="en-US" altLang="zh-CN" dirty="0" err="1"/>
              <a:t>batch_size</a:t>
            </a:r>
            <a:r>
              <a:rPr lang="en-US" altLang="zh-CN" dirty="0"/>
              <a:t>=1 </a:t>
            </a:r>
            <a:r>
              <a:rPr lang="zh-CN" altLang="en-US" dirty="0"/>
              <a:t>表示每次更新模型时使用的样本数量为</a:t>
            </a:r>
            <a:r>
              <a:rPr lang="en-US" altLang="zh-CN" dirty="0"/>
              <a:t>1</a:t>
            </a:r>
            <a:r>
              <a:rPr lang="zh-CN" altLang="en-US" dirty="0"/>
              <a:t>。</a:t>
            </a:r>
          </a:p>
          <a:p>
            <a:r>
              <a:rPr lang="en-US" altLang="zh-CN" dirty="0"/>
              <a:t>epochs=1 </a:t>
            </a:r>
            <a:r>
              <a:rPr lang="zh-CN" altLang="en-US" dirty="0"/>
              <a:t>表示进行</a:t>
            </a:r>
            <a:r>
              <a:rPr lang="en-US" altLang="zh-CN" dirty="0"/>
              <a:t>1</a:t>
            </a:r>
            <a:r>
              <a:rPr lang="zh-CN" altLang="en-US" dirty="0"/>
              <a:t>次完整的数据集训练。</a:t>
            </a:r>
          </a:p>
          <a:p>
            <a:r>
              <a:rPr lang="zh-CN" altLang="en-US" dirty="0"/>
              <a:t>这个模型的目的是对输入的时间序列数据进行回归预测，其中使用了两个</a:t>
            </a:r>
            <a:r>
              <a:rPr lang="en-US" altLang="zh-CN" dirty="0"/>
              <a:t>LSTM</a:t>
            </a:r>
            <a:r>
              <a:rPr lang="zh-CN" altLang="en-US" dirty="0"/>
              <a:t>层来捕捉序列信息，最后通过全连接层输出结果。这段代码可以作为时间序列预测问题的一个简单起点。</a:t>
            </a:r>
          </a:p>
        </p:txBody>
      </p:sp>
      <p:sp>
        <p:nvSpPr>
          <p:cNvPr id="2" name="Footer Placeholder 1">
            <a:extLst>
              <a:ext uri="{FF2B5EF4-FFF2-40B4-BE49-F238E27FC236}">
                <a16:creationId xmlns:a16="http://schemas.microsoft.com/office/drawing/2014/main" id="{7E1E884A-68D2-4ABA-9318-482ACFAB69F7}"/>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857F64C5-E72F-4D07-8EA9-5C0353DD9F69}"/>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10834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D634-EB08-480E-83AF-8A4CABB19CB4}"/>
              </a:ext>
            </a:extLst>
          </p:cNvPr>
          <p:cNvSpPr>
            <a:spLocks noGrp="1"/>
          </p:cNvSpPr>
          <p:nvPr>
            <p:ph type="title"/>
          </p:nvPr>
        </p:nvSpPr>
        <p:spPr/>
        <p:txBody>
          <a:bodyPr/>
          <a:lstStyle/>
          <a:p>
            <a:pPr marR="0" rtl="0"/>
            <a:r>
              <a:rPr lang="en-US" altLang="zh-CN" b="1" i="0" u="none" strike="noStrike" kern="2200" baseline="0" dirty="0">
                <a:latin typeface="等线" panose="02010600030101010101" pitchFamily="2" charset="-122"/>
                <a:ea typeface="等线" panose="02010600030101010101" pitchFamily="2" charset="-122"/>
              </a:rPr>
              <a:t>4. </a:t>
            </a:r>
            <a:r>
              <a:rPr lang="zh-CN" altLang="en-US" b="1" i="0" u="none" strike="noStrike" kern="2200" baseline="0" dirty="0">
                <a:latin typeface="等线" panose="02010600030101010101" pitchFamily="2" charset="-122"/>
                <a:ea typeface="等线" panose="02010600030101010101" pitchFamily="2" charset="-122"/>
              </a:rPr>
              <a:t>功能效果</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335F30DE-5C02-4DA3-9F24-B5913A8CD1E1}"/>
              </a:ext>
            </a:extLst>
          </p:cNvPr>
          <p:cNvSpPr>
            <a:spLocks noGrp="1"/>
          </p:cNvSpPr>
          <p:nvPr>
            <p:ph type="body" idx="1"/>
          </p:nvPr>
        </p:nvSpPr>
        <p:spPr/>
        <p:txBody>
          <a:bodyPr/>
          <a:lstStyle/>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K</a:t>
            </a:r>
            <a:r>
              <a:rPr lang="zh-CN" altLang="en-US" b="1" i="0" u="none" strike="noStrike" kern="100" baseline="0" dirty="0">
                <a:latin typeface="等线" panose="02010600030101010101" pitchFamily="2" charset="-122"/>
                <a:ea typeface="等线" panose="02010600030101010101" pitchFamily="2" charset="-122"/>
              </a:rPr>
              <a:t>线分析：</a:t>
            </a:r>
            <a:endParaRPr lang="en-US" altLang="zh-CN" b="0" i="0" u="none" strike="noStrike" kern="100" baseline="0" dirty="0">
              <a:latin typeface="Times New Roman" panose="02020603050405020304" pitchFamily="18" charset="0"/>
              <a:ea typeface="等线" panose="02010600030101010101" pitchFamily="2" charset="-122"/>
            </a:endParaRPr>
          </a:p>
        </p:txBody>
      </p:sp>
      <p:sp>
        <p:nvSpPr>
          <p:cNvPr id="9" name="Picture Placeholder 8">
            <a:extLst>
              <a:ext uri="{FF2B5EF4-FFF2-40B4-BE49-F238E27FC236}">
                <a16:creationId xmlns:a16="http://schemas.microsoft.com/office/drawing/2014/main" id="{3B3338CF-A640-474E-8665-F0B92679CA4C}"/>
              </a:ext>
            </a:extLst>
          </p:cNvPr>
          <p:cNvSpPr>
            <a:spLocks noGrp="1"/>
          </p:cNvSpPr>
          <p:nvPr>
            <p:ph type="pic" sz="quarter" idx="23"/>
          </p:nvPr>
        </p:nvSpPr>
        <p:spPr/>
      </p:sp>
      <p:sp>
        <p:nvSpPr>
          <p:cNvPr id="6" name="Text Placeholder 5">
            <a:extLst>
              <a:ext uri="{FF2B5EF4-FFF2-40B4-BE49-F238E27FC236}">
                <a16:creationId xmlns:a16="http://schemas.microsoft.com/office/drawing/2014/main" id="{6E4C2CA4-E0AC-4DE8-A563-9BD7E57EEAB3}"/>
              </a:ext>
            </a:extLst>
          </p:cNvPr>
          <p:cNvSpPr>
            <a:spLocks noGrp="1"/>
          </p:cNvSpPr>
          <p:nvPr>
            <p:ph type="body" sz="quarter" idx="18"/>
          </p:nvPr>
        </p:nvSpPr>
        <p:spPr/>
        <p:txBody>
          <a:bodyPr/>
          <a:lstStyle/>
          <a:p>
            <a:r>
              <a:rPr lang="zh-CN" altLang="en-US" b="0" i="0" u="none" strike="noStrike" kern="100" baseline="0" dirty="0">
                <a:latin typeface="等线" panose="02010600030101010101" pitchFamily="2" charset="-122"/>
                <a:ea typeface="等线" panose="02010600030101010101" pitchFamily="2" charset="-122"/>
              </a:rPr>
              <a:t>网站完成了一百个股票市场的近十二年的</a:t>
            </a:r>
            <a:r>
              <a:rPr lang="en-US" altLang="zh-CN" b="0" i="0" u="none" strike="noStrike" kern="100" baseline="0" dirty="0">
                <a:latin typeface="等线" panose="02010600030101010101" pitchFamily="2" charset="-122"/>
                <a:ea typeface="等线" panose="02010600030101010101" pitchFamily="2" charset="-122"/>
              </a:rPr>
              <a:t>K</a:t>
            </a:r>
            <a:r>
              <a:rPr lang="zh-CN" altLang="en-US" b="0" i="0" u="none" strike="noStrike" kern="100" baseline="0" dirty="0">
                <a:latin typeface="等线" panose="02010600030101010101" pitchFamily="2" charset="-122"/>
                <a:ea typeface="等线" panose="02010600030101010101" pitchFamily="2" charset="-122"/>
              </a:rPr>
              <a:t>线分析，通过单击表格中的内容即可访问。</a:t>
            </a:r>
            <a:endParaRPr lang="zh-CN" altLang="en-US" dirty="0"/>
          </a:p>
        </p:txBody>
      </p:sp>
      <p:sp>
        <p:nvSpPr>
          <p:cNvPr id="4" name="Text Placeholder 3">
            <a:extLst>
              <a:ext uri="{FF2B5EF4-FFF2-40B4-BE49-F238E27FC236}">
                <a16:creationId xmlns:a16="http://schemas.microsoft.com/office/drawing/2014/main" id="{C8E02A62-6F16-43D1-9233-98F20D1BDCB3}"/>
              </a:ext>
            </a:extLst>
          </p:cNvPr>
          <p:cNvSpPr>
            <a:spLocks noGrp="1"/>
          </p:cNvSpPr>
          <p:nvPr>
            <p:ph type="body" sz="quarter" idx="15"/>
          </p:nvPr>
        </p:nvSpPr>
        <p:spPr/>
        <p:txBody>
          <a:bodyPr/>
          <a:lstStyle/>
          <a:p>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收盘价预测：</a:t>
            </a:r>
            <a:endParaRPr lang="zh-CN" altLang="en-US" dirty="0"/>
          </a:p>
        </p:txBody>
      </p:sp>
      <p:sp>
        <p:nvSpPr>
          <p:cNvPr id="11" name="Picture Placeholder 10">
            <a:extLst>
              <a:ext uri="{FF2B5EF4-FFF2-40B4-BE49-F238E27FC236}">
                <a16:creationId xmlns:a16="http://schemas.microsoft.com/office/drawing/2014/main" id="{5F38D77C-9362-4BBF-8D2B-C172E0E7D1FD}"/>
              </a:ext>
            </a:extLst>
          </p:cNvPr>
          <p:cNvSpPr>
            <a:spLocks noGrp="1"/>
          </p:cNvSpPr>
          <p:nvPr>
            <p:ph type="pic" sz="quarter" idx="25"/>
          </p:nvPr>
        </p:nvSpPr>
        <p:spPr/>
      </p:sp>
      <p:sp>
        <p:nvSpPr>
          <p:cNvPr id="7" name="Text Placeholder 6">
            <a:extLst>
              <a:ext uri="{FF2B5EF4-FFF2-40B4-BE49-F238E27FC236}">
                <a16:creationId xmlns:a16="http://schemas.microsoft.com/office/drawing/2014/main" id="{D0D41AE9-2600-46FE-AD84-7F840DE1AEB9}"/>
              </a:ext>
            </a:extLst>
          </p:cNvPr>
          <p:cNvSpPr>
            <a:spLocks noGrp="1"/>
          </p:cNvSpPr>
          <p:nvPr>
            <p:ph type="body" sz="quarter" idx="21"/>
          </p:nvPr>
        </p:nvSpPr>
        <p:spPr/>
        <p:txBody>
          <a:bodyPr/>
          <a:lstStyle/>
          <a:p>
            <a:r>
              <a:rPr lang="zh-CN" altLang="en-US" i="0" u="none" strike="noStrike" kern="100" baseline="0" dirty="0">
                <a:latin typeface="等线" panose="02010600030101010101" pitchFamily="2" charset="-122"/>
                <a:ea typeface="等线" panose="02010600030101010101" pitchFamily="2" charset="-122"/>
              </a:rPr>
              <a:t>网站使用深度学习，同样完成了对这一百个股票市场的价格预测，当然结果有好有坏，需要进一步优化。</a:t>
            </a:r>
            <a:endParaRPr lang="zh-CN" altLang="en-US" dirty="0"/>
          </a:p>
        </p:txBody>
      </p:sp>
      <p:sp>
        <p:nvSpPr>
          <p:cNvPr id="5" name="Text Placeholder 4">
            <a:extLst>
              <a:ext uri="{FF2B5EF4-FFF2-40B4-BE49-F238E27FC236}">
                <a16:creationId xmlns:a16="http://schemas.microsoft.com/office/drawing/2014/main" id="{5AB5C2E3-8B44-4B89-A182-FFAB7D2BA423}"/>
              </a:ext>
            </a:extLst>
          </p:cNvPr>
          <p:cNvSpPr>
            <a:spLocks noGrp="1"/>
          </p:cNvSpPr>
          <p:nvPr>
            <p:ph type="body" sz="quarter" idx="17"/>
          </p:nvPr>
        </p:nvSpPr>
        <p:spPr/>
        <p:txBody>
          <a:bodyPr/>
          <a:lstStyle/>
          <a:p>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股价趋势分析：</a:t>
            </a:r>
            <a:endParaRPr lang="zh-CN" altLang="en-US" dirty="0"/>
          </a:p>
        </p:txBody>
      </p:sp>
      <p:sp>
        <p:nvSpPr>
          <p:cNvPr id="10" name="Picture Placeholder 9">
            <a:extLst>
              <a:ext uri="{FF2B5EF4-FFF2-40B4-BE49-F238E27FC236}">
                <a16:creationId xmlns:a16="http://schemas.microsoft.com/office/drawing/2014/main" id="{82D35316-7C8C-4D7F-892D-176B4832437A}"/>
              </a:ext>
            </a:extLst>
          </p:cNvPr>
          <p:cNvSpPr>
            <a:spLocks noGrp="1"/>
          </p:cNvSpPr>
          <p:nvPr>
            <p:ph type="pic" sz="quarter" idx="24"/>
          </p:nvPr>
        </p:nvSpPr>
        <p:spPr/>
      </p:sp>
      <p:sp>
        <p:nvSpPr>
          <p:cNvPr id="8" name="Text Placeholder 7">
            <a:extLst>
              <a:ext uri="{FF2B5EF4-FFF2-40B4-BE49-F238E27FC236}">
                <a16:creationId xmlns:a16="http://schemas.microsoft.com/office/drawing/2014/main" id="{A133B354-A097-4102-B54D-0719A7CC6CDC}"/>
              </a:ext>
            </a:extLst>
          </p:cNvPr>
          <p:cNvSpPr>
            <a:spLocks noGrp="1"/>
          </p:cNvSpPr>
          <p:nvPr>
            <p:ph type="body" sz="quarter" idx="22"/>
          </p:nvPr>
        </p:nvSpPr>
        <p:spPr/>
        <p:txBody>
          <a:bodyPr/>
          <a:lstStyle/>
          <a:p>
            <a:r>
              <a:rPr lang="zh-CN" altLang="en-US" b="0" i="0" u="none" strike="noStrike" kern="100" baseline="0" dirty="0">
                <a:latin typeface="等线" panose="02010600030101010101" pitchFamily="2" charset="-122"/>
                <a:ea typeface="等线" panose="02010600030101010101" pitchFamily="2" charset="-122"/>
              </a:rPr>
              <a:t>通过对</a:t>
            </a:r>
            <a:r>
              <a:rPr lang="zh-CN" altLang="en-US" kern="100" dirty="0">
                <a:latin typeface="等线" panose="02010600030101010101" pitchFamily="2" charset="-122"/>
                <a:ea typeface="等线" panose="02010600030101010101" pitchFamily="2" charset="-122"/>
              </a:rPr>
              <a:t>股价移动平均值的计算，该网站有利于用户更好地分析价格变化趋势。</a:t>
            </a:r>
            <a:endParaRPr lang="zh-CN" altLang="en-US" dirty="0"/>
          </a:p>
        </p:txBody>
      </p:sp>
    </p:spTree>
    <p:extLst>
      <p:ext uri="{BB962C8B-B14F-4D97-AF65-F5344CB8AC3E}">
        <p14:creationId xmlns:p14="http://schemas.microsoft.com/office/powerpoint/2010/main" val="254090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76B6-589B-44EC-AB8F-2054A6DB496F}"/>
              </a:ext>
            </a:extLst>
          </p:cNvPr>
          <p:cNvSpPr>
            <a:spLocks noGrp="1"/>
          </p:cNvSpPr>
          <p:nvPr>
            <p:ph type="title"/>
          </p:nvPr>
        </p:nvSpPr>
        <p:spPr/>
        <p:txBody>
          <a:bodyPr/>
          <a:lstStyle/>
          <a:p>
            <a:pPr marR="0" rtl="0"/>
            <a:r>
              <a:rPr lang="en-US" altLang="zh-CN" kern="2200" dirty="0">
                <a:latin typeface="等线" panose="02010600030101010101" pitchFamily="2" charset="-122"/>
                <a:ea typeface="等线" panose="02010600030101010101" pitchFamily="2" charset="-122"/>
              </a:rPr>
              <a:t>5</a:t>
            </a:r>
            <a:r>
              <a:rPr lang="en-US" altLang="zh-CN" b="1" i="0" u="none" strike="noStrike" kern="2200" baseline="0" dirty="0">
                <a:latin typeface="等线" panose="02010600030101010101" pitchFamily="2" charset="-122"/>
                <a:ea typeface="等线" panose="02010600030101010101" pitchFamily="2" charset="-122"/>
              </a:rPr>
              <a:t>. </a:t>
            </a:r>
            <a:r>
              <a:rPr lang="zh-CN" altLang="en-US" b="1" i="0" u="none" strike="noStrike" kern="2200" baseline="0" dirty="0">
                <a:latin typeface="等线" panose="02010600030101010101" pitchFamily="2" charset="-122"/>
                <a:ea typeface="等线" panose="02010600030101010101" pitchFamily="2" charset="-122"/>
              </a:rPr>
              <a:t>问题总结</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9E3A2921-0C70-41F2-807B-A3C8BC1B1221}"/>
              </a:ext>
            </a:extLst>
          </p:cNvPr>
          <p:cNvSpPr>
            <a:spLocks noGrp="1"/>
          </p:cNvSpPr>
          <p:nvPr>
            <p:ph sz="half" idx="1"/>
          </p:nvPr>
        </p:nvSpPr>
        <p:spPr>
          <a:xfrm>
            <a:off x="755904" y="2464904"/>
            <a:ext cx="8809515" cy="3935896"/>
          </a:xfrm>
        </p:spPr>
        <p:txBody>
          <a:bodyPr/>
          <a:lstStyle/>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项目中遇到的主要问题和挑战：</a:t>
            </a:r>
            <a:endParaRPr lang="en-US" altLang="zh-CN" b="1" i="0" u="none" strike="noStrike" kern="100" baseline="0" dirty="0">
              <a:latin typeface="等线" panose="02010600030101010101" pitchFamily="2" charset="-122"/>
              <a:ea typeface="等线" panose="02010600030101010101" pitchFamily="2" charset="-122"/>
            </a:endParaRPr>
          </a:p>
          <a:p>
            <a:pPr lvl="1"/>
            <a:r>
              <a:rPr lang="zh-CN" altLang="en-US" b="0" i="0" u="none" strike="noStrike" kern="100" baseline="0" dirty="0">
                <a:latin typeface="等线" panose="02010600030101010101" pitchFamily="2" charset="-122"/>
                <a:ea typeface="等线" panose="02010600030101010101" pitchFamily="2" charset="-122"/>
              </a:rPr>
              <a:t>模型加载问题：老师的模型是服务器开启时候加载一次，以后直接调用即可，但是对于股价预测，由于各个股票具有不同的特性，使用同一个</a:t>
            </a:r>
            <a:r>
              <a:rPr lang="en-US" altLang="zh-CN" b="0" i="0" u="none" strike="noStrike" kern="100" baseline="0" dirty="0">
                <a:latin typeface="等线" panose="02010600030101010101" pitchFamily="2" charset="-122"/>
                <a:ea typeface="等线" panose="02010600030101010101" pitchFamily="2" charset="-122"/>
              </a:rPr>
              <a:t>LSTM</a:t>
            </a:r>
            <a:r>
              <a:rPr lang="zh-CN" altLang="en-US" b="0" i="0" u="none" strike="noStrike" kern="100" baseline="0" dirty="0">
                <a:latin typeface="等线" panose="02010600030101010101" pitchFamily="2" charset="-122"/>
                <a:ea typeface="等线" panose="02010600030101010101" pitchFamily="2" charset="-122"/>
              </a:rPr>
              <a:t>模型进行预测是不合理的，而将</a:t>
            </a:r>
            <a:r>
              <a:rPr lang="en-US" altLang="zh-CN" b="0" i="0" u="none" strike="noStrike" kern="100" baseline="0" dirty="0">
                <a:latin typeface="等线" panose="02010600030101010101" pitchFamily="2" charset="-122"/>
                <a:ea typeface="等线" panose="02010600030101010101" pitchFamily="2" charset="-122"/>
              </a:rPr>
              <a:t>100</a:t>
            </a:r>
            <a:r>
              <a:rPr lang="zh-CN" altLang="en-US" b="0" i="0" u="none" strike="noStrike" kern="100" baseline="0" dirty="0">
                <a:latin typeface="等线" panose="02010600030101010101" pitchFamily="2" charset="-122"/>
                <a:ea typeface="等线" panose="02010600030101010101" pitchFamily="2" charset="-122"/>
              </a:rPr>
              <a:t>个 模型加载到服务器中将耗费大量资源，切</a:t>
            </a:r>
            <a:r>
              <a:rPr lang="zh-CN" altLang="en-US" kern="100" dirty="0">
                <a:latin typeface="等线" panose="02010600030101010101" pitchFamily="2" charset="-122"/>
                <a:ea typeface="等线" panose="02010600030101010101" pitchFamily="2" charset="-122"/>
              </a:rPr>
              <a:t>仅</a:t>
            </a:r>
            <a:r>
              <a:rPr lang="zh-CN" altLang="en-US" b="0" i="0" u="none" strike="noStrike" kern="100" baseline="0" dirty="0">
                <a:latin typeface="等线" panose="02010600030101010101" pitchFamily="2" charset="-122"/>
                <a:ea typeface="等线" panose="02010600030101010101" pitchFamily="2" charset="-122"/>
              </a:rPr>
              <a:t>是加载就需要一分多钟。</a:t>
            </a:r>
            <a:endParaRPr lang="en-US" altLang="zh-CN" b="0" i="0" u="none" strike="noStrike" kern="100" baseline="0" dirty="0">
              <a:latin typeface="等线" panose="02010600030101010101" pitchFamily="2" charset="-122"/>
              <a:ea typeface="等线" panose="02010600030101010101" pitchFamily="2" charset="-122"/>
            </a:endParaRPr>
          </a:p>
          <a:p>
            <a:pPr lvl="1"/>
            <a:endParaRPr lang="zh-CN" altLang="en-US" b="0" i="0" u="none" strike="noStrike" kern="100" baseline="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解决问题的方法和过程： </a:t>
            </a:r>
            <a:endParaRPr lang="en-US" altLang="zh-CN" b="1" i="0" u="none" strike="noStrike" kern="100" baseline="0" dirty="0">
              <a:latin typeface="等线" panose="02010600030101010101" pitchFamily="2" charset="-122"/>
              <a:ea typeface="等线" panose="02010600030101010101" pitchFamily="2" charset="-122"/>
            </a:endParaRPr>
          </a:p>
          <a:p>
            <a:pPr lvl="1"/>
            <a:r>
              <a:rPr lang="zh-CN" altLang="en-US" kern="100" dirty="0">
                <a:latin typeface="等线" panose="02010600030101010101" pitchFamily="2" charset="-122"/>
                <a:ea typeface="等线" panose="02010600030101010101" pitchFamily="2" charset="-122"/>
              </a:rPr>
              <a:t>参考以前的开发经验，决定训练模型后立刻进行预测，并将预测结果放到新的数据库表中，通过</a:t>
            </a:r>
            <a:r>
              <a:rPr lang="en-US" altLang="zh-CN" kern="100" dirty="0">
                <a:latin typeface="等线" panose="02010600030101010101" pitchFamily="2" charset="-122"/>
                <a:ea typeface="等线" panose="02010600030101010101" pitchFamily="2" charset="-122"/>
              </a:rPr>
              <a:t>service</a:t>
            </a:r>
            <a:r>
              <a:rPr lang="zh-CN" altLang="en-US" kern="100" dirty="0">
                <a:latin typeface="等线" panose="02010600030101010101" pitchFamily="2" charset="-122"/>
                <a:ea typeface="等线" panose="02010600030101010101" pitchFamily="2" charset="-122"/>
              </a:rPr>
              <a:t>层的处理将数据格式处理好。</a:t>
            </a:r>
            <a:endParaRPr lang="en-US" altLang="zh-CN" kern="100" dirty="0">
              <a:latin typeface="等线" panose="02010600030101010101" pitchFamily="2" charset="-122"/>
              <a:ea typeface="等线" panose="02010600030101010101" pitchFamily="2" charset="-122"/>
            </a:endParaRPr>
          </a:p>
          <a:p>
            <a:pPr lvl="1"/>
            <a:endParaRPr lang="zh-CN" altLang="en-US" b="0" i="0" u="none" strike="noStrike" kern="100" baseline="0" dirty="0">
              <a:latin typeface="等线" panose="02010600030101010101" pitchFamily="2" charset="-122"/>
              <a:ea typeface="等线" panose="02010600030101010101" pitchFamily="2" charset="-122"/>
            </a:endParaRPr>
          </a:p>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提出未来改进和发展的建议： </a:t>
            </a:r>
            <a:endParaRPr lang="en-US" altLang="zh-CN" b="1" i="0" u="none" strike="noStrike" kern="100" baseline="0" dirty="0">
              <a:latin typeface="等线" panose="02010600030101010101" pitchFamily="2" charset="-122"/>
              <a:ea typeface="等线" panose="02010600030101010101" pitchFamily="2" charset="-122"/>
            </a:endParaRPr>
          </a:p>
          <a:p>
            <a:pPr lvl="1"/>
            <a:r>
              <a:rPr lang="zh-CN" altLang="en-US" b="0" i="0" u="none" strike="noStrike" kern="100" baseline="0" dirty="0">
                <a:latin typeface="等线" panose="02010600030101010101" pitchFamily="2" charset="-122"/>
                <a:ea typeface="等线" panose="02010600030101010101" pitchFamily="2" charset="-122"/>
              </a:rPr>
              <a:t>要弄明白每一步传递数据的具体格式，以便于数据的使用，另外，函数的命名方式需要规范，否则很容易调用错误的函数。</a:t>
            </a:r>
          </a:p>
          <a:p>
            <a:pPr marR="0" lvl="0" rtl="0"/>
            <a:endParaRPr lang="en-US" altLang="zh-CN" b="0" i="0" u="none" strike="noStrike" kern="100" baseline="0" dirty="0">
              <a:latin typeface="Times New Roman" panose="02020603050405020304" pitchFamily="18" charset="0"/>
              <a:ea typeface="等线" panose="02010600030101010101" pitchFamily="2" charset="-122"/>
            </a:endParaRPr>
          </a:p>
        </p:txBody>
      </p:sp>
      <p:pic>
        <p:nvPicPr>
          <p:cNvPr id="48" name="Picture 47">
            <a:extLst>
              <a:ext uri="{FF2B5EF4-FFF2-40B4-BE49-F238E27FC236}">
                <a16:creationId xmlns:a16="http://schemas.microsoft.com/office/drawing/2014/main" id="{4EFDF66C-B010-4661-89A4-644564D741C0}"/>
              </a:ext>
            </a:extLst>
          </p:cNvPr>
          <p:cNvPicPr>
            <a:picLocks noChangeAspect="1"/>
          </p:cNvPicPr>
          <p:nvPr/>
        </p:nvPicPr>
        <p:blipFill>
          <a:blip r:embed="rId2"/>
          <a:stretch>
            <a:fillRect/>
          </a:stretch>
        </p:blipFill>
        <p:spPr>
          <a:xfrm>
            <a:off x="9854998" y="1875315"/>
            <a:ext cx="1024893" cy="4241381"/>
          </a:xfrm>
          <a:prstGeom prst="rect">
            <a:avLst/>
          </a:prstGeom>
        </p:spPr>
      </p:pic>
    </p:spTree>
    <p:extLst>
      <p:ext uri="{BB962C8B-B14F-4D97-AF65-F5344CB8AC3E}">
        <p14:creationId xmlns:p14="http://schemas.microsoft.com/office/powerpoint/2010/main" val="90387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7D7A-D3FB-4EB2-B3AB-7FE7CB66A9C8}"/>
              </a:ext>
            </a:extLst>
          </p:cNvPr>
          <p:cNvSpPr>
            <a:spLocks noGrp="1"/>
          </p:cNvSpPr>
          <p:nvPr>
            <p:ph type="title"/>
          </p:nvPr>
        </p:nvSpPr>
        <p:spPr/>
        <p:txBody>
          <a:bodyPr/>
          <a:lstStyle/>
          <a:p>
            <a:pPr marR="0" rtl="0"/>
            <a:r>
              <a:rPr lang="en-US" altLang="zh-CN" kern="2200" dirty="0">
                <a:latin typeface="等线" panose="02010600030101010101" pitchFamily="2" charset="-122"/>
                <a:ea typeface="等线" panose="02010600030101010101" pitchFamily="2" charset="-122"/>
              </a:rPr>
              <a:t>6</a:t>
            </a:r>
            <a:r>
              <a:rPr lang="en-US" altLang="zh-CN" b="1" i="0" u="none" strike="noStrike" kern="2200" baseline="0" dirty="0">
                <a:latin typeface="等线" panose="02010600030101010101" pitchFamily="2" charset="-122"/>
                <a:ea typeface="等线" panose="02010600030101010101" pitchFamily="2" charset="-122"/>
              </a:rPr>
              <a:t>. </a:t>
            </a:r>
            <a:r>
              <a:rPr lang="zh-CN" altLang="en-US" kern="2200" dirty="0">
                <a:latin typeface="等线" panose="02010600030101010101" pitchFamily="2" charset="-122"/>
                <a:ea typeface="等线" panose="02010600030101010101" pitchFamily="2" charset="-122"/>
              </a:rPr>
              <a:t>不足遗憾</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3D105830-112D-4017-834C-00E9F08BA680}"/>
              </a:ext>
            </a:extLst>
          </p:cNvPr>
          <p:cNvSpPr>
            <a:spLocks noGrp="1"/>
          </p:cNvSpPr>
          <p:nvPr>
            <p:ph sz="half" idx="2"/>
          </p:nvPr>
        </p:nvSpPr>
        <p:spPr/>
        <p:txBody>
          <a:bodyPr/>
          <a:lstStyle/>
          <a:p>
            <a:pPr marR="0" lvl="0" rtl="0"/>
            <a:r>
              <a:rPr lang="zh-CN" altLang="en-US" b="1" i="0" u="none" strike="noStrike" kern="100" baseline="0" dirty="0">
                <a:latin typeface="等线" panose="02010600030101010101" pitchFamily="2" charset="-122"/>
                <a:ea typeface="等线" panose="02010600030101010101" pitchFamily="2" charset="-122"/>
              </a:rPr>
              <a:t>   </a:t>
            </a:r>
            <a:r>
              <a:rPr lang="en-US" altLang="zh-CN" b="1" i="0" u="none" strike="noStrike" kern="100" baseline="0" dirty="0">
                <a:latin typeface="等线" panose="02010600030101010101" pitchFamily="2" charset="-122"/>
                <a:ea typeface="等线" panose="02010600030101010101" pitchFamily="2" charset="-122"/>
              </a:rPr>
              <a:t>- </a:t>
            </a:r>
            <a:r>
              <a:rPr lang="zh-CN" altLang="en-US" b="1" kern="100" dirty="0">
                <a:latin typeface="等线" panose="02010600030101010101" pitchFamily="2" charset="-122"/>
                <a:ea typeface="等线" panose="02010600030101010101" pitchFamily="2" charset="-122"/>
              </a:rPr>
              <a:t>关联性分析</a:t>
            </a:r>
            <a:r>
              <a:rPr lang="zh-CN" altLang="en-US" b="1" i="0" u="none" strike="noStrike" kern="100" baseline="0" dirty="0">
                <a:latin typeface="等线" panose="02010600030101010101" pitchFamily="2" charset="-122"/>
                <a:ea typeface="等线" panose="02010600030101010101" pitchFamily="2" charset="-122"/>
              </a:rPr>
              <a:t>：</a:t>
            </a:r>
            <a:r>
              <a:rPr lang="zh-CN" altLang="en-US" i="0" u="none" strike="noStrike" kern="100" baseline="0" dirty="0">
                <a:latin typeface="等线" panose="02010600030101010101" pitchFamily="2" charset="-122"/>
                <a:ea typeface="等线" panose="02010600030101010101" pitchFamily="2" charset="-122"/>
              </a:rPr>
              <a:t>该项目并，在机器学习训练过程中，我发现了许多有意思的数据分析，例如：</a:t>
            </a:r>
            <a:endParaRPr lang="en-US" altLang="zh-CN" i="0" u="none" strike="noStrike" kern="100" baseline="0" dirty="0">
              <a:latin typeface="等线" panose="02010600030101010101" pitchFamily="2" charset="-122"/>
              <a:ea typeface="等线" panose="02010600030101010101" pitchFamily="2" charset="-122"/>
            </a:endParaRPr>
          </a:p>
          <a:p>
            <a:pPr marR="0" lvl="0" rtl="0"/>
            <a:endParaRPr lang="en-US" altLang="zh-CN" i="0" u="none" strike="noStrike" kern="100" baseline="0" dirty="0">
              <a:latin typeface="等线" panose="02010600030101010101" pitchFamily="2" charset="-122"/>
              <a:ea typeface="等线" panose="02010600030101010101" pitchFamily="2" charset="-122"/>
            </a:endParaRPr>
          </a:p>
          <a:p>
            <a:pPr marR="0" lvl="0" rtl="0"/>
            <a:endParaRPr lang="en-US" altLang="zh-CN" kern="100" dirty="0">
              <a:latin typeface="等线" panose="02010600030101010101" pitchFamily="2" charset="-122"/>
              <a:ea typeface="等线" panose="02010600030101010101" pitchFamily="2" charset="-122"/>
            </a:endParaRPr>
          </a:p>
          <a:p>
            <a:pPr marR="0" lvl="0" rtl="0"/>
            <a:endParaRPr lang="en-US" altLang="zh-CN" i="0" u="none" strike="noStrike" kern="100" baseline="0" dirty="0">
              <a:latin typeface="等线" panose="02010600030101010101" pitchFamily="2" charset="-122"/>
              <a:ea typeface="等线" panose="02010600030101010101" pitchFamily="2" charset="-122"/>
            </a:endParaRPr>
          </a:p>
          <a:p>
            <a:pPr marR="0" lvl="0" rtl="0"/>
            <a:endParaRPr lang="en-US" altLang="zh-CN" kern="100" dirty="0">
              <a:latin typeface="等线" panose="02010600030101010101" pitchFamily="2" charset="-122"/>
              <a:ea typeface="等线" panose="02010600030101010101" pitchFamily="2" charset="-122"/>
            </a:endParaRPr>
          </a:p>
          <a:p>
            <a:pPr marR="0" lvl="0" rtl="0"/>
            <a:endParaRPr lang="en-US" altLang="zh-CN" i="0" u="none" strike="noStrike" kern="100" baseline="0" dirty="0">
              <a:latin typeface="等线" panose="02010600030101010101" pitchFamily="2" charset="-122"/>
              <a:ea typeface="等线" panose="02010600030101010101" pitchFamily="2" charset="-122"/>
            </a:endParaRPr>
          </a:p>
          <a:p>
            <a:pPr marR="0" lvl="0" rtl="0"/>
            <a:endParaRPr lang="en-US" altLang="zh-CN" kern="100" dirty="0">
              <a:latin typeface="等线" panose="02010600030101010101" pitchFamily="2" charset="-122"/>
              <a:ea typeface="等线" panose="02010600030101010101" pitchFamily="2" charset="-122"/>
            </a:endParaRPr>
          </a:p>
          <a:p>
            <a:pPr marR="0" lvl="0" rtl="0"/>
            <a:endParaRPr lang="en-US" altLang="zh-CN" i="0" u="none" strike="noStrike" kern="100" baseline="0" dirty="0">
              <a:latin typeface="等线" panose="02010600030101010101" pitchFamily="2" charset="-122"/>
              <a:ea typeface="等线" panose="02010600030101010101" pitchFamily="2" charset="-122"/>
            </a:endParaRPr>
          </a:p>
          <a:p>
            <a:pPr marR="0" lvl="0" rtl="0"/>
            <a:endParaRPr lang="en-US" altLang="zh-CN" kern="100" dirty="0">
              <a:latin typeface="等线" panose="02010600030101010101" pitchFamily="2" charset="-122"/>
              <a:ea typeface="等线" panose="02010600030101010101" pitchFamily="2" charset="-122"/>
            </a:endParaRPr>
          </a:p>
          <a:p>
            <a:pPr marR="0" lvl="0" rtl="0"/>
            <a:r>
              <a:rPr lang="zh-CN" altLang="en-US" i="0" u="none" strike="noStrike" kern="100" baseline="0" dirty="0">
                <a:latin typeface="等线" panose="02010600030101010101" pitchFamily="2" charset="-122"/>
                <a:ea typeface="等线" panose="02010600030101010101" pitchFamily="2" charset="-122"/>
              </a:rPr>
              <a:t>对数据的相关性分析可以发现，万科</a:t>
            </a:r>
            <a:r>
              <a:rPr lang="en-US" altLang="zh-CN" i="0" u="none" strike="noStrike" kern="100" baseline="0" dirty="0">
                <a:latin typeface="等线" panose="02010600030101010101" pitchFamily="2" charset="-122"/>
                <a:ea typeface="等线" panose="02010600030101010101" pitchFamily="2" charset="-122"/>
              </a:rPr>
              <a:t>A</a:t>
            </a:r>
            <a:r>
              <a:rPr lang="zh-CN" altLang="en-US" i="0" u="none" strike="noStrike" kern="100" baseline="0" dirty="0">
                <a:latin typeface="等线" panose="02010600030101010101" pitchFamily="2" charset="-122"/>
                <a:ea typeface="等线" panose="02010600030101010101" pitchFamily="2" charset="-122"/>
              </a:rPr>
              <a:t>和平安银行股价具有很高的关联性，这可能透露了一些直观上难以发现的信息。</a:t>
            </a:r>
          </a:p>
        </p:txBody>
      </p:sp>
      <p:sp>
        <p:nvSpPr>
          <p:cNvPr id="4" name="Content Placeholder 3">
            <a:extLst>
              <a:ext uri="{FF2B5EF4-FFF2-40B4-BE49-F238E27FC236}">
                <a16:creationId xmlns:a16="http://schemas.microsoft.com/office/drawing/2014/main" id="{515EE71B-D23B-4D82-801A-F39D71224D9D}"/>
              </a:ext>
            </a:extLst>
          </p:cNvPr>
          <p:cNvSpPr>
            <a:spLocks noGrp="1"/>
          </p:cNvSpPr>
          <p:nvPr>
            <p:ph sz="quarter" idx="4"/>
          </p:nvPr>
        </p:nvSpPr>
        <p:spPr/>
        <p:txBody>
          <a:bodyPr/>
          <a:lstStyle/>
          <a:p>
            <a:r>
              <a:rPr lang="en-US" altLang="zh-CN" b="1" i="0" u="none" strike="noStrike" kern="100" baseline="0" dirty="0">
                <a:latin typeface="等线" panose="02010600030101010101" pitchFamily="2" charset="-122"/>
                <a:ea typeface="等线" panose="02010600030101010101" pitchFamily="2" charset="-122"/>
              </a:rPr>
              <a:t>- </a:t>
            </a:r>
            <a:r>
              <a:rPr lang="zh-CN" altLang="en-US" b="1" i="0" u="none" strike="noStrike" kern="100" baseline="0" dirty="0">
                <a:latin typeface="等线" panose="02010600030101010101" pitchFamily="2" charset="-122"/>
                <a:ea typeface="等线" panose="02010600030101010101" pitchFamily="2" charset="-122"/>
              </a:rPr>
              <a:t>日回报率分析：</a:t>
            </a:r>
            <a:r>
              <a:rPr lang="zh-CN" altLang="en-US" b="0" i="0" u="none" strike="noStrike" kern="100" baseline="0" dirty="0">
                <a:latin typeface="等线" panose="02010600030101010101" pitchFamily="2" charset="-122"/>
                <a:ea typeface="等线" panose="02010600030101010101" pitchFamily="2" charset="-122"/>
              </a:rPr>
              <a:t> 通过计算后一天和前一天的股价比值，我们可以得到关于某一只股票的日回报率计算图，</a:t>
            </a:r>
            <a:endParaRPr lang="en-US" altLang="zh-CN" b="0" i="0" u="none" strike="noStrike" kern="100" baseline="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endParaRPr lang="en-US" altLang="zh-CN" kern="100" dirty="0">
              <a:latin typeface="等线" panose="02010600030101010101" pitchFamily="2" charset="-122"/>
              <a:ea typeface="等线" panose="02010600030101010101" pitchFamily="2" charset="-122"/>
            </a:endParaRPr>
          </a:p>
          <a:p>
            <a:r>
              <a:rPr lang="zh-CN" altLang="en-US" kern="100" dirty="0">
                <a:latin typeface="等线" panose="02010600030101010101" pitchFamily="2" charset="-122"/>
                <a:ea typeface="等线" panose="02010600030101010101" pitchFamily="2" charset="-122"/>
              </a:rPr>
              <a:t>可由于笔者不熟悉</a:t>
            </a:r>
            <a:r>
              <a:rPr lang="en-US" altLang="zh-CN" kern="100" dirty="0" err="1">
                <a:latin typeface="等线" panose="02010600030101010101" pitchFamily="2" charset="-122"/>
                <a:ea typeface="等线" panose="02010600030101010101" pitchFamily="2" charset="-122"/>
              </a:rPr>
              <a:t>echarts</a:t>
            </a:r>
            <a:r>
              <a:rPr lang="zh-CN" altLang="en-US" kern="100" dirty="0">
                <a:latin typeface="等线" panose="02010600030101010101" pitchFamily="2" charset="-122"/>
                <a:ea typeface="等线" panose="02010600030101010101" pitchFamily="2" charset="-122"/>
              </a:rPr>
              <a:t>，这些功能也就没有成功</a:t>
            </a:r>
            <a:endParaRPr lang="en-US" altLang="zh-CN" i="0" u="none" strike="noStrike" kern="100" baseline="0" dirty="0">
              <a:latin typeface="Times New Roman" panose="02020603050405020304" pitchFamily="18" charset="0"/>
              <a:ea typeface="等线" panose="02010600030101010101" pitchFamily="2" charset="-122"/>
            </a:endParaRPr>
          </a:p>
          <a:p>
            <a:endParaRPr lang="zh-CN" altLang="en-US" dirty="0"/>
          </a:p>
        </p:txBody>
      </p:sp>
      <p:pic>
        <p:nvPicPr>
          <p:cNvPr id="6" name="Picture 5">
            <a:extLst>
              <a:ext uri="{FF2B5EF4-FFF2-40B4-BE49-F238E27FC236}">
                <a16:creationId xmlns:a16="http://schemas.microsoft.com/office/drawing/2014/main" id="{361614A7-D2C2-4161-BBEE-2D565856698B}"/>
              </a:ext>
            </a:extLst>
          </p:cNvPr>
          <p:cNvPicPr>
            <a:picLocks noChangeAspect="1"/>
          </p:cNvPicPr>
          <p:nvPr/>
        </p:nvPicPr>
        <p:blipFill>
          <a:blip r:embed="rId2"/>
          <a:stretch>
            <a:fillRect/>
          </a:stretch>
        </p:blipFill>
        <p:spPr>
          <a:xfrm>
            <a:off x="4069076" y="3041011"/>
            <a:ext cx="2400636" cy="2010056"/>
          </a:xfrm>
          <a:prstGeom prst="rect">
            <a:avLst/>
          </a:prstGeom>
        </p:spPr>
      </p:pic>
      <p:pic>
        <p:nvPicPr>
          <p:cNvPr id="8" name="Picture 7">
            <a:extLst>
              <a:ext uri="{FF2B5EF4-FFF2-40B4-BE49-F238E27FC236}">
                <a16:creationId xmlns:a16="http://schemas.microsoft.com/office/drawing/2014/main" id="{F588595A-E154-466E-BB28-EA3FF862D310}"/>
              </a:ext>
            </a:extLst>
          </p:cNvPr>
          <p:cNvPicPr>
            <a:picLocks noChangeAspect="1"/>
          </p:cNvPicPr>
          <p:nvPr/>
        </p:nvPicPr>
        <p:blipFill>
          <a:blip r:embed="rId3"/>
          <a:stretch>
            <a:fillRect/>
          </a:stretch>
        </p:blipFill>
        <p:spPr>
          <a:xfrm>
            <a:off x="8069580" y="3075749"/>
            <a:ext cx="3043056" cy="1975317"/>
          </a:xfrm>
          <a:prstGeom prst="rect">
            <a:avLst/>
          </a:prstGeom>
        </p:spPr>
      </p:pic>
    </p:spTree>
    <p:extLst>
      <p:ext uri="{BB962C8B-B14F-4D97-AF65-F5344CB8AC3E}">
        <p14:creationId xmlns:p14="http://schemas.microsoft.com/office/powerpoint/2010/main" val="372014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76B8-789F-43B2-A5F4-5A34DAF46CA4}"/>
              </a:ext>
            </a:extLst>
          </p:cNvPr>
          <p:cNvSpPr>
            <a:spLocks noGrp="1"/>
          </p:cNvSpPr>
          <p:nvPr>
            <p:ph type="ctrTitle"/>
          </p:nvPr>
        </p:nvSpPr>
        <p:spPr/>
        <p:txBody>
          <a:bodyPr/>
          <a:lstStyle/>
          <a:p>
            <a:pPr marR="0" rtl="0"/>
            <a:r>
              <a:rPr lang="zh-CN" altLang="en-US" b="1" i="0" u="none" strike="noStrike" kern="2200" baseline="0" dirty="0">
                <a:latin typeface="等线" panose="02010600030101010101" pitchFamily="2" charset="-122"/>
                <a:ea typeface="等线" panose="02010600030101010101" pitchFamily="2" charset="-122"/>
              </a:rPr>
              <a:t>请老师提问</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3" name="Text Placeholder 2">
            <a:extLst>
              <a:ext uri="{FF2B5EF4-FFF2-40B4-BE49-F238E27FC236}">
                <a16:creationId xmlns:a16="http://schemas.microsoft.com/office/drawing/2014/main" id="{C9CB9350-F200-4892-B301-009420563449}"/>
              </a:ext>
            </a:extLst>
          </p:cNvPr>
          <p:cNvSpPr>
            <a:spLocks noGrp="1"/>
          </p:cNvSpPr>
          <p:nvPr>
            <p:ph type="subTitle" idx="1"/>
          </p:nvPr>
        </p:nvSpPr>
        <p:spPr/>
        <p:txBody>
          <a:bodyPr/>
          <a:lstStyle/>
          <a:p>
            <a:pPr marR="0" lvl="0" rtl="0"/>
            <a:r>
              <a:rPr lang="zh-CN" altLang="en-US" b="1" i="0" u="none" strike="noStrike" kern="100" baseline="0" dirty="0">
                <a:latin typeface="等线" panose="02010600030101010101" pitchFamily="2" charset="-122"/>
                <a:ea typeface="等线" panose="02010600030101010101" pitchFamily="2" charset="-122"/>
              </a:rPr>
              <a:t>谢谢大家</a:t>
            </a:r>
            <a:endParaRPr lang="zh-CN" altLang="en-US" b="0" i="0" u="none" strike="noStrike" kern="100" baseline="0"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299999558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1">
      <a:majorFont>
        <a:latin typeface="Arial Black"/>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b8bd2ce-b312-4112-a61d-7bb2877eb79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AB0816A25DC2E44BB1BACF9D5E8DA758" ma:contentTypeVersion="15" ma:contentTypeDescription="新建文档。" ma:contentTypeScope="" ma:versionID="1f4af2019d6db1158b4024355b59cf2c">
  <xsd:schema xmlns:xsd="http://www.w3.org/2001/XMLSchema" xmlns:xs="http://www.w3.org/2001/XMLSchema" xmlns:p="http://schemas.microsoft.com/office/2006/metadata/properties" xmlns:ns3="7b8bd2ce-b312-4112-a61d-7bb2877eb79c" xmlns:ns4="7084438b-b1f8-4071-9797-f0e7e92cbb74" targetNamespace="http://schemas.microsoft.com/office/2006/metadata/properties" ma:root="true" ma:fieldsID="234f252f61a68c138fd0b62b488e6661" ns3:_="" ns4:_="">
    <xsd:import namespace="7b8bd2ce-b312-4112-a61d-7bb2877eb79c"/>
    <xsd:import namespace="7084438b-b1f8-4071-9797-f0e7e92cbb7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_activity" minOccurs="0"/>
                <xsd:element ref="ns3:MediaLengthInSeconds" minOccurs="0"/>
                <xsd:element ref="ns4:SharedWithUsers" minOccurs="0"/>
                <xsd:element ref="ns4:SharedWithDetails" minOccurs="0"/>
                <xsd:element ref="ns4:SharingHintHash"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8bd2ce-b312-4112-a61d-7bb2877eb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_activity" ma:index="16" nillable="true" ma:displayName="_activity" ma:hidden="true" ma:internalName="_activity">
      <xsd:simpleType>
        <xsd:restriction base="dms:Note"/>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84438b-b1f8-4071-9797-f0e7e92cbb74" elementFormDefault="qualified">
    <xsd:import namespace="http://schemas.microsoft.com/office/2006/documentManagement/types"/>
    <xsd:import namespace="http://schemas.microsoft.com/office/infopath/2007/PartnerControls"/>
    <xsd:element name="SharedWithUsers" ma:index="1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享对象详细信息" ma:internalName="SharedWithDetails" ma:readOnly="true">
      <xsd:simpleType>
        <xsd:restriction base="dms:Note">
          <xsd:maxLength value="255"/>
        </xsd:restriction>
      </xsd:simpleType>
    </xsd:element>
    <xsd:element name="SharingHintHash" ma:index="20" nillable="true" ma:displayName="共享提示哈希"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7084438b-b1f8-4071-9797-f0e7e92cbb74"/>
    <ds:schemaRef ds:uri="7b8bd2ce-b312-4112-a61d-7bb2877eb79c"/>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9C66CD65-CAC6-48EC-94C0-345A160E1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8bd2ce-b312-4112-a61d-7bb2877eb79c"/>
    <ds:schemaRef ds:uri="7084438b-b1f8-4071-9797-f0e7e92cbb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Basic Stock Information</Template>
  <TotalTime>0</TotalTime>
  <Words>975</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微软雅黑</vt:lpstr>
      <vt:lpstr>等线</vt:lpstr>
      <vt:lpstr>Arial</vt:lpstr>
      <vt:lpstr>Arial Black</vt:lpstr>
      <vt:lpstr>Times New Roman</vt:lpstr>
      <vt:lpstr>Office Theme</vt:lpstr>
      <vt:lpstr>Basic Stock Information</vt:lpstr>
      <vt:lpstr>1. 选题背景</vt:lpstr>
      <vt:lpstr>2. 数据采集</vt:lpstr>
      <vt:lpstr>3. 机器学习运用</vt:lpstr>
      <vt:lpstr>模型介绍</vt:lpstr>
      <vt:lpstr>4. 功能效果</vt:lpstr>
      <vt:lpstr>5. 问题总结</vt:lpstr>
      <vt:lpstr>6. 不足遗憾</vt:lpstr>
      <vt:lpstr>请老师提问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Stock Information</dc:title>
  <dc:subject/>
  <dc:creator>Happy Bear</dc:creator>
  <cp:lastModifiedBy>Happy Bear</cp:lastModifiedBy>
  <cp:revision>1</cp:revision>
  <dcterms:created xsi:type="dcterms:W3CDTF">2024-01-16T16:17:09Z</dcterms:created>
  <dcterms:modified xsi:type="dcterms:W3CDTF">2024-01-16T16:17:22Z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0x010100AB0816A25DC2E44BB1BACF9D5E8DA758</vt:lpwstr>
  </property>
  <property fmtid="{D5CDD505-2E9C-101B-9397-08002B2CF9AE}" pid="3" name="MediaServiceImageTags">
    <vt:lpwstr/>
  </property>
</Properties>
</file>