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86" r:id="rId5"/>
    <p:sldId id="257" r:id="rId6"/>
    <p:sldId id="258" r:id="rId7"/>
    <p:sldId id="281" r:id="rId8"/>
    <p:sldId id="282" r:id="rId9"/>
    <p:sldId id="287" r:id="rId10"/>
    <p:sldId id="288" r:id="rId11"/>
    <p:sldId id="289" r:id="rId12"/>
    <p:sldId id="290" r:id="rId13"/>
    <p:sldId id="292" r:id="rId14"/>
    <p:sldId id="291" r:id="rId15"/>
    <p:sldId id="293" r:id="rId16"/>
    <p:sldId id="294" r:id="rId17"/>
    <p:sldId id="295" r:id="rId18"/>
    <p:sldId id="266" r:id="rId19"/>
    <p:sldId id="283" r:id="rId20"/>
    <p:sldId id="284" r:id="rId21"/>
    <p:sldId id="285"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655" autoAdjust="0"/>
  </p:normalViewPr>
  <p:slideViewPr>
    <p:cSldViewPr snapToGrid="0">
      <p:cViewPr>
        <p:scale>
          <a:sx n="100" d="100"/>
          <a:sy n="100" d="100"/>
        </p:scale>
        <p:origin x="990" y="90"/>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3/5/2025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3502888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D4F78-FDE7-A97F-974F-E6F40B5C31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A22A59-7A89-61DD-D4D0-3BD2BC1693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584E01-F386-9A4C-7C68-0D5D916C60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5A543C-6D12-C75D-B8B2-9063738771AA}"/>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3327603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9F845-2790-949B-26A0-2A0FC91D16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F6D559-D58F-332E-9CEF-36D66E1102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BB187D-E67C-FEB2-00FE-8842EA308D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32FDBB-0504-E912-93D7-1C6D675F6684}"/>
              </a:ext>
            </a:extLst>
          </p:cNvPr>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917280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18539-ADE0-190F-0413-699E0AAC3A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BA61A3-C3DD-296D-A7CB-904E5F7FDE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3CCD4F-A213-6A76-7417-564088F050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B248E6-2ADE-BE64-0A3D-8F3F78EB4834}"/>
              </a:ext>
            </a:extLst>
          </p:cNvPr>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569655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CA1B6-7644-902C-264E-31BEA15025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45BE54-7456-BBEB-0643-F4B210FB7D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BBFD78-2BEA-4000-FB74-9F720E6171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13B9A5B-4210-8350-D847-0ACBB4C48240}"/>
              </a:ext>
            </a:extLst>
          </p:cNvPr>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50159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4C72F-6D6C-6F64-BDD5-CDB7D19180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122A73-E72E-68B0-227A-95F4904574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8948A4-7BDD-0F71-6E20-45C4A45F2F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680933-F62F-01FB-68D5-959002819BEF}"/>
              </a:ext>
            </a:extLst>
          </p:cNvPr>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351557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F7C40-3DCF-500D-7703-DDF4D69D00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FB1CA4-716B-468F-0536-9909C09349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9F120F-D8DC-F2E4-389C-A46179BA7C6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3D71A9E-7AA4-DB07-3C19-BC8743F64590}"/>
              </a:ext>
            </a:extLst>
          </p:cNvPr>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424075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1BE9B-FC1D-AE18-42F5-5402632149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8D7006-A011-4C35-EF6C-B58292D711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8ECF2C-165F-7F05-DD64-A8956C4ABC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71D96B-ECB1-0279-8407-C3F82AF32242}"/>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640701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2C616-022F-9FCD-ACB7-C3B436D167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7BD378-5C03-1073-0E1A-E756287D10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0F8858-6D25-0E40-4A2E-5B1B33F1FF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390A90-2E7A-D148-EB40-3339BFA5A2DB}"/>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281558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56CEB-69B0-7CDB-81CB-FC450A1D7A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111683-5CEF-F80A-DF5E-1A06E0460C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51A072-66D6-9E0D-4037-2DB2A47E0F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699DA6-9351-5419-958B-D3A838EFAAC1}"/>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2532656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19A9D4-656D-D8FD-BD12-D022C9AED50F}"/>
              </a:ext>
            </a:extLst>
          </p:cNvPr>
          <p:cNvSpPr>
            <a:spLocks noGrp="1"/>
          </p:cNvSpPr>
          <p:nvPr>
            <p:ph type="title"/>
          </p:nvPr>
        </p:nvSpPr>
        <p:spPr>
          <a:xfrm>
            <a:off x="1322318" y="268361"/>
            <a:ext cx="7288282" cy="1465190"/>
          </a:xfrm>
        </p:spPr>
        <p:txBody>
          <a:bodyPr/>
          <a:lstStyle/>
          <a:p>
            <a:r>
              <a:rPr lang="en-US" kern="1700" spc="240" dirty="0"/>
              <a:t>Multivariate Statistical Analysis</a:t>
            </a:r>
          </a:p>
        </p:txBody>
      </p:sp>
      <p:sp>
        <p:nvSpPr>
          <p:cNvPr id="6" name="Content Placeholder 5">
            <a:extLst>
              <a:ext uri="{FF2B5EF4-FFF2-40B4-BE49-F238E27FC236}">
                <a16:creationId xmlns:a16="http://schemas.microsoft.com/office/drawing/2014/main" id="{8968814D-935F-0C62-7638-A33876E3349F}"/>
              </a:ext>
            </a:extLst>
          </p:cNvPr>
          <p:cNvSpPr>
            <a:spLocks noGrp="1"/>
          </p:cNvSpPr>
          <p:nvPr>
            <p:ph sz="half" idx="2"/>
          </p:nvPr>
        </p:nvSpPr>
        <p:spPr>
          <a:xfrm>
            <a:off x="1322387" y="2763078"/>
            <a:ext cx="8345487" cy="3407051"/>
          </a:xfrm>
        </p:spPr>
        <p:txBody>
          <a:bodyPr>
            <a:normAutofit/>
          </a:bodyPr>
          <a:lstStyle/>
          <a:p>
            <a:pPr algn="ctr"/>
            <a:r>
              <a:rPr lang="vi-VN" sz="4000" dirty="0">
                <a:latin typeface="+mj-lt"/>
              </a:rPr>
              <a:t>PRINCIPAL COMPONENT ANALYSIS</a:t>
            </a:r>
          </a:p>
          <a:p>
            <a:pPr algn="ctr"/>
            <a:r>
              <a:rPr lang="vi-VN" sz="1600" b="0" dirty="0">
                <a:latin typeface="Arial" panose="020B0604020202020204" pitchFamily="34" charset="0"/>
                <a:cs typeface="Arial" panose="020B0604020202020204" pitchFamily="34" charset="0"/>
              </a:rPr>
              <a:t>Phân Tích Thành Phần Chính</a:t>
            </a:r>
            <a:endParaRPr lang="en-US" sz="1600" b="0" dirty="0">
              <a:latin typeface="Arial" panose="020B0604020202020204" pitchFamily="34" charset="0"/>
              <a:cs typeface="Arial" panose="020B0604020202020204" pitchFamily="34" charset="0"/>
            </a:endParaRPr>
          </a:p>
          <a:p>
            <a:pPr algn="ctr"/>
            <a:endParaRPr lang="vi-VN" sz="1600" dirty="0">
              <a:latin typeface="Arial" panose="020B0604020202020204" pitchFamily="34" charset="0"/>
              <a:cs typeface="Arial" panose="020B0604020202020204" pitchFamily="34" charset="0"/>
            </a:endParaRPr>
          </a:p>
          <a:p>
            <a:pPr algn="ctr"/>
            <a:endParaRPr lang="en-US" sz="1600" dirty="0">
              <a:latin typeface="Arial" panose="020B0604020202020204" pitchFamily="34" charset="0"/>
              <a:cs typeface="Arial" panose="020B0604020202020204" pitchFamily="34" charset="0"/>
            </a:endParaRPr>
          </a:p>
          <a:p>
            <a:r>
              <a:rPr lang="vi-VN" sz="1600" dirty="0">
                <a:latin typeface="Arial" panose="020B0604020202020204" pitchFamily="34" charset="0"/>
                <a:cs typeface="Arial" panose="020B0604020202020204" pitchFamily="34" charset="0"/>
              </a:rPr>
              <a:t>Người hướng dẫn: </a:t>
            </a:r>
            <a:r>
              <a:rPr lang="en-US" sz="1600" b="0" i="0" dirty="0">
                <a:effectLst/>
                <a:latin typeface="Arial" panose="020B0604020202020204" pitchFamily="34" charset="0"/>
                <a:cs typeface="Arial" panose="020B0604020202020204" pitchFamily="34" charset="0"/>
              </a:rPr>
              <a:t>Associate Professor Lý </a:t>
            </a:r>
            <a:r>
              <a:rPr lang="en-US" sz="1600" b="0" i="0" dirty="0" err="1">
                <a:effectLst/>
                <a:latin typeface="Arial" panose="020B0604020202020204" pitchFamily="34" charset="0"/>
                <a:cs typeface="Arial" panose="020B0604020202020204" pitchFamily="34" charset="0"/>
              </a:rPr>
              <a:t>Quốc</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Ngọc</a:t>
            </a:r>
            <a:endParaRPr lang="en-US" sz="1600" b="0" i="0" dirty="0">
              <a:effectLst/>
              <a:latin typeface="Arial" panose="020B0604020202020204" pitchFamily="34" charset="0"/>
              <a:cs typeface="Arial" panose="020B0604020202020204" pitchFamily="34" charset="0"/>
            </a:endParaRPr>
          </a:p>
          <a:p>
            <a:r>
              <a:rPr lang="vi-VN" sz="1600" dirty="0">
                <a:latin typeface="Arial" panose="020B0604020202020204" pitchFamily="34" charset="0"/>
                <a:cs typeface="Arial" panose="020B0604020202020204" pitchFamily="34" charset="0"/>
              </a:rPr>
              <a:t>Nhóm: </a:t>
            </a:r>
            <a:r>
              <a:rPr lang="vi-VN" sz="1600" b="0" dirty="0">
                <a:latin typeface="Arial" panose="020B0604020202020204" pitchFamily="34" charset="0"/>
                <a:cs typeface="Arial" panose="020B0604020202020204" pitchFamily="34" charset="0"/>
              </a:rPr>
              <a:t>TA</a:t>
            </a:r>
          </a:p>
          <a:p>
            <a:r>
              <a:rPr lang="vi-VN" sz="1600" dirty="0">
                <a:latin typeface="Arial" panose="020B0604020202020204" pitchFamily="34" charset="0"/>
                <a:cs typeface="Arial" panose="020B0604020202020204" pitchFamily="34" charset="0"/>
              </a:rPr>
              <a:t>Thành viên nhóm:</a:t>
            </a:r>
            <a:r>
              <a:rPr lang="vi-VN" sz="1600" b="0" dirty="0">
                <a:latin typeface="Arial" panose="020B0604020202020204" pitchFamily="34" charset="0"/>
                <a:cs typeface="Arial" panose="020B0604020202020204" pitchFamily="34" charset="0"/>
              </a:rPr>
              <a:t> 19127616</a:t>
            </a:r>
            <a:endParaRPr lang="en-US" sz="1600" b="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7728FDF-0AA6-8785-0A8B-FF8F95C80598}"/>
              </a:ext>
            </a:extLst>
          </p:cNvPr>
          <p:cNvSpPr>
            <a:spLocks noGrp="1"/>
          </p:cNvSpPr>
          <p:nvPr>
            <p:ph type="sldNum" sz="quarter" idx="12"/>
          </p:nvPr>
        </p:nvSpPr>
        <p:spPr/>
        <p:txBody>
          <a:bodyPr/>
          <a:lstStyle/>
          <a:p>
            <a:fld id="{A49DFD55-3C28-40EF-9E31-A92D2E4017FF}" type="slidenum">
              <a:rPr lang="en-US" smtClean="0"/>
              <a:pPr/>
              <a:t>1</a:t>
            </a:fld>
            <a:endParaRPr lang="en-US" dirty="0"/>
          </a:p>
        </p:txBody>
      </p:sp>
      <p:pic>
        <p:nvPicPr>
          <p:cNvPr id="8" name="Picture 7" descr="A blue square with white letters&#10;&#10;AI-generated content may be incorrect.">
            <a:extLst>
              <a:ext uri="{FF2B5EF4-FFF2-40B4-BE49-F238E27FC236}">
                <a16:creationId xmlns:a16="http://schemas.microsoft.com/office/drawing/2014/main" id="{44AA8847-47D6-7A72-DC05-7D5D20D35B3D}"/>
              </a:ext>
            </a:extLst>
          </p:cNvPr>
          <p:cNvPicPr>
            <a:picLocks noChangeAspect="1"/>
          </p:cNvPicPr>
          <p:nvPr/>
        </p:nvPicPr>
        <p:blipFill>
          <a:blip r:embed="rId3"/>
          <a:stretch>
            <a:fillRect/>
          </a:stretch>
        </p:blipFill>
        <p:spPr>
          <a:xfrm>
            <a:off x="10867126" y="5333999"/>
            <a:ext cx="837539" cy="836129"/>
          </a:xfrm>
          <a:prstGeom prst="rect">
            <a:avLst/>
          </a:prstGeom>
        </p:spPr>
      </p:pic>
    </p:spTree>
    <p:extLst>
      <p:ext uri="{BB962C8B-B14F-4D97-AF65-F5344CB8AC3E}">
        <p14:creationId xmlns:p14="http://schemas.microsoft.com/office/powerpoint/2010/main" val="269906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66097-1F40-53AF-A316-9F2CA0707C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B4584D-2B3B-8A24-61D2-299EF5854013}"/>
              </a:ext>
            </a:extLst>
          </p:cNvPr>
          <p:cNvSpPr>
            <a:spLocks noGrp="1"/>
          </p:cNvSpPr>
          <p:nvPr>
            <p:ph type="title"/>
          </p:nvPr>
        </p:nvSpPr>
        <p:spPr>
          <a:xfrm>
            <a:off x="1322388" y="123825"/>
            <a:ext cx="7288282" cy="1400175"/>
          </a:xfrm>
        </p:spPr>
        <p:txBody>
          <a:bodyPr>
            <a:normAutofit fontScale="90000"/>
          </a:bodyPr>
          <a:lstStyle/>
          <a:p>
            <a:r>
              <a:rPr lang="vi-VN" dirty="0">
                <a:latin typeface="Arial" panose="020B0604020202020204" pitchFamily="34" charset="0"/>
                <a:cs typeface="Arial" panose="020B0604020202020204" pitchFamily="34" charset="0"/>
              </a:rPr>
              <a:t>Phát Biểu bài toán</a:t>
            </a:r>
            <a:br>
              <a:rPr lang="vi-VN" dirty="0">
                <a:latin typeface="Arial" panose="020B0604020202020204" pitchFamily="34" charset="0"/>
                <a:cs typeface="Arial" panose="020B0604020202020204" pitchFamily="34" charset="0"/>
              </a:rPr>
            </a:br>
            <a:br>
              <a:rPr lang="vi-VN" dirty="0">
                <a:latin typeface="Arial" panose="020B0604020202020204" pitchFamily="34" charset="0"/>
                <a:cs typeface="Arial" panose="020B0604020202020204" pitchFamily="34" charset="0"/>
              </a:rPr>
            </a:br>
            <a:r>
              <a:rPr lang="vi-VN" dirty="0">
                <a:latin typeface="Arial" panose="020B0604020202020204" pitchFamily="34" charset="0"/>
                <a:cs typeface="Arial" panose="020B0604020202020204" pitchFamily="34" charset="0"/>
              </a:rPr>
              <a:t>2.3. </a:t>
            </a:r>
            <a:r>
              <a:rPr lang="vi-VN" sz="2800" b="0" dirty="0">
                <a:latin typeface="Arial" panose="020B0604020202020204" pitchFamily="34" charset="0"/>
                <a:cs typeface="Arial" panose="020B0604020202020204" pitchFamily="34" charset="0"/>
              </a:rPr>
              <a:t>Framework chung của hệ thống</a:t>
            </a:r>
            <a:endParaRPr lang="en-US" dirty="0">
              <a:latin typeface="Arial" panose="020B060402020202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113FB638-1456-345A-4EED-CE5554E5C9B0}"/>
              </a:ext>
            </a:extLst>
          </p:cNvPr>
          <p:cNvSpPr>
            <a:spLocks noGrp="1"/>
          </p:cNvSpPr>
          <p:nvPr>
            <p:ph sz="half" idx="2"/>
          </p:nvPr>
        </p:nvSpPr>
        <p:spPr>
          <a:xfrm>
            <a:off x="1322388" y="1619250"/>
            <a:ext cx="8716962" cy="4550879"/>
          </a:xfrm>
        </p:spPr>
        <p:txBody>
          <a:bodyPr>
            <a:noAutofit/>
          </a:bodyPr>
          <a:lstStyle/>
          <a:p>
            <a:pPr algn="just">
              <a:lnSpc>
                <a:spcPct val="150000"/>
              </a:lnSpc>
              <a:spcBef>
                <a:spcPts val="600"/>
              </a:spcBef>
            </a:pPr>
            <a:r>
              <a:rPr lang="vi-VN" sz="1600" dirty="0">
                <a:latin typeface="Arial" panose="020B0604020202020204" pitchFamily="34" charset="0"/>
                <a:cs typeface="Arial" panose="020B0604020202020204" pitchFamily="34" charset="0"/>
              </a:rPr>
              <a:t>3. Sắp xếp các thành phần chính theo thứ tự giảm dần của phương sai: </a:t>
            </a:r>
          </a:p>
          <a:p>
            <a:pPr marL="569214" lvl="1" algn="just">
              <a:lnSpc>
                <a:spcPct val="150000"/>
              </a:lnSpc>
              <a:spcBef>
                <a:spcPts val="600"/>
              </a:spcBef>
            </a:pPr>
            <a:r>
              <a:rPr lang="vi-VN" sz="1600" b="0" dirty="0">
                <a:latin typeface="Arial" panose="020B0604020202020204" pitchFamily="34" charset="0"/>
                <a:cs typeface="Arial" panose="020B0604020202020204" pitchFamily="34" charset="0"/>
              </a:rPr>
              <a:t>Sắp xếp các thành phần chính theo giá trị riêng của chúng, giá trị lớn nhất trước. </a:t>
            </a:r>
          </a:p>
          <a:p>
            <a:pPr algn="just">
              <a:lnSpc>
                <a:spcPct val="150000"/>
              </a:lnSpc>
              <a:spcBef>
                <a:spcPts val="600"/>
              </a:spcBef>
            </a:pPr>
            <a:r>
              <a:rPr lang="vi-VN" sz="1600" dirty="0">
                <a:latin typeface="Arial" panose="020B0604020202020204" pitchFamily="34" charset="0"/>
                <a:cs typeface="Arial" panose="020B0604020202020204" pitchFamily="34" charset="0"/>
              </a:rPr>
              <a:t>4. Chọn số lượng thành phần chính: </a:t>
            </a:r>
          </a:p>
          <a:p>
            <a:pPr marL="342900" indent="-342900" algn="just">
              <a:lnSpc>
                <a:spcPct val="150000"/>
              </a:lnSpc>
              <a:spcBef>
                <a:spcPts val="600"/>
              </a:spcBef>
              <a:buFont typeface="Arial" panose="020B0604020202020204" pitchFamily="34" charset="0"/>
              <a:buChar char="•"/>
            </a:pPr>
            <a:r>
              <a:rPr lang="vi-VN" sz="1600" b="0" dirty="0">
                <a:latin typeface="Arial" panose="020B0604020202020204" pitchFamily="34" charset="0"/>
                <a:cs typeface="Arial" panose="020B0604020202020204" pitchFamily="34" charset="0"/>
              </a:rPr>
              <a:t>Quyết định số lượng thành phần chính cần giữ lại dựa trên tổng phương sai giải thích (thường dùng "knee point" trong scree plot). </a:t>
            </a:r>
          </a:p>
          <a:p>
            <a:pPr algn="just">
              <a:lnSpc>
                <a:spcPct val="150000"/>
              </a:lnSpc>
              <a:spcBef>
                <a:spcPts val="600"/>
              </a:spcBef>
            </a:pPr>
            <a:r>
              <a:rPr lang="vi-VN" sz="1600" dirty="0">
                <a:latin typeface="Arial" panose="020B0604020202020204" pitchFamily="34" charset="0"/>
                <a:cs typeface="Arial" panose="020B0604020202020204" pitchFamily="34" charset="0"/>
              </a:rPr>
              <a:t>5. Chuyển đổi dữ liệu: </a:t>
            </a:r>
          </a:p>
          <a:p>
            <a:pPr marL="342900" indent="-342900" algn="just">
              <a:lnSpc>
                <a:spcPct val="150000"/>
              </a:lnSpc>
              <a:spcBef>
                <a:spcPts val="600"/>
              </a:spcBef>
              <a:buFont typeface="Arial" panose="020B0604020202020204" pitchFamily="34" charset="0"/>
              <a:buChar char="•"/>
            </a:pPr>
            <a:r>
              <a:rPr lang="vi-VN" sz="1600" b="0" dirty="0">
                <a:latin typeface="Arial" panose="020B0604020202020204" pitchFamily="34" charset="0"/>
                <a:cs typeface="Arial" panose="020B0604020202020204" pitchFamily="34" charset="0"/>
              </a:rPr>
              <a:t>Chuyển đổi dữ liệu ban đầu sang không gian mới của các thành phần chính được chọn.</a:t>
            </a:r>
          </a:p>
        </p:txBody>
      </p:sp>
    </p:spTree>
    <p:extLst>
      <p:ext uri="{BB962C8B-B14F-4D97-AF65-F5344CB8AC3E}">
        <p14:creationId xmlns:p14="http://schemas.microsoft.com/office/powerpoint/2010/main" val="198132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87637-BC71-178B-797C-5CD8DE428D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93A409-C0CF-C247-D57C-A49243873EB1}"/>
              </a:ext>
            </a:extLst>
          </p:cNvPr>
          <p:cNvSpPr>
            <a:spLocks noGrp="1"/>
          </p:cNvSpPr>
          <p:nvPr>
            <p:ph type="title"/>
          </p:nvPr>
        </p:nvSpPr>
        <p:spPr>
          <a:xfrm>
            <a:off x="1322388" y="123825"/>
            <a:ext cx="7288282" cy="1400175"/>
          </a:xfrm>
        </p:spPr>
        <p:txBody>
          <a:bodyPr>
            <a:normAutofit fontScale="90000"/>
          </a:bodyPr>
          <a:lstStyle/>
          <a:p>
            <a:r>
              <a:rPr lang="vi-VN" dirty="0">
                <a:latin typeface="Arial" panose="020B0604020202020204" pitchFamily="34" charset="0"/>
                <a:cs typeface="Arial" panose="020B0604020202020204" pitchFamily="34" charset="0"/>
              </a:rPr>
              <a:t>Phát Biểu bài toán</a:t>
            </a:r>
            <a:br>
              <a:rPr lang="vi-VN" dirty="0">
                <a:latin typeface="Arial" panose="020B0604020202020204" pitchFamily="34" charset="0"/>
                <a:cs typeface="Arial" panose="020B0604020202020204" pitchFamily="34" charset="0"/>
              </a:rPr>
            </a:br>
            <a:br>
              <a:rPr lang="vi-VN" dirty="0">
                <a:latin typeface="Arial" panose="020B0604020202020204" pitchFamily="34" charset="0"/>
                <a:cs typeface="Arial" panose="020B0604020202020204" pitchFamily="34" charset="0"/>
              </a:rPr>
            </a:br>
            <a:r>
              <a:rPr lang="vi-VN" dirty="0">
                <a:latin typeface="Arial" panose="020B0604020202020204" pitchFamily="34" charset="0"/>
                <a:cs typeface="Arial" panose="020B0604020202020204" pitchFamily="34" charset="0"/>
              </a:rPr>
              <a:t>2.3. </a:t>
            </a:r>
            <a:r>
              <a:rPr lang="vi-VN" sz="2800" b="0" dirty="0">
                <a:latin typeface="Arial" panose="020B0604020202020204" pitchFamily="34" charset="0"/>
                <a:cs typeface="Arial" panose="020B0604020202020204" pitchFamily="34" charset="0"/>
              </a:rPr>
              <a:t>Framework chung của hệ thống</a:t>
            </a:r>
            <a:endParaRPr lang="en-U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4973C9E-3A7E-1F30-524F-EA57E5AF70B9}"/>
              </a:ext>
            </a:extLst>
          </p:cNvPr>
          <p:cNvPicPr>
            <a:picLocks noChangeAspect="1"/>
          </p:cNvPicPr>
          <p:nvPr/>
        </p:nvPicPr>
        <p:blipFill>
          <a:blip r:embed="rId3"/>
          <a:stretch>
            <a:fillRect/>
          </a:stretch>
        </p:blipFill>
        <p:spPr>
          <a:xfrm>
            <a:off x="1322388" y="1532678"/>
            <a:ext cx="8124628" cy="4791922"/>
          </a:xfrm>
          <a:prstGeom prst="rect">
            <a:avLst/>
          </a:prstGeom>
        </p:spPr>
      </p:pic>
    </p:spTree>
    <p:extLst>
      <p:ext uri="{BB962C8B-B14F-4D97-AF65-F5344CB8AC3E}">
        <p14:creationId xmlns:p14="http://schemas.microsoft.com/office/powerpoint/2010/main" val="1937803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E9D11-6E80-45B4-BD4B-EC7F4A5363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281C13-CFC3-D7BF-EEFB-46B53C00D6DC}"/>
              </a:ext>
            </a:extLst>
          </p:cNvPr>
          <p:cNvSpPr>
            <a:spLocks noGrp="1"/>
          </p:cNvSpPr>
          <p:nvPr>
            <p:ph type="title"/>
          </p:nvPr>
        </p:nvSpPr>
        <p:spPr>
          <a:xfrm>
            <a:off x="1322318" y="268360"/>
            <a:ext cx="7288282" cy="1303265"/>
          </a:xfrm>
        </p:spPr>
        <p:txBody>
          <a:bodyPr anchor="t">
            <a:normAutofit/>
          </a:bodyPr>
          <a:lstStyle/>
          <a:p>
            <a:r>
              <a:rPr lang="vi-VN" dirty="0">
                <a:latin typeface="Arial" panose="020B0604020202020204" pitchFamily="34" charset="0"/>
                <a:cs typeface="Arial" panose="020B0604020202020204" pitchFamily="34" charset="0"/>
              </a:rPr>
              <a:t>Phát Biểu bài toán</a:t>
            </a:r>
            <a:br>
              <a:rPr lang="vi-VN" dirty="0">
                <a:latin typeface="Arial" panose="020B0604020202020204" pitchFamily="34" charset="0"/>
                <a:cs typeface="Arial" panose="020B0604020202020204" pitchFamily="34" charset="0"/>
              </a:rPr>
            </a:br>
            <a:br>
              <a:rPr lang="vi-VN" dirty="0">
                <a:latin typeface="Arial" panose="020B0604020202020204" pitchFamily="34" charset="0"/>
                <a:cs typeface="Arial" panose="020B0604020202020204" pitchFamily="34" charset="0"/>
              </a:rPr>
            </a:br>
            <a:r>
              <a:rPr lang="vi-VN" dirty="0">
                <a:latin typeface="Arial" panose="020B0604020202020204" pitchFamily="34" charset="0"/>
                <a:cs typeface="Arial" panose="020B0604020202020204" pitchFamily="34" charset="0"/>
              </a:rPr>
              <a:t>2.4. phát biểu bài toán</a:t>
            </a:r>
            <a:endParaRPr lang="en-US"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BC614524-4E6D-ABA5-48EC-F219B93E2E5A}"/>
                  </a:ext>
                </a:extLst>
              </p:cNvPr>
              <p:cNvSpPr>
                <a:spLocks noGrp="1"/>
              </p:cNvSpPr>
              <p:nvPr>
                <p:ph sz="half" idx="2"/>
              </p:nvPr>
            </p:nvSpPr>
            <p:spPr>
              <a:xfrm>
                <a:off x="1322388" y="1571626"/>
                <a:ext cx="8126412" cy="4598504"/>
              </a:xfrm>
            </p:spPr>
            <p:txBody>
              <a:bodyPr>
                <a:noAutofit/>
              </a:bodyPr>
              <a:lstStyle/>
              <a:p>
                <a:pPr>
                  <a:spcBef>
                    <a:spcPts val="1200"/>
                  </a:spcBef>
                </a:pPr>
                <a:r>
                  <a:rPr lang="vi-VN" sz="2000" b="0" dirty="0">
                    <a:latin typeface="Arial" panose="020B0604020202020204" pitchFamily="34" charset="0"/>
                    <a:cs typeface="Arial" panose="020B0604020202020204" pitchFamily="34" charset="0"/>
                  </a:rPr>
                  <a:t>Cho vector ngẫu nhiên </a:t>
                </a:r>
                <a14:m>
                  <m:oMath xmlns:m="http://schemas.openxmlformats.org/officeDocument/2006/math">
                    <m:r>
                      <a:rPr lang="vi-VN" sz="2000" b="0" i="1" dirty="0" smtClean="0">
                        <a:latin typeface="Cambria Math" panose="02040503050406030204" pitchFamily="18" charset="0"/>
                      </a:rPr>
                      <m:t>𝑋</m:t>
                    </m:r>
                    <m:r>
                      <a:rPr lang="vi-VN" sz="2000" b="0" i="1" dirty="0" smtClean="0">
                        <a:latin typeface="Cambria Math" panose="02040503050406030204" pitchFamily="18" charset="0"/>
                      </a:rPr>
                      <m:t>’=[</m:t>
                    </m:r>
                    <m:sSub>
                      <m:sSubPr>
                        <m:ctrlPr>
                          <a:rPr lang="vi-VN" sz="2000" b="0" i="1" dirty="0" smtClean="0">
                            <a:latin typeface="Cambria Math" panose="02040503050406030204" pitchFamily="18" charset="0"/>
                          </a:rPr>
                        </m:ctrlPr>
                      </m:sSubPr>
                      <m:e>
                        <m:r>
                          <a:rPr lang="vi-VN" sz="2000" b="0" i="1" dirty="0" smtClean="0">
                            <a:latin typeface="Cambria Math" panose="02040503050406030204" pitchFamily="18" charset="0"/>
                          </a:rPr>
                          <m:t>𝑋</m:t>
                        </m:r>
                      </m:e>
                      <m:sub>
                        <m:r>
                          <a:rPr lang="vi-VN" sz="2000" b="0" i="1" dirty="0" smtClean="0">
                            <a:latin typeface="Cambria Math" panose="02040503050406030204" pitchFamily="18" charset="0"/>
                          </a:rPr>
                          <m:t>1</m:t>
                        </m:r>
                      </m:sub>
                    </m:sSub>
                    <m:r>
                      <a:rPr lang="vi-VN" sz="2000" b="0" i="1" dirty="0" smtClean="0">
                        <a:latin typeface="Cambria Math" panose="02040503050406030204" pitchFamily="18" charset="0"/>
                      </a:rPr>
                      <m:t>,</m:t>
                    </m:r>
                    <m:sSub>
                      <m:sSubPr>
                        <m:ctrlPr>
                          <a:rPr lang="vi-VN" sz="2000" b="0" i="1" dirty="0" smtClean="0">
                            <a:latin typeface="Cambria Math" panose="02040503050406030204" pitchFamily="18" charset="0"/>
                          </a:rPr>
                        </m:ctrlPr>
                      </m:sSubPr>
                      <m:e>
                        <m:r>
                          <a:rPr lang="vi-VN" sz="2000" b="0" i="1" dirty="0" smtClean="0">
                            <a:latin typeface="Cambria Math" panose="02040503050406030204" pitchFamily="18" charset="0"/>
                          </a:rPr>
                          <m:t>𝑋</m:t>
                        </m:r>
                      </m:e>
                      <m:sub>
                        <m:r>
                          <a:rPr lang="vi-VN" sz="2000" b="0" i="1" dirty="0" smtClean="0">
                            <a:latin typeface="Cambria Math" panose="02040503050406030204" pitchFamily="18" charset="0"/>
                          </a:rPr>
                          <m:t>2</m:t>
                        </m:r>
                      </m:sub>
                    </m:sSub>
                    <m:r>
                      <a:rPr lang="vi-VN" sz="2000" b="0" i="1" dirty="0" smtClean="0">
                        <a:latin typeface="Cambria Math" panose="02040503050406030204" pitchFamily="18" charset="0"/>
                      </a:rPr>
                      <m:t>,…,</m:t>
                    </m:r>
                    <m:sSub>
                      <m:sSubPr>
                        <m:ctrlPr>
                          <a:rPr lang="vi-VN" sz="2000" b="0" i="1" dirty="0" smtClean="0">
                            <a:latin typeface="Cambria Math" panose="02040503050406030204" pitchFamily="18" charset="0"/>
                          </a:rPr>
                        </m:ctrlPr>
                      </m:sSubPr>
                      <m:e>
                        <m:r>
                          <a:rPr lang="vi-VN" sz="2000" b="0" i="1" dirty="0" smtClean="0">
                            <a:latin typeface="Cambria Math" panose="02040503050406030204" pitchFamily="18" charset="0"/>
                          </a:rPr>
                          <m:t>𝑋</m:t>
                        </m:r>
                      </m:e>
                      <m:sub>
                        <m:r>
                          <a:rPr lang="vi-VN" sz="2000" b="0" i="1" dirty="0" smtClean="0">
                            <a:latin typeface="Cambria Math" panose="02040503050406030204" pitchFamily="18" charset="0"/>
                          </a:rPr>
                          <m:t>𝑝</m:t>
                        </m:r>
                      </m:sub>
                    </m:sSub>
                    <m:r>
                      <a:rPr lang="vi-VN" sz="2000" b="0" i="1" dirty="0" smtClean="0">
                        <a:latin typeface="Cambria Math" panose="02040503050406030204" pitchFamily="18" charset="0"/>
                      </a:rPr>
                      <m:t>]</m:t>
                    </m:r>
                  </m:oMath>
                </a14:m>
                <a:r>
                  <a:rPr lang="vi-VN" sz="2000" b="0" dirty="0">
                    <a:latin typeface="Arial" panose="020B0604020202020204" pitchFamily="34" charset="0"/>
                    <a:cs typeface="Arial" panose="020B0604020202020204" pitchFamily="34" charset="0"/>
                  </a:rPr>
                  <a:t> có ma trận hiệp phương sai </a:t>
                </a:r>
                <a14:m>
                  <m:oMath xmlns:m="http://schemas.openxmlformats.org/officeDocument/2006/math">
                    <m:r>
                      <m:rPr>
                        <m:sty m:val="p"/>
                      </m:rPr>
                      <a:rPr lang="el-GR" sz="2000" b="0" i="1" dirty="0" smtClean="0">
                        <a:latin typeface="Cambria Math" panose="02040503050406030204" pitchFamily="18" charset="0"/>
                        <a:ea typeface="Cambria Math" panose="02040503050406030204" pitchFamily="18" charset="0"/>
                      </a:rPr>
                      <m:t>Σ</m:t>
                    </m:r>
                  </m:oMath>
                </a14:m>
                <a:r>
                  <a:rPr lang="vi-VN" sz="2000" b="0" dirty="0">
                    <a:latin typeface="Arial" panose="020B0604020202020204" pitchFamily="34" charset="0"/>
                    <a:cs typeface="Arial" panose="020B0604020202020204" pitchFamily="34" charset="0"/>
                  </a:rPr>
                  <a:t> (hoặc ma trận tương quan </a:t>
                </a:r>
                <a14:m>
                  <m:oMath xmlns:m="http://schemas.openxmlformats.org/officeDocument/2006/math">
                    <m:r>
                      <a:rPr lang="vi-VN" sz="2000" b="1" i="1" smtClean="0">
                        <a:latin typeface="Cambria Math" panose="02040503050406030204" pitchFamily="18" charset="0"/>
                        <a:ea typeface="Cambria Math" panose="02040503050406030204" pitchFamily="18" charset="0"/>
                      </a:rPr>
                      <m:t>𝝆</m:t>
                    </m:r>
                  </m:oMath>
                </a14:m>
                <a:r>
                  <a:rPr lang="vi-VN" sz="2000" b="0" dirty="0">
                    <a:latin typeface="Arial" panose="020B0604020202020204" pitchFamily="34" charset="0"/>
                    <a:cs typeface="Arial" panose="020B0604020202020204" pitchFamily="34" charset="0"/>
                  </a:rPr>
                  <a:t>) thuộc </a:t>
                </a:r>
                <a14:m>
                  <m:oMath xmlns:m="http://schemas.openxmlformats.org/officeDocument/2006/math">
                    <m:sSub>
                      <m:sSubPr>
                        <m:ctrlPr>
                          <a:rPr lang="vi-VN" sz="2000" b="0" i="1" dirty="0">
                            <a:latin typeface="Cambria Math" panose="02040503050406030204" pitchFamily="18" charset="0"/>
                          </a:rPr>
                        </m:ctrlPr>
                      </m:sSubPr>
                      <m:e>
                        <m:r>
                          <a:rPr lang="vi-VN" sz="2000" b="0" i="1" dirty="0">
                            <a:latin typeface="Cambria Math" panose="02040503050406030204" pitchFamily="18" charset="0"/>
                          </a:rPr>
                          <m:t>𝑋</m:t>
                        </m:r>
                      </m:e>
                      <m:sub>
                        <m:r>
                          <a:rPr lang="vi-VN" sz="2000" b="0" i="1" dirty="0">
                            <a:latin typeface="Cambria Math" panose="02040503050406030204" pitchFamily="18" charset="0"/>
                          </a:rPr>
                          <m:t>1</m:t>
                        </m:r>
                      </m:sub>
                    </m:sSub>
                    <m:r>
                      <a:rPr lang="vi-VN" sz="2000" b="0" i="1" dirty="0">
                        <a:latin typeface="Cambria Math" panose="02040503050406030204" pitchFamily="18" charset="0"/>
                      </a:rPr>
                      <m:t>,</m:t>
                    </m:r>
                    <m:sSub>
                      <m:sSubPr>
                        <m:ctrlPr>
                          <a:rPr lang="vi-VN" sz="2000" b="0" i="1" dirty="0">
                            <a:latin typeface="Cambria Math" panose="02040503050406030204" pitchFamily="18" charset="0"/>
                          </a:rPr>
                        </m:ctrlPr>
                      </m:sSubPr>
                      <m:e>
                        <m:r>
                          <a:rPr lang="vi-VN" sz="2000" b="0" i="1" dirty="0">
                            <a:latin typeface="Cambria Math" panose="02040503050406030204" pitchFamily="18" charset="0"/>
                          </a:rPr>
                          <m:t>𝑋</m:t>
                        </m:r>
                      </m:e>
                      <m:sub>
                        <m:r>
                          <a:rPr lang="vi-VN" sz="2000" b="0" i="1" dirty="0">
                            <a:latin typeface="Cambria Math" panose="02040503050406030204" pitchFamily="18" charset="0"/>
                          </a:rPr>
                          <m:t>2</m:t>
                        </m:r>
                      </m:sub>
                    </m:sSub>
                    <m:r>
                      <a:rPr lang="vi-VN" sz="2000" b="0" i="1" dirty="0">
                        <a:latin typeface="Cambria Math" panose="02040503050406030204" pitchFamily="18" charset="0"/>
                      </a:rPr>
                      <m:t>,…,</m:t>
                    </m:r>
                    <m:sSub>
                      <m:sSubPr>
                        <m:ctrlPr>
                          <a:rPr lang="vi-VN" sz="2000" b="0" i="1" dirty="0">
                            <a:latin typeface="Cambria Math" panose="02040503050406030204" pitchFamily="18" charset="0"/>
                          </a:rPr>
                        </m:ctrlPr>
                      </m:sSubPr>
                      <m:e>
                        <m:r>
                          <a:rPr lang="vi-VN" sz="2000" b="0" i="1" dirty="0">
                            <a:latin typeface="Cambria Math" panose="02040503050406030204" pitchFamily="18" charset="0"/>
                          </a:rPr>
                          <m:t>𝑋</m:t>
                        </m:r>
                      </m:e>
                      <m:sub>
                        <m:r>
                          <a:rPr lang="vi-VN" sz="2000" b="0" i="1" dirty="0">
                            <a:latin typeface="Cambria Math" panose="02040503050406030204" pitchFamily="18" charset="0"/>
                          </a:rPr>
                          <m:t>𝑝</m:t>
                        </m:r>
                      </m:sub>
                    </m:sSub>
                  </m:oMath>
                </a14:m>
                <a:endParaRPr lang="vi-VN" sz="2000" b="0" dirty="0">
                  <a:latin typeface="Arial" panose="020B0604020202020204" pitchFamily="34" charset="0"/>
                  <a:cs typeface="Arial" panose="020B0604020202020204" pitchFamily="34" charset="0"/>
                </a:endParaRPr>
              </a:p>
              <a:p>
                <a:pPr>
                  <a:spcBef>
                    <a:spcPts val="1200"/>
                  </a:spcBef>
                </a:pPr>
                <a:r>
                  <a:rPr lang="vi-VN" sz="2000" b="0" dirty="0">
                    <a:latin typeface="Arial" panose="020B0604020202020204" pitchFamily="34" charset="0"/>
                    <a:cs typeface="Arial" panose="020B0604020202020204" pitchFamily="34" charset="0"/>
                  </a:rPr>
                  <a:t>Xét các tổ hợp tuyến tính sau:</a:t>
                </a:r>
              </a:p>
              <a:p>
                <a:pPr>
                  <a:spcBef>
                    <a:spcPts val="1200"/>
                  </a:spcBef>
                </a:pPr>
                <a14:m>
                  <m:oMathPara xmlns:m="http://schemas.openxmlformats.org/officeDocument/2006/math">
                    <m:oMathParaPr>
                      <m:jc m:val="centerGroup"/>
                    </m:oMathParaPr>
                    <m:oMath xmlns:m="http://schemas.openxmlformats.org/officeDocument/2006/math">
                      <m:r>
                        <a:rPr lang="vi-VN" sz="2000" b="0" i="1" dirty="0" smtClean="0">
                          <a:latin typeface="Cambria Math" panose="02040503050406030204" pitchFamily="18" charset="0"/>
                        </a:rPr>
                        <m:t> </m:t>
                      </m:r>
                      <m:sSub>
                        <m:sSubPr>
                          <m:ctrlPr>
                            <a:rPr lang="vi-VN" sz="2000" b="0" i="1" dirty="0" smtClean="0">
                              <a:latin typeface="Cambria Math" panose="02040503050406030204" pitchFamily="18" charset="0"/>
                            </a:rPr>
                          </m:ctrlPr>
                        </m:sSubPr>
                        <m:e>
                          <m:r>
                            <a:rPr lang="vi-VN" sz="2000" b="0" i="1" dirty="0" smtClean="0">
                              <a:latin typeface="Cambria Math" panose="02040503050406030204" pitchFamily="18" charset="0"/>
                            </a:rPr>
                            <m:t>𝑌</m:t>
                          </m:r>
                        </m:e>
                        <m:sub>
                          <m:r>
                            <a:rPr lang="vi-VN" sz="2000" b="0" i="1" dirty="0">
                              <a:latin typeface="Cambria Math" panose="02040503050406030204" pitchFamily="18" charset="0"/>
                            </a:rPr>
                            <m:t>1</m:t>
                          </m:r>
                        </m:sub>
                      </m:sSub>
                      <m:r>
                        <a:rPr lang="vi-VN" sz="2000" b="0" i="1" dirty="0" smtClean="0">
                          <a:latin typeface="Cambria Math" panose="02040503050406030204" pitchFamily="18" charset="0"/>
                        </a:rPr>
                        <m:t>=</m:t>
                      </m:r>
                      <m:sSubSup>
                        <m:sSubSupPr>
                          <m:ctrlPr>
                            <a:rPr lang="vi-VN" sz="2000" b="0" i="1" dirty="0" smtClean="0">
                              <a:latin typeface="Cambria Math" panose="02040503050406030204" pitchFamily="18" charset="0"/>
                            </a:rPr>
                          </m:ctrlPr>
                        </m:sSubSupPr>
                        <m:e>
                          <m:r>
                            <m:rPr>
                              <m:sty m:val="p"/>
                            </m:rPr>
                            <a:rPr lang="vi-VN" sz="2000" b="0" i="1" dirty="0">
                              <a:latin typeface="Cambria Math" panose="02040503050406030204" pitchFamily="18" charset="0"/>
                            </a:rPr>
                            <m:t>a</m:t>
                          </m:r>
                        </m:e>
                        <m:sub>
                          <m:r>
                            <a:rPr lang="vi-VN" sz="2000" b="0" i="1" dirty="0">
                              <a:latin typeface="Cambria Math" panose="02040503050406030204" pitchFamily="18" charset="0"/>
                            </a:rPr>
                            <m:t>1</m:t>
                          </m:r>
                        </m:sub>
                        <m:sup>
                          <m:r>
                            <a:rPr lang="vi-VN" sz="2000" b="0" i="1" dirty="0" smtClean="0">
                              <a:latin typeface="Cambria Math" panose="02040503050406030204" pitchFamily="18" charset="0"/>
                            </a:rPr>
                            <m:t>′</m:t>
                          </m:r>
                        </m:sup>
                      </m:sSubSup>
                      <m:r>
                        <m:rPr>
                          <m:sty m:val="p"/>
                        </m:rPr>
                        <a:rPr lang="vi-VN" sz="2000" b="0" i="1" dirty="0">
                          <a:latin typeface="Cambria Math" panose="02040503050406030204" pitchFamily="18" charset="0"/>
                        </a:rPr>
                        <m:t>X</m:t>
                      </m:r>
                      <m:r>
                        <a:rPr lang="vi-VN" sz="2000" b="0" i="1" dirty="0" smtClean="0">
                          <a:latin typeface="Cambria Math" panose="02040503050406030204" pitchFamily="18" charset="0"/>
                        </a:rPr>
                        <m:t>=</m:t>
                      </m:r>
                      <m:sSub>
                        <m:sSubPr>
                          <m:ctrlPr>
                            <a:rPr lang="vi-VN" sz="2000" b="0" i="1" dirty="0" smtClean="0">
                              <a:latin typeface="Cambria Math" panose="02040503050406030204" pitchFamily="18" charset="0"/>
                            </a:rPr>
                          </m:ctrlPr>
                        </m:sSubPr>
                        <m:e>
                          <m:r>
                            <m:rPr>
                              <m:sty m:val="p"/>
                            </m:rPr>
                            <a:rPr lang="vi-VN" sz="2000" b="0" i="1" dirty="0">
                              <a:latin typeface="Cambria Math" panose="02040503050406030204" pitchFamily="18" charset="0"/>
                            </a:rPr>
                            <m:t>a</m:t>
                          </m:r>
                        </m:e>
                        <m:sub>
                          <m:r>
                            <a:rPr lang="vi-VN" sz="2000" b="0" i="1" dirty="0">
                              <a:latin typeface="Cambria Math" panose="02040503050406030204" pitchFamily="18" charset="0"/>
                            </a:rPr>
                            <m:t>11</m:t>
                          </m:r>
                        </m:sub>
                      </m:sSub>
                      <m:sSub>
                        <m:sSubPr>
                          <m:ctrlPr>
                            <a:rPr lang="vi-VN" sz="2000" b="0" i="1" dirty="0" smtClean="0">
                              <a:latin typeface="Cambria Math" panose="02040503050406030204" pitchFamily="18" charset="0"/>
                            </a:rPr>
                          </m:ctrlPr>
                        </m:sSubPr>
                        <m:e>
                          <m:r>
                            <m:rPr>
                              <m:sty m:val="p"/>
                            </m:rPr>
                            <a:rPr lang="vi-VN" sz="2000" b="0" i="1" dirty="0">
                              <a:latin typeface="Cambria Math" panose="02040503050406030204" pitchFamily="18" charset="0"/>
                            </a:rPr>
                            <m:t>X</m:t>
                          </m:r>
                        </m:e>
                        <m:sub>
                          <m:r>
                            <a:rPr lang="vi-VN" sz="2000" b="0" i="1" dirty="0">
                              <a:latin typeface="Cambria Math" panose="02040503050406030204" pitchFamily="18" charset="0"/>
                            </a:rPr>
                            <m:t>1</m:t>
                          </m:r>
                        </m:sub>
                      </m:sSub>
                      <m:r>
                        <a:rPr lang="vi-VN" sz="2000" b="0" i="1" dirty="0" smtClean="0">
                          <a:latin typeface="Cambria Math" panose="02040503050406030204" pitchFamily="18" charset="0"/>
                        </a:rPr>
                        <m:t>+</m:t>
                      </m:r>
                      <m:sSub>
                        <m:sSubPr>
                          <m:ctrlPr>
                            <a:rPr lang="vi-VN" sz="2000" b="0" i="1" dirty="0" smtClean="0">
                              <a:latin typeface="Cambria Math" panose="02040503050406030204" pitchFamily="18" charset="0"/>
                            </a:rPr>
                          </m:ctrlPr>
                        </m:sSubPr>
                        <m:e>
                          <m:r>
                            <m:rPr>
                              <m:sty m:val="p"/>
                            </m:rPr>
                            <a:rPr lang="vi-VN" sz="2000" b="0" i="1" dirty="0">
                              <a:latin typeface="Cambria Math" panose="02040503050406030204" pitchFamily="18" charset="0"/>
                            </a:rPr>
                            <m:t>a</m:t>
                          </m:r>
                        </m:e>
                        <m:sub>
                          <m:r>
                            <a:rPr lang="vi-VN" sz="2000" b="0" i="1" dirty="0">
                              <a:latin typeface="Cambria Math" panose="02040503050406030204" pitchFamily="18" charset="0"/>
                            </a:rPr>
                            <m:t>12</m:t>
                          </m:r>
                        </m:sub>
                      </m:sSub>
                      <m:sSub>
                        <m:sSubPr>
                          <m:ctrlPr>
                            <a:rPr lang="vi-VN" sz="2000" b="0" i="1" dirty="0" smtClean="0">
                              <a:latin typeface="Cambria Math" panose="02040503050406030204" pitchFamily="18" charset="0"/>
                            </a:rPr>
                          </m:ctrlPr>
                        </m:sSubPr>
                        <m:e>
                          <m:r>
                            <m:rPr>
                              <m:sty m:val="p"/>
                            </m:rPr>
                            <a:rPr lang="vi-VN" sz="2000" b="0" i="1" dirty="0">
                              <a:latin typeface="Cambria Math" panose="02040503050406030204" pitchFamily="18" charset="0"/>
                            </a:rPr>
                            <m:t>X</m:t>
                          </m:r>
                        </m:e>
                        <m:sub>
                          <m:r>
                            <a:rPr lang="vi-VN" sz="2000" b="0" i="1" dirty="0">
                              <a:latin typeface="Cambria Math" panose="02040503050406030204" pitchFamily="18" charset="0"/>
                            </a:rPr>
                            <m:t>2</m:t>
                          </m:r>
                        </m:sub>
                      </m:sSub>
                      <m:r>
                        <a:rPr lang="vi-VN" sz="2000" b="0" i="1" dirty="0" smtClean="0">
                          <a:latin typeface="Cambria Math" panose="02040503050406030204" pitchFamily="18" charset="0"/>
                        </a:rPr>
                        <m:t>+…+</m:t>
                      </m:r>
                      <m:sSub>
                        <m:sSubPr>
                          <m:ctrlPr>
                            <a:rPr lang="vi-VN" sz="2000" b="0" i="1" dirty="0" smtClean="0">
                              <a:latin typeface="Cambria Math" panose="02040503050406030204" pitchFamily="18" charset="0"/>
                            </a:rPr>
                          </m:ctrlPr>
                        </m:sSubPr>
                        <m:e>
                          <m:r>
                            <m:rPr>
                              <m:sty m:val="p"/>
                            </m:rPr>
                            <a:rPr lang="vi-VN" sz="2000" b="0" i="1" dirty="0">
                              <a:latin typeface="Cambria Math" panose="02040503050406030204" pitchFamily="18" charset="0"/>
                            </a:rPr>
                            <m:t>a</m:t>
                          </m:r>
                        </m:e>
                        <m:sub>
                          <m:r>
                            <a:rPr lang="vi-VN" sz="2000" b="0" i="1" dirty="0">
                              <a:latin typeface="Cambria Math" panose="02040503050406030204" pitchFamily="18" charset="0"/>
                            </a:rPr>
                            <m:t>1</m:t>
                          </m:r>
                          <m:r>
                            <m:rPr>
                              <m:sty m:val="p"/>
                            </m:rPr>
                            <a:rPr lang="vi-VN" sz="2000" b="0" i="1" dirty="0">
                              <a:latin typeface="Cambria Math" panose="02040503050406030204" pitchFamily="18" charset="0"/>
                            </a:rPr>
                            <m:t>p</m:t>
                          </m:r>
                        </m:sub>
                      </m:sSub>
                      <m:sSub>
                        <m:sSubPr>
                          <m:ctrlPr>
                            <a:rPr lang="vi-VN" sz="2000" b="0" i="1" dirty="0" smtClean="0">
                              <a:latin typeface="Cambria Math" panose="02040503050406030204" pitchFamily="18" charset="0"/>
                            </a:rPr>
                          </m:ctrlPr>
                        </m:sSubPr>
                        <m:e>
                          <m:r>
                            <m:rPr>
                              <m:sty m:val="p"/>
                            </m:rPr>
                            <a:rPr lang="vi-VN" sz="2000" b="0" i="1" dirty="0">
                              <a:latin typeface="Cambria Math" panose="02040503050406030204" pitchFamily="18" charset="0"/>
                            </a:rPr>
                            <m:t>X</m:t>
                          </m:r>
                        </m:e>
                        <m:sub>
                          <m:r>
                            <m:rPr>
                              <m:sty m:val="p"/>
                            </m:rPr>
                            <a:rPr lang="vi-VN" sz="2000" b="0" i="1" dirty="0">
                              <a:latin typeface="Cambria Math" panose="02040503050406030204" pitchFamily="18" charset="0"/>
                            </a:rPr>
                            <m:t>p</m:t>
                          </m:r>
                        </m:sub>
                      </m:sSub>
                    </m:oMath>
                  </m:oMathPara>
                </a14:m>
                <a:endParaRPr lang="vi-VN" sz="2000" b="0" i="1" dirty="0">
                  <a:latin typeface="Arial" panose="020B0604020202020204" pitchFamily="34" charset="0"/>
                  <a:cs typeface="Arial" panose="020B0604020202020204" pitchFamily="34" charset="0"/>
                </a:endParaRPr>
              </a:p>
              <a:p>
                <a:pPr>
                  <a:spcBef>
                    <a:spcPts val="1200"/>
                  </a:spcBef>
                </a:pPr>
                <a14:m>
                  <m:oMathPara xmlns:m="http://schemas.openxmlformats.org/officeDocument/2006/math">
                    <m:oMathParaPr>
                      <m:jc m:val="centerGroup"/>
                    </m:oMathParaPr>
                    <m:oMath xmlns:m="http://schemas.openxmlformats.org/officeDocument/2006/math">
                      <m:sSub>
                        <m:sSubPr>
                          <m:ctrlPr>
                            <a:rPr lang="vi-VN" sz="2000" b="0" i="1" dirty="0" smtClean="0">
                              <a:latin typeface="Cambria Math" panose="02040503050406030204" pitchFamily="18" charset="0"/>
                            </a:rPr>
                          </m:ctrlPr>
                        </m:sSubPr>
                        <m:e>
                          <m:r>
                            <m:rPr>
                              <m:sty m:val="p"/>
                            </m:rPr>
                            <a:rPr lang="vi-VN" sz="2000" b="0" i="1" dirty="0">
                              <a:latin typeface="Cambria Math" panose="02040503050406030204" pitchFamily="18" charset="0"/>
                            </a:rPr>
                            <m:t>Y</m:t>
                          </m:r>
                        </m:e>
                        <m:sub>
                          <m:r>
                            <a:rPr lang="vi-VN" sz="2000" b="0" i="1" dirty="0">
                              <a:latin typeface="Cambria Math" panose="02040503050406030204" pitchFamily="18" charset="0"/>
                            </a:rPr>
                            <m:t>2</m:t>
                          </m:r>
                        </m:sub>
                      </m:sSub>
                      <m:r>
                        <a:rPr lang="vi-VN" sz="2000" b="0" i="1" dirty="0" smtClean="0">
                          <a:latin typeface="Cambria Math" panose="02040503050406030204" pitchFamily="18" charset="0"/>
                        </a:rPr>
                        <m:t>=</m:t>
                      </m:r>
                      <m:sSubSup>
                        <m:sSubSupPr>
                          <m:ctrlPr>
                            <a:rPr lang="vi-VN" sz="2000" b="0" i="1" dirty="0" smtClean="0">
                              <a:latin typeface="Cambria Math" panose="02040503050406030204" pitchFamily="18" charset="0"/>
                            </a:rPr>
                          </m:ctrlPr>
                        </m:sSubSupPr>
                        <m:e>
                          <m:r>
                            <m:rPr>
                              <m:sty m:val="p"/>
                            </m:rPr>
                            <a:rPr lang="vi-VN" sz="2000" b="0" i="1" dirty="0">
                              <a:latin typeface="Cambria Math" panose="02040503050406030204" pitchFamily="18" charset="0"/>
                            </a:rPr>
                            <m:t>a</m:t>
                          </m:r>
                        </m:e>
                        <m:sub>
                          <m:r>
                            <a:rPr lang="vi-VN" sz="2000" b="0" i="1" dirty="0">
                              <a:latin typeface="Cambria Math" panose="02040503050406030204" pitchFamily="18" charset="0"/>
                            </a:rPr>
                            <m:t>2</m:t>
                          </m:r>
                        </m:sub>
                        <m:sup>
                          <m:r>
                            <a:rPr lang="vi-VN" sz="2000" b="0" i="1" dirty="0" smtClean="0">
                              <a:latin typeface="Cambria Math" panose="02040503050406030204" pitchFamily="18" charset="0"/>
                            </a:rPr>
                            <m:t>′</m:t>
                          </m:r>
                        </m:sup>
                      </m:sSubSup>
                      <m:r>
                        <m:rPr>
                          <m:sty m:val="p"/>
                        </m:rPr>
                        <a:rPr lang="vi-VN" sz="2000" b="0" i="1" dirty="0">
                          <a:latin typeface="Cambria Math" panose="02040503050406030204" pitchFamily="18" charset="0"/>
                        </a:rPr>
                        <m:t>X</m:t>
                      </m:r>
                      <m:r>
                        <a:rPr lang="vi-VN" sz="2000" b="0" i="1" dirty="0" smtClean="0">
                          <a:latin typeface="Cambria Math" panose="02040503050406030204" pitchFamily="18" charset="0"/>
                        </a:rPr>
                        <m:t>=</m:t>
                      </m:r>
                      <m:sSub>
                        <m:sSubPr>
                          <m:ctrlPr>
                            <a:rPr lang="vi-VN" sz="2000" b="0" i="1" dirty="0" smtClean="0">
                              <a:latin typeface="Cambria Math" panose="02040503050406030204" pitchFamily="18" charset="0"/>
                            </a:rPr>
                          </m:ctrlPr>
                        </m:sSubPr>
                        <m:e>
                          <m:r>
                            <m:rPr>
                              <m:sty m:val="p"/>
                            </m:rPr>
                            <a:rPr lang="vi-VN" sz="2000" b="0" i="1" dirty="0">
                              <a:latin typeface="Cambria Math" panose="02040503050406030204" pitchFamily="18" charset="0"/>
                            </a:rPr>
                            <m:t>a</m:t>
                          </m:r>
                        </m:e>
                        <m:sub>
                          <m:r>
                            <a:rPr lang="vi-VN" sz="2000" b="0" i="1" dirty="0">
                              <a:latin typeface="Cambria Math" panose="02040503050406030204" pitchFamily="18" charset="0"/>
                            </a:rPr>
                            <m:t>21</m:t>
                          </m:r>
                        </m:sub>
                      </m:sSub>
                      <m:sSub>
                        <m:sSubPr>
                          <m:ctrlPr>
                            <a:rPr lang="vi-VN" sz="2000" b="0" i="1" dirty="0" smtClean="0">
                              <a:latin typeface="Cambria Math" panose="02040503050406030204" pitchFamily="18" charset="0"/>
                            </a:rPr>
                          </m:ctrlPr>
                        </m:sSubPr>
                        <m:e>
                          <m:r>
                            <m:rPr>
                              <m:sty m:val="p"/>
                            </m:rPr>
                            <a:rPr lang="vi-VN" sz="2000" b="0" i="1" dirty="0">
                              <a:latin typeface="Cambria Math" panose="02040503050406030204" pitchFamily="18" charset="0"/>
                            </a:rPr>
                            <m:t>X</m:t>
                          </m:r>
                        </m:e>
                        <m:sub>
                          <m:r>
                            <a:rPr lang="vi-VN" sz="2000" b="0" i="1" dirty="0">
                              <a:latin typeface="Cambria Math" panose="02040503050406030204" pitchFamily="18" charset="0"/>
                            </a:rPr>
                            <m:t>1</m:t>
                          </m:r>
                        </m:sub>
                      </m:sSub>
                      <m:r>
                        <a:rPr lang="vi-VN" sz="2000" b="0" i="1" dirty="0" smtClean="0">
                          <a:latin typeface="Cambria Math" panose="02040503050406030204" pitchFamily="18" charset="0"/>
                        </a:rPr>
                        <m:t>+</m:t>
                      </m:r>
                      <m:sSub>
                        <m:sSubPr>
                          <m:ctrlPr>
                            <a:rPr lang="vi-VN" sz="2000" b="0" i="1" dirty="0" smtClean="0">
                              <a:latin typeface="Cambria Math" panose="02040503050406030204" pitchFamily="18" charset="0"/>
                            </a:rPr>
                          </m:ctrlPr>
                        </m:sSubPr>
                        <m:e>
                          <m:r>
                            <m:rPr>
                              <m:sty m:val="p"/>
                            </m:rPr>
                            <a:rPr lang="vi-VN" sz="2000" b="0" i="1" dirty="0">
                              <a:latin typeface="Cambria Math" panose="02040503050406030204" pitchFamily="18" charset="0"/>
                            </a:rPr>
                            <m:t>a</m:t>
                          </m:r>
                        </m:e>
                        <m:sub>
                          <m:r>
                            <a:rPr lang="vi-VN" sz="2000" b="0" i="1" dirty="0">
                              <a:latin typeface="Cambria Math" panose="02040503050406030204" pitchFamily="18" charset="0"/>
                            </a:rPr>
                            <m:t>22</m:t>
                          </m:r>
                        </m:sub>
                      </m:sSub>
                      <m:sSub>
                        <m:sSubPr>
                          <m:ctrlPr>
                            <a:rPr lang="vi-VN" sz="2000" b="0" i="1" dirty="0" smtClean="0">
                              <a:latin typeface="Cambria Math" panose="02040503050406030204" pitchFamily="18" charset="0"/>
                            </a:rPr>
                          </m:ctrlPr>
                        </m:sSubPr>
                        <m:e>
                          <m:r>
                            <m:rPr>
                              <m:sty m:val="p"/>
                            </m:rPr>
                            <a:rPr lang="vi-VN" sz="2000" b="0" i="1" dirty="0">
                              <a:latin typeface="Cambria Math" panose="02040503050406030204" pitchFamily="18" charset="0"/>
                            </a:rPr>
                            <m:t>X</m:t>
                          </m:r>
                        </m:e>
                        <m:sub>
                          <m:r>
                            <a:rPr lang="vi-VN" sz="2000" b="0" i="1" dirty="0">
                              <a:latin typeface="Cambria Math" panose="02040503050406030204" pitchFamily="18" charset="0"/>
                            </a:rPr>
                            <m:t>2</m:t>
                          </m:r>
                        </m:sub>
                      </m:sSub>
                      <m:r>
                        <a:rPr lang="vi-VN" sz="2000" b="0" i="1" dirty="0" smtClean="0">
                          <a:latin typeface="Cambria Math" panose="02040503050406030204" pitchFamily="18" charset="0"/>
                        </a:rPr>
                        <m:t>+…+</m:t>
                      </m:r>
                      <m:sSub>
                        <m:sSubPr>
                          <m:ctrlPr>
                            <a:rPr lang="vi-VN" sz="2000" b="0" i="1" dirty="0" smtClean="0">
                              <a:latin typeface="Cambria Math" panose="02040503050406030204" pitchFamily="18" charset="0"/>
                            </a:rPr>
                          </m:ctrlPr>
                        </m:sSubPr>
                        <m:e>
                          <m:r>
                            <m:rPr>
                              <m:sty m:val="p"/>
                            </m:rPr>
                            <a:rPr lang="vi-VN" sz="2000" b="0" i="1" dirty="0">
                              <a:latin typeface="Cambria Math" panose="02040503050406030204" pitchFamily="18" charset="0"/>
                            </a:rPr>
                            <m:t>a</m:t>
                          </m:r>
                        </m:e>
                        <m:sub>
                          <m:r>
                            <a:rPr lang="vi-VN" sz="2000" b="0" i="1" dirty="0">
                              <a:latin typeface="Cambria Math" panose="02040503050406030204" pitchFamily="18" charset="0"/>
                            </a:rPr>
                            <m:t>2</m:t>
                          </m:r>
                          <m:r>
                            <m:rPr>
                              <m:sty m:val="p"/>
                            </m:rPr>
                            <a:rPr lang="vi-VN" sz="2000" b="0" i="1" dirty="0">
                              <a:latin typeface="Cambria Math" panose="02040503050406030204" pitchFamily="18" charset="0"/>
                            </a:rPr>
                            <m:t>p</m:t>
                          </m:r>
                        </m:sub>
                      </m:sSub>
                      <m:sSub>
                        <m:sSubPr>
                          <m:ctrlPr>
                            <a:rPr lang="vi-VN" sz="2000" b="0" i="1" dirty="0" smtClean="0">
                              <a:latin typeface="Cambria Math" panose="02040503050406030204" pitchFamily="18" charset="0"/>
                            </a:rPr>
                          </m:ctrlPr>
                        </m:sSubPr>
                        <m:e>
                          <m:r>
                            <m:rPr>
                              <m:sty m:val="p"/>
                            </m:rPr>
                            <a:rPr lang="vi-VN" sz="2000" b="0" i="1" dirty="0">
                              <a:latin typeface="Cambria Math" panose="02040503050406030204" pitchFamily="18" charset="0"/>
                            </a:rPr>
                            <m:t>X</m:t>
                          </m:r>
                        </m:e>
                        <m:sub>
                          <m:r>
                            <m:rPr>
                              <m:sty m:val="p"/>
                            </m:rPr>
                            <a:rPr lang="vi-VN" sz="2000" b="0" i="1" dirty="0">
                              <a:latin typeface="Cambria Math" panose="02040503050406030204" pitchFamily="18" charset="0"/>
                            </a:rPr>
                            <m:t>p</m:t>
                          </m:r>
                        </m:sub>
                      </m:sSub>
                    </m:oMath>
                  </m:oMathPara>
                </a14:m>
                <a:endParaRPr lang="vi-VN" sz="2000" b="0" i="1" dirty="0">
                  <a:latin typeface="Arial" panose="020B0604020202020204" pitchFamily="34" charset="0"/>
                  <a:cs typeface="Arial" panose="020B0604020202020204" pitchFamily="34" charset="0"/>
                </a:endParaRPr>
              </a:p>
              <a:p>
                <a:pPr>
                  <a:spcBef>
                    <a:spcPts val="1200"/>
                  </a:spcBef>
                </a:pPr>
                <a14:m>
                  <m:oMathPara xmlns:m="http://schemas.openxmlformats.org/officeDocument/2006/math">
                    <m:oMathParaPr>
                      <m:jc m:val="centerGroup"/>
                    </m:oMathParaPr>
                    <m:oMath xmlns:m="http://schemas.openxmlformats.org/officeDocument/2006/math">
                      <m:r>
                        <a:rPr lang="vi-VN" sz="2000" b="0" i="1" dirty="0" smtClean="0">
                          <a:latin typeface="Cambria Math" panose="02040503050406030204" pitchFamily="18" charset="0"/>
                          <a:ea typeface="Cambria Math" panose="02040503050406030204" pitchFamily="18" charset="0"/>
                        </a:rPr>
                        <m:t>∙</m:t>
                      </m:r>
                      <m:r>
                        <a:rPr lang="vi-VN" sz="2000" b="0" i="1" dirty="0" smtClean="0">
                          <a:latin typeface="Cambria Math" panose="02040503050406030204" pitchFamily="18" charset="0"/>
                        </a:rPr>
                        <m:t> </m:t>
                      </m:r>
                    </m:oMath>
                  </m:oMathPara>
                </a14:m>
                <a:endParaRPr lang="vi-VN" sz="2000" b="0" dirty="0">
                  <a:latin typeface="Arial" panose="020B0604020202020204" pitchFamily="34" charset="0"/>
                  <a:cs typeface="Arial" panose="020B0604020202020204" pitchFamily="34" charset="0"/>
                </a:endParaRPr>
              </a:p>
              <a:p>
                <a:pPr>
                  <a:spcBef>
                    <a:spcPts val="1200"/>
                  </a:spcBef>
                </a:pPr>
                <a14:m>
                  <m:oMathPara xmlns:m="http://schemas.openxmlformats.org/officeDocument/2006/math">
                    <m:oMathParaPr>
                      <m:jc m:val="centerGroup"/>
                    </m:oMathParaPr>
                    <m:oMath xmlns:m="http://schemas.openxmlformats.org/officeDocument/2006/math">
                      <m:r>
                        <a:rPr lang="vi-VN" sz="2000" b="0" i="1" dirty="0" smtClean="0">
                          <a:latin typeface="Cambria Math" panose="02040503050406030204" pitchFamily="18" charset="0"/>
                          <a:ea typeface="Cambria Math" panose="02040503050406030204" pitchFamily="18" charset="0"/>
                        </a:rPr>
                        <m:t>∙</m:t>
                      </m:r>
                      <m:r>
                        <a:rPr lang="vi-VN" sz="2000" b="0" i="1" dirty="0" smtClean="0">
                          <a:latin typeface="Cambria Math" panose="02040503050406030204" pitchFamily="18" charset="0"/>
                        </a:rPr>
                        <m:t> </m:t>
                      </m:r>
                    </m:oMath>
                  </m:oMathPara>
                </a14:m>
                <a:endParaRPr lang="vi-VN" sz="2000" b="0" dirty="0">
                  <a:latin typeface="Arial" panose="020B0604020202020204" pitchFamily="34" charset="0"/>
                  <a:cs typeface="Arial" panose="020B0604020202020204" pitchFamily="34" charset="0"/>
                </a:endParaRPr>
              </a:p>
              <a:p>
                <a:pPr>
                  <a:spcBef>
                    <a:spcPts val="1200"/>
                  </a:spcBef>
                </a:pPr>
                <a14:m>
                  <m:oMathPara xmlns:m="http://schemas.openxmlformats.org/officeDocument/2006/math">
                    <m:oMathParaPr>
                      <m:jc m:val="centerGroup"/>
                    </m:oMathParaPr>
                    <m:oMath xmlns:m="http://schemas.openxmlformats.org/officeDocument/2006/math">
                      <m:r>
                        <a:rPr lang="vi-VN" sz="2000" b="0" i="1" dirty="0" smtClean="0">
                          <a:latin typeface="Cambria Math" panose="02040503050406030204" pitchFamily="18" charset="0"/>
                          <a:ea typeface="Cambria Math" panose="02040503050406030204" pitchFamily="18" charset="0"/>
                        </a:rPr>
                        <m:t>∙</m:t>
                      </m:r>
                      <m:r>
                        <a:rPr lang="vi-VN" sz="2000" b="0" i="1" dirty="0" smtClean="0">
                          <a:latin typeface="Cambria Math" panose="02040503050406030204" pitchFamily="18" charset="0"/>
                        </a:rPr>
                        <m:t> </m:t>
                      </m:r>
                    </m:oMath>
                  </m:oMathPara>
                </a14:m>
                <a:endParaRPr lang="vi-VN" sz="2000" b="0" dirty="0">
                  <a:latin typeface="Arial" panose="020B0604020202020204" pitchFamily="34" charset="0"/>
                  <a:cs typeface="Arial" panose="020B0604020202020204" pitchFamily="34" charset="0"/>
                </a:endParaRPr>
              </a:p>
              <a:p>
                <a:pPr>
                  <a:spcBef>
                    <a:spcPts val="1200"/>
                  </a:spcBef>
                </a:pPr>
                <a14:m>
                  <m:oMathPara xmlns:m="http://schemas.openxmlformats.org/officeDocument/2006/math">
                    <m:oMathParaPr>
                      <m:jc m:val="centerGroup"/>
                    </m:oMathParaPr>
                    <m:oMath xmlns:m="http://schemas.openxmlformats.org/officeDocument/2006/math">
                      <m:sSub>
                        <m:sSubPr>
                          <m:ctrlPr>
                            <a:rPr lang="vi-VN" sz="2000" b="0" i="1" dirty="0" smtClean="0">
                              <a:latin typeface="Cambria Math" panose="02040503050406030204" pitchFamily="18" charset="0"/>
                            </a:rPr>
                          </m:ctrlPr>
                        </m:sSubPr>
                        <m:e>
                          <m:r>
                            <a:rPr lang="vi-VN" sz="2000" b="0" i="1" dirty="0" smtClean="0">
                              <a:latin typeface="Cambria Math" panose="02040503050406030204" pitchFamily="18" charset="0"/>
                            </a:rPr>
                            <m:t>𝑌</m:t>
                          </m:r>
                        </m:e>
                        <m:sub>
                          <m:r>
                            <a:rPr lang="vi-VN" sz="2000" b="0" i="1" dirty="0" smtClean="0">
                              <a:latin typeface="Cambria Math" panose="02040503050406030204" pitchFamily="18" charset="0"/>
                            </a:rPr>
                            <m:t>𝑝</m:t>
                          </m:r>
                        </m:sub>
                      </m:sSub>
                      <m:r>
                        <a:rPr lang="vi-VN" sz="2000" b="0" i="1" dirty="0" smtClean="0">
                          <a:latin typeface="Cambria Math" panose="02040503050406030204" pitchFamily="18" charset="0"/>
                        </a:rPr>
                        <m:t>=</m:t>
                      </m:r>
                      <m:sSubSup>
                        <m:sSubSupPr>
                          <m:ctrlPr>
                            <a:rPr lang="vi-VN" sz="2000" b="0" i="1" dirty="0" smtClean="0">
                              <a:latin typeface="Cambria Math" panose="02040503050406030204" pitchFamily="18" charset="0"/>
                            </a:rPr>
                          </m:ctrlPr>
                        </m:sSubSupPr>
                        <m:e>
                          <m:r>
                            <m:rPr>
                              <m:sty m:val="p"/>
                            </m:rPr>
                            <a:rPr lang="vi-VN" sz="2000" b="0" i="1" dirty="0">
                              <a:latin typeface="Cambria Math" panose="02040503050406030204" pitchFamily="18" charset="0"/>
                            </a:rPr>
                            <m:t>a</m:t>
                          </m:r>
                        </m:e>
                        <m:sub>
                          <m:r>
                            <m:rPr>
                              <m:sty m:val="p"/>
                            </m:rPr>
                            <a:rPr lang="vi-VN" sz="2000" b="0" i="1" dirty="0">
                              <a:latin typeface="Cambria Math" panose="02040503050406030204" pitchFamily="18" charset="0"/>
                            </a:rPr>
                            <m:t>p</m:t>
                          </m:r>
                        </m:sub>
                        <m:sup>
                          <m:r>
                            <a:rPr lang="vi-VN" sz="2000" b="0" i="1" dirty="0" smtClean="0">
                              <a:latin typeface="Cambria Math" panose="02040503050406030204" pitchFamily="18" charset="0"/>
                            </a:rPr>
                            <m:t>′</m:t>
                          </m:r>
                        </m:sup>
                      </m:sSubSup>
                      <m:r>
                        <m:rPr>
                          <m:sty m:val="p"/>
                        </m:rPr>
                        <a:rPr lang="vi-VN" sz="2000" b="0" i="1" dirty="0">
                          <a:latin typeface="Cambria Math" panose="02040503050406030204" pitchFamily="18" charset="0"/>
                        </a:rPr>
                        <m:t>X</m:t>
                      </m:r>
                      <m:r>
                        <a:rPr lang="vi-VN" sz="2000" b="0" i="1" dirty="0" smtClean="0">
                          <a:latin typeface="Cambria Math" panose="02040503050406030204" pitchFamily="18" charset="0"/>
                        </a:rPr>
                        <m:t>≈</m:t>
                      </m:r>
                      <m:sSub>
                        <m:sSubPr>
                          <m:ctrlPr>
                            <a:rPr lang="vi-VN" sz="2000" b="0" i="1" dirty="0" smtClean="0">
                              <a:latin typeface="Cambria Math" panose="02040503050406030204" pitchFamily="18" charset="0"/>
                            </a:rPr>
                          </m:ctrlPr>
                        </m:sSubPr>
                        <m:e>
                          <m:r>
                            <m:rPr>
                              <m:sty m:val="p"/>
                            </m:rPr>
                            <a:rPr lang="vi-VN" sz="2000" b="0" i="1" dirty="0">
                              <a:latin typeface="Cambria Math" panose="02040503050406030204" pitchFamily="18" charset="0"/>
                            </a:rPr>
                            <m:t>a</m:t>
                          </m:r>
                        </m:e>
                        <m:sub>
                          <m:r>
                            <m:rPr>
                              <m:sty m:val="p"/>
                            </m:rPr>
                            <a:rPr lang="vi-VN" sz="2000" b="0" i="1" dirty="0">
                              <a:latin typeface="Cambria Math" panose="02040503050406030204" pitchFamily="18" charset="0"/>
                            </a:rPr>
                            <m:t>p</m:t>
                          </m:r>
                          <m:r>
                            <a:rPr lang="vi-VN" sz="2000" b="0" i="1" dirty="0">
                              <a:latin typeface="Cambria Math" panose="02040503050406030204" pitchFamily="18" charset="0"/>
                            </a:rPr>
                            <m:t>1</m:t>
                          </m:r>
                        </m:sub>
                      </m:sSub>
                      <m:sSub>
                        <m:sSubPr>
                          <m:ctrlPr>
                            <a:rPr lang="vi-VN" sz="2000" b="0" i="1" dirty="0" smtClean="0">
                              <a:latin typeface="Cambria Math" panose="02040503050406030204" pitchFamily="18" charset="0"/>
                            </a:rPr>
                          </m:ctrlPr>
                        </m:sSubPr>
                        <m:e>
                          <m:r>
                            <m:rPr>
                              <m:sty m:val="p"/>
                            </m:rPr>
                            <a:rPr lang="vi-VN" sz="2000" b="0" i="1" dirty="0">
                              <a:latin typeface="Cambria Math" panose="02040503050406030204" pitchFamily="18" charset="0"/>
                            </a:rPr>
                            <m:t>X</m:t>
                          </m:r>
                        </m:e>
                        <m:sub>
                          <m:r>
                            <a:rPr lang="vi-VN" sz="2000" b="0" i="1" dirty="0">
                              <a:latin typeface="Cambria Math" panose="02040503050406030204" pitchFamily="18" charset="0"/>
                            </a:rPr>
                            <m:t>1</m:t>
                          </m:r>
                        </m:sub>
                      </m:sSub>
                      <m:r>
                        <a:rPr lang="vi-VN" sz="2000" b="0" i="1" dirty="0" smtClean="0">
                          <a:latin typeface="Cambria Math" panose="02040503050406030204" pitchFamily="18" charset="0"/>
                        </a:rPr>
                        <m:t>+</m:t>
                      </m:r>
                      <m:sSub>
                        <m:sSubPr>
                          <m:ctrlPr>
                            <a:rPr lang="vi-VN" sz="2000" b="0" i="1" dirty="0" smtClean="0">
                              <a:latin typeface="Cambria Math" panose="02040503050406030204" pitchFamily="18" charset="0"/>
                            </a:rPr>
                          </m:ctrlPr>
                        </m:sSubPr>
                        <m:e>
                          <m:r>
                            <m:rPr>
                              <m:sty m:val="p"/>
                            </m:rPr>
                            <a:rPr lang="vi-VN" sz="2000" b="0" i="1" dirty="0">
                              <a:latin typeface="Cambria Math" panose="02040503050406030204" pitchFamily="18" charset="0"/>
                            </a:rPr>
                            <m:t>a</m:t>
                          </m:r>
                        </m:e>
                        <m:sub>
                          <m:r>
                            <m:rPr>
                              <m:sty m:val="p"/>
                            </m:rPr>
                            <a:rPr lang="vi-VN" sz="2000" b="0" i="1" dirty="0">
                              <a:latin typeface="Cambria Math" panose="02040503050406030204" pitchFamily="18" charset="0"/>
                            </a:rPr>
                            <m:t>p</m:t>
                          </m:r>
                          <m:r>
                            <a:rPr lang="vi-VN" sz="2000" b="0" i="1" dirty="0">
                              <a:latin typeface="Cambria Math" panose="02040503050406030204" pitchFamily="18" charset="0"/>
                            </a:rPr>
                            <m:t>2</m:t>
                          </m:r>
                        </m:sub>
                      </m:sSub>
                      <m:sSub>
                        <m:sSubPr>
                          <m:ctrlPr>
                            <a:rPr lang="vi-VN" sz="2000" b="0" i="1" dirty="0" smtClean="0">
                              <a:latin typeface="Cambria Math" panose="02040503050406030204" pitchFamily="18" charset="0"/>
                            </a:rPr>
                          </m:ctrlPr>
                        </m:sSubPr>
                        <m:e>
                          <m:r>
                            <m:rPr>
                              <m:sty m:val="p"/>
                            </m:rPr>
                            <a:rPr lang="vi-VN" sz="2000" b="0" i="1" dirty="0">
                              <a:latin typeface="Cambria Math" panose="02040503050406030204" pitchFamily="18" charset="0"/>
                            </a:rPr>
                            <m:t>X</m:t>
                          </m:r>
                        </m:e>
                        <m:sub>
                          <m:r>
                            <a:rPr lang="vi-VN" sz="2000" b="0" i="1" dirty="0">
                              <a:latin typeface="Cambria Math" panose="02040503050406030204" pitchFamily="18" charset="0"/>
                            </a:rPr>
                            <m:t>2</m:t>
                          </m:r>
                        </m:sub>
                      </m:sSub>
                      <m:r>
                        <a:rPr lang="vi-VN" sz="2000" b="0" i="1" dirty="0" smtClean="0">
                          <a:latin typeface="Cambria Math" panose="02040503050406030204" pitchFamily="18" charset="0"/>
                        </a:rPr>
                        <m:t>+…+</m:t>
                      </m:r>
                      <m:sSub>
                        <m:sSubPr>
                          <m:ctrlPr>
                            <a:rPr lang="vi-VN" sz="2000" b="0" i="1" dirty="0" smtClean="0">
                              <a:latin typeface="Cambria Math" panose="02040503050406030204" pitchFamily="18" charset="0"/>
                            </a:rPr>
                          </m:ctrlPr>
                        </m:sSubPr>
                        <m:e>
                          <m:r>
                            <m:rPr>
                              <m:sty m:val="p"/>
                            </m:rPr>
                            <a:rPr lang="vi-VN" sz="2000" b="0" i="1" dirty="0">
                              <a:latin typeface="Cambria Math" panose="02040503050406030204" pitchFamily="18" charset="0"/>
                            </a:rPr>
                            <m:t>a</m:t>
                          </m:r>
                        </m:e>
                        <m:sub>
                          <m:r>
                            <m:rPr>
                              <m:sty m:val="p"/>
                            </m:rPr>
                            <a:rPr lang="vi-VN" sz="2000" b="0" i="1" dirty="0">
                              <a:latin typeface="Cambria Math" panose="02040503050406030204" pitchFamily="18" charset="0"/>
                            </a:rPr>
                            <m:t>pp</m:t>
                          </m:r>
                        </m:sub>
                      </m:sSub>
                      <m:sSub>
                        <m:sSubPr>
                          <m:ctrlPr>
                            <a:rPr lang="vi-VN" sz="2000" b="0" i="1" dirty="0" smtClean="0">
                              <a:latin typeface="Cambria Math" panose="02040503050406030204" pitchFamily="18" charset="0"/>
                            </a:rPr>
                          </m:ctrlPr>
                        </m:sSubPr>
                        <m:e>
                          <m:r>
                            <m:rPr>
                              <m:sty m:val="p"/>
                            </m:rPr>
                            <a:rPr lang="vi-VN" sz="2000" b="0" i="1" dirty="0">
                              <a:latin typeface="Cambria Math" panose="02040503050406030204" pitchFamily="18" charset="0"/>
                            </a:rPr>
                            <m:t>X</m:t>
                          </m:r>
                        </m:e>
                        <m:sub>
                          <m:r>
                            <m:rPr>
                              <m:sty m:val="p"/>
                            </m:rPr>
                            <a:rPr lang="vi-VN" sz="2000" b="0" i="1" dirty="0">
                              <a:latin typeface="Cambria Math" panose="02040503050406030204" pitchFamily="18" charset="0"/>
                            </a:rPr>
                            <m:t>p</m:t>
                          </m:r>
                        </m:sub>
                      </m:sSub>
                      <m:r>
                        <a:rPr lang="vi-VN" sz="2000" b="0" i="1" dirty="0" smtClean="0">
                          <a:latin typeface="Cambria Math" panose="02040503050406030204" pitchFamily="18" charset="0"/>
                        </a:rPr>
                        <m:t> </m:t>
                      </m:r>
                    </m:oMath>
                  </m:oMathPara>
                </a14:m>
                <a:endParaRPr lang="vi-VN" sz="2000" b="0" dirty="0">
                  <a:latin typeface="Arial" panose="020B0604020202020204" pitchFamily="34" charset="0"/>
                  <a:cs typeface="Arial" panose="020B0604020202020204" pitchFamily="34" charset="0"/>
                </a:endParaRPr>
              </a:p>
              <a:p>
                <a:pPr>
                  <a:spcBef>
                    <a:spcPts val="1200"/>
                  </a:spcBef>
                </a:pPr>
                <a:r>
                  <a:rPr lang="vi-VN" sz="2000" b="0" dirty="0">
                    <a:latin typeface="Arial" panose="020B0604020202020204" pitchFamily="34" charset="0"/>
                    <a:cs typeface="Arial" panose="020B0604020202020204" pitchFamily="34" charset="0"/>
                  </a:rPr>
                  <a:t>Sau đó sử dụng cá</a:t>
                </a:r>
                <a:r>
                  <a:rPr lang="vi-VN" sz="2000" b="0" i="0" dirty="0">
                    <a:latin typeface="Arial" panose="020B0604020202020204" pitchFamily="34" charset="0"/>
                    <a:cs typeface="Arial" panose="020B0604020202020204" pitchFamily="34" charset="0"/>
                  </a:rPr>
                  <a:t>c tổ hợp tuyến tính </a:t>
                </a:r>
                <a14:m>
                  <m:oMath xmlns:m="http://schemas.openxmlformats.org/officeDocument/2006/math">
                    <m:r>
                      <m:rPr>
                        <m:sty m:val="p"/>
                      </m:rPr>
                      <a:rPr lang="vi-VN" sz="2000" b="0" dirty="0" smtClean="0">
                        <a:latin typeface="Cambria Math" panose="02040503050406030204" pitchFamily="18" charset="0"/>
                      </a:rPr>
                      <m:t>Z</m:t>
                    </m:r>
                    <m:r>
                      <a:rPr lang="vi-VN" sz="2000" b="0" i="0" dirty="0" smtClean="0">
                        <a:latin typeface="Cambria Math" panose="02040503050406030204" pitchFamily="18" charset="0"/>
                      </a:rPr>
                      <m:t>=</m:t>
                    </m:r>
                    <m:r>
                      <m:rPr>
                        <m:sty m:val="p"/>
                      </m:rPr>
                      <a:rPr lang="vi-VN" sz="2000" b="0" i="1" dirty="0">
                        <a:latin typeface="Cambria Math" panose="02040503050406030204" pitchFamily="18" charset="0"/>
                      </a:rPr>
                      <m:t>CX</m:t>
                    </m:r>
                  </m:oMath>
                </a14:m>
                <a:r>
                  <a:rPr lang="vi-VN" sz="2000" b="0" dirty="0">
                    <a:latin typeface="Arial" panose="020B0604020202020204" pitchFamily="34" charset="0"/>
                    <a:cs typeface="Arial" panose="020B0604020202020204" pitchFamily="34" charset="0"/>
                  </a:rPr>
                  <a:t>:</a:t>
                </a:r>
              </a:p>
              <a:p>
                <a:pPr>
                  <a:spcBef>
                    <a:spcPts val="1200"/>
                  </a:spcBef>
                </a:pPr>
                <a14:m>
                  <m:oMathPara xmlns:m="http://schemas.openxmlformats.org/officeDocument/2006/math">
                    <m:oMathParaPr>
                      <m:jc m:val="centerGroup"/>
                    </m:oMathParaPr>
                    <m:oMath xmlns:m="http://schemas.openxmlformats.org/officeDocument/2006/math">
                      <m:r>
                        <a:rPr lang="vi-VN" sz="2000" b="0" i="1" dirty="0" smtClean="0">
                          <a:latin typeface="Cambria Math" panose="02040503050406030204" pitchFamily="18" charset="0"/>
                        </a:rPr>
                        <m:t> </m:t>
                      </m:r>
                      <m:sSub>
                        <m:sSubPr>
                          <m:ctrlPr>
                            <a:rPr lang="vi-VN" sz="2000" b="0" i="1" dirty="0" smtClean="0">
                              <a:latin typeface="Cambria Math" panose="02040503050406030204" pitchFamily="18" charset="0"/>
                            </a:rPr>
                          </m:ctrlPr>
                        </m:sSubPr>
                        <m:e>
                          <m:r>
                            <a:rPr lang="vi-VN" sz="2000" b="0" i="1" dirty="0" smtClean="0">
                              <a:latin typeface="Cambria Math" panose="02040503050406030204" pitchFamily="18" charset="0"/>
                            </a:rPr>
                            <m:t>𝜇</m:t>
                          </m:r>
                        </m:e>
                        <m:sub>
                          <m:r>
                            <m:rPr>
                              <m:sty m:val="p"/>
                            </m:rPr>
                            <a:rPr lang="vi-VN" sz="2000" b="0" i="1" dirty="0">
                              <a:latin typeface="Cambria Math" panose="02040503050406030204" pitchFamily="18" charset="0"/>
                            </a:rPr>
                            <m:t>z</m:t>
                          </m:r>
                        </m:sub>
                      </m:sSub>
                      <m:r>
                        <a:rPr lang="vi-VN" sz="2000" b="0" i="1" dirty="0" smtClean="0">
                          <a:latin typeface="Cambria Math" panose="02040503050406030204" pitchFamily="18" charset="0"/>
                        </a:rPr>
                        <m:t>=</m:t>
                      </m:r>
                      <m:r>
                        <m:rPr>
                          <m:sty m:val="p"/>
                        </m:rPr>
                        <a:rPr lang="vi-VN" sz="2000" b="0" i="1" dirty="0" smtClean="0">
                          <a:latin typeface="Cambria Math" panose="02040503050406030204" pitchFamily="18" charset="0"/>
                        </a:rPr>
                        <m:t>E</m:t>
                      </m:r>
                      <m:d>
                        <m:dPr>
                          <m:ctrlPr>
                            <a:rPr lang="vi-VN" sz="2000" b="0" i="1" dirty="0" smtClean="0">
                              <a:latin typeface="Cambria Math" panose="02040503050406030204" pitchFamily="18" charset="0"/>
                            </a:rPr>
                          </m:ctrlPr>
                        </m:dPr>
                        <m:e>
                          <m:r>
                            <m:rPr>
                              <m:sty m:val="p"/>
                            </m:rPr>
                            <a:rPr lang="vi-VN" sz="2000" b="0" i="1" dirty="0">
                              <a:latin typeface="Cambria Math" panose="02040503050406030204" pitchFamily="18" charset="0"/>
                            </a:rPr>
                            <m:t>Z</m:t>
                          </m:r>
                        </m:e>
                      </m:d>
                      <m:r>
                        <a:rPr lang="vi-VN" sz="2000" b="0" i="1" dirty="0" smtClean="0">
                          <a:latin typeface="Cambria Math" panose="02040503050406030204" pitchFamily="18" charset="0"/>
                        </a:rPr>
                        <m:t>=</m:t>
                      </m:r>
                      <m:r>
                        <m:rPr>
                          <m:sty m:val="p"/>
                        </m:rPr>
                        <a:rPr lang="vi-VN" sz="2000" b="0" i="1" dirty="0" smtClean="0">
                          <a:latin typeface="Cambria Math" panose="02040503050406030204" pitchFamily="18" charset="0"/>
                        </a:rPr>
                        <m:t>E</m:t>
                      </m:r>
                      <m:d>
                        <m:dPr>
                          <m:ctrlPr>
                            <a:rPr lang="vi-VN" sz="2000" b="0" i="1" dirty="0" smtClean="0">
                              <a:latin typeface="Cambria Math" panose="02040503050406030204" pitchFamily="18" charset="0"/>
                            </a:rPr>
                          </m:ctrlPr>
                        </m:dPr>
                        <m:e>
                          <m:r>
                            <m:rPr>
                              <m:sty m:val="p"/>
                            </m:rPr>
                            <a:rPr lang="vi-VN" sz="2000" b="0" i="1" dirty="0">
                              <a:latin typeface="Cambria Math" panose="02040503050406030204" pitchFamily="18" charset="0"/>
                            </a:rPr>
                            <m:t>CX</m:t>
                          </m:r>
                        </m:e>
                      </m:d>
                      <m:r>
                        <a:rPr lang="vi-VN" sz="2000" b="0" i="1" dirty="0" smtClean="0">
                          <a:latin typeface="Cambria Math" panose="02040503050406030204" pitchFamily="18" charset="0"/>
                        </a:rPr>
                        <m:t>=</m:t>
                      </m:r>
                      <m:r>
                        <m:rPr>
                          <m:sty m:val="p"/>
                        </m:rPr>
                        <a:rPr lang="vi-VN" sz="2000" b="0" i="1" dirty="0" smtClean="0">
                          <a:latin typeface="Cambria Math" panose="02040503050406030204" pitchFamily="18" charset="0"/>
                        </a:rPr>
                        <m:t>C</m:t>
                      </m:r>
                      <m:sSub>
                        <m:sSubPr>
                          <m:ctrlPr>
                            <a:rPr lang="vi-VN" sz="2000" b="0" i="1" dirty="0" smtClean="0">
                              <a:latin typeface="Cambria Math" panose="02040503050406030204" pitchFamily="18" charset="0"/>
                            </a:rPr>
                          </m:ctrlPr>
                        </m:sSubPr>
                        <m:e>
                          <m:r>
                            <a:rPr lang="vi-VN" sz="2000" b="0" i="1" dirty="0" smtClean="0">
                              <a:latin typeface="Cambria Math" panose="02040503050406030204" pitchFamily="18" charset="0"/>
                            </a:rPr>
                            <m:t>𝜇</m:t>
                          </m:r>
                        </m:e>
                        <m:sub>
                          <m:r>
                            <m:rPr>
                              <m:sty m:val="p"/>
                            </m:rPr>
                            <a:rPr lang="vi-VN" sz="2000" b="0" i="1" dirty="0">
                              <a:latin typeface="Cambria Math" panose="02040503050406030204" pitchFamily="18" charset="0"/>
                            </a:rPr>
                            <m:t>X</m:t>
                          </m:r>
                        </m:sub>
                      </m:sSub>
                      <m:r>
                        <a:rPr lang="vi-VN" sz="2000" b="0" i="1" dirty="0" smtClean="0">
                          <a:latin typeface="Cambria Math" panose="02040503050406030204" pitchFamily="18" charset="0"/>
                        </a:rPr>
                        <m:t>    (</m:t>
                      </m:r>
                      <m:r>
                        <m:rPr>
                          <m:sty m:val="p"/>
                        </m:rPr>
                        <a:rPr lang="vi-VN" sz="2000" b="0" i="1" dirty="0" smtClean="0">
                          <a:latin typeface="Cambria Math" panose="02040503050406030204" pitchFamily="18" charset="0"/>
                        </a:rPr>
                        <m:t>Mean</m:t>
                      </m:r>
                      <m:r>
                        <a:rPr lang="vi-VN" sz="2000" b="0" i="1" dirty="0" smtClean="0">
                          <a:latin typeface="Cambria Math" panose="02040503050406030204" pitchFamily="18" charset="0"/>
                        </a:rPr>
                        <m:t> </m:t>
                      </m:r>
                      <m:r>
                        <m:rPr>
                          <m:sty m:val="p"/>
                        </m:rPr>
                        <a:rPr lang="vi-VN" sz="2000" b="0" i="1" dirty="0">
                          <a:latin typeface="Cambria Math" panose="02040503050406030204" pitchFamily="18" charset="0"/>
                        </a:rPr>
                        <m:t>vector</m:t>
                      </m:r>
                      <m:r>
                        <a:rPr lang="vi-VN" sz="2000" b="0" i="1" dirty="0" smtClean="0">
                          <a:latin typeface="Cambria Math" panose="02040503050406030204" pitchFamily="18" charset="0"/>
                        </a:rPr>
                        <m:t>)</m:t>
                      </m:r>
                    </m:oMath>
                  </m:oMathPara>
                </a14:m>
                <a:endParaRPr lang="vi-VN" sz="2000" b="0" dirty="0">
                  <a:latin typeface="Arial" panose="020B0604020202020204" pitchFamily="34" charset="0"/>
                  <a:cs typeface="Arial" panose="020B0604020202020204" pitchFamily="34" charset="0"/>
                </a:endParaRPr>
              </a:p>
              <a:p>
                <a:pPr>
                  <a:spcBef>
                    <a:spcPts val="1200"/>
                  </a:spcBef>
                </a:pPr>
                <a14:m>
                  <m:oMathPara xmlns:m="http://schemas.openxmlformats.org/officeDocument/2006/math">
                    <m:oMathParaPr>
                      <m:jc m:val="centerGroup"/>
                    </m:oMathParaPr>
                    <m:oMath xmlns:m="http://schemas.openxmlformats.org/officeDocument/2006/math">
                      <m:sSub>
                        <m:sSubPr>
                          <m:ctrlPr>
                            <a:rPr lang="vi-VN" sz="2000" b="0" i="1" dirty="0" smtClean="0">
                              <a:latin typeface="Cambria Math" panose="02040503050406030204" pitchFamily="18" charset="0"/>
                            </a:rPr>
                          </m:ctrlPr>
                        </m:sSubPr>
                        <m:e>
                          <m:r>
                            <m:rPr>
                              <m:sty m:val="p"/>
                            </m:rPr>
                            <a:rPr lang="vi-VN" sz="2000" b="0" i="0" dirty="0" smtClean="0">
                              <a:latin typeface="Cambria Math" panose="02040503050406030204" pitchFamily="18" charset="0"/>
                            </a:rPr>
                            <m:t>Σ</m:t>
                          </m:r>
                        </m:e>
                        <m:sub>
                          <m:r>
                            <m:rPr>
                              <m:sty m:val="p"/>
                            </m:rPr>
                            <a:rPr lang="vi-VN" sz="2000" b="0" i="1" dirty="0">
                              <a:latin typeface="Cambria Math" panose="02040503050406030204" pitchFamily="18" charset="0"/>
                            </a:rPr>
                            <m:t>Z</m:t>
                          </m:r>
                        </m:sub>
                      </m:sSub>
                      <m:r>
                        <a:rPr lang="vi-VN" sz="2000" b="0" i="1" dirty="0" smtClean="0">
                          <a:latin typeface="Cambria Math" panose="02040503050406030204" pitchFamily="18" charset="0"/>
                        </a:rPr>
                        <m:t>=</m:t>
                      </m:r>
                      <m:r>
                        <m:rPr>
                          <m:sty m:val="p"/>
                        </m:rPr>
                        <a:rPr lang="vi-VN" sz="2000" b="0" i="1" dirty="0">
                          <a:latin typeface="Cambria Math" panose="02040503050406030204" pitchFamily="18" charset="0"/>
                        </a:rPr>
                        <m:t>Cov</m:t>
                      </m:r>
                      <m:d>
                        <m:dPr>
                          <m:ctrlPr>
                            <a:rPr lang="vi-VN" sz="2000" b="0" i="1" dirty="0" smtClean="0">
                              <a:latin typeface="Cambria Math" panose="02040503050406030204" pitchFamily="18" charset="0"/>
                            </a:rPr>
                          </m:ctrlPr>
                        </m:dPr>
                        <m:e>
                          <m:r>
                            <m:rPr>
                              <m:sty m:val="p"/>
                            </m:rPr>
                            <a:rPr lang="vi-VN" sz="2000" b="0" i="1" dirty="0">
                              <a:latin typeface="Cambria Math" panose="02040503050406030204" pitchFamily="18" charset="0"/>
                            </a:rPr>
                            <m:t>Z</m:t>
                          </m:r>
                        </m:e>
                      </m:d>
                      <m:r>
                        <a:rPr lang="vi-VN" sz="2000" b="0" i="1" dirty="0" smtClean="0">
                          <a:latin typeface="Cambria Math" panose="02040503050406030204" pitchFamily="18" charset="0"/>
                        </a:rPr>
                        <m:t>=</m:t>
                      </m:r>
                      <m:r>
                        <m:rPr>
                          <m:sty m:val="p"/>
                        </m:rPr>
                        <a:rPr lang="vi-VN" sz="2000" b="0" i="1" dirty="0">
                          <a:latin typeface="Cambria Math" panose="02040503050406030204" pitchFamily="18" charset="0"/>
                        </a:rPr>
                        <m:t>Cov</m:t>
                      </m:r>
                      <m:d>
                        <m:dPr>
                          <m:ctrlPr>
                            <a:rPr lang="vi-VN" sz="2000" b="0" i="1" dirty="0" smtClean="0">
                              <a:latin typeface="Cambria Math" panose="02040503050406030204" pitchFamily="18" charset="0"/>
                            </a:rPr>
                          </m:ctrlPr>
                        </m:dPr>
                        <m:e>
                          <m:r>
                            <m:rPr>
                              <m:sty m:val="p"/>
                            </m:rPr>
                            <a:rPr lang="vi-VN" sz="2000" b="0" i="1" dirty="0">
                              <a:latin typeface="Cambria Math" panose="02040503050406030204" pitchFamily="18" charset="0"/>
                            </a:rPr>
                            <m:t>CX</m:t>
                          </m:r>
                        </m:e>
                      </m:d>
                      <m:r>
                        <a:rPr lang="vi-VN" sz="2000" b="0" i="1" dirty="0" smtClean="0">
                          <a:latin typeface="Cambria Math" panose="02040503050406030204" pitchFamily="18" charset="0"/>
                        </a:rPr>
                        <m:t>=</m:t>
                      </m:r>
                      <m:r>
                        <m:rPr>
                          <m:sty m:val="p"/>
                        </m:rPr>
                        <a:rPr lang="vi-VN" sz="2000" b="0" i="1" dirty="0">
                          <a:latin typeface="Cambria Math" panose="02040503050406030204" pitchFamily="18" charset="0"/>
                        </a:rPr>
                        <m:t>C</m:t>
                      </m:r>
                      <m:sSub>
                        <m:sSubPr>
                          <m:ctrlPr>
                            <a:rPr lang="vi-VN" sz="2000" b="0" i="1" dirty="0" smtClean="0">
                              <a:latin typeface="Cambria Math" panose="02040503050406030204" pitchFamily="18" charset="0"/>
                            </a:rPr>
                          </m:ctrlPr>
                        </m:sSubPr>
                        <m:e>
                          <m:r>
                            <m:rPr>
                              <m:sty m:val="p"/>
                            </m:rPr>
                            <a:rPr lang="vi-VN" sz="2000" b="0" i="0" dirty="0" smtClean="0">
                              <a:latin typeface="Cambria Math" panose="02040503050406030204" pitchFamily="18" charset="0"/>
                            </a:rPr>
                            <m:t>Σ</m:t>
                          </m:r>
                        </m:e>
                        <m:sub>
                          <m:r>
                            <m:rPr>
                              <m:sty m:val="p"/>
                            </m:rPr>
                            <a:rPr lang="vi-VN" sz="2000" b="0" i="1" dirty="0">
                              <a:latin typeface="Cambria Math" panose="02040503050406030204" pitchFamily="18" charset="0"/>
                            </a:rPr>
                            <m:t>X</m:t>
                          </m:r>
                        </m:sub>
                      </m:sSub>
                      <m:sSup>
                        <m:sSupPr>
                          <m:ctrlPr>
                            <a:rPr lang="vi-VN" sz="2000" b="0" i="1" dirty="0" smtClean="0">
                              <a:latin typeface="Cambria Math" panose="02040503050406030204" pitchFamily="18" charset="0"/>
                            </a:rPr>
                          </m:ctrlPr>
                        </m:sSupPr>
                        <m:e>
                          <m:r>
                            <m:rPr>
                              <m:sty m:val="p"/>
                            </m:rPr>
                            <a:rPr lang="vi-VN" sz="2000" b="0" i="1" dirty="0">
                              <a:latin typeface="Cambria Math" panose="02040503050406030204" pitchFamily="18" charset="0"/>
                            </a:rPr>
                            <m:t>C</m:t>
                          </m:r>
                        </m:e>
                        <m:sup>
                          <m:r>
                            <a:rPr lang="vi-VN" sz="2000" b="0" i="1" dirty="0" smtClean="0">
                              <a:latin typeface="Cambria Math" panose="02040503050406030204" pitchFamily="18" charset="0"/>
                            </a:rPr>
                            <m:t>′</m:t>
                          </m:r>
                        </m:sup>
                      </m:sSup>
                      <m:r>
                        <a:rPr lang="vi-VN" sz="2000" b="0" i="1" dirty="0" smtClean="0">
                          <a:latin typeface="Cambria Math" panose="02040503050406030204" pitchFamily="18" charset="0"/>
                        </a:rPr>
                        <m:t> (</m:t>
                      </m:r>
                      <m:r>
                        <m:rPr>
                          <m:sty m:val="p"/>
                        </m:rPr>
                        <a:rPr lang="vi-VN" sz="2000" b="0" i="1" dirty="0">
                          <a:latin typeface="Cambria Math" panose="02040503050406030204" pitchFamily="18" charset="0"/>
                        </a:rPr>
                        <m:t>Variance</m:t>
                      </m:r>
                      <m:r>
                        <a:rPr lang="vi-VN" sz="2000" b="0" i="1" dirty="0" smtClean="0">
                          <a:latin typeface="Cambria Math" panose="02040503050406030204" pitchFamily="18" charset="0"/>
                        </a:rPr>
                        <m:t>−</m:t>
                      </m:r>
                      <m:r>
                        <m:rPr>
                          <m:sty m:val="p"/>
                        </m:rPr>
                        <a:rPr lang="vi-VN" sz="2000" b="0" i="1" dirty="0">
                          <a:latin typeface="Cambria Math" panose="02040503050406030204" pitchFamily="18" charset="0"/>
                        </a:rPr>
                        <m:t>Covariance</m:t>
                      </m:r>
                      <m:r>
                        <a:rPr lang="vi-VN" sz="2000" b="0" i="1" dirty="0" smtClean="0">
                          <a:latin typeface="Cambria Math" panose="02040503050406030204" pitchFamily="18" charset="0"/>
                        </a:rPr>
                        <m:t> </m:t>
                      </m:r>
                      <m:r>
                        <m:rPr>
                          <m:sty m:val="p"/>
                        </m:rPr>
                        <a:rPr lang="vi-VN" sz="2000" b="0" i="1" dirty="0">
                          <a:latin typeface="Cambria Math" panose="02040503050406030204" pitchFamily="18" charset="0"/>
                        </a:rPr>
                        <m:t>Matrix</m:t>
                      </m:r>
                      <m:r>
                        <a:rPr lang="vi-VN" sz="2000" b="0" i="1" dirty="0" smtClean="0">
                          <a:latin typeface="Cambria Math" panose="02040503050406030204" pitchFamily="18" charset="0"/>
                        </a:rPr>
                        <m:t>)</m:t>
                      </m:r>
                      <m:r>
                        <a:rPr lang="vi-VN" sz="2000" b="0" i="1" dirty="0" smtClean="0">
                          <a:latin typeface="Cambria Math" panose="02040503050406030204" pitchFamily="18" charset="0"/>
                        </a:rPr>
                        <m:t> </m:t>
                      </m:r>
                    </m:oMath>
                  </m:oMathPara>
                </a14:m>
                <a:endParaRPr lang="en-US" sz="2000" b="0" dirty="0">
                  <a:latin typeface="Arial" panose="020B0604020202020204" pitchFamily="34" charset="0"/>
                  <a:cs typeface="Arial" panose="020B0604020202020204" pitchFamily="34" charset="0"/>
                </a:endParaRPr>
              </a:p>
              <a:p>
                <a:endParaRPr lang="en-US" sz="2000" b="0" dirty="0">
                  <a:latin typeface="Arial" panose="020B0604020202020204" pitchFamily="34" charset="0"/>
                  <a:cs typeface="Arial" panose="020B0604020202020204" pitchFamily="34" charset="0"/>
                </a:endParaRPr>
              </a:p>
            </p:txBody>
          </p:sp>
        </mc:Choice>
        <mc:Fallback>
          <p:sp>
            <p:nvSpPr>
              <p:cNvPr id="8" name="Content Placeholder 2">
                <a:extLst>
                  <a:ext uri="{FF2B5EF4-FFF2-40B4-BE49-F238E27FC236}">
                    <a16:creationId xmlns:a16="http://schemas.microsoft.com/office/drawing/2014/main" id="{BC614524-4E6D-ABA5-48EC-F219B93E2E5A}"/>
                  </a:ext>
                </a:extLst>
              </p:cNvPr>
              <p:cNvSpPr>
                <a:spLocks noGrp="1" noRot="1" noChangeAspect="1" noMove="1" noResize="1" noEditPoints="1" noAdjustHandles="1" noChangeArrowheads="1" noChangeShapeType="1" noTextEdit="1"/>
              </p:cNvSpPr>
              <p:nvPr>
                <p:ph sz="half" idx="2"/>
              </p:nvPr>
            </p:nvSpPr>
            <p:spPr>
              <a:xfrm>
                <a:off x="1322388" y="1571626"/>
                <a:ext cx="8126412" cy="4598504"/>
              </a:xfrm>
              <a:blipFill>
                <a:blip r:embed="rId3"/>
                <a:stretch>
                  <a:fillRect l="-825" t="-796" r="-525"/>
                </a:stretch>
              </a:blipFill>
            </p:spPr>
            <p:txBody>
              <a:bodyPr/>
              <a:lstStyle/>
              <a:p>
                <a:r>
                  <a:rPr lang="en-US">
                    <a:noFill/>
                  </a:rPr>
                  <a:t> </a:t>
                </a:r>
              </a:p>
            </p:txBody>
          </p:sp>
        </mc:Fallback>
      </mc:AlternateContent>
      <p:sp>
        <p:nvSpPr>
          <p:cNvPr id="10" name="Slide Number Placeholder 3">
            <a:extLst>
              <a:ext uri="{FF2B5EF4-FFF2-40B4-BE49-F238E27FC236}">
                <a16:creationId xmlns:a16="http://schemas.microsoft.com/office/drawing/2014/main" id="{0E031037-0584-AE9E-7C15-776322A943CD}"/>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12</a:t>
            </a:fld>
            <a:endParaRPr lang="en-US"/>
          </a:p>
        </p:txBody>
      </p:sp>
    </p:spTree>
    <p:extLst>
      <p:ext uri="{BB962C8B-B14F-4D97-AF65-F5344CB8AC3E}">
        <p14:creationId xmlns:p14="http://schemas.microsoft.com/office/powerpoint/2010/main" val="433766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E15F6-2C72-0ECA-85B1-4820E40BEF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AF4C51-A8D9-AB8B-F72A-55F5A1052718}"/>
              </a:ext>
            </a:extLst>
          </p:cNvPr>
          <p:cNvSpPr>
            <a:spLocks noGrp="1"/>
          </p:cNvSpPr>
          <p:nvPr>
            <p:ph type="title"/>
          </p:nvPr>
        </p:nvSpPr>
        <p:spPr>
          <a:xfrm>
            <a:off x="1322318" y="268360"/>
            <a:ext cx="7288282" cy="1303265"/>
          </a:xfrm>
        </p:spPr>
        <p:txBody>
          <a:bodyPr anchor="t">
            <a:normAutofit/>
          </a:bodyPr>
          <a:lstStyle/>
          <a:p>
            <a:r>
              <a:rPr lang="vi-VN" dirty="0">
                <a:latin typeface="Arial" panose="020B0604020202020204" pitchFamily="34" charset="0"/>
                <a:cs typeface="Arial" panose="020B0604020202020204" pitchFamily="34" charset="0"/>
              </a:rPr>
              <a:t>Phát Biểu bài toán</a:t>
            </a:r>
            <a:br>
              <a:rPr lang="vi-VN" dirty="0">
                <a:latin typeface="Arial" panose="020B0604020202020204" pitchFamily="34" charset="0"/>
                <a:cs typeface="Arial" panose="020B0604020202020204" pitchFamily="34" charset="0"/>
              </a:rPr>
            </a:br>
            <a:br>
              <a:rPr lang="vi-VN" dirty="0">
                <a:latin typeface="Arial" panose="020B0604020202020204" pitchFamily="34" charset="0"/>
                <a:cs typeface="Arial" panose="020B0604020202020204" pitchFamily="34" charset="0"/>
              </a:rPr>
            </a:br>
            <a:r>
              <a:rPr lang="vi-VN" dirty="0">
                <a:latin typeface="Arial" panose="020B0604020202020204" pitchFamily="34" charset="0"/>
                <a:cs typeface="Arial" panose="020B0604020202020204" pitchFamily="34" charset="0"/>
              </a:rPr>
              <a:t>2.4. phát biểu bài toán</a:t>
            </a:r>
            <a:endParaRPr lang="en-US"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5F314E74-6DB3-8308-2B89-6BEE07ECED2B}"/>
                  </a:ext>
                </a:extLst>
              </p:cNvPr>
              <p:cNvSpPr>
                <a:spLocks noGrp="1"/>
              </p:cNvSpPr>
              <p:nvPr>
                <p:ph sz="half" idx="2"/>
              </p:nvPr>
            </p:nvSpPr>
            <p:spPr>
              <a:xfrm>
                <a:off x="1322388" y="1571626"/>
                <a:ext cx="8126412" cy="4598504"/>
              </a:xfrm>
            </p:spPr>
            <p:txBody>
              <a:bodyPr>
                <a:noAutofit/>
              </a:bodyPr>
              <a:lstStyle/>
              <a:p>
                <a:pPr>
                  <a:lnSpc>
                    <a:spcPct val="150000"/>
                  </a:lnSpc>
                </a:pPr>
                <a:r>
                  <a:rPr lang="vi-VN" sz="1600" b="0" dirty="0">
                    <a:latin typeface="Arial" panose="020B0604020202020204" pitchFamily="34" charset="0"/>
                    <a:cs typeface="Arial" panose="020B0604020202020204" pitchFamily="34" charset="0"/>
                  </a:rPr>
                  <a:t>Ta có:</a:t>
                </a:r>
              </a:p>
              <a:p>
                <a:pPr>
                  <a:lnSpc>
                    <a:spcPct val="150000"/>
                  </a:lnSpc>
                </a:pPr>
                <a14:m>
                  <m:oMathPara xmlns:m="http://schemas.openxmlformats.org/officeDocument/2006/math">
                    <m:oMathParaPr>
                      <m:jc m:val="centerGroup"/>
                    </m:oMathParaPr>
                    <m:oMath xmlns:m="http://schemas.openxmlformats.org/officeDocument/2006/math">
                      <m:r>
                        <a:rPr lang="vi-VN" sz="2000" b="0" i="1" smtClean="0">
                          <a:latin typeface="Cambria Math" panose="02040503050406030204" pitchFamily="18" charset="0"/>
                          <a:cs typeface="Arial" panose="020B0604020202020204" pitchFamily="34" charset="0"/>
                        </a:rPr>
                        <m:t> </m:t>
                      </m:r>
                      <m:r>
                        <m:rPr>
                          <m:sty m:val="p"/>
                        </m:rPr>
                        <a:rPr lang="vi-VN" sz="2000" b="0" i="1">
                          <a:latin typeface="Cambria Math" panose="02040503050406030204" pitchFamily="18" charset="0"/>
                          <a:cs typeface="Arial" panose="020B0604020202020204" pitchFamily="34" charset="0"/>
                        </a:rPr>
                        <m:t>Va</m:t>
                      </m:r>
                      <m:r>
                        <a:rPr lang="en-US" sz="2000" b="0" i="1" smtClean="0">
                          <a:latin typeface="Cambria Math" panose="02040503050406030204" pitchFamily="18" charset="0"/>
                          <a:cs typeface="Arial" panose="020B0604020202020204" pitchFamily="34" charset="0"/>
                        </a:rPr>
                        <m:t>𝑟</m:t>
                      </m:r>
                      <m:d>
                        <m:dPr>
                          <m:ctrlPr>
                            <a:rPr lang="en-US" sz="2000" b="0" i="1" smtClean="0">
                              <a:latin typeface="Cambria Math" panose="02040503050406030204" pitchFamily="18" charset="0"/>
                              <a:cs typeface="Arial" panose="020B0604020202020204" pitchFamily="34" charset="0"/>
                            </a:rPr>
                          </m:ctrlPr>
                        </m:dPr>
                        <m:e>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𝑌</m:t>
                              </m:r>
                            </m:e>
                            <m:sub>
                              <m:r>
                                <a:rPr lang="en-US" sz="2000" b="0" i="1" smtClean="0">
                                  <a:latin typeface="Cambria Math" panose="02040503050406030204" pitchFamily="18" charset="0"/>
                                  <a:cs typeface="Arial" panose="020B0604020202020204" pitchFamily="34" charset="0"/>
                                </a:rPr>
                                <m:t>𝑖</m:t>
                              </m:r>
                            </m:sub>
                          </m:sSub>
                        </m:e>
                      </m:d>
                      <m:r>
                        <a:rPr lang="en-US" sz="2000" b="0" i="1" smtClean="0">
                          <a:latin typeface="Cambria Math" panose="02040503050406030204" pitchFamily="18" charset="0"/>
                          <a:cs typeface="Arial" panose="020B0604020202020204" pitchFamily="34" charset="0"/>
                        </a:rPr>
                        <m:t>=</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𝑎</m:t>
                          </m:r>
                        </m:e>
                        <m:sub>
                          <m:r>
                            <a:rPr lang="en-US" sz="2000" b="0" i="1" smtClean="0">
                              <a:latin typeface="Cambria Math" panose="02040503050406030204" pitchFamily="18" charset="0"/>
                              <a:cs typeface="Arial" panose="020B0604020202020204" pitchFamily="34" charset="0"/>
                            </a:rPr>
                            <m:t>𝑖</m:t>
                          </m:r>
                        </m:sub>
                        <m:sup>
                          <m:r>
                            <a:rPr lang="en-US" sz="2000" b="0" i="1" smtClean="0">
                              <a:latin typeface="Cambria Math" panose="02040503050406030204" pitchFamily="18" charset="0"/>
                              <a:cs typeface="Arial" panose="020B0604020202020204" pitchFamily="34" charset="0"/>
                            </a:rPr>
                            <m:t>′</m:t>
                          </m:r>
                        </m:sup>
                      </m:sSubSup>
                      <m:r>
                        <m:rPr>
                          <m:sty m:val="p"/>
                        </m:rPr>
                        <a:rPr lang="en-US" sz="2000" b="0" i="0" smtClean="0">
                          <a:latin typeface="Cambria Math" panose="02040503050406030204" pitchFamily="18" charset="0"/>
                          <a:cs typeface="Arial" panose="020B0604020202020204" pitchFamily="34" charset="0"/>
                        </a:rPr>
                        <m:t>Σ</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𝑎</m:t>
                          </m:r>
                        </m:e>
                        <m:sub>
                          <m:r>
                            <a:rPr lang="en-US" sz="2000" b="0" i="1" smtClean="0">
                              <a:latin typeface="Cambria Math" panose="02040503050406030204" pitchFamily="18" charset="0"/>
                              <a:cs typeface="Arial" panose="020B0604020202020204" pitchFamily="34" charset="0"/>
                            </a:rPr>
                            <m:t>𝑖</m:t>
                          </m:r>
                        </m:sub>
                      </m:sSub>
                      <m:r>
                        <a:rPr lang="en-US" sz="2000" b="0" i="0"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𝑖</m:t>
                      </m:r>
                      <m:r>
                        <a:rPr lang="en-US" sz="2000" b="0" i="1" smtClean="0">
                          <a:latin typeface="Cambria Math" panose="02040503050406030204" pitchFamily="18" charset="0"/>
                          <a:cs typeface="Arial" panose="020B0604020202020204" pitchFamily="34" charset="0"/>
                        </a:rPr>
                        <m:t>=1,2,…,</m:t>
                      </m:r>
                      <m:r>
                        <a:rPr lang="en-US" sz="2000" b="0" i="1" smtClean="0">
                          <a:latin typeface="Cambria Math" panose="02040503050406030204" pitchFamily="18" charset="0"/>
                          <a:cs typeface="Arial" panose="020B0604020202020204" pitchFamily="34" charset="0"/>
                        </a:rPr>
                        <m:t>𝑝</m:t>
                      </m:r>
                    </m:oMath>
                  </m:oMathPara>
                </a14:m>
                <a:endParaRPr lang="en-US" sz="2000" b="0" i="1" dirty="0">
                  <a:latin typeface="Arial" panose="020B0604020202020204" pitchFamily="34" charset="0"/>
                  <a:cs typeface="Arial" panose="020B0604020202020204" pitchFamily="34" charset="0"/>
                </a:endParaRPr>
              </a:p>
              <a:p>
                <a:pPr>
                  <a:lnSpc>
                    <a:spcPct val="150000"/>
                  </a:lnSpc>
                </a:pPr>
                <a14:m>
                  <m:oMathPara xmlns:m="http://schemas.openxmlformats.org/officeDocument/2006/math">
                    <m:oMathParaPr>
                      <m:jc m:val="centerGroup"/>
                    </m:oMathParaPr>
                    <m:oMath xmlns:m="http://schemas.openxmlformats.org/officeDocument/2006/math">
                      <m:r>
                        <a:rPr lang="vi-VN"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𝐶𝑜𝑣</m:t>
                      </m:r>
                      <m:d>
                        <m:dPr>
                          <m:ctrlPr>
                            <a:rPr lang="en-US" sz="2000" b="0" i="1" smtClean="0">
                              <a:latin typeface="Cambria Math" panose="02040503050406030204" pitchFamily="18" charset="0"/>
                              <a:cs typeface="Arial" panose="020B0604020202020204" pitchFamily="34" charset="0"/>
                            </a:rPr>
                          </m:ctrlPr>
                        </m:dPr>
                        <m:e>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𝑌</m:t>
                              </m:r>
                            </m:e>
                            <m:sub>
                              <m:r>
                                <a:rPr lang="en-US" sz="2000" b="0" i="1" smtClean="0">
                                  <a:latin typeface="Cambria Math" panose="02040503050406030204" pitchFamily="18" charset="0"/>
                                  <a:cs typeface="Arial" panose="020B0604020202020204" pitchFamily="34" charset="0"/>
                                </a:rPr>
                                <m:t>𝑖</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𝑌</m:t>
                              </m:r>
                            </m:e>
                            <m:sub>
                              <m:r>
                                <a:rPr lang="en-US" sz="2000" b="0" i="1" smtClean="0">
                                  <a:latin typeface="Cambria Math" panose="02040503050406030204" pitchFamily="18" charset="0"/>
                                  <a:cs typeface="Arial" panose="020B0604020202020204" pitchFamily="34" charset="0"/>
                                </a:rPr>
                                <m:t>𝑗</m:t>
                              </m:r>
                            </m:sub>
                          </m:sSub>
                        </m:e>
                      </m:d>
                      <m:r>
                        <a:rPr lang="en-US" sz="2000" b="0" i="1" smtClean="0">
                          <a:latin typeface="Cambria Math" panose="02040503050406030204" pitchFamily="18" charset="0"/>
                          <a:cs typeface="Arial" panose="020B0604020202020204" pitchFamily="34" charset="0"/>
                        </a:rPr>
                        <m:t>=</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𝑎</m:t>
                          </m:r>
                        </m:e>
                        <m:sub>
                          <m:r>
                            <a:rPr lang="en-US" sz="2000" b="0" i="1" smtClean="0">
                              <a:latin typeface="Cambria Math" panose="02040503050406030204" pitchFamily="18" charset="0"/>
                              <a:cs typeface="Arial" panose="020B0604020202020204" pitchFamily="34" charset="0"/>
                            </a:rPr>
                            <m:t>𝑖</m:t>
                          </m:r>
                        </m:sub>
                        <m:sup>
                          <m:r>
                            <a:rPr lang="en-US" sz="2000" b="0" i="1" smtClean="0">
                              <a:latin typeface="Cambria Math" panose="02040503050406030204" pitchFamily="18" charset="0"/>
                              <a:cs typeface="Arial" panose="020B0604020202020204" pitchFamily="34" charset="0"/>
                            </a:rPr>
                            <m:t>′</m:t>
                          </m:r>
                        </m:sup>
                      </m:sSubSup>
                      <m:r>
                        <m:rPr>
                          <m:sty m:val="p"/>
                        </m:rPr>
                        <a:rPr lang="en-US" sz="2000" b="0" i="0" smtClean="0">
                          <a:latin typeface="Cambria Math" panose="02040503050406030204" pitchFamily="18" charset="0"/>
                          <a:cs typeface="Arial" panose="020B0604020202020204" pitchFamily="34" charset="0"/>
                        </a:rPr>
                        <m:t>Σ</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𝑎</m:t>
                          </m:r>
                        </m:e>
                        <m:sub>
                          <m:r>
                            <a:rPr lang="en-US" sz="2000" b="0" i="1" smtClean="0">
                              <a:latin typeface="Cambria Math" panose="02040503050406030204" pitchFamily="18" charset="0"/>
                              <a:cs typeface="Arial" panose="020B0604020202020204" pitchFamily="34" charset="0"/>
                            </a:rPr>
                            <m:t>𝑗</m:t>
                          </m:r>
                        </m:sub>
                      </m:sSub>
                      <m:r>
                        <a:rPr lang="en-US" sz="2000" b="0" i="0"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𝑖</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𝑗</m:t>
                      </m:r>
                      <m:r>
                        <a:rPr lang="en-US" sz="2000" b="0" i="1" smtClean="0">
                          <a:latin typeface="Cambria Math" panose="02040503050406030204" pitchFamily="18" charset="0"/>
                          <a:cs typeface="Arial" panose="020B0604020202020204" pitchFamily="34" charset="0"/>
                        </a:rPr>
                        <m:t>=1,2,…,</m:t>
                      </m:r>
                      <m:r>
                        <a:rPr lang="en-US" sz="2000" b="0" i="1" smtClean="0">
                          <a:latin typeface="Cambria Math" panose="02040503050406030204" pitchFamily="18" charset="0"/>
                          <a:cs typeface="Arial" panose="020B0604020202020204" pitchFamily="34" charset="0"/>
                        </a:rPr>
                        <m:t>𝑝</m:t>
                      </m:r>
                    </m:oMath>
                  </m:oMathPara>
                </a14:m>
                <a:endParaRPr lang="en-US" sz="2000" b="0" i="1" dirty="0">
                  <a:latin typeface="Arial" panose="020B0604020202020204" pitchFamily="34" charset="0"/>
                  <a:cs typeface="Arial" panose="020B0604020202020204" pitchFamily="34" charset="0"/>
                </a:endParaRPr>
              </a:p>
              <a:p>
                <a:pPr>
                  <a:lnSpc>
                    <a:spcPct val="150000"/>
                  </a:lnSpc>
                </a:pPr>
                <a:r>
                  <a:rPr lang="vi-VN" sz="1600" b="0" dirty="0">
                    <a:latin typeface="Arial" panose="020B0604020202020204" pitchFamily="34" charset="0"/>
                    <a:cs typeface="Arial" panose="020B0604020202020204" pitchFamily="34" charset="0"/>
                  </a:rPr>
                  <a:t>Giả sử</a:t>
                </a:r>
                <a:r>
                  <a:rPr lang="en-US" sz="1600" b="0" dirty="0">
                    <a:latin typeface="Arial" panose="020B0604020202020204" pitchFamily="34" charset="0"/>
                    <a:cs typeface="Arial" panose="020B0604020202020204" pitchFamily="34" charset="0"/>
                  </a:rPr>
                  <a:t> </a:t>
                </a:r>
                <a14:m>
                  <m:oMath xmlns:m="http://schemas.openxmlformats.org/officeDocument/2006/math">
                    <m:sSub>
                      <m:sSubPr>
                        <m:ctrlPr>
                          <a:rPr lang="vi-VN" sz="1600" b="0" i="1" dirty="0" smtClean="0">
                            <a:latin typeface="Cambria Math" panose="02040503050406030204" pitchFamily="18" charset="0"/>
                            <a:cs typeface="Arial" panose="020B0604020202020204" pitchFamily="34" charset="0"/>
                          </a:rPr>
                        </m:ctrlPr>
                      </m:sSubPr>
                      <m:e>
                        <m:r>
                          <a:rPr lang="vi-VN" sz="1600" b="0" i="1" dirty="0" smtClean="0">
                            <a:latin typeface="Cambria Math" panose="02040503050406030204" pitchFamily="18" charset="0"/>
                            <a:cs typeface="Arial" panose="020B0604020202020204" pitchFamily="34" charset="0"/>
                          </a:rPr>
                          <m:t>𝑎</m:t>
                        </m:r>
                      </m:e>
                      <m:sub>
                        <m:r>
                          <a:rPr lang="vi-VN" sz="1600" b="0" i="1" dirty="0" smtClean="0">
                            <a:latin typeface="Cambria Math" panose="02040503050406030204" pitchFamily="18" charset="0"/>
                            <a:cs typeface="Arial" panose="020B0604020202020204" pitchFamily="34" charset="0"/>
                          </a:rPr>
                          <m:t>𝑖</m:t>
                        </m:r>
                      </m:sub>
                    </m:sSub>
                  </m:oMath>
                </a14:m>
                <a:r>
                  <a:rPr lang="vi-VN" sz="1600" b="0" dirty="0">
                    <a:latin typeface="Arial" panose="020B0604020202020204" pitchFamily="34" charset="0"/>
                    <a:cs typeface="Arial" panose="020B0604020202020204" pitchFamily="34" charset="0"/>
                  </a:rPr>
                  <a:t> có các thành phần chính </a:t>
                </a:r>
                <a14:m>
                  <m:oMath xmlns:m="http://schemas.openxmlformats.org/officeDocument/2006/math">
                    <m:sSub>
                      <m:sSubPr>
                        <m:ctrlPr>
                          <a:rPr lang="vi-VN" sz="1600" b="0" i="1" dirty="0" smtClean="0">
                            <a:latin typeface="Cambria Math" panose="02040503050406030204" pitchFamily="18" charset="0"/>
                            <a:cs typeface="Arial" panose="020B0604020202020204" pitchFamily="34" charset="0"/>
                          </a:rPr>
                        </m:ctrlPr>
                      </m:sSubPr>
                      <m:e>
                        <m:r>
                          <a:rPr lang="vi-VN" sz="1600" b="0" i="1" dirty="0">
                            <a:latin typeface="Cambria Math" panose="02040503050406030204" pitchFamily="18" charset="0"/>
                            <a:cs typeface="Arial" panose="020B0604020202020204" pitchFamily="34" charset="0"/>
                          </a:rPr>
                          <m:t>𝑌</m:t>
                        </m:r>
                      </m:e>
                      <m:sub>
                        <m:r>
                          <a:rPr lang="vi-VN" sz="1600" b="0" i="1" dirty="0">
                            <a:latin typeface="Cambria Math" panose="02040503050406030204" pitchFamily="18" charset="0"/>
                            <a:cs typeface="Arial" panose="020B0604020202020204" pitchFamily="34" charset="0"/>
                          </a:rPr>
                          <m:t>𝑖</m:t>
                        </m:r>
                      </m:sub>
                    </m:sSub>
                  </m:oMath>
                </a14:m>
                <a:r>
                  <a:rPr lang="vi-VN" sz="1600" b="0" dirty="0">
                    <a:latin typeface="Arial" panose="020B0604020202020204" pitchFamily="34" charset="0"/>
                    <a:cs typeface="Arial" panose="020B0604020202020204" pitchFamily="34" charset="0"/>
                  </a:rPr>
                  <a:t> là những tổ hợp tuyến tính không tương quan có phương sai lớn nhất có thể (ta cực đại hóa):</a:t>
                </a:r>
              </a:p>
              <a:p>
                <a:pPr>
                  <a:lnSpc>
                    <a:spcPct val="150000"/>
                  </a:lnSpc>
                </a:pPr>
                <a14:m>
                  <m:oMathPara xmlns:m="http://schemas.openxmlformats.org/officeDocument/2006/math">
                    <m:oMathParaPr>
                      <m:jc m:val="centerGroup"/>
                    </m:oMathParaPr>
                    <m:oMath xmlns:m="http://schemas.openxmlformats.org/officeDocument/2006/math">
                      <m:sSubSup>
                        <m:sSubSupPr>
                          <m:ctrlPr>
                            <a:rPr lang="vi-VN" sz="1600" b="0" i="1" smtClean="0">
                              <a:latin typeface="Cambria Math" panose="02040503050406030204" pitchFamily="18" charset="0"/>
                              <a:cs typeface="Arial" panose="020B0604020202020204" pitchFamily="34" charset="0"/>
                            </a:rPr>
                          </m:ctrlPr>
                        </m:sSubSupPr>
                        <m:e>
                          <m:r>
                            <a:rPr lang="vi-VN" sz="1600" b="0" i="1" smtClean="0">
                              <a:latin typeface="Cambria Math" panose="02040503050406030204" pitchFamily="18" charset="0"/>
                              <a:cs typeface="Arial" panose="020B0604020202020204" pitchFamily="34" charset="0"/>
                            </a:rPr>
                            <m:t>𝑎</m:t>
                          </m:r>
                        </m:e>
                        <m:sub>
                          <m:r>
                            <a:rPr lang="vi-VN" sz="1600" b="0" i="1">
                              <a:latin typeface="Cambria Math" panose="02040503050406030204" pitchFamily="18" charset="0"/>
                              <a:cs typeface="Arial" panose="020B0604020202020204" pitchFamily="34" charset="0"/>
                            </a:rPr>
                            <m:t>𝑖</m:t>
                          </m:r>
                        </m:sub>
                        <m:sup>
                          <m:r>
                            <a:rPr lang="vi-VN" sz="1600" b="0" i="1" dirty="0" smtClean="0">
                              <a:latin typeface="Cambria Math" panose="02040503050406030204" pitchFamily="18" charset="0"/>
                              <a:cs typeface="Arial" panose="020B0604020202020204" pitchFamily="34" charset="0"/>
                            </a:rPr>
                            <m:t>∗</m:t>
                          </m:r>
                        </m:sup>
                      </m:sSubSup>
                      <m:r>
                        <a:rPr lang="vi-VN" sz="1600" b="0" i="1" smtClean="0">
                          <a:latin typeface="Cambria Math" panose="02040503050406030204" pitchFamily="18" charset="0"/>
                          <a:cs typeface="Arial" panose="020B0604020202020204" pitchFamily="34" charset="0"/>
                        </a:rPr>
                        <m:t>=</m:t>
                      </m:r>
                      <m:r>
                        <a:rPr lang="vi-VN" sz="1600" b="0" i="1">
                          <a:latin typeface="Cambria Math" panose="02040503050406030204" pitchFamily="18" charset="0"/>
                          <a:cs typeface="Arial" panose="020B0604020202020204" pitchFamily="34" charset="0"/>
                        </a:rPr>
                        <m:t>𝑎𝑟𝑔𝑚𝑎𝑥</m:t>
                      </m:r>
                      <m:d>
                        <m:dPr>
                          <m:ctrlPr>
                            <a:rPr lang="vi-VN" sz="1600" b="0" i="1" smtClean="0">
                              <a:latin typeface="Cambria Math" panose="02040503050406030204" pitchFamily="18" charset="0"/>
                              <a:cs typeface="Arial" panose="020B0604020202020204" pitchFamily="34" charset="0"/>
                            </a:rPr>
                          </m:ctrlPr>
                        </m:dPr>
                        <m:e>
                          <m:r>
                            <a:rPr lang="vi-VN" sz="1600" b="0" i="1">
                              <a:latin typeface="Cambria Math" panose="02040503050406030204" pitchFamily="18" charset="0"/>
                              <a:cs typeface="Arial" panose="020B0604020202020204" pitchFamily="34" charset="0"/>
                            </a:rPr>
                            <m:t>𝑉𝑎𝑟</m:t>
                          </m:r>
                          <m:d>
                            <m:dPr>
                              <m:ctrlPr>
                                <a:rPr lang="vi-VN" sz="1600" b="0" i="1" smtClean="0">
                                  <a:latin typeface="Cambria Math" panose="02040503050406030204" pitchFamily="18" charset="0"/>
                                  <a:cs typeface="Arial" panose="020B0604020202020204" pitchFamily="34" charset="0"/>
                                </a:rPr>
                              </m:ctrlPr>
                            </m:dPr>
                            <m:e>
                              <m:sSub>
                                <m:sSubPr>
                                  <m:ctrlPr>
                                    <a:rPr lang="vi-VN" sz="1600" b="0" i="1" smtClean="0">
                                      <a:latin typeface="Cambria Math" panose="02040503050406030204" pitchFamily="18" charset="0"/>
                                      <a:cs typeface="Arial" panose="020B0604020202020204" pitchFamily="34" charset="0"/>
                                    </a:rPr>
                                  </m:ctrlPr>
                                </m:sSubPr>
                                <m:e>
                                  <m:r>
                                    <a:rPr lang="vi-VN" sz="1600" b="0" i="1">
                                      <a:latin typeface="Cambria Math" panose="02040503050406030204" pitchFamily="18" charset="0"/>
                                      <a:cs typeface="Arial" panose="020B0604020202020204" pitchFamily="34" charset="0"/>
                                    </a:rPr>
                                    <m:t>𝑌</m:t>
                                  </m:r>
                                </m:e>
                                <m:sub>
                                  <m:r>
                                    <a:rPr lang="vi-VN" sz="1600" b="0" i="1">
                                      <a:latin typeface="Cambria Math" panose="02040503050406030204" pitchFamily="18" charset="0"/>
                                      <a:cs typeface="Arial" panose="020B0604020202020204" pitchFamily="34" charset="0"/>
                                    </a:rPr>
                                    <m:t>𝑖</m:t>
                                  </m:r>
                                </m:sub>
                              </m:sSub>
                            </m:e>
                          </m:d>
                        </m:e>
                      </m:d>
                      <m:r>
                        <a:rPr lang="vi-VN" sz="1600" b="0" i="1" smtClean="0">
                          <a:latin typeface="Cambria Math" panose="02040503050406030204" pitchFamily="18" charset="0"/>
                          <a:cs typeface="Arial" panose="020B0604020202020204" pitchFamily="34" charset="0"/>
                        </a:rPr>
                        <m:t>=</m:t>
                      </m:r>
                      <m:r>
                        <a:rPr lang="vi-VN" sz="1600" b="0" i="1">
                          <a:latin typeface="Cambria Math" panose="02040503050406030204" pitchFamily="18" charset="0"/>
                          <a:cs typeface="Arial" panose="020B0604020202020204" pitchFamily="34" charset="0"/>
                        </a:rPr>
                        <m:t>𝑎𝑟𝑔𝑚𝑎𝑥</m:t>
                      </m:r>
                      <m:d>
                        <m:dPr>
                          <m:ctrlPr>
                            <a:rPr lang="vi-VN" sz="1600" b="0" i="1" smtClean="0">
                              <a:latin typeface="Cambria Math" panose="02040503050406030204" pitchFamily="18" charset="0"/>
                              <a:cs typeface="Arial" panose="020B0604020202020204" pitchFamily="34" charset="0"/>
                            </a:rPr>
                          </m:ctrlPr>
                        </m:dPr>
                        <m:e>
                          <m:sSubSup>
                            <m:sSubSupPr>
                              <m:ctrlPr>
                                <a:rPr lang="vi-VN" sz="1600" b="0" i="1" smtClean="0">
                                  <a:latin typeface="Cambria Math" panose="02040503050406030204" pitchFamily="18" charset="0"/>
                                  <a:cs typeface="Arial" panose="020B0604020202020204" pitchFamily="34" charset="0"/>
                                </a:rPr>
                              </m:ctrlPr>
                            </m:sSubSupPr>
                            <m:e>
                              <m:r>
                                <a:rPr lang="vi-VN" sz="1600" b="0" i="1">
                                  <a:latin typeface="Cambria Math" panose="02040503050406030204" pitchFamily="18" charset="0"/>
                                  <a:cs typeface="Arial" panose="020B0604020202020204" pitchFamily="34" charset="0"/>
                                </a:rPr>
                                <m:t>𝑎</m:t>
                              </m:r>
                            </m:e>
                            <m:sub>
                              <m:r>
                                <a:rPr lang="vi-VN" sz="1600" b="0" i="1">
                                  <a:latin typeface="Cambria Math" panose="02040503050406030204" pitchFamily="18" charset="0"/>
                                  <a:cs typeface="Arial" panose="020B0604020202020204" pitchFamily="34" charset="0"/>
                                </a:rPr>
                                <m:t>𝑖</m:t>
                              </m:r>
                            </m:sub>
                            <m:sup>
                              <m:r>
                                <a:rPr lang="vi-VN" sz="1600" b="0" i="1" smtClean="0">
                                  <a:latin typeface="Cambria Math" panose="02040503050406030204" pitchFamily="18" charset="0"/>
                                  <a:cs typeface="Arial" panose="020B0604020202020204" pitchFamily="34" charset="0"/>
                                </a:rPr>
                                <m:t>′</m:t>
                              </m:r>
                            </m:sup>
                          </m:sSubSup>
                          <m:r>
                            <a:rPr lang="vi-VN" sz="1600" b="0" i="1" smtClean="0">
                              <a:latin typeface="Cambria Math" panose="02040503050406030204" pitchFamily="18" charset="0"/>
                              <a:cs typeface="Arial" panose="020B0604020202020204" pitchFamily="34" charset="0"/>
                            </a:rPr>
                            <m:t>𝛴</m:t>
                          </m:r>
                          <m:sSub>
                            <m:sSubPr>
                              <m:ctrlPr>
                                <a:rPr lang="vi-VN" sz="1600" b="0" i="1" smtClean="0">
                                  <a:latin typeface="Cambria Math" panose="02040503050406030204" pitchFamily="18" charset="0"/>
                                  <a:cs typeface="Arial" panose="020B0604020202020204" pitchFamily="34" charset="0"/>
                                </a:rPr>
                              </m:ctrlPr>
                            </m:sSubPr>
                            <m:e>
                              <m:r>
                                <a:rPr lang="vi-VN" sz="1600" b="0" i="1">
                                  <a:latin typeface="Cambria Math" panose="02040503050406030204" pitchFamily="18" charset="0"/>
                                  <a:cs typeface="Arial" panose="020B0604020202020204" pitchFamily="34" charset="0"/>
                                </a:rPr>
                                <m:t>𝑎</m:t>
                              </m:r>
                            </m:e>
                            <m:sub>
                              <m:r>
                                <a:rPr lang="vi-VN" sz="1600" b="0" i="1">
                                  <a:latin typeface="Cambria Math" panose="02040503050406030204" pitchFamily="18" charset="0"/>
                                  <a:cs typeface="Arial" panose="020B0604020202020204" pitchFamily="34" charset="0"/>
                                </a:rPr>
                                <m:t>𝑖</m:t>
                              </m:r>
                            </m:sub>
                          </m:sSub>
                        </m:e>
                      </m:d>
                      <m:r>
                        <a:rPr lang="vi-VN" sz="1600" b="0" i="1" smtClean="0">
                          <a:latin typeface="Cambria Math" panose="02040503050406030204" pitchFamily="18" charset="0"/>
                          <a:cs typeface="Arial" panose="020B0604020202020204" pitchFamily="34" charset="0"/>
                        </a:rPr>
                        <m:t>,  </m:t>
                      </m:r>
                      <m:r>
                        <a:rPr lang="vi-VN" sz="1600" b="0" i="1">
                          <a:latin typeface="Cambria Math" panose="02040503050406030204" pitchFamily="18" charset="0"/>
                          <a:cs typeface="Arial" panose="020B0604020202020204" pitchFamily="34" charset="0"/>
                        </a:rPr>
                        <m:t>𝑖</m:t>
                      </m:r>
                      <m:r>
                        <a:rPr lang="vi-VN" sz="1600" b="0" i="1" smtClean="0">
                          <a:latin typeface="Cambria Math" panose="02040503050406030204" pitchFamily="18" charset="0"/>
                          <a:cs typeface="Arial" panose="020B0604020202020204" pitchFamily="34" charset="0"/>
                        </a:rPr>
                        <m:t>=</m:t>
                      </m:r>
                      <m:r>
                        <a:rPr lang="vi-VN" sz="1600" b="0" i="1">
                          <a:latin typeface="Cambria Math" panose="02040503050406030204" pitchFamily="18" charset="0"/>
                          <a:cs typeface="Arial" panose="020B0604020202020204" pitchFamily="34" charset="0"/>
                        </a:rPr>
                        <m:t>1</m:t>
                      </m:r>
                      <m:r>
                        <a:rPr lang="vi-VN" sz="1600" b="0" i="1" smtClean="0">
                          <a:latin typeface="Cambria Math" panose="02040503050406030204" pitchFamily="18" charset="0"/>
                          <a:cs typeface="Arial" panose="020B0604020202020204" pitchFamily="34" charset="0"/>
                        </a:rPr>
                        <m:t>,</m:t>
                      </m:r>
                      <m:r>
                        <a:rPr lang="vi-VN" sz="1600" b="0" i="1">
                          <a:latin typeface="Cambria Math" panose="02040503050406030204" pitchFamily="18" charset="0"/>
                          <a:cs typeface="Arial" panose="020B0604020202020204" pitchFamily="34" charset="0"/>
                        </a:rPr>
                        <m:t>2</m:t>
                      </m:r>
                      <m:r>
                        <a:rPr lang="vi-VN" sz="1600" b="0" i="1" smtClean="0">
                          <a:latin typeface="Cambria Math" panose="02040503050406030204" pitchFamily="18" charset="0"/>
                          <a:cs typeface="Arial" panose="020B0604020202020204" pitchFamily="34" charset="0"/>
                        </a:rPr>
                        <m:t>,…,</m:t>
                      </m:r>
                      <m:r>
                        <a:rPr lang="vi-VN" sz="1600" b="0" i="1">
                          <a:latin typeface="Cambria Math" panose="02040503050406030204" pitchFamily="18" charset="0"/>
                          <a:cs typeface="Arial" panose="020B0604020202020204" pitchFamily="34" charset="0"/>
                        </a:rPr>
                        <m:t>𝑝</m:t>
                      </m:r>
                      <m:r>
                        <a:rPr lang="vi-VN" sz="1600" b="0" i="1" dirty="0" smtClean="0">
                          <a:latin typeface="Cambria Math" panose="02040503050406030204" pitchFamily="18" charset="0"/>
                          <a:cs typeface="Arial" panose="020B0604020202020204" pitchFamily="34" charset="0"/>
                        </a:rPr>
                        <m:t> </m:t>
                      </m:r>
                    </m:oMath>
                  </m:oMathPara>
                </a14:m>
                <a:endParaRPr lang="vi-VN" sz="1600" b="0" i="1" dirty="0">
                  <a:latin typeface="Arial" panose="020B0604020202020204" pitchFamily="34" charset="0"/>
                  <a:cs typeface="Arial" panose="020B0604020202020204" pitchFamily="34" charset="0"/>
                </a:endParaRPr>
              </a:p>
              <a:p>
                <a:pPr>
                  <a:lnSpc>
                    <a:spcPct val="150000"/>
                  </a:lnSpc>
                </a:pPr>
                <a14:m>
                  <m:oMathPara xmlns:m="http://schemas.openxmlformats.org/officeDocument/2006/math">
                    <m:oMathParaPr>
                      <m:jc m:val="centerGroup"/>
                    </m:oMathParaPr>
                    <m:oMath xmlns:m="http://schemas.openxmlformats.org/officeDocument/2006/math">
                      <m:r>
                        <a:rPr lang="vi-VN" sz="1600" b="0" i="1" dirty="0" smtClean="0">
                          <a:latin typeface="Cambria Math" panose="02040503050406030204" pitchFamily="18" charset="0"/>
                          <a:cs typeface="Arial" panose="020B0604020202020204" pitchFamily="34" charset="0"/>
                        </a:rPr>
                        <m:t> </m:t>
                      </m:r>
                      <m:sSubSup>
                        <m:sSubSupPr>
                          <m:ctrlPr>
                            <a:rPr lang="vi-VN" sz="1600" b="0" i="1" dirty="0" smtClean="0">
                              <a:latin typeface="Cambria Math" panose="02040503050406030204" pitchFamily="18" charset="0"/>
                              <a:cs typeface="Arial" panose="020B0604020202020204" pitchFamily="34" charset="0"/>
                            </a:rPr>
                          </m:ctrlPr>
                        </m:sSubSupPr>
                        <m:e>
                          <m:d>
                            <m:dPr>
                              <m:begChr m:val="‖"/>
                              <m:endChr m:val="‖"/>
                              <m:ctrlPr>
                                <a:rPr lang="vi-VN" sz="1600" b="0" i="1" dirty="0" smtClean="0">
                                  <a:latin typeface="Cambria Math" panose="02040503050406030204" pitchFamily="18" charset="0"/>
                                  <a:cs typeface="Arial" panose="020B0604020202020204" pitchFamily="34" charset="0"/>
                                </a:rPr>
                              </m:ctrlPr>
                            </m:dPr>
                            <m:e>
                              <m:sSub>
                                <m:sSubPr>
                                  <m:ctrlPr>
                                    <a:rPr lang="vi-VN" sz="1600" b="0" i="1" dirty="0" smtClean="0">
                                      <a:latin typeface="Cambria Math" panose="02040503050406030204" pitchFamily="18" charset="0"/>
                                      <a:cs typeface="Arial" panose="020B0604020202020204" pitchFamily="34" charset="0"/>
                                    </a:rPr>
                                  </m:ctrlPr>
                                </m:sSubPr>
                                <m:e>
                                  <m:r>
                                    <a:rPr lang="vi-VN" sz="1600" b="0" i="1" dirty="0" smtClean="0">
                                      <a:latin typeface="Cambria Math" panose="02040503050406030204" pitchFamily="18" charset="0"/>
                                      <a:cs typeface="Arial" panose="020B0604020202020204" pitchFamily="34" charset="0"/>
                                    </a:rPr>
                                    <m:t>𝑎</m:t>
                                  </m:r>
                                </m:e>
                                <m:sub>
                                  <m:r>
                                    <a:rPr lang="vi-VN" sz="1600" b="0" i="1" dirty="0" smtClean="0">
                                      <a:latin typeface="Cambria Math" panose="02040503050406030204" pitchFamily="18" charset="0"/>
                                      <a:cs typeface="Arial" panose="020B0604020202020204" pitchFamily="34" charset="0"/>
                                    </a:rPr>
                                    <m:t>𝑖</m:t>
                                  </m:r>
                                </m:sub>
                              </m:sSub>
                            </m:e>
                          </m:d>
                        </m:e>
                        <m:sub>
                          <m:r>
                            <a:rPr lang="vi-VN" sz="1600" b="0" i="1" dirty="0" smtClean="0">
                              <a:latin typeface="Cambria Math" panose="02040503050406030204" pitchFamily="18" charset="0"/>
                              <a:cs typeface="Arial" panose="020B0604020202020204" pitchFamily="34" charset="0"/>
                            </a:rPr>
                            <m:t>2</m:t>
                          </m:r>
                        </m:sub>
                        <m:sup>
                          <m:r>
                            <a:rPr lang="vi-VN" sz="1600" b="0" i="1" dirty="0" smtClean="0">
                              <a:latin typeface="Cambria Math" panose="02040503050406030204" pitchFamily="18" charset="0"/>
                              <a:cs typeface="Arial" panose="020B0604020202020204" pitchFamily="34" charset="0"/>
                            </a:rPr>
                            <m:t>2</m:t>
                          </m:r>
                        </m:sup>
                      </m:sSubSup>
                      <m:r>
                        <a:rPr lang="vi-VN" sz="1600" b="0" i="1" dirty="0" smtClean="0">
                          <a:latin typeface="Cambria Math" panose="02040503050406030204" pitchFamily="18" charset="0"/>
                          <a:cs typeface="Arial" panose="020B0604020202020204" pitchFamily="34" charset="0"/>
                        </a:rPr>
                        <m:t>=</m:t>
                      </m:r>
                      <m:sSubSup>
                        <m:sSubSupPr>
                          <m:ctrlPr>
                            <a:rPr lang="vi-VN" sz="1600" b="0" i="1" dirty="0" smtClean="0">
                              <a:latin typeface="Cambria Math" panose="02040503050406030204" pitchFamily="18" charset="0"/>
                              <a:cs typeface="Arial" panose="020B0604020202020204" pitchFamily="34" charset="0"/>
                            </a:rPr>
                          </m:ctrlPr>
                        </m:sSubSupPr>
                        <m:e>
                          <m:r>
                            <a:rPr lang="vi-VN" sz="1600" b="0" i="1" dirty="0">
                              <a:latin typeface="Cambria Math" panose="02040503050406030204" pitchFamily="18" charset="0"/>
                              <a:cs typeface="Arial" panose="020B0604020202020204" pitchFamily="34" charset="0"/>
                            </a:rPr>
                            <m:t>𝑎</m:t>
                          </m:r>
                        </m:e>
                        <m:sub>
                          <m:r>
                            <a:rPr lang="vi-VN" sz="1600" b="0" i="1" dirty="0">
                              <a:latin typeface="Cambria Math" panose="02040503050406030204" pitchFamily="18" charset="0"/>
                              <a:cs typeface="Arial" panose="020B0604020202020204" pitchFamily="34" charset="0"/>
                            </a:rPr>
                            <m:t>𝑖</m:t>
                          </m:r>
                        </m:sub>
                        <m:sup>
                          <m:r>
                            <a:rPr lang="vi-VN" sz="1600" b="0" i="1" dirty="0" smtClean="0">
                              <a:latin typeface="Cambria Math" panose="02040503050406030204" pitchFamily="18" charset="0"/>
                              <a:cs typeface="Arial" panose="020B0604020202020204" pitchFamily="34" charset="0"/>
                            </a:rPr>
                            <m:t>′</m:t>
                          </m:r>
                        </m:sup>
                      </m:sSubSup>
                      <m:sSub>
                        <m:sSubPr>
                          <m:ctrlPr>
                            <a:rPr lang="vi-VN" sz="1600" b="0" i="1" dirty="0" smtClean="0">
                              <a:latin typeface="Cambria Math" panose="02040503050406030204" pitchFamily="18" charset="0"/>
                              <a:cs typeface="Arial" panose="020B0604020202020204" pitchFamily="34" charset="0"/>
                            </a:rPr>
                          </m:ctrlPr>
                        </m:sSubPr>
                        <m:e>
                          <m:r>
                            <a:rPr lang="vi-VN" sz="1600" b="0" i="1" dirty="0">
                              <a:latin typeface="Cambria Math" panose="02040503050406030204" pitchFamily="18" charset="0"/>
                              <a:cs typeface="Arial" panose="020B0604020202020204" pitchFamily="34" charset="0"/>
                            </a:rPr>
                            <m:t>𝑎</m:t>
                          </m:r>
                        </m:e>
                        <m:sub>
                          <m:r>
                            <a:rPr lang="vi-VN" sz="1600" b="0" i="1" dirty="0">
                              <a:latin typeface="Cambria Math" panose="02040503050406030204" pitchFamily="18" charset="0"/>
                              <a:cs typeface="Arial" panose="020B0604020202020204" pitchFamily="34" charset="0"/>
                            </a:rPr>
                            <m:t>𝑖</m:t>
                          </m:r>
                        </m:sub>
                      </m:sSub>
                      <m:r>
                        <a:rPr lang="vi-VN" sz="1600" b="0" i="1" dirty="0" smtClean="0">
                          <a:latin typeface="Cambria Math" panose="02040503050406030204" pitchFamily="18" charset="0"/>
                          <a:cs typeface="Arial" panose="020B0604020202020204" pitchFamily="34" charset="0"/>
                        </a:rPr>
                        <m:t>=</m:t>
                      </m:r>
                      <m:r>
                        <a:rPr lang="vi-VN" sz="1600" b="0" i="1" dirty="0">
                          <a:latin typeface="Cambria Math" panose="02040503050406030204" pitchFamily="18" charset="0"/>
                          <a:cs typeface="Arial" panose="020B0604020202020204" pitchFamily="34" charset="0"/>
                        </a:rPr>
                        <m:t>1</m:t>
                      </m:r>
                      <m:r>
                        <a:rPr lang="vi-VN" sz="1600" b="0" i="1" dirty="0" smtClean="0">
                          <a:latin typeface="Cambria Math" panose="02040503050406030204" pitchFamily="18" charset="0"/>
                          <a:cs typeface="Arial" panose="020B0604020202020204" pitchFamily="34" charset="0"/>
                        </a:rPr>
                        <m:t> </m:t>
                      </m:r>
                    </m:oMath>
                  </m:oMathPara>
                </a14:m>
                <a:endParaRPr lang="vi-VN" sz="1600" b="0" i="1" dirty="0">
                  <a:latin typeface="Arial" panose="020B0604020202020204" pitchFamily="34" charset="0"/>
                  <a:cs typeface="Arial" panose="020B0604020202020204" pitchFamily="34" charset="0"/>
                </a:endParaRPr>
              </a:p>
              <a:p>
                <a:pPr>
                  <a:lnSpc>
                    <a:spcPct val="150000"/>
                  </a:lnSpc>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cs typeface="Arial" panose="020B0604020202020204" pitchFamily="34" charset="0"/>
                        </a:rPr>
                        <m:t>𝐶𝑜𝑣</m:t>
                      </m:r>
                      <m:d>
                        <m:dPr>
                          <m:ctrlPr>
                            <a:rPr lang="vi-VN" sz="1600" b="0" i="1" smtClean="0">
                              <a:latin typeface="Cambria Math" panose="02040503050406030204" pitchFamily="18" charset="0"/>
                              <a:cs typeface="Arial" panose="020B0604020202020204" pitchFamily="34" charset="0"/>
                            </a:rPr>
                          </m:ctrlPr>
                        </m:dPr>
                        <m:e>
                          <m:sSub>
                            <m:sSubPr>
                              <m:ctrlPr>
                                <a:rPr lang="vi-VN" sz="1600" b="0" i="1" smtClean="0">
                                  <a:latin typeface="Cambria Math" panose="02040503050406030204" pitchFamily="18" charset="0"/>
                                  <a:cs typeface="Arial" panose="020B0604020202020204" pitchFamily="34" charset="0"/>
                                </a:rPr>
                              </m:ctrlPr>
                            </m:sSubPr>
                            <m:e>
                              <m:r>
                                <a:rPr lang="vi-VN" sz="1600" b="0" i="1">
                                  <a:latin typeface="Cambria Math" panose="02040503050406030204" pitchFamily="18" charset="0"/>
                                  <a:cs typeface="Arial" panose="020B0604020202020204" pitchFamily="34" charset="0"/>
                                </a:rPr>
                                <m:t>𝑌</m:t>
                              </m:r>
                            </m:e>
                            <m:sub>
                              <m:r>
                                <a:rPr lang="vi-VN" sz="1600" b="0" i="1">
                                  <a:latin typeface="Cambria Math" panose="02040503050406030204" pitchFamily="18" charset="0"/>
                                  <a:cs typeface="Arial" panose="020B0604020202020204" pitchFamily="34" charset="0"/>
                                </a:rPr>
                                <m:t>𝑖</m:t>
                              </m:r>
                            </m:sub>
                          </m:sSub>
                          <m:r>
                            <a:rPr lang="vi-VN" sz="1600" b="0" i="1" smtClean="0">
                              <a:latin typeface="Cambria Math" panose="02040503050406030204" pitchFamily="18" charset="0"/>
                              <a:cs typeface="Arial" panose="020B0604020202020204" pitchFamily="34" charset="0"/>
                            </a:rPr>
                            <m:t>,</m:t>
                          </m:r>
                          <m:sSub>
                            <m:sSubPr>
                              <m:ctrlPr>
                                <a:rPr lang="vi-VN" sz="1600" b="0" i="1" smtClean="0">
                                  <a:latin typeface="Cambria Math" panose="02040503050406030204" pitchFamily="18" charset="0"/>
                                  <a:cs typeface="Arial" panose="020B0604020202020204" pitchFamily="34" charset="0"/>
                                </a:rPr>
                              </m:ctrlPr>
                            </m:sSubPr>
                            <m:e>
                              <m:r>
                                <a:rPr lang="vi-VN" sz="1600" b="0" i="1">
                                  <a:latin typeface="Cambria Math" panose="02040503050406030204" pitchFamily="18" charset="0"/>
                                  <a:cs typeface="Arial" panose="020B0604020202020204" pitchFamily="34" charset="0"/>
                                </a:rPr>
                                <m:t>𝑌</m:t>
                              </m:r>
                            </m:e>
                            <m:sub>
                              <m:r>
                                <a:rPr lang="vi-VN" sz="1600" b="0" i="1">
                                  <a:latin typeface="Cambria Math" panose="02040503050406030204" pitchFamily="18" charset="0"/>
                                  <a:cs typeface="Arial" panose="020B0604020202020204" pitchFamily="34" charset="0"/>
                                </a:rPr>
                                <m:t>𝑗</m:t>
                              </m:r>
                            </m:sub>
                          </m:sSub>
                        </m:e>
                      </m:d>
                      <m:r>
                        <a:rPr lang="vi-VN" sz="1600" b="0" i="1" smtClean="0">
                          <a:latin typeface="Cambria Math" panose="02040503050406030204" pitchFamily="18" charset="0"/>
                          <a:cs typeface="Arial" panose="020B0604020202020204" pitchFamily="34" charset="0"/>
                        </a:rPr>
                        <m:t>=</m:t>
                      </m:r>
                      <m:r>
                        <a:rPr lang="vi-VN" sz="1600" b="0" i="1">
                          <a:latin typeface="Cambria Math" panose="02040503050406030204" pitchFamily="18" charset="0"/>
                          <a:cs typeface="Arial" panose="020B0604020202020204" pitchFamily="34" charset="0"/>
                        </a:rPr>
                        <m:t>0</m:t>
                      </m:r>
                      <m:r>
                        <a:rPr lang="vi-VN" sz="1600" b="0" i="1" smtClean="0">
                          <a:latin typeface="Cambria Math" panose="02040503050406030204" pitchFamily="18" charset="0"/>
                          <a:cs typeface="Arial" panose="020B0604020202020204" pitchFamily="34" charset="0"/>
                        </a:rPr>
                        <m:t> </m:t>
                      </m:r>
                      <m:r>
                        <a:rPr lang="vi-VN" sz="1600" b="0" i="1" smtClean="0">
                          <a:latin typeface="Cambria Math" panose="02040503050406030204" pitchFamily="18" charset="0"/>
                          <a:ea typeface="Cambria Math" panose="02040503050406030204" pitchFamily="18" charset="0"/>
                          <a:cs typeface="Arial" panose="020B0604020202020204" pitchFamily="34" charset="0"/>
                        </a:rPr>
                        <m:t>∀</m:t>
                      </m:r>
                      <m:r>
                        <a:rPr lang="vi-VN" sz="1600" b="0" i="1">
                          <a:latin typeface="Cambria Math" panose="02040503050406030204" pitchFamily="18" charset="0"/>
                          <a:ea typeface="Cambria Math" panose="02040503050406030204" pitchFamily="18" charset="0"/>
                          <a:cs typeface="Arial" panose="020B0604020202020204" pitchFamily="34" charset="0"/>
                        </a:rPr>
                        <m:t>𝑖</m:t>
                      </m:r>
                      <m:r>
                        <a:rPr lang="vi-VN" sz="1600" b="0" i="1" smtClean="0">
                          <a:latin typeface="Cambria Math" panose="02040503050406030204" pitchFamily="18" charset="0"/>
                          <a:ea typeface="Cambria Math" panose="02040503050406030204" pitchFamily="18" charset="0"/>
                          <a:cs typeface="Arial" panose="020B0604020202020204" pitchFamily="34" charset="0"/>
                        </a:rPr>
                        <m:t>≠</m:t>
                      </m:r>
                      <m:r>
                        <a:rPr lang="vi-VN" sz="1600" b="0" i="1">
                          <a:latin typeface="Cambria Math" panose="02040503050406030204" pitchFamily="18" charset="0"/>
                          <a:ea typeface="Cambria Math" panose="02040503050406030204" pitchFamily="18" charset="0"/>
                          <a:cs typeface="Arial" panose="020B0604020202020204" pitchFamily="34" charset="0"/>
                        </a:rPr>
                        <m:t>𝑗</m:t>
                      </m:r>
                      <m:r>
                        <a:rPr lang="vi-VN" sz="1600" b="0" i="1" smtClean="0">
                          <a:latin typeface="Cambria Math" panose="02040503050406030204" pitchFamily="18" charset="0"/>
                          <a:cs typeface="Arial" panose="020B0604020202020204" pitchFamily="34" charset="0"/>
                        </a:rPr>
                        <m:t> </m:t>
                      </m:r>
                    </m:oMath>
                  </m:oMathPara>
                </a14:m>
                <a:endParaRPr lang="vi-VN" sz="1600" b="0" i="1" dirty="0">
                  <a:latin typeface="Arial" panose="020B0604020202020204" pitchFamily="34" charset="0"/>
                  <a:cs typeface="Arial" panose="020B0604020202020204" pitchFamily="34" charset="0"/>
                </a:endParaRPr>
              </a:p>
              <a:p>
                <a:pPr>
                  <a:lnSpc>
                    <a:spcPct val="150000"/>
                  </a:lnSpc>
                </a:pPr>
                <a:r>
                  <a:rPr lang="vi-VN" sz="1600" b="0" dirty="0">
                    <a:latin typeface="Arial" panose="020B0604020202020204" pitchFamily="34" charset="0"/>
                    <a:cs typeface="Arial" panose="020B0604020202020204" pitchFamily="34" charset="0"/>
                  </a:rPr>
                  <a:t>Xét hàm Lagrange:</a:t>
                </a:r>
              </a:p>
              <a:p>
                <a:pPr>
                  <a:lnSpc>
                    <a:spcPct val="150000"/>
                  </a:lnSpc>
                </a:pPr>
                <a14:m>
                  <m:oMathPara xmlns:m="http://schemas.openxmlformats.org/officeDocument/2006/math">
                    <m:oMathParaPr>
                      <m:jc m:val="centerGroup"/>
                    </m:oMathParaPr>
                    <m:oMath xmlns:m="http://schemas.openxmlformats.org/officeDocument/2006/math">
                      <m:r>
                        <a:rPr lang="vi-VN" sz="1600" b="0" i="1" dirty="0" smtClean="0">
                          <a:latin typeface="Cambria Math" panose="02040503050406030204" pitchFamily="18" charset="0"/>
                          <a:cs typeface="Arial" panose="020B0604020202020204" pitchFamily="34" charset="0"/>
                        </a:rPr>
                        <m:t> </m:t>
                      </m:r>
                      <m:r>
                        <a:rPr lang="vi-VN" sz="1600" b="0" i="1" dirty="0" smtClean="0">
                          <a:latin typeface="Cambria Math" panose="02040503050406030204" pitchFamily="18" charset="0"/>
                          <a:cs typeface="Arial" panose="020B0604020202020204" pitchFamily="34" charset="0"/>
                        </a:rPr>
                        <m:t>𝐿</m:t>
                      </m:r>
                      <m:d>
                        <m:dPr>
                          <m:ctrlPr>
                            <a:rPr lang="vi-VN" sz="1600" b="0" i="1" dirty="0" smtClean="0">
                              <a:latin typeface="Cambria Math" panose="02040503050406030204" pitchFamily="18" charset="0"/>
                              <a:cs typeface="Arial" panose="020B0604020202020204" pitchFamily="34" charset="0"/>
                            </a:rPr>
                          </m:ctrlPr>
                        </m:dPr>
                        <m:e>
                          <m:sSub>
                            <m:sSubPr>
                              <m:ctrlPr>
                                <a:rPr lang="vi-VN" sz="1600" b="0" i="1" dirty="0" smtClean="0">
                                  <a:latin typeface="Cambria Math" panose="02040503050406030204" pitchFamily="18" charset="0"/>
                                  <a:cs typeface="Arial" panose="020B0604020202020204" pitchFamily="34" charset="0"/>
                                </a:rPr>
                              </m:ctrlPr>
                            </m:sSubPr>
                            <m:e>
                              <m:r>
                                <a:rPr lang="vi-VN" sz="1600" b="0" i="1" dirty="0">
                                  <a:latin typeface="Cambria Math" panose="02040503050406030204" pitchFamily="18" charset="0"/>
                                  <a:cs typeface="Arial" panose="020B0604020202020204" pitchFamily="34" charset="0"/>
                                </a:rPr>
                                <m:t>𝑎</m:t>
                              </m:r>
                            </m:e>
                            <m:sub>
                              <m:r>
                                <a:rPr lang="vi-VN" sz="1600" b="0" i="1" dirty="0">
                                  <a:latin typeface="Cambria Math" panose="02040503050406030204" pitchFamily="18" charset="0"/>
                                  <a:cs typeface="Arial" panose="020B0604020202020204" pitchFamily="34" charset="0"/>
                                </a:rPr>
                                <m:t>𝑖</m:t>
                              </m:r>
                            </m:sub>
                          </m:sSub>
                          <m:r>
                            <a:rPr lang="vi-VN" sz="1600" b="0" i="1" dirty="0" smtClean="0">
                              <a:latin typeface="Cambria Math" panose="02040503050406030204" pitchFamily="18" charset="0"/>
                              <a:cs typeface="Arial" panose="020B0604020202020204" pitchFamily="34" charset="0"/>
                            </a:rPr>
                            <m:t>,</m:t>
                          </m:r>
                          <m:r>
                            <a:rPr lang="vi-VN" sz="1600" b="0" i="1" dirty="0" smtClean="0">
                              <a:latin typeface="Cambria Math" panose="02040503050406030204" pitchFamily="18" charset="0"/>
                              <a:ea typeface="Cambria Math" panose="02040503050406030204" pitchFamily="18" charset="0"/>
                              <a:cs typeface="Arial" panose="020B0604020202020204" pitchFamily="34" charset="0"/>
                            </a:rPr>
                            <m:t>𝜆</m:t>
                          </m:r>
                          <m:r>
                            <a:rPr lang="vi-VN" sz="1600" b="0" i="1" dirty="0" smtClean="0">
                              <a:latin typeface="Cambria Math" panose="02040503050406030204" pitchFamily="18" charset="0"/>
                              <a:cs typeface="Arial" panose="020B0604020202020204" pitchFamily="34" charset="0"/>
                            </a:rPr>
                            <m:t> </m:t>
                          </m:r>
                        </m:e>
                      </m:d>
                      <m:r>
                        <a:rPr lang="vi-VN" sz="1600" b="0" i="1" dirty="0" smtClean="0">
                          <a:latin typeface="Cambria Math" panose="02040503050406030204" pitchFamily="18" charset="0"/>
                          <a:cs typeface="Arial" panose="020B0604020202020204" pitchFamily="34" charset="0"/>
                        </a:rPr>
                        <m:t>=</m:t>
                      </m:r>
                      <m:sSubSup>
                        <m:sSubSupPr>
                          <m:ctrlPr>
                            <a:rPr lang="vi-VN" sz="1600" b="0" i="1" dirty="0" smtClean="0">
                              <a:latin typeface="Cambria Math" panose="02040503050406030204" pitchFamily="18" charset="0"/>
                              <a:cs typeface="Arial" panose="020B0604020202020204" pitchFamily="34" charset="0"/>
                            </a:rPr>
                          </m:ctrlPr>
                        </m:sSubSupPr>
                        <m:e>
                          <m:r>
                            <a:rPr lang="vi-VN" sz="1600" b="0" i="1" dirty="0">
                              <a:latin typeface="Cambria Math" panose="02040503050406030204" pitchFamily="18" charset="0"/>
                              <a:cs typeface="Arial" panose="020B0604020202020204" pitchFamily="34" charset="0"/>
                            </a:rPr>
                            <m:t>𝑎</m:t>
                          </m:r>
                        </m:e>
                        <m:sub>
                          <m:r>
                            <a:rPr lang="vi-VN" sz="1600" b="0" i="1" dirty="0">
                              <a:latin typeface="Cambria Math" panose="02040503050406030204" pitchFamily="18" charset="0"/>
                              <a:cs typeface="Arial" panose="020B0604020202020204" pitchFamily="34" charset="0"/>
                            </a:rPr>
                            <m:t>𝑖</m:t>
                          </m:r>
                        </m:sub>
                        <m:sup>
                          <m:r>
                            <a:rPr lang="vi-VN" sz="1600" b="0" i="1" dirty="0" smtClean="0">
                              <a:latin typeface="Cambria Math" panose="02040503050406030204" pitchFamily="18" charset="0"/>
                              <a:cs typeface="Arial" panose="020B0604020202020204" pitchFamily="34" charset="0"/>
                            </a:rPr>
                            <m:t>′</m:t>
                          </m:r>
                        </m:sup>
                      </m:sSubSup>
                      <m:r>
                        <a:rPr lang="vi-VN" sz="1600" b="0" i="1" dirty="0" smtClean="0">
                          <a:latin typeface="Cambria Math" panose="02040503050406030204" pitchFamily="18" charset="0"/>
                          <a:cs typeface="Arial" panose="020B0604020202020204" pitchFamily="34" charset="0"/>
                        </a:rPr>
                        <m:t>𝛴</m:t>
                      </m:r>
                      <m:sSub>
                        <m:sSubPr>
                          <m:ctrlPr>
                            <a:rPr lang="vi-VN" sz="1600" b="0" i="1" dirty="0" smtClean="0">
                              <a:latin typeface="Cambria Math" panose="02040503050406030204" pitchFamily="18" charset="0"/>
                              <a:cs typeface="Arial" panose="020B0604020202020204" pitchFamily="34" charset="0"/>
                            </a:rPr>
                          </m:ctrlPr>
                        </m:sSubPr>
                        <m:e>
                          <m:r>
                            <a:rPr lang="vi-VN" sz="1600" b="0" i="1" dirty="0">
                              <a:latin typeface="Cambria Math" panose="02040503050406030204" pitchFamily="18" charset="0"/>
                              <a:cs typeface="Arial" panose="020B0604020202020204" pitchFamily="34" charset="0"/>
                            </a:rPr>
                            <m:t>𝑎</m:t>
                          </m:r>
                        </m:e>
                        <m:sub>
                          <m:r>
                            <a:rPr lang="vi-VN" sz="1600" b="0" i="1" dirty="0">
                              <a:latin typeface="Cambria Math" panose="02040503050406030204" pitchFamily="18" charset="0"/>
                              <a:cs typeface="Arial" panose="020B0604020202020204" pitchFamily="34" charset="0"/>
                            </a:rPr>
                            <m:t>𝑖</m:t>
                          </m:r>
                        </m:sub>
                      </m:sSub>
                      <m:r>
                        <a:rPr lang="vi-VN" sz="1600" b="0" i="1" dirty="0" smtClean="0">
                          <a:latin typeface="Cambria Math" panose="02040503050406030204" pitchFamily="18" charset="0"/>
                          <a:cs typeface="Arial" panose="020B0604020202020204" pitchFamily="34" charset="0"/>
                        </a:rPr>
                        <m:t>+</m:t>
                      </m:r>
                      <m:r>
                        <a:rPr lang="vi-VN" sz="1600" b="0" i="1" dirty="0" smtClean="0">
                          <a:latin typeface="Cambria Math" panose="02040503050406030204" pitchFamily="18" charset="0"/>
                          <a:cs typeface="Arial" panose="020B0604020202020204" pitchFamily="34" charset="0"/>
                        </a:rPr>
                        <m:t>𝜆</m:t>
                      </m:r>
                      <m:d>
                        <m:dPr>
                          <m:ctrlPr>
                            <a:rPr lang="vi-VN" sz="1600" b="0" i="1" dirty="0" smtClean="0">
                              <a:latin typeface="Cambria Math" panose="02040503050406030204" pitchFamily="18" charset="0"/>
                              <a:cs typeface="Arial" panose="020B0604020202020204" pitchFamily="34" charset="0"/>
                            </a:rPr>
                          </m:ctrlPr>
                        </m:dPr>
                        <m:e>
                          <m:r>
                            <a:rPr lang="vi-VN" sz="1600" b="0" i="1" dirty="0">
                              <a:latin typeface="Cambria Math" panose="02040503050406030204" pitchFamily="18" charset="0"/>
                              <a:cs typeface="Arial" panose="020B0604020202020204" pitchFamily="34" charset="0"/>
                            </a:rPr>
                            <m:t>1</m:t>
                          </m:r>
                          <m:r>
                            <a:rPr lang="vi-VN" sz="1600" b="0" i="1" dirty="0" smtClean="0">
                              <a:latin typeface="Cambria Math" panose="02040503050406030204" pitchFamily="18" charset="0"/>
                              <a:cs typeface="Arial" panose="020B0604020202020204" pitchFamily="34" charset="0"/>
                            </a:rPr>
                            <m:t>−</m:t>
                          </m:r>
                          <m:sSubSup>
                            <m:sSubSupPr>
                              <m:ctrlPr>
                                <a:rPr lang="vi-VN" sz="1600" b="0" i="1" dirty="0" smtClean="0">
                                  <a:latin typeface="Cambria Math" panose="02040503050406030204" pitchFamily="18" charset="0"/>
                                  <a:cs typeface="Arial" panose="020B0604020202020204" pitchFamily="34" charset="0"/>
                                </a:rPr>
                              </m:ctrlPr>
                            </m:sSubSupPr>
                            <m:e>
                              <m:r>
                                <a:rPr lang="vi-VN" sz="1600" b="0" i="1" dirty="0">
                                  <a:latin typeface="Cambria Math" panose="02040503050406030204" pitchFamily="18" charset="0"/>
                                  <a:cs typeface="Arial" panose="020B0604020202020204" pitchFamily="34" charset="0"/>
                                </a:rPr>
                                <m:t>𝑎</m:t>
                              </m:r>
                            </m:e>
                            <m:sub>
                              <m:r>
                                <a:rPr lang="vi-VN" sz="1600" b="0" i="1" dirty="0">
                                  <a:latin typeface="Cambria Math" panose="02040503050406030204" pitchFamily="18" charset="0"/>
                                  <a:cs typeface="Arial" panose="020B0604020202020204" pitchFamily="34" charset="0"/>
                                </a:rPr>
                                <m:t>𝑖</m:t>
                              </m:r>
                            </m:sub>
                            <m:sup>
                              <m:r>
                                <a:rPr lang="vi-VN" sz="1600" b="0" i="1" dirty="0" smtClean="0">
                                  <a:latin typeface="Cambria Math" panose="02040503050406030204" pitchFamily="18" charset="0"/>
                                  <a:cs typeface="Arial" panose="020B0604020202020204" pitchFamily="34" charset="0"/>
                                </a:rPr>
                                <m:t>′</m:t>
                              </m:r>
                            </m:sup>
                          </m:sSubSup>
                          <m:sSub>
                            <m:sSubPr>
                              <m:ctrlPr>
                                <a:rPr lang="vi-VN" sz="1600" b="0" i="1" dirty="0" smtClean="0">
                                  <a:latin typeface="Cambria Math" panose="02040503050406030204" pitchFamily="18" charset="0"/>
                                  <a:cs typeface="Arial" panose="020B0604020202020204" pitchFamily="34" charset="0"/>
                                </a:rPr>
                              </m:ctrlPr>
                            </m:sSubPr>
                            <m:e>
                              <m:r>
                                <a:rPr lang="vi-VN" sz="1600" b="0" i="1" dirty="0">
                                  <a:latin typeface="Cambria Math" panose="02040503050406030204" pitchFamily="18" charset="0"/>
                                  <a:cs typeface="Arial" panose="020B0604020202020204" pitchFamily="34" charset="0"/>
                                </a:rPr>
                                <m:t>𝑎</m:t>
                              </m:r>
                            </m:e>
                            <m:sub>
                              <m:r>
                                <a:rPr lang="vi-VN" sz="1600" b="0" i="1" dirty="0">
                                  <a:latin typeface="Cambria Math" panose="02040503050406030204" pitchFamily="18" charset="0"/>
                                  <a:cs typeface="Arial" panose="020B0604020202020204" pitchFamily="34" charset="0"/>
                                </a:rPr>
                                <m:t>𝑖</m:t>
                              </m:r>
                            </m:sub>
                          </m:sSub>
                        </m:e>
                      </m:d>
                      <m:r>
                        <a:rPr lang="vi-VN" sz="1600" b="0" i="1" dirty="0" smtClean="0">
                          <a:latin typeface="Cambria Math" panose="02040503050406030204" pitchFamily="18" charset="0"/>
                          <a:cs typeface="Arial" panose="020B0604020202020204" pitchFamily="34" charset="0"/>
                        </a:rPr>
                        <m:t>,  </m:t>
                      </m:r>
                      <m:r>
                        <a:rPr lang="vi-VN" sz="1600" b="0" i="1" dirty="0">
                          <a:latin typeface="Cambria Math" panose="02040503050406030204" pitchFamily="18" charset="0"/>
                          <a:cs typeface="Arial" panose="020B0604020202020204" pitchFamily="34" charset="0"/>
                        </a:rPr>
                        <m:t>1</m:t>
                      </m:r>
                      <m:r>
                        <a:rPr lang="vi-VN" sz="1600" b="0" i="1" dirty="0" smtClean="0">
                          <a:latin typeface="Cambria Math" panose="02040503050406030204" pitchFamily="18" charset="0"/>
                          <a:cs typeface="Arial" panose="020B0604020202020204" pitchFamily="34" charset="0"/>
                        </a:rPr>
                        <m:t>=</m:t>
                      </m:r>
                      <m:r>
                        <a:rPr lang="vi-VN" sz="1600" b="0" i="1" dirty="0">
                          <a:latin typeface="Cambria Math" panose="02040503050406030204" pitchFamily="18" charset="0"/>
                          <a:cs typeface="Arial" panose="020B0604020202020204" pitchFamily="34" charset="0"/>
                        </a:rPr>
                        <m:t>1</m:t>
                      </m:r>
                      <m:r>
                        <a:rPr lang="vi-VN" sz="1600" b="0" i="1" dirty="0" smtClean="0">
                          <a:latin typeface="Cambria Math" panose="02040503050406030204" pitchFamily="18" charset="0"/>
                          <a:cs typeface="Arial" panose="020B0604020202020204" pitchFamily="34" charset="0"/>
                        </a:rPr>
                        <m:t>,</m:t>
                      </m:r>
                      <m:r>
                        <a:rPr lang="vi-VN" sz="1600" b="0" i="1" dirty="0">
                          <a:latin typeface="Cambria Math" panose="02040503050406030204" pitchFamily="18" charset="0"/>
                          <a:cs typeface="Arial" panose="020B0604020202020204" pitchFamily="34" charset="0"/>
                        </a:rPr>
                        <m:t>2</m:t>
                      </m:r>
                      <m:r>
                        <a:rPr lang="vi-VN" sz="1600" b="0" i="1" dirty="0" smtClean="0">
                          <a:latin typeface="Cambria Math" panose="02040503050406030204" pitchFamily="18" charset="0"/>
                          <a:cs typeface="Arial" panose="020B0604020202020204" pitchFamily="34" charset="0"/>
                        </a:rPr>
                        <m:t>,…,</m:t>
                      </m:r>
                      <m:r>
                        <a:rPr lang="vi-VN" sz="1600" b="0" i="1" dirty="0">
                          <a:latin typeface="Cambria Math" panose="02040503050406030204" pitchFamily="18" charset="0"/>
                          <a:cs typeface="Arial" panose="020B0604020202020204" pitchFamily="34" charset="0"/>
                        </a:rPr>
                        <m:t>𝑝</m:t>
                      </m:r>
                    </m:oMath>
                  </m:oMathPara>
                </a14:m>
                <a:endParaRPr lang="vi-VN" sz="1600" b="0" dirty="0">
                  <a:latin typeface="Arial" panose="020B0604020202020204" pitchFamily="34" charset="0"/>
                  <a:cs typeface="Arial" panose="020B0604020202020204" pitchFamily="34" charset="0"/>
                </a:endParaRPr>
              </a:p>
            </p:txBody>
          </p:sp>
        </mc:Choice>
        <mc:Fallback>
          <p:sp>
            <p:nvSpPr>
              <p:cNvPr id="8" name="Content Placeholder 2">
                <a:extLst>
                  <a:ext uri="{FF2B5EF4-FFF2-40B4-BE49-F238E27FC236}">
                    <a16:creationId xmlns:a16="http://schemas.microsoft.com/office/drawing/2014/main" id="{5F314E74-6DB3-8308-2B89-6BEE07ECED2B}"/>
                  </a:ext>
                </a:extLst>
              </p:cNvPr>
              <p:cNvSpPr>
                <a:spLocks noGrp="1" noRot="1" noChangeAspect="1" noMove="1" noResize="1" noEditPoints="1" noAdjustHandles="1" noChangeArrowheads="1" noChangeShapeType="1" noTextEdit="1"/>
              </p:cNvSpPr>
              <p:nvPr>
                <p:ph sz="half" idx="2"/>
              </p:nvPr>
            </p:nvSpPr>
            <p:spPr>
              <a:xfrm>
                <a:off x="1322388" y="1571626"/>
                <a:ext cx="8126412" cy="4598504"/>
              </a:xfrm>
              <a:blipFill>
                <a:blip r:embed="rId3"/>
                <a:stretch>
                  <a:fillRect l="-450"/>
                </a:stretch>
              </a:blipFill>
            </p:spPr>
            <p:txBody>
              <a:bodyPr/>
              <a:lstStyle/>
              <a:p>
                <a:r>
                  <a:rPr lang="en-US">
                    <a:noFill/>
                  </a:rPr>
                  <a:t> </a:t>
                </a:r>
              </a:p>
            </p:txBody>
          </p:sp>
        </mc:Fallback>
      </mc:AlternateContent>
      <p:sp>
        <p:nvSpPr>
          <p:cNvPr id="10" name="Slide Number Placeholder 3">
            <a:extLst>
              <a:ext uri="{FF2B5EF4-FFF2-40B4-BE49-F238E27FC236}">
                <a16:creationId xmlns:a16="http://schemas.microsoft.com/office/drawing/2014/main" id="{DFB7242C-DFC2-2333-8551-E1DCE5EF88B1}"/>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13</a:t>
            </a:fld>
            <a:endParaRPr lang="en-US"/>
          </a:p>
        </p:txBody>
      </p:sp>
    </p:spTree>
    <p:extLst>
      <p:ext uri="{BB962C8B-B14F-4D97-AF65-F5344CB8AC3E}">
        <p14:creationId xmlns:p14="http://schemas.microsoft.com/office/powerpoint/2010/main" val="2009958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7AD23-48A0-20E8-74B4-66F98947EB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D11389-E3BE-6B45-42B8-1E442ECA4FFE}"/>
              </a:ext>
            </a:extLst>
          </p:cNvPr>
          <p:cNvSpPr>
            <a:spLocks noGrp="1"/>
          </p:cNvSpPr>
          <p:nvPr>
            <p:ph type="title"/>
          </p:nvPr>
        </p:nvSpPr>
        <p:spPr>
          <a:xfrm>
            <a:off x="1322318" y="268360"/>
            <a:ext cx="7288282" cy="1303265"/>
          </a:xfrm>
        </p:spPr>
        <p:txBody>
          <a:bodyPr anchor="t">
            <a:normAutofit/>
          </a:bodyPr>
          <a:lstStyle/>
          <a:p>
            <a:r>
              <a:rPr lang="vi-VN" dirty="0">
                <a:latin typeface="Arial" panose="020B0604020202020204" pitchFamily="34" charset="0"/>
                <a:cs typeface="Arial" panose="020B0604020202020204" pitchFamily="34" charset="0"/>
              </a:rPr>
              <a:t>Phát Biểu bài toán</a:t>
            </a:r>
            <a:br>
              <a:rPr lang="vi-VN" dirty="0">
                <a:latin typeface="Arial" panose="020B0604020202020204" pitchFamily="34" charset="0"/>
                <a:cs typeface="Arial" panose="020B0604020202020204" pitchFamily="34" charset="0"/>
              </a:rPr>
            </a:br>
            <a:br>
              <a:rPr lang="vi-VN" dirty="0">
                <a:latin typeface="Arial" panose="020B0604020202020204" pitchFamily="34" charset="0"/>
                <a:cs typeface="Arial" panose="020B0604020202020204" pitchFamily="34" charset="0"/>
              </a:rPr>
            </a:br>
            <a:r>
              <a:rPr lang="vi-VN" dirty="0">
                <a:latin typeface="Arial" panose="020B0604020202020204" pitchFamily="34" charset="0"/>
                <a:cs typeface="Arial" panose="020B0604020202020204" pitchFamily="34" charset="0"/>
              </a:rPr>
              <a:t>2.4. phát biểu bài toán</a:t>
            </a:r>
            <a:endParaRPr lang="en-US"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8E398302-8AC7-D256-4A5D-77AD99E575B0}"/>
                  </a:ext>
                </a:extLst>
              </p:cNvPr>
              <p:cNvSpPr>
                <a:spLocks noGrp="1"/>
              </p:cNvSpPr>
              <p:nvPr>
                <p:ph sz="half" idx="2"/>
              </p:nvPr>
            </p:nvSpPr>
            <p:spPr>
              <a:xfrm>
                <a:off x="1322388" y="1571626"/>
                <a:ext cx="8126412" cy="4598504"/>
              </a:xfrm>
            </p:spPr>
            <p:txBody>
              <a:bodyPr>
                <a:noAutofit/>
              </a:bodyPr>
              <a:lstStyle/>
              <a:p>
                <a:pPr>
                  <a:lnSpc>
                    <a:spcPct val="150000"/>
                  </a:lnSpc>
                </a:pPr>
                <a:r>
                  <a:rPr lang="vi-VN" sz="1600" b="0" dirty="0">
                    <a:latin typeface="Arial" panose="020B0604020202020204" pitchFamily="34" charset="0"/>
                    <a:cs typeface="Arial" panose="020B0604020202020204" pitchFamily="34" charset="0"/>
                  </a:rPr>
                  <a:t>Xét hàm Lagrange:</a:t>
                </a:r>
              </a:p>
              <a:p>
                <a:pPr>
                  <a:lnSpc>
                    <a:spcPct val="150000"/>
                  </a:lnSpc>
                </a:pPr>
                <a14:m>
                  <m:oMathPara xmlns:m="http://schemas.openxmlformats.org/officeDocument/2006/math">
                    <m:oMathParaPr>
                      <m:jc m:val="centerGroup"/>
                    </m:oMathParaPr>
                    <m:oMath xmlns:m="http://schemas.openxmlformats.org/officeDocument/2006/math">
                      <m:r>
                        <a:rPr lang="vi-VN" sz="1600" b="0" i="1" dirty="0" smtClean="0">
                          <a:latin typeface="Cambria Math" panose="02040503050406030204" pitchFamily="18" charset="0"/>
                          <a:cs typeface="Arial" panose="020B0604020202020204" pitchFamily="34" charset="0"/>
                        </a:rPr>
                        <m:t> </m:t>
                      </m:r>
                      <m:r>
                        <a:rPr lang="vi-VN" sz="1600" b="0" i="1" dirty="0" smtClean="0">
                          <a:latin typeface="Cambria Math" panose="02040503050406030204" pitchFamily="18" charset="0"/>
                          <a:cs typeface="Arial" panose="020B0604020202020204" pitchFamily="34" charset="0"/>
                        </a:rPr>
                        <m:t>𝐿</m:t>
                      </m:r>
                      <m:d>
                        <m:dPr>
                          <m:ctrlPr>
                            <a:rPr lang="vi-VN" sz="1600" b="0" i="1" dirty="0" smtClean="0">
                              <a:latin typeface="Cambria Math" panose="02040503050406030204" pitchFamily="18" charset="0"/>
                              <a:cs typeface="Arial" panose="020B0604020202020204" pitchFamily="34" charset="0"/>
                            </a:rPr>
                          </m:ctrlPr>
                        </m:dPr>
                        <m:e>
                          <m:sSub>
                            <m:sSubPr>
                              <m:ctrlPr>
                                <a:rPr lang="vi-VN" sz="1600" b="0" i="1" dirty="0" smtClean="0">
                                  <a:latin typeface="Cambria Math" panose="02040503050406030204" pitchFamily="18" charset="0"/>
                                  <a:cs typeface="Arial" panose="020B0604020202020204" pitchFamily="34" charset="0"/>
                                </a:rPr>
                              </m:ctrlPr>
                            </m:sSubPr>
                            <m:e>
                              <m:r>
                                <a:rPr lang="vi-VN" sz="1600" b="0" i="1" dirty="0">
                                  <a:latin typeface="Cambria Math" panose="02040503050406030204" pitchFamily="18" charset="0"/>
                                  <a:cs typeface="Arial" panose="020B0604020202020204" pitchFamily="34" charset="0"/>
                                </a:rPr>
                                <m:t>𝑎</m:t>
                              </m:r>
                            </m:e>
                            <m:sub>
                              <m:r>
                                <a:rPr lang="vi-VN" sz="1600" b="0" i="1" dirty="0">
                                  <a:latin typeface="Cambria Math" panose="02040503050406030204" pitchFamily="18" charset="0"/>
                                  <a:cs typeface="Arial" panose="020B0604020202020204" pitchFamily="34" charset="0"/>
                                </a:rPr>
                                <m:t>𝑖</m:t>
                              </m:r>
                            </m:sub>
                          </m:sSub>
                          <m:r>
                            <a:rPr lang="vi-VN" sz="1600" b="0" i="1" dirty="0" smtClean="0">
                              <a:latin typeface="Cambria Math" panose="02040503050406030204" pitchFamily="18" charset="0"/>
                              <a:cs typeface="Arial" panose="020B0604020202020204" pitchFamily="34" charset="0"/>
                            </a:rPr>
                            <m:t>,</m:t>
                          </m:r>
                          <m:r>
                            <a:rPr lang="vi-VN" sz="1600" b="0" i="1" dirty="0" smtClean="0">
                              <a:latin typeface="Cambria Math" panose="02040503050406030204" pitchFamily="18" charset="0"/>
                              <a:ea typeface="Cambria Math" panose="02040503050406030204" pitchFamily="18" charset="0"/>
                              <a:cs typeface="Arial" panose="020B0604020202020204" pitchFamily="34" charset="0"/>
                            </a:rPr>
                            <m:t>𝜆</m:t>
                          </m:r>
                          <m:r>
                            <a:rPr lang="vi-VN" sz="1600" b="0" i="1" dirty="0" smtClean="0">
                              <a:latin typeface="Cambria Math" panose="02040503050406030204" pitchFamily="18" charset="0"/>
                              <a:cs typeface="Arial" panose="020B0604020202020204" pitchFamily="34" charset="0"/>
                            </a:rPr>
                            <m:t> </m:t>
                          </m:r>
                        </m:e>
                      </m:d>
                      <m:r>
                        <a:rPr lang="vi-VN" sz="1600" b="0" i="1" dirty="0" smtClean="0">
                          <a:latin typeface="Cambria Math" panose="02040503050406030204" pitchFamily="18" charset="0"/>
                          <a:cs typeface="Arial" panose="020B0604020202020204" pitchFamily="34" charset="0"/>
                        </a:rPr>
                        <m:t>=</m:t>
                      </m:r>
                      <m:sSubSup>
                        <m:sSubSupPr>
                          <m:ctrlPr>
                            <a:rPr lang="vi-VN" sz="1600" b="0" i="1" dirty="0" smtClean="0">
                              <a:latin typeface="Cambria Math" panose="02040503050406030204" pitchFamily="18" charset="0"/>
                              <a:cs typeface="Arial" panose="020B0604020202020204" pitchFamily="34" charset="0"/>
                            </a:rPr>
                          </m:ctrlPr>
                        </m:sSubSupPr>
                        <m:e>
                          <m:r>
                            <a:rPr lang="vi-VN" sz="1600" b="0" i="1" dirty="0">
                              <a:latin typeface="Cambria Math" panose="02040503050406030204" pitchFamily="18" charset="0"/>
                              <a:cs typeface="Arial" panose="020B0604020202020204" pitchFamily="34" charset="0"/>
                            </a:rPr>
                            <m:t>𝑎</m:t>
                          </m:r>
                        </m:e>
                        <m:sub>
                          <m:r>
                            <a:rPr lang="vi-VN" sz="1600" b="0" i="1" dirty="0">
                              <a:latin typeface="Cambria Math" panose="02040503050406030204" pitchFamily="18" charset="0"/>
                              <a:cs typeface="Arial" panose="020B0604020202020204" pitchFamily="34" charset="0"/>
                            </a:rPr>
                            <m:t>𝑖</m:t>
                          </m:r>
                        </m:sub>
                        <m:sup>
                          <m:r>
                            <a:rPr lang="vi-VN" sz="1600" b="0" i="1" dirty="0" smtClean="0">
                              <a:latin typeface="Cambria Math" panose="02040503050406030204" pitchFamily="18" charset="0"/>
                              <a:cs typeface="Arial" panose="020B0604020202020204" pitchFamily="34" charset="0"/>
                            </a:rPr>
                            <m:t>′</m:t>
                          </m:r>
                        </m:sup>
                      </m:sSubSup>
                      <m:r>
                        <a:rPr lang="vi-VN" sz="1600" b="0" i="1" dirty="0" smtClean="0">
                          <a:latin typeface="Cambria Math" panose="02040503050406030204" pitchFamily="18" charset="0"/>
                          <a:cs typeface="Arial" panose="020B0604020202020204" pitchFamily="34" charset="0"/>
                        </a:rPr>
                        <m:t>𝛴</m:t>
                      </m:r>
                      <m:sSub>
                        <m:sSubPr>
                          <m:ctrlPr>
                            <a:rPr lang="vi-VN" sz="1600" b="0" i="1" dirty="0" smtClean="0">
                              <a:latin typeface="Cambria Math" panose="02040503050406030204" pitchFamily="18" charset="0"/>
                              <a:cs typeface="Arial" panose="020B0604020202020204" pitchFamily="34" charset="0"/>
                            </a:rPr>
                          </m:ctrlPr>
                        </m:sSubPr>
                        <m:e>
                          <m:r>
                            <a:rPr lang="vi-VN" sz="1600" b="0" i="1" dirty="0">
                              <a:latin typeface="Cambria Math" panose="02040503050406030204" pitchFamily="18" charset="0"/>
                              <a:cs typeface="Arial" panose="020B0604020202020204" pitchFamily="34" charset="0"/>
                            </a:rPr>
                            <m:t>𝑎</m:t>
                          </m:r>
                        </m:e>
                        <m:sub>
                          <m:r>
                            <a:rPr lang="vi-VN" sz="1600" b="0" i="1" dirty="0">
                              <a:latin typeface="Cambria Math" panose="02040503050406030204" pitchFamily="18" charset="0"/>
                              <a:cs typeface="Arial" panose="020B0604020202020204" pitchFamily="34" charset="0"/>
                            </a:rPr>
                            <m:t>𝑖</m:t>
                          </m:r>
                        </m:sub>
                      </m:sSub>
                      <m:r>
                        <a:rPr lang="vi-VN" sz="1600" b="0" i="1" dirty="0" smtClean="0">
                          <a:latin typeface="Cambria Math" panose="02040503050406030204" pitchFamily="18" charset="0"/>
                          <a:cs typeface="Arial" panose="020B0604020202020204" pitchFamily="34" charset="0"/>
                        </a:rPr>
                        <m:t>+</m:t>
                      </m:r>
                      <m:r>
                        <a:rPr lang="vi-VN" sz="1600" b="0" i="1" dirty="0" smtClean="0">
                          <a:latin typeface="Cambria Math" panose="02040503050406030204" pitchFamily="18" charset="0"/>
                          <a:cs typeface="Arial" panose="020B0604020202020204" pitchFamily="34" charset="0"/>
                        </a:rPr>
                        <m:t>𝜆</m:t>
                      </m:r>
                      <m:d>
                        <m:dPr>
                          <m:ctrlPr>
                            <a:rPr lang="vi-VN" sz="1600" b="0" i="1" dirty="0" smtClean="0">
                              <a:latin typeface="Cambria Math" panose="02040503050406030204" pitchFamily="18" charset="0"/>
                              <a:cs typeface="Arial" panose="020B0604020202020204" pitchFamily="34" charset="0"/>
                            </a:rPr>
                          </m:ctrlPr>
                        </m:dPr>
                        <m:e>
                          <m:r>
                            <a:rPr lang="vi-VN" sz="1600" b="0" i="1" dirty="0">
                              <a:latin typeface="Cambria Math" panose="02040503050406030204" pitchFamily="18" charset="0"/>
                              <a:cs typeface="Arial" panose="020B0604020202020204" pitchFamily="34" charset="0"/>
                            </a:rPr>
                            <m:t>1</m:t>
                          </m:r>
                          <m:r>
                            <a:rPr lang="vi-VN" sz="1600" b="0" i="1" dirty="0" smtClean="0">
                              <a:latin typeface="Cambria Math" panose="02040503050406030204" pitchFamily="18" charset="0"/>
                              <a:cs typeface="Arial" panose="020B0604020202020204" pitchFamily="34" charset="0"/>
                            </a:rPr>
                            <m:t>−</m:t>
                          </m:r>
                          <m:sSubSup>
                            <m:sSubSupPr>
                              <m:ctrlPr>
                                <a:rPr lang="vi-VN" sz="1600" b="0" i="1" dirty="0" smtClean="0">
                                  <a:latin typeface="Cambria Math" panose="02040503050406030204" pitchFamily="18" charset="0"/>
                                  <a:cs typeface="Arial" panose="020B0604020202020204" pitchFamily="34" charset="0"/>
                                </a:rPr>
                              </m:ctrlPr>
                            </m:sSubSupPr>
                            <m:e>
                              <m:r>
                                <a:rPr lang="vi-VN" sz="1600" b="0" i="1" dirty="0">
                                  <a:latin typeface="Cambria Math" panose="02040503050406030204" pitchFamily="18" charset="0"/>
                                  <a:cs typeface="Arial" panose="020B0604020202020204" pitchFamily="34" charset="0"/>
                                </a:rPr>
                                <m:t>𝑎</m:t>
                              </m:r>
                            </m:e>
                            <m:sub>
                              <m:r>
                                <a:rPr lang="vi-VN" sz="1600" b="0" i="1" dirty="0">
                                  <a:latin typeface="Cambria Math" panose="02040503050406030204" pitchFamily="18" charset="0"/>
                                  <a:cs typeface="Arial" panose="020B0604020202020204" pitchFamily="34" charset="0"/>
                                </a:rPr>
                                <m:t>𝑖</m:t>
                              </m:r>
                            </m:sub>
                            <m:sup>
                              <m:r>
                                <a:rPr lang="vi-VN" sz="1600" b="0" i="1" dirty="0" smtClean="0">
                                  <a:latin typeface="Cambria Math" panose="02040503050406030204" pitchFamily="18" charset="0"/>
                                  <a:cs typeface="Arial" panose="020B0604020202020204" pitchFamily="34" charset="0"/>
                                </a:rPr>
                                <m:t>′</m:t>
                              </m:r>
                            </m:sup>
                          </m:sSubSup>
                          <m:sSub>
                            <m:sSubPr>
                              <m:ctrlPr>
                                <a:rPr lang="vi-VN" sz="1600" b="0" i="1" dirty="0" smtClean="0">
                                  <a:latin typeface="Cambria Math" panose="02040503050406030204" pitchFamily="18" charset="0"/>
                                  <a:cs typeface="Arial" panose="020B0604020202020204" pitchFamily="34" charset="0"/>
                                </a:rPr>
                              </m:ctrlPr>
                            </m:sSubPr>
                            <m:e>
                              <m:r>
                                <a:rPr lang="vi-VN" sz="1600" b="0" i="1" dirty="0">
                                  <a:latin typeface="Cambria Math" panose="02040503050406030204" pitchFamily="18" charset="0"/>
                                  <a:cs typeface="Arial" panose="020B0604020202020204" pitchFamily="34" charset="0"/>
                                </a:rPr>
                                <m:t>𝑎</m:t>
                              </m:r>
                            </m:e>
                            <m:sub>
                              <m:r>
                                <a:rPr lang="vi-VN" sz="1600" b="0" i="1" dirty="0">
                                  <a:latin typeface="Cambria Math" panose="02040503050406030204" pitchFamily="18" charset="0"/>
                                  <a:cs typeface="Arial" panose="020B0604020202020204" pitchFamily="34" charset="0"/>
                                </a:rPr>
                                <m:t>𝑖</m:t>
                              </m:r>
                            </m:sub>
                          </m:sSub>
                        </m:e>
                      </m:d>
                      <m:r>
                        <a:rPr lang="vi-VN" sz="1600" b="0" i="1" dirty="0" smtClean="0">
                          <a:latin typeface="Cambria Math" panose="02040503050406030204" pitchFamily="18" charset="0"/>
                          <a:cs typeface="Arial" panose="020B0604020202020204" pitchFamily="34" charset="0"/>
                        </a:rPr>
                        <m:t>,  </m:t>
                      </m:r>
                      <m:r>
                        <a:rPr lang="vi-VN" sz="1600" b="0" i="1" dirty="0">
                          <a:latin typeface="Cambria Math" panose="02040503050406030204" pitchFamily="18" charset="0"/>
                          <a:cs typeface="Arial" panose="020B0604020202020204" pitchFamily="34" charset="0"/>
                        </a:rPr>
                        <m:t>1</m:t>
                      </m:r>
                      <m:r>
                        <a:rPr lang="vi-VN" sz="1600" b="0" i="1" dirty="0" smtClean="0">
                          <a:latin typeface="Cambria Math" panose="02040503050406030204" pitchFamily="18" charset="0"/>
                          <a:cs typeface="Arial" panose="020B0604020202020204" pitchFamily="34" charset="0"/>
                        </a:rPr>
                        <m:t>=</m:t>
                      </m:r>
                      <m:r>
                        <a:rPr lang="vi-VN" sz="1600" b="0" i="1" dirty="0">
                          <a:latin typeface="Cambria Math" panose="02040503050406030204" pitchFamily="18" charset="0"/>
                          <a:cs typeface="Arial" panose="020B0604020202020204" pitchFamily="34" charset="0"/>
                        </a:rPr>
                        <m:t>1</m:t>
                      </m:r>
                      <m:r>
                        <a:rPr lang="vi-VN" sz="1600" b="0" i="1" dirty="0" smtClean="0">
                          <a:latin typeface="Cambria Math" panose="02040503050406030204" pitchFamily="18" charset="0"/>
                          <a:cs typeface="Arial" panose="020B0604020202020204" pitchFamily="34" charset="0"/>
                        </a:rPr>
                        <m:t>,</m:t>
                      </m:r>
                      <m:r>
                        <a:rPr lang="vi-VN" sz="1600" b="0" i="1" dirty="0">
                          <a:latin typeface="Cambria Math" panose="02040503050406030204" pitchFamily="18" charset="0"/>
                          <a:cs typeface="Arial" panose="020B0604020202020204" pitchFamily="34" charset="0"/>
                        </a:rPr>
                        <m:t>2</m:t>
                      </m:r>
                      <m:r>
                        <a:rPr lang="vi-VN" sz="1600" b="0" i="1" dirty="0" smtClean="0">
                          <a:latin typeface="Cambria Math" panose="02040503050406030204" pitchFamily="18" charset="0"/>
                          <a:cs typeface="Arial" panose="020B0604020202020204" pitchFamily="34" charset="0"/>
                        </a:rPr>
                        <m:t>,…,</m:t>
                      </m:r>
                      <m:r>
                        <a:rPr lang="vi-VN" sz="1600" b="0" i="1" dirty="0">
                          <a:latin typeface="Cambria Math" panose="02040503050406030204" pitchFamily="18" charset="0"/>
                          <a:cs typeface="Arial" panose="020B0604020202020204" pitchFamily="34" charset="0"/>
                        </a:rPr>
                        <m:t>𝑝</m:t>
                      </m:r>
                      <m:r>
                        <a:rPr lang="vi-VN" sz="1600" b="0" i="1" dirty="0" smtClean="0">
                          <a:latin typeface="Cambria Math" panose="02040503050406030204" pitchFamily="18" charset="0"/>
                          <a:cs typeface="Arial" panose="020B0604020202020204" pitchFamily="34" charset="0"/>
                        </a:rPr>
                        <m:t> </m:t>
                      </m:r>
                    </m:oMath>
                  </m:oMathPara>
                </a14:m>
                <a:endParaRPr lang="vi-VN" sz="1600" b="0" i="1" dirty="0">
                  <a:latin typeface="Arial" panose="020B0604020202020204" pitchFamily="34" charset="0"/>
                  <a:cs typeface="Arial" panose="020B0604020202020204" pitchFamily="34" charset="0"/>
                </a:endParaRPr>
              </a:p>
              <a:p>
                <a:pPr>
                  <a:lnSpc>
                    <a:spcPct val="150000"/>
                  </a:lnSpc>
                </a:pPr>
                <a:r>
                  <a:rPr lang="vi-VN" sz="1600" b="0" dirty="0">
                    <a:latin typeface="Arial" panose="020B0604020202020204" pitchFamily="34" charset="0"/>
                    <a:cs typeface="Arial" panose="020B0604020202020204" pitchFamily="34" charset="0"/>
                  </a:rPr>
                  <a:t>Điều kiện cần để </a:t>
                </a:r>
                <a14:m>
                  <m:oMath xmlns:m="http://schemas.openxmlformats.org/officeDocument/2006/math">
                    <m:r>
                      <a:rPr lang="vi-VN" sz="1600" b="0" i="1" dirty="0">
                        <a:latin typeface="Cambria Math" panose="02040503050406030204" pitchFamily="18" charset="0"/>
                        <a:cs typeface="Arial" panose="020B0604020202020204" pitchFamily="34" charset="0"/>
                      </a:rPr>
                      <m:t>𝑉𝑎𝑟</m:t>
                    </m:r>
                    <m:d>
                      <m:dPr>
                        <m:ctrlPr>
                          <a:rPr lang="vi-VN" sz="1600" b="0" i="1" dirty="0" smtClean="0">
                            <a:latin typeface="Cambria Math" panose="02040503050406030204" pitchFamily="18" charset="0"/>
                            <a:cs typeface="Arial" panose="020B0604020202020204" pitchFamily="34" charset="0"/>
                          </a:rPr>
                        </m:ctrlPr>
                      </m:dPr>
                      <m:e>
                        <m:sSub>
                          <m:sSubPr>
                            <m:ctrlPr>
                              <a:rPr lang="vi-VN" sz="1600" b="0" i="1" dirty="0" smtClean="0">
                                <a:latin typeface="Cambria Math" panose="02040503050406030204" pitchFamily="18" charset="0"/>
                                <a:cs typeface="Arial" panose="020B0604020202020204" pitchFamily="34" charset="0"/>
                              </a:rPr>
                            </m:ctrlPr>
                          </m:sSubPr>
                          <m:e>
                            <m:r>
                              <a:rPr lang="vi-VN" sz="1600" b="0" i="1" dirty="0">
                                <a:latin typeface="Cambria Math" panose="02040503050406030204" pitchFamily="18" charset="0"/>
                                <a:cs typeface="Arial" panose="020B0604020202020204" pitchFamily="34" charset="0"/>
                              </a:rPr>
                              <m:t>𝑌</m:t>
                            </m:r>
                          </m:e>
                          <m:sub>
                            <m:r>
                              <a:rPr lang="vi-VN" sz="1600" b="0" i="1" dirty="0">
                                <a:latin typeface="Cambria Math" panose="02040503050406030204" pitchFamily="18" charset="0"/>
                                <a:cs typeface="Arial" panose="020B0604020202020204" pitchFamily="34" charset="0"/>
                              </a:rPr>
                              <m:t>𝑖</m:t>
                            </m:r>
                          </m:sub>
                        </m:sSub>
                      </m:e>
                    </m:d>
                    <m:r>
                      <a:rPr lang="vi-VN" sz="1600" b="0" i="1" smtClean="0">
                        <a:latin typeface="Cambria Math" panose="02040503050406030204" pitchFamily="18" charset="0"/>
                        <a:cs typeface="Arial" panose="020B0604020202020204" pitchFamily="34" charset="0"/>
                      </a:rPr>
                      <m:t> </m:t>
                    </m:r>
                  </m:oMath>
                </a14:m>
                <a:r>
                  <a:rPr lang="vi-VN" sz="1600" b="0" dirty="0">
                    <a:latin typeface="Arial" panose="020B0604020202020204" pitchFamily="34" charset="0"/>
                    <a:cs typeface="Arial" panose="020B0604020202020204" pitchFamily="34" charset="0"/>
                  </a:rPr>
                  <a:t>đạt cực đại với các ràng buộc:</a:t>
                </a:r>
              </a:p>
              <a:p>
                <a:pPr>
                  <a:lnSpc>
                    <a:spcPct val="150000"/>
                  </a:lnSpc>
                </a:pPr>
                <a14:m>
                  <m:oMathPara xmlns:m="http://schemas.openxmlformats.org/officeDocument/2006/math">
                    <m:oMathParaPr>
                      <m:jc m:val="centerGroup"/>
                    </m:oMathParaPr>
                    <m:oMath xmlns:m="http://schemas.openxmlformats.org/officeDocument/2006/math">
                      <m:f>
                        <m:fPr>
                          <m:ctrlPr>
                            <a:rPr lang="vi-VN" sz="1600" b="0" i="1" dirty="0" smtClean="0">
                              <a:latin typeface="Cambria Math" panose="02040503050406030204" pitchFamily="18" charset="0"/>
                              <a:ea typeface="Cambria Math" panose="02040503050406030204" pitchFamily="18" charset="0"/>
                              <a:cs typeface="Arial" panose="020B0604020202020204" pitchFamily="34" charset="0"/>
                            </a:rPr>
                          </m:ctrlPr>
                        </m:fPr>
                        <m:num>
                          <m:r>
                            <a:rPr lang="vi-VN" sz="1600" b="0" i="1" dirty="0" smtClean="0">
                              <a:latin typeface="Cambria Math" panose="02040503050406030204" pitchFamily="18" charset="0"/>
                              <a:ea typeface="Cambria Math" panose="02040503050406030204" pitchFamily="18" charset="0"/>
                              <a:cs typeface="Arial" panose="020B0604020202020204" pitchFamily="34" charset="0"/>
                            </a:rPr>
                            <m:t>𝜕</m:t>
                          </m:r>
                          <m:r>
                            <a:rPr lang="vi-VN" sz="1600" b="0" i="1" dirty="0" smtClean="0">
                              <a:latin typeface="Cambria Math" panose="02040503050406030204" pitchFamily="18" charset="0"/>
                              <a:ea typeface="Cambria Math" panose="02040503050406030204" pitchFamily="18" charset="0"/>
                              <a:cs typeface="Arial" panose="020B0604020202020204" pitchFamily="34" charset="0"/>
                            </a:rPr>
                            <m:t>𝐿</m:t>
                          </m:r>
                          <m:d>
                            <m:dPr>
                              <m:ctrlPr>
                                <a:rPr lang="vi-VN" sz="1600" b="0" i="1" dirty="0"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vi-VN" sz="1600" b="0" i="1" dirty="0" smtClean="0">
                                      <a:latin typeface="Cambria Math" panose="02040503050406030204" pitchFamily="18" charset="0"/>
                                      <a:ea typeface="Cambria Math" panose="02040503050406030204" pitchFamily="18" charset="0"/>
                                      <a:cs typeface="Arial" panose="020B0604020202020204" pitchFamily="34" charset="0"/>
                                    </a:rPr>
                                  </m:ctrlPr>
                                </m:sSubPr>
                                <m:e>
                                  <m:r>
                                    <a:rPr lang="vi-VN" sz="1600" b="0" i="1" dirty="0">
                                      <a:latin typeface="Cambria Math" panose="02040503050406030204" pitchFamily="18" charset="0"/>
                                      <a:ea typeface="Cambria Math" panose="02040503050406030204" pitchFamily="18" charset="0"/>
                                      <a:cs typeface="Arial" panose="020B0604020202020204" pitchFamily="34" charset="0"/>
                                    </a:rPr>
                                    <m:t>𝑎</m:t>
                                  </m:r>
                                </m:e>
                                <m:sub>
                                  <m:r>
                                    <a:rPr lang="vi-VN" sz="1600" b="0" i="1" dirty="0">
                                      <a:latin typeface="Cambria Math" panose="02040503050406030204" pitchFamily="18" charset="0"/>
                                      <a:ea typeface="Cambria Math" panose="02040503050406030204" pitchFamily="18" charset="0"/>
                                      <a:cs typeface="Arial" panose="020B0604020202020204" pitchFamily="34" charset="0"/>
                                    </a:rPr>
                                    <m:t>𝑖</m:t>
                                  </m:r>
                                </m:sub>
                              </m:sSub>
                              <m:r>
                                <a:rPr lang="vi-VN" sz="1600" b="0" i="1" dirty="0" smtClean="0">
                                  <a:latin typeface="Cambria Math" panose="02040503050406030204" pitchFamily="18" charset="0"/>
                                  <a:ea typeface="Cambria Math" panose="02040503050406030204" pitchFamily="18" charset="0"/>
                                  <a:cs typeface="Arial" panose="020B0604020202020204" pitchFamily="34" charset="0"/>
                                </a:rPr>
                                <m:t>,</m:t>
                              </m:r>
                              <m:r>
                                <a:rPr lang="vi-VN" sz="1600" b="0" i="1" dirty="0" smtClean="0">
                                  <a:latin typeface="Cambria Math" panose="02040503050406030204" pitchFamily="18" charset="0"/>
                                  <a:ea typeface="Cambria Math" panose="02040503050406030204" pitchFamily="18" charset="0"/>
                                  <a:cs typeface="Arial" panose="020B0604020202020204" pitchFamily="34" charset="0"/>
                                </a:rPr>
                                <m:t>𝜆</m:t>
                              </m:r>
                            </m:e>
                          </m:d>
                        </m:num>
                        <m:den>
                          <m:r>
                            <a:rPr lang="vi-VN" sz="1600" b="0" i="1" dirty="0" smtClean="0">
                              <a:latin typeface="Cambria Math" panose="02040503050406030204" pitchFamily="18" charset="0"/>
                              <a:ea typeface="Cambria Math" panose="02040503050406030204" pitchFamily="18" charset="0"/>
                              <a:cs typeface="Arial" panose="020B0604020202020204" pitchFamily="34" charset="0"/>
                            </a:rPr>
                            <m:t>𝜕</m:t>
                          </m:r>
                          <m:sSub>
                            <m:sSubPr>
                              <m:ctrlPr>
                                <a:rPr lang="vi-VN" sz="1600" b="0" i="1" dirty="0" smtClean="0">
                                  <a:latin typeface="Cambria Math" panose="02040503050406030204" pitchFamily="18" charset="0"/>
                                  <a:ea typeface="Cambria Math" panose="02040503050406030204" pitchFamily="18" charset="0"/>
                                  <a:cs typeface="Arial" panose="020B0604020202020204" pitchFamily="34" charset="0"/>
                                </a:rPr>
                              </m:ctrlPr>
                            </m:sSubPr>
                            <m:e>
                              <m:r>
                                <a:rPr lang="vi-VN" sz="1600" b="0" i="1" dirty="0">
                                  <a:latin typeface="Cambria Math" panose="02040503050406030204" pitchFamily="18" charset="0"/>
                                  <a:ea typeface="Cambria Math" panose="02040503050406030204" pitchFamily="18" charset="0"/>
                                  <a:cs typeface="Arial" panose="020B0604020202020204" pitchFamily="34" charset="0"/>
                                </a:rPr>
                                <m:t>𝑎</m:t>
                              </m:r>
                            </m:e>
                            <m:sub>
                              <m:r>
                                <a:rPr lang="vi-VN" sz="1600" b="0" i="1" dirty="0">
                                  <a:latin typeface="Cambria Math" panose="02040503050406030204" pitchFamily="18" charset="0"/>
                                  <a:ea typeface="Cambria Math" panose="02040503050406030204" pitchFamily="18" charset="0"/>
                                  <a:cs typeface="Arial" panose="020B0604020202020204" pitchFamily="34" charset="0"/>
                                </a:rPr>
                                <m:t>𝑖</m:t>
                              </m:r>
                            </m:sub>
                          </m:sSub>
                        </m:den>
                      </m:f>
                      <m:r>
                        <a:rPr lang="vi-VN" sz="1600" b="0" i="1" dirty="0" smtClean="0">
                          <a:latin typeface="Cambria Math" panose="02040503050406030204" pitchFamily="18" charset="0"/>
                          <a:ea typeface="Cambria Math" panose="02040503050406030204" pitchFamily="18" charset="0"/>
                          <a:cs typeface="Arial" panose="020B0604020202020204" pitchFamily="34" charset="0"/>
                        </a:rPr>
                        <m:t>=</m:t>
                      </m:r>
                      <m:r>
                        <a:rPr lang="vi-VN" sz="1600" b="0" i="1" dirty="0">
                          <a:latin typeface="Cambria Math" panose="02040503050406030204" pitchFamily="18" charset="0"/>
                          <a:ea typeface="Cambria Math" panose="02040503050406030204" pitchFamily="18" charset="0"/>
                          <a:cs typeface="Arial" panose="020B0604020202020204" pitchFamily="34" charset="0"/>
                        </a:rPr>
                        <m:t>0</m:t>
                      </m:r>
                      <m:r>
                        <a:rPr lang="vi-VN" sz="1600" b="0" i="1" dirty="0" smtClean="0">
                          <a:latin typeface="Cambria Math" panose="02040503050406030204" pitchFamily="18" charset="0"/>
                          <a:ea typeface="Cambria Math" panose="02040503050406030204" pitchFamily="18" charset="0"/>
                          <a:cs typeface="Arial" panose="020B0604020202020204" pitchFamily="34" charset="0"/>
                        </a:rPr>
                        <m:t> </m:t>
                      </m:r>
                    </m:oMath>
                  </m:oMathPara>
                </a14:m>
                <a:endParaRPr lang="vi-VN" sz="1600" b="0" dirty="0">
                  <a:latin typeface="Arial" panose="020B0604020202020204" pitchFamily="34" charset="0"/>
                  <a:ea typeface="Cambria Math" panose="02040503050406030204" pitchFamily="18" charset="0"/>
                  <a:cs typeface="Arial" panose="020B0604020202020204" pitchFamily="34" charset="0"/>
                </a:endParaRPr>
              </a:p>
              <a:p>
                <a:pPr>
                  <a:lnSpc>
                    <a:spcPct val="150000"/>
                  </a:lnSpc>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cs typeface="Arial" panose="020B0604020202020204" pitchFamily="34" charset="0"/>
                        </a:rPr>
                        <m:t> </m:t>
                      </m:r>
                      <m:r>
                        <a:rPr lang="vi-VN" sz="1600" b="0" i="1" smtClean="0">
                          <a:latin typeface="Cambria Math" panose="02040503050406030204" pitchFamily="18" charset="0"/>
                          <a:ea typeface="Cambria Math" panose="02040503050406030204" pitchFamily="18" charset="0"/>
                          <a:cs typeface="Arial" panose="020B0604020202020204" pitchFamily="34" charset="0"/>
                        </a:rPr>
                        <m:t>⇒</m:t>
                      </m:r>
                      <m:r>
                        <a:rPr lang="vi-VN" sz="1600" b="0" i="1">
                          <a:latin typeface="Cambria Math" panose="02040503050406030204" pitchFamily="18" charset="0"/>
                          <a:ea typeface="Cambria Math" panose="02040503050406030204" pitchFamily="18" charset="0"/>
                          <a:cs typeface="Arial" panose="020B0604020202020204" pitchFamily="34" charset="0"/>
                        </a:rPr>
                        <m:t>2</m:t>
                      </m:r>
                      <m:r>
                        <a:rPr lang="vi-VN" sz="1600" b="0" i="1" smtClean="0">
                          <a:latin typeface="Cambria Math" panose="02040503050406030204" pitchFamily="18" charset="0"/>
                          <a:ea typeface="Cambria Math" panose="02040503050406030204" pitchFamily="18" charset="0"/>
                          <a:cs typeface="Arial" panose="020B0604020202020204" pitchFamily="34" charset="0"/>
                        </a:rPr>
                        <m:t>𝛴</m:t>
                      </m:r>
                      <m:sSub>
                        <m:sSubPr>
                          <m:ctrlPr>
                            <a:rPr lang="vi-VN" sz="1600" b="0" i="1" smtClean="0">
                              <a:latin typeface="Cambria Math" panose="02040503050406030204" pitchFamily="18" charset="0"/>
                              <a:ea typeface="Cambria Math" panose="02040503050406030204" pitchFamily="18" charset="0"/>
                              <a:cs typeface="Arial" panose="020B0604020202020204" pitchFamily="34" charset="0"/>
                            </a:rPr>
                          </m:ctrlPr>
                        </m:sSubPr>
                        <m:e>
                          <m:r>
                            <a:rPr lang="vi-VN" sz="1600" b="0" i="1">
                              <a:latin typeface="Cambria Math" panose="02040503050406030204" pitchFamily="18" charset="0"/>
                              <a:ea typeface="Cambria Math" panose="02040503050406030204" pitchFamily="18" charset="0"/>
                              <a:cs typeface="Arial" panose="020B0604020202020204" pitchFamily="34" charset="0"/>
                            </a:rPr>
                            <m:t>𝑎</m:t>
                          </m:r>
                        </m:e>
                        <m:sub>
                          <m:r>
                            <a:rPr lang="vi-VN" sz="1600" b="0" i="1">
                              <a:latin typeface="Cambria Math" panose="02040503050406030204" pitchFamily="18" charset="0"/>
                              <a:ea typeface="Cambria Math" panose="02040503050406030204" pitchFamily="18" charset="0"/>
                              <a:cs typeface="Arial" panose="020B0604020202020204" pitchFamily="34" charset="0"/>
                            </a:rPr>
                            <m:t>𝑖</m:t>
                          </m:r>
                        </m:sub>
                      </m:sSub>
                      <m:r>
                        <a:rPr lang="vi-VN" sz="1600" b="0" i="1" smtClean="0">
                          <a:latin typeface="Cambria Math" panose="02040503050406030204" pitchFamily="18" charset="0"/>
                          <a:ea typeface="Cambria Math" panose="02040503050406030204" pitchFamily="18" charset="0"/>
                          <a:cs typeface="Arial" panose="020B0604020202020204" pitchFamily="34" charset="0"/>
                        </a:rPr>
                        <m:t>−</m:t>
                      </m:r>
                      <m:r>
                        <a:rPr lang="vi-VN" sz="1600" b="0" i="1">
                          <a:latin typeface="Cambria Math" panose="02040503050406030204" pitchFamily="18" charset="0"/>
                          <a:ea typeface="Cambria Math" panose="02040503050406030204" pitchFamily="18" charset="0"/>
                          <a:cs typeface="Arial" panose="020B0604020202020204" pitchFamily="34" charset="0"/>
                        </a:rPr>
                        <m:t>2</m:t>
                      </m:r>
                      <m:r>
                        <a:rPr lang="vi-VN" sz="1600" b="0" i="1" smtClean="0">
                          <a:latin typeface="Cambria Math" panose="02040503050406030204" pitchFamily="18" charset="0"/>
                          <a:ea typeface="Cambria Math" panose="02040503050406030204" pitchFamily="18" charset="0"/>
                          <a:cs typeface="Arial" panose="020B0604020202020204" pitchFamily="34" charset="0"/>
                        </a:rPr>
                        <m:t>𝜆</m:t>
                      </m:r>
                      <m:sSub>
                        <m:sSubPr>
                          <m:ctrlPr>
                            <a:rPr lang="vi-VN" sz="1600" b="0" i="1" smtClean="0">
                              <a:latin typeface="Cambria Math" panose="02040503050406030204" pitchFamily="18" charset="0"/>
                              <a:ea typeface="Cambria Math" panose="02040503050406030204" pitchFamily="18" charset="0"/>
                              <a:cs typeface="Arial" panose="020B0604020202020204" pitchFamily="34" charset="0"/>
                            </a:rPr>
                          </m:ctrlPr>
                        </m:sSubPr>
                        <m:e>
                          <m:r>
                            <a:rPr lang="vi-VN" sz="1600" b="0" i="1">
                              <a:latin typeface="Cambria Math" panose="02040503050406030204" pitchFamily="18" charset="0"/>
                              <a:ea typeface="Cambria Math" panose="02040503050406030204" pitchFamily="18" charset="0"/>
                              <a:cs typeface="Arial" panose="020B0604020202020204" pitchFamily="34" charset="0"/>
                            </a:rPr>
                            <m:t>𝑎</m:t>
                          </m:r>
                        </m:e>
                        <m:sub>
                          <m:r>
                            <a:rPr lang="vi-VN" sz="1600" b="0" i="1">
                              <a:latin typeface="Cambria Math" panose="02040503050406030204" pitchFamily="18" charset="0"/>
                              <a:ea typeface="Cambria Math" panose="02040503050406030204" pitchFamily="18" charset="0"/>
                              <a:cs typeface="Arial" panose="020B0604020202020204" pitchFamily="34" charset="0"/>
                            </a:rPr>
                            <m:t>𝑖</m:t>
                          </m:r>
                        </m:sub>
                      </m:sSub>
                      <m:r>
                        <a:rPr lang="vi-VN" sz="1600" b="0" i="1" smtClean="0">
                          <a:latin typeface="Cambria Math" panose="02040503050406030204" pitchFamily="18" charset="0"/>
                          <a:ea typeface="Cambria Math" panose="02040503050406030204" pitchFamily="18" charset="0"/>
                          <a:cs typeface="Arial" panose="020B0604020202020204" pitchFamily="34" charset="0"/>
                        </a:rPr>
                        <m:t>=</m:t>
                      </m:r>
                      <m:r>
                        <a:rPr lang="vi-VN" sz="1600" b="0" i="1">
                          <a:latin typeface="Cambria Math" panose="02040503050406030204" pitchFamily="18" charset="0"/>
                          <a:ea typeface="Cambria Math" panose="02040503050406030204" pitchFamily="18" charset="0"/>
                          <a:cs typeface="Arial" panose="020B0604020202020204" pitchFamily="34" charset="0"/>
                        </a:rPr>
                        <m:t>0</m:t>
                      </m:r>
                      <m:r>
                        <a:rPr lang="vi-VN" sz="1600" b="0" i="1" smtClean="0">
                          <a:latin typeface="Cambria Math" panose="02040503050406030204" pitchFamily="18" charset="0"/>
                          <a:ea typeface="Cambria Math" panose="02040503050406030204" pitchFamily="18" charset="0"/>
                          <a:cs typeface="Arial" panose="020B0604020202020204" pitchFamily="34" charset="0"/>
                        </a:rPr>
                        <m:t>,  </m:t>
                      </m:r>
                      <m:r>
                        <a:rPr lang="vi-VN" sz="1600" b="0" i="1">
                          <a:latin typeface="Cambria Math" panose="02040503050406030204" pitchFamily="18" charset="0"/>
                          <a:ea typeface="Cambria Math" panose="02040503050406030204" pitchFamily="18" charset="0"/>
                          <a:cs typeface="Arial" panose="020B0604020202020204" pitchFamily="34" charset="0"/>
                        </a:rPr>
                        <m:t>𝑖</m:t>
                      </m:r>
                      <m:r>
                        <a:rPr lang="vi-VN" sz="1600" b="0" i="1" smtClean="0">
                          <a:latin typeface="Cambria Math" panose="02040503050406030204" pitchFamily="18" charset="0"/>
                          <a:ea typeface="Cambria Math" panose="02040503050406030204" pitchFamily="18" charset="0"/>
                          <a:cs typeface="Arial" panose="020B0604020202020204" pitchFamily="34" charset="0"/>
                        </a:rPr>
                        <m:t>=</m:t>
                      </m:r>
                      <m:r>
                        <a:rPr lang="vi-VN" sz="1600" b="0" i="1">
                          <a:latin typeface="Cambria Math" panose="02040503050406030204" pitchFamily="18" charset="0"/>
                          <a:ea typeface="Cambria Math" panose="02040503050406030204" pitchFamily="18" charset="0"/>
                          <a:cs typeface="Arial" panose="020B0604020202020204" pitchFamily="34" charset="0"/>
                        </a:rPr>
                        <m:t>1</m:t>
                      </m:r>
                      <m:r>
                        <a:rPr lang="vi-VN" sz="1600" b="0" i="1" smtClean="0">
                          <a:latin typeface="Cambria Math" panose="02040503050406030204" pitchFamily="18" charset="0"/>
                          <a:ea typeface="Cambria Math" panose="02040503050406030204" pitchFamily="18" charset="0"/>
                          <a:cs typeface="Arial" panose="020B0604020202020204" pitchFamily="34" charset="0"/>
                        </a:rPr>
                        <m:t>,</m:t>
                      </m:r>
                      <m:r>
                        <a:rPr lang="vi-VN" sz="1600" b="0" i="1">
                          <a:latin typeface="Cambria Math" panose="02040503050406030204" pitchFamily="18" charset="0"/>
                          <a:ea typeface="Cambria Math" panose="02040503050406030204" pitchFamily="18" charset="0"/>
                          <a:cs typeface="Arial" panose="020B0604020202020204" pitchFamily="34" charset="0"/>
                        </a:rPr>
                        <m:t>2</m:t>
                      </m:r>
                      <m:r>
                        <a:rPr lang="vi-VN" sz="1600" b="0" i="1" smtClean="0">
                          <a:latin typeface="Cambria Math" panose="02040503050406030204" pitchFamily="18" charset="0"/>
                          <a:ea typeface="Cambria Math" panose="02040503050406030204" pitchFamily="18" charset="0"/>
                          <a:cs typeface="Arial" panose="020B0604020202020204" pitchFamily="34" charset="0"/>
                        </a:rPr>
                        <m:t>,…,</m:t>
                      </m:r>
                      <m:r>
                        <a:rPr lang="vi-VN" sz="1600" b="0" i="1">
                          <a:latin typeface="Cambria Math" panose="02040503050406030204" pitchFamily="18" charset="0"/>
                          <a:ea typeface="Cambria Math" panose="02040503050406030204" pitchFamily="18" charset="0"/>
                          <a:cs typeface="Arial" panose="020B0604020202020204" pitchFamily="34" charset="0"/>
                        </a:rPr>
                        <m:t>𝑝</m:t>
                      </m:r>
                    </m:oMath>
                  </m:oMathPara>
                </a14:m>
                <a:endParaRPr lang="vi-VN" sz="1600" b="0" i="1" dirty="0">
                  <a:latin typeface="Arial" panose="020B0604020202020204" pitchFamily="34" charset="0"/>
                  <a:ea typeface="Cambria Math" panose="02040503050406030204" pitchFamily="18" charset="0"/>
                  <a:cs typeface="Arial" panose="020B0604020202020204" pitchFamily="34" charset="0"/>
                </a:endParaRPr>
              </a:p>
              <a:p>
                <a:pPr>
                  <a:lnSpc>
                    <a:spcPct val="150000"/>
                  </a:lnSpc>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cs typeface="Arial" panose="020B0604020202020204" pitchFamily="34" charset="0"/>
                        </a:rPr>
                        <m:t>⇒</m:t>
                      </m:r>
                      <m:r>
                        <a:rPr lang="vi-VN" sz="1600" b="0" i="1" smtClean="0">
                          <a:latin typeface="Cambria Math" panose="02040503050406030204" pitchFamily="18" charset="0"/>
                          <a:cs typeface="Arial" panose="020B0604020202020204" pitchFamily="34" charset="0"/>
                        </a:rPr>
                        <m:t>𝛴</m:t>
                      </m:r>
                      <m:sSub>
                        <m:sSubPr>
                          <m:ctrlPr>
                            <a:rPr lang="vi-VN" sz="1600" b="0" i="1" smtClean="0">
                              <a:latin typeface="Cambria Math" panose="02040503050406030204" pitchFamily="18" charset="0"/>
                              <a:cs typeface="Arial" panose="020B0604020202020204" pitchFamily="34" charset="0"/>
                            </a:rPr>
                          </m:ctrlPr>
                        </m:sSubPr>
                        <m:e>
                          <m:r>
                            <a:rPr lang="vi-VN" sz="1600" b="0" i="1">
                              <a:latin typeface="Cambria Math" panose="02040503050406030204" pitchFamily="18" charset="0"/>
                              <a:cs typeface="Arial" panose="020B0604020202020204" pitchFamily="34" charset="0"/>
                            </a:rPr>
                            <m:t>𝑎</m:t>
                          </m:r>
                        </m:e>
                        <m:sub>
                          <m:r>
                            <a:rPr lang="vi-VN" sz="1600" b="0" i="1">
                              <a:latin typeface="Cambria Math" panose="02040503050406030204" pitchFamily="18" charset="0"/>
                              <a:cs typeface="Arial" panose="020B0604020202020204" pitchFamily="34" charset="0"/>
                            </a:rPr>
                            <m:t>𝑖</m:t>
                          </m:r>
                        </m:sub>
                      </m:sSub>
                      <m:r>
                        <a:rPr lang="vi-VN" sz="1600" b="0" i="1" smtClean="0">
                          <a:latin typeface="Cambria Math" panose="02040503050406030204" pitchFamily="18" charset="0"/>
                          <a:cs typeface="Arial" panose="020B0604020202020204" pitchFamily="34" charset="0"/>
                        </a:rPr>
                        <m:t>=</m:t>
                      </m:r>
                      <m:r>
                        <a:rPr lang="vi-VN" sz="1600" b="0" i="1" smtClean="0">
                          <a:latin typeface="Cambria Math" panose="02040503050406030204" pitchFamily="18" charset="0"/>
                          <a:cs typeface="Arial" panose="020B0604020202020204" pitchFamily="34" charset="0"/>
                        </a:rPr>
                        <m:t>𝜆</m:t>
                      </m:r>
                      <m:sSub>
                        <m:sSubPr>
                          <m:ctrlPr>
                            <a:rPr lang="vi-VN" sz="1600" b="0" i="1" smtClean="0">
                              <a:latin typeface="Cambria Math" panose="02040503050406030204" pitchFamily="18" charset="0"/>
                              <a:cs typeface="Arial" panose="020B0604020202020204" pitchFamily="34" charset="0"/>
                            </a:rPr>
                          </m:ctrlPr>
                        </m:sSubPr>
                        <m:e>
                          <m:r>
                            <a:rPr lang="vi-VN" sz="1600" b="0" i="1">
                              <a:latin typeface="Cambria Math" panose="02040503050406030204" pitchFamily="18" charset="0"/>
                              <a:cs typeface="Arial" panose="020B0604020202020204" pitchFamily="34" charset="0"/>
                            </a:rPr>
                            <m:t>𝑎</m:t>
                          </m:r>
                        </m:e>
                        <m:sub>
                          <m:r>
                            <a:rPr lang="vi-VN" sz="1600" b="0" i="1">
                              <a:latin typeface="Cambria Math" panose="02040503050406030204" pitchFamily="18" charset="0"/>
                              <a:cs typeface="Arial" panose="020B0604020202020204" pitchFamily="34" charset="0"/>
                            </a:rPr>
                            <m:t>𝑖</m:t>
                          </m:r>
                        </m:sub>
                      </m:sSub>
                      <m:r>
                        <a:rPr lang="vi-VN" sz="1600" b="0" i="1" smtClean="0">
                          <a:latin typeface="Cambria Math" panose="02040503050406030204" pitchFamily="18" charset="0"/>
                          <a:cs typeface="Arial" panose="020B0604020202020204" pitchFamily="34" charset="0"/>
                        </a:rPr>
                        <m:t> </m:t>
                      </m:r>
                    </m:oMath>
                  </m:oMathPara>
                </a14:m>
                <a:endParaRPr lang="vi-VN" sz="1600" b="0" dirty="0">
                  <a:latin typeface="Arial" panose="020B0604020202020204" pitchFamily="34" charset="0"/>
                  <a:cs typeface="Arial" panose="020B0604020202020204" pitchFamily="34" charset="0"/>
                </a:endParaRPr>
              </a:p>
              <a:p>
                <a:pPr>
                  <a:lnSpc>
                    <a:spcPct val="150000"/>
                  </a:lnSpc>
                </a:pPr>
                <a:r>
                  <a:rPr lang="vi-VN" sz="1600" b="0" dirty="0">
                    <a:latin typeface="Arial" panose="020B0604020202020204" pitchFamily="34" charset="0"/>
                    <a:cs typeface="Arial" panose="020B0604020202020204" pitchFamily="34" charset="0"/>
                  </a:rPr>
                  <a:t>Vậy </a:t>
                </a:r>
                <a14:m>
                  <m:oMath xmlns:m="http://schemas.openxmlformats.org/officeDocument/2006/math">
                    <m:sSub>
                      <m:sSubPr>
                        <m:ctrlPr>
                          <a:rPr lang="vi-VN" sz="1600" b="0" i="1" smtClean="0">
                            <a:latin typeface="Cambria Math" panose="02040503050406030204" pitchFamily="18" charset="0"/>
                            <a:cs typeface="Arial" panose="020B0604020202020204" pitchFamily="34" charset="0"/>
                          </a:rPr>
                        </m:ctrlPr>
                      </m:sSubPr>
                      <m:e>
                        <m:r>
                          <a:rPr lang="vi-VN" sz="1600" b="0" i="1">
                            <a:latin typeface="Cambria Math" panose="02040503050406030204" pitchFamily="18" charset="0"/>
                            <a:cs typeface="Arial" panose="020B0604020202020204" pitchFamily="34" charset="0"/>
                          </a:rPr>
                          <m:t>𝑎</m:t>
                        </m:r>
                      </m:e>
                      <m:sub>
                        <m:r>
                          <a:rPr lang="vi-VN" sz="1600" b="0" i="1">
                            <a:latin typeface="Cambria Math" panose="02040503050406030204" pitchFamily="18" charset="0"/>
                            <a:cs typeface="Arial" panose="020B0604020202020204" pitchFamily="34" charset="0"/>
                          </a:rPr>
                          <m:t>𝑖</m:t>
                        </m:r>
                      </m:sub>
                    </m:sSub>
                  </m:oMath>
                </a14:m>
                <a:r>
                  <a:rPr lang="vi-VN" sz="1600" b="0" dirty="0">
                    <a:latin typeface="Arial" panose="020B0604020202020204" pitchFamily="34" charset="0"/>
                    <a:cs typeface="Arial" panose="020B0604020202020204" pitchFamily="34" charset="0"/>
                  </a:rPr>
                  <a:t> là vector riêng tương ứng với giá trị riêng </a:t>
                </a:r>
                <a14:m>
                  <m:oMath xmlns:m="http://schemas.openxmlformats.org/officeDocument/2006/math">
                    <m:r>
                      <a:rPr lang="vi-VN" sz="1600" b="0" i="1" dirty="0" smtClean="0">
                        <a:latin typeface="Cambria Math" panose="02040503050406030204" pitchFamily="18" charset="0"/>
                        <a:cs typeface="Arial" panose="020B0604020202020204" pitchFamily="34" charset="0"/>
                      </a:rPr>
                      <m:t>𝜆</m:t>
                    </m:r>
                  </m:oMath>
                </a14:m>
                <a:r>
                  <a:rPr lang="vi-VN" sz="1600" b="0" dirty="0">
                    <a:latin typeface="Arial" panose="020B0604020202020204" pitchFamily="34" charset="0"/>
                    <a:cs typeface="Arial" panose="020B0604020202020204" pitchFamily="34" charset="0"/>
                  </a:rPr>
                  <a:t> của </a:t>
                </a:r>
                <a14:m>
                  <m:oMath xmlns:m="http://schemas.openxmlformats.org/officeDocument/2006/math">
                    <m:r>
                      <m:rPr>
                        <m:sty m:val="p"/>
                      </m:rPr>
                      <a:rPr lang="vi-VN" sz="1600" b="0" i="0" dirty="0" smtClean="0">
                        <a:latin typeface="Cambria Math" panose="02040503050406030204" pitchFamily="18" charset="0"/>
                        <a:cs typeface="Arial" panose="020B0604020202020204" pitchFamily="34" charset="0"/>
                      </a:rPr>
                      <m:t>Σ</m:t>
                    </m:r>
                  </m:oMath>
                </a14:m>
                <a:r>
                  <a:rPr lang="vi-VN" sz="1600" b="0" dirty="0">
                    <a:latin typeface="Arial" panose="020B0604020202020204" pitchFamily="34" charset="0"/>
                    <a:cs typeface="Arial" panose="020B0604020202020204" pitchFamily="34" charset="0"/>
                  </a:rPr>
                  <a:t> và</a:t>
                </a:r>
              </a:p>
              <a:p>
                <a:pPr>
                  <a:lnSpc>
                    <a:spcPct val="150000"/>
                  </a:lnSpc>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anose="020B0604020202020204" pitchFamily="34" charset="0"/>
                        </a:rPr>
                        <m:t>𝐶𝑜𝑣</m:t>
                      </m:r>
                      <m:d>
                        <m:dPr>
                          <m:ctrlPr>
                            <a:rPr lang="en-US" sz="1600" b="0" i="1" smtClean="0">
                              <a:latin typeface="Cambria Math" panose="02040503050406030204" pitchFamily="18" charset="0"/>
                              <a:cs typeface="Arial" panose="020B0604020202020204" pitchFamily="34" charset="0"/>
                            </a:rPr>
                          </m:ctrlPr>
                        </m:dPr>
                        <m:e>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𝑌</m:t>
                              </m:r>
                            </m:e>
                            <m:sub>
                              <m:r>
                                <a:rPr lang="en-US" sz="1600" b="0" i="1" smtClean="0">
                                  <a:latin typeface="Cambria Math" panose="02040503050406030204" pitchFamily="18" charset="0"/>
                                  <a:cs typeface="Arial" panose="020B0604020202020204" pitchFamily="34" charset="0"/>
                                </a:rPr>
                                <m:t>𝑖</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𝑌</m:t>
                              </m:r>
                            </m:e>
                            <m:sub>
                              <m:r>
                                <a:rPr lang="en-US" sz="1600" b="0" i="1" smtClean="0">
                                  <a:latin typeface="Cambria Math" panose="02040503050406030204" pitchFamily="18" charset="0"/>
                                  <a:cs typeface="Arial" panose="020B0604020202020204" pitchFamily="34" charset="0"/>
                                </a:rPr>
                                <m:t>𝑗</m:t>
                              </m:r>
                            </m:sub>
                          </m:sSub>
                        </m:e>
                      </m:d>
                      <m:r>
                        <a:rPr lang="en-US" sz="1600" b="0" i="1" smtClean="0">
                          <a:latin typeface="Cambria Math" panose="02040503050406030204" pitchFamily="18" charset="0"/>
                          <a:cs typeface="Arial" panose="020B0604020202020204" pitchFamily="34" charset="0"/>
                        </a:rPr>
                        <m:t>=</m:t>
                      </m:r>
                      <m:sSubSup>
                        <m:sSubSupPr>
                          <m:ctrlPr>
                            <a:rPr lang="en-US" sz="1600" b="0" i="1" smtClean="0">
                              <a:latin typeface="Cambria Math" panose="02040503050406030204" pitchFamily="18" charset="0"/>
                              <a:cs typeface="Arial" panose="020B0604020202020204" pitchFamily="34" charset="0"/>
                            </a:rPr>
                          </m:ctrlPr>
                        </m:sSubSupPr>
                        <m:e>
                          <m:r>
                            <a:rPr lang="en-US" sz="1600" b="0" i="1" smtClean="0">
                              <a:latin typeface="Cambria Math" panose="02040503050406030204" pitchFamily="18" charset="0"/>
                              <a:cs typeface="Arial" panose="020B0604020202020204" pitchFamily="34" charset="0"/>
                            </a:rPr>
                            <m:t>𝑎</m:t>
                          </m:r>
                        </m:e>
                        <m:sub>
                          <m:r>
                            <a:rPr lang="en-US" sz="1600" b="0" i="1" smtClean="0">
                              <a:latin typeface="Cambria Math" panose="02040503050406030204" pitchFamily="18" charset="0"/>
                              <a:cs typeface="Arial" panose="020B0604020202020204" pitchFamily="34" charset="0"/>
                            </a:rPr>
                            <m:t>𝑖</m:t>
                          </m:r>
                        </m:sub>
                        <m:sup>
                          <m:r>
                            <a:rPr lang="en-US" sz="1600" b="0" i="1" smtClean="0">
                              <a:latin typeface="Cambria Math" panose="02040503050406030204" pitchFamily="18" charset="0"/>
                              <a:cs typeface="Arial" panose="020B0604020202020204" pitchFamily="34" charset="0"/>
                            </a:rPr>
                            <m:t>′</m:t>
                          </m:r>
                        </m:sup>
                      </m:sSubSup>
                      <m:r>
                        <a:rPr lang="en-US" sz="1600" b="0" i="1" smtClean="0">
                          <a:latin typeface="Cambria Math" panose="02040503050406030204" pitchFamily="18" charset="0"/>
                          <a:cs typeface="Arial" panose="020B0604020202020204" pitchFamily="34" charset="0"/>
                        </a:rPr>
                        <m:t>𝛴</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𝑎</m:t>
                          </m:r>
                        </m:e>
                        <m:sub>
                          <m:r>
                            <a:rPr lang="en-US" sz="1600" b="0" i="1" smtClean="0">
                              <a:latin typeface="Cambria Math" panose="02040503050406030204" pitchFamily="18" charset="0"/>
                              <a:cs typeface="Arial" panose="020B0604020202020204" pitchFamily="34" charset="0"/>
                            </a:rPr>
                            <m:t>𝑗</m:t>
                          </m:r>
                        </m:sub>
                      </m:sSub>
                      <m:r>
                        <a:rPr lang="en-US" sz="1600" b="0" i="1" smtClean="0">
                          <a:latin typeface="Cambria Math" panose="02040503050406030204" pitchFamily="18" charset="0"/>
                          <a:cs typeface="Arial" panose="020B0604020202020204" pitchFamily="34" charset="0"/>
                        </a:rPr>
                        <m:t>=</m:t>
                      </m:r>
                      <m:sSubSup>
                        <m:sSubSupPr>
                          <m:ctrlPr>
                            <a:rPr lang="en-US" sz="1600" b="0" i="1" smtClean="0">
                              <a:latin typeface="Cambria Math" panose="02040503050406030204" pitchFamily="18" charset="0"/>
                              <a:cs typeface="Arial" panose="020B0604020202020204" pitchFamily="34" charset="0"/>
                            </a:rPr>
                          </m:ctrlPr>
                        </m:sSubSupPr>
                        <m:e>
                          <m:r>
                            <a:rPr lang="en-US" sz="1600" b="0" i="1" smtClean="0">
                              <a:latin typeface="Cambria Math" panose="02040503050406030204" pitchFamily="18" charset="0"/>
                              <a:cs typeface="Arial" panose="020B0604020202020204" pitchFamily="34" charset="0"/>
                            </a:rPr>
                            <m:t>𝑎</m:t>
                          </m:r>
                        </m:e>
                        <m:sub>
                          <m:r>
                            <a:rPr lang="en-US" sz="1600" b="0" i="1" smtClean="0">
                              <a:latin typeface="Cambria Math" panose="02040503050406030204" pitchFamily="18" charset="0"/>
                              <a:cs typeface="Arial" panose="020B0604020202020204" pitchFamily="34" charset="0"/>
                            </a:rPr>
                            <m:t>𝑖</m:t>
                          </m:r>
                        </m:sub>
                        <m:sup>
                          <m:r>
                            <a:rPr lang="en-US" sz="1600" b="0" i="1" smtClean="0">
                              <a:latin typeface="Cambria Math" panose="02040503050406030204" pitchFamily="18" charset="0"/>
                              <a:cs typeface="Arial" panose="020B0604020202020204" pitchFamily="34" charset="0"/>
                            </a:rPr>
                            <m:t>′</m:t>
                          </m:r>
                        </m:sup>
                      </m:sSubSup>
                      <m:r>
                        <a:rPr lang="en-US" sz="1600" b="0" i="1" smtClean="0">
                          <a:latin typeface="Cambria Math" panose="02040503050406030204" pitchFamily="18" charset="0"/>
                          <a:cs typeface="Arial" panose="020B0604020202020204" pitchFamily="34" charset="0"/>
                        </a:rPr>
                        <m:t>𝜆</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𝑎</m:t>
                          </m:r>
                        </m:e>
                        <m:sub>
                          <m:r>
                            <a:rPr lang="en-US" sz="1600" b="0" i="1" smtClean="0">
                              <a:latin typeface="Cambria Math" panose="02040503050406030204" pitchFamily="18" charset="0"/>
                              <a:cs typeface="Arial" panose="020B0604020202020204" pitchFamily="34" charset="0"/>
                            </a:rPr>
                            <m:t>𝑗</m:t>
                          </m:r>
                        </m:sub>
                      </m:sSub>
                      <m:r>
                        <a:rPr lang="en-US" sz="1600" b="0" i="1" smtClean="0">
                          <a:latin typeface="Cambria Math" panose="02040503050406030204" pitchFamily="18" charset="0"/>
                          <a:cs typeface="Arial" panose="020B0604020202020204" pitchFamily="34" charset="0"/>
                        </a:rPr>
                        <m:t>=0,  ∀</m:t>
                      </m:r>
                      <m:r>
                        <a:rPr lang="en-US" sz="1600" b="0" i="1" smtClean="0">
                          <a:latin typeface="Cambria Math" panose="02040503050406030204" pitchFamily="18" charset="0"/>
                          <a:cs typeface="Arial" panose="020B0604020202020204" pitchFamily="34" charset="0"/>
                        </a:rPr>
                        <m:t>𝑖</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𝑗</m:t>
                      </m:r>
                      <m:r>
                        <a:rPr lang="en-US" sz="1600" b="0" i="1" smtClean="0">
                          <a:latin typeface="Cambria Math" panose="02040503050406030204" pitchFamily="18" charset="0"/>
                          <a:cs typeface="Arial" panose="020B0604020202020204" pitchFamily="34" charset="0"/>
                        </a:rPr>
                        <m:t> </m:t>
                      </m:r>
                    </m:oMath>
                  </m:oMathPara>
                </a14:m>
                <a:endParaRPr lang="en-US" sz="1600" b="0" dirty="0">
                  <a:latin typeface="Arial" panose="020B0604020202020204" pitchFamily="34" charset="0"/>
                  <a:cs typeface="Arial" panose="020B0604020202020204" pitchFamily="34" charset="0"/>
                </a:endParaRPr>
              </a:p>
              <a:p>
                <a:pPr>
                  <a:lnSpc>
                    <a:spcPct val="150000"/>
                  </a:lnSpc>
                </a:pPr>
                <a:endParaRPr lang="vi-VN" sz="1600" b="0" dirty="0">
                  <a:latin typeface="Arial" panose="020B0604020202020204" pitchFamily="34" charset="0"/>
                  <a:cs typeface="Arial" panose="020B0604020202020204" pitchFamily="34" charset="0"/>
                </a:endParaRPr>
              </a:p>
            </p:txBody>
          </p:sp>
        </mc:Choice>
        <mc:Fallback>
          <p:sp>
            <p:nvSpPr>
              <p:cNvPr id="8" name="Content Placeholder 2">
                <a:extLst>
                  <a:ext uri="{FF2B5EF4-FFF2-40B4-BE49-F238E27FC236}">
                    <a16:creationId xmlns:a16="http://schemas.microsoft.com/office/drawing/2014/main" id="{8E398302-8AC7-D256-4A5D-77AD99E575B0}"/>
                  </a:ext>
                </a:extLst>
              </p:cNvPr>
              <p:cNvSpPr>
                <a:spLocks noGrp="1" noRot="1" noChangeAspect="1" noMove="1" noResize="1" noEditPoints="1" noAdjustHandles="1" noChangeArrowheads="1" noChangeShapeType="1" noTextEdit="1"/>
              </p:cNvSpPr>
              <p:nvPr>
                <p:ph sz="half" idx="2"/>
              </p:nvPr>
            </p:nvSpPr>
            <p:spPr>
              <a:xfrm>
                <a:off x="1322388" y="1571626"/>
                <a:ext cx="8126412" cy="4598504"/>
              </a:xfrm>
              <a:blipFill>
                <a:blip r:embed="rId3"/>
                <a:stretch>
                  <a:fillRect l="-450"/>
                </a:stretch>
              </a:blipFill>
            </p:spPr>
            <p:txBody>
              <a:bodyPr/>
              <a:lstStyle/>
              <a:p>
                <a:r>
                  <a:rPr lang="en-US">
                    <a:noFill/>
                  </a:rPr>
                  <a:t> </a:t>
                </a:r>
              </a:p>
            </p:txBody>
          </p:sp>
        </mc:Fallback>
      </mc:AlternateContent>
      <p:sp>
        <p:nvSpPr>
          <p:cNvPr id="10" name="Slide Number Placeholder 3">
            <a:extLst>
              <a:ext uri="{FF2B5EF4-FFF2-40B4-BE49-F238E27FC236}">
                <a16:creationId xmlns:a16="http://schemas.microsoft.com/office/drawing/2014/main" id="{2C53D583-5573-A1C1-1D33-C5919E5B63C7}"/>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14</a:t>
            </a:fld>
            <a:endParaRPr lang="en-US"/>
          </a:p>
        </p:txBody>
      </p:sp>
    </p:spTree>
    <p:extLst>
      <p:ext uri="{BB962C8B-B14F-4D97-AF65-F5344CB8AC3E}">
        <p14:creationId xmlns:p14="http://schemas.microsoft.com/office/powerpoint/2010/main" val="1127637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4" y="1671639"/>
            <a:ext cx="5884027" cy="1204912"/>
          </a:xfrm>
        </p:spPr>
        <p:txBody>
          <a:bodyPr/>
          <a:lstStyle/>
          <a:p>
            <a:r>
              <a:rPr lang="en-US" dirty="0"/>
              <a:t>Speaking Impact</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15</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453725" y="3660774"/>
            <a:ext cx="5907176" cy="2536826"/>
          </a:xfrm>
        </p:spPr>
        <p:txBody>
          <a:bodyPr>
            <a:noAutofit/>
          </a:bodyPr>
          <a:lstStyle/>
          <a:p>
            <a:r>
              <a:rPr lang="en-US" dirty="0"/>
              <a:t>Your ability to communicate effectively will leave a lasting impact on your audience</a:t>
            </a:r>
          </a:p>
          <a:p>
            <a:r>
              <a:rPr lang="en-US" dirty="0"/>
              <a:t>Effectively communicating involves not only delivering a message but also resonating with the experiences, values, and emotions of those listening </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86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201" y="895350"/>
            <a:ext cx="3247662" cy="1917700"/>
          </a:xfrm>
        </p:spPr>
        <p:txBody>
          <a:bodyPr>
            <a:normAutofit/>
          </a:bodyPr>
          <a:lstStyle/>
          <a:p>
            <a:r>
              <a:rPr lang="en-US" dirty="0"/>
              <a:t>Dynamic </a:t>
            </a:r>
            <a:br>
              <a:rPr lang="en-US" dirty="0"/>
            </a:br>
            <a:r>
              <a:rPr lang="en-US" dirty="0"/>
              <a:t>delivery</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200" y="2813049"/>
            <a:ext cx="3247662" cy="3238499"/>
          </a:xfrm>
        </p:spPr>
        <p:txBody>
          <a:bodyPr>
            <a:normAutofit/>
          </a:bodyPr>
          <a:lstStyle/>
          <a:p>
            <a:r>
              <a:rPr lang="en-US"/>
              <a:t>Learn to infuse energy into your delivery to leave a lasting impression</a:t>
            </a:r>
          </a:p>
          <a:p>
            <a:r>
              <a:rPr lang="en-US"/>
              <a:t>One of the goals of effective communication is to motivate your audience</a:t>
            </a:r>
            <a:endParaRPr lang="en-US" dirty="0"/>
          </a:p>
        </p:txBody>
      </p:sp>
      <p:graphicFrame>
        <p:nvGraphicFramePr>
          <p:cNvPr id="10" name="Table Placeholder 2">
            <a:extLst>
              <a:ext uri="{FF2B5EF4-FFF2-40B4-BE49-F238E27FC236}">
                <a16:creationId xmlns:a16="http://schemas.microsoft.com/office/drawing/2014/main" id="{98ED67AF-B48B-F5F8-E2FD-1C98C42C4D54}"/>
              </a:ext>
            </a:extLst>
          </p:cNvPr>
          <p:cNvGraphicFramePr>
            <a:graphicFrameLocks noGrp="1"/>
          </p:cNvGraphicFramePr>
          <p:nvPr>
            <p:ph type="tbl" sz="quarter" idx="14"/>
            <p:extLst>
              <p:ext uri="{D42A27DB-BD31-4B8C-83A1-F6EECF244321}">
                <p14:modId xmlns:p14="http://schemas.microsoft.com/office/powerpoint/2010/main" val="774504910"/>
              </p:ext>
            </p:extLst>
          </p:nvPr>
        </p:nvGraphicFramePr>
        <p:xfrm>
          <a:off x="4216400" y="895350"/>
          <a:ext cx="7137404" cy="5115889"/>
        </p:xfrm>
        <a:graphic>
          <a:graphicData uri="http://schemas.openxmlformats.org/drawingml/2006/table">
            <a:tbl>
              <a:tblPr firstRow="1" bandRow="1">
                <a:tableStyleId>{7E9639D4-E3E2-4D34-9284-5A2195B3D0D7}</a:tableStyleId>
              </a:tblPr>
              <a:tblGrid>
                <a:gridCol w="1784351">
                  <a:extLst>
                    <a:ext uri="{9D8B030D-6E8A-4147-A177-3AD203B41FA5}">
                      <a16:colId xmlns:a16="http://schemas.microsoft.com/office/drawing/2014/main" val="127040821"/>
                    </a:ext>
                  </a:extLst>
                </a:gridCol>
                <a:gridCol w="1784351">
                  <a:extLst>
                    <a:ext uri="{9D8B030D-6E8A-4147-A177-3AD203B41FA5}">
                      <a16:colId xmlns:a16="http://schemas.microsoft.com/office/drawing/2014/main" val="149845700"/>
                    </a:ext>
                  </a:extLst>
                </a:gridCol>
                <a:gridCol w="1784351">
                  <a:extLst>
                    <a:ext uri="{9D8B030D-6E8A-4147-A177-3AD203B41FA5}">
                      <a16:colId xmlns:a16="http://schemas.microsoft.com/office/drawing/2014/main" val="3119692462"/>
                    </a:ext>
                  </a:extLst>
                </a:gridCol>
                <a:gridCol w="1784351">
                  <a:extLst>
                    <a:ext uri="{9D8B030D-6E8A-4147-A177-3AD203B41FA5}">
                      <a16:colId xmlns:a16="http://schemas.microsoft.com/office/drawing/2014/main" val="3472639139"/>
                    </a:ext>
                  </a:extLst>
                </a:gridCol>
              </a:tblGrid>
              <a:tr h="810285">
                <a:tc>
                  <a:txBody>
                    <a:bodyPr/>
                    <a:lstStyle/>
                    <a:p>
                      <a:pPr algn="ctr"/>
                      <a:r>
                        <a:rPr lang="en-US" b="0" dirty="0"/>
                        <a:t>METRIC</a:t>
                      </a:r>
                    </a:p>
                  </a:txBody>
                  <a:tcPr anchor="ctr"/>
                </a:tc>
                <a:tc>
                  <a:txBody>
                    <a:bodyPr/>
                    <a:lstStyle/>
                    <a:p>
                      <a:pPr algn="ctr"/>
                      <a:r>
                        <a:rPr lang="en-US" b="0" dirty="0"/>
                        <a:t>MEASUREMENT</a:t>
                      </a:r>
                    </a:p>
                  </a:txBody>
                  <a:tcPr anchor="ctr"/>
                </a:tc>
                <a:tc>
                  <a:txBody>
                    <a:bodyPr/>
                    <a:lstStyle/>
                    <a:p>
                      <a:pPr algn="ctr"/>
                      <a:r>
                        <a:rPr lang="en-US" b="0" dirty="0"/>
                        <a:t>TARGET</a:t>
                      </a:r>
                    </a:p>
                  </a:txBody>
                  <a:tcPr anchor="ctr"/>
                </a:tc>
                <a:tc>
                  <a:txBody>
                    <a:bodyPr/>
                    <a:lstStyle/>
                    <a:p>
                      <a:pPr algn="ctr"/>
                      <a:r>
                        <a:rPr lang="en-US" b="0" dirty="0"/>
                        <a:t>ACTUAL</a:t>
                      </a:r>
                    </a:p>
                  </a:txBody>
                  <a:tcPr anchor="ctr"/>
                </a:tc>
                <a:extLst>
                  <a:ext uri="{0D108BD9-81ED-4DB2-BD59-A6C34878D82A}">
                    <a16:rowId xmlns:a16="http://schemas.microsoft.com/office/drawing/2014/main" val="3298013591"/>
                  </a:ext>
                </a:extLst>
              </a:tr>
              <a:tr h="839540">
                <a:tc>
                  <a:txBody>
                    <a:bodyPr/>
                    <a:lstStyle/>
                    <a:p>
                      <a:pPr algn="ctr"/>
                      <a:r>
                        <a:rPr lang="en-US" dirty="0"/>
                        <a:t>Audience attendance</a:t>
                      </a:r>
                    </a:p>
                  </a:txBody>
                  <a:tcPr anchor="ctr"/>
                </a:tc>
                <a:tc>
                  <a:txBody>
                    <a:bodyPr/>
                    <a:lstStyle/>
                    <a:p>
                      <a:pPr algn="ctr"/>
                      <a:r>
                        <a:rPr lang="en-US" dirty="0"/>
                        <a:t># of attendees</a:t>
                      </a:r>
                    </a:p>
                  </a:txBody>
                  <a:tcPr anchor="ctr"/>
                </a:tc>
                <a:tc>
                  <a:txBody>
                    <a:bodyPr/>
                    <a:lstStyle/>
                    <a:p>
                      <a:pPr algn="ctr"/>
                      <a:r>
                        <a:rPr lang="en-US" dirty="0"/>
                        <a:t>150</a:t>
                      </a:r>
                    </a:p>
                  </a:txBody>
                  <a:tcPr anchor="ctr"/>
                </a:tc>
                <a:tc>
                  <a:txBody>
                    <a:bodyPr/>
                    <a:lstStyle/>
                    <a:p>
                      <a:pPr algn="ctr"/>
                      <a:r>
                        <a:rPr lang="en-US" dirty="0"/>
                        <a:t>120</a:t>
                      </a:r>
                    </a:p>
                  </a:txBody>
                  <a:tcPr anchor="ctr"/>
                </a:tc>
                <a:extLst>
                  <a:ext uri="{0D108BD9-81ED-4DB2-BD59-A6C34878D82A}">
                    <a16:rowId xmlns:a16="http://schemas.microsoft.com/office/drawing/2014/main" val="3873867931"/>
                  </a:ext>
                </a:extLst>
              </a:tr>
              <a:tr h="839540">
                <a:tc>
                  <a:txBody>
                    <a:bodyPr/>
                    <a:lstStyle/>
                    <a:p>
                      <a:pPr algn="ctr"/>
                      <a:r>
                        <a:rPr lang="en-US" dirty="0"/>
                        <a:t>Engagement duration</a:t>
                      </a:r>
                    </a:p>
                  </a:txBody>
                  <a:tcPr anchor="ctr"/>
                </a:tc>
                <a:tc>
                  <a:txBody>
                    <a:bodyPr/>
                    <a:lstStyle/>
                    <a:p>
                      <a:pPr algn="ctr"/>
                      <a:r>
                        <a:rPr lang="en-US" dirty="0"/>
                        <a:t>Minutes</a:t>
                      </a:r>
                    </a:p>
                  </a:txBody>
                  <a:tcPr anchor="ctr"/>
                </a:tc>
                <a:tc>
                  <a:txBody>
                    <a:bodyPr/>
                    <a:lstStyle/>
                    <a:p>
                      <a:pPr algn="ctr"/>
                      <a:r>
                        <a:rPr lang="en-US" dirty="0"/>
                        <a:t>60</a:t>
                      </a:r>
                    </a:p>
                  </a:txBody>
                  <a:tcPr anchor="ctr"/>
                </a:tc>
                <a:tc>
                  <a:txBody>
                    <a:bodyPr/>
                    <a:lstStyle/>
                    <a:p>
                      <a:pPr algn="ctr"/>
                      <a:r>
                        <a:rPr lang="en-US" dirty="0"/>
                        <a:t>75</a:t>
                      </a:r>
                    </a:p>
                  </a:txBody>
                  <a:tcPr anchor="ctr"/>
                </a:tc>
                <a:extLst>
                  <a:ext uri="{0D108BD9-81ED-4DB2-BD59-A6C34878D82A}">
                    <a16:rowId xmlns:a16="http://schemas.microsoft.com/office/drawing/2014/main" val="85209771"/>
                  </a:ext>
                </a:extLst>
              </a:tr>
              <a:tr h="587640">
                <a:tc>
                  <a:txBody>
                    <a:bodyPr/>
                    <a:lstStyle/>
                    <a:p>
                      <a:pPr algn="ctr"/>
                      <a:r>
                        <a:rPr lang="en-US" dirty="0"/>
                        <a:t>Q&amp;A interaction</a:t>
                      </a:r>
                    </a:p>
                  </a:txBody>
                  <a:tcPr anchor="ctr"/>
                </a:tc>
                <a:tc>
                  <a:txBody>
                    <a:bodyPr/>
                    <a:lstStyle/>
                    <a:p>
                      <a:pPr algn="ctr"/>
                      <a:r>
                        <a:rPr lang="en-US" dirty="0"/>
                        <a:t># of questions</a:t>
                      </a:r>
                    </a:p>
                  </a:txBody>
                  <a:tcPr anchor="ctr"/>
                </a:tc>
                <a:tc>
                  <a:txBody>
                    <a:bodyPr/>
                    <a:lstStyle/>
                    <a:p>
                      <a:pPr algn="ctr"/>
                      <a:r>
                        <a:rPr lang="en-US" dirty="0"/>
                        <a:t>10</a:t>
                      </a:r>
                    </a:p>
                  </a:txBody>
                  <a:tcPr anchor="ctr"/>
                </a:tc>
                <a:tc>
                  <a:txBody>
                    <a:bodyPr/>
                    <a:lstStyle/>
                    <a:p>
                      <a:pPr algn="ctr"/>
                      <a:r>
                        <a:rPr lang="en-US" dirty="0"/>
                        <a:t>15</a:t>
                      </a:r>
                    </a:p>
                  </a:txBody>
                  <a:tcPr anchor="ctr"/>
                </a:tc>
                <a:extLst>
                  <a:ext uri="{0D108BD9-81ED-4DB2-BD59-A6C34878D82A}">
                    <a16:rowId xmlns:a16="http://schemas.microsoft.com/office/drawing/2014/main" val="4061031278"/>
                  </a:ext>
                </a:extLst>
              </a:tr>
              <a:tr h="839540">
                <a:tc>
                  <a:txBody>
                    <a:bodyPr/>
                    <a:lstStyle/>
                    <a:p>
                      <a:pPr algn="ctr"/>
                      <a:r>
                        <a:rPr lang="en-US" dirty="0"/>
                        <a:t>Positive feedback</a:t>
                      </a:r>
                    </a:p>
                  </a:txBody>
                  <a:tcPr anchor="ctr"/>
                </a:tc>
                <a:tc>
                  <a:txBody>
                    <a:bodyPr/>
                    <a:lstStyle/>
                    <a:p>
                      <a:pPr algn="ctr"/>
                      <a:r>
                        <a:rPr lang="en-US" dirty="0"/>
                        <a:t>Percentage (%)</a:t>
                      </a:r>
                    </a:p>
                  </a:txBody>
                  <a:tcPr anchor="ctr"/>
                </a:tc>
                <a:tc>
                  <a:txBody>
                    <a:bodyPr/>
                    <a:lstStyle/>
                    <a:p>
                      <a:pPr algn="ctr"/>
                      <a:r>
                        <a:rPr lang="en-US" dirty="0"/>
                        <a:t>90</a:t>
                      </a:r>
                    </a:p>
                  </a:txBody>
                  <a:tcPr anchor="ctr"/>
                </a:tc>
                <a:tc>
                  <a:txBody>
                    <a:bodyPr/>
                    <a:lstStyle/>
                    <a:p>
                      <a:pPr algn="ctr"/>
                      <a:r>
                        <a:rPr lang="en-US" dirty="0"/>
                        <a:t>95</a:t>
                      </a:r>
                    </a:p>
                  </a:txBody>
                  <a:tcPr anchor="ctr"/>
                </a:tc>
                <a:extLst>
                  <a:ext uri="{0D108BD9-81ED-4DB2-BD59-A6C34878D82A}">
                    <a16:rowId xmlns:a16="http://schemas.microsoft.com/office/drawing/2014/main" val="3591840781"/>
                  </a:ext>
                </a:extLst>
              </a:tr>
              <a:tr h="1199344">
                <a:tc>
                  <a:txBody>
                    <a:bodyPr/>
                    <a:lstStyle/>
                    <a:p>
                      <a:pPr algn="ctr"/>
                      <a:r>
                        <a:rPr lang="en-US" dirty="0"/>
                        <a:t>Rate of information retention</a:t>
                      </a:r>
                    </a:p>
                  </a:txBody>
                  <a:tcPr anchor="ctr"/>
                </a:tc>
                <a:tc>
                  <a:txBody>
                    <a:bodyPr/>
                    <a:lstStyle/>
                    <a:p>
                      <a:pPr algn="ctr"/>
                      <a:r>
                        <a:rPr lang="en-US" dirty="0"/>
                        <a:t>Percentage (%)</a:t>
                      </a:r>
                    </a:p>
                  </a:txBody>
                  <a:tcPr anchor="ctr"/>
                </a:tc>
                <a:tc>
                  <a:txBody>
                    <a:bodyPr/>
                    <a:lstStyle/>
                    <a:p>
                      <a:pPr algn="ctr"/>
                      <a:r>
                        <a:rPr lang="en-US" dirty="0"/>
                        <a:t>80</a:t>
                      </a:r>
                    </a:p>
                  </a:txBody>
                  <a:tcPr anchor="ctr"/>
                </a:tc>
                <a:tc>
                  <a:txBody>
                    <a:bodyPr/>
                    <a:lstStyle/>
                    <a:p>
                      <a:pPr algn="ctr"/>
                      <a:r>
                        <a:rPr lang="en-US" dirty="0"/>
                        <a:t>85</a:t>
                      </a:r>
                    </a:p>
                  </a:txBody>
                  <a:tcPr anchor="ctr"/>
                </a:tc>
                <a:extLst>
                  <a:ext uri="{0D108BD9-81ED-4DB2-BD59-A6C34878D82A}">
                    <a16:rowId xmlns:a16="http://schemas.microsoft.com/office/drawing/2014/main" val="335389741"/>
                  </a:ext>
                </a:extLst>
              </a:tr>
            </a:tbl>
          </a:graphicData>
        </a:graphic>
      </p:graphicFrame>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658164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anchor="b"/>
          <a:lstStyle/>
          <a:p>
            <a:r>
              <a:rPr lang="en-US" dirty="0"/>
              <a:t>Final tips &amp; takeaways</a:t>
            </a:r>
          </a:p>
        </p:txBody>
      </p:sp>
      <p:sp>
        <p:nvSpPr>
          <p:cNvPr id="6" name="Text Placeholder 5">
            <a:extLst>
              <a:ext uri="{FF2B5EF4-FFF2-40B4-BE49-F238E27FC236}">
                <a16:creationId xmlns:a16="http://schemas.microsoft.com/office/drawing/2014/main" id="{D2E1CF79-4FDC-8CAF-CC16-E309A2C49758}"/>
              </a:ext>
            </a:extLst>
          </p:cNvPr>
          <p:cNvSpPr>
            <a:spLocks noGrp="1"/>
          </p:cNvSpPr>
          <p:nvPr>
            <p:ph type="body" idx="1"/>
          </p:nvPr>
        </p:nvSpPr>
        <p:spPr>
          <a:xfrm>
            <a:off x="838200" y="2705177"/>
            <a:ext cx="5733772" cy="448990"/>
          </a:xfrm>
        </p:spPr>
        <p:txBody>
          <a:bodyPr/>
          <a:lstStyle/>
          <a:p>
            <a:r>
              <a:rPr lang="en-US" dirty="0"/>
              <a:t>Practice makes perfect</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38199" y="3154166"/>
            <a:ext cx="5733773" cy="3032733"/>
          </a:xfrm>
        </p:spPr>
        <p:txBody>
          <a:bodyPr>
            <a:noAutofit/>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a:p>
            <a:endParaRPr lang="en-US" dirty="0"/>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7887108" y="2705177"/>
            <a:ext cx="3943627" cy="448989"/>
          </a:xfrm>
        </p:spPr>
        <p:txBody>
          <a:bodyPr/>
          <a:lstStyle/>
          <a:p>
            <a:r>
              <a:rPr lang="en-US" dirty="0"/>
              <a:t>Continue improving</a:t>
            </a:r>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7887107" y="3164867"/>
            <a:ext cx="3943627" cy="3032733"/>
          </a:xfrm>
        </p:spPr>
        <p:txBody>
          <a:bodyPr>
            <a:normAutofit/>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2403577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0" y="353550"/>
            <a:ext cx="10515600" cy="1325563"/>
          </a:xfrm>
        </p:spPr>
        <p:txBody>
          <a:bodyPr anchor="b"/>
          <a:lstStyle/>
          <a:p>
            <a:r>
              <a:rPr lang="en-US" dirty="0"/>
              <a:t>Speaking engagement metrics</a:t>
            </a:r>
          </a:p>
        </p:txBody>
      </p:sp>
      <p:graphicFrame>
        <p:nvGraphicFramePr>
          <p:cNvPr id="13" name="Table Placeholder 2">
            <a:extLst>
              <a:ext uri="{FF2B5EF4-FFF2-40B4-BE49-F238E27FC236}">
                <a16:creationId xmlns:a16="http://schemas.microsoft.com/office/drawing/2014/main" id="{4A94C7BE-6E60-66F0-EFD4-2F452B0D743A}"/>
              </a:ext>
            </a:extLst>
          </p:cNvPr>
          <p:cNvGraphicFramePr>
            <a:graphicFrameLocks noGrp="1"/>
          </p:cNvGraphicFramePr>
          <p:nvPr>
            <p:ph type="tbl" sz="quarter" idx="14"/>
            <p:extLst>
              <p:ext uri="{D42A27DB-BD31-4B8C-83A1-F6EECF244321}">
                <p14:modId xmlns:p14="http://schemas.microsoft.com/office/powerpoint/2010/main" val="1224246859"/>
              </p:ext>
            </p:extLst>
          </p:nvPr>
        </p:nvGraphicFramePr>
        <p:xfrm>
          <a:off x="838200" y="2111375"/>
          <a:ext cx="10515601" cy="3570968"/>
        </p:xfrm>
        <a:graphic>
          <a:graphicData uri="http://schemas.openxmlformats.org/drawingml/2006/table">
            <a:tbl>
              <a:tblPr firstRow="1" bandRow="1">
                <a:tableStyleId>{7E9639D4-E3E2-4D34-9284-5A2195B3D0D7}</a:tableStyleId>
              </a:tblPr>
              <a:tblGrid>
                <a:gridCol w="3433998">
                  <a:extLst>
                    <a:ext uri="{9D8B030D-6E8A-4147-A177-3AD203B41FA5}">
                      <a16:colId xmlns:a16="http://schemas.microsoft.com/office/drawing/2014/main" val="127040821"/>
                    </a:ext>
                  </a:extLst>
                </a:gridCol>
                <a:gridCol w="2450892">
                  <a:extLst>
                    <a:ext uri="{9D8B030D-6E8A-4147-A177-3AD203B41FA5}">
                      <a16:colId xmlns:a16="http://schemas.microsoft.com/office/drawing/2014/main" val="149845700"/>
                    </a:ext>
                  </a:extLst>
                </a:gridCol>
                <a:gridCol w="2375942">
                  <a:extLst>
                    <a:ext uri="{9D8B030D-6E8A-4147-A177-3AD203B41FA5}">
                      <a16:colId xmlns:a16="http://schemas.microsoft.com/office/drawing/2014/main" val="3119692462"/>
                    </a:ext>
                  </a:extLst>
                </a:gridCol>
                <a:gridCol w="2254769">
                  <a:extLst>
                    <a:ext uri="{9D8B030D-6E8A-4147-A177-3AD203B41FA5}">
                      <a16:colId xmlns:a16="http://schemas.microsoft.com/office/drawing/2014/main" val="3472639139"/>
                    </a:ext>
                  </a:extLst>
                </a:gridCol>
              </a:tblGrid>
              <a:tr h="733347">
                <a:tc>
                  <a:txBody>
                    <a:bodyPr/>
                    <a:lstStyle/>
                    <a:p>
                      <a:pPr algn="ctr"/>
                      <a:r>
                        <a:rPr lang="en-US" b="0" dirty="0"/>
                        <a:t>IMPACT FACTOR</a:t>
                      </a:r>
                    </a:p>
                  </a:txBody>
                  <a:tcPr anchor="ctr"/>
                </a:tc>
                <a:tc>
                  <a:txBody>
                    <a:bodyPr/>
                    <a:lstStyle/>
                    <a:p>
                      <a:pPr algn="ctr"/>
                      <a:r>
                        <a:rPr lang="en-US" b="0" dirty="0"/>
                        <a:t>MEASUREMENT</a:t>
                      </a:r>
                    </a:p>
                  </a:txBody>
                  <a:tcPr anchor="ctr"/>
                </a:tc>
                <a:tc>
                  <a:txBody>
                    <a:bodyPr/>
                    <a:lstStyle/>
                    <a:p>
                      <a:pPr algn="ctr"/>
                      <a:r>
                        <a:rPr lang="en-US" b="0" dirty="0"/>
                        <a:t>TARGET</a:t>
                      </a:r>
                    </a:p>
                  </a:txBody>
                  <a:tcPr anchor="ctr"/>
                </a:tc>
                <a:tc>
                  <a:txBody>
                    <a:bodyPr/>
                    <a:lstStyle/>
                    <a:p>
                      <a:pPr algn="ctr"/>
                      <a:r>
                        <a:rPr lang="en-US" b="0" dirty="0"/>
                        <a:t>ACHIEVED</a:t>
                      </a:r>
                    </a:p>
                  </a:txBody>
                  <a:tcPr anchor="ctr"/>
                </a:tc>
                <a:extLst>
                  <a:ext uri="{0D108BD9-81ED-4DB2-BD59-A6C34878D82A}">
                    <a16:rowId xmlns:a16="http://schemas.microsoft.com/office/drawing/2014/main" val="3298013591"/>
                  </a:ext>
                </a:extLst>
              </a:tr>
              <a:tr h="531843">
                <a:tc>
                  <a:txBody>
                    <a:bodyPr/>
                    <a:lstStyle/>
                    <a:p>
                      <a:pPr algn="ctr"/>
                      <a:r>
                        <a:rPr lang="en-US" dirty="0"/>
                        <a:t>Audience interaction</a:t>
                      </a:r>
                    </a:p>
                  </a:txBody>
                  <a:tcPr anchor="ctr"/>
                </a:tc>
                <a:tc>
                  <a:txBody>
                    <a:bodyPr/>
                    <a:lstStyle/>
                    <a:p>
                      <a:pPr algn="ctr"/>
                      <a:r>
                        <a:rPr lang="en-US" dirty="0"/>
                        <a:t>Percentage (%)</a:t>
                      </a:r>
                    </a:p>
                  </a:txBody>
                  <a:tcPr anchor="ctr"/>
                </a:tc>
                <a:tc>
                  <a:txBody>
                    <a:bodyPr/>
                    <a:lstStyle/>
                    <a:p>
                      <a:pPr algn="ctr"/>
                      <a:r>
                        <a:rPr lang="en-US" dirty="0"/>
                        <a:t>85</a:t>
                      </a:r>
                    </a:p>
                  </a:txBody>
                  <a:tcPr anchor="ctr"/>
                </a:tc>
                <a:tc>
                  <a:txBody>
                    <a:bodyPr/>
                    <a:lstStyle/>
                    <a:p>
                      <a:pPr algn="ctr"/>
                      <a:r>
                        <a:rPr lang="en-US" dirty="0"/>
                        <a:t>88</a:t>
                      </a:r>
                    </a:p>
                  </a:txBody>
                  <a:tcPr anchor="ctr"/>
                </a:tc>
                <a:extLst>
                  <a:ext uri="{0D108BD9-81ED-4DB2-BD59-A6C34878D82A}">
                    <a16:rowId xmlns:a16="http://schemas.microsoft.com/office/drawing/2014/main" val="3873867931"/>
                  </a:ext>
                </a:extLst>
              </a:tr>
              <a:tr h="531843">
                <a:tc>
                  <a:txBody>
                    <a:bodyPr/>
                    <a:lstStyle/>
                    <a:p>
                      <a:pPr algn="ctr"/>
                      <a:r>
                        <a:rPr lang="en-US" dirty="0"/>
                        <a:t>Knowledge retention</a:t>
                      </a:r>
                    </a:p>
                  </a:txBody>
                  <a:tcPr anchor="ctr"/>
                </a:tc>
                <a:tc>
                  <a:txBody>
                    <a:bodyPr/>
                    <a:lstStyle/>
                    <a:p>
                      <a:pPr algn="ctr"/>
                      <a:r>
                        <a:rPr lang="en-US" dirty="0"/>
                        <a:t>Percentage (%)</a:t>
                      </a:r>
                    </a:p>
                  </a:txBody>
                  <a:tcPr anchor="ctr"/>
                </a:tc>
                <a:tc>
                  <a:txBody>
                    <a:bodyPr/>
                    <a:lstStyle/>
                    <a:p>
                      <a:pPr algn="ctr"/>
                      <a:r>
                        <a:rPr lang="en-US" dirty="0"/>
                        <a:t>75</a:t>
                      </a:r>
                    </a:p>
                  </a:txBody>
                  <a:tcPr anchor="ctr"/>
                </a:tc>
                <a:tc>
                  <a:txBody>
                    <a:bodyPr/>
                    <a:lstStyle/>
                    <a:p>
                      <a:pPr algn="ctr"/>
                      <a:r>
                        <a:rPr lang="en-US" dirty="0"/>
                        <a:t>80</a:t>
                      </a:r>
                    </a:p>
                  </a:txBody>
                  <a:tcPr anchor="ctr"/>
                </a:tc>
                <a:extLst>
                  <a:ext uri="{0D108BD9-81ED-4DB2-BD59-A6C34878D82A}">
                    <a16:rowId xmlns:a16="http://schemas.microsoft.com/office/drawing/2014/main" val="85209771"/>
                  </a:ext>
                </a:extLst>
              </a:tr>
              <a:tr h="531843">
                <a:tc>
                  <a:txBody>
                    <a:bodyPr/>
                    <a:lstStyle/>
                    <a:p>
                      <a:pPr algn="ctr"/>
                      <a:r>
                        <a:rPr lang="en-US" dirty="0"/>
                        <a:t>Post-presentation surveys</a:t>
                      </a:r>
                    </a:p>
                  </a:txBody>
                  <a:tcPr anchor="ctr"/>
                </a:tc>
                <a:tc>
                  <a:txBody>
                    <a:bodyPr/>
                    <a:lstStyle/>
                    <a:p>
                      <a:pPr algn="ctr"/>
                      <a:r>
                        <a:rPr lang="en-US" dirty="0"/>
                        <a:t>Average rating</a:t>
                      </a:r>
                    </a:p>
                  </a:txBody>
                  <a:tcPr anchor="ctr"/>
                </a:tc>
                <a:tc>
                  <a:txBody>
                    <a:bodyPr/>
                    <a:lstStyle/>
                    <a:p>
                      <a:pPr algn="ctr"/>
                      <a:r>
                        <a:rPr lang="en-US" dirty="0"/>
                        <a:t>4.2</a:t>
                      </a:r>
                    </a:p>
                  </a:txBody>
                  <a:tcPr anchor="ctr"/>
                </a:tc>
                <a:tc>
                  <a:txBody>
                    <a:bodyPr/>
                    <a:lstStyle/>
                    <a:p>
                      <a:pPr algn="ctr"/>
                      <a:r>
                        <a:rPr lang="en-US" dirty="0"/>
                        <a:t>4.5</a:t>
                      </a:r>
                    </a:p>
                  </a:txBody>
                  <a:tcPr anchor="ctr"/>
                </a:tc>
                <a:extLst>
                  <a:ext uri="{0D108BD9-81ED-4DB2-BD59-A6C34878D82A}">
                    <a16:rowId xmlns:a16="http://schemas.microsoft.com/office/drawing/2014/main" val="4061031278"/>
                  </a:ext>
                </a:extLst>
              </a:tr>
              <a:tr h="531843">
                <a:tc>
                  <a:txBody>
                    <a:bodyPr/>
                    <a:lstStyle/>
                    <a:p>
                      <a:pPr algn="ctr"/>
                      <a:r>
                        <a:rPr lang="en-US" dirty="0"/>
                        <a:t>Referral rate</a:t>
                      </a:r>
                    </a:p>
                  </a:txBody>
                  <a:tcPr anchor="ctr"/>
                </a:tc>
                <a:tc>
                  <a:txBody>
                    <a:bodyPr/>
                    <a:lstStyle/>
                    <a:p>
                      <a:pPr algn="ctr"/>
                      <a:r>
                        <a:rPr lang="en-US" dirty="0"/>
                        <a:t>Percentage (%)</a:t>
                      </a:r>
                    </a:p>
                  </a:txBody>
                  <a:tcPr anchor="ctr"/>
                </a:tc>
                <a:tc>
                  <a:txBody>
                    <a:bodyPr/>
                    <a:lstStyle/>
                    <a:p>
                      <a:pPr algn="ctr"/>
                      <a:r>
                        <a:rPr lang="en-US" dirty="0"/>
                        <a:t>10</a:t>
                      </a:r>
                    </a:p>
                  </a:txBody>
                  <a:tcPr anchor="ctr"/>
                </a:tc>
                <a:tc>
                  <a:txBody>
                    <a:bodyPr/>
                    <a:lstStyle/>
                    <a:p>
                      <a:pPr algn="ctr"/>
                      <a:r>
                        <a:rPr lang="en-US" dirty="0"/>
                        <a:t>12</a:t>
                      </a:r>
                    </a:p>
                  </a:txBody>
                  <a:tcPr anchor="ctr"/>
                </a:tc>
                <a:extLst>
                  <a:ext uri="{0D108BD9-81ED-4DB2-BD59-A6C34878D82A}">
                    <a16:rowId xmlns:a16="http://schemas.microsoft.com/office/drawing/2014/main" val="3591840781"/>
                  </a:ext>
                </a:extLst>
              </a:tr>
              <a:tr h="710249">
                <a:tc>
                  <a:txBody>
                    <a:bodyPr/>
                    <a:lstStyle/>
                    <a:p>
                      <a:pPr algn="ctr"/>
                      <a:r>
                        <a:rPr lang="en-US" dirty="0"/>
                        <a:t>Collaboration opportunities</a:t>
                      </a:r>
                    </a:p>
                  </a:txBody>
                  <a:tcPr anchor="ctr"/>
                </a:tc>
                <a:tc>
                  <a:txBody>
                    <a:bodyPr/>
                    <a:lstStyle/>
                    <a:p>
                      <a:pPr algn="ctr"/>
                      <a:r>
                        <a:rPr lang="en-US" dirty="0"/>
                        <a:t># of opportunities</a:t>
                      </a:r>
                    </a:p>
                  </a:txBody>
                  <a:tcPr anchor="ctr"/>
                </a:tc>
                <a:tc>
                  <a:txBody>
                    <a:bodyPr/>
                    <a:lstStyle/>
                    <a:p>
                      <a:pPr algn="ctr"/>
                      <a:r>
                        <a:rPr lang="en-US" dirty="0"/>
                        <a:t>8</a:t>
                      </a:r>
                    </a:p>
                  </a:txBody>
                  <a:tcPr anchor="ctr"/>
                </a:tc>
                <a:tc>
                  <a:txBody>
                    <a:bodyPr/>
                    <a:lstStyle/>
                    <a:p>
                      <a:pPr algn="ctr"/>
                      <a:r>
                        <a:rPr lang="en-US" dirty="0"/>
                        <a:t>10</a:t>
                      </a:r>
                    </a:p>
                  </a:txBody>
                  <a:tcPr anchor="ctr"/>
                </a:tc>
                <a:extLst>
                  <a:ext uri="{0D108BD9-81ED-4DB2-BD59-A6C34878D82A}">
                    <a16:rowId xmlns:a16="http://schemas.microsoft.com/office/drawing/2014/main" val="335389741"/>
                  </a:ext>
                </a:extLst>
              </a:tr>
            </a:tbl>
          </a:graphicData>
        </a:graphic>
      </p:graphicFrame>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2791821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Brita Tamm</a:t>
            </a:r>
          </a:p>
          <a:p>
            <a:r>
              <a:rPr lang="en-US" dirty="0"/>
              <a:t>502-555-0152</a:t>
            </a:r>
          </a:p>
          <a:p>
            <a:r>
              <a:rPr lang="en-US" dirty="0"/>
              <a:t>brita@firstupconsultants.com</a:t>
            </a:r>
          </a:p>
          <a:p>
            <a:r>
              <a:rPr lang="en-US" dirty="0"/>
              <a:t>www.firstupconsultants.com</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38201" y="895350"/>
            <a:ext cx="3247662" cy="1917700"/>
          </a:xfrm>
        </p:spPr>
        <p:txBody>
          <a:bodyPr anchor="ctr">
            <a:normAutofit/>
          </a:bodyPr>
          <a:lstStyle/>
          <a:p>
            <a:r>
              <a:rPr lang="vi-VN" dirty="0">
                <a:latin typeface="Arial" panose="020B0604020202020204" pitchFamily="34" charset="0"/>
                <a:cs typeface="Arial" panose="020B0604020202020204" pitchFamily="34" charset="0"/>
              </a:rPr>
              <a:t>Nội dung</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sz="half" idx="16"/>
          </p:nvPr>
        </p:nvSpPr>
        <p:spPr>
          <a:xfrm>
            <a:off x="838200" y="2813049"/>
            <a:ext cx="3247662" cy="3238499"/>
          </a:xfrm>
        </p:spPr>
        <p:txBody>
          <a:bodyPr>
            <a:normAutofit/>
          </a:bodyPr>
          <a:lstStyle/>
          <a:p>
            <a:pPr marL="342900" indent="-342900">
              <a:buFont typeface="+mj-lt"/>
              <a:buAutoNum type="arabicPeriod"/>
            </a:pPr>
            <a:r>
              <a:rPr lang="vi-VN" dirty="0">
                <a:latin typeface="Arial" panose="020B0604020202020204" pitchFamily="34" charset="0"/>
                <a:cs typeface="Arial" panose="020B0604020202020204" pitchFamily="34" charset="0"/>
              </a:rPr>
              <a:t>Giới Thiệu</a:t>
            </a:r>
          </a:p>
          <a:p>
            <a:pPr marL="342900" indent="-342900">
              <a:buFont typeface="+mj-lt"/>
              <a:buAutoNum type="arabicPeriod"/>
            </a:pPr>
            <a:r>
              <a:rPr lang="vi-VN" dirty="0">
                <a:latin typeface="Arial" panose="020B0604020202020204" pitchFamily="34" charset="0"/>
                <a:cs typeface="Arial" panose="020B0604020202020204" pitchFamily="34" charset="0"/>
              </a:rPr>
              <a:t>Phát Biểu Bài Toán</a:t>
            </a:r>
          </a:p>
          <a:p>
            <a:pPr marL="342900" indent="-342900">
              <a:buFont typeface="+mj-lt"/>
              <a:buAutoNum type="arabicPeriod"/>
            </a:pPr>
            <a:r>
              <a:rPr lang="vi-VN" dirty="0">
                <a:latin typeface="Arial" panose="020B0604020202020204" pitchFamily="34" charset="0"/>
                <a:cs typeface="Arial" panose="020B0604020202020204" pitchFamily="34" charset="0"/>
              </a:rPr>
              <a:t>Phương Pháp</a:t>
            </a:r>
          </a:p>
          <a:p>
            <a:pPr marL="342900" indent="-342900">
              <a:buFont typeface="+mj-lt"/>
              <a:buAutoNum type="arabicPeriod"/>
            </a:pPr>
            <a:r>
              <a:rPr lang="vi-VN" dirty="0">
                <a:latin typeface="Arial" panose="020B0604020202020204" pitchFamily="34" charset="0"/>
                <a:cs typeface="Arial" panose="020B0604020202020204" pitchFamily="34" charset="0"/>
              </a:rPr>
              <a:t>Ý Nghĩa Hình Học</a:t>
            </a:r>
          </a:p>
          <a:p>
            <a:pPr marL="342900" indent="-342900">
              <a:buFont typeface="+mj-lt"/>
              <a:buAutoNum type="arabicPeriod"/>
            </a:pPr>
            <a:r>
              <a:rPr lang="vi-VN" dirty="0">
                <a:latin typeface="Arial" panose="020B0604020202020204" pitchFamily="34" charset="0"/>
                <a:cs typeface="Arial" panose="020B0604020202020204" pitchFamily="34" charset="0"/>
              </a:rPr>
              <a:t>Model Checking</a:t>
            </a:r>
          </a:p>
          <a:p>
            <a:pPr marL="342900" indent="-342900">
              <a:buFont typeface="+mj-lt"/>
              <a:buAutoNum type="arabicPeriod"/>
            </a:pPr>
            <a:r>
              <a:rPr lang="vi-VN" dirty="0">
                <a:latin typeface="Arial" panose="020B0604020202020204" pitchFamily="34" charset="0"/>
                <a:cs typeface="Arial" panose="020B0604020202020204" pitchFamily="34" charset="0"/>
              </a:rPr>
              <a:t>Case Study</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pic>
        <p:nvPicPr>
          <p:cNvPr id="1026" name="Picture 2" descr="Principal Component Analysis (PCA) Explained Visually with Zero Math |  Towards Data Science">
            <a:extLst>
              <a:ext uri="{FF2B5EF4-FFF2-40B4-BE49-F238E27FC236}">
                <a16:creationId xmlns:a16="http://schemas.microsoft.com/office/drawing/2014/main" id="{AB800632-DE5D-2B89-AEF5-2F64579EA4DD}"/>
              </a:ext>
            </a:extLst>
          </p:cNvPr>
          <p:cNvPicPr>
            <a:picLocks noGrp="1" noChangeAspect="1" noChangeArrowheads="1"/>
          </p:cNvPicPr>
          <p:nvPr>
            <p:ph type="tbl" sz="quarter" idx="14"/>
          </p:nvPr>
        </p:nvPicPr>
        <p:blipFill>
          <a:blip r:embed="rId3">
            <a:extLst>
              <a:ext uri="{28A0092B-C50C-407E-A947-70E740481C1C}">
                <a14:useLocalDpi xmlns:a14="http://schemas.microsoft.com/office/drawing/2010/main" val="0"/>
              </a:ext>
            </a:extLst>
          </a:blip>
          <a:srcRect/>
          <a:stretch>
            <a:fillRect/>
          </a:stretch>
        </p:blipFill>
        <p:spPr bwMode="auto">
          <a:xfrm>
            <a:off x="4946650" y="1334294"/>
            <a:ext cx="5676900"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1120" y="558801"/>
            <a:ext cx="9953308" cy="1780860"/>
          </a:xfrm>
        </p:spPr>
        <p:txBody>
          <a:bodyPr anchor="b">
            <a:normAutofit/>
          </a:bodyPr>
          <a:lstStyle/>
          <a:p>
            <a:r>
              <a:rPr lang="vi-VN" dirty="0">
                <a:latin typeface="Arial" panose="020B0604020202020204" pitchFamily="34" charset="0"/>
                <a:cs typeface="Arial" panose="020B0604020202020204" pitchFamily="34" charset="0"/>
              </a:rPr>
              <a:t>Giới thiệu</a:t>
            </a:r>
            <a:br>
              <a:rPr lang="vi-VN" dirty="0">
                <a:latin typeface="Arial" panose="020B0604020202020204" pitchFamily="34" charset="0"/>
                <a:cs typeface="Arial" panose="020B0604020202020204" pitchFamily="34" charset="0"/>
              </a:rPr>
            </a:br>
            <a:br>
              <a:rPr lang="vi-VN" dirty="0">
                <a:latin typeface="Arial" panose="020B0604020202020204" pitchFamily="34" charset="0"/>
                <a:cs typeface="Arial" panose="020B0604020202020204" pitchFamily="34" charset="0"/>
              </a:rPr>
            </a:br>
            <a:r>
              <a:rPr lang="vi-VN" dirty="0">
                <a:latin typeface="Arial" panose="020B0604020202020204" pitchFamily="34" charset="0"/>
                <a:cs typeface="Arial" panose="020B0604020202020204" pitchFamily="34" charset="0"/>
              </a:rPr>
              <a:t>1.1. Giới thiệu</a:t>
            </a:r>
            <a:endParaRPr lang="en-US" dirty="0">
              <a:latin typeface="Arial" panose="020B0604020202020204" pitchFamily="34" charset="0"/>
              <a:cs typeface="Arial" panose="020B0604020202020204" pitchFamily="34" charset="0"/>
            </a:endParaRPr>
          </a:p>
        </p:txBody>
      </p:sp>
      <p:sp>
        <p:nvSpPr>
          <p:cNvPr id="2057" name="Text Placeholder 4">
            <a:extLst>
              <a:ext uri="{FF2B5EF4-FFF2-40B4-BE49-F238E27FC236}">
                <a16:creationId xmlns:a16="http://schemas.microsoft.com/office/drawing/2014/main" id="{6FB260A9-65FB-7536-3E67-315E48E272D7}"/>
              </a:ext>
            </a:extLst>
          </p:cNvPr>
          <p:cNvSpPr>
            <a:spLocks noGrp="1"/>
          </p:cNvSpPr>
          <p:nvPr>
            <p:ph type="body" idx="1"/>
          </p:nvPr>
        </p:nvSpPr>
        <p:spPr>
          <a:xfrm>
            <a:off x="1341120" y="2960877"/>
            <a:ext cx="2722880" cy="351284"/>
          </a:xfrm>
        </p:spPr>
        <p:txBody>
          <a:bodyPr anchor="t">
            <a:normAutofit/>
          </a:bodyPr>
          <a:lstStyle/>
          <a:p>
            <a:r>
              <a:rPr lang="vi-VN" dirty="0">
                <a:latin typeface="Arial" panose="020B0604020202020204" pitchFamily="34" charset="0"/>
                <a:cs typeface="Arial" panose="020B0604020202020204" pitchFamily="34" charset="0"/>
              </a:rPr>
              <a:t>Giảm nhiễu dữ liệu</a:t>
            </a:r>
            <a:endParaRPr lang="en-US" dirty="0">
              <a:latin typeface="Arial" panose="020B0604020202020204" pitchFamily="34" charset="0"/>
              <a:cs typeface="Arial" panose="020B0604020202020204" pitchFamily="34" charset="0"/>
            </a:endParaRPr>
          </a:p>
        </p:txBody>
      </p:sp>
      <p:pic>
        <p:nvPicPr>
          <p:cNvPr id="2050" name="Picture 2" descr="What Is Facial Recognition and How Does It Work?">
            <a:extLst>
              <a:ext uri="{FF2B5EF4-FFF2-40B4-BE49-F238E27FC236}">
                <a16:creationId xmlns:a16="http://schemas.microsoft.com/office/drawing/2014/main" id="{34A366A6-B217-FE87-5CC0-8D4DE8BF2AFD}"/>
              </a:ext>
            </a:extLst>
          </p:cNvPr>
          <p:cNvPicPr>
            <a:picLocks noGrp="1" noChangeAspect="1" noChangeArrowheads="1"/>
          </p:cNvPicPr>
          <p:nvPr>
            <p:ph sz="half" idx="15"/>
          </p:nvPr>
        </p:nvPicPr>
        <p:blipFill>
          <a:blip r:embed="rId3">
            <a:extLst>
              <a:ext uri="{28A0092B-C50C-407E-A947-70E740481C1C}">
                <a14:useLocalDpi xmlns:a14="http://schemas.microsoft.com/office/drawing/2010/main" val="0"/>
              </a:ext>
            </a:extLst>
          </a:blip>
          <a:srcRect l="20488" r="25217" b="1"/>
          <a:stretch/>
        </p:blipFill>
        <p:spPr bwMode="auto">
          <a:xfrm>
            <a:off x="1341120" y="3392035"/>
            <a:ext cx="2722880" cy="2907164"/>
          </a:xfrm>
          <a:prstGeom prst="rect">
            <a:avLst/>
          </a:prstGeom>
          <a:noFill/>
          <a:extLst>
            <a:ext uri="{909E8E84-426E-40DD-AFC4-6F175D3DCCD1}">
              <a14:hiddenFill xmlns:a14="http://schemas.microsoft.com/office/drawing/2010/main">
                <a:solidFill>
                  <a:srgbClr val="FFFFFF"/>
                </a:solidFill>
              </a14:hiddenFill>
            </a:ext>
          </a:extLst>
        </p:spPr>
      </p:pic>
      <p:sp>
        <p:nvSpPr>
          <p:cNvPr id="2055" name="Text Placeholder 2">
            <a:extLst>
              <a:ext uri="{FF2B5EF4-FFF2-40B4-BE49-F238E27FC236}">
                <a16:creationId xmlns:a16="http://schemas.microsoft.com/office/drawing/2014/main" id="{DFFA053A-9943-378D-C03B-AC081056C3A2}"/>
              </a:ext>
            </a:extLst>
          </p:cNvPr>
          <p:cNvSpPr>
            <a:spLocks noGrp="1"/>
          </p:cNvSpPr>
          <p:nvPr>
            <p:ph type="body" idx="10"/>
          </p:nvPr>
        </p:nvSpPr>
        <p:spPr>
          <a:xfrm>
            <a:off x="4754881" y="2960877"/>
            <a:ext cx="5516880" cy="351284"/>
          </a:xfrm>
        </p:spPr>
        <p:txBody>
          <a:bodyPr anchor="t">
            <a:normAutofit/>
          </a:bodyPr>
          <a:lstStyle/>
          <a:p>
            <a:r>
              <a:rPr lang="vi-VN" dirty="0">
                <a:latin typeface="Arial" panose="020B0604020202020204" pitchFamily="34" charset="0"/>
                <a:cs typeface="Arial" panose="020B0604020202020204" pitchFamily="34" charset="0"/>
              </a:rPr>
              <a:t>Nhận diện khuôn mặt</a:t>
            </a:r>
            <a:endParaRPr lang="en-US" dirty="0">
              <a:latin typeface="Arial" panose="020B0604020202020204" pitchFamily="34" charset="0"/>
              <a:cs typeface="Arial" panose="020B0604020202020204" pitchFamily="34" charset="0"/>
            </a:endParaRPr>
          </a:p>
        </p:txBody>
      </p:sp>
      <p:pic>
        <p:nvPicPr>
          <p:cNvPr id="2052" name="Picture 4" descr="machine learning - Principal Component Analysis Eliminate Noise In The Data  - Cross Validated">
            <a:extLst>
              <a:ext uri="{FF2B5EF4-FFF2-40B4-BE49-F238E27FC236}">
                <a16:creationId xmlns:a16="http://schemas.microsoft.com/office/drawing/2014/main" id="{A7C8DB70-F5F7-88FC-3505-116322C8964A}"/>
              </a:ext>
            </a:extLst>
          </p:cNvPr>
          <p:cNvPicPr>
            <a:picLocks noGrp="1" noChangeAspect="1" noChangeArrowheads="1"/>
          </p:cNvPicPr>
          <p:nvPr>
            <p:ph sz="half" idx="14"/>
          </p:nvPr>
        </p:nvPicPr>
        <p:blipFill>
          <a:blip r:embed="rId4">
            <a:extLst>
              <a:ext uri="{28A0092B-C50C-407E-A947-70E740481C1C}">
                <a14:useLocalDpi xmlns:a14="http://schemas.microsoft.com/office/drawing/2010/main" val="0"/>
              </a:ext>
            </a:extLst>
          </a:blip>
          <a:srcRect l="26936" r="18568" b="-2"/>
          <a:stretch/>
        </p:blipFill>
        <p:spPr bwMode="auto">
          <a:xfrm>
            <a:off x="4754881" y="3429001"/>
            <a:ext cx="5506720" cy="2907164"/>
          </a:xfrm>
          <a:prstGeom prst="rect">
            <a:avLst/>
          </a:prstGeom>
          <a:solidFill>
            <a:srgbClr val="FFFFFF"/>
          </a:solidFill>
        </p:spPr>
      </p:pic>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latin typeface="Arial" panose="020B0604020202020204" pitchFamily="34" charset="0"/>
                <a:cs typeface="Arial" panose="020B0604020202020204" pitchFamily="34" charset="0"/>
              </a:rPr>
              <a:pPr>
                <a:spcAft>
                  <a:spcPts val="600"/>
                </a:spcAft>
              </a:pPr>
              <a:t>3</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1322318" y="268360"/>
            <a:ext cx="7288282" cy="1303265"/>
          </a:xfrm>
        </p:spPr>
        <p:txBody>
          <a:bodyPr anchor="t">
            <a:normAutofit/>
          </a:bodyPr>
          <a:lstStyle/>
          <a:p>
            <a:r>
              <a:rPr lang="vi-VN" dirty="0">
                <a:latin typeface="Arial" panose="020B0604020202020204" pitchFamily="34" charset="0"/>
                <a:cs typeface="Arial" panose="020B0604020202020204" pitchFamily="34" charset="0"/>
              </a:rPr>
              <a:t>GIỚI THIỆU</a:t>
            </a:r>
            <a:br>
              <a:rPr lang="en-US" dirty="0">
                <a:latin typeface="Arial" panose="020B0604020202020204" pitchFamily="34" charset="0"/>
                <a:cs typeface="Arial" panose="020B0604020202020204" pitchFamily="34" charset="0"/>
              </a:rPr>
            </a:br>
            <a:br>
              <a:rPr lang="vi-VN" dirty="0">
                <a:latin typeface="Arial" panose="020B0604020202020204" pitchFamily="34" charset="0"/>
                <a:cs typeface="Arial" panose="020B0604020202020204" pitchFamily="34" charset="0"/>
              </a:rPr>
            </a:br>
            <a:r>
              <a:rPr lang="vi-VN" dirty="0">
                <a:latin typeface="Arial" panose="020B0604020202020204" pitchFamily="34" charset="0"/>
                <a:cs typeface="Arial" panose="020B0604020202020204" pitchFamily="34" charset="0"/>
              </a:rPr>
              <a:t>1.2. MụC đích</a:t>
            </a:r>
            <a:endParaRPr lang="en-US" dirty="0">
              <a:latin typeface="Arial" panose="020B0604020202020204" pitchFamily="34" charset="0"/>
              <a:cs typeface="Arial" panose="020B0604020202020204" pitchFamily="34" charset="0"/>
            </a:endParaRPr>
          </a:p>
        </p:txBody>
      </p:sp>
      <p:sp>
        <p:nvSpPr>
          <p:cNvPr id="16" name="Content Placeholder 2">
            <a:extLst>
              <a:ext uri="{FF2B5EF4-FFF2-40B4-BE49-F238E27FC236}">
                <a16:creationId xmlns:a16="http://schemas.microsoft.com/office/drawing/2014/main" id="{7834C58E-723E-641C-4D0B-20027A56A380}"/>
              </a:ext>
            </a:extLst>
          </p:cNvPr>
          <p:cNvSpPr>
            <a:spLocks noGrp="1"/>
          </p:cNvSpPr>
          <p:nvPr>
            <p:ph sz="half" idx="2"/>
          </p:nvPr>
        </p:nvSpPr>
        <p:spPr>
          <a:xfrm>
            <a:off x="1322317" y="1838325"/>
            <a:ext cx="7945507" cy="3958263"/>
          </a:xfrm>
        </p:spPr>
        <p:txBody>
          <a:bodyPr>
            <a:normAutofit/>
          </a:bodyPr>
          <a:lstStyle/>
          <a:p>
            <a:pPr algn="just"/>
            <a:r>
              <a:rPr lang="en-US" b="0" dirty="0">
                <a:latin typeface="Arial" panose="020B0604020202020204" pitchFamily="34" charset="0"/>
                <a:cs typeface="Arial" panose="020B0604020202020204" pitchFamily="34" charset="0"/>
              </a:rPr>
              <a:t>PCA </a:t>
            </a:r>
            <a:r>
              <a:rPr lang="vi-VN" b="0" dirty="0">
                <a:latin typeface="Arial" panose="020B0604020202020204" pitchFamily="34" charset="0"/>
                <a:cs typeface="Arial" panose="020B0604020202020204" pitchFamily="34" charset="0"/>
              </a:rPr>
              <a:t>là một phương pháp thống kê dùng để khám phá cấu trúc phương sai-hiệp phương sai của 1 tập các biến thông quá các phép tổ hợp tuyến tính nhăm giảm chiều dữ liệu và tăng khả năng diễn giải dữ liệu.</a:t>
            </a:r>
          </a:p>
          <a:p>
            <a:pPr algn="just"/>
            <a:endParaRPr lang="vi-VN" b="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0" dirty="0" err="1">
                <a:latin typeface="Arial" panose="020B0604020202020204" pitchFamily="34" charset="0"/>
                <a:cs typeface="Arial" panose="020B0604020202020204" pitchFamily="34" charset="0"/>
              </a:rPr>
              <a:t>Mục</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tiêu</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chính</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của</a:t>
            </a:r>
            <a:r>
              <a:rPr lang="en-US" b="0" dirty="0">
                <a:latin typeface="Arial" panose="020B0604020202020204" pitchFamily="34" charset="0"/>
                <a:cs typeface="Arial" panose="020B0604020202020204" pitchFamily="34" charset="0"/>
              </a:rPr>
              <a:t> PCA </a:t>
            </a:r>
            <a:r>
              <a:rPr lang="en-US" b="0" dirty="0" err="1">
                <a:latin typeface="Arial" panose="020B0604020202020204" pitchFamily="34" charset="0"/>
                <a:cs typeface="Arial" panose="020B0604020202020204" pitchFamily="34" charset="0"/>
              </a:rPr>
              <a:t>là</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giảm</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số</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chiều</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của</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dữ</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liệu</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trong</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khi</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vẫn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giữ</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lại</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phần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lớn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thông</a:t>
            </a:r>
            <a:r>
              <a:rPr lang="en-US" b="0" dirty="0">
                <a:latin typeface="Arial" panose="020B0604020202020204" pitchFamily="34" charset="0"/>
                <a:cs typeface="Arial" panose="020B0604020202020204" pitchFamily="34" charset="0"/>
              </a:rPr>
              <a:t> tin </a:t>
            </a:r>
            <a:r>
              <a:rPr lang="en-US" b="0" dirty="0" err="1">
                <a:latin typeface="Arial" panose="020B0604020202020204" pitchFamily="34" charset="0"/>
                <a:cs typeface="Arial" panose="020B0604020202020204" pitchFamily="34" charset="0"/>
              </a:rPr>
              <a:t>quan</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trọng</a:t>
            </a:r>
            <a:r>
              <a:rPr lang="en-US" b="0" dirty="0">
                <a:latin typeface="Arial" panose="020B0604020202020204" pitchFamily="34" charset="0"/>
                <a:cs typeface="Arial" panose="020B0604020202020204" pitchFamily="34" charset="0"/>
              </a:rPr>
              <a:t>.</a:t>
            </a:r>
            <a:endParaRPr lang="vi-VN" b="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vi-VN" b="0" dirty="0">
                <a:latin typeface="Arial" panose="020B0604020202020204" pitchFamily="34" charset="0"/>
                <a:cs typeface="Arial" panose="020B0604020202020204" pitchFamily="34" charset="0"/>
              </a:rPr>
              <a:t>Nhận diện các mẫu (sample) trong dữ liệu &amp; biểu diễn data theo cách làm nổi bật sự tương đồng và khác biệt.</a:t>
            </a:r>
          </a:p>
          <a:p>
            <a:pPr marL="285750" indent="-285750" algn="just">
              <a:buFont typeface="Arial" panose="020B0604020202020204" pitchFamily="34" charset="0"/>
              <a:buChar char="•"/>
            </a:pPr>
            <a:r>
              <a:rPr lang="vi-VN" b="0" dirty="0">
                <a:latin typeface="Arial" panose="020B0604020202020204" pitchFamily="34" charset="0"/>
                <a:cs typeface="Arial" panose="020B0604020202020204" pitchFamily="34" charset="0"/>
              </a:rPr>
              <a:t>Cải thiện hiệu suất của các thuật toán học máy bằng cách giảm số lượn gbiến input.</a:t>
            </a:r>
          </a:p>
          <a:p>
            <a:pPr marL="285750" indent="-285750" algn="just">
              <a:buFont typeface="Arial" panose="020B0604020202020204" pitchFamily="34" charset="0"/>
              <a:buChar char="•"/>
            </a:pPr>
            <a:r>
              <a:rPr lang="vi-VN" b="0" dirty="0">
                <a:latin typeface="Arial" panose="020B0604020202020204" pitchFamily="34" charset="0"/>
                <a:cs typeface="Arial" panose="020B0604020202020204" pitchFamily="34" charset="0"/>
              </a:rPr>
              <a:t>Loại bỏ nhiễu (tránh overfitting) &amp; tính dư thừa trong data.</a:t>
            </a:r>
            <a:endParaRPr lang="en-US" b="0" dirty="0">
              <a:latin typeface="Arial" panose="020B0604020202020204" pitchFamily="34" charset="0"/>
              <a:cs typeface="Arial" panose="020B0604020202020204" pitchFamily="34" charset="0"/>
            </a:endParaRPr>
          </a:p>
          <a:p>
            <a:endParaRPr lang="en-US" b="0"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4</a:t>
            </a:fld>
            <a:endParaRPr lang="en-US"/>
          </a:p>
        </p:txBody>
      </p:sp>
    </p:spTree>
    <p:extLst>
      <p:ext uri="{BB962C8B-B14F-4D97-AF65-F5344CB8AC3E}">
        <p14:creationId xmlns:p14="http://schemas.microsoft.com/office/powerpoint/2010/main" val="10345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22388" y="123825"/>
            <a:ext cx="7288282" cy="1400175"/>
          </a:xfrm>
        </p:spPr>
        <p:txBody>
          <a:bodyPr/>
          <a:lstStyle/>
          <a:p>
            <a:r>
              <a:rPr lang="vi-VN" dirty="0">
                <a:latin typeface="Arial" panose="020B0604020202020204" pitchFamily="34" charset="0"/>
                <a:cs typeface="Arial" panose="020B0604020202020204" pitchFamily="34" charset="0"/>
              </a:rPr>
              <a:t>Phát Biểu bài toán</a:t>
            </a:r>
            <a:br>
              <a:rPr lang="vi-VN" dirty="0">
                <a:latin typeface="Arial" panose="020B0604020202020204" pitchFamily="34" charset="0"/>
                <a:cs typeface="Arial" panose="020B0604020202020204" pitchFamily="34" charset="0"/>
              </a:rPr>
            </a:br>
            <a:br>
              <a:rPr lang="vi-VN" dirty="0">
                <a:latin typeface="Arial" panose="020B0604020202020204" pitchFamily="34" charset="0"/>
                <a:cs typeface="Arial" panose="020B0604020202020204" pitchFamily="34" charset="0"/>
              </a:rPr>
            </a:br>
            <a:r>
              <a:rPr lang="vi-VN" dirty="0">
                <a:latin typeface="Arial" panose="020B0604020202020204" pitchFamily="34" charset="0"/>
                <a:cs typeface="Arial" panose="020B0604020202020204" pitchFamily="34" charset="0"/>
              </a:rPr>
              <a:t>2.1. Mô tả bài toán</a:t>
            </a:r>
            <a:endParaRPr lang="en-US" dirty="0">
              <a:latin typeface="Arial" panose="020B060402020202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7B400366-FFD4-630D-3BEF-ECDBE7262128}"/>
              </a:ext>
            </a:extLst>
          </p:cNvPr>
          <p:cNvSpPr>
            <a:spLocks noGrp="1"/>
          </p:cNvSpPr>
          <p:nvPr>
            <p:ph sz="half" idx="2"/>
          </p:nvPr>
        </p:nvSpPr>
        <p:spPr>
          <a:xfrm>
            <a:off x="1322388" y="1524000"/>
            <a:ext cx="8697912" cy="4646130"/>
          </a:xfrm>
        </p:spPr>
        <p:txBody>
          <a:bodyPr>
            <a:noAutofit/>
          </a:bodyPr>
          <a:lstStyle/>
          <a:p>
            <a:pPr algn="just"/>
            <a:r>
              <a:rPr lang="vi-VN" sz="1600" b="0" dirty="0">
                <a:latin typeface="Arial" panose="020B0604020202020204" pitchFamily="34" charset="0"/>
                <a:cs typeface="Arial" panose="020B0604020202020204" pitchFamily="34" charset="0"/>
              </a:rPr>
              <a:t>Bài toán được đặt ra trong bối cảnh dữ liệu có số chiều lớn, gây khó khăn trong việc tính toán, trực quan hóa và phân tích. PCA giúp tìm ra một tập hợp các trục tọa độ mới sao cho dữ liệu được biểu diễn tối ưu trong một không gian có số chiều thấp hơn.</a:t>
            </a:r>
          </a:p>
          <a:p>
            <a:pPr algn="just"/>
            <a:endParaRPr lang="vi-VN" sz="1600" b="0" dirty="0">
              <a:latin typeface="Arial" panose="020B0604020202020204" pitchFamily="34" charset="0"/>
              <a:cs typeface="Arial" panose="020B0604020202020204" pitchFamily="34" charset="0"/>
            </a:endParaRPr>
          </a:p>
          <a:p>
            <a:pPr algn="just"/>
            <a:r>
              <a:rPr lang="vi-VN" sz="1600" b="0" dirty="0">
                <a:latin typeface="Arial" panose="020B0604020202020204" pitchFamily="34" charset="0"/>
                <a:cs typeface="Arial" panose="020B0604020202020204" pitchFamily="34" charset="0"/>
              </a:rPr>
              <a:t>Vấn đề gặp phải khi dữ liệu có số chiều cao:</a:t>
            </a:r>
          </a:p>
          <a:p>
            <a:pPr algn="just"/>
            <a:r>
              <a:rPr lang="vi-VN" sz="1600" b="0" dirty="0">
                <a:latin typeface="Arial" panose="020B0604020202020204" pitchFamily="34" charset="0"/>
                <a:cs typeface="Arial" panose="020B0604020202020204" pitchFamily="34" charset="0"/>
              </a:rPr>
              <a:t>•	Tốn nhiều tài nguyên tính toán.</a:t>
            </a:r>
          </a:p>
          <a:p>
            <a:pPr algn="just"/>
            <a:r>
              <a:rPr lang="vi-VN" sz="1600" b="0" dirty="0">
                <a:latin typeface="Arial" panose="020B0604020202020204" pitchFamily="34" charset="0"/>
                <a:cs typeface="Arial" panose="020B0604020202020204" pitchFamily="34" charset="0"/>
              </a:rPr>
              <a:t>•	Dữ liệu có thể bị nhiễu, chứa nhiều thông tin dư thừa.</a:t>
            </a:r>
          </a:p>
          <a:p>
            <a:pPr algn="just"/>
            <a:r>
              <a:rPr lang="vi-VN" sz="1600" b="0" dirty="0">
                <a:latin typeface="Arial" panose="020B0604020202020204" pitchFamily="34" charset="0"/>
                <a:cs typeface="Arial" panose="020B0604020202020204" pitchFamily="34" charset="0"/>
              </a:rPr>
              <a:t>•	Khó trực quan hóa khi số chiều lớn hơn 3.</a:t>
            </a:r>
          </a:p>
          <a:p>
            <a:pPr algn="just"/>
            <a:r>
              <a:rPr lang="vi-VN" sz="1600" b="0" dirty="0">
                <a:latin typeface="Arial" panose="020B0604020202020204" pitchFamily="34" charset="0"/>
                <a:cs typeface="Arial" panose="020B0604020202020204" pitchFamily="34" charset="0"/>
              </a:rPr>
              <a:t>•	Hiệu suất của các mô hình học máy có thể bị giảm do vấn đề 'lời nguyền số chiều' (Curse of Dimensionality).</a:t>
            </a:r>
          </a:p>
          <a:p>
            <a:pPr algn="just"/>
            <a:endParaRPr lang="vi-VN" sz="1600" b="0" dirty="0">
              <a:latin typeface="Arial" panose="020B0604020202020204" pitchFamily="34" charset="0"/>
              <a:cs typeface="Arial" panose="020B0604020202020204" pitchFamily="34" charset="0"/>
            </a:endParaRPr>
          </a:p>
          <a:p>
            <a:pPr algn="just"/>
            <a:r>
              <a:rPr lang="vi-VN" sz="1600" b="0" dirty="0">
                <a:latin typeface="Arial" panose="020B0604020202020204" pitchFamily="34" charset="0"/>
                <a:cs typeface="Arial" panose="020B0604020202020204" pitchFamily="34" charset="0"/>
              </a:rPr>
              <a:t>Do đó, cần một phương pháp có thể giảm số chiều dữ liệu mà vẫn bảo toàn được phần lớn thông tin quan trọng. PCA là một trong những phương pháp phổ biến để giải quyết vấn đề này.</a:t>
            </a:r>
          </a:p>
        </p:txBody>
      </p:sp>
    </p:spTree>
    <p:extLst>
      <p:ext uri="{BB962C8B-B14F-4D97-AF65-F5344CB8AC3E}">
        <p14:creationId xmlns:p14="http://schemas.microsoft.com/office/powerpoint/2010/main" val="63692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4C21A-6C93-B487-92FF-A00B301ADE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7F7883-F61A-D954-5931-2163FDC5267B}"/>
              </a:ext>
            </a:extLst>
          </p:cNvPr>
          <p:cNvSpPr>
            <a:spLocks noGrp="1"/>
          </p:cNvSpPr>
          <p:nvPr>
            <p:ph type="title"/>
          </p:nvPr>
        </p:nvSpPr>
        <p:spPr>
          <a:xfrm>
            <a:off x="1322388" y="123825"/>
            <a:ext cx="7288282" cy="1400175"/>
          </a:xfrm>
        </p:spPr>
        <p:txBody>
          <a:bodyPr/>
          <a:lstStyle/>
          <a:p>
            <a:r>
              <a:rPr lang="vi-VN" dirty="0">
                <a:latin typeface="Arial" panose="020B0604020202020204" pitchFamily="34" charset="0"/>
                <a:cs typeface="Arial" panose="020B0604020202020204" pitchFamily="34" charset="0"/>
              </a:rPr>
              <a:t>Phát Biểu bài toán</a:t>
            </a:r>
            <a:br>
              <a:rPr lang="vi-VN" dirty="0">
                <a:latin typeface="Arial" panose="020B0604020202020204" pitchFamily="34" charset="0"/>
                <a:cs typeface="Arial" panose="020B0604020202020204" pitchFamily="34" charset="0"/>
              </a:rPr>
            </a:br>
            <a:br>
              <a:rPr lang="vi-VN" dirty="0">
                <a:latin typeface="Arial" panose="020B0604020202020204" pitchFamily="34" charset="0"/>
                <a:cs typeface="Arial" panose="020B0604020202020204" pitchFamily="34" charset="0"/>
              </a:rPr>
            </a:br>
            <a:r>
              <a:rPr lang="vi-VN" dirty="0">
                <a:latin typeface="Arial" panose="020B0604020202020204" pitchFamily="34" charset="0"/>
                <a:cs typeface="Arial" panose="020B0604020202020204" pitchFamily="34" charset="0"/>
              </a:rPr>
              <a:t>2.1. Mô tả bài toán</a:t>
            </a:r>
            <a:endParaRPr lang="en-US" dirty="0">
              <a:latin typeface="Arial" panose="020B060402020202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DF62EE0B-E520-AE27-19EF-45E7BB4FF0D3}"/>
              </a:ext>
            </a:extLst>
          </p:cNvPr>
          <p:cNvSpPr>
            <a:spLocks noGrp="1"/>
          </p:cNvSpPr>
          <p:nvPr>
            <p:ph sz="half" idx="2"/>
          </p:nvPr>
        </p:nvSpPr>
        <p:spPr>
          <a:xfrm>
            <a:off x="1322388" y="1524000"/>
            <a:ext cx="8697912" cy="4646130"/>
          </a:xfrm>
        </p:spPr>
        <p:txBody>
          <a:bodyPr>
            <a:noAutofit/>
          </a:bodyPr>
          <a:lstStyle/>
          <a:p>
            <a:pPr algn="just">
              <a:spcBef>
                <a:spcPts val="1200"/>
              </a:spcBef>
            </a:pPr>
            <a:r>
              <a:rPr lang="vi-VN" sz="1600" dirty="0">
                <a:latin typeface="Arial" panose="020B0604020202020204" pitchFamily="34" charset="0"/>
                <a:cs typeface="Arial" panose="020B0604020202020204" pitchFamily="34" charset="0"/>
              </a:rPr>
              <a:t>Các thành phần chính (PC – Principle Component):</a:t>
            </a:r>
          </a:p>
          <a:p>
            <a:pPr marL="285750" indent="-285750" algn="just">
              <a:spcBef>
                <a:spcPts val="1200"/>
              </a:spcBef>
              <a:buFont typeface="Arial" panose="020B0604020202020204" pitchFamily="34" charset="0"/>
              <a:buChar char="•"/>
            </a:pPr>
            <a:r>
              <a:rPr lang="vi-VN" sz="1600" b="0" dirty="0">
                <a:latin typeface="Arial" panose="020B0604020202020204" pitchFamily="34" charset="0"/>
                <a:cs typeface="Arial" panose="020B0604020202020204" pitchFamily="34" charset="0"/>
              </a:rPr>
              <a:t>PCA chuyển đổi các biến gốc thành các thành phần chính. Mỗi thành phần chính là 1 tổ hợp tuyến tính của các biến gốc.</a:t>
            </a:r>
          </a:p>
          <a:p>
            <a:pPr marL="285750" indent="-285750" algn="just">
              <a:spcBef>
                <a:spcPts val="1200"/>
              </a:spcBef>
              <a:buFont typeface="Arial" panose="020B0604020202020204" pitchFamily="34" charset="0"/>
              <a:buChar char="•"/>
            </a:pPr>
            <a:r>
              <a:rPr lang="vi-VN" sz="1600" b="0" dirty="0">
                <a:latin typeface="Arial" panose="020B0604020202020204" pitchFamily="34" charset="0"/>
                <a:cs typeface="Arial" panose="020B0604020202020204" pitchFamily="34" charset="0"/>
              </a:rPr>
              <a:t>Các thành phần chính được sắp xếp theo thứ tự giảm dần về mức độ đóng góp vào tổng phương sai (variance) của dữ liệu.</a:t>
            </a:r>
          </a:p>
          <a:p>
            <a:pPr marL="285750" indent="-285750" algn="just">
              <a:spcBef>
                <a:spcPts val="1200"/>
              </a:spcBef>
              <a:buFont typeface="Arial" panose="020B0604020202020204" pitchFamily="34" charset="0"/>
              <a:buChar char="•"/>
            </a:pPr>
            <a:r>
              <a:rPr lang="vi-VN" sz="1600" b="0" dirty="0">
                <a:latin typeface="Arial" panose="020B0604020202020204" pitchFamily="34" charset="0"/>
                <a:cs typeface="Arial" panose="020B0604020202020204" pitchFamily="34" charset="0"/>
              </a:rPr>
              <a:t>Thành phần chính đầu tiên (PC1) là hướng (vector) mà dữ liệu có phương sai lớn nhất. </a:t>
            </a:r>
          </a:p>
          <a:p>
            <a:pPr marL="285750" indent="-285750" algn="just">
              <a:spcBef>
                <a:spcPts val="1200"/>
              </a:spcBef>
              <a:buFont typeface="Arial" panose="020B0604020202020204" pitchFamily="34" charset="0"/>
              <a:buChar char="•"/>
            </a:pPr>
            <a:r>
              <a:rPr lang="vi-VN" sz="1600" b="0" dirty="0">
                <a:latin typeface="Arial" panose="020B0604020202020204" pitchFamily="34" charset="0"/>
                <a:cs typeface="Arial" panose="020B0604020202020204" pitchFamily="34" charset="0"/>
              </a:rPr>
              <a:t>Phương sai lớn nhất: PC1 là hướng mà các điểm dữ liệu trải rộng nhất, tức là nếu bạn chiếu tất cả các điểm dữ liệu lên PC1, chúng sẽ có sự phân tán (biến thiên) lớn nhất. Phương sai là thước đo của sự phân tán, và PC1 nắm bắt được nhiều biến thiên nhất trong dữ liệu so với bất kỳ hướng nào khác.</a:t>
            </a:r>
          </a:p>
          <a:p>
            <a:pPr marL="285750" indent="-285750" algn="just">
              <a:spcBef>
                <a:spcPts val="1200"/>
              </a:spcBef>
              <a:buFont typeface="Arial" panose="020B0604020202020204" pitchFamily="34" charset="0"/>
              <a:buChar char="•"/>
            </a:pPr>
            <a:r>
              <a:rPr lang="vi-VN" sz="1600" b="0" dirty="0">
                <a:latin typeface="Arial" panose="020B0604020202020204" pitchFamily="34" charset="0"/>
                <a:cs typeface="Arial" panose="020B0604020202020204" pitchFamily="34" charset="0"/>
              </a:rPr>
              <a:t>Thành phần chính thứ hai (PC2) có hướng vuông góc với PC1, có phương sai lớn thứ hai, và cứ tiếp tục như vậy.</a:t>
            </a:r>
          </a:p>
        </p:txBody>
      </p:sp>
    </p:spTree>
    <p:extLst>
      <p:ext uri="{BB962C8B-B14F-4D97-AF65-F5344CB8AC3E}">
        <p14:creationId xmlns:p14="http://schemas.microsoft.com/office/powerpoint/2010/main" val="3943806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5996B-29DB-8856-1463-6F30EDD29F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7DCAE3-989D-011B-2B26-1D6A45A804FF}"/>
              </a:ext>
            </a:extLst>
          </p:cNvPr>
          <p:cNvSpPr>
            <a:spLocks noGrp="1"/>
          </p:cNvSpPr>
          <p:nvPr>
            <p:ph type="title"/>
          </p:nvPr>
        </p:nvSpPr>
        <p:spPr>
          <a:xfrm>
            <a:off x="1322388" y="123825"/>
            <a:ext cx="7288282" cy="1400175"/>
          </a:xfrm>
        </p:spPr>
        <p:txBody>
          <a:bodyPr/>
          <a:lstStyle/>
          <a:p>
            <a:r>
              <a:rPr lang="vi-VN" dirty="0">
                <a:latin typeface="Arial" panose="020B0604020202020204" pitchFamily="34" charset="0"/>
                <a:cs typeface="Arial" panose="020B0604020202020204" pitchFamily="34" charset="0"/>
              </a:rPr>
              <a:t>Phát Biểu bài toán</a:t>
            </a:r>
            <a:br>
              <a:rPr lang="vi-VN" dirty="0">
                <a:latin typeface="Arial" panose="020B0604020202020204" pitchFamily="34" charset="0"/>
                <a:cs typeface="Arial" panose="020B0604020202020204" pitchFamily="34" charset="0"/>
              </a:rPr>
            </a:br>
            <a:br>
              <a:rPr lang="vi-VN" dirty="0">
                <a:latin typeface="Arial" panose="020B0604020202020204" pitchFamily="34" charset="0"/>
                <a:cs typeface="Arial" panose="020B0604020202020204" pitchFamily="34" charset="0"/>
              </a:rPr>
            </a:br>
            <a:r>
              <a:rPr lang="vi-VN" dirty="0">
                <a:latin typeface="Arial" panose="020B0604020202020204" pitchFamily="34" charset="0"/>
                <a:cs typeface="Arial" panose="020B0604020202020204" pitchFamily="34" charset="0"/>
              </a:rPr>
              <a:t>2.1. Mô tả bài toán</a:t>
            </a:r>
            <a:endParaRPr lang="en-US" dirty="0">
              <a:latin typeface="Arial" panose="020B060402020202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39A1B4E5-B2BF-89C3-69D5-DCF0A0AC6D3A}"/>
              </a:ext>
            </a:extLst>
          </p:cNvPr>
          <p:cNvSpPr>
            <a:spLocks noGrp="1"/>
          </p:cNvSpPr>
          <p:nvPr>
            <p:ph sz="half" idx="2"/>
          </p:nvPr>
        </p:nvSpPr>
        <p:spPr>
          <a:xfrm>
            <a:off x="1322388" y="1524000"/>
            <a:ext cx="8697912" cy="4646130"/>
          </a:xfrm>
        </p:spPr>
        <p:txBody>
          <a:bodyPr>
            <a:noAutofit/>
          </a:bodyPr>
          <a:lstStyle/>
          <a:p>
            <a:pPr algn="just">
              <a:spcBef>
                <a:spcPts val="1200"/>
              </a:spcBef>
            </a:pPr>
            <a:r>
              <a:rPr lang="vi-VN" sz="1600" dirty="0">
                <a:latin typeface="Arial" panose="020B0604020202020204" pitchFamily="34" charset="0"/>
                <a:cs typeface="Arial" panose="020B0604020202020204" pitchFamily="34" charset="0"/>
              </a:rPr>
              <a:t>Ứng dụng của PCA: </a:t>
            </a:r>
          </a:p>
          <a:p>
            <a:pPr marL="285750" indent="-285750" algn="just">
              <a:spcBef>
                <a:spcPts val="1200"/>
              </a:spcBef>
              <a:buFont typeface="Arial" panose="020B0604020202020204" pitchFamily="34" charset="0"/>
              <a:buChar char="•"/>
            </a:pPr>
            <a:r>
              <a:rPr lang="vi-VN" sz="1600" dirty="0">
                <a:latin typeface="Arial" panose="020B0604020202020204" pitchFamily="34" charset="0"/>
                <a:cs typeface="Arial" panose="020B0604020202020204" pitchFamily="34" charset="0"/>
              </a:rPr>
              <a:t>Giảm chiều dữ liệu (Dimensionality Reduction): </a:t>
            </a:r>
            <a:r>
              <a:rPr lang="vi-VN" sz="1600" b="0" dirty="0">
                <a:latin typeface="Arial" panose="020B0604020202020204" pitchFamily="34" charset="0"/>
                <a:cs typeface="Arial" panose="020B0604020202020204" pitchFamily="34" charset="0"/>
              </a:rPr>
              <a:t>Giảm số lượng biến trong bộ dữ liệu mà vẫn giữ lại phần lớn thông tin ban đầu </a:t>
            </a:r>
          </a:p>
          <a:p>
            <a:pPr marL="285750" indent="-285750" algn="just">
              <a:spcBef>
                <a:spcPts val="1200"/>
              </a:spcBef>
              <a:buFont typeface="Arial" panose="020B0604020202020204" pitchFamily="34" charset="0"/>
              <a:buChar char="•"/>
            </a:pPr>
            <a:r>
              <a:rPr lang="vi-VN" sz="1600" dirty="0">
                <a:latin typeface="Arial" panose="020B0604020202020204" pitchFamily="34" charset="0"/>
                <a:cs typeface="Arial" panose="020B0604020202020204" pitchFamily="34" charset="0"/>
              </a:rPr>
              <a:t>Trực quan hóa dữ liệu (Data Visualization): </a:t>
            </a:r>
            <a:r>
              <a:rPr lang="vi-VN" sz="1600" b="0" dirty="0">
                <a:latin typeface="Arial" panose="020B0604020202020204" pitchFamily="34" charset="0"/>
                <a:cs typeface="Arial" panose="020B0604020202020204" pitchFamily="34" charset="0"/>
              </a:rPr>
              <a:t>Trực quan hóa dữ liệu phức tạp nhiều chiều trong không gian 2D hoặc 3D </a:t>
            </a:r>
          </a:p>
          <a:p>
            <a:pPr marL="285750" indent="-285750" algn="just">
              <a:spcBef>
                <a:spcPts val="1200"/>
              </a:spcBef>
              <a:buFont typeface="Arial" panose="020B0604020202020204" pitchFamily="34" charset="0"/>
              <a:buChar char="•"/>
            </a:pPr>
            <a:r>
              <a:rPr lang="vi-VN" sz="1600" dirty="0">
                <a:latin typeface="Arial" panose="020B0604020202020204" pitchFamily="34" charset="0"/>
                <a:cs typeface="Arial" panose="020B0604020202020204" pitchFamily="34" charset="0"/>
              </a:rPr>
              <a:t>Khử nhiễu (Noise Reduction): </a:t>
            </a:r>
            <a:r>
              <a:rPr lang="vi-VN" sz="1600" b="0" dirty="0">
                <a:latin typeface="Arial" panose="020B0604020202020204" pitchFamily="34" charset="0"/>
                <a:cs typeface="Arial" panose="020B0604020202020204" pitchFamily="34" charset="0"/>
              </a:rPr>
              <a:t>Loại bỏ các thành phần chứa ít thông tin hoặc nhiễu trong dữ liệu </a:t>
            </a:r>
          </a:p>
          <a:p>
            <a:pPr marL="285750" indent="-285750" algn="just">
              <a:spcBef>
                <a:spcPts val="1200"/>
              </a:spcBef>
              <a:buFont typeface="Arial" panose="020B0604020202020204" pitchFamily="34" charset="0"/>
              <a:buChar char="•"/>
            </a:pPr>
            <a:r>
              <a:rPr lang="vi-VN" sz="1600" dirty="0">
                <a:latin typeface="Arial" panose="020B0604020202020204" pitchFamily="34" charset="0"/>
                <a:cs typeface="Arial" panose="020B0604020202020204" pitchFamily="34" charset="0"/>
              </a:rPr>
              <a:t>Nén dữ liệu (Data Compression): </a:t>
            </a:r>
            <a:r>
              <a:rPr lang="vi-VN" sz="1600" b="0" dirty="0">
                <a:latin typeface="Arial" panose="020B0604020202020204" pitchFamily="34" charset="0"/>
                <a:cs typeface="Arial" panose="020B0604020202020204" pitchFamily="34" charset="0"/>
              </a:rPr>
              <a:t>Nén dữ liệu bằng cách giữ lại các thành phần chính có phương sai lớn và bỏ qua các thành phần khác</a:t>
            </a:r>
          </a:p>
        </p:txBody>
      </p:sp>
    </p:spTree>
    <p:extLst>
      <p:ext uri="{BB962C8B-B14F-4D97-AF65-F5344CB8AC3E}">
        <p14:creationId xmlns:p14="http://schemas.microsoft.com/office/powerpoint/2010/main" val="3376179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48B28-FB45-AE21-4472-65B6BDD505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EAE985-E5F0-8432-459C-270E0636A044}"/>
              </a:ext>
            </a:extLst>
          </p:cNvPr>
          <p:cNvSpPr>
            <a:spLocks noGrp="1"/>
          </p:cNvSpPr>
          <p:nvPr>
            <p:ph type="title"/>
          </p:nvPr>
        </p:nvSpPr>
        <p:spPr>
          <a:xfrm>
            <a:off x="1322388" y="123825"/>
            <a:ext cx="7288282" cy="1400175"/>
          </a:xfrm>
        </p:spPr>
        <p:txBody>
          <a:bodyPr/>
          <a:lstStyle/>
          <a:p>
            <a:r>
              <a:rPr lang="vi-VN" dirty="0">
                <a:latin typeface="Arial" panose="020B0604020202020204" pitchFamily="34" charset="0"/>
                <a:cs typeface="Arial" panose="020B0604020202020204" pitchFamily="34" charset="0"/>
              </a:rPr>
              <a:t>Phát Biểu bài toán</a:t>
            </a:r>
            <a:br>
              <a:rPr lang="vi-VN" dirty="0">
                <a:latin typeface="Arial" panose="020B0604020202020204" pitchFamily="34" charset="0"/>
                <a:cs typeface="Arial" panose="020B0604020202020204" pitchFamily="34" charset="0"/>
              </a:rPr>
            </a:br>
            <a:br>
              <a:rPr lang="vi-VN" dirty="0">
                <a:latin typeface="Arial" panose="020B0604020202020204" pitchFamily="34" charset="0"/>
                <a:cs typeface="Arial" panose="020B0604020202020204" pitchFamily="34" charset="0"/>
              </a:rPr>
            </a:br>
            <a:r>
              <a:rPr lang="vi-VN" dirty="0">
                <a:latin typeface="Arial" panose="020B0604020202020204" pitchFamily="34" charset="0"/>
                <a:cs typeface="Arial" panose="020B0604020202020204" pitchFamily="34" charset="0"/>
              </a:rPr>
              <a:t>2.2. input và ouput</a:t>
            </a:r>
            <a:endParaRPr lang="en-US"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1" name="Content Placeholder 10">
                <a:extLst>
                  <a:ext uri="{FF2B5EF4-FFF2-40B4-BE49-F238E27FC236}">
                    <a16:creationId xmlns:a16="http://schemas.microsoft.com/office/drawing/2014/main" id="{91BD93B6-12D9-B300-0B9A-15482B880147}"/>
                  </a:ext>
                </a:extLst>
              </p:cNvPr>
              <p:cNvSpPr>
                <a:spLocks noGrp="1"/>
              </p:cNvSpPr>
              <p:nvPr>
                <p:ph sz="half" idx="2"/>
              </p:nvPr>
            </p:nvSpPr>
            <p:spPr>
              <a:xfrm>
                <a:off x="1322388" y="1838324"/>
                <a:ext cx="8240712" cy="4331805"/>
              </a:xfrm>
            </p:spPr>
            <p:txBody>
              <a:bodyPr>
                <a:noAutofit/>
              </a:bodyPr>
              <a:lstStyle/>
              <a:p>
                <a:pPr algn="just">
                  <a:spcBef>
                    <a:spcPts val="1200"/>
                  </a:spcBef>
                </a:pPr>
                <a:r>
                  <a:rPr lang="vi-VN" sz="1600" b="0" dirty="0">
                    <a:latin typeface="Arial" panose="020B0604020202020204" pitchFamily="34" charset="0"/>
                    <a:cs typeface="Arial" panose="020B0604020202020204" pitchFamily="34" charset="0"/>
                  </a:rPr>
                  <a:t>Input: Một tập dữ liệu X có dạng:</a:t>
                </a:r>
              </a:p>
              <a:p>
                <a:pPr algn="just">
                  <a:spcBef>
                    <a:spcPts val="1200"/>
                  </a:spcBef>
                </a:pPr>
                <a14:m>
                  <m:oMath xmlns:m="http://schemas.openxmlformats.org/officeDocument/2006/math">
                    <m:r>
                      <a:rPr lang="vi-VN" sz="1600" b="0" i="1" dirty="0" smtClean="0">
                        <a:latin typeface="Cambria Math" panose="02040503050406030204" pitchFamily="18" charset="0"/>
                        <a:cs typeface="Arial" panose="020B0604020202020204" pitchFamily="34" charset="0"/>
                      </a:rPr>
                      <m:t>𝑋</m:t>
                    </m:r>
                    <m:r>
                      <a:rPr lang="vi-VN" sz="1600" b="0" i="1" dirty="0" smtClean="0">
                        <a:latin typeface="Cambria Math" panose="02040503050406030204" pitchFamily="18" charset="0"/>
                        <a:cs typeface="Arial" panose="020B0604020202020204" pitchFamily="34" charset="0"/>
                      </a:rPr>
                      <m:t>={</m:t>
                    </m:r>
                    <m:sSub>
                      <m:sSubPr>
                        <m:ctrlPr>
                          <a:rPr lang="vi-VN" sz="1600" b="0" i="1" dirty="0" smtClean="0">
                            <a:latin typeface="Cambria Math" panose="02040503050406030204" pitchFamily="18" charset="0"/>
                            <a:cs typeface="Arial" panose="020B0604020202020204" pitchFamily="34" charset="0"/>
                          </a:rPr>
                        </m:ctrlPr>
                      </m:sSubPr>
                      <m:e>
                        <m:r>
                          <a:rPr lang="vi-VN" sz="1600" b="0" i="1" dirty="0" smtClean="0">
                            <a:latin typeface="Cambria Math" panose="02040503050406030204" pitchFamily="18" charset="0"/>
                            <a:cs typeface="Arial" panose="020B0604020202020204" pitchFamily="34" charset="0"/>
                          </a:rPr>
                          <m:t>𝑥</m:t>
                        </m:r>
                      </m:e>
                      <m:sub>
                        <m:r>
                          <a:rPr lang="vi-VN" sz="1600" b="0" i="1" dirty="0" smtClean="0">
                            <a:latin typeface="Cambria Math" panose="02040503050406030204" pitchFamily="18" charset="0"/>
                            <a:cs typeface="Arial" panose="020B0604020202020204" pitchFamily="34" charset="0"/>
                          </a:rPr>
                          <m:t>1</m:t>
                        </m:r>
                      </m:sub>
                    </m:sSub>
                    <m:r>
                      <a:rPr lang="vi-VN" sz="1600" b="0" i="1" dirty="0" smtClean="0">
                        <a:latin typeface="Cambria Math" panose="02040503050406030204" pitchFamily="18" charset="0"/>
                        <a:cs typeface="Arial" panose="020B0604020202020204" pitchFamily="34" charset="0"/>
                      </a:rPr>
                      <m:t>,</m:t>
                    </m:r>
                    <m:sSub>
                      <m:sSubPr>
                        <m:ctrlPr>
                          <a:rPr lang="vi-VN" sz="1600" b="0" i="1" dirty="0" smtClean="0">
                            <a:latin typeface="Cambria Math" panose="02040503050406030204" pitchFamily="18" charset="0"/>
                            <a:cs typeface="Arial" panose="020B0604020202020204" pitchFamily="34" charset="0"/>
                          </a:rPr>
                        </m:ctrlPr>
                      </m:sSubPr>
                      <m:e>
                        <m:r>
                          <a:rPr lang="vi-VN" sz="1600" b="0" i="1" dirty="0" smtClean="0">
                            <a:latin typeface="Cambria Math" panose="02040503050406030204" pitchFamily="18" charset="0"/>
                            <a:cs typeface="Arial" panose="020B0604020202020204" pitchFamily="34" charset="0"/>
                          </a:rPr>
                          <m:t>𝑥</m:t>
                        </m:r>
                      </m:e>
                      <m:sub>
                        <m:r>
                          <a:rPr lang="vi-VN" sz="1600" b="0" i="1" dirty="0">
                            <a:latin typeface="Cambria Math" panose="02040503050406030204" pitchFamily="18" charset="0"/>
                            <a:cs typeface="Arial" panose="020B0604020202020204" pitchFamily="34" charset="0"/>
                          </a:rPr>
                          <m:t>2</m:t>
                        </m:r>
                      </m:sub>
                    </m:sSub>
                    <m:r>
                      <a:rPr lang="vi-VN" sz="1600" b="0" i="1" dirty="0" smtClean="0">
                        <a:latin typeface="Cambria Math" panose="02040503050406030204" pitchFamily="18" charset="0"/>
                        <a:cs typeface="Arial" panose="020B0604020202020204" pitchFamily="34" charset="0"/>
                      </a:rPr>
                      <m:t>,…,</m:t>
                    </m:r>
                    <m:sSub>
                      <m:sSubPr>
                        <m:ctrlPr>
                          <a:rPr lang="vi-VN" sz="1600" b="0" i="1" dirty="0" smtClean="0">
                            <a:latin typeface="Cambria Math" panose="02040503050406030204" pitchFamily="18" charset="0"/>
                            <a:cs typeface="Arial" panose="020B0604020202020204" pitchFamily="34" charset="0"/>
                          </a:rPr>
                        </m:ctrlPr>
                      </m:sSubPr>
                      <m:e>
                        <m:r>
                          <a:rPr lang="vi-VN" sz="1600" b="0" i="1" dirty="0" smtClean="0">
                            <a:latin typeface="Cambria Math" panose="02040503050406030204" pitchFamily="18" charset="0"/>
                            <a:cs typeface="Arial" panose="020B0604020202020204" pitchFamily="34" charset="0"/>
                          </a:rPr>
                          <m:t>𝑥</m:t>
                        </m:r>
                      </m:e>
                      <m:sub>
                        <m:r>
                          <m:rPr>
                            <m:sty m:val="p"/>
                          </m:rPr>
                          <a:rPr lang="vi-VN" sz="1600" b="0" i="1" dirty="0">
                            <a:latin typeface="Cambria Math" panose="02040503050406030204" pitchFamily="18" charset="0"/>
                            <a:cs typeface="Arial" panose="020B0604020202020204" pitchFamily="34" charset="0"/>
                          </a:rPr>
                          <m:t>n</m:t>
                        </m:r>
                      </m:sub>
                    </m:sSub>
                    <m:r>
                      <a:rPr lang="vi-VN" sz="1600" b="0" i="1" dirty="0" smtClean="0">
                        <a:latin typeface="Cambria Math" panose="02040503050406030204" pitchFamily="18" charset="0"/>
                        <a:cs typeface="Arial" panose="020B0604020202020204" pitchFamily="34" charset="0"/>
                      </a:rPr>
                      <m:t>}∈</m:t>
                    </m:r>
                    <m:sSup>
                      <m:sSupPr>
                        <m:ctrlPr>
                          <a:rPr lang="vi-VN" sz="1600" b="0" i="1" dirty="0" smtClean="0">
                            <a:latin typeface="Cambria Math" panose="02040503050406030204" pitchFamily="18" charset="0"/>
                            <a:cs typeface="Arial" panose="020B0604020202020204" pitchFamily="34" charset="0"/>
                          </a:rPr>
                        </m:ctrlPr>
                      </m:sSupPr>
                      <m:e>
                        <m:r>
                          <a:rPr lang="vi-VN" sz="1600" b="0" i="1" dirty="0" smtClean="0">
                            <a:latin typeface="Cambria Math" panose="02040503050406030204" pitchFamily="18" charset="0"/>
                            <a:cs typeface="Arial" panose="020B0604020202020204" pitchFamily="34" charset="0"/>
                          </a:rPr>
                          <m:t>𝑅</m:t>
                        </m:r>
                      </m:e>
                      <m:sup>
                        <m:r>
                          <m:rPr>
                            <m:sty m:val="p"/>
                          </m:rPr>
                          <a:rPr lang="vi-VN" sz="1600" b="0" i="1" dirty="0">
                            <a:latin typeface="Cambria Math" panose="02040503050406030204" pitchFamily="18" charset="0"/>
                            <a:cs typeface="Arial" panose="020B0604020202020204" pitchFamily="34" charset="0"/>
                          </a:rPr>
                          <m:t>mxn</m:t>
                        </m:r>
                      </m:sup>
                    </m:sSup>
                  </m:oMath>
                </a14:m>
                <a:r>
                  <a:rPr lang="vi-VN" sz="1600" b="0" dirty="0">
                    <a:latin typeface="Arial" panose="020B0604020202020204" pitchFamily="34" charset="0"/>
                    <a:cs typeface="Arial" panose="020B0604020202020204" pitchFamily="34" charset="0"/>
                  </a:rPr>
                  <a:t> </a:t>
                </a:r>
              </a:p>
              <a:p>
                <a:pPr algn="just">
                  <a:spcBef>
                    <a:spcPts val="1200"/>
                  </a:spcBef>
                </a:pPr>
                <a:r>
                  <a:rPr lang="vi-VN" sz="1600" b="0" dirty="0">
                    <a:latin typeface="Arial" panose="020B0604020202020204" pitchFamily="34" charset="0"/>
                    <a:cs typeface="Arial" panose="020B0604020202020204" pitchFamily="34" charset="0"/>
                  </a:rPr>
                  <a:t>Trong đó:</a:t>
                </a:r>
              </a:p>
              <a:p>
                <a:pPr algn="just">
                  <a:spcBef>
                    <a:spcPts val="1200"/>
                  </a:spcBef>
                </a:pPr>
                <a:r>
                  <a:rPr lang="vi-VN" sz="1600" b="0" dirty="0">
                    <a:latin typeface="Arial" panose="020B0604020202020204" pitchFamily="34" charset="0"/>
                    <a:cs typeface="Arial" panose="020B0604020202020204" pitchFamily="34" charset="0"/>
                  </a:rPr>
                  <a:t>o	mm là số lượng mẫu dữ liệu.</a:t>
                </a:r>
              </a:p>
              <a:p>
                <a:pPr algn="just">
                  <a:spcBef>
                    <a:spcPts val="1200"/>
                  </a:spcBef>
                </a:pPr>
                <a:r>
                  <a:rPr lang="vi-VN" sz="1600" b="0" dirty="0">
                    <a:latin typeface="Arial" panose="020B0604020202020204" pitchFamily="34" charset="0"/>
                    <a:cs typeface="Arial" panose="020B0604020202020204" pitchFamily="34" charset="0"/>
                  </a:rPr>
                  <a:t>o	nn là số chiều của mỗi mẫu dữ liệu.</a:t>
                </a:r>
              </a:p>
              <a:p>
                <a:pPr algn="just">
                  <a:spcBef>
                    <a:spcPts val="1200"/>
                  </a:spcBef>
                </a:pPr>
                <a:r>
                  <a:rPr lang="vi-VN" sz="1600" b="0" dirty="0">
                    <a:latin typeface="Arial" panose="020B0604020202020204" pitchFamily="34" charset="0"/>
                    <a:cs typeface="Arial" panose="020B0604020202020204" pitchFamily="34" charset="0"/>
                  </a:rPr>
                  <a:t>•	Output: Một tập dữ liệu mới X′có số chiều thấp hơn nhưng vẫn giữ lại phần lớn thông tin ban đầu:</a:t>
                </a:r>
              </a:p>
              <a:p>
                <a:pPr algn="just">
                  <a:spcBef>
                    <a:spcPts val="1200"/>
                  </a:spcBef>
                </a:pPr>
                <a14:m>
                  <m:oMathPara xmlns:m="http://schemas.openxmlformats.org/officeDocument/2006/math">
                    <m:oMathParaPr>
                      <m:jc m:val="centerGroup"/>
                    </m:oMathParaPr>
                    <m:oMath xmlns:m="http://schemas.openxmlformats.org/officeDocument/2006/math">
                      <m:r>
                        <a:rPr lang="vi-VN" sz="1600" b="0" i="1" dirty="0" smtClean="0">
                          <a:latin typeface="Cambria Math" panose="02040503050406030204" pitchFamily="18" charset="0"/>
                          <a:cs typeface="Arial" panose="020B0604020202020204" pitchFamily="34" charset="0"/>
                        </a:rPr>
                        <m:t>𝑋</m:t>
                      </m:r>
                      <m:r>
                        <a:rPr lang="vi-VN" sz="1600" b="0" i="1" dirty="0" smtClean="0">
                          <a:latin typeface="Cambria Math" panose="02040503050406030204" pitchFamily="18" charset="0"/>
                          <a:cs typeface="Arial" panose="020B0604020202020204" pitchFamily="34" charset="0"/>
                        </a:rPr>
                        <m:t>′={</m:t>
                      </m:r>
                      <m:sSub>
                        <m:sSubPr>
                          <m:ctrlPr>
                            <a:rPr lang="vi-VN" sz="1600" b="0" i="1" dirty="0" smtClean="0">
                              <a:latin typeface="Cambria Math" panose="02040503050406030204" pitchFamily="18" charset="0"/>
                              <a:cs typeface="Arial" panose="020B0604020202020204" pitchFamily="34" charset="0"/>
                            </a:rPr>
                          </m:ctrlPr>
                        </m:sSubPr>
                        <m:e>
                          <m:r>
                            <a:rPr lang="vi-VN" sz="1600" b="0" i="1" dirty="0" smtClean="0">
                              <a:latin typeface="Cambria Math" panose="02040503050406030204" pitchFamily="18" charset="0"/>
                              <a:cs typeface="Arial" panose="020B0604020202020204" pitchFamily="34" charset="0"/>
                            </a:rPr>
                            <m:t>𝑥</m:t>
                          </m:r>
                        </m:e>
                        <m:sub>
                          <m:r>
                            <a:rPr lang="vi-VN" sz="1600" b="0" i="1" dirty="0" smtClean="0">
                              <a:latin typeface="Cambria Math" panose="02040503050406030204" pitchFamily="18" charset="0"/>
                              <a:cs typeface="Arial" panose="020B0604020202020204" pitchFamily="34" charset="0"/>
                            </a:rPr>
                            <m:t>1</m:t>
                          </m:r>
                        </m:sub>
                      </m:sSub>
                      <m:r>
                        <a:rPr lang="vi-VN" sz="1600" b="0" i="1" dirty="0" smtClean="0">
                          <a:latin typeface="Cambria Math" panose="02040503050406030204" pitchFamily="18" charset="0"/>
                          <a:cs typeface="Arial" panose="020B0604020202020204" pitchFamily="34" charset="0"/>
                        </a:rPr>
                        <m:t>′,</m:t>
                      </m:r>
                      <m:sSub>
                        <m:sSubPr>
                          <m:ctrlPr>
                            <a:rPr lang="vi-VN" sz="1600" b="0" i="1" dirty="0" smtClean="0">
                              <a:latin typeface="Cambria Math" panose="02040503050406030204" pitchFamily="18" charset="0"/>
                              <a:cs typeface="Arial" panose="020B0604020202020204" pitchFamily="34" charset="0"/>
                            </a:rPr>
                          </m:ctrlPr>
                        </m:sSubPr>
                        <m:e>
                          <m:r>
                            <a:rPr lang="vi-VN" sz="1600" b="0" i="1" dirty="0" smtClean="0">
                              <a:latin typeface="Cambria Math" panose="02040503050406030204" pitchFamily="18" charset="0"/>
                              <a:cs typeface="Arial" panose="020B0604020202020204" pitchFamily="34" charset="0"/>
                            </a:rPr>
                            <m:t>𝑥</m:t>
                          </m:r>
                        </m:e>
                        <m:sub>
                          <m:r>
                            <a:rPr lang="vi-VN" sz="1600" b="0" i="1" dirty="0" smtClean="0">
                              <a:latin typeface="Cambria Math" panose="02040503050406030204" pitchFamily="18" charset="0"/>
                              <a:cs typeface="Arial" panose="020B0604020202020204" pitchFamily="34" charset="0"/>
                            </a:rPr>
                            <m:t>2</m:t>
                          </m:r>
                        </m:sub>
                      </m:sSub>
                      <m:r>
                        <a:rPr lang="vi-VN" sz="1600" b="0" i="1" dirty="0" smtClean="0">
                          <a:latin typeface="Cambria Math" panose="02040503050406030204" pitchFamily="18" charset="0"/>
                          <a:cs typeface="Arial" panose="020B0604020202020204" pitchFamily="34" charset="0"/>
                        </a:rPr>
                        <m:t>′,…,</m:t>
                      </m:r>
                      <m:sSub>
                        <m:sSubPr>
                          <m:ctrlPr>
                            <a:rPr lang="vi-VN" sz="1600" b="0" i="1" dirty="0" smtClean="0">
                              <a:latin typeface="Cambria Math" panose="02040503050406030204" pitchFamily="18" charset="0"/>
                              <a:cs typeface="Arial" panose="020B0604020202020204" pitchFamily="34" charset="0"/>
                            </a:rPr>
                          </m:ctrlPr>
                        </m:sSubPr>
                        <m:e>
                          <m:r>
                            <a:rPr lang="vi-VN" sz="1600" b="0" i="1" dirty="0" smtClean="0">
                              <a:latin typeface="Cambria Math" panose="02040503050406030204" pitchFamily="18" charset="0"/>
                              <a:cs typeface="Arial" panose="020B0604020202020204" pitchFamily="34" charset="0"/>
                            </a:rPr>
                            <m:t>𝑥</m:t>
                          </m:r>
                        </m:e>
                        <m:sub>
                          <m:r>
                            <a:rPr lang="vi-VN" sz="1600" b="0" i="1" dirty="0" smtClean="0">
                              <a:latin typeface="Cambria Math" panose="02040503050406030204" pitchFamily="18" charset="0"/>
                              <a:cs typeface="Arial" panose="020B0604020202020204" pitchFamily="34" charset="0"/>
                            </a:rPr>
                            <m:t>𝑚</m:t>
                          </m:r>
                        </m:sub>
                      </m:sSub>
                      <m:r>
                        <a:rPr lang="vi-VN" sz="1600" b="0" i="1" dirty="0" smtClean="0">
                          <a:latin typeface="Cambria Math" panose="02040503050406030204" pitchFamily="18" charset="0"/>
                          <a:cs typeface="Arial" panose="020B0604020202020204" pitchFamily="34" charset="0"/>
                        </a:rPr>
                        <m:t>′}∈</m:t>
                      </m:r>
                      <m:sSub>
                        <m:sSubPr>
                          <m:ctrlPr>
                            <a:rPr lang="vi-VN" sz="1600" b="0" i="1" dirty="0" smtClean="0">
                              <a:latin typeface="Cambria Math" panose="02040503050406030204" pitchFamily="18" charset="0"/>
                              <a:cs typeface="Arial" panose="020B0604020202020204" pitchFamily="34" charset="0"/>
                            </a:rPr>
                          </m:ctrlPr>
                        </m:sSubPr>
                        <m:e>
                          <m:r>
                            <a:rPr lang="vi-VN" sz="1600" b="0" i="1" dirty="0" smtClean="0">
                              <a:latin typeface="Cambria Math" panose="02040503050406030204" pitchFamily="18" charset="0"/>
                              <a:cs typeface="Arial" panose="020B0604020202020204" pitchFamily="34" charset="0"/>
                            </a:rPr>
                            <m:t>𝑅</m:t>
                          </m:r>
                        </m:e>
                        <m:sub>
                          <m:r>
                            <a:rPr lang="vi-VN" sz="1600" b="0" i="1" dirty="0" smtClean="0">
                              <a:latin typeface="Cambria Math" panose="02040503050406030204" pitchFamily="18" charset="0"/>
                              <a:cs typeface="Arial" panose="020B0604020202020204" pitchFamily="34" charset="0"/>
                            </a:rPr>
                            <m:t>𝑚</m:t>
                          </m:r>
                          <m:r>
                            <a:rPr lang="vi-VN" sz="1600" b="0" i="1" dirty="0" smtClean="0">
                              <a:latin typeface="Cambria Math" panose="02040503050406030204" pitchFamily="18" charset="0"/>
                              <a:cs typeface="Arial" panose="020B0604020202020204" pitchFamily="34" charset="0"/>
                            </a:rPr>
                            <m:t>×</m:t>
                          </m:r>
                          <m:r>
                            <a:rPr lang="vi-VN" sz="1600" b="0" i="1" dirty="0" smtClean="0">
                              <a:latin typeface="Cambria Math" panose="02040503050406030204" pitchFamily="18" charset="0"/>
                              <a:cs typeface="Arial" panose="020B0604020202020204" pitchFamily="34" charset="0"/>
                            </a:rPr>
                            <m:t>𝑘</m:t>
                          </m:r>
                        </m:sub>
                      </m:sSub>
                      <m:r>
                        <a:rPr lang="vi-VN" sz="1600" b="0" i="1" dirty="0" smtClean="0">
                          <a:latin typeface="Cambria Math" panose="02040503050406030204" pitchFamily="18" charset="0"/>
                          <a:cs typeface="Arial" panose="020B0604020202020204" pitchFamily="34" charset="0"/>
                        </a:rPr>
                        <m:t>,</m:t>
                      </m:r>
                      <m:r>
                        <a:rPr lang="vi-VN" sz="1600" b="0" i="1" dirty="0" smtClean="0">
                          <a:latin typeface="Cambria Math" panose="02040503050406030204" pitchFamily="18" charset="0"/>
                          <a:cs typeface="Arial" panose="020B0604020202020204" pitchFamily="34" charset="0"/>
                        </a:rPr>
                        <m:t>𝑘</m:t>
                      </m:r>
                      <m:r>
                        <a:rPr lang="vi-VN" sz="1600" b="0" i="1" dirty="0" smtClean="0">
                          <a:latin typeface="Cambria Math" panose="02040503050406030204" pitchFamily="18" charset="0"/>
                          <a:cs typeface="Arial" panose="020B0604020202020204" pitchFamily="34" charset="0"/>
                        </a:rPr>
                        <m:t>&lt;</m:t>
                      </m:r>
                      <m:r>
                        <a:rPr lang="vi-VN" sz="1600" b="0" i="1" dirty="0" smtClean="0">
                          <a:latin typeface="Cambria Math" panose="02040503050406030204" pitchFamily="18" charset="0"/>
                          <a:cs typeface="Arial" panose="020B0604020202020204" pitchFamily="34" charset="0"/>
                        </a:rPr>
                        <m:t>𝑛</m:t>
                      </m:r>
                    </m:oMath>
                  </m:oMathPara>
                </a14:m>
                <a:endParaRPr lang="vi-VN" sz="1600" b="0" dirty="0">
                  <a:latin typeface="Arial" panose="020B0604020202020204" pitchFamily="34" charset="0"/>
                  <a:cs typeface="Arial" panose="020B0604020202020204" pitchFamily="34" charset="0"/>
                </a:endParaRPr>
              </a:p>
              <a:p>
                <a:pPr algn="just">
                  <a:spcBef>
                    <a:spcPts val="1200"/>
                  </a:spcBef>
                </a:pPr>
                <a:r>
                  <a:rPr lang="vi-VN" sz="1600" b="0" dirty="0">
                    <a:latin typeface="Arial" panose="020B0604020202020204" pitchFamily="34" charset="0"/>
                    <a:cs typeface="Arial" panose="020B0604020202020204" pitchFamily="34" charset="0"/>
                  </a:rPr>
                  <a:t>Trong đó k là số chiều mới được chọn sao cho phần lớn phương sai của dữ liệu được giữ lại.</a:t>
                </a:r>
              </a:p>
            </p:txBody>
          </p:sp>
        </mc:Choice>
        <mc:Fallback>
          <p:sp>
            <p:nvSpPr>
              <p:cNvPr id="11" name="Content Placeholder 10">
                <a:extLst>
                  <a:ext uri="{FF2B5EF4-FFF2-40B4-BE49-F238E27FC236}">
                    <a16:creationId xmlns:a16="http://schemas.microsoft.com/office/drawing/2014/main" id="{91BD93B6-12D9-B300-0B9A-15482B880147}"/>
                  </a:ext>
                </a:extLst>
              </p:cNvPr>
              <p:cNvSpPr>
                <a:spLocks noGrp="1" noRot="1" noChangeAspect="1" noMove="1" noResize="1" noEditPoints="1" noAdjustHandles="1" noChangeArrowheads="1" noChangeShapeType="1" noTextEdit="1"/>
              </p:cNvSpPr>
              <p:nvPr>
                <p:ph sz="half" idx="2"/>
              </p:nvPr>
            </p:nvSpPr>
            <p:spPr>
              <a:xfrm>
                <a:off x="1322388" y="1838324"/>
                <a:ext cx="8240712" cy="4331805"/>
              </a:xfrm>
              <a:blipFill>
                <a:blip r:embed="rId3"/>
                <a:stretch>
                  <a:fillRect l="-444" t="-423" r="-370"/>
                </a:stretch>
              </a:blipFill>
            </p:spPr>
            <p:txBody>
              <a:bodyPr/>
              <a:lstStyle/>
              <a:p>
                <a:r>
                  <a:rPr lang="en-US">
                    <a:noFill/>
                  </a:rPr>
                  <a:t> </a:t>
                </a:r>
              </a:p>
            </p:txBody>
          </p:sp>
        </mc:Fallback>
      </mc:AlternateContent>
    </p:spTree>
    <p:extLst>
      <p:ext uri="{BB962C8B-B14F-4D97-AF65-F5344CB8AC3E}">
        <p14:creationId xmlns:p14="http://schemas.microsoft.com/office/powerpoint/2010/main" val="4174673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9B44F-4528-0687-B7BB-C58CF2F104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DE5054-76A3-5332-B490-98CA114E6536}"/>
              </a:ext>
            </a:extLst>
          </p:cNvPr>
          <p:cNvSpPr>
            <a:spLocks noGrp="1"/>
          </p:cNvSpPr>
          <p:nvPr>
            <p:ph type="title"/>
          </p:nvPr>
        </p:nvSpPr>
        <p:spPr>
          <a:xfrm>
            <a:off x="1322388" y="123825"/>
            <a:ext cx="7288282" cy="1400175"/>
          </a:xfrm>
        </p:spPr>
        <p:txBody>
          <a:bodyPr>
            <a:normAutofit fontScale="90000"/>
          </a:bodyPr>
          <a:lstStyle/>
          <a:p>
            <a:r>
              <a:rPr lang="vi-VN" dirty="0">
                <a:latin typeface="Arial" panose="020B0604020202020204" pitchFamily="34" charset="0"/>
                <a:cs typeface="Arial" panose="020B0604020202020204" pitchFamily="34" charset="0"/>
              </a:rPr>
              <a:t>Phát Biểu bài toán</a:t>
            </a:r>
            <a:br>
              <a:rPr lang="vi-VN" dirty="0">
                <a:latin typeface="Arial" panose="020B0604020202020204" pitchFamily="34" charset="0"/>
                <a:cs typeface="Arial" panose="020B0604020202020204" pitchFamily="34" charset="0"/>
              </a:rPr>
            </a:br>
            <a:br>
              <a:rPr lang="vi-VN" dirty="0">
                <a:latin typeface="Arial" panose="020B0604020202020204" pitchFamily="34" charset="0"/>
                <a:cs typeface="Arial" panose="020B0604020202020204" pitchFamily="34" charset="0"/>
              </a:rPr>
            </a:br>
            <a:r>
              <a:rPr lang="vi-VN" dirty="0">
                <a:latin typeface="Arial" panose="020B0604020202020204" pitchFamily="34" charset="0"/>
                <a:cs typeface="Arial" panose="020B0604020202020204" pitchFamily="34" charset="0"/>
              </a:rPr>
              <a:t>2.3. </a:t>
            </a:r>
            <a:r>
              <a:rPr lang="vi-VN" sz="2800" b="0" dirty="0">
                <a:latin typeface="Arial" panose="020B0604020202020204" pitchFamily="34" charset="0"/>
                <a:cs typeface="Arial" panose="020B0604020202020204" pitchFamily="34" charset="0"/>
              </a:rPr>
              <a:t>Framework chung của hệ thống</a:t>
            </a:r>
            <a:endParaRPr lang="en-US" dirty="0">
              <a:latin typeface="Arial" panose="020B060402020202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3359BA9F-332F-0843-AB22-0091924FFB80}"/>
              </a:ext>
            </a:extLst>
          </p:cNvPr>
          <p:cNvSpPr>
            <a:spLocks noGrp="1"/>
          </p:cNvSpPr>
          <p:nvPr>
            <p:ph sz="half" idx="2"/>
          </p:nvPr>
        </p:nvSpPr>
        <p:spPr>
          <a:xfrm>
            <a:off x="1322388" y="1619250"/>
            <a:ext cx="8964612" cy="4550879"/>
          </a:xfrm>
        </p:spPr>
        <p:txBody>
          <a:bodyPr>
            <a:noAutofit/>
          </a:bodyPr>
          <a:lstStyle/>
          <a:p>
            <a:pPr marL="342900" indent="-342900" algn="just">
              <a:buFont typeface="+mj-lt"/>
              <a:buAutoNum type="arabicPeriod"/>
            </a:pPr>
            <a:r>
              <a:rPr lang="vi-VN" sz="1600" dirty="0">
                <a:latin typeface="Arial" panose="020B0604020202020204" pitchFamily="34" charset="0"/>
                <a:cs typeface="Arial" panose="020B0604020202020204" pitchFamily="34" charset="0"/>
              </a:rPr>
              <a:t>Chuẩn hóa dữ liệu: </a:t>
            </a:r>
          </a:p>
          <a:p>
            <a:pPr marL="626364" lvl="1" indent="-342900" algn="just"/>
            <a:r>
              <a:rPr lang="vi-VN" sz="1600" b="0" dirty="0">
                <a:latin typeface="Arial" panose="020B0604020202020204" pitchFamily="34" charset="0"/>
                <a:cs typeface="Arial" panose="020B0604020202020204" pitchFamily="34" charset="0"/>
              </a:rPr>
              <a:t>Dữ liệu được chuẩn hóa để các biến có trung bình bằng 0 và độ lệch chuẩn bằng 1. </a:t>
            </a:r>
          </a:p>
          <a:p>
            <a:pPr marL="342900" indent="-342900" algn="just">
              <a:buFont typeface="+mj-lt"/>
              <a:buAutoNum type="arabicPeriod"/>
            </a:pPr>
            <a:r>
              <a:rPr lang="vi-VN" sz="1600" dirty="0">
                <a:latin typeface="Arial" panose="020B0604020202020204" pitchFamily="34" charset="0"/>
                <a:cs typeface="Arial" panose="020B0604020202020204" pitchFamily="34" charset="0"/>
              </a:rPr>
              <a:t>Tính toán ma trận hiệp phương sai (Covariance Matrix</a:t>
            </a:r>
            <a:r>
              <a:rPr lang="vi-VN" sz="1600" b="0" dirty="0">
                <a:latin typeface="Arial" panose="020B0604020202020204" pitchFamily="34" charset="0"/>
                <a:cs typeface="Arial" panose="020B0604020202020204" pitchFamily="34" charset="0"/>
              </a:rPr>
              <a:t>)</a:t>
            </a:r>
            <a:r>
              <a:rPr lang="vi-VN" sz="1600" dirty="0">
                <a:latin typeface="Arial" panose="020B0604020202020204" pitchFamily="34" charset="0"/>
                <a:cs typeface="Arial" panose="020B0604020202020204" pitchFamily="34" charset="0"/>
              </a:rPr>
              <a:t>:</a:t>
            </a:r>
            <a:r>
              <a:rPr lang="vi-VN" sz="1600" b="0" dirty="0">
                <a:latin typeface="Arial" panose="020B0604020202020204" pitchFamily="34" charset="0"/>
                <a:cs typeface="Arial" panose="020B0604020202020204" pitchFamily="34" charset="0"/>
              </a:rPr>
              <a:t> Ma trận hiệp phương sai được tính toán để nắm bắt sự tương quan giữa các biến. </a:t>
            </a:r>
          </a:p>
          <a:p>
            <a:pPr marL="626364" lvl="1" indent="-342900" algn="just"/>
            <a:r>
              <a:rPr lang="vi-VN" sz="1600" b="1" dirty="0">
                <a:latin typeface="Arial" panose="020B0604020202020204" pitchFamily="34" charset="0"/>
                <a:cs typeface="Arial" panose="020B0604020202020204" pitchFamily="34" charset="0"/>
              </a:rPr>
              <a:t>Tìm các giá trị riêng (Eigenvalues) và vector riêng (Eigenvectors):</a:t>
            </a:r>
            <a:r>
              <a:rPr lang="vi-VN" sz="1600" b="0" dirty="0">
                <a:latin typeface="Arial" panose="020B0604020202020204" pitchFamily="34" charset="0"/>
                <a:cs typeface="Arial" panose="020B0604020202020204" pitchFamily="34" charset="0"/>
              </a:rPr>
              <a:t> Từ ma trận hiệp phương sai, tính toán các giá trị riêng và vector riêng. </a:t>
            </a:r>
          </a:p>
          <a:p>
            <a:pPr marL="909828" lvl="2" indent="-342900" algn="just"/>
            <a:r>
              <a:rPr lang="vi-VN" sz="1600" b="1" dirty="0">
                <a:latin typeface="Arial" panose="020B0604020202020204" pitchFamily="34" charset="0"/>
                <a:cs typeface="Arial" panose="020B0604020202020204" pitchFamily="34" charset="0"/>
              </a:rPr>
              <a:t>Vector riêng (eigenvectors): </a:t>
            </a:r>
            <a:r>
              <a:rPr lang="vi-VN" sz="1600" b="0" dirty="0">
                <a:latin typeface="Arial" panose="020B0604020202020204" pitchFamily="34" charset="0"/>
                <a:cs typeface="Arial" panose="020B0604020202020204" pitchFamily="34" charset="0"/>
              </a:rPr>
              <a:t>Xác định hướng của các thành phần chính trong không gian dữ liệu. </a:t>
            </a:r>
          </a:p>
          <a:p>
            <a:pPr marL="909828" lvl="2" indent="-342900" algn="just"/>
            <a:r>
              <a:rPr lang="vi-VN" sz="1600" b="0" dirty="0">
                <a:latin typeface="Arial" panose="020B0604020202020204" pitchFamily="34" charset="0"/>
                <a:cs typeface="Arial" panose="020B0604020202020204" pitchFamily="34" charset="0"/>
              </a:rPr>
              <a:t>Mỗi vector riêng tương ứng với một giá trị riêng và chỉ ra hướng mà dữ liệu thay đổi nhiều nhất theo thành phần chính đó. </a:t>
            </a:r>
          </a:p>
          <a:p>
            <a:pPr marL="909828" lvl="2" indent="-342900" algn="just"/>
            <a:r>
              <a:rPr lang="vi-VN" sz="1600" b="1" dirty="0">
                <a:latin typeface="Arial" panose="020B0604020202020204" pitchFamily="34" charset="0"/>
                <a:cs typeface="Arial" panose="020B0604020202020204" pitchFamily="34" charset="0"/>
              </a:rPr>
              <a:t>Giá trị riêng (eigenvalues): </a:t>
            </a:r>
            <a:r>
              <a:rPr lang="vi-VN" sz="1600" b="0" dirty="0">
                <a:latin typeface="Arial" panose="020B0604020202020204" pitchFamily="34" charset="0"/>
                <a:cs typeface="Arial" panose="020B0604020202020204" pitchFamily="34" charset="0"/>
              </a:rPr>
              <a:t>Đại diện cho lượng phương sai giải thích được bởi mỗi thành phần chính. Các giá trị riêng được sắp xếp theo thứ tự giảm dần, với giá trị riêng lớn nhất tương ứng với thành phần chính quan trọng nhất (giải thích nhiều phương sai nhất). </a:t>
            </a:r>
          </a:p>
        </p:txBody>
      </p:sp>
    </p:spTree>
    <p:extLst>
      <p:ext uri="{BB962C8B-B14F-4D97-AF65-F5344CB8AC3E}">
        <p14:creationId xmlns:p14="http://schemas.microsoft.com/office/powerpoint/2010/main" val="3844590836"/>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{76B4F234-0CAA-47EE-A87C-F45EF33AB0D7}tf67328976_win32</Template>
  <TotalTime>171</TotalTime>
  <Words>1757</Words>
  <Application>Microsoft Office PowerPoint</Application>
  <PresentationFormat>Widescreen</PresentationFormat>
  <Paragraphs>211</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 Math</vt:lpstr>
      <vt:lpstr>Tenorite</vt:lpstr>
      <vt:lpstr>Custom</vt:lpstr>
      <vt:lpstr>Multivariate Statistical Analysis</vt:lpstr>
      <vt:lpstr>Nội dung</vt:lpstr>
      <vt:lpstr>Giới thiệu  1.1. Giới thiệu</vt:lpstr>
      <vt:lpstr>GIỚI THIỆU  1.2. MụC đích</vt:lpstr>
      <vt:lpstr>Phát Biểu bài toán  2.1. Mô tả bài toán</vt:lpstr>
      <vt:lpstr>Phát Biểu bài toán  2.1. Mô tả bài toán</vt:lpstr>
      <vt:lpstr>Phát Biểu bài toán  2.1. Mô tả bài toán</vt:lpstr>
      <vt:lpstr>Phát Biểu bài toán  2.2. input và ouput</vt:lpstr>
      <vt:lpstr>Phát Biểu bài toán  2.3. Framework chung của hệ thống</vt:lpstr>
      <vt:lpstr>Phát Biểu bài toán  2.3. Framework chung của hệ thống</vt:lpstr>
      <vt:lpstr>Phát Biểu bài toán  2.3. Framework chung của hệ thống</vt:lpstr>
      <vt:lpstr>Phát Biểu bài toán  2.4. phát biểu bài toán</vt:lpstr>
      <vt:lpstr>Phát Biểu bài toán  2.4. phát biểu bài toán</vt:lpstr>
      <vt:lpstr>Phát Biểu bài toán  2.4. phát biểu bài toán</vt:lpstr>
      <vt:lpstr>Speaking Impact</vt:lpstr>
      <vt:lpstr>Dynamic  delivery</vt:lpstr>
      <vt:lpstr>Final tips &amp; takeaways</vt:lpstr>
      <vt:lpstr>Speaking engagement metrics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PHÙNG QUỐC TUẤN</dc:creator>
  <cp:lastModifiedBy>PHÙNG QUỐC TUẤN</cp:lastModifiedBy>
  <cp:revision>2</cp:revision>
  <dcterms:created xsi:type="dcterms:W3CDTF">2025-03-04T18:57:01Z</dcterms:created>
  <dcterms:modified xsi:type="dcterms:W3CDTF">2025-03-05T00:28:30Z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