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70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1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A4776"/>
    <a:srgbClr val="5A9FCF"/>
    <a:srgbClr val="1D72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0" autoAdjust="0"/>
    <p:restoredTop sz="93923" autoAdjust="0"/>
  </p:normalViewPr>
  <p:slideViewPr>
    <p:cSldViewPr snapToGrid="0">
      <p:cViewPr varScale="1">
        <p:scale>
          <a:sx n="87" d="100"/>
          <a:sy n="87" d="100"/>
        </p:scale>
        <p:origin x="-720" y="-43"/>
      </p:cViewPr>
      <p:guideLst>
        <p:guide orient="horz" pos="1620"/>
        <p:guide pos="1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ABA7B-9EDF-46FF-8B8F-94327800FA0A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A3A3-2188-464F-9072-FE8FD80D17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138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6.png"/><Relationship Id="rId4" Type="http://schemas.openxmlformats.org/officeDocument/2006/relationships/tags" Target="../tags/tag1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7.xml"/><Relationship Id="rId7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6.png"/><Relationship Id="rId4" Type="http://schemas.openxmlformats.org/officeDocument/2006/relationships/tags" Target="../tags/tag33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6.png"/><Relationship Id="rId4" Type="http://schemas.openxmlformats.org/officeDocument/2006/relationships/tags" Target="../tags/tag39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image" Target="../media/image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10" Type="http://schemas.openxmlformats.org/officeDocument/2006/relationships/image" Target="../media/image7.png"/><Relationship Id="rId4" Type="http://schemas.openxmlformats.org/officeDocument/2006/relationships/tags" Target="../tags/tag45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1026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68"/>
          <a:stretch>
            <a:fillRect/>
          </a:stretch>
        </p:blipFill>
        <p:spPr bwMode="auto">
          <a:xfrm>
            <a:off x="0" y="-70002"/>
            <a:ext cx="9144000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PA_组合 6"/>
          <p:cNvGrpSpPr/>
          <p:nvPr>
            <p:custDataLst>
              <p:tags r:id="rId3"/>
            </p:custDataLst>
          </p:nvPr>
        </p:nvGrpSpPr>
        <p:grpSpPr>
          <a:xfrm>
            <a:off x="172257" y="2679451"/>
            <a:ext cx="2760782" cy="2018369"/>
            <a:chOff x="172257" y="2679451"/>
            <a:chExt cx="2760782" cy="2018369"/>
          </a:xfrm>
        </p:grpSpPr>
        <p:sp>
          <p:nvSpPr>
            <p:cNvPr id="21" name="Rectangle 48"/>
            <p:cNvSpPr/>
            <p:nvPr/>
          </p:nvSpPr>
          <p:spPr bwMode="auto">
            <a:xfrm>
              <a:off x="172257" y="2679451"/>
              <a:ext cx="2760782" cy="931024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>
                <a:defRPr/>
              </a:pPr>
              <a:r>
                <a:rPr lang="zh-CN" altLang="en-US" sz="2800" b="1" spc="-85" dirty="0" smtClean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基于</a:t>
              </a:r>
              <a:r>
                <a:rPr lang="en-US" altLang="zh-CN" sz="2800" b="1" spc="-85" dirty="0" smtClean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Java</a:t>
              </a:r>
              <a:r>
                <a:rPr lang="zh-CN" altLang="en-US" sz="2800" b="1" spc="-85" dirty="0" smtClean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技术实现</a:t>
              </a:r>
              <a:r>
                <a:rPr lang="en-US" altLang="zh-CN" sz="2800" b="1" spc="-85" dirty="0" smtClean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one</a:t>
              </a:r>
              <a:r>
                <a:rPr lang="zh-CN" altLang="en-US" sz="2800" b="1" spc="-85" dirty="0" smtClean="0">
                  <a:solidFill>
                    <a:srgbClr val="0A47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rPr>
                <a:t>鸡日历</a:t>
              </a:r>
              <a:endParaRPr lang="id-ID" sz="2800" b="1" spc="-85" dirty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endParaRPr>
            </a:p>
          </p:txBody>
        </p:sp>
        <p:sp>
          <p:nvSpPr>
            <p:cNvPr id="23" name="Rectangle 61"/>
            <p:cNvSpPr>
              <a:spLocks noChangeArrowheads="1"/>
            </p:cNvSpPr>
            <p:nvPr/>
          </p:nvSpPr>
          <p:spPr bwMode="auto">
            <a:xfrm>
              <a:off x="258645" y="4522773"/>
              <a:ext cx="103935" cy="17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3" tIns="25717" rIns="51433" bIns="25717">
              <a:spAutoFit/>
            </a:bodyPr>
            <a:lstStyle/>
            <a:p>
              <a:pPr eaLnBrk="1" hangingPunct="1"/>
              <a:endParaRPr lang="id-ID" altLang="zh-CN" sz="800" dirty="0">
                <a:solidFill>
                  <a:sysClr val="windowText" lastClr="000000"/>
                </a:solidFill>
                <a:ea typeface="Roboto Medium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2528" y="3867606"/>
            <a:ext cx="3710102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           内蒙古师范大学</a:t>
            </a:r>
            <a:endParaRPr lang="en-US" altLang="zh-CN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           李露 </a:t>
            </a: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20151104771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           指导教师：高宾</a:t>
            </a:r>
            <a:endParaRPr lang="zh-CN" altLang="en-US" dirty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F:\案例二\394\1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1997"/>
          <a:stretch>
            <a:fillRect/>
          </a:stretch>
        </p:blipFill>
        <p:spPr bwMode="auto">
          <a:xfrm rot="15925015">
            <a:off x="-1245735" y="98050"/>
            <a:ext cx="6678992" cy="4947401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_矩形 48"/>
          <p:cNvSpPr/>
          <p:nvPr>
            <p:custDataLst>
              <p:tags r:id="rId1"/>
            </p:custDataLst>
          </p:nvPr>
        </p:nvSpPr>
        <p:spPr bwMode="auto">
          <a:xfrm>
            <a:off x="1811218" y="2253260"/>
            <a:ext cx="2760782" cy="623248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b="1" spc="-85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   目     录</a:t>
            </a:r>
            <a:endParaRPr lang="id-ID" sz="3600" b="1" spc="-85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14" name="PA_矩形 13"/>
          <p:cNvSpPr/>
          <p:nvPr>
            <p:custDataLst>
              <p:tags r:id="rId2"/>
            </p:custDataLst>
          </p:nvPr>
        </p:nvSpPr>
        <p:spPr>
          <a:xfrm>
            <a:off x="4808595" y="632261"/>
            <a:ext cx="2464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endParaRPr lang="zh-CN" altLang="en-US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_矩形 17"/>
          <p:cNvSpPr/>
          <p:nvPr>
            <p:custDataLst>
              <p:tags r:id="rId3"/>
            </p:custDataLst>
          </p:nvPr>
        </p:nvSpPr>
        <p:spPr>
          <a:xfrm>
            <a:off x="4799845" y="1225212"/>
            <a:ext cx="2822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lang="en-US" altLang="zh-CN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矩形 21"/>
          <p:cNvSpPr/>
          <p:nvPr>
            <p:custDataLst>
              <p:tags r:id="rId4"/>
            </p:custDataLst>
          </p:nvPr>
        </p:nvSpPr>
        <p:spPr>
          <a:xfrm>
            <a:off x="4821721" y="1805041"/>
            <a:ext cx="2976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  <a:endParaRPr lang="en-US" altLang="zh-CN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矩形 25"/>
          <p:cNvSpPr/>
          <p:nvPr>
            <p:custDataLst>
              <p:tags r:id="rId5"/>
            </p:custDataLst>
          </p:nvPr>
        </p:nvSpPr>
        <p:spPr>
          <a:xfrm>
            <a:off x="4826096" y="2380492"/>
            <a:ext cx="270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en-US" altLang="zh-CN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_任意多边形 11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065097" y="1082029"/>
            <a:ext cx="267730" cy="21588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29" name="PA_任意多边形 1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050789" y="2941387"/>
            <a:ext cx="288516" cy="199012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30" name="PA_任意多边形 16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077001" y="3873500"/>
            <a:ext cx="236091" cy="185110"/>
          </a:xfrm>
          <a:custGeom>
            <a:avLst/>
            <a:gdLst/>
            <a:ahLst/>
            <a:cxnLst>
              <a:cxn ang="0">
                <a:pos x="45" y="14"/>
              </a:cxn>
              <a:cxn ang="0">
                <a:pos x="32" y="10"/>
              </a:cxn>
              <a:cxn ang="0">
                <a:pos x="18" y="14"/>
              </a:cxn>
              <a:cxn ang="0">
                <a:pos x="0" y="14"/>
              </a:cxn>
              <a:cxn ang="0">
                <a:pos x="64" y="14"/>
              </a:cxn>
              <a:cxn ang="0">
                <a:pos x="0" y="15"/>
              </a:cxn>
              <a:cxn ang="0">
                <a:pos x="18" y="20"/>
              </a:cxn>
              <a:cxn ang="0">
                <a:pos x="2" y="22"/>
              </a:cxn>
              <a:cxn ang="0">
                <a:pos x="9" y="35"/>
              </a:cxn>
              <a:cxn ang="0">
                <a:pos x="1" y="36"/>
              </a:cxn>
              <a:cxn ang="0">
                <a:pos x="0" y="28"/>
              </a:cxn>
              <a:cxn ang="0">
                <a:pos x="8" y="27"/>
              </a:cxn>
              <a:cxn ang="0">
                <a:pos x="9" y="35"/>
              </a:cxn>
              <a:cxn ang="0">
                <a:pos x="15" y="50"/>
              </a:cxn>
              <a:cxn ang="0">
                <a:pos x="7" y="49"/>
              </a:cxn>
              <a:cxn ang="0">
                <a:pos x="8" y="41"/>
              </a:cxn>
              <a:cxn ang="0">
                <a:pos x="16" y="42"/>
              </a:cxn>
              <a:cxn ang="0">
                <a:pos x="23" y="35"/>
              </a:cxn>
              <a:cxn ang="0">
                <a:pos x="15" y="36"/>
              </a:cxn>
              <a:cxn ang="0">
                <a:pos x="13" y="28"/>
              </a:cxn>
              <a:cxn ang="0">
                <a:pos x="21" y="27"/>
              </a:cxn>
              <a:cxn ang="0">
                <a:pos x="23" y="35"/>
              </a:cxn>
              <a:cxn ang="0">
                <a:pos x="28" y="50"/>
              </a:cxn>
              <a:cxn ang="0">
                <a:pos x="20" y="49"/>
              </a:cxn>
              <a:cxn ang="0">
                <a:pos x="21" y="41"/>
              </a:cxn>
              <a:cxn ang="0">
                <a:pos x="29" y="42"/>
              </a:cxn>
              <a:cxn ang="0">
                <a:pos x="36" y="35"/>
              </a:cxn>
              <a:cxn ang="0">
                <a:pos x="28" y="36"/>
              </a:cxn>
              <a:cxn ang="0">
                <a:pos x="27" y="28"/>
              </a:cxn>
              <a:cxn ang="0">
                <a:pos x="35" y="27"/>
              </a:cxn>
              <a:cxn ang="0">
                <a:pos x="36" y="35"/>
              </a:cxn>
              <a:cxn ang="0">
                <a:pos x="42" y="50"/>
              </a:cxn>
              <a:cxn ang="0">
                <a:pos x="34" y="49"/>
              </a:cxn>
              <a:cxn ang="0">
                <a:pos x="35" y="41"/>
              </a:cxn>
              <a:cxn ang="0">
                <a:pos x="43" y="42"/>
              </a:cxn>
              <a:cxn ang="0">
                <a:pos x="50" y="35"/>
              </a:cxn>
              <a:cxn ang="0">
                <a:pos x="42" y="36"/>
              </a:cxn>
              <a:cxn ang="0">
                <a:pos x="41" y="28"/>
              </a:cxn>
              <a:cxn ang="0">
                <a:pos x="49" y="27"/>
              </a:cxn>
              <a:cxn ang="0">
                <a:pos x="50" y="35"/>
              </a:cxn>
              <a:cxn ang="0">
                <a:pos x="61" y="22"/>
              </a:cxn>
              <a:cxn ang="0">
                <a:pos x="45" y="20"/>
              </a:cxn>
              <a:cxn ang="0">
                <a:pos x="64" y="15"/>
              </a:cxn>
              <a:cxn ang="0">
                <a:pos x="57" y="49"/>
              </a:cxn>
              <a:cxn ang="0">
                <a:pos x="49" y="50"/>
              </a:cxn>
              <a:cxn ang="0">
                <a:pos x="48" y="42"/>
              </a:cxn>
              <a:cxn ang="0">
                <a:pos x="56" y="41"/>
              </a:cxn>
              <a:cxn ang="0">
                <a:pos x="57" y="49"/>
              </a:cxn>
              <a:cxn ang="0">
                <a:pos x="63" y="36"/>
              </a:cxn>
              <a:cxn ang="0">
                <a:pos x="55" y="35"/>
              </a:cxn>
              <a:cxn ang="0">
                <a:pos x="56" y="27"/>
              </a:cxn>
              <a:cxn ang="0">
                <a:pos x="64" y="28"/>
              </a:cxn>
            </a:cxnLst>
            <a:rect l="0" t="0" r="r" b="b"/>
            <a:pathLst>
              <a:path w="64" h="50">
                <a:moveTo>
                  <a:pt x="64" y="14"/>
                </a:move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2"/>
                  <a:pt x="44" y="10"/>
                  <a:pt x="32" y="10"/>
                </a:cubicBezTo>
                <a:cubicBezTo>
                  <a:pt x="19" y="10"/>
                  <a:pt x="18" y="12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4" y="0"/>
                  <a:pt x="32" y="0"/>
                </a:cubicBezTo>
                <a:cubicBezTo>
                  <a:pt x="59" y="0"/>
                  <a:pt x="64" y="11"/>
                  <a:pt x="64" y="14"/>
                </a:cubicBezTo>
                <a:close/>
                <a:moveTo>
                  <a:pt x="0" y="20"/>
                </a:move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1"/>
                  <a:pt x="17" y="22"/>
                  <a:pt x="16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lose/>
                <a:moveTo>
                  <a:pt x="9" y="35"/>
                </a:moveTo>
                <a:cubicBezTo>
                  <a:pt x="9" y="36"/>
                  <a:pt x="8" y="36"/>
                  <a:pt x="8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6"/>
                  <a:pt x="0" y="36"/>
                  <a:pt x="0" y="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9" y="27"/>
                  <a:pt x="9" y="28"/>
                </a:cubicBezTo>
                <a:lnTo>
                  <a:pt x="9" y="35"/>
                </a:lnTo>
                <a:close/>
                <a:moveTo>
                  <a:pt x="16" y="49"/>
                </a:moveTo>
                <a:cubicBezTo>
                  <a:pt x="16" y="49"/>
                  <a:pt x="15" y="50"/>
                  <a:pt x="15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7" y="50"/>
                  <a:pt x="7" y="49"/>
                  <a:pt x="7" y="49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7" y="41"/>
                  <a:pt x="8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1"/>
                  <a:pt x="16" y="42"/>
                </a:cubicBezTo>
                <a:lnTo>
                  <a:pt x="16" y="49"/>
                </a:lnTo>
                <a:close/>
                <a:moveTo>
                  <a:pt x="23" y="35"/>
                </a:moveTo>
                <a:cubicBezTo>
                  <a:pt x="23" y="36"/>
                  <a:pt x="22" y="36"/>
                  <a:pt x="2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7"/>
                  <a:pt x="14" y="27"/>
                  <a:pt x="1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7"/>
                  <a:pt x="23" y="28"/>
                </a:cubicBezTo>
                <a:lnTo>
                  <a:pt x="23" y="35"/>
                </a:lnTo>
                <a:close/>
                <a:moveTo>
                  <a:pt x="29" y="49"/>
                </a:moveTo>
                <a:cubicBezTo>
                  <a:pt x="29" y="49"/>
                  <a:pt x="29" y="50"/>
                  <a:pt x="28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0" y="49"/>
                  <a:pt x="20" y="49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1"/>
                  <a:pt x="21" y="41"/>
                  <a:pt x="2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1"/>
                  <a:pt x="29" y="42"/>
                </a:cubicBezTo>
                <a:lnTo>
                  <a:pt x="29" y="49"/>
                </a:lnTo>
                <a:close/>
                <a:moveTo>
                  <a:pt x="36" y="35"/>
                </a:moveTo>
                <a:cubicBezTo>
                  <a:pt x="36" y="36"/>
                  <a:pt x="36" y="36"/>
                  <a:pt x="35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7" y="36"/>
                  <a:pt x="27" y="35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8" y="27"/>
                  <a:pt x="28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6" y="27"/>
                  <a:pt x="36" y="28"/>
                </a:cubicBezTo>
                <a:lnTo>
                  <a:pt x="36" y="35"/>
                </a:lnTo>
                <a:close/>
                <a:moveTo>
                  <a:pt x="43" y="49"/>
                </a:moveTo>
                <a:cubicBezTo>
                  <a:pt x="43" y="49"/>
                  <a:pt x="43" y="50"/>
                  <a:pt x="42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4" y="49"/>
                  <a:pt x="34" y="49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1"/>
                  <a:pt x="35" y="41"/>
                  <a:pt x="3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3" y="41"/>
                  <a:pt x="43" y="42"/>
                </a:cubicBezTo>
                <a:lnTo>
                  <a:pt x="43" y="49"/>
                </a:lnTo>
                <a:close/>
                <a:moveTo>
                  <a:pt x="50" y="35"/>
                </a:moveTo>
                <a:cubicBezTo>
                  <a:pt x="50" y="36"/>
                  <a:pt x="50" y="36"/>
                  <a:pt x="49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7"/>
                  <a:pt x="41" y="27"/>
                  <a:pt x="42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0" y="27"/>
                  <a:pt x="50" y="27"/>
                  <a:pt x="50" y="28"/>
                </a:cubicBezTo>
                <a:lnTo>
                  <a:pt x="50" y="35"/>
                </a:lnTo>
                <a:close/>
                <a:moveTo>
                  <a:pt x="64" y="20"/>
                </a:moveTo>
                <a:cubicBezTo>
                  <a:pt x="64" y="21"/>
                  <a:pt x="63" y="22"/>
                  <a:pt x="61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6" y="22"/>
                  <a:pt x="45" y="21"/>
                  <a:pt x="45" y="20"/>
                </a:cubicBezTo>
                <a:cubicBezTo>
                  <a:pt x="45" y="15"/>
                  <a:pt x="45" y="15"/>
                  <a:pt x="45" y="15"/>
                </a:cubicBezTo>
                <a:cubicBezTo>
                  <a:pt x="64" y="15"/>
                  <a:pt x="64" y="15"/>
                  <a:pt x="64" y="15"/>
                </a:cubicBezTo>
                <a:lnTo>
                  <a:pt x="64" y="20"/>
                </a:lnTo>
                <a:close/>
                <a:moveTo>
                  <a:pt x="57" y="49"/>
                </a:moveTo>
                <a:cubicBezTo>
                  <a:pt x="57" y="49"/>
                  <a:pt x="56" y="50"/>
                  <a:pt x="56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49"/>
                  <a:pt x="48" y="49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1"/>
                  <a:pt x="48" y="41"/>
                  <a:pt x="49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7" y="41"/>
                  <a:pt x="57" y="42"/>
                </a:cubicBezTo>
                <a:lnTo>
                  <a:pt x="57" y="49"/>
                </a:lnTo>
                <a:close/>
                <a:moveTo>
                  <a:pt x="64" y="35"/>
                </a:moveTo>
                <a:cubicBezTo>
                  <a:pt x="64" y="36"/>
                  <a:pt x="63" y="36"/>
                  <a:pt x="6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5" y="36"/>
                  <a:pt x="55" y="36"/>
                  <a:pt x="55" y="35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6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4" y="27"/>
                  <a:pt x="64" y="28"/>
                </a:cubicBezTo>
                <a:lnTo>
                  <a:pt x="64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pic>
        <p:nvPicPr>
          <p:cNvPr id="31" name="Picture 2" descr="F:\案例二\394\1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2180"/>
          <a:stretch>
            <a:fillRect/>
          </a:stretch>
        </p:blipFill>
        <p:spPr bwMode="auto">
          <a:xfrm rot="10800000" flipH="1">
            <a:off x="6876682" y="3624355"/>
            <a:ext cx="2267318" cy="1580922"/>
          </a:xfrm>
          <a:prstGeom prst="rect">
            <a:avLst/>
          </a:prstGeom>
          <a:noFill/>
          <a:effectLst>
            <a:outerShdw blurRad="342900" dist="1397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A_矩形 25"/>
          <p:cNvSpPr/>
          <p:nvPr>
            <p:custDataLst>
              <p:tags r:id="rId9"/>
            </p:custDataLst>
          </p:nvPr>
        </p:nvSpPr>
        <p:spPr>
          <a:xfrm>
            <a:off x="4807865" y="2926654"/>
            <a:ext cx="4336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8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毕业设计（论文）的设计方案及思路</a:t>
            </a:r>
            <a:endParaRPr lang="en-US" altLang="zh-CN" sz="18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矩形 25"/>
          <p:cNvSpPr/>
          <p:nvPr>
            <p:custDataLst>
              <p:tags r:id="rId10"/>
            </p:custDataLst>
          </p:nvPr>
        </p:nvSpPr>
        <p:spPr>
          <a:xfrm>
            <a:off x="4842138" y="3468439"/>
            <a:ext cx="270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US" altLang="zh-CN" sz="20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  <p:bldP spid="22" grpId="0"/>
      <p:bldP spid="26" grpId="0"/>
      <p:bldP spid="27" grpId="0" animBg="1"/>
      <p:bldP spid="29" grpId="0" animBg="1"/>
      <p:bldP spid="30" grpId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3"/>
            </p:custDataLst>
          </p:nvPr>
        </p:nvGrpSpPr>
        <p:grpSpPr>
          <a:xfrm>
            <a:off x="273534" y="260272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8" y="362324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endParaRPr lang="zh-CN" altLang="en-US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4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95643" y="844398"/>
            <a:ext cx="7897091" cy="39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随着计算机技术的飞速发展，计算机应用的迅速推广，计算机及技术给人们的日常生活、工作、学习带来了十分巨大的影响，计算机改变了人们的生活，工作的方式。现代生活节奏的愈加紧促。待完成的事件的合理规划就显得非常必要。因此我们计划设计一个实用、方便、易用为一体的备忘迷你日历，通过这个程序设计可以帮助用户知道未来时间的日程安排。通过对各类事项的整理规划，有效的进行时间的管理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当前市场上日历管理方面的软件比较少，而且一般都是单机版，没有实现连网功能。而就现在日历管理的发展趋势，以及对纪念日，考试，倒计时处理的实际情况，这种单机版的管理软件并不是很实用。市场上日历管理的软件侧重于记录日程安排或者日程提醒功能，其基本功能已不太适合现在规模扩大的广大人民群众，尤其是学生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采用和实施</a:t>
            </a: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鸡日历管理软件不仅仅是为了提高工作效率。同时在使用该系统后，软件使用人员可以较为全面、准确的了解到个人未来时间的日程安排，然后方便更具各种信息对个人的日程的管理做出各种决策。</a:t>
            </a:r>
            <a:endParaRPr lang="zh-CN" altLang="en-US" dirty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2"/>
            </p:custDataLst>
          </p:nvPr>
        </p:nvGrpSpPr>
        <p:grpSpPr>
          <a:xfrm>
            <a:off x="273534" y="260272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3"/>
            </p:custDataLst>
          </p:nvPr>
        </p:nvSpPr>
        <p:spPr>
          <a:xfrm>
            <a:off x="964268" y="362324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lang="zh-CN" altLang="en-US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4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21268" y="853149"/>
            <a:ext cx="81639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由于本系统管理的对象单一，都是针对个人用户，且每个数据内容具有较强的关联性，涉及的计算过程不是很复杂。因此，比较适合于采用数据库管理。在技术难度方面，由于有指导老师的指导和相关参考文献，特别是网上资料，并参考其它相似程序的功能，因此，本课题的所有功能基本可以实现。</a:t>
            </a:r>
          </a:p>
          <a:p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徐长盛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戴超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一种快速开发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应用程序方法的研究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[J].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计算机工程与设计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zh-CN" altLang="zh-CN" sz="1200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2014,(12):237-239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[2]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杨中科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开发全程实录》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[M]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清华大学出版社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.2012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(9) :127-129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曾建潮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《软件工程》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[M]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武汉理工大学出版社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(5) :221-225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沈洁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《数据库设计入门经典》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[M]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清华大学出版社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.2014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(3). :99-101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何玉洁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《数据库设计教程》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[M]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机械工业出版社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.2015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(1) ). :95-99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王华东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B/S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结构的毕业论文管理系统的设计与实现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[J].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周口师范学院学报，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 2011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106-108.</a:t>
            </a:r>
            <a:endParaRPr lang="zh-CN" altLang="zh-CN" sz="1200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[7]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揭安全，李云清，杨庆红等．“数据结构”课程教学改革与创新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[J]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．计算机教育，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，（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132-133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[8]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张爱平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赖欣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中调用</a:t>
            </a:r>
            <a:r>
              <a:rPr lang="en-US" altLang="zh-CN" sz="1200" dirty="0" err="1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数据库访问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[J].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计算机时代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zh-CN" sz="1200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2013,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65-67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[9]JOHNSON </a:t>
            </a:r>
            <a:r>
              <a:rPr lang="en-US" altLang="zh-CN" sz="1200" dirty="0" err="1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R.Expert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one-on-one J2EE design and development[M]. 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魏海萍译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北京：</a:t>
            </a:r>
          </a:p>
          <a:p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电子工业出版社</a:t>
            </a:r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,2013. 65-67</a:t>
            </a:r>
            <a:r>
              <a:rPr lang="zh-CN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[10]Anil. Java Development with Spring, Hibernate and Eclipse [J].International  </a:t>
            </a:r>
            <a:endParaRPr lang="zh-CN" altLang="zh-CN" sz="1200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Journal of computer applications 2016, 9( 16) : 1312-1489.</a:t>
            </a:r>
            <a:endParaRPr lang="zh-CN" altLang="zh-CN" sz="1200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2"/>
            </p:custDataLst>
          </p:nvPr>
        </p:nvGrpSpPr>
        <p:grpSpPr>
          <a:xfrm>
            <a:off x="273534" y="260272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3"/>
            </p:custDataLst>
          </p:nvPr>
        </p:nvSpPr>
        <p:spPr>
          <a:xfrm>
            <a:off x="933642" y="344823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  <a:endParaRPr lang="zh-CN" altLang="en-US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4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8770" y="866273"/>
            <a:ext cx="19469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1  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系统分析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2.1  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2.2  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可行性分析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3  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3.1  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系统目标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3.2  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系统功能分析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3.3  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系统功能结构图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3.4  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开发及运行环境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4  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4.1  one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鸡日历系统</a:t>
            </a: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4.2  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数据库逻辑结构的设计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4.3  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数据库的设计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系统主要功能模块详细设计</a:t>
            </a:r>
          </a:p>
          <a:p>
            <a:endParaRPr lang="en-US" altLang="zh-CN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33251" y="888149"/>
            <a:ext cx="5013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5.1  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公用模块</a:t>
            </a: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5.2  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待办事项的添加修改和删除 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5.3  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按年月日查询待办事项 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5.4 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事项安排提醒设置</a:t>
            </a:r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dirty="0" smtClean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5.5  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倒计时设置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5.6  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历史事项完成情况查询统计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6.1 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系统测试的概念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6.2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测试方法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6.3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系统测试用例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   6.4 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测试总结</a:t>
            </a:r>
          </a:p>
          <a:p>
            <a:r>
              <a:rPr lang="en-US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7  </a:t>
            </a:r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</a:p>
          <a:p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  <a:p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</a:p>
          <a:p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系统的主要代码</a:t>
            </a:r>
          </a:p>
          <a:p>
            <a:r>
              <a:rPr lang="zh-CN" altLang="zh-CN" dirty="0" smtClean="0">
                <a:solidFill>
                  <a:srgbClr val="0A4776"/>
                </a:solidFill>
                <a:latin typeface="微软雅黑" pitchFamily="34" charset="-122"/>
                <a:ea typeface="微软雅黑" pitchFamily="34" charset="-122"/>
              </a:rPr>
              <a:t>致谢</a:t>
            </a:r>
            <a:endParaRPr lang="zh-CN" altLang="en-US" dirty="0">
              <a:solidFill>
                <a:srgbClr val="0A47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3"/>
            </p:custDataLst>
          </p:nvPr>
        </p:nvGrpSpPr>
        <p:grpSpPr>
          <a:xfrm>
            <a:off x="273534" y="260272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964268" y="362324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5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4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88778" y="1133156"/>
            <a:ext cx="75208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系统架构的研究：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应用系统的开发通常要求有一个良好的软件架构，便于开发使用。针对本次项目开发，选择了三层架构，将系统分为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UI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层，业务逻辑层，数据访问层。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的设计以及优化：根据项目的实际需求，结合数据库理论知识的要求，来设计出满足需求的数据库。数据库的设计要满足本次项目的需求，并且考虑到以后的优化，要求明确分清主体与附属；为提高应用的性能，适当的冗余也是必要的；能应对出现的新需求。根据这些要求来设计出合理的数据库。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用户体验和界面的友好性研究：为了提高用户体验和用户交互性，本系统会使用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技术，</a:t>
            </a:r>
            <a:r>
              <a:rPr lang="en-US" altLang="zh-CN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技术等和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插件。对于提高用户体验，增强交互性，本网站会美化界面，操作更加人性化，让用户的视觉得到享受，体验得到提升。并且在各网页的跳转方面，我也会充分考虑到用户的感受。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网站安全性研究：为了让用户使用放心，本网站会对重要性信息，如密码进行加密，在数据库设计时会充分考虑到这一点，从而设计出安全合理的数据库，达到维护系统安全的要求。</a:t>
            </a:r>
          </a:p>
          <a:p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2"/>
            </p:custDataLst>
          </p:nvPr>
        </p:nvGrpSpPr>
        <p:grpSpPr>
          <a:xfrm>
            <a:off x="273534" y="260272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3"/>
            </p:custDataLst>
          </p:nvPr>
        </p:nvSpPr>
        <p:spPr>
          <a:xfrm>
            <a:off x="964268" y="362324"/>
            <a:ext cx="76240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毕业设计（论文）的设计方案及思路</a:t>
            </a:r>
            <a:endParaRPr lang="en-US" altLang="zh-CN" sz="2400" b="1" dirty="0" smtClean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/>
              <a:t> </a:t>
            </a:r>
            <a:endParaRPr lang="zh-CN" altLang="zh-CN" sz="2400" dirty="0" smtClean="0"/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4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A_TextPlaceholder 33"/>
          <p:cNvSpPr txBox="1"/>
          <p:nvPr>
            <p:custDataLst>
              <p:tags r:id="rId6"/>
            </p:custDataLst>
          </p:nvPr>
        </p:nvSpPr>
        <p:spPr>
          <a:xfrm>
            <a:off x="3614679" y="1480954"/>
            <a:ext cx="1906012" cy="2581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Success 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52541" y="1050029"/>
            <a:ext cx="57839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技术的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鸡日历主要实现如下功能：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鸡日历软件主要实现如下功能：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）待办事项的添加修改和删除 </a:t>
            </a: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）按年月日查询待办事项 </a:t>
            </a: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）事项安排提醒设置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  </a:t>
            </a:r>
            <a:endParaRPr lang="zh-CN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倒计时设置</a:t>
            </a: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历史事项完成情况查询统计</a:t>
            </a: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使用技术如下：</a:t>
            </a:r>
          </a:p>
          <a:p>
            <a:pPr lvl="0"/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利用基于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的三层体系框架开发系统的代码（系统管理模块、待办事项模块、事项提醒管理模块、）</a:t>
            </a:r>
          </a:p>
          <a:p>
            <a:pPr lvl="0"/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设计前段页面，包括风格、特效及具体的内容显示</a:t>
            </a:r>
          </a:p>
          <a:p>
            <a:pPr lvl="0"/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控制接口访问</a:t>
            </a:r>
          </a:p>
          <a:p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安全验证，保证登录安全。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0264"/>
          <a:stretch>
            <a:fillRect/>
          </a:stretch>
        </p:blipFill>
        <p:spPr bwMode="auto">
          <a:xfrm rot="21214532" flipH="1">
            <a:off x="-435985" y="-197304"/>
            <a:ext cx="2442770" cy="1580922"/>
          </a:xfrm>
          <a:prstGeom prst="rect">
            <a:avLst/>
          </a:prstGeom>
          <a:noFill/>
          <a:effectLst>
            <a:outerShdw blurRad="342900" dist="139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PA_组合 12"/>
          <p:cNvGrpSpPr/>
          <p:nvPr>
            <p:custDataLst>
              <p:tags r:id="rId2"/>
            </p:custDataLst>
          </p:nvPr>
        </p:nvGrpSpPr>
        <p:grpSpPr>
          <a:xfrm>
            <a:off x="273534" y="260272"/>
            <a:ext cx="598948" cy="598948"/>
            <a:chOff x="3944738" y="1103964"/>
            <a:chExt cx="1254524" cy="1254524"/>
          </a:xfrm>
        </p:grpSpPr>
        <p:grpSp>
          <p:nvGrpSpPr>
            <p:cNvPr id="9" name="组合 8"/>
            <p:cNvGrpSpPr/>
            <p:nvPr/>
          </p:nvGrpSpPr>
          <p:grpSpPr>
            <a:xfrm>
              <a:off x="3944738" y="1103964"/>
              <a:ext cx="1254524" cy="1254524"/>
              <a:chOff x="2494238" y="1545926"/>
              <a:chExt cx="1170130" cy="11701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4238" y="1545926"/>
                <a:ext cx="1170130" cy="117013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33023" y="1684711"/>
                <a:ext cx="892559" cy="892559"/>
              </a:xfrm>
              <a:prstGeom prst="ellipse">
                <a:avLst/>
              </a:prstGeom>
              <a:solidFill>
                <a:srgbClr val="0A477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Freeform 116"/>
            <p:cNvSpPr>
              <a:spLocks noEditPoints="1"/>
            </p:cNvSpPr>
            <p:nvPr/>
          </p:nvSpPr>
          <p:spPr bwMode="auto">
            <a:xfrm>
              <a:off x="4349566" y="1551871"/>
              <a:ext cx="444864" cy="35870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4358" tIns="62179" rIns="124358" bIns="62179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PA_矩形 13"/>
          <p:cNvSpPr/>
          <p:nvPr>
            <p:custDataLst>
              <p:tags r:id="rId3"/>
            </p:custDataLst>
          </p:nvPr>
        </p:nvSpPr>
        <p:spPr>
          <a:xfrm>
            <a:off x="964268" y="362324"/>
            <a:ext cx="343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2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A_图片 2" descr="F:\案例二\394\1.png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07500"/>
            <a:ext cx="9144000" cy="540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_图片 4" descr="G:\稻壳儿\5\miracomunicazione\shadow3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4733924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图片 99" descr="捕获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45827" y="877703"/>
            <a:ext cx="3148085" cy="3728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2" descr="F:\案例二\394\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ffectLst>
            <a:outerShdw blurRad="342900" dist="139700" dir="1206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A_矩形 10"/>
          <p:cNvSpPr/>
          <p:nvPr>
            <p:custDataLst>
              <p:tags r:id="rId3"/>
            </p:custDataLst>
          </p:nvPr>
        </p:nvSpPr>
        <p:spPr>
          <a:xfrm>
            <a:off x="0" y="2133600"/>
            <a:ext cx="9144000" cy="8763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pic>
        <p:nvPicPr>
          <p:cNvPr id="12" name="PA_图片 4" descr="G:\稻壳儿\5\miracomunicazione\shadow3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1760026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A_图片 4" descr="G:\稻壳儿\5\miracomunicazione\shadow3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09900"/>
            <a:ext cx="9144000" cy="373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_文本框 1"/>
          <p:cNvSpPr txBox="1"/>
          <p:nvPr>
            <p:custDataLst>
              <p:tags r:id="rId6"/>
            </p:custDataLst>
          </p:nvPr>
        </p:nvSpPr>
        <p:spPr>
          <a:xfrm>
            <a:off x="2714985" y="218702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A4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4400" b="1" dirty="0">
              <a:solidFill>
                <a:srgbClr val="0A4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1002</Words>
  <Application>Microsoft Office PowerPoint</Application>
  <PresentationFormat>全屏显示(16:9)</PresentationFormat>
  <Paragraphs>87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李露</cp:lastModifiedBy>
  <cp:revision>12</cp:revision>
  <dcterms:created xsi:type="dcterms:W3CDTF">2015-05-05T08:02:00Z</dcterms:created>
  <dcterms:modified xsi:type="dcterms:W3CDTF">2018-10-17T08:46:26Z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