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945600" cy="10972800"/>
  <p:notesSz cx="6858000" cy="9144000"/>
  <p:defaultTextStyle>
    <a:defPPr>
      <a:defRPr lang="en-US"/>
    </a:defPPr>
    <a:lvl1pPr marL="0" algn="l" defTabSz="391820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1pPr>
    <a:lvl2pPr marL="195910" algn="l" defTabSz="391820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2pPr>
    <a:lvl3pPr marL="391820" algn="l" defTabSz="391820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3pPr>
    <a:lvl4pPr marL="587731" algn="l" defTabSz="391820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4pPr>
    <a:lvl5pPr marL="783641" algn="l" defTabSz="391820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5pPr>
    <a:lvl6pPr marL="979551" algn="l" defTabSz="391820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6pPr>
    <a:lvl7pPr marL="1175461" algn="l" defTabSz="391820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7pPr>
    <a:lvl8pPr marL="1371371" algn="l" defTabSz="391820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8pPr>
    <a:lvl9pPr marL="1567282" algn="l" defTabSz="391820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56" userDrawn="1">
          <p15:clr>
            <a:srgbClr val="A4A3A4"/>
          </p15:clr>
        </p15:guide>
        <p15:guide id="2" pos="6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43" d="100"/>
          <a:sy n="43" d="100"/>
        </p:scale>
        <p:origin x="-128" y="-268"/>
      </p:cViewPr>
      <p:guideLst>
        <p:guide orient="horz" pos="3456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E942A-2B7E-43BA-9643-9B19ECA383E2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7135C-3010-4B3E-B2B8-35B243894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8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1820" rtl="0" eaLnBrk="1" latinLnBrk="0" hangingPunct="1">
      <a:defRPr sz="514" kern="1200">
        <a:solidFill>
          <a:schemeClr val="tx1"/>
        </a:solidFill>
        <a:latin typeface="+mn-lt"/>
        <a:ea typeface="+mn-ea"/>
        <a:cs typeface="+mn-cs"/>
      </a:defRPr>
    </a:lvl1pPr>
    <a:lvl2pPr marL="195910" algn="l" defTabSz="391820" rtl="0" eaLnBrk="1" latinLnBrk="0" hangingPunct="1">
      <a:defRPr sz="514" kern="1200">
        <a:solidFill>
          <a:schemeClr val="tx1"/>
        </a:solidFill>
        <a:latin typeface="+mn-lt"/>
        <a:ea typeface="+mn-ea"/>
        <a:cs typeface="+mn-cs"/>
      </a:defRPr>
    </a:lvl2pPr>
    <a:lvl3pPr marL="391820" algn="l" defTabSz="391820" rtl="0" eaLnBrk="1" latinLnBrk="0" hangingPunct="1">
      <a:defRPr sz="514" kern="1200">
        <a:solidFill>
          <a:schemeClr val="tx1"/>
        </a:solidFill>
        <a:latin typeface="+mn-lt"/>
        <a:ea typeface="+mn-ea"/>
        <a:cs typeface="+mn-cs"/>
      </a:defRPr>
    </a:lvl3pPr>
    <a:lvl4pPr marL="587731" algn="l" defTabSz="391820" rtl="0" eaLnBrk="1" latinLnBrk="0" hangingPunct="1">
      <a:defRPr sz="514" kern="1200">
        <a:solidFill>
          <a:schemeClr val="tx1"/>
        </a:solidFill>
        <a:latin typeface="+mn-lt"/>
        <a:ea typeface="+mn-ea"/>
        <a:cs typeface="+mn-cs"/>
      </a:defRPr>
    </a:lvl4pPr>
    <a:lvl5pPr marL="783641" algn="l" defTabSz="391820" rtl="0" eaLnBrk="1" latinLnBrk="0" hangingPunct="1">
      <a:defRPr sz="514" kern="1200">
        <a:solidFill>
          <a:schemeClr val="tx1"/>
        </a:solidFill>
        <a:latin typeface="+mn-lt"/>
        <a:ea typeface="+mn-ea"/>
        <a:cs typeface="+mn-cs"/>
      </a:defRPr>
    </a:lvl5pPr>
    <a:lvl6pPr marL="979551" algn="l" defTabSz="391820" rtl="0" eaLnBrk="1" latinLnBrk="0" hangingPunct="1">
      <a:defRPr sz="514" kern="1200">
        <a:solidFill>
          <a:schemeClr val="tx1"/>
        </a:solidFill>
        <a:latin typeface="+mn-lt"/>
        <a:ea typeface="+mn-ea"/>
        <a:cs typeface="+mn-cs"/>
      </a:defRPr>
    </a:lvl6pPr>
    <a:lvl7pPr marL="1175461" algn="l" defTabSz="391820" rtl="0" eaLnBrk="1" latinLnBrk="0" hangingPunct="1">
      <a:defRPr sz="514" kern="1200">
        <a:solidFill>
          <a:schemeClr val="tx1"/>
        </a:solidFill>
        <a:latin typeface="+mn-lt"/>
        <a:ea typeface="+mn-ea"/>
        <a:cs typeface="+mn-cs"/>
      </a:defRPr>
    </a:lvl7pPr>
    <a:lvl8pPr marL="1371371" algn="l" defTabSz="391820" rtl="0" eaLnBrk="1" latinLnBrk="0" hangingPunct="1">
      <a:defRPr sz="514" kern="1200">
        <a:solidFill>
          <a:schemeClr val="tx1"/>
        </a:solidFill>
        <a:latin typeface="+mn-lt"/>
        <a:ea typeface="+mn-ea"/>
        <a:cs typeface="+mn-cs"/>
      </a:defRPr>
    </a:lvl8pPr>
    <a:lvl9pPr marL="1567282" algn="l" defTabSz="391820" rtl="0" eaLnBrk="1" latinLnBrk="0" hangingPunct="1">
      <a:defRPr sz="5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7135C-3010-4B3E-B2B8-35B243894B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97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3408682"/>
            <a:ext cx="18653760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6217920"/>
            <a:ext cx="1536192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2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4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9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61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66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9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C088-3DDC-4B18-BB61-3355FCEBA18A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8B6C-806F-45B6-9AE3-B0EE9D17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6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C088-3DDC-4B18-BB61-3355FCEBA18A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8B6C-806F-45B6-9AE3-B0EE9D17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5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71453" y="439423"/>
            <a:ext cx="23702009" cy="9362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65422" y="439423"/>
            <a:ext cx="70740271" cy="9362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C088-3DDC-4B18-BB61-3355FCEBA18A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8B6C-806F-45B6-9AE3-B0EE9D17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C088-3DDC-4B18-BB61-3355FCEBA18A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8B6C-806F-45B6-9AE3-B0EE9D17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8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7051042"/>
            <a:ext cx="18653760" cy="2179320"/>
          </a:xfrm>
        </p:spPr>
        <p:txBody>
          <a:bodyPr anchor="t"/>
          <a:lstStyle>
            <a:lvl1pPr algn="l">
              <a:defRPr sz="1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4650742"/>
            <a:ext cx="18653760" cy="2400299"/>
          </a:xfrm>
        </p:spPr>
        <p:txBody>
          <a:bodyPr anchor="b"/>
          <a:lstStyle>
            <a:lvl1pPr marL="0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467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467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467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467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467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C088-3DDC-4B18-BB61-3355FCEBA18A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8B6C-806F-45B6-9AE3-B0EE9D17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2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5421" y="2560322"/>
            <a:ext cx="47221140" cy="7241541"/>
          </a:xfrm>
        </p:spPr>
        <p:txBody>
          <a:bodyPr/>
          <a:lstStyle>
            <a:lvl1pPr>
              <a:defRPr sz="933"/>
            </a:lvl1pPr>
            <a:lvl2pPr>
              <a:defRPr sz="800"/>
            </a:lvl2pPr>
            <a:lvl3pPr>
              <a:defRPr sz="667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52321" y="2560322"/>
            <a:ext cx="47221140" cy="7241541"/>
          </a:xfrm>
        </p:spPr>
        <p:txBody>
          <a:bodyPr/>
          <a:lstStyle>
            <a:lvl1pPr>
              <a:defRPr sz="933"/>
            </a:lvl1pPr>
            <a:lvl2pPr>
              <a:defRPr sz="800"/>
            </a:lvl2pPr>
            <a:lvl3pPr>
              <a:defRPr sz="667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C088-3DDC-4B18-BB61-3355FCEBA18A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8B6C-806F-45B6-9AE3-B0EE9D17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0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39421"/>
            <a:ext cx="1975104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456181"/>
            <a:ext cx="9696451" cy="1023619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3479800"/>
            <a:ext cx="9696451" cy="6322061"/>
          </a:xfrm>
        </p:spPr>
        <p:txBody>
          <a:bodyPr/>
          <a:lstStyle>
            <a:lvl1pPr>
              <a:defRPr sz="800"/>
            </a:lvl1pPr>
            <a:lvl2pPr>
              <a:defRPr sz="667"/>
            </a:lvl2pPr>
            <a:lvl3pPr>
              <a:defRPr sz="60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2456181"/>
            <a:ext cx="9700260" cy="1023619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3479800"/>
            <a:ext cx="9700260" cy="6322061"/>
          </a:xfrm>
        </p:spPr>
        <p:txBody>
          <a:bodyPr/>
          <a:lstStyle>
            <a:lvl1pPr>
              <a:defRPr sz="800"/>
            </a:lvl1pPr>
            <a:lvl2pPr>
              <a:defRPr sz="667"/>
            </a:lvl2pPr>
            <a:lvl3pPr>
              <a:defRPr sz="60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C088-3DDC-4B18-BB61-3355FCEBA18A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8B6C-806F-45B6-9AE3-B0EE9D17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3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C088-3DDC-4B18-BB61-3355FCEBA18A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8B6C-806F-45B6-9AE3-B0EE9D17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C088-3DDC-4B18-BB61-3355FCEBA18A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8B6C-806F-45B6-9AE3-B0EE9D17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5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2" y="436880"/>
            <a:ext cx="7219951" cy="1859280"/>
          </a:xfrm>
        </p:spPr>
        <p:txBody>
          <a:bodyPr anchor="b"/>
          <a:lstStyle>
            <a:lvl1pPr algn="l">
              <a:defRPr sz="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436882"/>
            <a:ext cx="12268200" cy="9364981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2" y="2296162"/>
            <a:ext cx="7219951" cy="7505701"/>
          </a:xfrm>
        </p:spPr>
        <p:txBody>
          <a:bodyPr/>
          <a:lstStyle>
            <a:lvl1pPr marL="0" indent="0">
              <a:buNone/>
              <a:defRPr sz="467"/>
            </a:lvl1pPr>
            <a:lvl2pPr marL="152385" indent="0">
              <a:buNone/>
              <a:defRPr sz="400"/>
            </a:lvl2pPr>
            <a:lvl3pPr marL="304770" indent="0">
              <a:buNone/>
              <a:defRPr sz="333"/>
            </a:lvl3pPr>
            <a:lvl4pPr marL="457154" indent="0">
              <a:buNone/>
              <a:defRPr sz="300"/>
            </a:lvl4pPr>
            <a:lvl5pPr marL="609539" indent="0">
              <a:buNone/>
              <a:defRPr sz="300"/>
            </a:lvl5pPr>
            <a:lvl6pPr marL="761924" indent="0">
              <a:buNone/>
              <a:defRPr sz="300"/>
            </a:lvl6pPr>
            <a:lvl7pPr marL="914309" indent="0">
              <a:buNone/>
              <a:defRPr sz="300"/>
            </a:lvl7pPr>
            <a:lvl8pPr marL="1066693" indent="0">
              <a:buNone/>
              <a:defRPr sz="300"/>
            </a:lvl8pPr>
            <a:lvl9pPr marL="1219078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C088-3DDC-4B18-BB61-3355FCEBA18A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8B6C-806F-45B6-9AE3-B0EE9D17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0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7680960"/>
            <a:ext cx="13167360" cy="906781"/>
          </a:xfrm>
        </p:spPr>
        <p:txBody>
          <a:bodyPr anchor="b"/>
          <a:lstStyle>
            <a:lvl1pPr algn="l">
              <a:defRPr sz="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980440"/>
            <a:ext cx="13167360" cy="6583680"/>
          </a:xfrm>
        </p:spPr>
        <p:txBody>
          <a:bodyPr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8587741"/>
            <a:ext cx="13167360" cy="1287779"/>
          </a:xfrm>
        </p:spPr>
        <p:txBody>
          <a:bodyPr/>
          <a:lstStyle>
            <a:lvl1pPr marL="0" indent="0">
              <a:buNone/>
              <a:defRPr sz="467"/>
            </a:lvl1pPr>
            <a:lvl2pPr marL="152385" indent="0">
              <a:buNone/>
              <a:defRPr sz="400"/>
            </a:lvl2pPr>
            <a:lvl3pPr marL="304770" indent="0">
              <a:buNone/>
              <a:defRPr sz="333"/>
            </a:lvl3pPr>
            <a:lvl4pPr marL="457154" indent="0">
              <a:buNone/>
              <a:defRPr sz="300"/>
            </a:lvl4pPr>
            <a:lvl5pPr marL="609539" indent="0">
              <a:buNone/>
              <a:defRPr sz="300"/>
            </a:lvl5pPr>
            <a:lvl6pPr marL="761924" indent="0">
              <a:buNone/>
              <a:defRPr sz="300"/>
            </a:lvl6pPr>
            <a:lvl7pPr marL="914309" indent="0">
              <a:buNone/>
              <a:defRPr sz="300"/>
            </a:lvl7pPr>
            <a:lvl8pPr marL="1066693" indent="0">
              <a:buNone/>
              <a:defRPr sz="300"/>
            </a:lvl8pPr>
            <a:lvl9pPr marL="1219078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C088-3DDC-4B18-BB61-3355FCEBA18A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8B6C-806F-45B6-9AE3-B0EE9D17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8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439421"/>
            <a:ext cx="1975104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560322"/>
            <a:ext cx="19751040" cy="7241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10170162"/>
            <a:ext cx="51206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AC088-3DDC-4B18-BB61-3355FCEBA18A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10170162"/>
            <a:ext cx="69494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10170162"/>
            <a:ext cx="51206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68B6C-806F-45B6-9AE3-B0EE9D17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7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4770" rtl="0" eaLnBrk="1" latinLnBrk="0" hangingPunct="1"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289" indent="-114289" algn="l" defTabSz="304770" rtl="0" eaLnBrk="1" latinLnBrk="0" hangingPunct="1">
        <a:spcBef>
          <a:spcPct val="20000"/>
        </a:spcBef>
        <a:buFont typeface="Arial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1pPr>
      <a:lvl2pPr marL="247625" indent="-95240" algn="l" defTabSz="304770" rtl="0" eaLnBrk="1" latinLnBrk="0" hangingPunct="1">
        <a:spcBef>
          <a:spcPct val="20000"/>
        </a:spcBef>
        <a:buFont typeface="Arial" pitchFamily="34" charset="0"/>
        <a:buChar char="–"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spcBef>
          <a:spcPct val="20000"/>
        </a:spcBef>
        <a:buFont typeface="Arial" pitchFamily="34" charset="0"/>
        <a:buChar char="–"/>
        <a:defRPr sz="667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spcBef>
          <a:spcPct val="20000"/>
        </a:spcBef>
        <a:buFont typeface="Arial" pitchFamily="34" charset="0"/>
        <a:buChar char="»"/>
        <a:defRPr sz="667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spcBef>
          <a:spcPct val="20000"/>
        </a:spcBef>
        <a:buFont typeface="Arial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spcBef>
          <a:spcPct val="20000"/>
        </a:spcBef>
        <a:buFont typeface="Arial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spcBef>
          <a:spcPct val="20000"/>
        </a:spcBef>
        <a:buFont typeface="Arial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spcBef>
          <a:spcPct val="20000"/>
        </a:spcBef>
        <a:buFont typeface="Arial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6115">
              <a:schemeClr val="accent1">
                <a:lumMod val="60000"/>
                <a:lumOff val="40000"/>
              </a:schemeClr>
            </a:gs>
            <a:gs pos="18325">
              <a:schemeClr val="tx2">
                <a:lumMod val="60000"/>
                <a:lumOff val="40000"/>
              </a:schemeClr>
            </a:gs>
            <a:gs pos="29700">
              <a:schemeClr val="accent1">
                <a:lumMod val="60000"/>
                <a:lumOff val="40000"/>
              </a:schemeClr>
            </a:gs>
            <a:gs pos="78075">
              <a:schemeClr val="accent5">
                <a:lumMod val="50000"/>
              </a:schemeClr>
            </a:gs>
            <a:gs pos="53350">
              <a:schemeClr val="tx2">
                <a:lumMod val="60000"/>
                <a:lumOff val="40000"/>
              </a:schemeClr>
            </a:gs>
            <a:gs pos="0">
              <a:schemeClr val="tx2">
                <a:lumMod val="75000"/>
              </a:schemeClr>
            </a:gs>
            <a:gs pos="50000">
              <a:schemeClr val="tx2">
                <a:lumMod val="5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3214341" y="566171"/>
            <a:ext cx="4021596" cy="4225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800" b="1" u="sng" dirty="0">
                <a:solidFill>
                  <a:schemeClr val="tx1"/>
                </a:solidFill>
              </a:rPr>
              <a:t>S</a:t>
            </a:r>
            <a:r>
              <a:rPr lang="en-US" sz="2800" b="1" u="sng" dirty="0" smtClean="0">
                <a:solidFill>
                  <a:schemeClr val="tx1"/>
                </a:solidFill>
              </a:rPr>
              <a:t>ummary</a:t>
            </a:r>
            <a:endParaRPr lang="en-US" sz="2800" b="1" u="sng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It </a:t>
            </a:r>
            <a:r>
              <a:rPr lang="en-US" sz="2400" dirty="0">
                <a:solidFill>
                  <a:schemeClr val="tx1"/>
                </a:solidFill>
              </a:rPr>
              <a:t>is based on a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world ranking universities.by using this dataset ,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Some graphical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Plots are shown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here by doing the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python code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3" y="196529"/>
            <a:ext cx="3071739" cy="285671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315200" y="0"/>
            <a:ext cx="7976815" cy="2032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6" dirty="0">
              <a:solidFill>
                <a:schemeClr val="accent2"/>
              </a:solidFill>
            </a:endParaRPr>
          </a:p>
          <a:p>
            <a:pPr algn="ctr"/>
            <a:endParaRPr lang="en-US" sz="2000" dirty="0">
              <a:solidFill>
                <a:schemeClr val="accent2"/>
              </a:solidFill>
            </a:endParaRPr>
          </a:p>
          <a:p>
            <a:pPr algn="ctr"/>
            <a:r>
              <a:rPr lang="en-US" sz="2933" b="1" i="1" dirty="0">
                <a:solidFill>
                  <a:schemeClr val="bg1"/>
                </a:solidFill>
              </a:rPr>
              <a:t>IPE-205</a:t>
            </a:r>
          </a:p>
          <a:p>
            <a:pPr algn="ctr"/>
            <a:endParaRPr lang="en-US" sz="2000" b="1" i="1" dirty="0">
              <a:solidFill>
                <a:schemeClr val="bg1"/>
              </a:solidFill>
            </a:endParaRPr>
          </a:p>
          <a:p>
            <a:pPr algn="ctr"/>
            <a:r>
              <a:rPr lang="en-US" sz="2933" b="1" i="1" dirty="0">
                <a:solidFill>
                  <a:schemeClr val="bg1"/>
                </a:solidFill>
              </a:rPr>
              <a:t>EXPLORATORY DATA ANALYSIS ON </a:t>
            </a:r>
            <a:endParaRPr lang="en-US" sz="2933" b="1" i="1" dirty="0" smtClean="0">
              <a:solidFill>
                <a:schemeClr val="bg1"/>
              </a:solidFill>
            </a:endParaRPr>
          </a:p>
          <a:p>
            <a:pPr algn="ctr"/>
            <a:r>
              <a:rPr lang="en-US" sz="2933" b="1" i="1" dirty="0" smtClean="0">
                <a:solidFill>
                  <a:schemeClr val="bg1"/>
                </a:solidFill>
              </a:rPr>
              <a:t>WORLD  RANKING </a:t>
            </a:r>
            <a:r>
              <a:rPr lang="en-US" sz="2933" b="1" i="1" dirty="0">
                <a:solidFill>
                  <a:schemeClr val="bg1"/>
                </a:solidFill>
              </a:rPr>
              <a:t>UNIVERSITIES</a:t>
            </a:r>
          </a:p>
          <a:p>
            <a:pPr algn="ctr"/>
            <a:r>
              <a:rPr lang="en-US" sz="2933" dirty="0">
                <a:solidFill>
                  <a:schemeClr val="accent2"/>
                </a:solidFill>
              </a:rPr>
              <a:t> </a:t>
            </a:r>
          </a:p>
          <a:p>
            <a:pPr algn="ctr"/>
            <a:endParaRPr lang="en-US" sz="2000" dirty="0">
              <a:solidFill>
                <a:schemeClr val="accent2"/>
              </a:solidFill>
            </a:endParaRPr>
          </a:p>
          <a:p>
            <a:pPr algn="ctr"/>
            <a:endParaRPr lang="en-US" sz="2000" dirty="0">
              <a:solidFill>
                <a:schemeClr val="accent2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7116" y="3053247"/>
            <a:ext cx="3614885" cy="266387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62" y="3053247"/>
            <a:ext cx="2772632" cy="266387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63" y="5736171"/>
            <a:ext cx="5181599" cy="359987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594" y="3053248"/>
            <a:ext cx="3095522" cy="266387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657600" y="9537326"/>
            <a:ext cx="49447" cy="15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7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562" y="5736170"/>
            <a:ext cx="4301439" cy="3599873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17642000" y="6553200"/>
            <a:ext cx="4303600" cy="443718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x=</a:t>
            </a:r>
            <a:r>
              <a:rPr lang="en-US" sz="2000" dirty="0" err="1">
                <a:solidFill>
                  <a:schemeClr val="tx1"/>
                </a:solidFill>
              </a:rPr>
              <a:t>df</a:t>
            </a:r>
            <a:r>
              <a:rPr lang="en-US" sz="2000" dirty="0">
                <a:solidFill>
                  <a:schemeClr val="tx1"/>
                </a:solidFill>
              </a:rPr>
              <a:t>['</a:t>
            </a:r>
            <a:r>
              <a:rPr lang="en-US" sz="2000" dirty="0" err="1">
                <a:solidFill>
                  <a:schemeClr val="tx1"/>
                </a:solidFill>
              </a:rPr>
              <a:t>national_rank</a:t>
            </a:r>
            <a:r>
              <a:rPr lang="en-US" sz="2000" dirty="0" smtClean="0">
                <a:solidFill>
                  <a:schemeClr val="tx1"/>
                </a:solidFill>
              </a:rPr>
              <a:t>']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y=</a:t>
            </a:r>
            <a:r>
              <a:rPr lang="en-US" sz="2000" dirty="0" err="1" smtClean="0">
                <a:solidFill>
                  <a:schemeClr val="tx1"/>
                </a:solidFill>
              </a:rPr>
              <a:t>df</a:t>
            </a:r>
            <a:r>
              <a:rPr lang="en-US" sz="2000" dirty="0">
                <a:solidFill>
                  <a:schemeClr val="tx1"/>
                </a:solidFill>
              </a:rPr>
              <a:t>['</a:t>
            </a:r>
            <a:r>
              <a:rPr lang="en-US" sz="2000" dirty="0" err="1">
                <a:solidFill>
                  <a:schemeClr val="tx1"/>
                </a:solidFill>
              </a:rPr>
              <a:t>quality_of_education</a:t>
            </a:r>
            <a:r>
              <a:rPr lang="en-US" sz="2000" dirty="0">
                <a:solidFill>
                  <a:schemeClr val="tx1"/>
                </a:solidFill>
              </a:rPr>
              <a:t>'] z=</a:t>
            </a:r>
            <a:r>
              <a:rPr lang="en-US" sz="2000" dirty="0" err="1">
                <a:solidFill>
                  <a:schemeClr val="tx1"/>
                </a:solidFill>
              </a:rPr>
              <a:t>df</a:t>
            </a:r>
            <a:r>
              <a:rPr lang="en-US" sz="2000" dirty="0">
                <a:solidFill>
                  <a:schemeClr val="tx1"/>
                </a:solidFill>
              </a:rPr>
              <a:t>['</a:t>
            </a:r>
            <a:r>
              <a:rPr lang="en-US" sz="2000" dirty="0" err="1">
                <a:solidFill>
                  <a:schemeClr val="tx1"/>
                </a:solidFill>
              </a:rPr>
              <a:t>quality_of_faculty</a:t>
            </a:r>
            <a:r>
              <a:rPr lang="en-US" sz="2000" dirty="0">
                <a:solidFill>
                  <a:schemeClr val="tx1"/>
                </a:solidFill>
              </a:rPr>
              <a:t>'] import </a:t>
            </a:r>
            <a:r>
              <a:rPr lang="en-US" sz="2000" dirty="0" err="1">
                <a:solidFill>
                  <a:schemeClr val="tx1"/>
                </a:solidFill>
              </a:rPr>
              <a:t>matplotlib.pyplot</a:t>
            </a:r>
            <a:r>
              <a:rPr lang="en-US" sz="2000" dirty="0">
                <a:solidFill>
                  <a:schemeClr val="tx1"/>
                </a:solidFill>
              </a:rPr>
              <a:t> as </a:t>
            </a:r>
            <a:r>
              <a:rPr lang="en-US" sz="2000" dirty="0" err="1">
                <a:solidFill>
                  <a:schemeClr val="tx1"/>
                </a:solidFill>
              </a:rPr>
              <a:t>plt</a:t>
            </a:r>
            <a:r>
              <a:rPr lang="en-US" sz="2000" dirty="0">
                <a:solidFill>
                  <a:schemeClr val="tx1"/>
                </a:solidFill>
              </a:rPr>
              <a:t> import </a:t>
            </a:r>
            <a:r>
              <a:rPr lang="en-US" sz="2000" dirty="0" err="1">
                <a:solidFill>
                  <a:schemeClr val="tx1"/>
                </a:solidFill>
              </a:rPr>
              <a:t>seaborn</a:t>
            </a:r>
            <a:r>
              <a:rPr lang="en-US" sz="2000" dirty="0">
                <a:solidFill>
                  <a:schemeClr val="tx1"/>
                </a:solidFill>
              </a:rPr>
              <a:t> as </a:t>
            </a:r>
            <a:r>
              <a:rPr lang="en-US" sz="2000" dirty="0" err="1">
                <a:solidFill>
                  <a:schemeClr val="tx1"/>
                </a:solidFill>
              </a:rPr>
              <a:t>sns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plt.title</a:t>
            </a:r>
            <a:r>
              <a:rPr lang="en-US" sz="2000" dirty="0">
                <a:solidFill>
                  <a:schemeClr val="tx1"/>
                </a:solidFill>
              </a:rPr>
              <a:t>('</a:t>
            </a:r>
            <a:r>
              <a:rPr lang="en-US" sz="2000" dirty="0" err="1">
                <a:solidFill>
                  <a:schemeClr val="tx1"/>
                </a:solidFill>
              </a:rPr>
              <a:t>national_rank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quality_of_education</a:t>
            </a:r>
            <a:r>
              <a:rPr lang="en-US" sz="2000" dirty="0">
                <a:solidFill>
                  <a:schemeClr val="tx1"/>
                </a:solidFill>
              </a:rPr>
              <a:t> ') </a:t>
            </a:r>
            <a:r>
              <a:rPr lang="en-US" sz="2000" dirty="0" err="1">
                <a:solidFill>
                  <a:schemeClr val="tx1"/>
                </a:solidFill>
              </a:rPr>
              <a:t>plt.xlabel</a:t>
            </a:r>
            <a:r>
              <a:rPr lang="en-US" sz="2000" dirty="0">
                <a:solidFill>
                  <a:schemeClr val="tx1"/>
                </a:solidFill>
              </a:rPr>
              <a:t>('</a:t>
            </a:r>
            <a:r>
              <a:rPr lang="en-US" sz="2000" dirty="0" err="1">
                <a:solidFill>
                  <a:schemeClr val="tx1"/>
                </a:solidFill>
              </a:rPr>
              <a:t>national_rank</a:t>
            </a:r>
            <a:r>
              <a:rPr lang="en-US" sz="2000" dirty="0">
                <a:solidFill>
                  <a:schemeClr val="tx1"/>
                </a:solidFill>
              </a:rPr>
              <a:t>') </a:t>
            </a:r>
            <a:r>
              <a:rPr lang="en-US" sz="2000" dirty="0" err="1">
                <a:solidFill>
                  <a:schemeClr val="tx1"/>
                </a:solidFill>
              </a:rPr>
              <a:t>plt.ylabel</a:t>
            </a:r>
            <a:r>
              <a:rPr lang="en-US" sz="2000" dirty="0">
                <a:solidFill>
                  <a:schemeClr val="tx1"/>
                </a:solidFill>
              </a:rPr>
              <a:t>(' </a:t>
            </a:r>
            <a:r>
              <a:rPr lang="en-US" sz="2000" dirty="0" err="1">
                <a:solidFill>
                  <a:schemeClr val="tx1"/>
                </a:solidFill>
              </a:rPr>
              <a:t>quality_of_education</a:t>
            </a:r>
            <a:r>
              <a:rPr lang="en-US" sz="2000" dirty="0">
                <a:solidFill>
                  <a:schemeClr val="tx1"/>
                </a:solidFill>
              </a:rPr>
              <a:t>') </a:t>
            </a:r>
            <a:r>
              <a:rPr lang="en-US" sz="2000" dirty="0" err="1">
                <a:solidFill>
                  <a:schemeClr val="tx1"/>
                </a:solidFill>
              </a:rPr>
              <a:t>plt.scatter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x,y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plt.scatter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158962" y="9336043"/>
            <a:ext cx="9483039" cy="1622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Kaggle</a:t>
            </a:r>
            <a:r>
              <a:rPr lang="en-US" sz="1400" b="1" dirty="0" smtClean="0">
                <a:solidFill>
                  <a:schemeClr val="tx1"/>
                </a:solidFill>
              </a:rPr>
              <a:t> link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: https://</a:t>
            </a:r>
            <a:r>
              <a:rPr lang="en-US" sz="1400" b="1" dirty="0" smtClean="0">
                <a:solidFill>
                  <a:schemeClr val="tx1"/>
                </a:solidFill>
              </a:rPr>
              <a:t>www.kaggle.com/humayrasamiha/world-university-ranking                                                                                                                     </a:t>
            </a:r>
            <a:r>
              <a:rPr lang="en-US" sz="1400" b="1" dirty="0" err="1" smtClean="0">
                <a:solidFill>
                  <a:schemeClr val="tx1"/>
                </a:solidFill>
              </a:rPr>
              <a:t>Github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link: https://</a:t>
            </a:r>
            <a:r>
              <a:rPr lang="en-US" sz="1400" b="1" dirty="0" smtClean="0">
                <a:solidFill>
                  <a:schemeClr val="tx1"/>
                </a:solidFill>
              </a:rPr>
              <a:t>github.com/jannatshorna/jannat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" y="4498856"/>
            <a:ext cx="2645904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 smtClean="0">
                <a:solidFill>
                  <a:schemeClr val="tx1"/>
                </a:solidFill>
              </a:rPr>
              <a:t>DATASET</a:t>
            </a:r>
            <a:endParaRPr lang="en-US" sz="3200" b="1" u="sng" dirty="0">
              <a:solidFill>
                <a:schemeClr val="tx1"/>
              </a:solidFill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9757608" y="2343150"/>
            <a:ext cx="6096000" cy="67199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u="sng" dirty="0" smtClean="0">
                <a:solidFill>
                  <a:schemeClr val="accent2">
                    <a:lumMod val="50000"/>
                  </a:schemeClr>
                </a:solidFill>
              </a:rPr>
              <a:t>DIAGRAMS</a:t>
            </a:r>
            <a:endParaRPr lang="en-US" sz="4000" b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ound Single Corner Rectangle 5"/>
          <p:cNvSpPr/>
          <p:nvPr/>
        </p:nvSpPr>
        <p:spPr>
          <a:xfrm>
            <a:off x="18516601" y="5943600"/>
            <a:ext cx="1981200" cy="581025"/>
          </a:xfrm>
          <a:prstGeom prst="round1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CODE</a:t>
            </a:r>
            <a:endParaRPr lang="en-US" sz="32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Horizontal Scroll 7"/>
          <p:cNvSpPr/>
          <p:nvPr/>
        </p:nvSpPr>
        <p:spPr>
          <a:xfrm>
            <a:off x="17642000" y="0"/>
            <a:ext cx="4303600" cy="1676400"/>
          </a:xfrm>
          <a:prstGeom prst="horizontalScroll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Submitted to</a:t>
            </a:r>
          </a:p>
          <a:p>
            <a:pPr algn="ctr"/>
            <a:r>
              <a:rPr lang="en-US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TANMOY DAS</a:t>
            </a:r>
            <a:endParaRPr lang="en-US" sz="2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Flowchart: Document 10"/>
          <p:cNvSpPr/>
          <p:nvPr/>
        </p:nvSpPr>
        <p:spPr>
          <a:xfrm>
            <a:off x="17642000" y="1695452"/>
            <a:ext cx="4303600" cy="42672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u="sng" dirty="0" smtClean="0">
                <a:solidFill>
                  <a:schemeClr val="tx1"/>
                </a:solidFill>
              </a:rPr>
              <a:t>Submitted by</a:t>
            </a:r>
          </a:p>
          <a:p>
            <a:pPr algn="ctr"/>
            <a:endParaRPr lang="en-US" sz="3200" b="1" i="1" u="sng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Humayara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Samiha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Roll- 201736005</a:t>
            </a:r>
          </a:p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Lipa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Akter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Roll- 201736009</a:t>
            </a:r>
          </a:p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Jannatul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Ferdous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Shorna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Roll- 201736041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900" y="3083324"/>
            <a:ext cx="2527244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IPE 02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486399"/>
            <a:ext cx="8158961" cy="547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107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30</cp:revision>
  <dcterms:created xsi:type="dcterms:W3CDTF">2018-06-04T21:10:33Z</dcterms:created>
  <dcterms:modified xsi:type="dcterms:W3CDTF">2018-11-04T09:24:43Z</dcterms:modified>
</cp:coreProperties>
</file>