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9"/>
  </p:notesMasterIdLst>
  <p:handoutMasterIdLst>
    <p:handoutMasterId r:id="rId60"/>
  </p:handoutMasterIdLst>
  <p:sldIdLst>
    <p:sldId id="462" r:id="rId8"/>
    <p:sldId id="1129" r:id="rId9"/>
    <p:sldId id="1301" r:id="rId10"/>
    <p:sldId id="1302" r:id="rId11"/>
    <p:sldId id="1307" r:id="rId12"/>
    <p:sldId id="1171" r:id="rId13"/>
    <p:sldId id="1280" r:id="rId14"/>
    <p:sldId id="1249" r:id="rId15"/>
    <p:sldId id="1308" r:id="rId16"/>
    <p:sldId id="1281" r:id="rId17"/>
    <p:sldId id="1305" r:id="rId18"/>
    <p:sldId id="1309" r:id="rId19"/>
    <p:sldId id="1275" r:id="rId20"/>
    <p:sldId id="1310" r:id="rId21"/>
    <p:sldId id="1282" r:id="rId22"/>
    <p:sldId id="1250" r:id="rId23"/>
    <p:sldId id="1311" r:id="rId24"/>
    <p:sldId id="1278" r:id="rId25"/>
    <p:sldId id="1312" r:id="rId26"/>
    <p:sldId id="1251" r:id="rId27"/>
    <p:sldId id="1146" r:id="rId28"/>
    <p:sldId id="1313" r:id="rId29"/>
    <p:sldId id="1287" r:id="rId30"/>
    <p:sldId id="1254" r:id="rId31"/>
    <p:sldId id="1314" r:id="rId32"/>
    <p:sldId id="1288" r:id="rId33"/>
    <p:sldId id="1253" r:id="rId34"/>
    <p:sldId id="1315" r:id="rId35"/>
    <p:sldId id="1317" r:id="rId36"/>
    <p:sldId id="1290" r:id="rId37"/>
    <p:sldId id="1150" r:id="rId38"/>
    <p:sldId id="1319" r:id="rId39"/>
    <p:sldId id="1292" r:id="rId40"/>
    <p:sldId id="1284" r:id="rId41"/>
    <p:sldId id="1149" r:id="rId42"/>
    <p:sldId id="1297" r:id="rId43"/>
    <p:sldId id="1320" r:id="rId44"/>
    <p:sldId id="1293" r:id="rId45"/>
    <p:sldId id="1299" r:id="rId46"/>
    <p:sldId id="340" r:id="rId47"/>
    <p:sldId id="1298" r:id="rId48"/>
    <p:sldId id="1257" r:id="rId49"/>
    <p:sldId id="1294" r:id="rId50"/>
    <p:sldId id="1163" r:id="rId51"/>
    <p:sldId id="1260" r:id="rId52"/>
    <p:sldId id="1164" r:id="rId53"/>
    <p:sldId id="1273" r:id="rId54"/>
    <p:sldId id="1300" r:id="rId55"/>
    <p:sldId id="1274" r:id="rId56"/>
    <p:sldId id="1196" r:id="rId57"/>
    <p:sldId id="26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9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6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8611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49557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519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2" r:id="rId16"/>
    <p:sldLayoutId id="2147483715" r:id="rId17"/>
    <p:sldLayoutId id="214748371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B152F614-82EA-42E5-9C6E-859108CB24D8}"/>
              </a:ext>
            </a:extLst>
          </p:cNvPr>
          <p:cNvSpPr txBox="1">
            <a:spLocks/>
          </p:cNvSpPr>
          <p:nvPr/>
        </p:nvSpPr>
        <p:spPr>
          <a:xfrm>
            <a:off x="685965" y="1225291"/>
            <a:ext cx="24453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数组的访问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41FC71-1932-4AA3-8F3B-A4C61B63FE7B}"/>
              </a:ext>
            </a:extLst>
          </p:cNvPr>
          <p:cNvSpPr txBox="1"/>
          <p:nvPr/>
        </p:nvSpPr>
        <p:spPr>
          <a:xfrm>
            <a:off x="754173" y="1813053"/>
            <a:ext cx="1712394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数组名称</a:t>
            </a: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62C017-B483-438A-9D4C-D5561948473E}"/>
              </a:ext>
            </a:extLst>
          </p:cNvPr>
          <p:cNvSpPr txBox="1"/>
          <p:nvPr/>
        </p:nvSpPr>
        <p:spPr>
          <a:xfrm>
            <a:off x="711637" y="2464050"/>
            <a:ext cx="3855886" cy="12003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取值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12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赋值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100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组合 5">
            <a:extLst>
              <a:ext uri="{FF2B5EF4-FFF2-40B4-BE49-F238E27FC236}">
                <a16:creationId xmlns:a16="http://schemas.microsoft.com/office/drawing/2014/main" id="{5F82B966-78FA-43E1-9678-A27520467226}"/>
              </a:ext>
            </a:extLst>
          </p:cNvPr>
          <p:cNvGrpSpPr>
            <a:grpSpLocks/>
          </p:cNvGrpSpPr>
          <p:nvPr/>
        </p:nvGrpSpPr>
        <p:grpSpPr bwMode="auto">
          <a:xfrm>
            <a:off x="5246204" y="2151608"/>
            <a:ext cx="6416144" cy="2271148"/>
            <a:chOff x="6521243" y="1622163"/>
            <a:chExt cx="2398614" cy="359299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D24164E-7734-4357-99E8-3EE935FA5DE8}"/>
                </a:ext>
              </a:extLst>
            </p:cNvPr>
            <p:cNvSpPr/>
            <p:nvPr/>
          </p:nvSpPr>
          <p:spPr bwMode="auto">
            <a:xfrm>
              <a:off x="6521243" y="162216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13551547-00AE-49C8-B6A0-5DF6BA834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700" y="4386403"/>
              <a:ext cx="936625" cy="582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内存</a:t>
              </a:r>
            </a:p>
          </p:txBody>
        </p:sp>
      </p:grpSp>
      <p:sp>
        <p:nvSpPr>
          <p:cNvPr id="33" name="TextBox 3">
            <a:extLst>
              <a:ext uri="{FF2B5EF4-FFF2-40B4-BE49-F238E27FC236}">
                <a16:creationId xmlns:a16="http://schemas.microsoft.com/office/drawing/2014/main" id="{1569AFCA-2F48-4129-AF3B-17BFAAE5BC29}"/>
              </a:ext>
            </a:extLst>
          </p:cNvPr>
          <p:cNvSpPr txBox="1"/>
          <p:nvPr/>
        </p:nvSpPr>
        <p:spPr>
          <a:xfrm>
            <a:off x="5843164" y="3384756"/>
            <a:ext cx="1443352" cy="2769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0BA3717-A5C7-4A35-A0C1-BF55FB05D32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668964" y="3008644"/>
            <a:ext cx="1785312" cy="18805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DA95E2B-44BC-4C63-A467-6591E7797255}"/>
              </a:ext>
            </a:extLst>
          </p:cNvPr>
          <p:cNvSpPr txBox="1"/>
          <p:nvPr/>
        </p:nvSpPr>
        <p:spPr>
          <a:xfrm>
            <a:off x="5137182" y="1689158"/>
            <a:ext cx="392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lang="en-US" altLang="zh-CN" sz="18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12, 24, 36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B31010-0864-4DE9-81E2-78B3E5CE5A18}"/>
              </a:ext>
            </a:extLst>
          </p:cNvPr>
          <p:cNvSpPr/>
          <p:nvPr/>
        </p:nvSpPr>
        <p:spPr>
          <a:xfrm>
            <a:off x="8458134" y="2994080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0F829F-C7E2-4AB9-B7BF-9F5644AFD63D}"/>
              </a:ext>
            </a:extLst>
          </p:cNvPr>
          <p:cNvSpPr/>
          <p:nvPr/>
        </p:nvSpPr>
        <p:spPr>
          <a:xfrm>
            <a:off x="9226486" y="2994080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24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EE79D6-D34B-412A-85A7-C6AD23FDC144}"/>
              </a:ext>
            </a:extLst>
          </p:cNvPr>
          <p:cNvSpPr/>
          <p:nvPr/>
        </p:nvSpPr>
        <p:spPr>
          <a:xfrm>
            <a:off x="9962322" y="2994080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36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A87B276-4CE4-4719-A008-2D060997D727}"/>
              </a:ext>
            </a:extLst>
          </p:cNvPr>
          <p:cNvSpPr txBox="1"/>
          <p:nvPr/>
        </p:nvSpPr>
        <p:spPr>
          <a:xfrm>
            <a:off x="8571649" y="3357971"/>
            <a:ext cx="209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0                1                2             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0DFF7D-CAB3-4938-952E-FB21108C8478}"/>
              </a:ext>
            </a:extLst>
          </p:cNvPr>
          <p:cNvSpPr txBox="1"/>
          <p:nvPr/>
        </p:nvSpPr>
        <p:spPr>
          <a:xfrm>
            <a:off x="9150029" y="2653586"/>
            <a:ext cx="17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F4CE27-F470-4B36-9C21-CEFC7E815865}"/>
              </a:ext>
            </a:extLst>
          </p:cNvPr>
          <p:cNvSpPr txBox="1"/>
          <p:nvPr/>
        </p:nvSpPr>
        <p:spPr>
          <a:xfrm>
            <a:off x="5932938" y="3012034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B57B4F5-269D-4C97-906A-D33B7D17355A}"/>
              </a:ext>
            </a:extLst>
          </p:cNvPr>
          <p:cNvSpPr txBox="1"/>
          <p:nvPr/>
        </p:nvSpPr>
        <p:spPr>
          <a:xfrm>
            <a:off x="754173" y="4660753"/>
            <a:ext cx="3855886" cy="46166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获取数组的长度（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就是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数组元素的个数）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文本占位符 3">
            <a:extLst>
              <a:ext uri="{FF2B5EF4-FFF2-40B4-BE49-F238E27FC236}">
                <a16:creationId xmlns:a16="http://schemas.microsoft.com/office/drawing/2014/main" id="{3B9311F1-CC9E-4BB3-866E-937BFF48D64D}"/>
              </a:ext>
            </a:extLst>
          </p:cNvPr>
          <p:cNvSpPr txBox="1">
            <a:spLocks/>
          </p:cNvSpPr>
          <p:nvPr/>
        </p:nvSpPr>
        <p:spPr>
          <a:xfrm>
            <a:off x="685964" y="4083066"/>
            <a:ext cx="27996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数组的长度属性：</a:t>
            </a:r>
            <a:r>
              <a:rPr kumimoji="1" lang="en-US" altLang="zh-CN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50" name="文本占位符 3">
            <a:extLst>
              <a:ext uri="{FF2B5EF4-FFF2-40B4-BE49-F238E27FC236}">
                <a16:creationId xmlns:a16="http://schemas.microsoft.com/office/drawing/2014/main" id="{9B6E4C21-D39B-4688-A95E-AFC52E935A1A}"/>
              </a:ext>
            </a:extLst>
          </p:cNvPr>
          <p:cNvSpPr txBox="1">
            <a:spLocks/>
          </p:cNvSpPr>
          <p:nvPr/>
        </p:nvSpPr>
        <p:spPr>
          <a:xfrm>
            <a:off x="682869" y="5632709"/>
            <a:ext cx="430259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问题：数组的最大索引可以怎么表示？  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1" name="文本占位符 3">
            <a:extLst>
              <a:ext uri="{FF2B5EF4-FFF2-40B4-BE49-F238E27FC236}">
                <a16:creationId xmlns:a16="http://schemas.microsoft.com/office/drawing/2014/main" id="{B76BEE4B-4AE3-4059-A038-A52241D8AC9D}"/>
              </a:ext>
            </a:extLst>
          </p:cNvPr>
          <p:cNvSpPr txBox="1">
            <a:spLocks/>
          </p:cNvSpPr>
          <p:nvPr/>
        </p:nvSpPr>
        <p:spPr>
          <a:xfrm>
            <a:off x="4766537" y="5706114"/>
            <a:ext cx="5054433" cy="3703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latin typeface="Consolas" panose="020B0609020204030204" pitchFamily="49" charset="0"/>
              </a:rPr>
              <a:t>数组名</a:t>
            </a:r>
            <a:r>
              <a:rPr kumimoji="1" lang="en-US" altLang="zh-CN" sz="1600" dirty="0"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length</a:t>
            </a:r>
            <a:r>
              <a:rPr kumimoji="1" lang="en-US" altLang="zh-CN" sz="1600" dirty="0">
                <a:latin typeface="Consolas" panose="020B0609020204030204" pitchFamily="49" charset="0"/>
              </a:rPr>
              <a:t> –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</a:t>
            </a:r>
            <a:r>
              <a:rPr kumimoji="1" lang="en-US" altLang="zh-CN" sz="1600" dirty="0">
                <a:latin typeface="Consolas" panose="020B0609020204030204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前提：元素个数大于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1"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5" grpId="0"/>
      <p:bldP spid="36" grpId="0" animBg="1"/>
      <p:bldP spid="37" grpId="0" animBg="1"/>
      <p:bldP spid="38" grpId="0" animBg="1"/>
      <p:bldP spid="40" grpId="0"/>
      <p:bldP spid="41" grpId="0"/>
      <p:bldP spid="42" grpId="0"/>
      <p:bldP spid="44" grpId="0" animBg="1"/>
      <p:bldP spid="45" grpId="0"/>
      <p:bldP spid="50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0160A74-29B4-40CB-A638-2DD6581E6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043" y="1415897"/>
            <a:ext cx="6137585" cy="1760091"/>
          </a:xfrm>
        </p:spPr>
        <p:txBody>
          <a:bodyPr/>
          <a:lstStyle/>
          <a:p>
            <a:r>
              <a:rPr kumimoji="1" lang="zh-CN" altLang="en-US" sz="1600" dirty="0">
                <a:latin typeface="Consolas" panose="020B0609020204030204" pitchFamily="49" charset="0"/>
              </a:rPr>
              <a:t>如何访问数组的元素？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71C45080-053D-46EC-B6CA-43F37FA812CC}"/>
              </a:ext>
            </a:extLst>
          </p:cNvPr>
          <p:cNvSpPr txBox="1">
            <a:spLocks/>
          </p:cNvSpPr>
          <p:nvPr/>
        </p:nvSpPr>
        <p:spPr>
          <a:xfrm>
            <a:off x="4719042" y="2990798"/>
            <a:ext cx="6137585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dirty="0">
                <a:latin typeface="Consolas" panose="020B0609020204030204" pitchFamily="49" charset="0"/>
              </a:rPr>
              <a:t>2. </a:t>
            </a:r>
            <a:r>
              <a:rPr kumimoji="1" lang="zh-CN" altLang="en-US" sz="1600" dirty="0">
                <a:latin typeface="Consolas" panose="020B0609020204030204" pitchFamily="49" charset="0"/>
              </a:rPr>
              <a:t>如何访问数组的长度？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数组名称</a:t>
            </a:r>
            <a:r>
              <a:rPr kumimoji="1"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.length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B7684-6715-41D8-9C2F-74E70D27A124}"/>
              </a:ext>
            </a:extLst>
          </p:cNvPr>
          <p:cNvSpPr txBox="1"/>
          <p:nvPr/>
        </p:nvSpPr>
        <p:spPr>
          <a:xfrm>
            <a:off x="5239803" y="2524253"/>
            <a:ext cx="1712394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数组名称</a:t>
            </a: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4EC3ABB5-5C5D-450C-B034-4040171EA181}"/>
              </a:ext>
            </a:extLst>
          </p:cNvPr>
          <p:cNvSpPr txBox="1">
            <a:spLocks/>
          </p:cNvSpPr>
          <p:nvPr/>
        </p:nvSpPr>
        <p:spPr>
          <a:xfrm>
            <a:off x="4719042" y="4284344"/>
            <a:ext cx="6137585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dirty="0">
                <a:latin typeface="Consolas" panose="020B0609020204030204" pitchFamily="49" charset="0"/>
              </a:rPr>
              <a:t>3. </a:t>
            </a:r>
            <a:r>
              <a:rPr kumimoji="1" lang="zh-CN" altLang="en-US" sz="1600" dirty="0">
                <a:latin typeface="Consolas" panose="020B0609020204030204" pitchFamily="49" charset="0"/>
              </a:rPr>
              <a:t>数组的最大索引怎么获取？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266685" lvl="1">
              <a:lnSpc>
                <a:spcPct val="200000"/>
              </a:lnSpc>
            </a:pP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5E6B09E3-08CB-4854-B8E8-45C5354E2EB6}"/>
              </a:ext>
            </a:extLst>
          </p:cNvPr>
          <p:cNvSpPr txBox="1">
            <a:spLocks/>
          </p:cNvSpPr>
          <p:nvPr/>
        </p:nvSpPr>
        <p:spPr>
          <a:xfrm>
            <a:off x="5124284" y="5305067"/>
            <a:ext cx="5054433" cy="3703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latin typeface="Consolas" panose="020B0609020204030204" pitchFamily="49" charset="0"/>
              </a:rPr>
              <a:t>数组名</a:t>
            </a:r>
            <a:r>
              <a:rPr kumimoji="1" lang="en-US" altLang="zh-CN" sz="1600" dirty="0"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length</a:t>
            </a:r>
            <a:r>
              <a:rPr kumimoji="1" lang="en-US" altLang="zh-CN" sz="1600" dirty="0">
                <a:latin typeface="Consolas" panose="020B0609020204030204" pitchFamily="49" charset="0"/>
              </a:rPr>
              <a:t> –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</a:t>
            </a:r>
            <a:r>
              <a:rPr kumimoji="1" lang="en-US" altLang="zh-CN" sz="1600" dirty="0">
                <a:latin typeface="Consolas" panose="020B0609020204030204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前提：元素个数大于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1"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6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970" y="1001959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C0D30-5719-42F1-AF6E-785C6B4D8C5D}"/>
              </a:ext>
            </a:extLst>
          </p:cNvPr>
          <p:cNvSpPr txBox="1"/>
          <p:nvPr/>
        </p:nvSpPr>
        <p:spPr>
          <a:xfrm>
            <a:off x="4525109" y="1221384"/>
            <a:ext cx="4532142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数组的访问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数组的几个注意事项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588BEB-909C-4E07-897D-B7A3E1CEE236}"/>
              </a:ext>
            </a:extLst>
          </p:cNvPr>
          <p:cNvSpPr txBox="1"/>
          <p:nvPr/>
        </p:nvSpPr>
        <p:spPr>
          <a:xfrm>
            <a:off x="4525109" y="2815480"/>
            <a:ext cx="507218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动态初始化数组的元素默认值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4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>
            <a:extLst>
              <a:ext uri="{FF2B5EF4-FFF2-40B4-BE49-F238E27FC236}">
                <a16:creationId xmlns:a16="http://schemas.microsoft.com/office/drawing/2014/main" id="{DC47B1BA-D438-45A3-9C80-DD2065D6435A}"/>
              </a:ext>
            </a:extLst>
          </p:cNvPr>
          <p:cNvSpPr txBox="1"/>
          <p:nvPr/>
        </p:nvSpPr>
        <p:spPr>
          <a:xfrm>
            <a:off x="639751" y="1637014"/>
            <a:ext cx="7568334" cy="445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数组名”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也可以写成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“数据类型 数组名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”。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什么类型的数组存放什么类型的数据，否则报错。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数组一旦定义出来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，程序执行的过程中，长度、类型就固定了。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53377E-F011-44F6-8B15-E68073CF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50" y="2204891"/>
            <a:ext cx="5311628" cy="144764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...;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ages[]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...;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scores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scores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[]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9CB1811-B7ED-41E5-845D-CEDE2327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141" y="4467486"/>
            <a:ext cx="4264366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黑马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乘号 4">
            <a:extLst>
              <a:ext uri="{FF2B5EF4-FFF2-40B4-BE49-F238E27FC236}">
                <a16:creationId xmlns:a16="http://schemas.microsoft.com/office/drawing/2014/main" id="{DB918635-F37D-4394-BD65-D350A1306301}"/>
              </a:ext>
            </a:extLst>
          </p:cNvPr>
          <p:cNvSpPr/>
          <p:nvPr/>
        </p:nvSpPr>
        <p:spPr>
          <a:xfrm>
            <a:off x="4999161" y="4251770"/>
            <a:ext cx="706069" cy="739208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2BE6FB-A032-4E14-AE36-22CAC4C0F6D4}"/>
              </a:ext>
            </a:extLst>
          </p:cNvPr>
          <p:cNvSpPr txBox="1"/>
          <p:nvPr/>
        </p:nvSpPr>
        <p:spPr>
          <a:xfrm>
            <a:off x="694459" y="939377"/>
            <a:ext cx="612726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数组的几个注意事项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8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970" y="1001959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C0D30-5719-42F1-AF6E-785C6B4D8C5D}"/>
              </a:ext>
            </a:extLst>
          </p:cNvPr>
          <p:cNvSpPr txBox="1"/>
          <p:nvPr/>
        </p:nvSpPr>
        <p:spPr>
          <a:xfrm>
            <a:off x="4525109" y="1221384"/>
            <a:ext cx="4532142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3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2"/>
            <a:r>
              <a:rPr lang="zh-CN" altLang="en-US" dirty="0"/>
              <a:t>数组的访问</a:t>
            </a:r>
            <a:endParaRPr lang="en-US" altLang="zh-CN" dirty="0"/>
          </a:p>
          <a:p>
            <a:pPr lvl="2"/>
            <a:r>
              <a:rPr lang="zh-CN" altLang="en-US" dirty="0"/>
              <a:t>数组的几个注意事项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588BEB-909C-4E07-897D-B7A3E1CEE236}"/>
              </a:ext>
            </a:extLst>
          </p:cNvPr>
          <p:cNvSpPr txBox="1"/>
          <p:nvPr/>
        </p:nvSpPr>
        <p:spPr>
          <a:xfrm>
            <a:off x="4525109" y="2815480"/>
            <a:ext cx="507218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动态初始化数组的元素默认值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49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>
            <a:extLst>
              <a:ext uri="{FF2B5EF4-FFF2-40B4-BE49-F238E27FC236}">
                <a16:creationId xmlns:a16="http://schemas.microsoft.com/office/drawing/2014/main" id="{FCB43D9F-B577-423B-9560-6E17BD44F6D5}"/>
              </a:ext>
            </a:extLst>
          </p:cNvPr>
          <p:cNvSpPr txBox="1"/>
          <p:nvPr/>
        </p:nvSpPr>
        <p:spPr>
          <a:xfrm>
            <a:off x="751663" y="1490444"/>
            <a:ext cx="9361445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定义数组的时候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只确定元素的类型和数组的长度，之后再存入具体数据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BFAA9C0A-8023-423A-8F46-A00129DBB0D4}"/>
              </a:ext>
            </a:extLst>
          </p:cNvPr>
          <p:cNvSpPr txBox="1">
            <a:spLocks/>
          </p:cNvSpPr>
          <p:nvPr/>
        </p:nvSpPr>
        <p:spPr>
          <a:xfrm>
            <a:off x="751664" y="1047406"/>
            <a:ext cx="24453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数组的动态初始化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FBDFB3-540D-4ABE-9961-8F2F9CC6E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74" y="2791805"/>
            <a:ext cx="4082537" cy="7040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数据类型[]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</a:t>
            </a: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5DCDC-38A2-4A66-8329-D074EDA6F094}"/>
              </a:ext>
            </a:extLst>
          </p:cNvPr>
          <p:cNvSpPr txBox="1"/>
          <p:nvPr/>
        </p:nvSpPr>
        <p:spPr>
          <a:xfrm>
            <a:off x="730335" y="2183202"/>
            <a:ext cx="3828746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数组的动态初始化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5">
            <a:extLst>
              <a:ext uri="{FF2B5EF4-FFF2-40B4-BE49-F238E27FC236}">
                <a16:creationId xmlns:a16="http://schemas.microsoft.com/office/drawing/2014/main" id="{3C70316A-4944-4610-AD92-82BBE165FDD9}"/>
              </a:ext>
            </a:extLst>
          </p:cNvPr>
          <p:cNvGrpSpPr>
            <a:grpSpLocks/>
          </p:cNvGrpSpPr>
          <p:nvPr/>
        </p:nvGrpSpPr>
        <p:grpSpPr bwMode="auto">
          <a:xfrm>
            <a:off x="6283569" y="2479950"/>
            <a:ext cx="5286890" cy="2334328"/>
            <a:chOff x="6535074" y="1507103"/>
            <a:chExt cx="2398614" cy="359299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D19D1E2-690B-4817-BF43-A41D76C11143}"/>
                </a:ext>
              </a:extLst>
            </p:cNvPr>
            <p:cNvSpPr/>
            <p:nvPr/>
          </p:nvSpPr>
          <p:spPr bwMode="auto">
            <a:xfrm>
              <a:off x="6535074" y="150710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C7BA9F1E-8097-430D-A809-ADE7FB8B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6069" y="4176107"/>
              <a:ext cx="936625" cy="4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sp>
        <p:nvSpPr>
          <p:cNvPr id="54" name="TextBox 3">
            <a:extLst>
              <a:ext uri="{FF2B5EF4-FFF2-40B4-BE49-F238E27FC236}">
                <a16:creationId xmlns:a16="http://schemas.microsoft.com/office/drawing/2014/main" id="{DA6520AA-EC76-451E-9117-7F320D7050BE}"/>
              </a:ext>
            </a:extLst>
          </p:cNvPr>
          <p:cNvSpPr txBox="1"/>
          <p:nvPr/>
        </p:nvSpPr>
        <p:spPr>
          <a:xfrm>
            <a:off x="6529038" y="3691206"/>
            <a:ext cx="1443352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A23AC687-6A9C-4FC8-8983-6F453EED52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41663" y="3314157"/>
            <a:ext cx="1957411" cy="234028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906D77D9-E442-4423-BABB-5D3DA950A5B8}"/>
              </a:ext>
            </a:extLst>
          </p:cNvPr>
          <p:cNvSpPr/>
          <p:nvPr/>
        </p:nvSpPr>
        <p:spPr>
          <a:xfrm>
            <a:off x="9020705" y="3302322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20F84D8-13E9-46E5-BD3B-BFDD8136DEE4}"/>
              </a:ext>
            </a:extLst>
          </p:cNvPr>
          <p:cNvSpPr/>
          <p:nvPr/>
        </p:nvSpPr>
        <p:spPr>
          <a:xfrm>
            <a:off x="9797009" y="3302322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2B4393B-FB9C-44AC-9827-080743CBFD2A}"/>
              </a:ext>
            </a:extLst>
          </p:cNvPr>
          <p:cNvSpPr/>
          <p:nvPr/>
        </p:nvSpPr>
        <p:spPr>
          <a:xfrm>
            <a:off x="10532845" y="3302322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FC310F-0707-4454-9C52-1178452E7D69}"/>
              </a:ext>
            </a:extLst>
          </p:cNvPr>
          <p:cNvSpPr txBox="1"/>
          <p:nvPr/>
        </p:nvSpPr>
        <p:spPr>
          <a:xfrm>
            <a:off x="9142172" y="3666213"/>
            <a:ext cx="239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0                1                2              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71175E3-125E-442F-8CCA-03BE19A7DD36}"/>
              </a:ext>
            </a:extLst>
          </p:cNvPr>
          <p:cNvSpPr txBox="1"/>
          <p:nvPr/>
        </p:nvSpPr>
        <p:spPr>
          <a:xfrm>
            <a:off x="9483079" y="2931087"/>
            <a:ext cx="17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391AFC3-3AE5-4895-B4F3-482D4A6451A5}"/>
              </a:ext>
            </a:extLst>
          </p:cNvPr>
          <p:cNvSpPr txBox="1"/>
          <p:nvPr/>
        </p:nvSpPr>
        <p:spPr>
          <a:xfrm>
            <a:off x="6503461" y="3320276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A8C09D-8147-4486-9CBB-9C9B21EC4C82}"/>
              </a:ext>
            </a:extLst>
          </p:cNvPr>
          <p:cNvSpPr txBox="1"/>
          <p:nvPr/>
        </p:nvSpPr>
        <p:spPr>
          <a:xfrm>
            <a:off x="869174" y="3721178"/>
            <a:ext cx="4722517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en-US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后赋值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]);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10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9D764E-4D21-40F4-B7A9-9BE136703BB5}"/>
              </a:ext>
            </a:extLst>
          </p:cNvPr>
          <p:cNvSpPr txBox="1"/>
          <p:nvPr/>
        </p:nvSpPr>
        <p:spPr>
          <a:xfrm>
            <a:off x="7534031" y="1779867"/>
            <a:ext cx="322694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8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C62F20A7-59B1-4ED9-9072-F1A6EEC8D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1228" y="894669"/>
            <a:ext cx="5279724" cy="1760091"/>
          </a:xfrm>
        </p:spPr>
        <p:txBody>
          <a:bodyPr/>
          <a:lstStyle/>
          <a:p>
            <a:r>
              <a:rPr kumimoji="1" lang="zh-CN" altLang="en-US" sz="1600" dirty="0">
                <a:latin typeface="Consolas" panose="020B0609020204030204" pitchFamily="49" charset="0"/>
              </a:rPr>
              <a:t>动态初始化的写法是什么样的？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85441F5-53BB-4446-83B3-4F2A0440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389" y="1841288"/>
            <a:ext cx="4161910" cy="7040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数据类型[]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4D92D6-73DF-4428-9E94-645984AEA772}"/>
              </a:ext>
            </a:extLst>
          </p:cNvPr>
          <p:cNvSpPr txBox="1"/>
          <p:nvPr/>
        </p:nvSpPr>
        <p:spPr>
          <a:xfrm>
            <a:off x="4711228" y="2954205"/>
            <a:ext cx="5013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0" dirty="0">
                <a:solidFill>
                  <a:schemeClr val="tx1"/>
                </a:solidFill>
              </a:rPr>
              <a:t>2. </a:t>
            </a:r>
            <a:r>
              <a:rPr kumimoji="1" lang="zh-CN" altLang="en-US" sz="1600" b="0" dirty="0">
                <a:solidFill>
                  <a:schemeClr val="tx1"/>
                </a:solidFill>
              </a:rPr>
              <a:t>两种数组定义时的特点和场景</a:t>
            </a:r>
            <a:r>
              <a:rPr kumimoji="1" lang="zh-CN" altLang="en-US" sz="1600" dirty="0"/>
              <a:t>有什么区别</a:t>
            </a:r>
            <a:endParaRPr kumimoji="1"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8FB343-D3A0-4556-ABC6-19F1763A3F95}"/>
              </a:ext>
            </a:extLst>
          </p:cNvPr>
          <p:cNvSpPr txBox="1"/>
          <p:nvPr/>
        </p:nvSpPr>
        <p:spPr>
          <a:xfrm>
            <a:off x="4440805" y="3364281"/>
            <a:ext cx="6126480" cy="1085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当前已经知道存入的元素值，用静态初始化。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当前还不清楚要存入哪些数据，用动态初始化。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71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970" y="1001959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C0D30-5719-42F1-AF6E-785C6B4D8C5D}"/>
              </a:ext>
            </a:extLst>
          </p:cNvPr>
          <p:cNvSpPr txBox="1"/>
          <p:nvPr/>
        </p:nvSpPr>
        <p:spPr>
          <a:xfrm>
            <a:off x="4525109" y="1221384"/>
            <a:ext cx="4532142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3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2"/>
            <a:r>
              <a:rPr lang="zh-CN" altLang="en-US" dirty="0"/>
              <a:t>数组的访问</a:t>
            </a:r>
            <a:endParaRPr lang="en-US" altLang="zh-CN" dirty="0"/>
          </a:p>
          <a:p>
            <a:pPr lvl="2"/>
            <a:r>
              <a:rPr lang="zh-CN" altLang="en-US" dirty="0"/>
              <a:t>数组的几个注意事项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588BEB-909C-4E07-897D-B7A3E1CEE236}"/>
              </a:ext>
            </a:extLst>
          </p:cNvPr>
          <p:cNvSpPr txBox="1"/>
          <p:nvPr/>
        </p:nvSpPr>
        <p:spPr>
          <a:xfrm>
            <a:off x="4525109" y="2815480"/>
            <a:ext cx="507218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动态初始化数组的元素默认值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65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EA89DB82-C7D2-40C6-8FE4-C4C03A3C3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34634"/>
              </p:ext>
            </p:extLst>
          </p:nvPr>
        </p:nvGraphicFramePr>
        <p:xfrm>
          <a:off x="729931" y="1595952"/>
          <a:ext cx="4615466" cy="2009197"/>
        </p:xfrm>
        <a:graphic>
          <a:graphicData uri="http://schemas.openxmlformats.org/drawingml/2006/table">
            <a:tbl>
              <a:tblPr/>
              <a:tblGrid>
                <a:gridCol w="1151471">
                  <a:extLst>
                    <a:ext uri="{9D8B030D-6E8A-4147-A177-3AD203B41FA5}">
                      <a16:colId xmlns:a16="http://schemas.microsoft.com/office/drawing/2014/main" val="1317796171"/>
                    </a:ext>
                  </a:extLst>
                </a:gridCol>
                <a:gridCol w="2745300">
                  <a:extLst>
                    <a:ext uri="{9D8B030D-6E8A-4147-A177-3AD203B41FA5}">
                      <a16:colId xmlns:a16="http://schemas.microsoft.com/office/drawing/2014/main" val="69480976"/>
                    </a:ext>
                  </a:extLst>
                </a:gridCol>
                <a:gridCol w="718695">
                  <a:extLst>
                    <a:ext uri="{9D8B030D-6E8A-4147-A177-3AD203B41FA5}">
                      <a16:colId xmlns:a16="http://schemas.microsoft.com/office/drawing/2014/main" val="1189803003"/>
                    </a:ext>
                  </a:extLst>
                </a:gridCol>
              </a:tblGrid>
              <a:tr h="2037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明细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42233"/>
                  </a:ext>
                </a:extLst>
              </a:tr>
              <a:tr h="411706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基本类型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byte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99415"/>
                  </a:ext>
                </a:extLst>
              </a:tr>
              <a:tr h="411706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整数常量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float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0.0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236620"/>
                  </a:ext>
                </a:extLst>
              </a:tr>
              <a:tr h="411706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09409"/>
                  </a:ext>
                </a:extLst>
              </a:tr>
              <a:tr h="4117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引用类型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类、接口、数组、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null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56708"/>
                  </a:ext>
                </a:extLst>
              </a:tr>
            </a:tbl>
          </a:graphicData>
        </a:graphic>
      </p:graphicFrame>
      <p:sp>
        <p:nvSpPr>
          <p:cNvPr id="65" name="文本框 64">
            <a:extLst>
              <a:ext uri="{FF2B5EF4-FFF2-40B4-BE49-F238E27FC236}">
                <a16:creationId xmlns:a16="http://schemas.microsoft.com/office/drawing/2014/main" id="{1F33DF04-E21A-46C3-9B5C-90C3D50E2973}"/>
              </a:ext>
            </a:extLst>
          </p:cNvPr>
          <p:cNvSpPr txBox="1"/>
          <p:nvPr/>
        </p:nvSpPr>
        <p:spPr>
          <a:xfrm>
            <a:off x="634433" y="1001888"/>
            <a:ext cx="1991115" cy="4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元素默认值规则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3A2863EF-F7E3-43CB-A675-719574EB2ADC}"/>
              </a:ext>
            </a:extLst>
          </p:cNvPr>
          <p:cNvSpPr txBox="1">
            <a:spLocks/>
          </p:cNvSpPr>
          <p:nvPr/>
        </p:nvSpPr>
        <p:spPr>
          <a:xfrm>
            <a:off x="637016" y="3954568"/>
            <a:ext cx="505258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两种初始化的的使用场景总结、注意事项说明：</a:t>
            </a: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FB5DE494-8271-4D76-8FB2-E78CDD6B18DE}"/>
              </a:ext>
            </a:extLst>
          </p:cNvPr>
          <p:cNvSpPr txBox="1"/>
          <p:nvPr/>
        </p:nvSpPr>
        <p:spPr>
          <a:xfrm>
            <a:off x="634433" y="4363588"/>
            <a:ext cx="10066153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动态初始化：只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指定数组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长度，后期赋值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，适合开始知道数据的数量，但是不确定具体元素值的业务场景。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静态初始化：开始就存入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元素值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，适合一开始就能确定元素值的业务场景。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两种格式的写法是独立的，不可以混用。</a:t>
            </a:r>
            <a:endParaRPr lang="zh-CN" altLang="en-US" sz="1600" dirty="0"/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777800-C52B-4BDD-BE0B-DD4F75D86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74" y="6000920"/>
            <a:ext cx="4082537" cy="38087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40,50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7A46E095-E885-4EBC-8CA9-7542B37862A7}"/>
              </a:ext>
            </a:extLst>
          </p:cNvPr>
          <p:cNvSpPr/>
          <p:nvPr/>
        </p:nvSpPr>
        <p:spPr>
          <a:xfrm>
            <a:off x="4745973" y="5784119"/>
            <a:ext cx="785144" cy="789893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248985F0-1376-42E2-8EFA-38C971585370}"/>
              </a:ext>
            </a:extLst>
          </p:cNvPr>
          <p:cNvSpPr txBox="1"/>
          <p:nvPr/>
        </p:nvSpPr>
        <p:spPr>
          <a:xfrm>
            <a:off x="5082285" y="2553435"/>
            <a:ext cx="6828361" cy="13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类型数组元素的默认值都是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类型数组元素的默认值都是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类型数组元素的默认值是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类型数组元素的默认值是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7CF952C-43D0-483E-8E61-C947E6F91D3A}"/>
              </a:ext>
            </a:extLst>
          </p:cNvPr>
          <p:cNvSpPr txBox="1">
            <a:spLocks/>
          </p:cNvSpPr>
          <p:nvPr/>
        </p:nvSpPr>
        <p:spPr>
          <a:xfrm>
            <a:off x="4664335" y="2116542"/>
            <a:ext cx="469516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0" dirty="0">
                <a:solidFill>
                  <a:schemeClr val="tx1"/>
                </a:solidFill>
              </a:rPr>
              <a:t>1. </a:t>
            </a:r>
            <a:r>
              <a:rPr kumimoji="1" lang="zh-CN" altLang="en-US" sz="1600" b="0" dirty="0">
                <a:solidFill>
                  <a:schemeClr val="tx1"/>
                </a:solidFill>
              </a:rPr>
              <a:t>动态初始化数组后元素的默认值是什么样的？</a:t>
            </a:r>
          </a:p>
        </p:txBody>
      </p:sp>
    </p:spTree>
    <p:extLst>
      <p:ext uri="{BB962C8B-B14F-4D97-AF65-F5344CB8AC3E}">
        <p14:creationId xmlns:p14="http://schemas.microsoft.com/office/powerpoint/2010/main" val="5504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81778671-EB0D-41E7-A105-2CD3206D804E}"/>
              </a:ext>
            </a:extLst>
          </p:cNvPr>
          <p:cNvSpPr txBox="1"/>
          <p:nvPr/>
        </p:nvSpPr>
        <p:spPr>
          <a:xfrm>
            <a:off x="787080" y="1479940"/>
            <a:ext cx="853559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数组就是用来存储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一批同种类型数据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内存区域（可以理解成容器）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B4F2B9AF-87B2-486D-8AF3-8D4F3FFDCB0C}"/>
              </a:ext>
            </a:extLst>
          </p:cNvPr>
          <p:cNvSpPr txBox="1">
            <a:spLocks/>
          </p:cNvSpPr>
          <p:nvPr/>
        </p:nvSpPr>
        <p:spPr>
          <a:xfrm>
            <a:off x="787080" y="1008646"/>
            <a:ext cx="159061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数组是什么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DE1E4F-3684-4009-9854-CAB591156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864" y="2861179"/>
            <a:ext cx="5308920" cy="138499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20,</a:t>
            </a: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10,</a:t>
            </a: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80,</a:t>
            </a: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60,</a:t>
            </a: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90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20,</a:t>
            </a: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10,</a:t>
            </a: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80,</a:t>
            </a: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60,</a:t>
            </a: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牛二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,</a:t>
            </a: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西门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全蛋</a:t>
            </a:r>
            <a:endParaRPr lang="en-US" altLang="zh-CN" sz="1200" dirty="0">
              <a:solidFill>
                <a:srgbClr val="1750EB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牛二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西门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全蛋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组合 5">
            <a:extLst>
              <a:ext uri="{FF2B5EF4-FFF2-40B4-BE49-F238E27FC236}">
                <a16:creationId xmlns:a16="http://schemas.microsoft.com/office/drawing/2014/main" id="{B089E663-CFBF-41F9-9412-A2B44606FD0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025660"/>
            <a:ext cx="4272455" cy="1170832"/>
            <a:chOff x="6535074" y="1507103"/>
            <a:chExt cx="2398614" cy="359299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C4E8D0-0D67-4DC2-BAB7-D172F2A71678}"/>
                </a:ext>
              </a:extLst>
            </p:cNvPr>
            <p:cNvSpPr/>
            <p:nvPr/>
          </p:nvSpPr>
          <p:spPr bwMode="auto">
            <a:xfrm>
              <a:off x="6535074" y="150710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2" name="TextBox 2">
              <a:extLst>
                <a:ext uri="{FF2B5EF4-FFF2-40B4-BE49-F238E27FC236}">
                  <a16:creationId xmlns:a16="http://schemas.microsoft.com/office/drawing/2014/main" id="{0E40AFD7-CBAC-4371-8F74-9D30BEB12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4357" y="3488389"/>
              <a:ext cx="936625" cy="58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内存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BC36038-0398-469C-A722-DA1F347A11AC}"/>
              </a:ext>
            </a:extLst>
          </p:cNvPr>
          <p:cNvSpPr/>
          <p:nvPr/>
        </p:nvSpPr>
        <p:spPr>
          <a:xfrm>
            <a:off x="6973595" y="2203713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0E2C37-18DA-4E59-8FD0-4ECE55EFAB61}"/>
              </a:ext>
            </a:extLst>
          </p:cNvPr>
          <p:cNvSpPr/>
          <p:nvPr/>
        </p:nvSpPr>
        <p:spPr>
          <a:xfrm>
            <a:off x="7741946" y="2204772"/>
            <a:ext cx="735836" cy="347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6D8EDD-34F0-4A2E-B324-F984C5AE612F}"/>
              </a:ext>
            </a:extLst>
          </p:cNvPr>
          <p:cNvSpPr/>
          <p:nvPr/>
        </p:nvSpPr>
        <p:spPr>
          <a:xfrm>
            <a:off x="8477783" y="2206949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80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BB7856-228C-444A-9797-3109A73DC1B5}"/>
              </a:ext>
            </a:extLst>
          </p:cNvPr>
          <p:cNvSpPr/>
          <p:nvPr/>
        </p:nvSpPr>
        <p:spPr>
          <a:xfrm>
            <a:off x="9246134" y="2206949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60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092EFE-6467-4A99-B362-AF365E5E4F38}"/>
              </a:ext>
            </a:extLst>
          </p:cNvPr>
          <p:cNvSpPr/>
          <p:nvPr/>
        </p:nvSpPr>
        <p:spPr>
          <a:xfrm>
            <a:off x="10014485" y="2206949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90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7A924A42-9030-4073-9879-55D90D40CED7}"/>
              </a:ext>
            </a:extLst>
          </p:cNvPr>
          <p:cNvSpPr txBox="1">
            <a:spLocks/>
          </p:cNvSpPr>
          <p:nvPr/>
        </p:nvSpPr>
        <p:spPr>
          <a:xfrm>
            <a:off x="787080" y="2295487"/>
            <a:ext cx="159061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576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7923" y="993745"/>
            <a:ext cx="4800599" cy="4211942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42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26378" y="1157971"/>
            <a:ext cx="218730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数组遍历介绍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E179B81-399D-49B0-A4DE-7BCE8209B74B}"/>
              </a:ext>
            </a:extLst>
          </p:cNvPr>
          <p:cNvSpPr txBox="1"/>
          <p:nvPr/>
        </p:nvSpPr>
        <p:spPr>
          <a:xfrm>
            <a:off x="726378" y="1656881"/>
            <a:ext cx="7543800" cy="7952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遍历：就是一个一个数据的访问。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为什么要遍历？ 搜索、数据统计等等都需要用到遍历。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62105A40-BCAA-4777-91D8-F8A65821D97A}"/>
              </a:ext>
            </a:extLst>
          </p:cNvPr>
          <p:cNvSpPr txBox="1"/>
          <p:nvPr/>
        </p:nvSpPr>
        <p:spPr>
          <a:xfrm>
            <a:off x="855991" y="2951073"/>
            <a:ext cx="4215510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[i]);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0EDCC1-508A-4AAE-BD5C-B5EC6DF85509}"/>
              </a:ext>
            </a:extLst>
          </p:cNvPr>
          <p:cNvSpPr/>
          <p:nvPr/>
        </p:nvSpPr>
        <p:spPr>
          <a:xfrm>
            <a:off x="7120500" y="3060154"/>
            <a:ext cx="4112993" cy="8221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30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40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DB6617-1D6F-4962-93E1-AAF3544747A6}"/>
              </a:ext>
            </a:extLst>
          </p:cNvPr>
          <p:cNvCxnSpPr/>
          <p:nvPr/>
        </p:nvCxnSpPr>
        <p:spPr>
          <a:xfrm>
            <a:off x="8146344" y="3060154"/>
            <a:ext cx="0" cy="822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43B8576-BDB4-449C-962A-A81CE320C220}"/>
              </a:ext>
            </a:extLst>
          </p:cNvPr>
          <p:cNvCxnSpPr/>
          <p:nvPr/>
        </p:nvCxnSpPr>
        <p:spPr>
          <a:xfrm>
            <a:off x="9229922" y="3060154"/>
            <a:ext cx="0" cy="822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F39FD59-BA47-4C97-ADDC-04DC04797BEA}"/>
              </a:ext>
            </a:extLst>
          </p:cNvPr>
          <p:cNvCxnSpPr/>
          <p:nvPr/>
        </p:nvCxnSpPr>
        <p:spPr>
          <a:xfrm>
            <a:off x="10204443" y="3060154"/>
            <a:ext cx="0" cy="822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2D01108-354E-46BD-B110-3D8ADF9FEF7D}"/>
              </a:ext>
            </a:extLst>
          </p:cNvPr>
          <p:cNvSpPr txBox="1"/>
          <p:nvPr/>
        </p:nvSpPr>
        <p:spPr>
          <a:xfrm>
            <a:off x="7252368" y="3899052"/>
            <a:ext cx="4167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0          1          2         3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35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248985F0-1376-42E2-8EFA-38C971585370}"/>
              </a:ext>
            </a:extLst>
          </p:cNvPr>
          <p:cNvSpPr txBox="1"/>
          <p:nvPr/>
        </p:nvSpPr>
        <p:spPr>
          <a:xfrm>
            <a:off x="5082285" y="2553435"/>
            <a:ext cx="6828361" cy="46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一个一个的把数据访问一遍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7CF952C-43D0-483E-8E61-C947E6F91D3A}"/>
              </a:ext>
            </a:extLst>
          </p:cNvPr>
          <p:cNvSpPr txBox="1">
            <a:spLocks/>
          </p:cNvSpPr>
          <p:nvPr/>
        </p:nvSpPr>
        <p:spPr>
          <a:xfrm>
            <a:off x="4664335" y="2116542"/>
            <a:ext cx="469516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0" dirty="0">
                <a:solidFill>
                  <a:schemeClr val="tx1"/>
                </a:solidFill>
              </a:rPr>
              <a:t>1. </a:t>
            </a:r>
            <a:r>
              <a:rPr kumimoji="1" lang="zh-CN" altLang="en-US" sz="1600" b="0" dirty="0">
                <a:solidFill>
                  <a:schemeClr val="tx1"/>
                </a:solidFill>
              </a:rPr>
              <a:t>什么是遍历？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5C34C-9C05-4AB8-877B-10C75A92AC1E}"/>
              </a:ext>
            </a:extLst>
          </p:cNvPr>
          <p:cNvSpPr txBox="1">
            <a:spLocks/>
          </p:cNvSpPr>
          <p:nvPr/>
        </p:nvSpPr>
        <p:spPr>
          <a:xfrm>
            <a:off x="4664335" y="3197823"/>
            <a:ext cx="469516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0" dirty="0">
                <a:solidFill>
                  <a:schemeClr val="tx1"/>
                </a:solidFill>
              </a:rPr>
              <a:t>2. </a:t>
            </a:r>
            <a:r>
              <a:rPr kumimoji="1" lang="zh-CN" altLang="en-US" sz="1600" b="0" dirty="0">
                <a:solidFill>
                  <a:schemeClr val="tx1"/>
                </a:solidFill>
              </a:rPr>
              <a:t>如何遍历数组？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D5D8C65-4D54-455E-8C67-DF322EBA771C}"/>
              </a:ext>
            </a:extLst>
          </p:cNvPr>
          <p:cNvSpPr txBox="1"/>
          <p:nvPr/>
        </p:nvSpPr>
        <p:spPr>
          <a:xfrm>
            <a:off x="5143990" y="3779504"/>
            <a:ext cx="4215510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ages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[i]);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9965" y="179754"/>
            <a:ext cx="5269358" cy="631943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数组元素求和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数组求最值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猜数字游戏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随机排名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数组排序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39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8D618DAB-5258-4C5D-82BC-53B2EF7E5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92360"/>
            <a:ext cx="2282765" cy="517190"/>
          </a:xfrm>
        </p:spPr>
        <p:txBody>
          <a:bodyPr/>
          <a:lstStyle/>
          <a:p>
            <a:r>
              <a:rPr lang="zh-CN" altLang="en-US" dirty="0"/>
              <a:t>数组遍历</a:t>
            </a:r>
            <a:r>
              <a:rPr lang="en-US" altLang="zh-CN" dirty="0"/>
              <a:t>-</a:t>
            </a:r>
            <a:r>
              <a:rPr lang="zh-CN" altLang="en-US" dirty="0"/>
              <a:t>求和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6E316E7C-0646-4FFB-BE2C-BCB1FF22BA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812100"/>
            <a:ext cx="9214230" cy="517191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需求：某部门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名员工的销售额分别是：</a:t>
            </a:r>
            <a:r>
              <a:rPr lang="en-US" altLang="zh-CN" dirty="0">
                <a:latin typeface="Consolas" panose="020B0609020204030204" pitchFamily="49" charset="0"/>
              </a:rPr>
              <a:t>16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26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36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6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100</a:t>
            </a:r>
            <a:r>
              <a:rPr lang="zh-CN" altLang="en-US" dirty="0">
                <a:latin typeface="Consolas" panose="020B0609020204030204" pitchFamily="49" charset="0"/>
              </a:rPr>
              <a:t>，请计算出他们部门的总销售额。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B1BD7576-5497-4C30-907E-8BD16E1BA774}"/>
              </a:ext>
            </a:extLst>
          </p:cNvPr>
          <p:cNvSpPr txBox="1">
            <a:spLocks/>
          </p:cNvSpPr>
          <p:nvPr/>
        </p:nvSpPr>
        <p:spPr>
          <a:xfrm>
            <a:off x="2195450" y="2458871"/>
            <a:ext cx="9214230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Consolas" panose="020B0609020204030204" pitchFamily="49" charset="0"/>
              </a:rPr>
              <a:t>把这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个数据拿到程序中去</a:t>
            </a:r>
            <a:r>
              <a:rPr lang="en-US" altLang="zh-CN" dirty="0">
                <a:latin typeface="Consolas" panose="020B0609020204030204" pitchFamily="49" charset="0"/>
              </a:rPr>
              <a:t> ---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&gt; </a:t>
            </a:r>
            <a:r>
              <a:rPr lang="zh-CN" altLang="en-US" dirty="0">
                <a:latin typeface="Consolas" panose="020B0609020204030204" pitchFamily="49" charset="0"/>
              </a:rPr>
              <a:t>使用数组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Consolas" panose="020B0609020204030204" pitchFamily="49" charset="0"/>
              </a:rPr>
              <a:t>遍历数组中的每个数据，然后在外面定义求和变量把他们累加起来。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3178F-B9D4-4831-BEEC-D7EAA54A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923" y="3474163"/>
            <a:ext cx="3681046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money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B839D-D951-40DE-9669-35BF92A2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923" y="4448069"/>
            <a:ext cx="4173415" cy="144764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sum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 0;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money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i = 0 1 2 3 4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sum 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money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[i];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248985F0-1376-42E2-8EFA-38C971585370}"/>
              </a:ext>
            </a:extLst>
          </p:cNvPr>
          <p:cNvSpPr txBox="1"/>
          <p:nvPr/>
        </p:nvSpPr>
        <p:spPr>
          <a:xfrm>
            <a:off x="5082285" y="2553435"/>
            <a:ext cx="6828361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使用数组存储批量数据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遍历数组中的每个数据，然后定义变量把他们累加起来。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7CF952C-43D0-483E-8E61-C947E6F91D3A}"/>
              </a:ext>
            </a:extLst>
          </p:cNvPr>
          <p:cNvSpPr txBox="1">
            <a:spLocks/>
          </p:cNvSpPr>
          <p:nvPr/>
        </p:nvSpPr>
        <p:spPr>
          <a:xfrm>
            <a:off x="4664335" y="2116542"/>
            <a:ext cx="469516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0" dirty="0">
                <a:solidFill>
                  <a:schemeClr val="tx1"/>
                </a:solidFill>
              </a:rPr>
              <a:t>1. </a:t>
            </a:r>
            <a:r>
              <a:rPr kumimoji="1" lang="zh-CN" altLang="en-US" sz="1600" b="0" dirty="0">
                <a:solidFill>
                  <a:schemeClr val="tx1"/>
                </a:solidFill>
              </a:rPr>
              <a:t>如何实现批量数据的求和</a:t>
            </a:r>
            <a:r>
              <a:rPr kumimoji="1" lang="en-US" altLang="zh-CN" sz="1600" b="0" dirty="0">
                <a:solidFill>
                  <a:schemeClr val="tx1"/>
                </a:solidFill>
              </a:rPr>
              <a:t>?</a:t>
            </a:r>
            <a:endParaRPr kumimoji="1"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5C34C-9C05-4AB8-877B-10C75A92AC1E}"/>
              </a:ext>
            </a:extLst>
          </p:cNvPr>
          <p:cNvSpPr txBox="1">
            <a:spLocks/>
          </p:cNvSpPr>
          <p:nvPr/>
        </p:nvSpPr>
        <p:spPr>
          <a:xfrm>
            <a:off x="4664335" y="3197823"/>
            <a:ext cx="469516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FECEBE7-1510-468E-A1F3-2FE0258A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015" y="3290500"/>
            <a:ext cx="3681046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money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59CD87A-F9B1-46F0-9A07-705611D4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015" y="4150435"/>
            <a:ext cx="4173415" cy="144764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sum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 0;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money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i = 0 1 2 3 4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sum 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money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[i];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0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9965" y="179754"/>
            <a:ext cx="4526895" cy="631943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数组元素求和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数组求最值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猜数字游戏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随机排名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数组排序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43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数组元素求最大值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AAFDBB-D723-4395-A4A7-CA578571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54978" y="1772610"/>
            <a:ext cx="1116821" cy="15123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55676C-756E-4F22-BA97-877D524D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61125" y="1753000"/>
            <a:ext cx="1236978" cy="15153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29E380-1E65-4C39-93EF-39A47DEE2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21711" y="1744207"/>
            <a:ext cx="1258326" cy="15153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72F028-8D87-4094-849F-38F326A88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275517" y="1750937"/>
            <a:ext cx="1236980" cy="14794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4E690A-EFAC-4074-9AE0-5A524A2F3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512497" y="1743381"/>
            <a:ext cx="1236980" cy="14945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F1FD49-7A7D-401A-B132-8BD005BCB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6303" y="1749993"/>
            <a:ext cx="1236980" cy="14794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5B6630-1D9F-4687-8F0F-66054A833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4907" y="1774486"/>
            <a:ext cx="1116821" cy="15123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6E5C59B-5239-4F99-B3EB-2970F199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71799" y="1764099"/>
            <a:ext cx="1236978" cy="15153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BBC999C-F268-4771-B638-5919E480A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19451" y="1756543"/>
            <a:ext cx="1258326" cy="15153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25384F8-1D98-48E2-AA24-479435F84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277777" y="1774486"/>
            <a:ext cx="1236980" cy="14794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43F38EF-29A5-41C3-9917-56046FEB0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514757" y="1774486"/>
            <a:ext cx="1236980" cy="149452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6C4BFDA-E621-44DC-A063-00E42D299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1737" y="1774486"/>
            <a:ext cx="1236980" cy="147941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D0581AF-FBAB-44D1-A2BC-D7CFC31BC397}"/>
              </a:ext>
            </a:extLst>
          </p:cNvPr>
          <p:cNvSpPr txBox="1"/>
          <p:nvPr/>
        </p:nvSpPr>
        <p:spPr>
          <a:xfrm>
            <a:off x="1708215" y="3309157"/>
            <a:ext cx="109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D6E55C-8AC2-4796-BE37-9D24BA9B4441}"/>
              </a:ext>
            </a:extLst>
          </p:cNvPr>
          <p:cNvSpPr txBox="1"/>
          <p:nvPr/>
        </p:nvSpPr>
        <p:spPr>
          <a:xfrm>
            <a:off x="2814861" y="3299828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C547B1-5014-4BB9-A2FA-7CD7DB4B9BB0}"/>
              </a:ext>
            </a:extLst>
          </p:cNvPr>
          <p:cNvSpPr/>
          <p:nvPr/>
        </p:nvSpPr>
        <p:spPr>
          <a:xfrm>
            <a:off x="1672464" y="3290499"/>
            <a:ext cx="1109264" cy="3031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DAC5-41F4-484F-B690-ACBC25665E68}"/>
              </a:ext>
            </a:extLst>
          </p:cNvPr>
          <p:cNvSpPr/>
          <p:nvPr/>
        </p:nvSpPr>
        <p:spPr>
          <a:xfrm>
            <a:off x="2779111" y="3298025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9F16C5-E756-41B8-B280-6FB1175D6158}"/>
              </a:ext>
            </a:extLst>
          </p:cNvPr>
          <p:cNvSpPr/>
          <p:nvPr/>
        </p:nvSpPr>
        <p:spPr>
          <a:xfrm>
            <a:off x="4015344" y="3293507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82438A-E769-450D-9815-4875768F67CF}"/>
              </a:ext>
            </a:extLst>
          </p:cNvPr>
          <p:cNvSpPr/>
          <p:nvPr/>
        </p:nvSpPr>
        <p:spPr>
          <a:xfrm>
            <a:off x="5257008" y="3290500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E20A6F-36C5-4552-81FD-549E87D41C2A}"/>
              </a:ext>
            </a:extLst>
          </p:cNvPr>
          <p:cNvSpPr/>
          <p:nvPr/>
        </p:nvSpPr>
        <p:spPr>
          <a:xfrm>
            <a:off x="6495667" y="3293507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C711FB-C7AF-438B-8ED9-A4D2D09CB2E7}"/>
              </a:ext>
            </a:extLst>
          </p:cNvPr>
          <p:cNvSpPr/>
          <p:nvPr/>
        </p:nvSpPr>
        <p:spPr>
          <a:xfrm>
            <a:off x="7729283" y="3293507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AC9B49-1411-4FB9-BDD8-A71BB172AD4B}"/>
              </a:ext>
            </a:extLst>
          </p:cNvPr>
          <p:cNvSpPr txBox="1"/>
          <p:nvPr/>
        </p:nvSpPr>
        <p:spPr>
          <a:xfrm>
            <a:off x="4021711" y="3314153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113BEB-2419-4DB6-A25F-607F7BE7EE27}"/>
              </a:ext>
            </a:extLst>
          </p:cNvPr>
          <p:cNvSpPr txBox="1"/>
          <p:nvPr/>
        </p:nvSpPr>
        <p:spPr>
          <a:xfrm>
            <a:off x="5310167" y="3293507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EF57B6-FE99-4C2E-B3EE-EA4A079A6F77}"/>
              </a:ext>
            </a:extLst>
          </p:cNvPr>
          <p:cNvSpPr txBox="1"/>
          <p:nvPr/>
        </p:nvSpPr>
        <p:spPr>
          <a:xfrm>
            <a:off x="6553512" y="3298790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9500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D238B9-E6E8-49B2-9355-A937A32DF44D}"/>
              </a:ext>
            </a:extLst>
          </p:cNvPr>
          <p:cNvSpPr txBox="1"/>
          <p:nvPr/>
        </p:nvSpPr>
        <p:spPr>
          <a:xfrm>
            <a:off x="7758102" y="3312164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C5426BE0-9803-40DF-BDF5-5BAB9E5B13EB}"/>
              </a:ext>
            </a:extLst>
          </p:cNvPr>
          <p:cNvSpPr/>
          <p:nvPr/>
        </p:nvSpPr>
        <p:spPr>
          <a:xfrm>
            <a:off x="3444393" y="6313502"/>
            <a:ext cx="3563815" cy="388852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21107 0.42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10326 0.41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81481E-6 L 0.00417 0.399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33333E-6 L -0.09882 0.3960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-0.10326 0.3254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15599 0.344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数组元素求最大值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0581AF-FBAB-44D1-A2BC-D7CFC31BC397}"/>
              </a:ext>
            </a:extLst>
          </p:cNvPr>
          <p:cNvSpPr txBox="1"/>
          <p:nvPr/>
        </p:nvSpPr>
        <p:spPr>
          <a:xfrm>
            <a:off x="1690729" y="1855495"/>
            <a:ext cx="109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D6E55C-8AC2-4796-BE37-9D24BA9B4441}"/>
              </a:ext>
            </a:extLst>
          </p:cNvPr>
          <p:cNvSpPr txBox="1"/>
          <p:nvPr/>
        </p:nvSpPr>
        <p:spPr>
          <a:xfrm>
            <a:off x="2797375" y="1846166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C547B1-5014-4BB9-A2FA-7CD7DB4B9BB0}"/>
              </a:ext>
            </a:extLst>
          </p:cNvPr>
          <p:cNvSpPr/>
          <p:nvPr/>
        </p:nvSpPr>
        <p:spPr>
          <a:xfrm>
            <a:off x="1654978" y="1836837"/>
            <a:ext cx="1109264" cy="3031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AADAC5-41F4-484F-B690-ACBC25665E68}"/>
              </a:ext>
            </a:extLst>
          </p:cNvPr>
          <p:cNvSpPr/>
          <p:nvPr/>
        </p:nvSpPr>
        <p:spPr>
          <a:xfrm>
            <a:off x="2761625" y="1844363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9F16C5-E756-41B8-B280-6FB1175D6158}"/>
              </a:ext>
            </a:extLst>
          </p:cNvPr>
          <p:cNvSpPr/>
          <p:nvPr/>
        </p:nvSpPr>
        <p:spPr>
          <a:xfrm>
            <a:off x="3997858" y="1839845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82438A-E769-450D-9815-4875768F67CF}"/>
              </a:ext>
            </a:extLst>
          </p:cNvPr>
          <p:cNvSpPr/>
          <p:nvPr/>
        </p:nvSpPr>
        <p:spPr>
          <a:xfrm>
            <a:off x="5239522" y="1836838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E20A6F-36C5-4552-81FD-549E87D41C2A}"/>
              </a:ext>
            </a:extLst>
          </p:cNvPr>
          <p:cNvSpPr/>
          <p:nvPr/>
        </p:nvSpPr>
        <p:spPr>
          <a:xfrm>
            <a:off x="6478181" y="1839845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C711FB-C7AF-438B-8ED9-A4D2D09CB2E7}"/>
              </a:ext>
            </a:extLst>
          </p:cNvPr>
          <p:cNvSpPr/>
          <p:nvPr/>
        </p:nvSpPr>
        <p:spPr>
          <a:xfrm>
            <a:off x="7711797" y="1839845"/>
            <a:ext cx="1236978" cy="295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AC9B49-1411-4FB9-BDD8-A71BB172AD4B}"/>
              </a:ext>
            </a:extLst>
          </p:cNvPr>
          <p:cNvSpPr txBox="1"/>
          <p:nvPr/>
        </p:nvSpPr>
        <p:spPr>
          <a:xfrm>
            <a:off x="4004225" y="1860491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113BEB-2419-4DB6-A25F-607F7BE7EE27}"/>
              </a:ext>
            </a:extLst>
          </p:cNvPr>
          <p:cNvSpPr txBox="1"/>
          <p:nvPr/>
        </p:nvSpPr>
        <p:spPr>
          <a:xfrm>
            <a:off x="5292681" y="1839845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EF57B6-FE99-4C2E-B3EE-EA4A079A6F77}"/>
              </a:ext>
            </a:extLst>
          </p:cNvPr>
          <p:cNvSpPr txBox="1"/>
          <p:nvPr/>
        </p:nvSpPr>
        <p:spPr>
          <a:xfrm>
            <a:off x="6536026" y="1845128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9500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D238B9-E6E8-49B2-9355-A937A32DF44D}"/>
              </a:ext>
            </a:extLst>
          </p:cNvPr>
          <p:cNvSpPr txBox="1"/>
          <p:nvPr/>
        </p:nvSpPr>
        <p:spPr>
          <a:xfrm>
            <a:off x="7740616" y="1858502"/>
            <a:ext cx="120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颜值：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占位符 5">
            <a:extLst>
              <a:ext uri="{FF2B5EF4-FFF2-40B4-BE49-F238E27FC236}">
                <a16:creationId xmlns:a16="http://schemas.microsoft.com/office/drawing/2014/main" id="{D5445ACD-55CF-4680-9F86-415C6F2B95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8550" y="2383410"/>
            <a:ext cx="9054899" cy="2342097"/>
          </a:xfrm>
        </p:spPr>
        <p:txBody>
          <a:bodyPr/>
          <a:lstStyle/>
          <a:p>
            <a:r>
              <a:rPr lang="zh-CN" altLang="en-US" b="1" dirty="0"/>
              <a:t>分析：</a:t>
            </a:r>
            <a:endParaRPr lang="en-US" altLang="zh-CN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把颜值数据拿到程序中去，用数组装起来。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定义一个变量用于记录最大值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，这个变量建议默认存储第一个元素值作为参照。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遍历数组的元素，如果该元素大于变量存储的元素，则替换变量存储的值为该元素。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循环结束后输出最大值变量即可。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01EF3-BA7B-4EFD-965D-0BFDD0367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22" y="3312557"/>
            <a:ext cx="4929843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faceScores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9000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10000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20000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9500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6DE6B4-70BB-46DE-960E-7BF398F4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22" y="4137860"/>
            <a:ext cx="2217904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max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faceScores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87164-8EAF-44C3-8EC3-76E8405F4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22" y="4899741"/>
            <a:ext cx="4603778" cy="12003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faceScores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faceScores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[i] &gt; max)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替换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max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faceScores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[i];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0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393" y="1033670"/>
            <a:ext cx="5686968" cy="2268772"/>
          </a:xfrm>
        </p:spPr>
        <p:txBody>
          <a:bodyPr/>
          <a:lstStyle/>
          <a:p>
            <a:r>
              <a:rPr lang="zh-CN" altLang="en-US" dirty="0"/>
              <a:t>数组元素求最大值如何实现的？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16F769-64B9-4B50-BDF8-2C5769C4D0C0}"/>
              </a:ext>
            </a:extLst>
          </p:cNvPr>
          <p:cNvSpPr txBox="1"/>
          <p:nvPr/>
        </p:nvSpPr>
        <p:spPr>
          <a:xfrm>
            <a:off x="5221373" y="2672298"/>
            <a:ext cx="611256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数据拿到程序中去，用数组装起来。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2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定义一个变量用于记录最大值</a:t>
            </a:r>
            <a:r>
              <a:rPr lang="zh-CN" altLang="en-US" sz="12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，这个变量建议默认存储第一个元素值作为参照。</a:t>
            </a:r>
            <a:endParaRPr lang="en-US" altLang="zh-CN" sz="12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2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2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遍历数组的元素，如果该元素大于变量存储的元素，则替换变量存储的值为该元素。</a:t>
            </a:r>
            <a:endParaRPr lang="en-US" altLang="zh-CN" sz="12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2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2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循环结束后输出最大值变量即可。</a:t>
            </a:r>
            <a:endParaRPr lang="en-US" altLang="zh-CN" sz="12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200" b="1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15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FC156467-EFCB-4F5D-830A-E866A8998A77}"/>
              </a:ext>
            </a:extLst>
          </p:cNvPr>
          <p:cNvSpPr txBox="1"/>
          <p:nvPr/>
        </p:nvSpPr>
        <p:spPr>
          <a:xfrm>
            <a:off x="2785135" y="1125416"/>
            <a:ext cx="853559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假如用变量存储这些名字，然后完成随机点名功能，怎么实现？存在有什么问题？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6EC35F-D0F2-47F6-B7B3-E84FF740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3" y="1175140"/>
            <a:ext cx="2381250" cy="54102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C66CEEB-DF7A-480F-9908-E81DE01E4623}"/>
              </a:ext>
            </a:extLst>
          </p:cNvPr>
          <p:cNvSpPr txBox="1"/>
          <p:nvPr/>
        </p:nvSpPr>
        <p:spPr>
          <a:xfrm>
            <a:off x="2915139" y="1811776"/>
            <a:ext cx="2977661" cy="227594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name1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name2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刘疏桐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name3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田启峰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name68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张学颖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name69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李沁霖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name70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陈侃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439C97-91C0-4127-A688-810B9C2BD720}"/>
              </a:ext>
            </a:extLst>
          </p:cNvPr>
          <p:cNvSpPr txBox="1"/>
          <p:nvPr/>
        </p:nvSpPr>
        <p:spPr>
          <a:xfrm>
            <a:off x="6096000" y="1811776"/>
            <a:ext cx="5224731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0E12DC-89C1-4CE3-8F97-03646B2D221C}"/>
              </a:ext>
            </a:extLst>
          </p:cNvPr>
          <p:cNvSpPr txBox="1"/>
          <p:nvPr/>
        </p:nvSpPr>
        <p:spPr>
          <a:xfrm>
            <a:off x="6124576" y="1695399"/>
            <a:ext cx="3178534" cy="89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代码繁琐：大量变量的定义。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业务功能实现麻烦。</a:t>
            </a:r>
            <a:endParaRPr lang="zh-CN" altLang="en-US" sz="1400" b="1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51290940-1B17-4F3D-BE42-9944D2B8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27" y="1562755"/>
            <a:ext cx="2057701" cy="205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8EFC2B40-AE5E-4E51-B748-8E13590CE2E6}"/>
              </a:ext>
            </a:extLst>
          </p:cNvPr>
          <p:cNvSpPr txBox="1"/>
          <p:nvPr/>
        </p:nvSpPr>
        <p:spPr>
          <a:xfrm>
            <a:off x="2843576" y="4432175"/>
            <a:ext cx="1495027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使用数组完成：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D1871321-6F6E-4A1E-914E-C940CD82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139" y="5024101"/>
            <a:ext cx="5592757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刘疏桐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田启峰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”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…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张学颖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李沁霖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陈侃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D23AB44D-62F7-4ACA-AAD4-AA88E12A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27" y="4519238"/>
            <a:ext cx="1904044" cy="190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0BB7B8D2-A228-4EE5-803D-78173DFC95AC}"/>
              </a:ext>
            </a:extLst>
          </p:cNvPr>
          <p:cNvSpPr txBox="1"/>
          <p:nvPr/>
        </p:nvSpPr>
        <p:spPr>
          <a:xfrm>
            <a:off x="2785135" y="5714736"/>
            <a:ext cx="445055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结论：数组适合做一批同种类型数据的存储。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7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 animBg="1"/>
      <p:bldP spid="27" grpId="0"/>
      <p:bldP spid="31" grpId="0"/>
      <p:bldP spid="41" grpId="0"/>
      <p:bldP spid="42" grpId="0" animBg="1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9965" y="179754"/>
            <a:ext cx="4526895" cy="631943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数组元素求和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数组求最值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猜数字游戏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随机排名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数组排序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538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猜数字游戏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63C4-4B20-4ADA-A375-C512BE7B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3604" y="1680193"/>
            <a:ext cx="9644858" cy="4957089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需求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开发一个幸运小游戏，游戏规则如下：</a:t>
            </a: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游戏后台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随机生成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1-20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之间的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个数（</a:t>
            </a:r>
            <a:r>
              <a:rPr lang="zh-CN" altLang="en-US" dirty="0">
                <a:latin typeface="Consolas" panose="020B0609020204030204" pitchFamily="49" charset="0"/>
              </a:rPr>
              <a:t>无所谓是否重复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），然后</a:t>
            </a:r>
            <a:r>
              <a:rPr lang="zh-CN" altLang="en-US" dirty="0">
                <a:latin typeface="Consolas" panose="020B0609020204030204" pitchFamily="49" charset="0"/>
              </a:rPr>
              <a:t>让大家来猜数字：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未猜中提示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：“未命中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并继续猜测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猜中提示：“运气不错，猜中了”，并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输出该数据第一次出现的位置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，且输出全部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个数据， 最终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结束本游戏。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分析</a:t>
            </a:r>
            <a:endParaRPr lang="en-US" altLang="zh-CN" sz="1800" b="1" dirty="0"/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Consolas" panose="020B0609020204030204" pitchFamily="49" charset="0"/>
              </a:rPr>
              <a:t>随机生成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个</a:t>
            </a:r>
            <a:r>
              <a:rPr lang="en-US" altLang="zh-CN" dirty="0">
                <a:latin typeface="Consolas" panose="020B0609020204030204" pitchFamily="49" charset="0"/>
              </a:rPr>
              <a:t>1-20</a:t>
            </a:r>
            <a:r>
              <a:rPr lang="zh-CN" altLang="en-US" dirty="0">
                <a:latin typeface="Consolas" panose="020B0609020204030204" pitchFamily="49" charset="0"/>
              </a:rPr>
              <a:t>之间的数据存储起来 </a:t>
            </a:r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--&gt; </a:t>
            </a:r>
            <a:r>
              <a:rPr lang="zh-CN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使用数组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定义一个死循环，输入数据猜测，遍历数组，判断数据是否在数组中，</a:t>
            </a:r>
            <a:r>
              <a:rPr lang="zh-CN" altLang="en-US" sz="1600" dirty="0">
                <a:latin typeface="Consolas" panose="020B0609020204030204" pitchFamily="49" charset="0"/>
              </a:rPr>
              <a:t>如果在，进行对应提示并结束死循环；如果没有猜中，提示继续猜测直到猜中为止。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393" y="1033670"/>
            <a:ext cx="5686968" cy="2268772"/>
          </a:xfrm>
        </p:spPr>
        <p:txBody>
          <a:bodyPr/>
          <a:lstStyle/>
          <a:p>
            <a:r>
              <a:rPr lang="zh-CN" altLang="en-US" dirty="0"/>
              <a:t>猜数字游戏的实现步骤？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16F769-64B9-4B50-BDF8-2C5769C4D0C0}"/>
              </a:ext>
            </a:extLst>
          </p:cNvPr>
          <p:cNvSpPr txBox="1"/>
          <p:nvPr/>
        </p:nvSpPr>
        <p:spPr>
          <a:xfrm>
            <a:off x="5221374" y="2453789"/>
            <a:ext cx="6134380" cy="1144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动态初始化数组，存入</a:t>
            </a:r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个随机的</a:t>
            </a:r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1-20</a:t>
            </a:r>
            <a:r>
              <a:rPr lang="zh-CN" altLang="en-US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之间的数据</a:t>
            </a:r>
            <a:endParaRPr lang="en-US" altLang="zh-CN" sz="12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定义一个死循环，不断的猜数据，遍历数组，判断数据是否在数组中，</a:t>
            </a:r>
            <a:r>
              <a:rPr lang="zh-CN" altLang="en-US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如果在，进行对应提示并结束死循环；如果没有猜中，提示继续。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59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5596" y="148492"/>
            <a:ext cx="5019266" cy="631943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数组元素求和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数组求最值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猜数字游戏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随机排名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数组排序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199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随机排名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63C4-4B20-4ADA-A375-C512BE7B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24114"/>
            <a:ext cx="9214230" cy="4285916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需求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某公司开发部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名开发人员，要进行项目进展汇报演讲，现在采取随机排名</a:t>
            </a:r>
            <a:r>
              <a:rPr lang="zh-CN" altLang="en-US" dirty="0">
                <a:latin typeface="Consolas" panose="020B0609020204030204" pitchFamily="49" charset="0"/>
              </a:rPr>
              <a:t>后进行汇报。</a:t>
            </a: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请先依次录入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名员工的工号，然后展示出一组随机的排名顺序。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800" b="1" dirty="0">
              <a:latin typeface="Consolas" panose="020B0609020204030204" pitchFamily="49" charset="0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latin typeface="Consolas" panose="020B0609020204030204" pitchFamily="49" charset="0"/>
              </a:rPr>
              <a:t>分析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Consolas" panose="020B0609020204030204" pitchFamily="49" charset="0"/>
              </a:rPr>
              <a:t>在程序中录入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名员工的工号存储起来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---&gt; </a:t>
            </a:r>
            <a:r>
              <a:rPr lang="zh-CN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使用数组。</a:t>
            </a:r>
            <a:endParaRPr lang="en-US" altLang="zh-CN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依次遍历数组中的每个元素，随机一个索引数据，让当前元素与该索引位置处的元素进行交换。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DF60D-5AF2-4143-854E-57106114A1E9}"/>
              </a:ext>
            </a:extLst>
          </p:cNvPr>
          <p:cNvSpPr txBox="1"/>
          <p:nvPr/>
        </p:nvSpPr>
        <p:spPr>
          <a:xfrm>
            <a:off x="2262554" y="3118340"/>
            <a:ext cx="2931834" cy="40011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22    33    35    13     88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0F9B40-FF97-492A-9812-53E8DCBAA2E2}"/>
              </a:ext>
            </a:extLst>
          </p:cNvPr>
          <p:cNvSpPr txBox="1"/>
          <p:nvPr/>
        </p:nvSpPr>
        <p:spPr>
          <a:xfrm>
            <a:off x="6588369" y="3118340"/>
            <a:ext cx="2931834" cy="40011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13    35    88    33     22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26A8913-8E7F-41F0-B27F-C864442A504A}"/>
              </a:ext>
            </a:extLst>
          </p:cNvPr>
          <p:cNvCxnSpPr/>
          <p:nvPr/>
        </p:nvCxnSpPr>
        <p:spPr>
          <a:xfrm>
            <a:off x="5381957" y="3318395"/>
            <a:ext cx="1062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0BD98107-24DA-46C2-A957-E293EE00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360" y="2501402"/>
            <a:ext cx="1428481" cy="1717683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元素交换的原理图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3808226-CE75-45CF-A952-EDB4F45D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501404"/>
            <a:ext cx="1428481" cy="171768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C6C62D6-437E-4004-8C69-048B96BB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49" y="2501403"/>
            <a:ext cx="1428481" cy="171768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31869496-FBF0-4CB7-81EF-3072F25AE2E2}"/>
              </a:ext>
            </a:extLst>
          </p:cNvPr>
          <p:cNvSpPr txBox="1"/>
          <p:nvPr/>
        </p:nvSpPr>
        <p:spPr>
          <a:xfrm>
            <a:off x="2517742" y="2967335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22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0111D7-D659-4900-B0FE-5F471403A673}"/>
              </a:ext>
            </a:extLst>
          </p:cNvPr>
          <p:cNvSpPr txBox="1"/>
          <p:nvPr/>
        </p:nvSpPr>
        <p:spPr>
          <a:xfrm>
            <a:off x="4704441" y="2967335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35</a:t>
            </a:r>
            <a:endParaRPr lang="zh-CN" altLang="en-US" sz="2400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00B55C-818C-47AB-8E99-F1A0DB5B0DE3}"/>
              </a:ext>
            </a:extLst>
          </p:cNvPr>
          <p:cNvSpPr txBox="1"/>
          <p:nvPr/>
        </p:nvSpPr>
        <p:spPr>
          <a:xfrm>
            <a:off x="2517742" y="4847275"/>
            <a:ext cx="2931834" cy="40011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22    33    35    13     88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ADD5E0-0639-41A3-911E-89FE83577E39}"/>
              </a:ext>
            </a:extLst>
          </p:cNvPr>
          <p:cNvSpPr txBox="1"/>
          <p:nvPr/>
        </p:nvSpPr>
        <p:spPr>
          <a:xfrm>
            <a:off x="4704441" y="2967335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35</a:t>
            </a:r>
            <a:endParaRPr lang="zh-CN" altLang="en-US" sz="2400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DF3631-A802-4CD6-AD7F-7BDE1FFDAB66}"/>
              </a:ext>
            </a:extLst>
          </p:cNvPr>
          <p:cNvSpPr txBox="1"/>
          <p:nvPr/>
        </p:nvSpPr>
        <p:spPr>
          <a:xfrm>
            <a:off x="6935641" y="2949193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35</a:t>
            </a:r>
            <a:endParaRPr lang="zh-CN" altLang="en-US" sz="2400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9DA8E4-3BBD-40D3-B2B5-50911D6100B2}"/>
              </a:ext>
            </a:extLst>
          </p:cNvPr>
          <p:cNvSpPr txBox="1"/>
          <p:nvPr/>
        </p:nvSpPr>
        <p:spPr>
          <a:xfrm>
            <a:off x="2517742" y="2967335"/>
            <a:ext cx="91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22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0C07C6-482D-4EC2-8B4E-C143F04A598F}"/>
              </a:ext>
            </a:extLst>
          </p:cNvPr>
          <p:cNvSpPr txBox="1"/>
          <p:nvPr/>
        </p:nvSpPr>
        <p:spPr>
          <a:xfrm>
            <a:off x="6847013" y="425386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临时变量</a:t>
            </a:r>
          </a:p>
        </p:txBody>
      </p:sp>
    </p:spTree>
    <p:extLst>
      <p:ext uri="{BB962C8B-B14F-4D97-AF65-F5344CB8AC3E}">
        <p14:creationId xmlns:p14="http://schemas.microsoft.com/office/powerpoint/2010/main" val="32664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2453 L 0.00247 -0.0243 C 0.00599 -0.04583 0.00273 -0.03009 0.00677 -0.04398 C 0.00859 -0.04976 0.00924 -0.05717 0.01185 -0.06203 C 0.01289 -0.06365 0.01393 -0.06527 0.01484 -0.06713 C 0.01536 -0.06828 0.01562 -0.07014 0.01627 -0.07106 C 0.01732 -0.07268 0.01875 -0.07361 0.01992 -0.075 C 0.03086 -0.08726 0.01601 -0.07176 0.03151 -0.08657 C 0.03229 -0.08726 0.03294 -0.08865 0.03372 -0.08912 C 0.03515 -0.09027 0.03659 -0.09074 0.03815 -0.09166 C 0.03997 -0.09305 0.04192 -0.09467 0.04388 -0.0956 C 0.04518 -0.09629 0.05091 -0.09791 0.05195 -0.09814 C 0.0582 -0.10277 0.05286 -0.0993 0.05989 -0.10208 C 0.06185 -0.10277 0.0638 -0.10393 0.06575 -0.10463 C 0.07018 -0.10625 0.07617 -0.10671 0.08034 -0.10717 C 0.08984 -0.10694 0.09922 -0.10694 0.10872 -0.10601 C 0.1112 -0.10578 0.11354 -0.10439 0.11601 -0.10347 C 0.14114 -0.09305 0.11992 -0.10231 0.13125 -0.0956 C 0.13229 -0.09514 0.13333 -0.09514 0.13424 -0.09444 C 0.14336 -0.0875 0.13724 -0.09166 0.14219 -0.08657 C 0.14323 -0.08564 0.14427 -0.08495 0.14518 -0.08402 C 0.14622 -0.08287 0.147 -0.08148 0.14804 -0.08009 C 0.1487 -0.07916 0.14948 -0.07847 0.15026 -0.07754 C 0.15312 -0.06967 0.15 -0.07708 0.1539 -0.07106 L 0.16041 -0.05949 C 0.1612 -0.0581 0.16198 -0.05694 0.16263 -0.05555 C 0.16354 -0.05301 0.16471 -0.05046 0.16549 -0.04768 C 0.16601 -0.04606 0.16627 -0.04421 0.16692 -0.04259 C 0.1681 -0.04027 0.17057 -0.03611 0.17057 -0.03588 C 0.17187 -0.03171 0.17278 -0.02708 0.17422 -0.02314 C 0.17474 -0.02199 0.17539 -0.0206 0.17578 -0.01921 C 0.17604 -0.01805 0.17604 -0.01666 0.17643 -0.01551 C 0.17708 -0.01342 0.17838 -0.01226 0.17864 -0.01018 C 0.17916 -0.00694 0.17864 -0.00324 0.17864 0.00024 " pathEditMode="relative" rAng="0" ptsTypes="AAAAAAAAAAAAAAAAAAAAAAAAAAAAAAAAAA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186 L -0.00547 0.00209 C -0.00495 -0.01226 -0.00612 -0.0199 -0.00273 -0.03078 C -0.00091 -0.03703 0.003 -0.04629 0.00638 -0.05023 C 0.00729 -0.05139 0.00807 -0.05254 0.00912 -0.05347 C 0.01055 -0.05486 0.01224 -0.05555 0.01367 -0.05671 C 0.02292 -0.06504 0.01445 -0.05833 0.02096 -0.06481 C 0.02279 -0.06666 0.02461 -0.06851 0.02643 -0.06967 C 0.0276 -0.0706 0.02891 -0.0706 0.03021 -0.07129 C 0.03177 -0.07222 0.03307 -0.07407 0.03477 -0.07453 C 0.03711 -0.07569 0.03958 -0.07569 0.04206 -0.07615 C 0.05417 -0.0787 0.05326 -0.07847 0.06953 -0.07939 L 0.10065 -0.08101 C 0.11315 -0.08055 0.12565 -0.08078 0.13815 -0.07939 C 0.1418 -0.07916 0.14909 -0.07615 0.14909 -0.07592 C 0.15677 -0.07176 0.14492 -0.07824 0.16185 -0.07291 C 0.1638 -0.07245 0.16745 -0.06967 0.16745 -0.06944 C 0.16914 -0.06666 0.16966 -0.06527 0.17201 -0.06319 C 0.17279 -0.0625 0.17383 -0.06226 0.17474 -0.06157 C 0.17565 -0.06064 0.17643 -0.05926 0.17747 -0.05833 C 0.17839 -0.05764 0.17943 -0.05787 0.18021 -0.05671 C 0.18112 -0.05555 0.18138 -0.05347 0.18203 -0.05185 C 0.18255 -0.05069 0.1832 -0.04976 0.18385 -0.04861 C 0.18594 -0.03426 0.18477 -0.04444 0.18477 -0.01782 " pathEditMode="relative" rAng="0" ptsTypes="AAAAAAAAAAAAAAAAAAAAAAAA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64 0.00024 L 0.17864 0.00116 C 0.17929 -0.01551 0.17982 -0.03078 0.18047 -0.04652 C 0.18073 -0.05046 0.18099 -0.05393 0.18125 -0.05787 C 0.18164 -0.06273 0.1819 -0.06805 0.18216 -0.07338 C 0.18255 -0.09143 0.18346 -0.10902 0.18333 -0.12708 C 0.18242 -0.18958 0.18359 -0.14467 0.17955 -0.16713 C 0.17877 -0.17129 0.17877 -0.17662 0.17773 -0.18055 C 0.17669 -0.18402 0.17591 -0.18796 0.175 -0.19189 C 0.17435 -0.19467 0.17396 -0.19768 0.17317 -0.20092 C 0.17213 -0.20439 0.17005 -0.20694 0.16862 -0.20949 C 0.16771 -0.2125 0.16705 -0.21597 0.16601 -0.21828 C 0.16406 -0.22291 0.16263 -0.22314 0.16041 -0.22523 C 0.15924 -0.22777 0.1582 -0.23194 0.1569 -0.23426 C 0.15521 -0.23657 0.15338 -0.23703 0.15117 -0.23865 C 0.13815 -0.24838 0.15169 -0.23819 0.13867 -0.24537 C 0.12656 -0.25162 0.13763 -0.24745 0.12682 -0.25416 C 0.12513 -0.25532 0.1233 -0.25555 0.12135 -0.25648 C 0.0983 -0.26527 0.13528 -0.25092 0.10677 -0.26088 C 0.10508 -0.26134 0.1039 -0.26273 0.10221 -0.26319 C 0.09062 -0.26643 0.0733 -0.26666 0.06328 -0.26713 C 0.0306 -0.26574 0.00377 -0.26574 -0.0267 -0.26088 C -0.03138 -0.26018 -0.03972 -0.25902 -0.04492 -0.25648 C -0.0474 -0.25532 -0.04987 -0.25254 -0.05222 -0.25185 C -0.06276 -0.24976 -0.0612 -0.25069 -0.07031 -0.24745 C -0.07253 -0.24699 -0.07461 -0.24606 -0.07683 -0.24537 C -0.08516 -0.24097 -0.08203 -0.24236 -0.08854 -0.23634 C -0.09037 -0.23472 -0.09219 -0.23402 -0.09401 -0.23194 C -0.10821 -0.21713 -0.09662 -0.22685 -0.10391 -0.22083 L -0.11498 -0.20092 C -0.11602 -0.19861 -0.11745 -0.19676 -0.11862 -0.19398 C -0.12305 -0.18333 -0.11745 -0.19652 -0.12318 -0.18518 C -0.12383 -0.18356 -0.12409 -0.18171 -0.12487 -0.18055 C -0.12813 -0.17523 -0.12852 -0.17801 -0.13125 -0.17129 C -0.13321 -0.16736 -0.13451 -0.16157 -0.13672 -0.1581 C -0.13763 -0.15717 -0.13854 -0.15532 -0.13946 -0.1537 C -0.14011 -0.15254 -0.1405 -0.15023 -0.14128 -0.14907 C -0.14258 -0.14768 -0.1444 -0.14652 -0.14571 -0.14467 C -0.14727 -0.14305 -0.15313 -0.13264 -0.15495 -0.12939 C -0.15899 -0.1206 -0.15625 -0.12523 -0.15951 -0.11597 C -0.16003 -0.11435 -0.16068 -0.11273 -0.1612 -0.11134 C -0.16198 -0.10694 -0.16172 -0.10139 -0.16315 -0.09791 C -0.16524 -0.09236 -0.16784 -0.0868 -0.1694 -0.07986 C -0.16992 -0.07754 -0.17162 -0.0662 -0.17227 -0.06226 C -0.17253 -0.05926 -0.17253 -0.05601 -0.17305 -0.05324 C -0.17357 -0.05069 -0.17435 -0.04884 -0.17474 -0.04652 C -0.17643 -0.02801 -0.17435 -0.04189 -0.17943 -0.02639 C -0.18711 -0.00254 -0.18086 -0.01875 -0.18373 -0.01111 " pathEditMode="relative" rAng="0" ptsTypes="AAAAAAAAAAAAAAAAAAAAAAAAAAAAAAAAAAAAAAAAAAAAAAAA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91" y="-133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3" grpId="2"/>
      <p:bldP spid="44" grpId="0"/>
      <p:bldP spid="44" grpId="1"/>
      <p:bldP spid="44" grpId="2"/>
      <p:bldP spid="44" grpId="3"/>
      <p:bldP spid="15" grpId="0"/>
      <p:bldP spid="17" grpId="0"/>
      <p:bldP spid="18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79" y="1291773"/>
            <a:ext cx="39162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随机交换排名的其他使用场景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12879AA-4BE7-47DD-A7C3-8982D18B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8" y="2084232"/>
            <a:ext cx="7362825" cy="31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03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839" y="997066"/>
            <a:ext cx="5686968" cy="2268772"/>
          </a:xfrm>
        </p:spPr>
        <p:txBody>
          <a:bodyPr/>
          <a:lstStyle/>
          <a:p>
            <a:r>
              <a:rPr lang="zh-CN" altLang="en-US" dirty="0"/>
              <a:t>如何实现随机排名的？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16F769-64B9-4B50-BDF8-2C5769C4D0C0}"/>
              </a:ext>
            </a:extLst>
          </p:cNvPr>
          <p:cNvSpPr txBox="1"/>
          <p:nvPr/>
        </p:nvSpPr>
        <p:spPr>
          <a:xfrm>
            <a:off x="4462585" y="2453789"/>
            <a:ext cx="7627815" cy="1624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定义一个动态初始化的数组用于录入数据。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遍历数组中的每个元素，每次随机一个索引值，让当前元素与该索引位置处的元素进行交换。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遍历输出数组中的内容即可。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66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0830" y="187570"/>
            <a:ext cx="4493845" cy="613968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数组元素求和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数组求最值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猜数字游戏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随机排名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数组排序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110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49504F"/>
                </a:solidFill>
              </a:rPr>
              <a:t>数组排序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F050C6A0-C4EA-40DC-A075-4E063291E221}"/>
              </a:ext>
            </a:extLst>
          </p:cNvPr>
          <p:cNvSpPr txBox="1">
            <a:spLocks/>
          </p:cNvSpPr>
          <p:nvPr/>
        </p:nvSpPr>
        <p:spPr>
          <a:xfrm>
            <a:off x="731521" y="1402092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就是对数组中的元素，进行升序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由小到大</a:t>
            </a: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或者降序（由大到小）的操作。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59111212-5E1B-4B83-B7B2-37586A41FE70}"/>
              </a:ext>
            </a:extLst>
          </p:cNvPr>
          <p:cNvSpPr txBox="1">
            <a:spLocks/>
          </p:cNvSpPr>
          <p:nvPr/>
        </p:nvSpPr>
        <p:spPr>
          <a:xfrm>
            <a:off x="710880" y="2049517"/>
            <a:ext cx="2968793" cy="44815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数组排序的技术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 dirty="0">
                <a:solidFill>
                  <a:srgbClr val="C00000"/>
                </a:solidFill>
              </a:rPr>
              <a:t>冒泡排序</a:t>
            </a:r>
            <a:endParaRPr kumimoji="1" lang="en-US" altLang="zh-CN" sz="1600" b="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选择排序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快速排序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插入排序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数组搜索相关的技术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二分搜索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分块查找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哈希表查找</a:t>
            </a:r>
            <a:endParaRPr kumimoji="1" lang="en-US" altLang="zh-CN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064" y="2170594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怎么操作数组元素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怎么定义数组存储数据</a:t>
            </a:r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72C02576-30F1-45CC-A13C-C936C9D883FA}"/>
              </a:ext>
            </a:extLst>
          </p:cNvPr>
          <p:cNvSpPr/>
          <p:nvPr/>
        </p:nvSpPr>
        <p:spPr bwMode="auto">
          <a:xfrm>
            <a:off x="7212163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734" y="2170275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怎么解决实际问题</a:t>
            </a:r>
          </a:p>
        </p:txBody>
      </p:sp>
      <p:sp>
        <p:nvSpPr>
          <p:cNvPr id="22" name="任意多边形 10">
            <a:extLst>
              <a:ext uri="{FF2B5EF4-FFF2-40B4-BE49-F238E27FC236}">
                <a16:creationId xmlns:a16="http://schemas.microsoft.com/office/drawing/2014/main" id="{E3C5AA37-D52C-42BA-A163-AD49866F2E62}"/>
              </a:ext>
            </a:extLst>
          </p:cNvPr>
          <p:cNvSpPr/>
          <p:nvPr/>
        </p:nvSpPr>
        <p:spPr bwMode="auto">
          <a:xfrm>
            <a:off x="9294545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3" name="文本框 46">
            <a:extLst>
              <a:ext uri="{FF2B5EF4-FFF2-40B4-BE49-F238E27FC236}">
                <a16:creationId xmlns:a16="http://schemas.microsoft.com/office/drawing/2014/main" id="{747AE2B1-79D0-495B-92E7-E41BFF8E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625" y="2150940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数组使用的注意点</a:t>
            </a: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4DF01AFE-80CB-4F53-9DEA-4CED53AB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748" y="2191016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数组内存原理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053368" y="2916997"/>
            <a:ext cx="2102163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怎么结合数组解决比如随机点名等一些实际业务</a:t>
            </a: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A801FA6B-EFCB-468E-8DED-05E6B936B6FC}"/>
              </a:ext>
            </a:extLst>
          </p:cNvPr>
          <p:cNvSpPr txBox="1"/>
          <p:nvPr/>
        </p:nvSpPr>
        <p:spPr>
          <a:xfrm>
            <a:off x="7155531" y="2916046"/>
            <a:ext cx="1942371" cy="6671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数组在内存中具体是怎么去工作的</a:t>
            </a: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C45DFA98-930D-4B63-8196-25C83800C08A}"/>
              </a:ext>
            </a:extLst>
          </p:cNvPr>
          <p:cNvSpPr txBox="1"/>
          <p:nvPr/>
        </p:nvSpPr>
        <p:spPr>
          <a:xfrm>
            <a:off x="9167341" y="2916997"/>
            <a:ext cx="2517899" cy="107143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sz="1800" dirty="0">
                <a:sym typeface="微软雅黑" panose="020B0503020204020204" pitchFamily="34" charset="-122"/>
              </a:rPr>
              <a:t>避免入坑，同时可以在出现问题后立即排查问题所在</a:t>
            </a:r>
            <a:endParaRPr lang="zh-CN" altLang="en-US" sz="1800" b="1" dirty="0">
              <a:solidFill>
                <a:srgbClr val="AD2A26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951787" y="2938211"/>
            <a:ext cx="1942368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在程序中如何去定义数组存储数据，具体格式是什么样的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2922680" y="2938211"/>
            <a:ext cx="2102163" cy="6671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怎么去获取，修改数组中的数据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关于数组同学们需要学会什么</a:t>
            </a: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1" grpId="0"/>
      <p:bldP spid="22" grpId="0" animBg="1"/>
      <p:bldP spid="23" grpId="0"/>
      <p:bldP spid="28" grpId="0"/>
      <p:bldP spid="33" grpId="0"/>
      <p:bldP spid="34" grpId="0"/>
      <p:bldP spid="35" grpId="0"/>
      <p:bldP spid="39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43380" y="1152077"/>
            <a:ext cx="5239656" cy="5014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09642"/>
              </p:ext>
            </p:extLst>
          </p:nvPr>
        </p:nvGraphicFramePr>
        <p:xfrm>
          <a:off x="6775850" y="1542936"/>
          <a:ext cx="42484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266190" y="15386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173990" y="1544463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9358390" y="15386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0450590" y="15386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7325994" y="2081822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752142" y="1232576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第一轮</a:t>
            </a:r>
            <a:endParaRPr lang="en-US" altLang="zh-CN" sz="1200" b="1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94233"/>
              </p:ext>
            </p:extLst>
          </p:nvPr>
        </p:nvGraphicFramePr>
        <p:xfrm>
          <a:off x="6775850" y="3119030"/>
          <a:ext cx="42484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7181978" y="311471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66502" y="311860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78766" y="310213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384334" y="311860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7366428" y="3699688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752142" y="2808670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第二轮</a:t>
            </a:r>
            <a:endParaRPr lang="en-US" altLang="zh-CN" sz="1200" b="1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60377"/>
              </p:ext>
            </p:extLst>
          </p:nvPr>
        </p:nvGraphicFramePr>
        <p:xfrm>
          <a:off x="6775850" y="4809466"/>
          <a:ext cx="42484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8245626" y="478923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405866" y="480090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355362" y="480273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82570" y="480090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7334640" y="5356145"/>
            <a:ext cx="1008112" cy="230655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52142" y="4499106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第三轮</a:t>
            </a:r>
            <a:endParaRPr lang="en-US" altLang="zh-CN" sz="1200" b="1" dirty="0"/>
          </a:p>
        </p:txBody>
      </p:sp>
      <p:sp>
        <p:nvSpPr>
          <p:cNvPr id="27" name="任意多边形 26"/>
          <p:cNvSpPr/>
          <p:nvPr/>
        </p:nvSpPr>
        <p:spPr>
          <a:xfrm>
            <a:off x="8479634" y="2111996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672366" y="2171043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566798" y="3718292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3241B746-D366-4A1D-BC8E-646A73132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3" y="1335938"/>
            <a:ext cx="5614895" cy="51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每次从数组中找出最大值放在数组的后面去。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96B50AE-E5A2-44C8-A68E-B5D83BDDCBED}"/>
              </a:ext>
            </a:extLst>
          </p:cNvPr>
          <p:cNvSpPr txBox="1"/>
          <p:nvPr/>
        </p:nvSpPr>
        <p:spPr>
          <a:xfrm>
            <a:off x="477586" y="2203031"/>
            <a:ext cx="3125625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实现冒泡排序的</a:t>
            </a: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关键步骤分析</a:t>
            </a:r>
            <a:endParaRPr kumimoji="0" lang="zh-CN" altLang="zh-CN" sz="1800" b="1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2DF05CB-6FDF-49E6-8806-45568C580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3" y="2672006"/>
            <a:ext cx="5638408" cy="2981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确定总共需要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几轮： 数组的长度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每轮比较几次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当前位置大于后一个位置则交换数据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2A622BC-4C1C-4B39-BC31-10B3DEDF4A3F}"/>
              </a:ext>
            </a:extLst>
          </p:cNvPr>
          <p:cNvSpPr txBox="1"/>
          <p:nvPr/>
        </p:nvSpPr>
        <p:spPr>
          <a:xfrm>
            <a:off x="477587" y="917590"/>
            <a:ext cx="2100075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冒泡排序的</a:t>
            </a: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思想</a:t>
            </a:r>
            <a:endParaRPr kumimoji="0" lang="zh-CN" altLang="zh-CN" sz="1800" b="1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F1C8A09-C8A0-4CB2-B23D-1BF623217BA4}"/>
              </a:ext>
            </a:extLst>
          </p:cNvPr>
          <p:cNvSpPr txBox="1"/>
          <p:nvPr/>
        </p:nvSpPr>
        <p:spPr>
          <a:xfrm>
            <a:off x="838320" y="3785828"/>
            <a:ext cx="4243351" cy="135479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400" b="0" u="none" strike="noStrike" cap="none" normalizeH="0" baseline="0" dirty="0" err="1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轮数</a:t>
            </a: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     </a:t>
            </a:r>
            <a:r>
              <a:rPr kumimoji="0" lang="zh-CN" altLang="en-US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次数      </a:t>
            </a:r>
            <a:r>
              <a:rPr kumimoji="0" lang="zh-CN" altLang="en-US" sz="14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次数规律</a:t>
            </a:r>
            <a:r>
              <a:rPr kumimoji="0" lang="en-US" altLang="zh-CN" sz="14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kumimoji="0" lang="en-US" altLang="zh-CN" sz="14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4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数组的长度 </a:t>
            </a:r>
            <a:r>
              <a:rPr kumimoji="0" lang="en-US" altLang="zh-CN" sz="14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kumimoji="0" lang="en-US" altLang="zh-CN" sz="1400" b="1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kumimoji="0" lang="en-US" altLang="zh-CN" sz="1400" b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1                3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2                2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3                1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100C98-1023-4BE9-9AAD-45CB5A40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016" y="866630"/>
            <a:ext cx="2469530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0.08958 -0.0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-0.08958 0.000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58 -0.0007 L 0.17917 -0.0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-0.08959 -2.22222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7 -0.0007 L 0.26875 -0.000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08958 -2.22222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09062 0.0023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11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09062 -0.0023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08724 -0.0018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08724 0.0018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3" grpId="0"/>
      <p:bldP spid="133" grpId="1"/>
      <p:bldP spid="133" grpId="2"/>
      <p:bldP spid="134" grpId="0"/>
      <p:bldP spid="146" grpId="0"/>
      <p:bldP spid="19" grpId="0" animBg="1"/>
      <p:bldP spid="40" grpId="0"/>
      <p:bldP spid="41" grpId="0"/>
      <p:bldP spid="42" grpId="0"/>
      <p:bldP spid="42" grpId="1"/>
      <p:bldP spid="43" grpId="0"/>
      <p:bldP spid="43" grpId="1"/>
      <p:bldP spid="44" grpId="0" animBg="1"/>
      <p:bldP spid="47" grpId="0"/>
      <p:bldP spid="54" grpId="0"/>
      <p:bldP spid="54" grpId="1"/>
      <p:bldP spid="55" grpId="0"/>
      <p:bldP spid="56" grpId="0"/>
      <p:bldP spid="57" grpId="0"/>
      <p:bldP spid="57" grpId="1"/>
      <p:bldP spid="58" grpId="0" animBg="1"/>
      <p:bldP spid="60" grpId="0"/>
      <p:bldP spid="27" grpId="0" animBg="1"/>
      <p:bldP spid="28" grpId="0" animBg="1"/>
      <p:bldP spid="29" grpId="0" animBg="1"/>
      <p:bldP spid="35" grpId="0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908296" y="2980723"/>
            <a:ext cx="6785863" cy="327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2.</a:t>
            </a:r>
            <a:r>
              <a:rPr kumimoji="1" lang="zh-CN" altLang="en-US" sz="1600" dirty="0">
                <a:latin typeface="Consolas" panose="020B0609020204030204" pitchFamily="49" charset="0"/>
              </a:rPr>
              <a:t> 冒泡排序的实现步骤。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定义一个外部循环控制总共需要冒几轮（数组的长度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定义一个内部循环，控制每轮依次往后比较几个位置（数组长度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-i-1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）。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如果当前位置的元素值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后一个位置的元素值，两者交换。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14F5D9-962E-44EF-82CE-6D33A6F5E345}"/>
              </a:ext>
            </a:extLst>
          </p:cNvPr>
          <p:cNvSpPr txBox="1"/>
          <p:nvPr/>
        </p:nvSpPr>
        <p:spPr>
          <a:xfrm>
            <a:off x="4987125" y="1763073"/>
            <a:ext cx="6057238" cy="1571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nsolas" panose="020B0609020204030204" pitchFamily="49" charset="0"/>
              </a:rPr>
              <a:t>1. </a:t>
            </a:r>
            <a:r>
              <a:rPr kumimoji="1" lang="zh-CN" altLang="en-US" sz="1600" dirty="0">
                <a:latin typeface="Consolas" panose="020B0609020204030204" pitchFamily="49" charset="0"/>
              </a:rPr>
              <a:t>冒泡排序的思想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头</a:t>
            </a:r>
            <a:r>
              <a:rPr lang="zh-CN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开始两两比较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把较大的元素与较小的元素进行交换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每轮</a:t>
            </a:r>
            <a:r>
              <a:rPr lang="zh-CN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把当前最大的一个元素存入到数组当前的末尾。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0673" y="330200"/>
            <a:ext cx="6213758" cy="57808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1" lang="zh-CN" altLang="en-US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内存分配、数组内存图</a:t>
            </a:r>
            <a:endParaRPr kumimoji="1" lang="en-US" altLang="zh-CN" sz="18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两个变量指向同一个数组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11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Java </a:t>
            </a:r>
            <a:r>
              <a:rPr kumimoji="1" lang="zh-CN" altLang="en-US" dirty="0">
                <a:latin typeface="Consolas" panose="020B0609020204030204" pitchFamily="49" charset="0"/>
              </a:rPr>
              <a:t>内存分配介绍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0BB46567-F59F-4553-BD3D-3E347644B7CA}"/>
              </a:ext>
            </a:extLst>
          </p:cNvPr>
          <p:cNvSpPr txBox="1"/>
          <p:nvPr/>
        </p:nvSpPr>
        <p:spPr>
          <a:xfrm>
            <a:off x="731521" y="1909958"/>
            <a:ext cx="8718551" cy="1674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方法区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本地方法栈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寄存器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553EAC-F86D-4D49-AB1D-4229A7EF1251}"/>
              </a:ext>
            </a:extLst>
          </p:cNvPr>
          <p:cNvGrpSpPr>
            <a:grpSpLocks/>
          </p:cNvGrpSpPr>
          <p:nvPr/>
        </p:nvGrpSpPr>
        <p:grpSpPr bwMode="auto">
          <a:xfrm>
            <a:off x="8754534" y="1807634"/>
            <a:ext cx="3198284" cy="4790017"/>
            <a:chOff x="6565874" y="1354975"/>
            <a:chExt cx="2398614" cy="359286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7B60D2E-25EE-4786-9450-517834CEF1E4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6" name="TextBox 2">
              <a:extLst>
                <a:ext uri="{FF2B5EF4-FFF2-40B4-BE49-F238E27FC236}">
                  <a16:creationId xmlns:a16="http://schemas.microsoft.com/office/drawing/2014/main" id="{97D2F12D-9EDE-4DBF-B59A-C5A13DA7A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89224"/>
              <a:ext cx="936625" cy="44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47FF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堆内存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B7EF785-AFA4-4D0B-8594-F9C3FEBDE153}"/>
              </a:ext>
            </a:extLst>
          </p:cNvPr>
          <p:cNvGrpSpPr>
            <a:grpSpLocks/>
          </p:cNvGrpSpPr>
          <p:nvPr/>
        </p:nvGrpSpPr>
        <p:grpSpPr bwMode="auto">
          <a:xfrm>
            <a:off x="5941484" y="1797051"/>
            <a:ext cx="2360083" cy="4800601"/>
            <a:chOff x="4441895" y="1347668"/>
            <a:chExt cx="1771200" cy="360017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B2D1A24-AD44-4A6B-8162-9EA269203F9F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9" name="TextBox 2">
              <a:extLst>
                <a:ext uri="{FF2B5EF4-FFF2-40B4-BE49-F238E27FC236}">
                  <a16:creationId xmlns:a16="http://schemas.microsoft.com/office/drawing/2014/main" id="{291FA3BC-DEF2-4A38-AFFF-E5F414183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43964BF-C87A-4A83-A986-9BFE5861635A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8FB4DC2-2EB6-422F-A056-01EFC5BAB2F8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45A837-ACBF-4D2C-AA57-022A8D3E8E3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1C26231-BC8A-4A32-8C4E-8C657BB3A601}"/>
              </a:ext>
            </a:extLst>
          </p:cNvPr>
          <p:cNvGrpSpPr>
            <a:grpSpLocks/>
          </p:cNvGrpSpPr>
          <p:nvPr/>
        </p:nvGrpSpPr>
        <p:grpSpPr bwMode="auto">
          <a:xfrm>
            <a:off x="2672179" y="4730752"/>
            <a:ext cx="2816339" cy="1869016"/>
            <a:chOff x="1828154" y="3579862"/>
            <a:chExt cx="2442792" cy="140064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3CD1C7E-720F-4B0B-BDA0-7C49C04AC1EC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5" name="TextBox 2">
              <a:extLst>
                <a:ext uri="{FF2B5EF4-FFF2-40B4-BE49-F238E27FC236}">
                  <a16:creationId xmlns:a16="http://schemas.microsoft.com/office/drawing/2014/main" id="{76E75D77-4833-426E-B4B8-3D273B9E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54" y="4521848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62" name="TextBox 3">
            <a:extLst>
              <a:ext uri="{FF2B5EF4-FFF2-40B4-BE49-F238E27FC236}">
                <a16:creationId xmlns:a16="http://schemas.microsoft.com/office/drawing/2014/main" id="{11B62952-8B4B-4BE6-BAF4-DC7D03068C72}"/>
              </a:ext>
            </a:extLst>
          </p:cNvPr>
          <p:cNvSpPr txBox="1"/>
          <p:nvPr/>
        </p:nvSpPr>
        <p:spPr>
          <a:xfrm>
            <a:off x="2805344" y="4885268"/>
            <a:ext cx="2522307" cy="46166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HelloWorld.class</a:t>
            </a: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Test.class</a:t>
            </a:r>
            <a:endParaRPr lang="en-US" altLang="zh-CN" sz="1200" kern="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9FDD7EB9-73C6-4561-9488-DED23C742A7A}"/>
              </a:ext>
            </a:extLst>
          </p:cNvPr>
          <p:cNvSpPr txBox="1"/>
          <p:nvPr/>
        </p:nvSpPr>
        <p:spPr>
          <a:xfrm>
            <a:off x="6017684" y="1392768"/>
            <a:ext cx="2207683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宋体" panose="02010600030101010101" pitchFamily="2" charset="-122"/>
              </a:rPr>
              <a:t>……</a:t>
            </a:r>
            <a:endParaRPr lang="zh-CN" altLang="zh-CN" sz="1200" kern="100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9B6212F5-7AED-462E-A8DE-B6D74E00548E}"/>
              </a:ext>
            </a:extLst>
          </p:cNvPr>
          <p:cNvSpPr txBox="1"/>
          <p:nvPr/>
        </p:nvSpPr>
        <p:spPr>
          <a:xfrm>
            <a:off x="6017684" y="5748868"/>
            <a:ext cx="2207683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400" b="1" kern="0" dirty="0">
                <a:solidFill>
                  <a:srgbClr val="00008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宋体" panose="02010600030101010101" pitchFamily="2" charset="-122"/>
              </a:rPr>
              <a:t>……</a:t>
            </a:r>
            <a:endParaRPr lang="zh-CN" altLang="zh-CN" sz="1200" kern="100" dirty="0"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TextBox 4">
            <a:extLst>
              <a:ext uri="{FF2B5EF4-FFF2-40B4-BE49-F238E27FC236}">
                <a16:creationId xmlns:a16="http://schemas.microsoft.com/office/drawing/2014/main" id="{5E1B8BD7-006B-4A32-ADFA-C113FA14ACBA}"/>
              </a:ext>
            </a:extLst>
          </p:cNvPr>
          <p:cNvSpPr txBox="1"/>
          <p:nvPr/>
        </p:nvSpPr>
        <p:spPr>
          <a:xfrm>
            <a:off x="9341696" y="2946416"/>
            <a:ext cx="2118783" cy="1298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出来的东西会在这块内存中开辟空间并产生地址</a:t>
            </a:r>
          </a:p>
        </p:txBody>
      </p:sp>
      <p:sp>
        <p:nvSpPr>
          <p:cNvPr id="69" name="TextBox 4">
            <a:extLst>
              <a:ext uri="{FF2B5EF4-FFF2-40B4-BE49-F238E27FC236}">
                <a16:creationId xmlns:a16="http://schemas.microsoft.com/office/drawing/2014/main" id="{8E772D3F-57B3-491D-BC51-527278FD3656}"/>
              </a:ext>
            </a:extLst>
          </p:cNvPr>
          <p:cNvSpPr txBox="1"/>
          <p:nvPr/>
        </p:nvSpPr>
        <p:spPr>
          <a:xfrm>
            <a:off x="6126360" y="3263779"/>
            <a:ext cx="2012949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方法运行时所进入的内存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变量也是在这里</a:t>
            </a:r>
          </a:p>
        </p:txBody>
      </p:sp>
      <p:cxnSp>
        <p:nvCxnSpPr>
          <p:cNvPr id="70" name="肘形连接符 56">
            <a:extLst>
              <a:ext uri="{FF2B5EF4-FFF2-40B4-BE49-F238E27FC236}">
                <a16:creationId xmlns:a16="http://schemas.microsoft.com/office/drawing/2014/main" id="{0BAAB1B6-E270-4256-B02E-4639ECF328AA}"/>
              </a:ext>
            </a:extLst>
          </p:cNvPr>
          <p:cNvCxnSpPr>
            <a:cxnSpLocks/>
            <a:stCxn id="62" idx="0"/>
            <a:endCxn id="66" idx="1"/>
          </p:cNvCxnSpPr>
          <p:nvPr/>
        </p:nvCxnSpPr>
        <p:spPr>
          <a:xfrm rot="5400000" flipH="1" flipV="1">
            <a:off x="3372786" y="2240370"/>
            <a:ext cx="3338611" cy="195118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4">
            <a:extLst>
              <a:ext uri="{FF2B5EF4-FFF2-40B4-BE49-F238E27FC236}">
                <a16:creationId xmlns:a16="http://schemas.microsoft.com/office/drawing/2014/main" id="{F718984A-D868-4C41-B97E-CB9B5DC31460}"/>
              </a:ext>
            </a:extLst>
          </p:cNvPr>
          <p:cNvSpPr txBox="1"/>
          <p:nvPr/>
        </p:nvSpPr>
        <p:spPr>
          <a:xfrm>
            <a:off x="2689111" y="5715149"/>
            <a:ext cx="281633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字节码文件加载时进入的内存</a:t>
            </a:r>
          </a:p>
        </p:txBody>
      </p:sp>
    </p:spTree>
    <p:extLst>
      <p:ext uri="{BB962C8B-B14F-4D97-AF65-F5344CB8AC3E}">
        <p14:creationId xmlns:p14="http://schemas.microsoft.com/office/powerpoint/2010/main" val="226606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2.22222E-6 0.6351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5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2.22222E-6 -0.63518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5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/>
      <p:bldP spid="69" grpId="0"/>
      <p:bldP spid="7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5">
            <a:extLst>
              <a:ext uri="{FF2B5EF4-FFF2-40B4-BE49-F238E27FC236}">
                <a16:creationId xmlns:a16="http://schemas.microsoft.com/office/drawing/2014/main" id="{09FAFB3B-FE2B-487C-B632-617CAC59E26E}"/>
              </a:ext>
            </a:extLst>
          </p:cNvPr>
          <p:cNvGrpSpPr>
            <a:grpSpLocks/>
          </p:cNvGrpSpPr>
          <p:nvPr/>
        </p:nvGrpSpPr>
        <p:grpSpPr bwMode="auto">
          <a:xfrm>
            <a:off x="8793908" y="1765739"/>
            <a:ext cx="3288917" cy="4638016"/>
            <a:chOff x="6535074" y="1507103"/>
            <a:chExt cx="2398614" cy="359299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7E138ED-F2C1-4913-82F7-8012F811F32C}"/>
                </a:ext>
              </a:extLst>
            </p:cNvPr>
            <p:cNvSpPr/>
            <p:nvPr/>
          </p:nvSpPr>
          <p:spPr bwMode="auto">
            <a:xfrm>
              <a:off x="6535074" y="150710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TextBox 2">
              <a:extLst>
                <a:ext uri="{FF2B5EF4-FFF2-40B4-BE49-F238E27FC236}">
                  <a16:creationId xmlns:a16="http://schemas.microsoft.com/office/drawing/2014/main" id="{E5BD6F34-058A-4B86-8147-10329C2F7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248" y="4597913"/>
              <a:ext cx="936625" cy="4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0283E4DC-B52C-4F44-A086-0EB23DFD4762}"/>
              </a:ext>
            </a:extLst>
          </p:cNvPr>
          <p:cNvSpPr/>
          <p:nvPr/>
        </p:nvSpPr>
        <p:spPr>
          <a:xfrm>
            <a:off x="9037396" y="4178363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44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FCEC8D0-BBC4-4A5E-B1CB-1E1DA0834C0E}"/>
              </a:ext>
            </a:extLst>
          </p:cNvPr>
          <p:cNvSpPr/>
          <p:nvPr/>
        </p:nvSpPr>
        <p:spPr>
          <a:xfrm>
            <a:off x="9809609" y="4180481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55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E38BA9F-2C13-44B3-BEAB-C340D6A02679}"/>
              </a:ext>
            </a:extLst>
          </p:cNvPr>
          <p:cNvSpPr/>
          <p:nvPr/>
        </p:nvSpPr>
        <p:spPr>
          <a:xfrm>
            <a:off x="10555853" y="4180481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66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59" name="组合 9">
            <a:extLst>
              <a:ext uri="{FF2B5EF4-FFF2-40B4-BE49-F238E27FC236}">
                <a16:creationId xmlns:a16="http://schemas.microsoft.com/office/drawing/2014/main" id="{D0BE5959-5D85-430B-939F-2AFB1628FE75}"/>
              </a:ext>
            </a:extLst>
          </p:cNvPr>
          <p:cNvGrpSpPr>
            <a:grpSpLocks/>
          </p:cNvGrpSpPr>
          <p:nvPr/>
        </p:nvGrpSpPr>
        <p:grpSpPr bwMode="auto">
          <a:xfrm>
            <a:off x="5905945" y="1760786"/>
            <a:ext cx="2248997" cy="4726522"/>
            <a:chOff x="4441895" y="1343892"/>
            <a:chExt cx="1771200" cy="360442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0F2EFE8-4A88-4158-9459-A596548ECC67}"/>
                </a:ext>
              </a:extLst>
            </p:cNvPr>
            <p:cNvSpPr/>
            <p:nvPr/>
          </p:nvSpPr>
          <p:spPr bwMode="auto">
            <a:xfrm>
              <a:off x="4445965" y="1343892"/>
              <a:ext cx="1728310" cy="3596868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61" name="TextBox 2">
              <a:extLst>
                <a:ext uri="{FF2B5EF4-FFF2-40B4-BE49-F238E27FC236}">
                  <a16:creationId xmlns:a16="http://schemas.microsoft.com/office/drawing/2014/main" id="{9D3C1EE4-14E2-40C6-934B-654FD6E1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600" y="4442681"/>
              <a:ext cx="935038" cy="45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8D69C71-64FD-4009-A23E-6C5CA251AF15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4965A42-62A6-41CC-9E8B-07050A3E2569}"/>
                </a:ext>
              </a:extLst>
            </p:cNvPr>
            <p:cNvCxnSpPr/>
            <p:nvPr/>
          </p:nvCxnSpPr>
          <p:spPr>
            <a:xfrm>
              <a:off x="6184502" y="1351444"/>
              <a:ext cx="11120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4C7CE65-E865-4FDB-9E6F-41A6002F5156}"/>
                </a:ext>
              </a:extLst>
            </p:cNvPr>
            <p:cNvCxnSpPr/>
            <p:nvPr/>
          </p:nvCxnSpPr>
          <p:spPr>
            <a:xfrm flipH="1">
              <a:off x="4441895" y="4944536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3">
            <a:extLst>
              <a:ext uri="{FF2B5EF4-FFF2-40B4-BE49-F238E27FC236}">
                <a16:creationId xmlns:a16="http://schemas.microsoft.com/office/drawing/2014/main" id="{E611536C-564B-45E7-88C7-BF178B674EB6}"/>
              </a:ext>
            </a:extLst>
          </p:cNvPr>
          <p:cNvSpPr txBox="1"/>
          <p:nvPr/>
        </p:nvSpPr>
        <p:spPr>
          <a:xfrm>
            <a:off x="6125592" y="3438935"/>
            <a:ext cx="1831995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224333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Java</a:t>
            </a:r>
            <a:r>
              <a:rPr kumimoji="1" lang="zh-CN" altLang="en-US" dirty="0">
                <a:latin typeface="Consolas" panose="020B0609020204030204" pitchFamily="49" charset="0"/>
              </a:rPr>
              <a:t>内存分配介绍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1C26231-BC8A-4A32-8C4E-8C657BB3A601}"/>
              </a:ext>
            </a:extLst>
          </p:cNvPr>
          <p:cNvGrpSpPr>
            <a:grpSpLocks/>
          </p:cNvGrpSpPr>
          <p:nvPr/>
        </p:nvGrpSpPr>
        <p:grpSpPr bwMode="auto">
          <a:xfrm>
            <a:off x="2709003" y="4806385"/>
            <a:ext cx="2646980" cy="1565323"/>
            <a:chOff x="1758344" y="3579862"/>
            <a:chExt cx="2479631" cy="142931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3CD1C7E-720F-4B0B-BDA0-7C49C04AC1EC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5" name="TextBox 2">
              <a:extLst>
                <a:ext uri="{FF2B5EF4-FFF2-40B4-BE49-F238E27FC236}">
                  <a16:creationId xmlns:a16="http://schemas.microsoft.com/office/drawing/2014/main" id="{76E75D77-4833-426E-B4B8-3D273B9E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344" y="4590139"/>
              <a:ext cx="2442792" cy="419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62" name="TextBox 3">
            <a:extLst>
              <a:ext uri="{FF2B5EF4-FFF2-40B4-BE49-F238E27FC236}">
                <a16:creationId xmlns:a16="http://schemas.microsoft.com/office/drawing/2014/main" id="{11B62952-8B4B-4BE6-BAF4-DC7D03068C72}"/>
              </a:ext>
            </a:extLst>
          </p:cNvPr>
          <p:cNvSpPr txBox="1"/>
          <p:nvPr/>
        </p:nvSpPr>
        <p:spPr>
          <a:xfrm>
            <a:off x="2878571" y="4868907"/>
            <a:ext cx="1698622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Test.class</a:t>
            </a: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034F6FB2-2116-4B39-AAC3-870024A29C3D}"/>
              </a:ext>
            </a:extLst>
          </p:cNvPr>
          <p:cNvSpPr txBox="1"/>
          <p:nvPr/>
        </p:nvSpPr>
        <p:spPr>
          <a:xfrm>
            <a:off x="755660" y="1610059"/>
            <a:ext cx="3748306" cy="263149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1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10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11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22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33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44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55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66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cxnSp>
        <p:nvCxnSpPr>
          <p:cNvPr id="36" name="肘形连接符 56">
            <a:extLst>
              <a:ext uri="{FF2B5EF4-FFF2-40B4-BE49-F238E27FC236}">
                <a16:creationId xmlns:a16="http://schemas.microsoft.com/office/drawing/2014/main" id="{F964511B-5202-4B40-8088-E898EE65386B}"/>
              </a:ext>
            </a:extLst>
          </p:cNvPr>
          <p:cNvCxnSpPr>
            <a:cxnSpLocks/>
          </p:cNvCxnSpPr>
          <p:nvPr/>
        </p:nvCxnSpPr>
        <p:spPr>
          <a:xfrm flipV="1">
            <a:off x="3373068" y="3599395"/>
            <a:ext cx="2807474" cy="180004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F339CF4-D6E8-4F56-B2FF-9ADAE2CC4787}"/>
              </a:ext>
            </a:extLst>
          </p:cNvPr>
          <p:cNvSpPr txBox="1"/>
          <p:nvPr/>
        </p:nvSpPr>
        <p:spPr>
          <a:xfrm>
            <a:off x="600240" y="5399439"/>
            <a:ext cx="1930161" cy="923330"/>
          </a:xfrm>
          <a:prstGeom prst="rect">
            <a:avLst/>
          </a:prstGeom>
          <a:solidFill>
            <a:srgbClr val="0C0C0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44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55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59C9461-0447-43C1-8B48-7C65A34A95E1}"/>
              </a:ext>
            </a:extLst>
          </p:cNvPr>
          <p:cNvSpPr/>
          <p:nvPr/>
        </p:nvSpPr>
        <p:spPr>
          <a:xfrm>
            <a:off x="755659" y="2595954"/>
            <a:ext cx="3748307" cy="63622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A0FAD976-2C7B-4B32-B52D-AACE3F1606E4}"/>
              </a:ext>
            </a:extLst>
          </p:cNvPr>
          <p:cNvSpPr txBox="1"/>
          <p:nvPr/>
        </p:nvSpPr>
        <p:spPr>
          <a:xfrm>
            <a:off x="6378003" y="5063086"/>
            <a:ext cx="1443352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12E2BB52-F110-4A31-9BE1-98AF4F9A21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73630" y="4197238"/>
            <a:ext cx="2239766" cy="663209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2B752D00-F9DA-458B-8688-7A0BA4F53EF0}"/>
              </a:ext>
            </a:extLst>
          </p:cNvPr>
          <p:cNvSpPr/>
          <p:nvPr/>
        </p:nvSpPr>
        <p:spPr>
          <a:xfrm>
            <a:off x="9023804" y="4195121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11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3DBEB32-A7CC-439E-8254-BD54D681E42C}"/>
              </a:ext>
            </a:extLst>
          </p:cNvPr>
          <p:cNvSpPr/>
          <p:nvPr/>
        </p:nvSpPr>
        <p:spPr>
          <a:xfrm>
            <a:off x="9796017" y="4197239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F1A6BE4-3E74-4D2D-BEEA-3315FE352768}"/>
              </a:ext>
            </a:extLst>
          </p:cNvPr>
          <p:cNvSpPr/>
          <p:nvPr/>
        </p:nvSpPr>
        <p:spPr>
          <a:xfrm>
            <a:off x="10542261" y="4197239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33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44DCBF5-6C6E-4A15-B0ED-5751BA70AE4C}"/>
              </a:ext>
            </a:extLst>
          </p:cNvPr>
          <p:cNvSpPr txBox="1"/>
          <p:nvPr/>
        </p:nvSpPr>
        <p:spPr>
          <a:xfrm>
            <a:off x="9151588" y="4561130"/>
            <a:ext cx="316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0                1                2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329D485-3A27-4396-80AA-1F9FB4D4DD1F}"/>
              </a:ext>
            </a:extLst>
          </p:cNvPr>
          <p:cNvSpPr txBox="1"/>
          <p:nvPr/>
        </p:nvSpPr>
        <p:spPr>
          <a:xfrm>
            <a:off x="10005658" y="3818311"/>
            <a:ext cx="17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1CC3882-BCDA-497C-A5B9-09FB02484D79}"/>
              </a:ext>
            </a:extLst>
          </p:cNvPr>
          <p:cNvSpPr txBox="1"/>
          <p:nvPr/>
        </p:nvSpPr>
        <p:spPr>
          <a:xfrm>
            <a:off x="6297962" y="4691279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endParaRPr lang="zh-CN" altLang="en-US" dirty="0"/>
          </a:p>
        </p:txBody>
      </p:sp>
      <p:sp>
        <p:nvSpPr>
          <p:cNvPr id="97" name="TextBox 3">
            <a:extLst>
              <a:ext uri="{FF2B5EF4-FFF2-40B4-BE49-F238E27FC236}">
                <a16:creationId xmlns:a16="http://schemas.microsoft.com/office/drawing/2014/main" id="{CC69D8ED-FCE3-4354-8640-F2D69416DB32}"/>
              </a:ext>
            </a:extLst>
          </p:cNvPr>
          <p:cNvSpPr txBox="1"/>
          <p:nvPr/>
        </p:nvSpPr>
        <p:spPr>
          <a:xfrm>
            <a:off x="6395079" y="4084747"/>
            <a:ext cx="451812" cy="2769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10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A779E3B-6639-4789-822B-F433886E107A}"/>
              </a:ext>
            </a:extLst>
          </p:cNvPr>
          <p:cNvSpPr txBox="1"/>
          <p:nvPr/>
        </p:nvSpPr>
        <p:spPr>
          <a:xfrm>
            <a:off x="6321584" y="3727655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49A3BA8-F701-4648-9DB6-F0DA84C96141}"/>
              </a:ext>
            </a:extLst>
          </p:cNvPr>
          <p:cNvSpPr txBox="1"/>
          <p:nvPr/>
        </p:nvSpPr>
        <p:spPr>
          <a:xfrm>
            <a:off x="8952457" y="3825670"/>
            <a:ext cx="1120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12A810C-6588-4179-9044-0B58B075FB53}"/>
              </a:ext>
            </a:extLst>
          </p:cNvPr>
          <p:cNvSpPr/>
          <p:nvPr/>
        </p:nvSpPr>
        <p:spPr>
          <a:xfrm>
            <a:off x="755659" y="1988594"/>
            <a:ext cx="3748307" cy="2560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9006323-133A-4181-93D6-EC1A6402DB9B}"/>
              </a:ext>
            </a:extLst>
          </p:cNvPr>
          <p:cNvSpPr/>
          <p:nvPr/>
        </p:nvSpPr>
        <p:spPr>
          <a:xfrm>
            <a:off x="733474" y="2300089"/>
            <a:ext cx="3748307" cy="25606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64BE9FA-9274-4B01-9C77-44068D73A438}"/>
              </a:ext>
            </a:extLst>
          </p:cNvPr>
          <p:cNvSpPr/>
          <p:nvPr/>
        </p:nvSpPr>
        <p:spPr>
          <a:xfrm>
            <a:off x="742674" y="3269042"/>
            <a:ext cx="3748307" cy="63622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743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19974 0.1967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7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96" grpId="0" animBg="1"/>
      <p:bldP spid="62" grpId="0" animBg="1"/>
      <p:bldP spid="31" grpId="0" animBg="1"/>
      <p:bldP spid="85" grpId="0" animBg="1"/>
      <p:bldP spid="89" grpId="0" animBg="1"/>
      <p:bldP spid="89" grpId="1" animBg="1"/>
      <p:bldP spid="66" grpId="0" animBg="1"/>
      <p:bldP spid="72" grpId="0" animBg="1"/>
      <p:bldP spid="72" grpId="1" animBg="1"/>
      <p:bldP spid="78" grpId="0" animBg="1"/>
      <p:bldP spid="78" grpId="1" animBg="1"/>
      <p:bldP spid="79" grpId="0" animBg="1"/>
      <p:bldP spid="79" grpId="1" animBg="1"/>
      <p:bldP spid="90" grpId="0"/>
      <p:bldP spid="94" grpId="0"/>
      <p:bldP spid="95" grpId="0"/>
      <p:bldP spid="97" grpId="0" animBg="1"/>
      <p:bldP spid="98" grpId="0"/>
      <p:bldP spid="99" grpId="0"/>
      <p:bldP spid="99" grpId="1"/>
      <p:bldP spid="100" grpId="0" animBg="1"/>
      <p:bldP spid="100" grpId="1" animBg="1"/>
      <p:bldP spid="101" grpId="0" animBg="1"/>
      <p:bldP spid="101" grpId="1" animBg="1"/>
      <p:bldP spid="10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0673" y="330200"/>
            <a:ext cx="6213758" cy="57808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1" lang="zh-CN" alt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内存分配、数组内存图</a:t>
            </a:r>
            <a:endParaRPr kumimoji="1"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两个变量指向同一个数组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17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5">
            <a:extLst>
              <a:ext uri="{FF2B5EF4-FFF2-40B4-BE49-F238E27FC236}">
                <a16:creationId xmlns:a16="http://schemas.microsoft.com/office/drawing/2014/main" id="{E9BFABD0-C8B2-4A19-B4E7-EFB7C7E9ECD0}"/>
              </a:ext>
            </a:extLst>
          </p:cNvPr>
          <p:cNvGrpSpPr>
            <a:grpSpLocks/>
          </p:cNvGrpSpPr>
          <p:nvPr/>
        </p:nvGrpSpPr>
        <p:grpSpPr bwMode="auto">
          <a:xfrm>
            <a:off x="8793908" y="1765739"/>
            <a:ext cx="3288917" cy="4638016"/>
            <a:chOff x="6535074" y="1507103"/>
            <a:chExt cx="2398614" cy="359299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C696C63-47FD-41A8-9D0A-93FAEFC35B09}"/>
                </a:ext>
              </a:extLst>
            </p:cNvPr>
            <p:cNvSpPr/>
            <p:nvPr/>
          </p:nvSpPr>
          <p:spPr bwMode="auto">
            <a:xfrm>
              <a:off x="6535074" y="150710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1" name="TextBox 2">
              <a:extLst>
                <a:ext uri="{FF2B5EF4-FFF2-40B4-BE49-F238E27FC236}">
                  <a16:creationId xmlns:a16="http://schemas.microsoft.com/office/drawing/2014/main" id="{6CD6AE29-1958-4DA6-9E19-63D6FE0D5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248" y="4597913"/>
              <a:ext cx="936625" cy="4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A03FC654-3755-4DA5-98DB-D44730072D6B}"/>
              </a:ext>
            </a:extLst>
          </p:cNvPr>
          <p:cNvSpPr/>
          <p:nvPr/>
        </p:nvSpPr>
        <p:spPr>
          <a:xfrm>
            <a:off x="9818075" y="4180481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99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034F6FB2-2116-4B39-AAC3-870024A29C3D}"/>
              </a:ext>
            </a:extLst>
          </p:cNvPr>
          <p:cNvSpPr txBox="1"/>
          <p:nvPr/>
        </p:nvSpPr>
        <p:spPr>
          <a:xfrm>
            <a:off x="585855" y="1624713"/>
            <a:ext cx="4850264" cy="286232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arr1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{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arr2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378955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两个数组变量指向同一个数组对象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6FFBBF7-20B7-43B6-A24A-A9EE8DAF8039}"/>
              </a:ext>
            </a:extLst>
          </p:cNvPr>
          <p:cNvSpPr/>
          <p:nvPr/>
        </p:nvSpPr>
        <p:spPr>
          <a:xfrm>
            <a:off x="9037396" y="4178363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11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5341752-4995-4D7D-9182-45445F55F3B5}"/>
              </a:ext>
            </a:extLst>
          </p:cNvPr>
          <p:cNvSpPr/>
          <p:nvPr/>
        </p:nvSpPr>
        <p:spPr>
          <a:xfrm>
            <a:off x="9812274" y="4180481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2F59C1A-61E0-4DDE-B11B-9E9F6D4A8850}"/>
              </a:ext>
            </a:extLst>
          </p:cNvPr>
          <p:cNvSpPr/>
          <p:nvPr/>
        </p:nvSpPr>
        <p:spPr>
          <a:xfrm>
            <a:off x="10555853" y="4180481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33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55" name="组合 9">
            <a:extLst>
              <a:ext uri="{FF2B5EF4-FFF2-40B4-BE49-F238E27FC236}">
                <a16:creationId xmlns:a16="http://schemas.microsoft.com/office/drawing/2014/main" id="{6C5F754A-B4E7-4B56-B046-46F01240AEE5}"/>
              </a:ext>
            </a:extLst>
          </p:cNvPr>
          <p:cNvGrpSpPr>
            <a:grpSpLocks/>
          </p:cNvGrpSpPr>
          <p:nvPr/>
        </p:nvGrpSpPr>
        <p:grpSpPr bwMode="auto">
          <a:xfrm>
            <a:off x="5905945" y="1760786"/>
            <a:ext cx="2248997" cy="4726522"/>
            <a:chOff x="4441895" y="1343892"/>
            <a:chExt cx="1771200" cy="360442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0BA30EF-7E8B-4B5A-84BA-6EF1E5EA0D68}"/>
                </a:ext>
              </a:extLst>
            </p:cNvPr>
            <p:cNvSpPr/>
            <p:nvPr/>
          </p:nvSpPr>
          <p:spPr bwMode="auto">
            <a:xfrm>
              <a:off x="4445965" y="1343892"/>
              <a:ext cx="1728310" cy="3596868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TextBox 2">
              <a:extLst>
                <a:ext uri="{FF2B5EF4-FFF2-40B4-BE49-F238E27FC236}">
                  <a16:creationId xmlns:a16="http://schemas.microsoft.com/office/drawing/2014/main" id="{1416045F-2F94-4A2B-B811-B07E3782F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600" y="4442681"/>
              <a:ext cx="935038" cy="45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561C27D-24C5-467B-BB50-C82905239AC3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709A8CC2-87F0-47D3-9550-8C5DB0EC2626}"/>
                </a:ext>
              </a:extLst>
            </p:cNvPr>
            <p:cNvCxnSpPr/>
            <p:nvPr/>
          </p:nvCxnSpPr>
          <p:spPr>
            <a:xfrm>
              <a:off x="6184502" y="1351444"/>
              <a:ext cx="11120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22ADD9-B3C0-42D3-8A32-13D520CCCE55}"/>
                </a:ext>
              </a:extLst>
            </p:cNvPr>
            <p:cNvCxnSpPr/>
            <p:nvPr/>
          </p:nvCxnSpPr>
          <p:spPr>
            <a:xfrm flipH="1">
              <a:off x="4441895" y="4944536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3">
            <a:extLst>
              <a:ext uri="{FF2B5EF4-FFF2-40B4-BE49-F238E27FC236}">
                <a16:creationId xmlns:a16="http://schemas.microsoft.com/office/drawing/2014/main" id="{62E3E41F-D88F-4278-8461-7E674A9902DE}"/>
              </a:ext>
            </a:extLst>
          </p:cNvPr>
          <p:cNvSpPr txBox="1"/>
          <p:nvPr/>
        </p:nvSpPr>
        <p:spPr>
          <a:xfrm>
            <a:off x="6125592" y="3438935"/>
            <a:ext cx="1831995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8376F46-A049-4FBF-8707-E0E2782A8338}"/>
              </a:ext>
            </a:extLst>
          </p:cNvPr>
          <p:cNvGrpSpPr>
            <a:grpSpLocks/>
          </p:cNvGrpSpPr>
          <p:nvPr/>
        </p:nvGrpSpPr>
        <p:grpSpPr bwMode="auto">
          <a:xfrm>
            <a:off x="3189123" y="4826789"/>
            <a:ext cx="2646980" cy="1565323"/>
            <a:chOff x="1758344" y="3579862"/>
            <a:chExt cx="2479631" cy="142931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8611D5F-B09B-4E44-86DA-51BE7352D821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9" name="TextBox 2">
              <a:extLst>
                <a:ext uri="{FF2B5EF4-FFF2-40B4-BE49-F238E27FC236}">
                  <a16:creationId xmlns:a16="http://schemas.microsoft.com/office/drawing/2014/main" id="{B97C3FCD-B8BC-4CE5-A0E0-744498427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344" y="4590139"/>
              <a:ext cx="2442792" cy="419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71" name="TextBox 3">
            <a:extLst>
              <a:ext uri="{FF2B5EF4-FFF2-40B4-BE49-F238E27FC236}">
                <a16:creationId xmlns:a16="http://schemas.microsoft.com/office/drawing/2014/main" id="{612C083B-F7C1-44CD-8587-008F033F6ED8}"/>
              </a:ext>
            </a:extLst>
          </p:cNvPr>
          <p:cNvSpPr txBox="1"/>
          <p:nvPr/>
        </p:nvSpPr>
        <p:spPr>
          <a:xfrm>
            <a:off x="3358691" y="4889311"/>
            <a:ext cx="1698622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Test2.class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</p:txBody>
      </p:sp>
      <p:cxnSp>
        <p:nvCxnSpPr>
          <p:cNvPr id="73" name="肘形连接符 56">
            <a:extLst>
              <a:ext uri="{FF2B5EF4-FFF2-40B4-BE49-F238E27FC236}">
                <a16:creationId xmlns:a16="http://schemas.microsoft.com/office/drawing/2014/main" id="{B99A23F4-CBC2-4D70-A451-0921BD557BE6}"/>
              </a:ext>
            </a:extLst>
          </p:cNvPr>
          <p:cNvCxnSpPr>
            <a:cxnSpLocks/>
          </p:cNvCxnSpPr>
          <p:nvPr/>
        </p:nvCxnSpPr>
        <p:spPr>
          <a:xfrm flipV="1">
            <a:off x="3791646" y="3599395"/>
            <a:ext cx="2388896" cy="178540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">
            <a:extLst>
              <a:ext uri="{FF2B5EF4-FFF2-40B4-BE49-F238E27FC236}">
                <a16:creationId xmlns:a16="http://schemas.microsoft.com/office/drawing/2014/main" id="{BA1312FD-4D02-46C7-953A-368E3775FB60}"/>
              </a:ext>
            </a:extLst>
          </p:cNvPr>
          <p:cNvSpPr txBox="1"/>
          <p:nvPr/>
        </p:nvSpPr>
        <p:spPr>
          <a:xfrm>
            <a:off x="6290635" y="4099465"/>
            <a:ext cx="1443352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905DA658-0628-467A-A030-E1B2E5716FE6}"/>
              </a:ext>
            </a:extLst>
          </p:cNvPr>
          <p:cNvCxnSpPr>
            <a:cxnSpLocks/>
          </p:cNvCxnSpPr>
          <p:nvPr/>
        </p:nvCxnSpPr>
        <p:spPr>
          <a:xfrm rot="10800000">
            <a:off x="6820656" y="3885994"/>
            <a:ext cx="2192740" cy="31124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9788F45-AF15-43CE-9CA2-B27A812654FD}"/>
              </a:ext>
            </a:extLst>
          </p:cNvPr>
          <p:cNvSpPr txBox="1"/>
          <p:nvPr/>
        </p:nvSpPr>
        <p:spPr>
          <a:xfrm>
            <a:off x="9151588" y="4561130"/>
            <a:ext cx="316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0                1                2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C6145A-2941-4D34-8B62-249824535F4B}"/>
              </a:ext>
            </a:extLst>
          </p:cNvPr>
          <p:cNvSpPr txBox="1"/>
          <p:nvPr/>
        </p:nvSpPr>
        <p:spPr>
          <a:xfrm>
            <a:off x="10005658" y="3818311"/>
            <a:ext cx="17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D09E788-C42F-48C4-905B-1F2DFC2DD31B}"/>
              </a:ext>
            </a:extLst>
          </p:cNvPr>
          <p:cNvSpPr txBox="1"/>
          <p:nvPr/>
        </p:nvSpPr>
        <p:spPr>
          <a:xfrm>
            <a:off x="6210594" y="3727658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arr1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DB0EB08-1BFC-4225-9C94-529B76B01C8E}"/>
              </a:ext>
            </a:extLst>
          </p:cNvPr>
          <p:cNvSpPr txBox="1"/>
          <p:nvPr/>
        </p:nvSpPr>
        <p:spPr>
          <a:xfrm>
            <a:off x="8952457" y="3825670"/>
            <a:ext cx="1120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313BB4A-5986-4A38-BEEF-E2F71A7813FC}"/>
              </a:ext>
            </a:extLst>
          </p:cNvPr>
          <p:cNvSpPr/>
          <p:nvPr/>
        </p:nvSpPr>
        <p:spPr>
          <a:xfrm>
            <a:off x="563669" y="2122270"/>
            <a:ext cx="4844665" cy="33530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4C9996B-A585-4A04-BA2A-FCAAED9671F5}"/>
              </a:ext>
            </a:extLst>
          </p:cNvPr>
          <p:cNvSpPr/>
          <p:nvPr/>
        </p:nvSpPr>
        <p:spPr>
          <a:xfrm>
            <a:off x="572896" y="2554827"/>
            <a:ext cx="4844665" cy="33530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87" name="TextBox 3">
            <a:extLst>
              <a:ext uri="{FF2B5EF4-FFF2-40B4-BE49-F238E27FC236}">
                <a16:creationId xmlns:a16="http://schemas.microsoft.com/office/drawing/2014/main" id="{6341EADA-A51A-4553-B32B-7075C0803CC0}"/>
              </a:ext>
            </a:extLst>
          </p:cNvPr>
          <p:cNvSpPr txBox="1"/>
          <p:nvPr/>
        </p:nvSpPr>
        <p:spPr>
          <a:xfrm>
            <a:off x="6261687" y="5011433"/>
            <a:ext cx="1443352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C8A5AE0-B271-43AE-9CA9-784BF862DCFB}"/>
              </a:ext>
            </a:extLst>
          </p:cNvPr>
          <p:cNvSpPr txBox="1"/>
          <p:nvPr/>
        </p:nvSpPr>
        <p:spPr>
          <a:xfrm>
            <a:off x="6181646" y="4639626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arr2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67BEA25-0FF1-4F81-BB22-CDE75490B54E}"/>
              </a:ext>
            </a:extLst>
          </p:cNvPr>
          <p:cNvSpPr txBox="1"/>
          <p:nvPr/>
        </p:nvSpPr>
        <p:spPr>
          <a:xfrm>
            <a:off x="6339287" y="5103766"/>
            <a:ext cx="1612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7B25FCCD-5AA7-4AAB-9738-2963A1BB01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79874" y="4322853"/>
            <a:ext cx="2243930" cy="50298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D3B3798C-3606-48DE-B638-4E4E85D66B01}"/>
              </a:ext>
            </a:extLst>
          </p:cNvPr>
          <p:cNvSpPr/>
          <p:nvPr/>
        </p:nvSpPr>
        <p:spPr>
          <a:xfrm>
            <a:off x="603674" y="2943124"/>
            <a:ext cx="4844665" cy="485876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F022206-7ED3-4D94-B6C7-341942F77327}"/>
              </a:ext>
            </a:extLst>
          </p:cNvPr>
          <p:cNvSpPr/>
          <p:nvPr/>
        </p:nvSpPr>
        <p:spPr>
          <a:xfrm>
            <a:off x="602630" y="3473607"/>
            <a:ext cx="4844665" cy="245670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BE63E0E-7D94-40CC-88A4-9394B26CCE4E}"/>
              </a:ext>
            </a:extLst>
          </p:cNvPr>
          <p:cNvSpPr/>
          <p:nvPr/>
        </p:nvSpPr>
        <p:spPr>
          <a:xfrm>
            <a:off x="571364" y="3722790"/>
            <a:ext cx="4844665" cy="3693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A7AFC9-C4C3-4402-B146-32729698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22" y="4994871"/>
            <a:ext cx="1543050" cy="11334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757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2168 0.0497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6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31" grpId="0" animBg="1"/>
      <p:bldP spid="52" grpId="0" animBg="1"/>
      <p:bldP spid="53" grpId="0" animBg="1"/>
      <p:bldP spid="53" grpId="1" animBg="1"/>
      <p:bldP spid="54" grpId="0" animBg="1"/>
      <p:bldP spid="62" grpId="0" animBg="1"/>
      <p:bldP spid="71" grpId="0" animBg="1"/>
      <p:bldP spid="74" grpId="0" animBg="1"/>
      <p:bldP spid="79" grpId="0"/>
      <p:bldP spid="80" grpId="0"/>
      <p:bldP spid="81" grpId="0"/>
      <p:bldP spid="84" grpId="0"/>
      <p:bldP spid="84" grpId="1"/>
      <p:bldP spid="85" grpId="0" animBg="1"/>
      <p:bldP spid="85" grpId="1" animBg="1"/>
      <p:bldP spid="86" grpId="0" animBg="1"/>
      <p:bldP spid="86" grpId="1" animBg="1"/>
      <p:bldP spid="87" grpId="0" animBg="1"/>
      <p:bldP spid="88" grpId="0"/>
      <p:bldP spid="91" grpId="0"/>
      <p:bldP spid="102" grpId="0" animBg="1"/>
      <p:bldP spid="102" grpId="1" animBg="1"/>
      <p:bldP spid="103" grpId="0" animBg="1"/>
      <p:bldP spid="103" grpId="1" animBg="1"/>
      <p:bldP spid="1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0673" y="330200"/>
            <a:ext cx="6213758" cy="57808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142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5">
            <a:extLst>
              <a:ext uri="{FF2B5EF4-FFF2-40B4-BE49-F238E27FC236}">
                <a16:creationId xmlns:a16="http://schemas.microsoft.com/office/drawing/2014/main" id="{09FAFB3B-FE2B-487C-B632-617CAC59E26E}"/>
              </a:ext>
            </a:extLst>
          </p:cNvPr>
          <p:cNvGrpSpPr>
            <a:grpSpLocks/>
          </p:cNvGrpSpPr>
          <p:nvPr/>
        </p:nvGrpSpPr>
        <p:grpSpPr bwMode="auto">
          <a:xfrm>
            <a:off x="8793908" y="2577985"/>
            <a:ext cx="3288917" cy="3825769"/>
            <a:chOff x="6535074" y="1507103"/>
            <a:chExt cx="2398614" cy="359299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7E138ED-F2C1-4913-82F7-8012F811F32C}"/>
                </a:ext>
              </a:extLst>
            </p:cNvPr>
            <p:cNvSpPr/>
            <p:nvPr/>
          </p:nvSpPr>
          <p:spPr bwMode="auto">
            <a:xfrm>
              <a:off x="6535074" y="150710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TextBox 2">
              <a:extLst>
                <a:ext uri="{FF2B5EF4-FFF2-40B4-BE49-F238E27FC236}">
                  <a16:creationId xmlns:a16="http://schemas.microsoft.com/office/drawing/2014/main" id="{E5BD6F34-058A-4B86-8147-10329C2F7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248" y="4597913"/>
              <a:ext cx="936625" cy="4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0283E4DC-B52C-4F44-A086-0EB23DFD4762}"/>
              </a:ext>
            </a:extLst>
          </p:cNvPr>
          <p:cNvSpPr/>
          <p:nvPr/>
        </p:nvSpPr>
        <p:spPr>
          <a:xfrm>
            <a:off x="9037396" y="4178363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11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FCEC8D0-BBC4-4A5E-B1CB-1E1DA0834C0E}"/>
              </a:ext>
            </a:extLst>
          </p:cNvPr>
          <p:cNvSpPr/>
          <p:nvPr/>
        </p:nvSpPr>
        <p:spPr>
          <a:xfrm>
            <a:off x="9809609" y="4180481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E38BA9F-2C13-44B3-BEAB-C340D6A02679}"/>
              </a:ext>
            </a:extLst>
          </p:cNvPr>
          <p:cNvSpPr/>
          <p:nvPr/>
        </p:nvSpPr>
        <p:spPr>
          <a:xfrm>
            <a:off x="10555853" y="4180481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33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59" name="组合 9">
            <a:extLst>
              <a:ext uri="{FF2B5EF4-FFF2-40B4-BE49-F238E27FC236}">
                <a16:creationId xmlns:a16="http://schemas.microsoft.com/office/drawing/2014/main" id="{D0BE5959-5D85-430B-939F-2AFB1628FE75}"/>
              </a:ext>
            </a:extLst>
          </p:cNvPr>
          <p:cNvGrpSpPr>
            <a:grpSpLocks/>
          </p:cNvGrpSpPr>
          <p:nvPr/>
        </p:nvGrpSpPr>
        <p:grpSpPr bwMode="auto">
          <a:xfrm>
            <a:off x="5939036" y="2568849"/>
            <a:ext cx="2248997" cy="3917529"/>
            <a:chOff x="4441895" y="1343892"/>
            <a:chExt cx="1771200" cy="360442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0F2EFE8-4A88-4158-9459-A596548ECC67}"/>
                </a:ext>
              </a:extLst>
            </p:cNvPr>
            <p:cNvSpPr/>
            <p:nvPr/>
          </p:nvSpPr>
          <p:spPr bwMode="auto">
            <a:xfrm>
              <a:off x="4445965" y="1343892"/>
              <a:ext cx="1728310" cy="3596868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61" name="TextBox 2">
              <a:extLst>
                <a:ext uri="{FF2B5EF4-FFF2-40B4-BE49-F238E27FC236}">
                  <a16:creationId xmlns:a16="http://schemas.microsoft.com/office/drawing/2014/main" id="{9D3C1EE4-14E2-40C6-934B-654FD6E1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600" y="4442681"/>
              <a:ext cx="935038" cy="45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8D69C71-64FD-4009-A23E-6C5CA251AF15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4965A42-62A6-41CC-9E8B-07050A3E2569}"/>
                </a:ext>
              </a:extLst>
            </p:cNvPr>
            <p:cNvCxnSpPr/>
            <p:nvPr/>
          </p:nvCxnSpPr>
          <p:spPr>
            <a:xfrm>
              <a:off x="6184502" y="1351444"/>
              <a:ext cx="11120" cy="3596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4C7CE65-E865-4FDB-9E6F-41A6002F5156}"/>
                </a:ext>
              </a:extLst>
            </p:cNvPr>
            <p:cNvCxnSpPr/>
            <p:nvPr/>
          </p:nvCxnSpPr>
          <p:spPr>
            <a:xfrm flipH="1">
              <a:off x="4441895" y="4944536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3">
            <a:extLst>
              <a:ext uri="{FF2B5EF4-FFF2-40B4-BE49-F238E27FC236}">
                <a16:creationId xmlns:a16="http://schemas.microsoft.com/office/drawing/2014/main" id="{E611536C-564B-45E7-88C7-BF178B674EB6}"/>
              </a:ext>
            </a:extLst>
          </p:cNvPr>
          <p:cNvSpPr txBox="1"/>
          <p:nvPr/>
        </p:nvSpPr>
        <p:spPr>
          <a:xfrm>
            <a:off x="6125592" y="3438935"/>
            <a:ext cx="1831995" cy="230832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57B70709-3842-4151-86BD-E249E98D2F55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数组使用常见问题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034F6FB2-2116-4B39-AAC3-870024A29C3D}"/>
              </a:ext>
            </a:extLst>
          </p:cNvPr>
          <p:cNvSpPr txBox="1"/>
          <p:nvPr/>
        </p:nvSpPr>
        <p:spPr>
          <a:xfrm>
            <a:off x="823490" y="2747119"/>
            <a:ext cx="3914047" cy="120032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]);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en-US" altLang="zh-CN" sz="1600" i="1" dirty="0">
                <a:solidFill>
                  <a:srgbClr val="8C8C8C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600" i="1" dirty="0" err="1">
                <a:solidFill>
                  <a:srgbClr val="8C8C8C"/>
                </a:solidFill>
                <a:latin typeface="Arial Unicode MS"/>
                <a:ea typeface="JetBrains Mono"/>
              </a:rPr>
              <a:t>System.out.println</a:t>
            </a:r>
            <a:r>
              <a:rPr lang="en-US" altLang="zh-CN" sz="1600" i="1" dirty="0">
                <a:solidFill>
                  <a:srgbClr val="8C8C8C"/>
                </a:solidFill>
                <a:latin typeface="Arial Unicode MS"/>
                <a:ea typeface="JetBrains Mono"/>
              </a:rPr>
              <a:t>(</a:t>
            </a:r>
            <a:r>
              <a:rPr lang="en-US" altLang="zh-CN" sz="1600" i="1" dirty="0" err="1">
                <a:solidFill>
                  <a:srgbClr val="8C8C8C"/>
                </a:solidFill>
                <a:latin typeface="Arial Unicode MS"/>
                <a:ea typeface="JetBrains Mono"/>
              </a:rPr>
              <a:t>arr</a:t>
            </a:r>
            <a:r>
              <a:rPr lang="en-US" altLang="zh-CN" sz="1600" i="1" dirty="0">
                <a:solidFill>
                  <a:srgbClr val="8C8C8C"/>
                </a:solidFill>
                <a:latin typeface="Arial Unicode MS"/>
                <a:ea typeface="JetBrains Mono"/>
              </a:rPr>
              <a:t>[3])  // </a:t>
            </a:r>
            <a:r>
              <a:rPr lang="zh-CN" altLang="en-US" sz="1600" i="1" dirty="0">
                <a:solidFill>
                  <a:srgbClr val="8C8C8C"/>
                </a:solidFill>
                <a:latin typeface="Arial Unicode MS"/>
                <a:ea typeface="JetBrains Mono"/>
              </a:rPr>
              <a:t>出现异常 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A0FAD976-2C7B-4B32-B52D-AACE3F1606E4}"/>
              </a:ext>
            </a:extLst>
          </p:cNvPr>
          <p:cNvSpPr txBox="1"/>
          <p:nvPr/>
        </p:nvSpPr>
        <p:spPr>
          <a:xfrm>
            <a:off x="6378003" y="5063086"/>
            <a:ext cx="1443352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200" b="1" dirty="0">
              <a:solidFill>
                <a:srgbClr val="7030A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44DCBF5-6C6E-4A15-B0ED-5751BA70AE4C}"/>
              </a:ext>
            </a:extLst>
          </p:cNvPr>
          <p:cNvSpPr txBox="1"/>
          <p:nvPr/>
        </p:nvSpPr>
        <p:spPr>
          <a:xfrm>
            <a:off x="9151588" y="4561130"/>
            <a:ext cx="316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0                1                2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329D485-3A27-4396-80AA-1F9FB4D4DD1F}"/>
              </a:ext>
            </a:extLst>
          </p:cNvPr>
          <p:cNvSpPr txBox="1"/>
          <p:nvPr/>
        </p:nvSpPr>
        <p:spPr>
          <a:xfrm>
            <a:off x="9581688" y="3808948"/>
            <a:ext cx="171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length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1CC3882-BCDA-497C-A5B9-09FB02484D79}"/>
              </a:ext>
            </a:extLst>
          </p:cNvPr>
          <p:cNvSpPr txBox="1"/>
          <p:nvPr/>
        </p:nvSpPr>
        <p:spPr>
          <a:xfrm>
            <a:off x="6297962" y="4691279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arr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49A3BA8-F701-4648-9DB6-F0DA84C96141}"/>
              </a:ext>
            </a:extLst>
          </p:cNvPr>
          <p:cNvSpPr txBox="1"/>
          <p:nvPr/>
        </p:nvSpPr>
        <p:spPr>
          <a:xfrm>
            <a:off x="6462829" y="5124749"/>
            <a:ext cx="1120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null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796CBB6-F821-43BA-9EC6-83943B96D5A0}"/>
              </a:ext>
            </a:extLst>
          </p:cNvPr>
          <p:cNvSpPr txBox="1"/>
          <p:nvPr/>
        </p:nvSpPr>
        <p:spPr>
          <a:xfrm>
            <a:off x="720746" y="1438010"/>
            <a:ext cx="11314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：如果访问的元素位置超过最大索引，执行时会出现ArrayIndexOutOfBoundsException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数组索引越界异常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F5550B-2C9E-40D7-8B2A-BCABA069D351}"/>
              </a:ext>
            </a:extLst>
          </p:cNvPr>
          <p:cNvSpPr txBox="1"/>
          <p:nvPr/>
        </p:nvSpPr>
        <p:spPr>
          <a:xfrm>
            <a:off x="726069" y="1899241"/>
            <a:ext cx="11006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：如果数组变量中没有存储数组的地址，而是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null,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在访问数组信息时会出现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NullPointerException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空指针异常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73CF661-D317-4B9C-B2BB-FC9D783F1423}"/>
              </a:ext>
            </a:extLst>
          </p:cNvPr>
          <p:cNvSpPr txBox="1"/>
          <p:nvPr/>
        </p:nvSpPr>
        <p:spPr>
          <a:xfrm>
            <a:off x="688923" y="4024474"/>
            <a:ext cx="4183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出现ArrayIndexOutOfBoundsException异常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4C82851F-3C7E-4CF4-A40F-98C511267B5E}"/>
              </a:ext>
            </a:extLst>
          </p:cNvPr>
          <p:cNvSpPr txBox="1"/>
          <p:nvPr/>
        </p:nvSpPr>
        <p:spPr>
          <a:xfrm>
            <a:off x="778053" y="4750190"/>
            <a:ext cx="4889232" cy="102611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null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</a:t>
            </a:r>
            <a:r>
              <a:rPr lang="en-US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null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en-US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400" i="1" dirty="0" err="1">
                <a:solidFill>
                  <a:srgbClr val="8C8C8C"/>
                </a:solidFill>
                <a:latin typeface="Arial Unicode MS"/>
                <a:ea typeface="JetBrains Mono"/>
              </a:rPr>
              <a:t>System.out.println</a:t>
            </a:r>
            <a:r>
              <a:rPr lang="en-US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(</a:t>
            </a:r>
            <a:r>
              <a:rPr lang="en-US" altLang="zh-CN" sz="1400" i="1" dirty="0" err="1">
                <a:solidFill>
                  <a:srgbClr val="8C8C8C"/>
                </a:solidFill>
                <a:latin typeface="Arial Unicode MS"/>
                <a:ea typeface="JetBrains Mono"/>
              </a:rPr>
              <a:t>arr.length</a:t>
            </a:r>
            <a:r>
              <a:rPr lang="en-US" altLang="zh-CN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)  // </a:t>
            </a:r>
            <a:r>
              <a:rPr lang="zh-CN" altLang="en-US" sz="1400" i="1" dirty="0">
                <a:solidFill>
                  <a:srgbClr val="8C8C8C"/>
                </a:solidFill>
                <a:latin typeface="Arial Unicode MS"/>
                <a:ea typeface="JetBrains Mono"/>
              </a:rPr>
              <a:t>出现异常 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BB44A81-C625-47BF-9704-8BA9BFB835AE}"/>
              </a:ext>
            </a:extLst>
          </p:cNvPr>
          <p:cNvSpPr txBox="1"/>
          <p:nvPr/>
        </p:nvSpPr>
        <p:spPr>
          <a:xfrm>
            <a:off x="710880" y="5803860"/>
            <a:ext cx="4183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出现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NullPointerException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179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1" grpId="0"/>
      <p:bldP spid="42" grpId="0"/>
      <p:bldP spid="44" grpId="0" animBg="1"/>
      <p:bldP spid="4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4401" y="472698"/>
            <a:ext cx="4375544" cy="48867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54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970" y="1001959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C0D30-5719-42F1-AF6E-785C6B4D8C5D}"/>
              </a:ext>
            </a:extLst>
          </p:cNvPr>
          <p:cNvSpPr txBox="1"/>
          <p:nvPr/>
        </p:nvSpPr>
        <p:spPr>
          <a:xfrm>
            <a:off x="4525109" y="1174492"/>
            <a:ext cx="4532142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数组的访问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数组的几个注意事项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588BEB-909C-4E07-897D-B7A3E1CEE236}"/>
              </a:ext>
            </a:extLst>
          </p:cNvPr>
          <p:cNvSpPr txBox="1"/>
          <p:nvPr/>
        </p:nvSpPr>
        <p:spPr>
          <a:xfrm>
            <a:off x="4525109" y="2815480"/>
            <a:ext cx="507218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动态初始化数组的元素默认值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039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2D59E770-37C8-4E17-998F-0573002A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381" y="1848891"/>
            <a:ext cx="4374807" cy="3258876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2" y="979925"/>
            <a:ext cx="10749599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Debug</a:t>
            </a:r>
            <a:r>
              <a:rPr kumimoji="1" lang="zh-CN" altLang="en-US" dirty="0">
                <a:latin typeface="Consolas" panose="020B0609020204030204" pitchFamily="49" charset="0"/>
              </a:rPr>
              <a:t>工具</a:t>
            </a: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1FC9034D-1138-4DE2-84F9-8D405E598841}"/>
              </a:ext>
            </a:extLst>
          </p:cNvPr>
          <p:cNvSpPr txBox="1">
            <a:spLocks/>
          </p:cNvSpPr>
          <p:nvPr/>
        </p:nvSpPr>
        <p:spPr>
          <a:xfrm>
            <a:off x="710879" y="1331701"/>
            <a:ext cx="1009494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b="0" dirty="0"/>
              <a:t>IDEA</a:t>
            </a:r>
            <a:r>
              <a:rPr kumimoji="1" lang="zh-CN" altLang="en-US" sz="1600" b="0" dirty="0"/>
              <a:t>自带的断点调试</a:t>
            </a:r>
            <a:r>
              <a:rPr kumimoji="1" lang="en-US" altLang="zh-CN" sz="1600" b="0" dirty="0"/>
              <a:t>(</a:t>
            </a:r>
            <a:r>
              <a:rPr kumimoji="1" lang="zh-CN" altLang="en-US" sz="1600" b="0" dirty="0"/>
              <a:t>排错</a:t>
            </a:r>
            <a:r>
              <a:rPr kumimoji="1" lang="en-US" altLang="zh-CN" sz="1600" b="0" dirty="0"/>
              <a:t>)</a:t>
            </a:r>
            <a:r>
              <a:rPr kumimoji="1" lang="zh-CN" altLang="en-US" sz="1600" b="0" dirty="0"/>
              <a:t>工具，可以控制代码从断点开始一行一行的执行，然后详细观看程序执行的情况。</a:t>
            </a:r>
          </a:p>
        </p:txBody>
      </p: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6A298E11-2439-4165-B833-0556F4A0A830}"/>
              </a:ext>
            </a:extLst>
          </p:cNvPr>
          <p:cNvSpPr txBox="1">
            <a:spLocks/>
          </p:cNvSpPr>
          <p:nvPr/>
        </p:nvSpPr>
        <p:spPr>
          <a:xfrm>
            <a:off x="710879" y="3026742"/>
            <a:ext cx="28382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DEBUG</a:t>
            </a:r>
            <a:r>
              <a:rPr kumimoji="1" lang="zh-CN" altLang="en-US" dirty="0">
                <a:latin typeface="Consolas" panose="020B0609020204030204" pitchFamily="49" charset="0"/>
              </a:rPr>
              <a:t>工具基本使用步骤</a:t>
            </a:r>
          </a:p>
        </p:txBody>
      </p:sp>
      <p:sp>
        <p:nvSpPr>
          <p:cNvPr id="48" name="文本占位符 3">
            <a:extLst>
              <a:ext uri="{FF2B5EF4-FFF2-40B4-BE49-F238E27FC236}">
                <a16:creationId xmlns:a16="http://schemas.microsoft.com/office/drawing/2014/main" id="{AD00EC81-BA50-405F-A7FD-B9FAC12572F4}"/>
              </a:ext>
            </a:extLst>
          </p:cNvPr>
          <p:cNvSpPr txBox="1">
            <a:spLocks/>
          </p:cNvSpPr>
          <p:nvPr/>
        </p:nvSpPr>
        <p:spPr>
          <a:xfrm>
            <a:off x="710879" y="3214703"/>
            <a:ext cx="6051570" cy="3175148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sz="1600" b="0" dirty="0"/>
              <a:t>在需要控制的代码行左侧，点击一下，形成断点</a:t>
            </a:r>
            <a:endParaRPr kumimoji="1" lang="en-US" altLang="zh-CN" sz="1600" b="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sz="1600" b="0" dirty="0"/>
              <a:t>选择使用</a:t>
            </a:r>
            <a:r>
              <a:rPr kumimoji="1" lang="en-US" altLang="zh-CN" sz="1600" b="0" dirty="0"/>
              <a:t>Debug</a:t>
            </a:r>
            <a:r>
              <a:rPr kumimoji="1" lang="zh-CN" altLang="en-US" sz="1600" b="0" dirty="0"/>
              <a:t>方式启动程序，启动后程序会在断点暂停</a:t>
            </a:r>
            <a:endParaRPr kumimoji="1" lang="en-US" altLang="zh-CN" sz="1600" b="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kumimoji="1" lang="zh-CN" altLang="en-US" sz="1600" b="0" dirty="0"/>
              <a:t>控制代码一行一行的往下执行</a:t>
            </a:r>
            <a:endParaRPr kumimoji="1" lang="en-US" altLang="zh-CN" sz="1600" b="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kumimoji="1" lang="en-US" altLang="zh-CN" sz="1600" b="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kumimoji="1" lang="zh-CN" altLang="en-US" sz="1600" b="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85F01B-ADC7-4137-8580-DA365C9C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382" y="5101411"/>
            <a:ext cx="4383799" cy="967676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3547790-3D1B-411F-A020-93650A14A2F8}"/>
              </a:ext>
            </a:extLst>
          </p:cNvPr>
          <p:cNvCxnSpPr>
            <a:cxnSpLocks/>
          </p:cNvCxnSpPr>
          <p:nvPr/>
        </p:nvCxnSpPr>
        <p:spPr>
          <a:xfrm flipV="1">
            <a:off x="5305455" y="3098691"/>
            <a:ext cx="1779157" cy="731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066B8B1-954D-4A53-98F3-9F2608B53C67}"/>
              </a:ext>
            </a:extLst>
          </p:cNvPr>
          <p:cNvCxnSpPr>
            <a:cxnSpLocks/>
          </p:cNvCxnSpPr>
          <p:nvPr/>
        </p:nvCxnSpPr>
        <p:spPr>
          <a:xfrm>
            <a:off x="6180098" y="4303155"/>
            <a:ext cx="33137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BFA888-6B73-46A9-9178-2E75A7566956}"/>
              </a:ext>
            </a:extLst>
          </p:cNvPr>
          <p:cNvCxnSpPr>
            <a:cxnSpLocks/>
          </p:cNvCxnSpPr>
          <p:nvPr/>
        </p:nvCxnSpPr>
        <p:spPr>
          <a:xfrm>
            <a:off x="5257619" y="4912015"/>
            <a:ext cx="2940176" cy="439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17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16D6B4C1-C303-49F7-8722-2CBBA5AE1E22}"/>
              </a:ext>
            </a:extLst>
          </p:cNvPr>
          <p:cNvSpPr txBox="1">
            <a:spLocks/>
          </p:cNvSpPr>
          <p:nvPr/>
        </p:nvSpPr>
        <p:spPr>
          <a:xfrm>
            <a:off x="725576" y="1116369"/>
            <a:ext cx="24453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静态初始化数组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AA6C5152-45B2-48DD-8023-39D7FB7A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11" y="3022827"/>
            <a:ext cx="4969796" cy="117064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完整格式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数据类型[]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{元素1，元素2 ，元素3… };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scores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89.9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99.5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59.5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, 88.0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[]{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12, 24, 36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55" name="TextBox 3">
            <a:extLst>
              <a:ext uri="{FF2B5EF4-FFF2-40B4-BE49-F238E27FC236}">
                <a16:creationId xmlns:a16="http://schemas.microsoft.com/office/drawing/2014/main" id="{1B71AAD2-055D-4526-9303-443482404A35}"/>
              </a:ext>
            </a:extLst>
          </p:cNvPr>
          <p:cNvSpPr txBox="1"/>
          <p:nvPr/>
        </p:nvSpPr>
        <p:spPr>
          <a:xfrm>
            <a:off x="697690" y="1558912"/>
            <a:ext cx="850055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定义数组的时候直接给数组赋值。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4BECF28-B2CB-432F-9A99-1FC6F8365605}"/>
              </a:ext>
            </a:extLst>
          </p:cNvPr>
          <p:cNvSpPr txBox="1"/>
          <p:nvPr/>
        </p:nvSpPr>
        <p:spPr>
          <a:xfrm>
            <a:off x="725576" y="2423622"/>
            <a:ext cx="2765590" cy="4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b="1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静态初始化数组的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B25F1C-FC10-4AC9-9007-1DF39EF07D95}"/>
              </a:ext>
            </a:extLst>
          </p:cNvPr>
          <p:cNvSpPr txBox="1"/>
          <p:nvPr/>
        </p:nvSpPr>
        <p:spPr>
          <a:xfrm>
            <a:off x="836811" y="4436768"/>
            <a:ext cx="4969796" cy="89364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简化格式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{ 元素1，元素2 ，元素3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1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6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16D6B4C1-C303-49F7-8722-2CBBA5AE1E22}"/>
              </a:ext>
            </a:extLst>
          </p:cNvPr>
          <p:cNvSpPr txBox="1">
            <a:spLocks/>
          </p:cNvSpPr>
          <p:nvPr/>
        </p:nvSpPr>
        <p:spPr>
          <a:xfrm>
            <a:off x="725576" y="1116369"/>
            <a:ext cx="24453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数组的基本原理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46003AD-42E7-43C2-AE12-28FA2BCF4EE4}"/>
              </a:ext>
            </a:extLst>
          </p:cNvPr>
          <p:cNvSpPr txBox="1"/>
          <p:nvPr/>
        </p:nvSpPr>
        <p:spPr>
          <a:xfrm>
            <a:off x="2632336" y="5306135"/>
            <a:ext cx="738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注意：数组变量名中存储的是数组在内存中的地址，数组是引用类型。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5">
            <a:extLst>
              <a:ext uri="{FF2B5EF4-FFF2-40B4-BE49-F238E27FC236}">
                <a16:creationId xmlns:a16="http://schemas.microsoft.com/office/drawing/2014/main" id="{67493A81-8D86-469A-8914-F0EA5FBAD65E}"/>
              </a:ext>
            </a:extLst>
          </p:cNvPr>
          <p:cNvGrpSpPr>
            <a:grpSpLocks/>
          </p:cNvGrpSpPr>
          <p:nvPr/>
        </p:nvGrpSpPr>
        <p:grpSpPr bwMode="auto">
          <a:xfrm>
            <a:off x="2784358" y="2242338"/>
            <a:ext cx="6416144" cy="2223844"/>
            <a:chOff x="6521243" y="1622163"/>
            <a:chExt cx="2398614" cy="359299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06C2D9-DCDB-4F25-BC96-E61DB5C11C1D}"/>
                </a:ext>
              </a:extLst>
            </p:cNvPr>
            <p:cNvSpPr/>
            <p:nvPr/>
          </p:nvSpPr>
          <p:spPr bwMode="auto">
            <a:xfrm>
              <a:off x="6521243" y="1622163"/>
              <a:ext cx="2398614" cy="3592990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2F0132AA-C557-4166-90FE-888B0AB40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700" y="4386403"/>
              <a:ext cx="936625" cy="582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47FFD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内存</a:t>
              </a:r>
            </a:p>
          </p:txBody>
        </p:sp>
      </p:grpSp>
      <p:sp>
        <p:nvSpPr>
          <p:cNvPr id="38" name="TextBox 3">
            <a:extLst>
              <a:ext uri="{FF2B5EF4-FFF2-40B4-BE49-F238E27FC236}">
                <a16:creationId xmlns:a16="http://schemas.microsoft.com/office/drawing/2014/main" id="{34CE0C23-EA08-4811-9D1B-49A2D0762193}"/>
              </a:ext>
            </a:extLst>
          </p:cNvPr>
          <p:cNvSpPr txBox="1"/>
          <p:nvPr/>
        </p:nvSpPr>
        <p:spPr>
          <a:xfrm>
            <a:off x="3381318" y="3475486"/>
            <a:ext cx="1190682" cy="2769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7A893F8-5941-4741-B517-5E8759CF41D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207118" y="3099374"/>
            <a:ext cx="1785312" cy="18805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0BEBD35-B811-4300-9BC1-1B3CB228C8D4}"/>
              </a:ext>
            </a:extLst>
          </p:cNvPr>
          <p:cNvSpPr txBox="1"/>
          <p:nvPr/>
        </p:nvSpPr>
        <p:spPr>
          <a:xfrm>
            <a:off x="4034527" y="1465806"/>
            <a:ext cx="392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lang="en-US" altLang="zh-CN" sz="18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12, 24, 36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14D9C65-ADFD-4D73-B915-6F23E63C5B28}"/>
              </a:ext>
            </a:extLst>
          </p:cNvPr>
          <p:cNvSpPr/>
          <p:nvPr/>
        </p:nvSpPr>
        <p:spPr>
          <a:xfrm>
            <a:off x="5996288" y="3084810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12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A35F7A-AFE8-4E28-8C39-8F975C92AE21}"/>
              </a:ext>
            </a:extLst>
          </p:cNvPr>
          <p:cNvSpPr/>
          <p:nvPr/>
        </p:nvSpPr>
        <p:spPr>
          <a:xfrm>
            <a:off x="6764640" y="3084810"/>
            <a:ext cx="735836" cy="347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24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B23BDE-BC02-40A6-84BB-E40A6C838235}"/>
              </a:ext>
            </a:extLst>
          </p:cNvPr>
          <p:cNvSpPr/>
          <p:nvPr/>
        </p:nvSpPr>
        <p:spPr>
          <a:xfrm>
            <a:off x="7500476" y="3084810"/>
            <a:ext cx="768351" cy="349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Courier New" panose="02070309020205020404" pitchFamily="49" charset="0"/>
              </a:rPr>
              <a:t>36</a:t>
            </a:r>
            <a:endParaRPr lang="en-US" altLang="zh-CN" sz="1400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C0CABD-92F2-4F0E-A50A-3143AAE0E675}"/>
              </a:ext>
            </a:extLst>
          </p:cNvPr>
          <p:cNvSpPr txBox="1"/>
          <p:nvPr/>
        </p:nvSpPr>
        <p:spPr>
          <a:xfrm>
            <a:off x="3471092" y="3102764"/>
            <a:ext cx="73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ages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C52D16F-F3C2-44EE-B676-E9EDC5D3CF9F}"/>
              </a:ext>
            </a:extLst>
          </p:cNvPr>
          <p:cNvSpPr txBox="1"/>
          <p:nvPr/>
        </p:nvSpPr>
        <p:spPr>
          <a:xfrm>
            <a:off x="5862031" y="2730617"/>
            <a:ext cx="1638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098D00-FD5F-466B-A904-AC1B67E3E980}"/>
              </a:ext>
            </a:extLst>
          </p:cNvPr>
          <p:cNvSpPr txBox="1"/>
          <p:nvPr/>
        </p:nvSpPr>
        <p:spPr>
          <a:xfrm>
            <a:off x="5862031" y="2728499"/>
            <a:ext cx="1638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  <a:ea typeface="思源黑体 CN Bold" panose="020B0800000000000000" pitchFamily="34" charset="-122"/>
              </a:rPr>
              <a:t>[I@4c873330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5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20547 0.1090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3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 animBg="1"/>
      <p:bldP spid="41" grpId="0" animBg="1"/>
      <p:bldP spid="42" grpId="0" animBg="1"/>
      <p:bldP spid="43" grpId="0" animBg="1"/>
      <p:bldP spid="51" grpId="0"/>
      <p:bldP spid="52" grpId="0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0160A74-29B4-40CB-A638-2DD6581E6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043" y="1415897"/>
            <a:ext cx="6137585" cy="1760091"/>
          </a:xfrm>
        </p:spPr>
        <p:txBody>
          <a:bodyPr/>
          <a:lstStyle/>
          <a:p>
            <a:r>
              <a:rPr kumimoji="1" lang="zh-CN" altLang="en-US" sz="1600" dirty="0">
                <a:latin typeface="Consolas" panose="020B0609020204030204" pitchFamily="49" charset="0"/>
              </a:rPr>
              <a:t>数组的静态初始化的写法是和特点什么样的？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D6C2FC-B343-441B-B9EF-330B9B23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018" y="2583540"/>
            <a:ext cx="5311628" cy="200163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数据类型[]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{ 元素1，元素2 ，元素3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36, 48, 60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scores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89.9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99.5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59.5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完整格式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数据类型[]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数组名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元素1，元素2 ，元素3… 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[]{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12, 24, 36, 48, 60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71C45080-053D-46EC-B6CA-43F37FA812CC}"/>
              </a:ext>
            </a:extLst>
          </p:cNvPr>
          <p:cNvSpPr txBox="1">
            <a:spLocks/>
          </p:cNvSpPr>
          <p:nvPr/>
        </p:nvSpPr>
        <p:spPr>
          <a:xfrm>
            <a:off x="4662040" y="4671147"/>
            <a:ext cx="6137585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dirty="0">
                <a:latin typeface="Consolas" panose="020B0609020204030204" pitchFamily="49" charset="0"/>
              </a:rPr>
              <a:t>2. </a:t>
            </a:r>
            <a:r>
              <a:rPr kumimoji="1" lang="zh-CN" altLang="en-US" sz="1600" dirty="0">
                <a:latin typeface="Consolas" panose="020B0609020204030204" pitchFamily="49" charset="0"/>
              </a:rPr>
              <a:t>数组是属于什么类型，数组变量名中存储的是什么？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5524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引用数据类型，存储的数组在内存中的地址信息。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5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0970" y="1001959"/>
            <a:ext cx="5424406" cy="4556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数组的定义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数组的遍历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数组使用的常见问题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工具的使用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3C0D30-5719-42F1-AF6E-785C6B4D8C5D}"/>
              </a:ext>
            </a:extLst>
          </p:cNvPr>
          <p:cNvSpPr txBox="1"/>
          <p:nvPr/>
        </p:nvSpPr>
        <p:spPr>
          <a:xfrm>
            <a:off x="4525109" y="1221384"/>
            <a:ext cx="4532142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数组的访问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数组的几个注意事项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588BEB-909C-4E07-897D-B7A3E1CEE236}"/>
              </a:ext>
            </a:extLst>
          </p:cNvPr>
          <p:cNvSpPr txBox="1"/>
          <p:nvPr/>
        </p:nvSpPr>
        <p:spPr>
          <a:xfrm>
            <a:off x="4525109" y="2815480"/>
            <a:ext cx="507218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24012" lvl="2" indent="-4000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动态初始化数组的元素默认值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63534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18484</TotalTime>
  <Words>3658</Words>
  <Application>Microsoft Office PowerPoint</Application>
  <PresentationFormat>宽屏</PresentationFormat>
  <Paragraphs>567</Paragraphs>
  <Slides>51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51</vt:i4>
      </vt:variant>
    </vt:vector>
  </HeadingPairs>
  <TitlesOfParts>
    <vt:vector size="76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思源黑体 CN Bold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1985</cp:revision>
  <dcterms:created xsi:type="dcterms:W3CDTF">2020-03-31T02:23:27Z</dcterms:created>
  <dcterms:modified xsi:type="dcterms:W3CDTF">2021-07-29T16:14:50Z</dcterms:modified>
</cp:coreProperties>
</file>