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6.xml" ContentType="application/vnd.openxmlformats-officedocument.theme+xml"/>
  <Override PartName="/ppt/slideLayouts/slideLayout2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665" r:id="rId2"/>
    <p:sldMasterId id="2147483707" r:id="rId3"/>
    <p:sldMasterId id="2147483700" r:id="rId4"/>
    <p:sldMasterId id="2147483698" r:id="rId5"/>
    <p:sldMasterId id="2147483668" r:id="rId6"/>
    <p:sldMasterId id="2147483672" r:id="rId7"/>
  </p:sldMasterIdLst>
  <p:notesMasterIdLst>
    <p:notesMasterId r:id="rId99"/>
  </p:notesMasterIdLst>
  <p:handoutMasterIdLst>
    <p:handoutMasterId r:id="rId100"/>
  </p:handoutMasterIdLst>
  <p:sldIdLst>
    <p:sldId id="1105" r:id="rId8"/>
    <p:sldId id="467" r:id="rId9"/>
    <p:sldId id="788" r:id="rId10"/>
    <p:sldId id="1302" r:id="rId11"/>
    <p:sldId id="1309" r:id="rId12"/>
    <p:sldId id="772" r:id="rId13"/>
    <p:sldId id="590" r:id="rId14"/>
    <p:sldId id="1129" r:id="rId15"/>
    <p:sldId id="754" r:id="rId16"/>
    <p:sldId id="1303" r:id="rId17"/>
    <p:sldId id="717" r:id="rId18"/>
    <p:sldId id="756" r:id="rId19"/>
    <p:sldId id="755" r:id="rId20"/>
    <p:sldId id="762" r:id="rId21"/>
    <p:sldId id="1310" r:id="rId22"/>
    <p:sldId id="1311" r:id="rId23"/>
    <p:sldId id="719" r:id="rId24"/>
    <p:sldId id="767" r:id="rId25"/>
    <p:sldId id="721" r:id="rId26"/>
    <p:sldId id="1305" r:id="rId27"/>
    <p:sldId id="789" r:id="rId28"/>
    <p:sldId id="1312" r:id="rId29"/>
    <p:sldId id="591" r:id="rId30"/>
    <p:sldId id="689" r:id="rId31"/>
    <p:sldId id="778" r:id="rId32"/>
    <p:sldId id="724" r:id="rId33"/>
    <p:sldId id="791" r:id="rId34"/>
    <p:sldId id="790" r:id="rId35"/>
    <p:sldId id="1306" r:id="rId36"/>
    <p:sldId id="739" r:id="rId37"/>
    <p:sldId id="457" r:id="rId38"/>
    <p:sldId id="741" r:id="rId39"/>
    <p:sldId id="1307" r:id="rId40"/>
    <p:sldId id="744" r:id="rId41"/>
    <p:sldId id="760" r:id="rId42"/>
    <p:sldId id="1308" r:id="rId43"/>
    <p:sldId id="1313" r:id="rId44"/>
    <p:sldId id="746" r:id="rId45"/>
    <p:sldId id="747" r:id="rId46"/>
    <p:sldId id="1314" r:id="rId47"/>
    <p:sldId id="599" r:id="rId48"/>
    <p:sldId id="1315" r:id="rId49"/>
    <p:sldId id="779" r:id="rId50"/>
    <p:sldId id="1316" r:id="rId51"/>
    <p:sldId id="750" r:id="rId52"/>
    <p:sldId id="784" r:id="rId53"/>
    <p:sldId id="1317" r:id="rId54"/>
    <p:sldId id="785" r:id="rId55"/>
    <p:sldId id="1329" r:id="rId56"/>
    <p:sldId id="752" r:id="rId57"/>
    <p:sldId id="1318" r:id="rId58"/>
    <p:sldId id="794" r:id="rId59"/>
    <p:sldId id="795" r:id="rId60"/>
    <p:sldId id="764" r:id="rId61"/>
    <p:sldId id="766" r:id="rId62"/>
    <p:sldId id="1319" r:id="rId63"/>
    <p:sldId id="690" r:id="rId64"/>
    <p:sldId id="862" r:id="rId65"/>
    <p:sldId id="1321" r:id="rId66"/>
    <p:sldId id="857" r:id="rId67"/>
    <p:sldId id="848" r:id="rId68"/>
    <p:sldId id="870" r:id="rId69"/>
    <p:sldId id="812" r:id="rId70"/>
    <p:sldId id="1322" r:id="rId71"/>
    <p:sldId id="849" r:id="rId72"/>
    <p:sldId id="694" r:id="rId73"/>
    <p:sldId id="816" r:id="rId74"/>
    <p:sldId id="1323" r:id="rId75"/>
    <p:sldId id="877" r:id="rId76"/>
    <p:sldId id="878" r:id="rId77"/>
    <p:sldId id="1324" r:id="rId78"/>
    <p:sldId id="863" r:id="rId79"/>
    <p:sldId id="879" r:id="rId80"/>
    <p:sldId id="882" r:id="rId81"/>
    <p:sldId id="876" r:id="rId82"/>
    <p:sldId id="1325" r:id="rId83"/>
    <p:sldId id="883" r:id="rId84"/>
    <p:sldId id="1330" r:id="rId85"/>
    <p:sldId id="1331" r:id="rId86"/>
    <p:sldId id="1327" r:id="rId87"/>
    <p:sldId id="705" r:id="rId88"/>
    <p:sldId id="708" r:id="rId89"/>
    <p:sldId id="451" r:id="rId90"/>
    <p:sldId id="1328" r:id="rId91"/>
    <p:sldId id="682" r:id="rId92"/>
    <p:sldId id="737" r:id="rId93"/>
    <p:sldId id="753" r:id="rId94"/>
    <p:sldId id="738" r:id="rId95"/>
    <p:sldId id="761" r:id="rId96"/>
    <p:sldId id="355" r:id="rId97"/>
    <p:sldId id="264" r:id="rId9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E4"/>
    <a:srgbClr val="AD2A26"/>
    <a:srgbClr val="4C5252"/>
    <a:srgbClr val="F9F9F9"/>
    <a:srgbClr val="8A8A8A"/>
    <a:srgbClr val="48504F"/>
    <a:srgbClr val="B60206"/>
    <a:srgbClr val="AD2B26"/>
    <a:srgbClr val="49504F"/>
    <a:srgbClr val="B7000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755" autoAdjust="0"/>
    <p:restoredTop sz="95852" autoAdjust="0"/>
  </p:normalViewPr>
  <p:slideViewPr>
    <p:cSldViewPr snapToGrid="0">
      <p:cViewPr varScale="1">
        <p:scale>
          <a:sx n="99" d="100"/>
          <a:sy n="99" d="100"/>
        </p:scale>
        <p:origin x="230" y="77"/>
      </p:cViewPr>
      <p:guideLst/>
    </p:cSldViewPr>
  </p:slideViewPr>
  <p:outlineViewPr>
    <p:cViewPr>
      <p:scale>
        <a:sx n="33" d="100"/>
        <a:sy n="33" d="100"/>
      </p:scale>
      <p:origin x="0" y="-29194"/>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97" d="100"/>
          <a:sy n="97" d="100"/>
        </p:scale>
        <p:origin x="3416" y="19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84" Type="http://schemas.openxmlformats.org/officeDocument/2006/relationships/slide" Target="slides/slide77.xml"/><Relationship Id="rId89" Type="http://schemas.openxmlformats.org/officeDocument/2006/relationships/slide" Target="slides/slide82.xml"/><Relationship Id="rId7" Type="http://schemas.openxmlformats.org/officeDocument/2006/relationships/slideMaster" Target="slideMasters/slideMaster7.xml"/><Relationship Id="rId71" Type="http://schemas.openxmlformats.org/officeDocument/2006/relationships/slide" Target="slides/slide64.xml"/><Relationship Id="rId92" Type="http://schemas.openxmlformats.org/officeDocument/2006/relationships/slide" Target="slides/slide85.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slide" Target="slides/slide59.xml"/><Relationship Id="rId74" Type="http://schemas.openxmlformats.org/officeDocument/2006/relationships/slide" Target="slides/slide67.xml"/><Relationship Id="rId79" Type="http://schemas.openxmlformats.org/officeDocument/2006/relationships/slide" Target="slides/slide72.xml"/><Relationship Id="rId87" Type="http://schemas.openxmlformats.org/officeDocument/2006/relationships/slide" Target="slides/slide80.xml"/><Relationship Id="rId102" Type="http://schemas.openxmlformats.org/officeDocument/2006/relationships/viewProps" Target="viewProps.xml"/><Relationship Id="rId5" Type="http://schemas.openxmlformats.org/officeDocument/2006/relationships/slideMaster" Target="slideMasters/slideMaster5.xml"/><Relationship Id="rId61" Type="http://schemas.openxmlformats.org/officeDocument/2006/relationships/slide" Target="slides/slide54.xml"/><Relationship Id="rId82" Type="http://schemas.openxmlformats.org/officeDocument/2006/relationships/slide" Target="slides/slide75.xml"/><Relationship Id="rId90" Type="http://schemas.openxmlformats.org/officeDocument/2006/relationships/slide" Target="slides/slide83.xml"/><Relationship Id="rId95" Type="http://schemas.openxmlformats.org/officeDocument/2006/relationships/slide" Target="slides/slide88.xml"/><Relationship Id="rId19" Type="http://schemas.openxmlformats.org/officeDocument/2006/relationships/slide" Target="slides/slide1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slide" Target="slides/slide62.xml"/><Relationship Id="rId77" Type="http://schemas.openxmlformats.org/officeDocument/2006/relationships/slide" Target="slides/slide70.xml"/><Relationship Id="rId100" Type="http://schemas.openxmlformats.org/officeDocument/2006/relationships/handoutMaster" Target="handoutMasters/handoutMaster1.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80" Type="http://schemas.openxmlformats.org/officeDocument/2006/relationships/slide" Target="slides/slide73.xml"/><Relationship Id="rId85" Type="http://schemas.openxmlformats.org/officeDocument/2006/relationships/slide" Target="slides/slide78.xml"/><Relationship Id="rId93" Type="http://schemas.openxmlformats.org/officeDocument/2006/relationships/slide" Target="slides/slide86.xml"/><Relationship Id="rId98" Type="http://schemas.openxmlformats.org/officeDocument/2006/relationships/slide" Target="slides/slide91.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103" Type="http://schemas.openxmlformats.org/officeDocument/2006/relationships/theme" Target="theme/theme1.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slide" Target="slides/slide68.xml"/><Relationship Id="rId83" Type="http://schemas.openxmlformats.org/officeDocument/2006/relationships/slide" Target="slides/slide76.xml"/><Relationship Id="rId88" Type="http://schemas.openxmlformats.org/officeDocument/2006/relationships/slide" Target="slides/slide81.xml"/><Relationship Id="rId91" Type="http://schemas.openxmlformats.org/officeDocument/2006/relationships/slide" Target="slides/slide84.xml"/><Relationship Id="rId96" Type="http://schemas.openxmlformats.org/officeDocument/2006/relationships/slide" Target="slides/slide89.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slide" Target="slides/slide71.xml"/><Relationship Id="rId81" Type="http://schemas.openxmlformats.org/officeDocument/2006/relationships/slide" Target="slides/slide74.xml"/><Relationship Id="rId86" Type="http://schemas.openxmlformats.org/officeDocument/2006/relationships/slide" Target="slides/slide79.xml"/><Relationship Id="rId94" Type="http://schemas.openxmlformats.org/officeDocument/2006/relationships/slide" Target="slides/slide87.xml"/><Relationship Id="rId99" Type="http://schemas.openxmlformats.org/officeDocument/2006/relationships/notesMaster" Target="notesMasters/notesMaster1.xml"/><Relationship Id="rId10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97" Type="http://schemas.openxmlformats.org/officeDocument/2006/relationships/slide" Target="slides/slide90.xml"/><Relationship Id="rId10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5BAB8F7-26C7-2345-A2F0-4C70E8EFA8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a16="http://schemas.microsoft.com/office/drawing/2014/main" id="{1EB0FE49-C86E-0B42-8C7E-921C60B5AA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3DFD10-C36A-A44C-AC52-E91D9A58CF7E}" type="datetimeFigureOut">
              <a:rPr kumimoji="1" lang="zh-CN" altLang="en-US" smtClean="0"/>
              <a:t>2021/10/10</a:t>
            </a:fld>
            <a:endParaRPr kumimoji="1" lang="zh-CN" altLang="en-US"/>
          </a:p>
        </p:txBody>
      </p:sp>
      <p:sp>
        <p:nvSpPr>
          <p:cNvPr id="4" name="页脚占位符 3">
            <a:extLst>
              <a:ext uri="{FF2B5EF4-FFF2-40B4-BE49-F238E27FC236}">
                <a16:creationId xmlns:a16="http://schemas.microsoft.com/office/drawing/2014/main" id="{9E928822-8127-CD43-9156-5BB443851D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4FC3EF7F-6078-7249-A167-F5C0687992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F0B397-CD8F-1C4C-97BB-ADF18DDD1C00}" type="slidenum">
              <a:rPr kumimoji="1" lang="zh-CN" altLang="en-US" smtClean="0"/>
              <a:t>‹#›</a:t>
            </a:fld>
            <a:endParaRPr kumimoji="1" lang="zh-CN" altLang="en-US"/>
          </a:p>
        </p:txBody>
      </p:sp>
    </p:spTree>
    <p:extLst>
      <p:ext uri="{BB962C8B-B14F-4D97-AF65-F5344CB8AC3E}">
        <p14:creationId xmlns:p14="http://schemas.microsoft.com/office/powerpoint/2010/main" val="27626559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7ACF5-0677-4CC5-89ED-AE83D3F5859D}" type="datetimeFigureOut">
              <a:rPr lang="zh-CN" altLang="en-US" smtClean="0"/>
              <a:t>2021/10/10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63F50-FC71-46DD-9BDC-11F985EF414C}" type="slidenum">
              <a:rPr lang="zh-CN" altLang="en-US" smtClean="0"/>
              <a:t>‹#›</a:t>
            </a:fld>
            <a:endParaRPr lang="zh-CN" altLang="en-US"/>
          </a:p>
        </p:txBody>
      </p:sp>
    </p:spTree>
    <p:extLst>
      <p:ext uri="{BB962C8B-B14F-4D97-AF65-F5344CB8AC3E}">
        <p14:creationId xmlns:p14="http://schemas.microsoft.com/office/powerpoint/2010/main" val="3085594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5</a:t>
            </a:fld>
            <a:endParaRPr lang="zh-CN" altLang="en-US"/>
          </a:p>
        </p:txBody>
      </p:sp>
    </p:spTree>
    <p:extLst>
      <p:ext uri="{BB962C8B-B14F-4D97-AF65-F5344CB8AC3E}">
        <p14:creationId xmlns:p14="http://schemas.microsoft.com/office/powerpoint/2010/main" val="1657234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a:extLst>
              <a:ext uri="{FF2B5EF4-FFF2-40B4-BE49-F238E27FC236}">
                <a16:creationId xmlns:a16="http://schemas.microsoft.com/office/drawing/2014/main" id="{B1E15A47-A6C9-4B8B-8CA8-263953FD835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备注占位符 2">
            <a:extLst>
              <a:ext uri="{FF2B5EF4-FFF2-40B4-BE49-F238E27FC236}">
                <a16:creationId xmlns:a16="http://schemas.microsoft.com/office/drawing/2014/main" id="{40BB9576-101A-456F-996E-BBA9E860A06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此时画图解释，多线程之间的随机性。  创建两个线程，那么</a:t>
            </a:r>
            <a:r>
              <a:rPr lang="en-US" altLang="zh-CN"/>
              <a:t>Java</a:t>
            </a:r>
            <a:r>
              <a:rPr lang="zh-CN" altLang="en-US"/>
              <a:t>中就有</a:t>
            </a:r>
            <a:r>
              <a:rPr lang="en-US" altLang="zh-CN"/>
              <a:t>main</a:t>
            </a:r>
            <a:r>
              <a:rPr lang="zh-CN" altLang="en-US"/>
              <a:t>线程和自己创建出来的两条线程，共计三条线程。</a:t>
            </a:r>
          </a:p>
        </p:txBody>
      </p:sp>
      <p:sp>
        <p:nvSpPr>
          <p:cNvPr id="106500" name="灯片编号占位符 3">
            <a:extLst>
              <a:ext uri="{FF2B5EF4-FFF2-40B4-BE49-F238E27FC236}">
                <a16:creationId xmlns:a16="http://schemas.microsoft.com/office/drawing/2014/main" id="{F01B6537-5A86-4663-8F05-A4C29D2A617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2D524E35-90D5-4ED6-A6AA-93DD45F6157C}" type="slidenum">
              <a:rPr lang="zh-CN" altLang="en-US"/>
              <a:pPr/>
              <a:t>17</a:t>
            </a:fld>
            <a:endParaRPr lang="zh-CN" altLang="en-US"/>
          </a:p>
        </p:txBody>
      </p:sp>
    </p:spTree>
    <p:extLst>
      <p:ext uri="{BB962C8B-B14F-4D97-AF65-F5344CB8AC3E}">
        <p14:creationId xmlns:p14="http://schemas.microsoft.com/office/powerpoint/2010/main" val="22533714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a:extLst>
              <a:ext uri="{FF2B5EF4-FFF2-40B4-BE49-F238E27FC236}">
                <a16:creationId xmlns:a16="http://schemas.microsoft.com/office/drawing/2014/main" id="{E5971E9C-F170-49FC-BC49-F87F90D154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备注占位符 2">
            <a:extLst>
              <a:ext uri="{FF2B5EF4-FFF2-40B4-BE49-F238E27FC236}">
                <a16:creationId xmlns:a16="http://schemas.microsoft.com/office/drawing/2014/main" id="{9D1DB44A-9320-486B-8D5D-C41E80C6D2E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这里的设置线程名称，和我们前面讲解过的，给成员变量赋值的两种方式是一样的：一种是无参构造</a:t>
            </a:r>
            <a:r>
              <a:rPr lang="en-US" altLang="zh-CN"/>
              <a:t>+setXxx</a:t>
            </a:r>
            <a:r>
              <a:rPr lang="zh-CN" altLang="en-US"/>
              <a:t>方法，一种是带参构造方法</a:t>
            </a:r>
          </a:p>
        </p:txBody>
      </p:sp>
      <p:sp>
        <p:nvSpPr>
          <p:cNvPr id="112644" name="灯片编号占位符 3">
            <a:extLst>
              <a:ext uri="{FF2B5EF4-FFF2-40B4-BE49-F238E27FC236}">
                <a16:creationId xmlns:a16="http://schemas.microsoft.com/office/drawing/2014/main" id="{590B0268-6AB6-4EE6-8222-AD29683DF82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A96BF1CE-94E3-4823-B1DC-F54C755AC85A}" type="slidenum">
              <a:rPr lang="zh-CN" altLang="en-US"/>
              <a:pPr/>
              <a:t>18</a:t>
            </a:fld>
            <a:endParaRPr lang="zh-CN" altLang="en-US"/>
          </a:p>
        </p:txBody>
      </p:sp>
    </p:spTree>
    <p:extLst>
      <p:ext uri="{BB962C8B-B14F-4D97-AF65-F5344CB8AC3E}">
        <p14:creationId xmlns:p14="http://schemas.microsoft.com/office/powerpoint/2010/main" val="3213887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20</a:t>
            </a:fld>
            <a:endParaRPr lang="zh-CN" altLang="en-US"/>
          </a:p>
        </p:txBody>
      </p:sp>
    </p:spTree>
    <p:extLst>
      <p:ext uri="{BB962C8B-B14F-4D97-AF65-F5344CB8AC3E}">
        <p14:creationId xmlns:p14="http://schemas.microsoft.com/office/powerpoint/2010/main" val="33426402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a:extLst>
              <a:ext uri="{FF2B5EF4-FFF2-40B4-BE49-F238E27FC236}">
                <a16:creationId xmlns:a16="http://schemas.microsoft.com/office/drawing/2014/main" id="{E5971E9C-F170-49FC-BC49-F87F90D154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备注占位符 2">
            <a:extLst>
              <a:ext uri="{FF2B5EF4-FFF2-40B4-BE49-F238E27FC236}">
                <a16:creationId xmlns:a16="http://schemas.microsoft.com/office/drawing/2014/main" id="{9D1DB44A-9320-486B-8D5D-C41E80C6D2E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这里的设置线程名称，和我们前面讲解过的，给成员变量赋值的两种方式是一样的：一种是无参构造</a:t>
            </a:r>
            <a:r>
              <a:rPr lang="en-US" altLang="zh-CN"/>
              <a:t>+setXxx</a:t>
            </a:r>
            <a:r>
              <a:rPr lang="zh-CN" altLang="en-US"/>
              <a:t>方法，一种是带参构造方法</a:t>
            </a:r>
          </a:p>
        </p:txBody>
      </p:sp>
      <p:sp>
        <p:nvSpPr>
          <p:cNvPr id="112644" name="灯片编号占位符 3">
            <a:extLst>
              <a:ext uri="{FF2B5EF4-FFF2-40B4-BE49-F238E27FC236}">
                <a16:creationId xmlns:a16="http://schemas.microsoft.com/office/drawing/2014/main" id="{590B0268-6AB6-4EE6-8222-AD29683DF82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A96BF1CE-94E3-4823-B1DC-F54C755AC85A}" type="slidenum">
              <a:rPr lang="zh-CN" altLang="en-US"/>
              <a:pPr/>
              <a:t>21</a:t>
            </a:fld>
            <a:endParaRPr lang="zh-CN" altLang="en-US"/>
          </a:p>
        </p:txBody>
      </p:sp>
    </p:spTree>
    <p:extLst>
      <p:ext uri="{BB962C8B-B14F-4D97-AF65-F5344CB8AC3E}">
        <p14:creationId xmlns:p14="http://schemas.microsoft.com/office/powerpoint/2010/main" val="40620409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22</a:t>
            </a:fld>
            <a:endParaRPr lang="zh-CN" altLang="en-US"/>
          </a:p>
        </p:txBody>
      </p:sp>
    </p:spTree>
    <p:extLst>
      <p:ext uri="{BB962C8B-B14F-4D97-AF65-F5344CB8AC3E}">
        <p14:creationId xmlns:p14="http://schemas.microsoft.com/office/powerpoint/2010/main" val="15331941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a:extLst>
              <a:ext uri="{FF2B5EF4-FFF2-40B4-BE49-F238E27FC236}">
                <a16:creationId xmlns:a16="http://schemas.microsoft.com/office/drawing/2014/main" id="{E5971E9C-F170-49FC-BC49-F87F90D154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备注占位符 2">
            <a:extLst>
              <a:ext uri="{FF2B5EF4-FFF2-40B4-BE49-F238E27FC236}">
                <a16:creationId xmlns:a16="http://schemas.microsoft.com/office/drawing/2014/main" id="{9D1DB44A-9320-486B-8D5D-C41E80C6D2E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这里的设置线程名称，和我们前面讲解过的，给成员变量赋值的两种方式是一样的：一种是无参构造</a:t>
            </a:r>
            <a:r>
              <a:rPr lang="en-US" altLang="zh-CN"/>
              <a:t>+setXxx</a:t>
            </a:r>
            <a:r>
              <a:rPr lang="zh-CN" altLang="en-US"/>
              <a:t>方法，一种是带参构造方法</a:t>
            </a:r>
          </a:p>
        </p:txBody>
      </p:sp>
      <p:sp>
        <p:nvSpPr>
          <p:cNvPr id="112644" name="灯片编号占位符 3">
            <a:extLst>
              <a:ext uri="{FF2B5EF4-FFF2-40B4-BE49-F238E27FC236}">
                <a16:creationId xmlns:a16="http://schemas.microsoft.com/office/drawing/2014/main" id="{590B0268-6AB6-4EE6-8222-AD29683DF82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A96BF1CE-94E3-4823-B1DC-F54C755AC85A}" type="slidenum">
              <a:rPr lang="zh-CN" altLang="en-US"/>
              <a:pPr/>
              <a:t>23</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a:extLst>
              <a:ext uri="{FF2B5EF4-FFF2-40B4-BE49-F238E27FC236}">
                <a16:creationId xmlns:a16="http://schemas.microsoft.com/office/drawing/2014/main" id="{33508418-D8C3-4436-B85A-D94C685E5CF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备注占位符 2">
            <a:extLst>
              <a:ext uri="{FF2B5EF4-FFF2-40B4-BE49-F238E27FC236}">
                <a16:creationId xmlns:a16="http://schemas.microsoft.com/office/drawing/2014/main" id="{1FBE10CA-D54D-4AC8-9650-AB0CAC10ED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这里的设置线程名称，和我们前面讲解过的，给成员变量赋值的两种方式是一样的：一种是无参构造</a:t>
            </a:r>
            <a:r>
              <a:rPr lang="en-US" altLang="zh-CN"/>
              <a:t>+setXxx</a:t>
            </a:r>
            <a:r>
              <a:rPr lang="zh-CN" altLang="en-US"/>
              <a:t>方法，一种是带参构造方法</a:t>
            </a:r>
          </a:p>
        </p:txBody>
      </p:sp>
      <p:sp>
        <p:nvSpPr>
          <p:cNvPr id="113668" name="灯片编号占位符 3">
            <a:extLst>
              <a:ext uri="{FF2B5EF4-FFF2-40B4-BE49-F238E27FC236}">
                <a16:creationId xmlns:a16="http://schemas.microsoft.com/office/drawing/2014/main" id="{6D0A607D-EA78-4AA5-976C-96FF30ACB72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0BED87B-AE7F-45F4-9A32-808EB312DF3A}" type="slidenum">
              <a:rPr lang="zh-CN" altLang="en-US"/>
              <a:pPr/>
              <a:t>24</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a:extLst>
              <a:ext uri="{FF2B5EF4-FFF2-40B4-BE49-F238E27FC236}">
                <a16:creationId xmlns:a16="http://schemas.microsoft.com/office/drawing/2014/main" id="{E5971E9C-F170-49FC-BC49-F87F90D154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备注占位符 2">
            <a:extLst>
              <a:ext uri="{FF2B5EF4-FFF2-40B4-BE49-F238E27FC236}">
                <a16:creationId xmlns:a16="http://schemas.microsoft.com/office/drawing/2014/main" id="{9D1DB44A-9320-486B-8D5D-C41E80C6D2E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这里的设置线程名称，和我们前面讲解过的，给成员变量赋值的两种方式是一样的：一种是无参构造</a:t>
            </a:r>
            <a:r>
              <a:rPr lang="en-US" altLang="zh-CN"/>
              <a:t>+setXxx</a:t>
            </a:r>
            <a:r>
              <a:rPr lang="zh-CN" altLang="en-US"/>
              <a:t>方法，一种是带参构造方法</a:t>
            </a:r>
          </a:p>
        </p:txBody>
      </p:sp>
      <p:sp>
        <p:nvSpPr>
          <p:cNvPr id="112644" name="灯片编号占位符 3">
            <a:extLst>
              <a:ext uri="{FF2B5EF4-FFF2-40B4-BE49-F238E27FC236}">
                <a16:creationId xmlns:a16="http://schemas.microsoft.com/office/drawing/2014/main" id="{590B0268-6AB6-4EE6-8222-AD29683DF82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A96BF1CE-94E3-4823-B1DC-F54C755AC85A}" type="slidenum">
              <a:rPr lang="zh-CN" altLang="en-US"/>
              <a:pPr/>
              <a:t>25</a:t>
            </a:fld>
            <a:endParaRPr lang="zh-CN" altLang="en-US"/>
          </a:p>
        </p:txBody>
      </p:sp>
    </p:spTree>
    <p:extLst>
      <p:ext uri="{BB962C8B-B14F-4D97-AF65-F5344CB8AC3E}">
        <p14:creationId xmlns:p14="http://schemas.microsoft.com/office/powerpoint/2010/main" val="29036924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a:extLst>
              <a:ext uri="{FF2B5EF4-FFF2-40B4-BE49-F238E27FC236}">
                <a16:creationId xmlns:a16="http://schemas.microsoft.com/office/drawing/2014/main" id="{33508418-D8C3-4436-B85A-D94C685E5CF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备注占位符 2">
            <a:extLst>
              <a:ext uri="{FF2B5EF4-FFF2-40B4-BE49-F238E27FC236}">
                <a16:creationId xmlns:a16="http://schemas.microsoft.com/office/drawing/2014/main" id="{1FBE10CA-D54D-4AC8-9650-AB0CAC10ED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这里的设置线程名称，和我们前面讲解过的，给成员变量赋值的两种方式是一样的：一种是无参构造</a:t>
            </a:r>
            <a:r>
              <a:rPr lang="en-US" altLang="zh-CN"/>
              <a:t>+setXxx</a:t>
            </a:r>
            <a:r>
              <a:rPr lang="zh-CN" altLang="en-US"/>
              <a:t>方法，一种是带参构造方法</a:t>
            </a:r>
          </a:p>
        </p:txBody>
      </p:sp>
      <p:sp>
        <p:nvSpPr>
          <p:cNvPr id="113668" name="灯片编号占位符 3">
            <a:extLst>
              <a:ext uri="{FF2B5EF4-FFF2-40B4-BE49-F238E27FC236}">
                <a16:creationId xmlns:a16="http://schemas.microsoft.com/office/drawing/2014/main" id="{6D0A607D-EA78-4AA5-976C-96FF30ACB72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0BED87B-AE7F-45F4-9A32-808EB312DF3A}" type="slidenum">
              <a:rPr lang="zh-CN" altLang="en-US"/>
              <a:pPr/>
              <a:t>26</a:t>
            </a:fld>
            <a:endParaRPr lang="zh-CN" altLang="en-US"/>
          </a:p>
        </p:txBody>
      </p:sp>
    </p:spTree>
    <p:extLst>
      <p:ext uri="{BB962C8B-B14F-4D97-AF65-F5344CB8AC3E}">
        <p14:creationId xmlns:p14="http://schemas.microsoft.com/office/powerpoint/2010/main" val="42045678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29</a:t>
            </a:fld>
            <a:endParaRPr lang="zh-CN" altLang="en-US"/>
          </a:p>
        </p:txBody>
      </p:sp>
    </p:spTree>
    <p:extLst>
      <p:ext uri="{BB962C8B-B14F-4D97-AF65-F5344CB8AC3E}">
        <p14:creationId xmlns:p14="http://schemas.microsoft.com/office/powerpoint/2010/main" val="476496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a:extLst>
              <a:ext uri="{FF2B5EF4-FFF2-40B4-BE49-F238E27FC236}">
                <a16:creationId xmlns:a16="http://schemas.microsoft.com/office/drawing/2014/main" id="{B1E15A47-A6C9-4B8B-8CA8-263953FD835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备注占位符 2">
            <a:extLst>
              <a:ext uri="{FF2B5EF4-FFF2-40B4-BE49-F238E27FC236}">
                <a16:creationId xmlns:a16="http://schemas.microsoft.com/office/drawing/2014/main" id="{40BB9576-101A-456F-996E-BBA9E860A06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此时画图解释，多线程之间的随机性。  创建两个线程，那么</a:t>
            </a:r>
            <a:r>
              <a:rPr lang="en-US" altLang="zh-CN"/>
              <a:t>Java</a:t>
            </a:r>
            <a:r>
              <a:rPr lang="zh-CN" altLang="en-US"/>
              <a:t>中就有</a:t>
            </a:r>
            <a:r>
              <a:rPr lang="en-US" altLang="zh-CN"/>
              <a:t>main</a:t>
            </a:r>
            <a:r>
              <a:rPr lang="zh-CN" altLang="en-US"/>
              <a:t>线程和自己创建出来的两条线程，共计三条线程。</a:t>
            </a:r>
          </a:p>
        </p:txBody>
      </p:sp>
      <p:sp>
        <p:nvSpPr>
          <p:cNvPr id="106500" name="灯片编号占位符 3">
            <a:extLst>
              <a:ext uri="{FF2B5EF4-FFF2-40B4-BE49-F238E27FC236}">
                <a16:creationId xmlns:a16="http://schemas.microsoft.com/office/drawing/2014/main" id="{F01B6537-5A86-4663-8F05-A4C29D2A617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2D524E35-90D5-4ED6-A6AA-93DD45F6157C}" type="slidenum">
              <a:rPr lang="zh-CN" altLang="en-US"/>
              <a:pPr/>
              <a:t>7</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31</a:t>
            </a:fld>
            <a:endParaRPr lang="zh-CN" altLang="en-US"/>
          </a:p>
        </p:txBody>
      </p:sp>
    </p:spTree>
    <p:extLst>
      <p:ext uri="{BB962C8B-B14F-4D97-AF65-F5344CB8AC3E}">
        <p14:creationId xmlns:p14="http://schemas.microsoft.com/office/powerpoint/2010/main" val="28190024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33</a:t>
            </a:fld>
            <a:endParaRPr lang="zh-CN" altLang="en-US"/>
          </a:p>
        </p:txBody>
      </p:sp>
    </p:spTree>
    <p:extLst>
      <p:ext uri="{BB962C8B-B14F-4D97-AF65-F5344CB8AC3E}">
        <p14:creationId xmlns:p14="http://schemas.microsoft.com/office/powerpoint/2010/main" val="19430458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36</a:t>
            </a:fld>
            <a:endParaRPr lang="zh-CN" altLang="en-US"/>
          </a:p>
        </p:txBody>
      </p:sp>
    </p:spTree>
    <p:extLst>
      <p:ext uri="{BB962C8B-B14F-4D97-AF65-F5344CB8AC3E}">
        <p14:creationId xmlns:p14="http://schemas.microsoft.com/office/powerpoint/2010/main" val="10067297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37</a:t>
            </a:fld>
            <a:endParaRPr lang="zh-CN" altLang="en-US"/>
          </a:p>
        </p:txBody>
      </p:sp>
    </p:spTree>
    <p:extLst>
      <p:ext uri="{BB962C8B-B14F-4D97-AF65-F5344CB8AC3E}">
        <p14:creationId xmlns:p14="http://schemas.microsoft.com/office/powerpoint/2010/main" val="63837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40</a:t>
            </a:fld>
            <a:endParaRPr lang="zh-CN" altLang="en-US"/>
          </a:p>
        </p:txBody>
      </p:sp>
    </p:spTree>
    <p:extLst>
      <p:ext uri="{BB962C8B-B14F-4D97-AF65-F5344CB8AC3E}">
        <p14:creationId xmlns:p14="http://schemas.microsoft.com/office/powerpoint/2010/main" val="1104483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幻灯片图像占位符 1">
            <a:extLst>
              <a:ext uri="{FF2B5EF4-FFF2-40B4-BE49-F238E27FC236}">
                <a16:creationId xmlns:a16="http://schemas.microsoft.com/office/drawing/2014/main" id="{1C79C932-6F3A-4832-9D30-6DF8185E6F3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7" name="备注占位符 2">
            <a:extLst>
              <a:ext uri="{FF2B5EF4-FFF2-40B4-BE49-F238E27FC236}">
                <a16:creationId xmlns:a16="http://schemas.microsoft.com/office/drawing/2014/main" id="{2AC74267-9192-4B0E-9FA0-89B7154C96F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看完格式之后，到代码中去讲解，然后再分析一遍。</a:t>
            </a:r>
          </a:p>
        </p:txBody>
      </p:sp>
      <p:sp>
        <p:nvSpPr>
          <p:cNvPr id="129028" name="灯片编号占位符 3">
            <a:extLst>
              <a:ext uri="{FF2B5EF4-FFF2-40B4-BE49-F238E27FC236}">
                <a16:creationId xmlns:a16="http://schemas.microsoft.com/office/drawing/2014/main" id="{2E273DB5-6067-40B0-A37D-E4E691DEF85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F2892046-53DB-4B42-8664-76A88CC93B33}" type="slidenum">
              <a:rPr lang="zh-CN" altLang="en-US"/>
              <a:pPr/>
              <a:t>41</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42</a:t>
            </a:fld>
            <a:endParaRPr lang="zh-CN" altLang="en-US"/>
          </a:p>
        </p:txBody>
      </p:sp>
    </p:spTree>
    <p:extLst>
      <p:ext uri="{BB962C8B-B14F-4D97-AF65-F5344CB8AC3E}">
        <p14:creationId xmlns:p14="http://schemas.microsoft.com/office/powerpoint/2010/main" val="15841215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44</a:t>
            </a:fld>
            <a:endParaRPr lang="zh-CN" altLang="en-US"/>
          </a:p>
        </p:txBody>
      </p:sp>
    </p:spTree>
    <p:extLst>
      <p:ext uri="{BB962C8B-B14F-4D97-AF65-F5344CB8AC3E}">
        <p14:creationId xmlns:p14="http://schemas.microsoft.com/office/powerpoint/2010/main" val="2318570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幻灯片图像占位符 1">
            <a:extLst>
              <a:ext uri="{FF2B5EF4-FFF2-40B4-BE49-F238E27FC236}">
                <a16:creationId xmlns:a16="http://schemas.microsoft.com/office/drawing/2014/main" id="{1C79C932-6F3A-4832-9D30-6DF8185E6F3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7" name="备注占位符 2">
            <a:extLst>
              <a:ext uri="{FF2B5EF4-FFF2-40B4-BE49-F238E27FC236}">
                <a16:creationId xmlns:a16="http://schemas.microsoft.com/office/drawing/2014/main" id="{2AC74267-9192-4B0E-9FA0-89B7154C96F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看完格式之后，到代码中去讲解，然后再分析一遍。</a:t>
            </a:r>
          </a:p>
        </p:txBody>
      </p:sp>
      <p:sp>
        <p:nvSpPr>
          <p:cNvPr id="129028" name="灯片编号占位符 3">
            <a:extLst>
              <a:ext uri="{FF2B5EF4-FFF2-40B4-BE49-F238E27FC236}">
                <a16:creationId xmlns:a16="http://schemas.microsoft.com/office/drawing/2014/main" id="{2E273DB5-6067-40B0-A37D-E4E691DEF85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F2892046-53DB-4B42-8664-76A88CC93B33}" type="slidenum">
              <a:rPr lang="zh-CN" altLang="en-US"/>
              <a:pPr/>
              <a:t>45</a:t>
            </a:fld>
            <a:endParaRPr lang="zh-CN" altLang="en-US"/>
          </a:p>
        </p:txBody>
      </p:sp>
    </p:spTree>
    <p:extLst>
      <p:ext uri="{BB962C8B-B14F-4D97-AF65-F5344CB8AC3E}">
        <p14:creationId xmlns:p14="http://schemas.microsoft.com/office/powerpoint/2010/main" val="27144932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幻灯片图像占位符 1">
            <a:extLst>
              <a:ext uri="{FF2B5EF4-FFF2-40B4-BE49-F238E27FC236}">
                <a16:creationId xmlns:a16="http://schemas.microsoft.com/office/drawing/2014/main" id="{1C79C932-6F3A-4832-9D30-6DF8185E6F3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7" name="备注占位符 2">
            <a:extLst>
              <a:ext uri="{FF2B5EF4-FFF2-40B4-BE49-F238E27FC236}">
                <a16:creationId xmlns:a16="http://schemas.microsoft.com/office/drawing/2014/main" id="{2AC74267-9192-4B0E-9FA0-89B7154C96F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看完格式之后，到代码中去讲解，然后再分析一遍。</a:t>
            </a:r>
          </a:p>
        </p:txBody>
      </p:sp>
      <p:sp>
        <p:nvSpPr>
          <p:cNvPr id="129028" name="灯片编号占位符 3">
            <a:extLst>
              <a:ext uri="{FF2B5EF4-FFF2-40B4-BE49-F238E27FC236}">
                <a16:creationId xmlns:a16="http://schemas.microsoft.com/office/drawing/2014/main" id="{2E273DB5-6067-40B0-A37D-E4E691DEF85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F2892046-53DB-4B42-8664-76A88CC93B33}" type="slidenum">
              <a:rPr lang="zh-CN" altLang="en-US"/>
              <a:pPr/>
              <a:t>46</a:t>
            </a:fld>
            <a:endParaRPr lang="zh-CN" altLang="en-US"/>
          </a:p>
        </p:txBody>
      </p:sp>
    </p:spTree>
    <p:extLst>
      <p:ext uri="{BB962C8B-B14F-4D97-AF65-F5344CB8AC3E}">
        <p14:creationId xmlns:p14="http://schemas.microsoft.com/office/powerpoint/2010/main" val="1111480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8</a:t>
            </a:fld>
            <a:endParaRPr lang="zh-CN" altLang="en-US"/>
          </a:p>
        </p:txBody>
      </p:sp>
    </p:spTree>
    <p:extLst>
      <p:ext uri="{BB962C8B-B14F-4D97-AF65-F5344CB8AC3E}">
        <p14:creationId xmlns:p14="http://schemas.microsoft.com/office/powerpoint/2010/main" val="32654991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47</a:t>
            </a:fld>
            <a:endParaRPr lang="zh-CN" altLang="en-US"/>
          </a:p>
        </p:txBody>
      </p:sp>
    </p:spTree>
    <p:extLst>
      <p:ext uri="{BB962C8B-B14F-4D97-AF65-F5344CB8AC3E}">
        <p14:creationId xmlns:p14="http://schemas.microsoft.com/office/powerpoint/2010/main" val="26811322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49</a:t>
            </a:fld>
            <a:endParaRPr lang="zh-CN" altLang="en-US"/>
          </a:p>
        </p:txBody>
      </p:sp>
    </p:spTree>
    <p:extLst>
      <p:ext uri="{BB962C8B-B14F-4D97-AF65-F5344CB8AC3E}">
        <p14:creationId xmlns:p14="http://schemas.microsoft.com/office/powerpoint/2010/main" val="40283027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幻灯片图像占位符 1">
            <a:extLst>
              <a:ext uri="{FF2B5EF4-FFF2-40B4-BE49-F238E27FC236}">
                <a16:creationId xmlns:a16="http://schemas.microsoft.com/office/drawing/2014/main" id="{1C79C932-6F3A-4832-9D30-6DF8185E6F3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7" name="备注占位符 2">
            <a:extLst>
              <a:ext uri="{FF2B5EF4-FFF2-40B4-BE49-F238E27FC236}">
                <a16:creationId xmlns:a16="http://schemas.microsoft.com/office/drawing/2014/main" id="{2AC74267-9192-4B0E-9FA0-89B7154C96F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看完格式之后，到代码中去讲解，然后再分析一遍。</a:t>
            </a:r>
          </a:p>
        </p:txBody>
      </p:sp>
      <p:sp>
        <p:nvSpPr>
          <p:cNvPr id="129028" name="灯片编号占位符 3">
            <a:extLst>
              <a:ext uri="{FF2B5EF4-FFF2-40B4-BE49-F238E27FC236}">
                <a16:creationId xmlns:a16="http://schemas.microsoft.com/office/drawing/2014/main" id="{2E273DB5-6067-40B0-A37D-E4E691DEF85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F2892046-53DB-4B42-8664-76A88CC93B33}" type="slidenum">
              <a:rPr lang="zh-CN" altLang="en-US"/>
              <a:pPr/>
              <a:t>50</a:t>
            </a:fld>
            <a:endParaRPr lang="zh-CN" altLang="en-US"/>
          </a:p>
        </p:txBody>
      </p:sp>
    </p:spTree>
    <p:extLst>
      <p:ext uri="{BB962C8B-B14F-4D97-AF65-F5344CB8AC3E}">
        <p14:creationId xmlns:p14="http://schemas.microsoft.com/office/powerpoint/2010/main" val="2559751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51</a:t>
            </a:fld>
            <a:endParaRPr lang="zh-CN" altLang="en-US"/>
          </a:p>
        </p:txBody>
      </p:sp>
    </p:spTree>
    <p:extLst>
      <p:ext uri="{BB962C8B-B14F-4D97-AF65-F5344CB8AC3E}">
        <p14:creationId xmlns:p14="http://schemas.microsoft.com/office/powerpoint/2010/main" val="1468148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a:extLst>
              <a:ext uri="{FF2B5EF4-FFF2-40B4-BE49-F238E27FC236}">
                <a16:creationId xmlns:a16="http://schemas.microsoft.com/office/drawing/2014/main" id="{0C7376D7-232D-432C-9C8A-7DE97EB7683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备注占位符 2">
            <a:extLst>
              <a:ext uri="{FF2B5EF4-FFF2-40B4-BE49-F238E27FC236}">
                <a16:creationId xmlns:a16="http://schemas.microsoft.com/office/drawing/2014/main" id="{246C12B1-D458-4A78-BB0F-849DAF240E84}"/>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所谓生产者消费者问题，实际上主要是包含了两类线程：</a:t>
            </a:r>
            <a:endParaRPr lang="en-US" altLang="zh-CN"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buFont typeface="Wingdings" pitchFamily="2" charset="2"/>
              <a:buNone/>
              <a:defRPr/>
            </a:pPr>
            <a:r>
              <a:rPr lang="zh-CN" altLang="en-US" dirty="0">
                <a:solidFill>
                  <a:schemeClr val="tx1">
                    <a:lumMod val="85000"/>
                    <a:lumOff val="15000"/>
                  </a:schemeClr>
                </a:solidFill>
                <a:latin typeface="微软雅黑" pitchFamily="34" charset="-122"/>
                <a:ea typeface="微软雅黑" pitchFamily="34" charset="-122"/>
              </a:rPr>
              <a:t>一类是生产者线程用于生产数据</a:t>
            </a:r>
            <a:endParaRPr lang="en-US" altLang="zh-CN"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buFont typeface="Wingdings" pitchFamily="2" charset="2"/>
              <a:buNone/>
              <a:defRPr/>
            </a:pPr>
            <a:r>
              <a:rPr lang="zh-CN" altLang="en-US" dirty="0">
                <a:solidFill>
                  <a:schemeClr val="tx1">
                    <a:lumMod val="85000"/>
                    <a:lumOff val="15000"/>
                  </a:schemeClr>
                </a:solidFill>
                <a:latin typeface="微软雅黑" pitchFamily="34" charset="-122"/>
                <a:ea typeface="微软雅黑" pitchFamily="34" charset="-122"/>
              </a:rPr>
              <a:t>一类是消费者线程用于消费数据</a:t>
            </a:r>
            <a:endParaRPr lang="en-US" altLang="zh-CN"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buFont typeface="Wingdings" pitchFamily="2" charset="2"/>
              <a:buNone/>
              <a:defRPr/>
            </a:pPr>
            <a:r>
              <a:rPr lang="zh-CN" altLang="en-US" dirty="0">
                <a:solidFill>
                  <a:schemeClr val="tx1">
                    <a:lumMod val="85000"/>
                    <a:lumOff val="15000"/>
                  </a:schemeClr>
                </a:solidFill>
                <a:latin typeface="微软雅黑" pitchFamily="34" charset="-122"/>
                <a:ea typeface="微软雅黑" pitchFamily="34" charset="-122"/>
              </a:rPr>
              <a:t>两个线程之间采取共享数据的方式进行通信。</a:t>
            </a:r>
            <a:endParaRPr lang="en-US" altLang="zh-CN"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buFont typeface="Wingdings" pitchFamily="2" charset="2"/>
              <a:buNone/>
              <a:defRPr/>
            </a:pPr>
            <a:r>
              <a:rPr lang="zh-CN" altLang="en-US" dirty="0">
                <a:solidFill>
                  <a:schemeClr val="tx1">
                    <a:lumMod val="85000"/>
                    <a:lumOff val="15000"/>
                  </a:schemeClr>
                </a:solidFill>
                <a:latin typeface="微软雅黑" pitchFamily="34" charset="-122"/>
                <a:ea typeface="微软雅黑" pitchFamily="34" charset="-122"/>
              </a:rPr>
              <a:t>，简单来说，左边是吃货线程，负责吃，右边是厨师线程，负责做，厨师做好的汉堡包就放在桌子上，等着吃货来吃。</a:t>
            </a:r>
          </a:p>
          <a:p>
            <a:pPr fontAlgn="auto">
              <a:lnSpc>
                <a:spcPct val="150000"/>
              </a:lnSpc>
              <a:spcBef>
                <a:spcPts val="0"/>
              </a:spcBef>
              <a:spcAft>
                <a:spcPts val="0"/>
              </a:spcAft>
              <a:defRPr/>
            </a:pPr>
            <a:endParaRPr lang="zh-CN" altLang="en-US" dirty="0">
              <a:solidFill>
                <a:schemeClr val="tx1">
                  <a:lumMod val="85000"/>
                  <a:lumOff val="15000"/>
                </a:schemeClr>
              </a:solidFill>
              <a:latin typeface="微软雅黑" pitchFamily="34" charset="-122"/>
              <a:ea typeface="微软雅黑" pitchFamily="34" charset="-122"/>
            </a:endParaRPr>
          </a:p>
        </p:txBody>
      </p:sp>
      <p:sp>
        <p:nvSpPr>
          <p:cNvPr id="141316" name="灯片编号占位符 3">
            <a:extLst>
              <a:ext uri="{FF2B5EF4-FFF2-40B4-BE49-F238E27FC236}">
                <a16:creationId xmlns:a16="http://schemas.microsoft.com/office/drawing/2014/main" id="{C2F8A03E-FA3A-4B6D-B04B-F0F457514FE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CEE335D0-3932-4499-9F02-9496DA3E0B4D}" type="slidenum">
              <a:rPr lang="zh-CN" altLang="en-US"/>
              <a:pPr/>
              <a:t>52</a:t>
            </a:fld>
            <a:endParaRPr lang="zh-CN" altLang="en-US"/>
          </a:p>
        </p:txBody>
      </p:sp>
    </p:spTree>
    <p:extLst>
      <p:ext uri="{BB962C8B-B14F-4D97-AF65-F5344CB8AC3E}">
        <p14:creationId xmlns:p14="http://schemas.microsoft.com/office/powerpoint/2010/main" val="11943562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a:extLst>
              <a:ext uri="{FF2B5EF4-FFF2-40B4-BE49-F238E27FC236}">
                <a16:creationId xmlns:a16="http://schemas.microsoft.com/office/drawing/2014/main" id="{0C7376D7-232D-432C-9C8A-7DE97EB7683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备注占位符 2">
            <a:extLst>
              <a:ext uri="{FF2B5EF4-FFF2-40B4-BE49-F238E27FC236}">
                <a16:creationId xmlns:a16="http://schemas.microsoft.com/office/drawing/2014/main" id="{246C12B1-D458-4A78-BB0F-849DAF240E84}"/>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所谓生产者消费者问题，实际上主要是包含了两类线程：</a:t>
            </a:r>
            <a:endParaRPr lang="en-US" altLang="zh-CN"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buFont typeface="Wingdings" pitchFamily="2" charset="2"/>
              <a:buNone/>
              <a:defRPr/>
            </a:pPr>
            <a:r>
              <a:rPr lang="zh-CN" altLang="en-US" dirty="0">
                <a:solidFill>
                  <a:schemeClr val="tx1">
                    <a:lumMod val="85000"/>
                    <a:lumOff val="15000"/>
                  </a:schemeClr>
                </a:solidFill>
                <a:latin typeface="微软雅黑" pitchFamily="34" charset="-122"/>
                <a:ea typeface="微软雅黑" pitchFamily="34" charset="-122"/>
              </a:rPr>
              <a:t>一类是生产者线程用于生产数据</a:t>
            </a:r>
            <a:endParaRPr lang="en-US" altLang="zh-CN"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buFont typeface="Wingdings" pitchFamily="2" charset="2"/>
              <a:buNone/>
              <a:defRPr/>
            </a:pPr>
            <a:r>
              <a:rPr lang="zh-CN" altLang="en-US" dirty="0">
                <a:solidFill>
                  <a:schemeClr val="tx1">
                    <a:lumMod val="85000"/>
                    <a:lumOff val="15000"/>
                  </a:schemeClr>
                </a:solidFill>
                <a:latin typeface="微软雅黑" pitchFamily="34" charset="-122"/>
                <a:ea typeface="微软雅黑" pitchFamily="34" charset="-122"/>
              </a:rPr>
              <a:t>一类是消费者线程用于消费数据</a:t>
            </a:r>
            <a:endParaRPr lang="en-US" altLang="zh-CN"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buFont typeface="Wingdings" pitchFamily="2" charset="2"/>
              <a:buNone/>
              <a:defRPr/>
            </a:pPr>
            <a:r>
              <a:rPr lang="zh-CN" altLang="en-US" dirty="0">
                <a:solidFill>
                  <a:schemeClr val="tx1">
                    <a:lumMod val="85000"/>
                    <a:lumOff val="15000"/>
                  </a:schemeClr>
                </a:solidFill>
                <a:latin typeface="微软雅黑" pitchFamily="34" charset="-122"/>
                <a:ea typeface="微软雅黑" pitchFamily="34" charset="-122"/>
              </a:rPr>
              <a:t>两个线程之间采取共享数据的方式进行通信。</a:t>
            </a:r>
            <a:endParaRPr lang="en-US" altLang="zh-CN"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buFont typeface="Wingdings" pitchFamily="2" charset="2"/>
              <a:buNone/>
              <a:defRPr/>
            </a:pPr>
            <a:r>
              <a:rPr lang="zh-CN" altLang="en-US" dirty="0">
                <a:solidFill>
                  <a:schemeClr val="tx1">
                    <a:lumMod val="85000"/>
                    <a:lumOff val="15000"/>
                  </a:schemeClr>
                </a:solidFill>
                <a:latin typeface="微软雅黑" pitchFamily="34" charset="-122"/>
                <a:ea typeface="微软雅黑" pitchFamily="34" charset="-122"/>
              </a:rPr>
              <a:t>，简单来说，左边是吃货线程，负责吃，右边是厨师线程，负责做，厨师做好的汉堡包就放在桌子上，等着吃货来吃。</a:t>
            </a:r>
          </a:p>
          <a:p>
            <a:pPr fontAlgn="auto">
              <a:lnSpc>
                <a:spcPct val="150000"/>
              </a:lnSpc>
              <a:spcBef>
                <a:spcPts val="0"/>
              </a:spcBef>
              <a:spcAft>
                <a:spcPts val="0"/>
              </a:spcAft>
              <a:defRPr/>
            </a:pPr>
            <a:endParaRPr lang="zh-CN" altLang="en-US" dirty="0">
              <a:solidFill>
                <a:schemeClr val="tx1">
                  <a:lumMod val="85000"/>
                  <a:lumOff val="15000"/>
                </a:schemeClr>
              </a:solidFill>
              <a:latin typeface="微软雅黑" pitchFamily="34" charset="-122"/>
              <a:ea typeface="微软雅黑" pitchFamily="34" charset="-122"/>
            </a:endParaRPr>
          </a:p>
        </p:txBody>
      </p:sp>
      <p:sp>
        <p:nvSpPr>
          <p:cNvPr id="141316" name="灯片编号占位符 3">
            <a:extLst>
              <a:ext uri="{FF2B5EF4-FFF2-40B4-BE49-F238E27FC236}">
                <a16:creationId xmlns:a16="http://schemas.microsoft.com/office/drawing/2014/main" id="{C2F8A03E-FA3A-4B6D-B04B-F0F457514FE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CEE335D0-3932-4499-9F02-9496DA3E0B4D}" type="slidenum">
              <a:rPr lang="zh-CN" altLang="en-US"/>
              <a:pPr/>
              <a:t>53</a:t>
            </a:fld>
            <a:endParaRPr lang="zh-CN" altLang="en-US"/>
          </a:p>
        </p:txBody>
      </p:sp>
    </p:spTree>
    <p:extLst>
      <p:ext uri="{BB962C8B-B14F-4D97-AF65-F5344CB8AC3E}">
        <p14:creationId xmlns:p14="http://schemas.microsoft.com/office/powerpoint/2010/main" val="37798409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
            <a:extLst>
              <a:ext uri="{FF2B5EF4-FFF2-40B4-BE49-F238E27FC236}">
                <a16:creationId xmlns:a16="http://schemas.microsoft.com/office/drawing/2014/main" id="{B241A689-C9B1-4D40-AC0E-9D93772714C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备注占位符 2">
            <a:extLst>
              <a:ext uri="{FF2B5EF4-FFF2-40B4-BE49-F238E27FC236}">
                <a16:creationId xmlns:a16="http://schemas.microsoft.com/office/drawing/2014/main" id="{F8FB15C7-A747-4350-B20C-63DDA889A72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这里的设置线程名称，和我们前面讲解过的，给成员变量赋值的两种方式是一样的：一种是无参构造</a:t>
            </a:r>
            <a:r>
              <a:rPr lang="en-US" altLang="zh-CN"/>
              <a:t>+setXxx</a:t>
            </a:r>
            <a:r>
              <a:rPr lang="zh-CN" altLang="en-US"/>
              <a:t>方法，一种是带参构造方法</a:t>
            </a:r>
          </a:p>
        </p:txBody>
      </p:sp>
      <p:sp>
        <p:nvSpPr>
          <p:cNvPr id="117764" name="灯片编号占位符 3">
            <a:extLst>
              <a:ext uri="{FF2B5EF4-FFF2-40B4-BE49-F238E27FC236}">
                <a16:creationId xmlns:a16="http://schemas.microsoft.com/office/drawing/2014/main" id="{DAEF257C-D294-4C4A-8728-07E60342C69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8EE19C4-9477-48BE-A06D-94DAA05A70BD}" type="slidenum">
              <a:rPr lang="zh-CN" altLang="en-US"/>
              <a:pPr/>
              <a:t>54</a:t>
            </a:fld>
            <a:endParaRPr lang="zh-CN" altLang="en-US"/>
          </a:p>
        </p:txBody>
      </p:sp>
    </p:spTree>
    <p:extLst>
      <p:ext uri="{BB962C8B-B14F-4D97-AF65-F5344CB8AC3E}">
        <p14:creationId xmlns:p14="http://schemas.microsoft.com/office/powerpoint/2010/main" val="37280499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56</a:t>
            </a:fld>
            <a:endParaRPr lang="zh-CN" altLang="en-US"/>
          </a:p>
        </p:txBody>
      </p:sp>
    </p:spTree>
    <p:extLst>
      <p:ext uri="{BB962C8B-B14F-4D97-AF65-F5344CB8AC3E}">
        <p14:creationId xmlns:p14="http://schemas.microsoft.com/office/powerpoint/2010/main" val="18735927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幻灯片图像占位符 1">
            <a:extLst>
              <a:ext uri="{FF2B5EF4-FFF2-40B4-BE49-F238E27FC236}">
                <a16:creationId xmlns:a16="http://schemas.microsoft.com/office/drawing/2014/main" id="{D826C667-4011-4FCF-9AB7-7456044A572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备注占位符 2">
            <a:extLst>
              <a:ext uri="{FF2B5EF4-FFF2-40B4-BE49-F238E27FC236}">
                <a16:creationId xmlns:a16="http://schemas.microsoft.com/office/drawing/2014/main" id="{CC2B7403-0BE2-4685-A6D3-2FBAE891C3F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这句话是什么意思呢？咱们举个小例子来简单说明。</a:t>
            </a:r>
            <a:endParaRPr lang="en-US" altLang="zh-CN"/>
          </a:p>
        </p:txBody>
      </p:sp>
      <p:sp>
        <p:nvSpPr>
          <p:cNvPr id="138244" name="灯片编号占位符 3">
            <a:extLst>
              <a:ext uri="{FF2B5EF4-FFF2-40B4-BE49-F238E27FC236}">
                <a16:creationId xmlns:a16="http://schemas.microsoft.com/office/drawing/2014/main" id="{978D113E-846D-469B-9C99-B43E42C0849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1A9F98D-1FEF-432D-9300-89FBEB0E163C}" type="slidenum">
              <a:rPr lang="zh-CN" altLang="en-US"/>
              <a:pPr/>
              <a:t>57</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幻灯片图像占位符 1">
            <a:extLst>
              <a:ext uri="{FF2B5EF4-FFF2-40B4-BE49-F238E27FC236}">
                <a16:creationId xmlns:a16="http://schemas.microsoft.com/office/drawing/2014/main" id="{D826C667-4011-4FCF-9AB7-7456044A572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备注占位符 2">
            <a:extLst>
              <a:ext uri="{FF2B5EF4-FFF2-40B4-BE49-F238E27FC236}">
                <a16:creationId xmlns:a16="http://schemas.microsoft.com/office/drawing/2014/main" id="{CC2B7403-0BE2-4685-A6D3-2FBAE891C3F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这句话是什么意思呢？咱们举个小例子来简单说明。</a:t>
            </a:r>
            <a:endParaRPr lang="en-US" altLang="zh-CN"/>
          </a:p>
        </p:txBody>
      </p:sp>
      <p:sp>
        <p:nvSpPr>
          <p:cNvPr id="138244" name="灯片编号占位符 3">
            <a:extLst>
              <a:ext uri="{FF2B5EF4-FFF2-40B4-BE49-F238E27FC236}">
                <a16:creationId xmlns:a16="http://schemas.microsoft.com/office/drawing/2014/main" id="{978D113E-846D-469B-9C99-B43E42C0849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1A9F98D-1FEF-432D-9300-89FBEB0E163C}" type="slidenum">
              <a:rPr lang="zh-CN" altLang="en-US"/>
              <a:pPr/>
              <a:t>58</a:t>
            </a:fld>
            <a:endParaRPr lang="zh-CN" altLang="en-US"/>
          </a:p>
        </p:txBody>
      </p:sp>
    </p:spTree>
    <p:extLst>
      <p:ext uri="{BB962C8B-B14F-4D97-AF65-F5344CB8AC3E}">
        <p14:creationId xmlns:p14="http://schemas.microsoft.com/office/powerpoint/2010/main" val="361873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10</a:t>
            </a:fld>
            <a:endParaRPr lang="zh-CN" altLang="en-US"/>
          </a:p>
        </p:txBody>
      </p:sp>
    </p:spTree>
    <p:extLst>
      <p:ext uri="{BB962C8B-B14F-4D97-AF65-F5344CB8AC3E}">
        <p14:creationId xmlns:p14="http://schemas.microsoft.com/office/powerpoint/2010/main" val="9722434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59</a:t>
            </a:fld>
            <a:endParaRPr lang="zh-CN" altLang="en-US"/>
          </a:p>
        </p:txBody>
      </p:sp>
    </p:spTree>
    <p:extLst>
      <p:ext uri="{BB962C8B-B14F-4D97-AF65-F5344CB8AC3E}">
        <p14:creationId xmlns:p14="http://schemas.microsoft.com/office/powerpoint/2010/main" val="34331889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幻灯片图像占位符 1">
            <a:extLst>
              <a:ext uri="{FF2B5EF4-FFF2-40B4-BE49-F238E27FC236}">
                <a16:creationId xmlns:a16="http://schemas.microsoft.com/office/drawing/2014/main" id="{D826C667-4011-4FCF-9AB7-7456044A572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备注占位符 2">
            <a:extLst>
              <a:ext uri="{FF2B5EF4-FFF2-40B4-BE49-F238E27FC236}">
                <a16:creationId xmlns:a16="http://schemas.microsoft.com/office/drawing/2014/main" id="{CC2B7403-0BE2-4685-A6D3-2FBAE891C3F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l"/>
            <a:endParaRPr lang="zh-CN" altLang="en-US" b="0" i="0" dirty="0">
              <a:solidFill>
                <a:srgbClr val="121212"/>
              </a:solidFill>
              <a:effectLst/>
              <a:latin typeface="-apple-system"/>
            </a:endParaRPr>
          </a:p>
        </p:txBody>
      </p:sp>
      <p:sp>
        <p:nvSpPr>
          <p:cNvPr id="138244" name="灯片编号占位符 3">
            <a:extLst>
              <a:ext uri="{FF2B5EF4-FFF2-40B4-BE49-F238E27FC236}">
                <a16:creationId xmlns:a16="http://schemas.microsoft.com/office/drawing/2014/main" id="{978D113E-846D-469B-9C99-B43E42C0849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1A9F98D-1FEF-432D-9300-89FBEB0E163C}" type="slidenum">
              <a:rPr lang="zh-CN" altLang="en-US"/>
              <a:pPr/>
              <a:t>60</a:t>
            </a:fld>
            <a:endParaRPr lang="zh-CN" altLang="en-US"/>
          </a:p>
        </p:txBody>
      </p:sp>
    </p:spTree>
    <p:extLst>
      <p:ext uri="{BB962C8B-B14F-4D97-AF65-F5344CB8AC3E}">
        <p14:creationId xmlns:p14="http://schemas.microsoft.com/office/powerpoint/2010/main" val="11544928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幻灯片图像占位符 1">
            <a:extLst>
              <a:ext uri="{FF2B5EF4-FFF2-40B4-BE49-F238E27FC236}">
                <a16:creationId xmlns:a16="http://schemas.microsoft.com/office/drawing/2014/main" id="{F221017A-8A66-45D9-8881-63D10ECE63D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3" name="备注占位符 2">
            <a:extLst>
              <a:ext uri="{FF2B5EF4-FFF2-40B4-BE49-F238E27FC236}">
                <a16:creationId xmlns:a16="http://schemas.microsoft.com/office/drawing/2014/main" id="{ED39A502-D846-477B-BF15-740066710C8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1</a:t>
            </a:r>
            <a:r>
              <a:rPr lang="zh-CN" altLang="en-US" dirty="0"/>
              <a:t>、</a:t>
            </a:r>
            <a:r>
              <a:rPr lang="en-US" altLang="zh-CN" dirty="0" err="1"/>
              <a:t>corePoolSize</a:t>
            </a:r>
            <a:r>
              <a:rPr lang="zh-CN" altLang="en-US" dirty="0"/>
              <a:t>线程池的核心线程数</a:t>
            </a:r>
            <a:r>
              <a:rPr lang="en-US" altLang="zh-CN" dirty="0"/>
              <a:t>2</a:t>
            </a:r>
            <a:r>
              <a:rPr lang="zh-CN" altLang="en-US" dirty="0"/>
              <a:t>、</a:t>
            </a:r>
            <a:r>
              <a:rPr lang="en-US" altLang="zh-CN" dirty="0" err="1"/>
              <a:t>maximumPoolSize</a:t>
            </a:r>
            <a:r>
              <a:rPr lang="zh-CN" altLang="en-US" dirty="0"/>
              <a:t>能容纳的最大线程数</a:t>
            </a:r>
            <a:endParaRPr lang="en-US" altLang="zh-CN" dirty="0"/>
          </a:p>
          <a:p>
            <a:r>
              <a:rPr lang="en-US" altLang="zh-CN" dirty="0"/>
              <a:t>3</a:t>
            </a:r>
            <a:r>
              <a:rPr lang="zh-CN" altLang="en-US" dirty="0"/>
              <a:t>、</a:t>
            </a:r>
            <a:r>
              <a:rPr lang="en-US" altLang="zh-CN" dirty="0" err="1"/>
              <a:t>keepAliveTime</a:t>
            </a:r>
            <a:r>
              <a:rPr lang="zh-CN" altLang="en-US" dirty="0"/>
              <a:t>空闲线程存活时间</a:t>
            </a:r>
            <a:r>
              <a:rPr lang="en-US" altLang="zh-CN" dirty="0"/>
              <a:t>4</a:t>
            </a:r>
            <a:r>
              <a:rPr lang="zh-CN" altLang="en-US" dirty="0"/>
              <a:t>、</a:t>
            </a:r>
            <a:r>
              <a:rPr lang="en-US" altLang="zh-CN" dirty="0"/>
              <a:t>unit </a:t>
            </a:r>
            <a:r>
              <a:rPr lang="zh-CN" altLang="en-US" dirty="0"/>
              <a:t>存活的时间单位</a:t>
            </a:r>
            <a:r>
              <a:rPr lang="en-US" altLang="zh-CN" dirty="0"/>
              <a:t>5</a:t>
            </a:r>
            <a:r>
              <a:rPr lang="zh-CN" altLang="en-US" dirty="0"/>
              <a:t>、</a:t>
            </a:r>
            <a:r>
              <a:rPr lang="en-US" altLang="zh-CN" dirty="0" err="1"/>
              <a:t>workQueue</a:t>
            </a:r>
            <a:r>
              <a:rPr lang="en-US" altLang="zh-CN" dirty="0"/>
              <a:t> </a:t>
            </a:r>
            <a:r>
              <a:rPr lang="zh-CN" altLang="en-US" dirty="0"/>
              <a:t>存放提交但未执行任务的队列</a:t>
            </a:r>
            <a:r>
              <a:rPr lang="en-US" altLang="zh-CN" dirty="0"/>
              <a:t>6</a:t>
            </a:r>
            <a:r>
              <a:rPr lang="zh-CN" altLang="en-US" dirty="0"/>
              <a:t>、</a:t>
            </a:r>
            <a:r>
              <a:rPr lang="en-US" altLang="zh-CN" dirty="0" err="1"/>
              <a:t>threadFactory</a:t>
            </a:r>
            <a:r>
              <a:rPr lang="en-US" altLang="zh-CN" dirty="0"/>
              <a:t> </a:t>
            </a:r>
            <a:r>
              <a:rPr lang="zh-CN" altLang="en-US" dirty="0"/>
              <a:t>创建线程的工厂类</a:t>
            </a:r>
            <a:r>
              <a:rPr lang="en-US" altLang="zh-CN" dirty="0"/>
              <a:t>7</a:t>
            </a:r>
            <a:r>
              <a:rPr lang="zh-CN" altLang="en-US" dirty="0"/>
              <a:t>、</a:t>
            </a:r>
            <a:r>
              <a:rPr lang="en-US" altLang="zh-CN" dirty="0"/>
              <a:t>handler </a:t>
            </a:r>
            <a:r>
              <a:rPr lang="zh-CN" altLang="en-US" dirty="0"/>
              <a:t>等待队列满后的拒绝策略</a:t>
            </a:r>
          </a:p>
          <a:p>
            <a:r>
              <a:rPr lang="zh-CN" altLang="en-US" dirty="0"/>
              <a:t>附上原文</a:t>
            </a:r>
            <a:endParaRPr lang="en-US" altLang="zh-CN" dirty="0"/>
          </a:p>
          <a:p>
            <a:endParaRPr lang="en-US" altLang="zh-CN" dirty="0"/>
          </a:p>
          <a:p>
            <a:r>
              <a:rPr lang="zh-CN" altLang="en-US" b="0" i="0" dirty="0">
                <a:solidFill>
                  <a:srgbClr val="4D4D4D"/>
                </a:solidFill>
                <a:effectLst/>
                <a:latin typeface="-apple-system"/>
              </a:rPr>
              <a:t>一个任务被提交到线程池以后，首先会找有没有空闲存活线程，如果有则直接将任务交给这个空闲线程来执行，如果没有则会缓存到工作队列（后面会介绍）中，如果工作队列满了，才会创建一个新线程</a:t>
            </a:r>
            <a:endParaRPr lang="en-US" altLang="zh-CN" dirty="0"/>
          </a:p>
        </p:txBody>
      </p:sp>
      <p:sp>
        <p:nvSpPr>
          <p:cNvPr id="148484" name="灯片编号占位符 3">
            <a:extLst>
              <a:ext uri="{FF2B5EF4-FFF2-40B4-BE49-F238E27FC236}">
                <a16:creationId xmlns:a16="http://schemas.microsoft.com/office/drawing/2014/main" id="{4CD6D3CB-7FC9-4EEB-BF8B-26973BB8AE4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B29EE0F3-043C-4799-BD99-D0640238C6A2}" type="slidenum">
              <a:rPr lang="zh-CN" altLang="en-US"/>
              <a:pPr/>
              <a:t>61</a:t>
            </a:fld>
            <a:endParaRPr lang="zh-CN" altLang="en-US"/>
          </a:p>
        </p:txBody>
      </p:sp>
    </p:spTree>
    <p:extLst>
      <p:ext uri="{BB962C8B-B14F-4D97-AF65-F5344CB8AC3E}">
        <p14:creationId xmlns:p14="http://schemas.microsoft.com/office/powerpoint/2010/main" val="395813878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幻灯片图像占位符 1">
            <a:extLst>
              <a:ext uri="{FF2B5EF4-FFF2-40B4-BE49-F238E27FC236}">
                <a16:creationId xmlns:a16="http://schemas.microsoft.com/office/drawing/2014/main" id="{F221017A-8A66-45D9-8881-63D10ECE63D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3" name="备注占位符 2">
            <a:extLst>
              <a:ext uri="{FF2B5EF4-FFF2-40B4-BE49-F238E27FC236}">
                <a16:creationId xmlns:a16="http://schemas.microsoft.com/office/drawing/2014/main" id="{ED39A502-D846-477B-BF15-740066710C8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1</a:t>
            </a:r>
            <a:r>
              <a:rPr lang="zh-CN" altLang="en-US" dirty="0"/>
              <a:t>、</a:t>
            </a:r>
            <a:r>
              <a:rPr lang="en-US" altLang="zh-CN" dirty="0" err="1"/>
              <a:t>corePoolSize</a:t>
            </a:r>
            <a:r>
              <a:rPr lang="zh-CN" altLang="en-US" dirty="0"/>
              <a:t>线程池的核心线程数</a:t>
            </a:r>
            <a:r>
              <a:rPr lang="en-US" altLang="zh-CN" dirty="0"/>
              <a:t>2</a:t>
            </a:r>
            <a:r>
              <a:rPr lang="zh-CN" altLang="en-US" dirty="0"/>
              <a:t>、</a:t>
            </a:r>
            <a:r>
              <a:rPr lang="en-US" altLang="zh-CN" dirty="0" err="1"/>
              <a:t>maximumPoolSize</a:t>
            </a:r>
            <a:r>
              <a:rPr lang="zh-CN" altLang="en-US" dirty="0"/>
              <a:t>能容纳的最大线程数</a:t>
            </a:r>
            <a:endParaRPr lang="en-US" altLang="zh-CN" dirty="0"/>
          </a:p>
          <a:p>
            <a:r>
              <a:rPr lang="en-US" altLang="zh-CN" dirty="0"/>
              <a:t>3</a:t>
            </a:r>
            <a:r>
              <a:rPr lang="zh-CN" altLang="en-US" dirty="0"/>
              <a:t>、</a:t>
            </a:r>
            <a:r>
              <a:rPr lang="en-US" altLang="zh-CN" dirty="0" err="1"/>
              <a:t>keepAliveTime</a:t>
            </a:r>
            <a:r>
              <a:rPr lang="zh-CN" altLang="en-US" dirty="0"/>
              <a:t>空闲线程存活时间</a:t>
            </a:r>
            <a:r>
              <a:rPr lang="en-US" altLang="zh-CN" dirty="0"/>
              <a:t>4</a:t>
            </a:r>
            <a:r>
              <a:rPr lang="zh-CN" altLang="en-US" dirty="0"/>
              <a:t>、</a:t>
            </a:r>
            <a:r>
              <a:rPr lang="en-US" altLang="zh-CN" dirty="0"/>
              <a:t>unit </a:t>
            </a:r>
            <a:r>
              <a:rPr lang="zh-CN" altLang="en-US" dirty="0"/>
              <a:t>存活的时间单位</a:t>
            </a:r>
            <a:r>
              <a:rPr lang="en-US" altLang="zh-CN" dirty="0"/>
              <a:t>5</a:t>
            </a:r>
            <a:r>
              <a:rPr lang="zh-CN" altLang="en-US" dirty="0"/>
              <a:t>、</a:t>
            </a:r>
            <a:r>
              <a:rPr lang="en-US" altLang="zh-CN" dirty="0" err="1"/>
              <a:t>workQueue</a:t>
            </a:r>
            <a:r>
              <a:rPr lang="en-US" altLang="zh-CN" dirty="0"/>
              <a:t> </a:t>
            </a:r>
            <a:r>
              <a:rPr lang="zh-CN" altLang="en-US" dirty="0"/>
              <a:t>存放提交但未执行任务的队列</a:t>
            </a:r>
            <a:r>
              <a:rPr lang="en-US" altLang="zh-CN" dirty="0"/>
              <a:t>6</a:t>
            </a:r>
            <a:r>
              <a:rPr lang="zh-CN" altLang="en-US" dirty="0"/>
              <a:t>、</a:t>
            </a:r>
            <a:r>
              <a:rPr lang="en-US" altLang="zh-CN" dirty="0" err="1"/>
              <a:t>threadFactory</a:t>
            </a:r>
            <a:r>
              <a:rPr lang="en-US" altLang="zh-CN" dirty="0"/>
              <a:t> </a:t>
            </a:r>
            <a:r>
              <a:rPr lang="zh-CN" altLang="en-US" dirty="0"/>
              <a:t>创建线程的工厂类</a:t>
            </a:r>
            <a:r>
              <a:rPr lang="en-US" altLang="zh-CN" dirty="0"/>
              <a:t>7</a:t>
            </a:r>
            <a:r>
              <a:rPr lang="zh-CN" altLang="en-US" dirty="0"/>
              <a:t>、</a:t>
            </a:r>
            <a:r>
              <a:rPr lang="en-US" altLang="zh-CN" dirty="0"/>
              <a:t>handler </a:t>
            </a:r>
            <a:r>
              <a:rPr lang="zh-CN" altLang="en-US" dirty="0"/>
              <a:t>等待队列满后的拒绝策略</a:t>
            </a:r>
          </a:p>
          <a:p>
            <a:r>
              <a:rPr lang="zh-CN" altLang="en-US" dirty="0"/>
              <a:t>附上原文</a:t>
            </a:r>
            <a:endParaRPr lang="en-US" altLang="zh-CN" dirty="0"/>
          </a:p>
          <a:p>
            <a:endParaRPr lang="en-US" altLang="zh-CN" dirty="0"/>
          </a:p>
        </p:txBody>
      </p:sp>
      <p:sp>
        <p:nvSpPr>
          <p:cNvPr id="148484" name="灯片编号占位符 3">
            <a:extLst>
              <a:ext uri="{FF2B5EF4-FFF2-40B4-BE49-F238E27FC236}">
                <a16:creationId xmlns:a16="http://schemas.microsoft.com/office/drawing/2014/main" id="{4CD6D3CB-7FC9-4EEB-BF8B-26973BB8AE4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B29EE0F3-043C-4799-BD99-D0640238C6A2}" type="slidenum">
              <a:rPr lang="zh-CN" altLang="en-US"/>
              <a:pPr/>
              <a:t>62</a:t>
            </a:fld>
            <a:endParaRPr lang="zh-CN" altLang="en-US"/>
          </a:p>
        </p:txBody>
      </p:sp>
    </p:spTree>
    <p:extLst>
      <p:ext uri="{BB962C8B-B14F-4D97-AF65-F5344CB8AC3E}">
        <p14:creationId xmlns:p14="http://schemas.microsoft.com/office/powerpoint/2010/main" val="42547740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64</a:t>
            </a:fld>
            <a:endParaRPr lang="zh-CN" altLang="en-US"/>
          </a:p>
        </p:txBody>
      </p:sp>
    </p:spTree>
    <p:extLst>
      <p:ext uri="{BB962C8B-B14F-4D97-AF65-F5344CB8AC3E}">
        <p14:creationId xmlns:p14="http://schemas.microsoft.com/office/powerpoint/2010/main" val="9798884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幻灯片图像占位符 1">
            <a:extLst>
              <a:ext uri="{FF2B5EF4-FFF2-40B4-BE49-F238E27FC236}">
                <a16:creationId xmlns:a16="http://schemas.microsoft.com/office/drawing/2014/main" id="{F221017A-8A66-45D9-8881-63D10ECE63D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3" name="备注占位符 2">
            <a:extLst>
              <a:ext uri="{FF2B5EF4-FFF2-40B4-BE49-F238E27FC236}">
                <a16:creationId xmlns:a16="http://schemas.microsoft.com/office/drawing/2014/main" id="{ED39A502-D846-477B-BF15-740066710C8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1</a:t>
            </a:r>
            <a:r>
              <a:rPr lang="zh-CN" altLang="en-US" dirty="0"/>
              <a:t>、</a:t>
            </a:r>
            <a:r>
              <a:rPr lang="en-US" altLang="zh-CN" dirty="0" err="1"/>
              <a:t>corePoolSize</a:t>
            </a:r>
            <a:r>
              <a:rPr lang="zh-CN" altLang="en-US" dirty="0"/>
              <a:t>线程池的核心线程数</a:t>
            </a:r>
            <a:r>
              <a:rPr lang="en-US" altLang="zh-CN" dirty="0"/>
              <a:t>2</a:t>
            </a:r>
            <a:r>
              <a:rPr lang="zh-CN" altLang="en-US" dirty="0"/>
              <a:t>、</a:t>
            </a:r>
            <a:r>
              <a:rPr lang="en-US" altLang="zh-CN" dirty="0" err="1"/>
              <a:t>maximumPoolSize</a:t>
            </a:r>
            <a:r>
              <a:rPr lang="zh-CN" altLang="en-US" dirty="0"/>
              <a:t>能容纳的最大线程数</a:t>
            </a:r>
            <a:endParaRPr lang="en-US" altLang="zh-CN" dirty="0"/>
          </a:p>
          <a:p>
            <a:r>
              <a:rPr lang="en-US" altLang="zh-CN" dirty="0"/>
              <a:t>3</a:t>
            </a:r>
            <a:r>
              <a:rPr lang="zh-CN" altLang="en-US" dirty="0"/>
              <a:t>、</a:t>
            </a:r>
            <a:r>
              <a:rPr lang="en-US" altLang="zh-CN" dirty="0" err="1"/>
              <a:t>keepAliveTime</a:t>
            </a:r>
            <a:r>
              <a:rPr lang="zh-CN" altLang="en-US" dirty="0"/>
              <a:t>空闲线程存活时间</a:t>
            </a:r>
            <a:r>
              <a:rPr lang="en-US" altLang="zh-CN" dirty="0"/>
              <a:t>4</a:t>
            </a:r>
            <a:r>
              <a:rPr lang="zh-CN" altLang="en-US" dirty="0"/>
              <a:t>、</a:t>
            </a:r>
            <a:r>
              <a:rPr lang="en-US" altLang="zh-CN" dirty="0"/>
              <a:t>unit </a:t>
            </a:r>
            <a:r>
              <a:rPr lang="zh-CN" altLang="en-US" dirty="0"/>
              <a:t>存活的时间单位</a:t>
            </a:r>
            <a:r>
              <a:rPr lang="en-US" altLang="zh-CN" dirty="0"/>
              <a:t>5</a:t>
            </a:r>
            <a:r>
              <a:rPr lang="zh-CN" altLang="en-US" dirty="0"/>
              <a:t>、</a:t>
            </a:r>
            <a:r>
              <a:rPr lang="en-US" altLang="zh-CN" dirty="0" err="1"/>
              <a:t>workQueue</a:t>
            </a:r>
            <a:r>
              <a:rPr lang="en-US" altLang="zh-CN" dirty="0"/>
              <a:t> </a:t>
            </a:r>
            <a:r>
              <a:rPr lang="zh-CN" altLang="en-US" dirty="0"/>
              <a:t>存放提交但未执行任务的队列</a:t>
            </a:r>
            <a:r>
              <a:rPr lang="en-US" altLang="zh-CN" dirty="0"/>
              <a:t>6</a:t>
            </a:r>
            <a:r>
              <a:rPr lang="zh-CN" altLang="en-US" dirty="0"/>
              <a:t>、</a:t>
            </a:r>
            <a:r>
              <a:rPr lang="en-US" altLang="zh-CN" dirty="0" err="1"/>
              <a:t>threadFactory</a:t>
            </a:r>
            <a:r>
              <a:rPr lang="en-US" altLang="zh-CN" dirty="0"/>
              <a:t> </a:t>
            </a:r>
            <a:r>
              <a:rPr lang="zh-CN" altLang="en-US" dirty="0"/>
              <a:t>创建线程的工厂类</a:t>
            </a:r>
            <a:r>
              <a:rPr lang="en-US" altLang="zh-CN" dirty="0"/>
              <a:t>7</a:t>
            </a:r>
            <a:r>
              <a:rPr lang="zh-CN" altLang="en-US" dirty="0"/>
              <a:t>、</a:t>
            </a:r>
            <a:r>
              <a:rPr lang="en-US" altLang="zh-CN" dirty="0"/>
              <a:t>handler </a:t>
            </a:r>
            <a:r>
              <a:rPr lang="zh-CN" altLang="en-US" dirty="0"/>
              <a:t>等待队列满后的拒绝策略</a:t>
            </a:r>
          </a:p>
          <a:p>
            <a:r>
              <a:rPr lang="zh-CN" altLang="en-US" dirty="0"/>
              <a:t>附上原文</a:t>
            </a:r>
            <a:endParaRPr lang="en-US" altLang="zh-CN" dirty="0"/>
          </a:p>
          <a:p>
            <a:endParaRPr lang="en-US" altLang="zh-CN" dirty="0"/>
          </a:p>
        </p:txBody>
      </p:sp>
      <p:sp>
        <p:nvSpPr>
          <p:cNvPr id="148484" name="灯片编号占位符 3">
            <a:extLst>
              <a:ext uri="{FF2B5EF4-FFF2-40B4-BE49-F238E27FC236}">
                <a16:creationId xmlns:a16="http://schemas.microsoft.com/office/drawing/2014/main" id="{4CD6D3CB-7FC9-4EEB-BF8B-26973BB8AE4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B29EE0F3-043C-4799-BD99-D0640238C6A2}" type="slidenum">
              <a:rPr lang="zh-CN" altLang="en-US"/>
              <a:pPr/>
              <a:t>65</a:t>
            </a:fld>
            <a:endParaRPr lang="zh-CN" altLang="en-US"/>
          </a:p>
        </p:txBody>
      </p:sp>
    </p:spTree>
    <p:extLst>
      <p:ext uri="{BB962C8B-B14F-4D97-AF65-F5344CB8AC3E}">
        <p14:creationId xmlns:p14="http://schemas.microsoft.com/office/powerpoint/2010/main" val="267538495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幻灯片图像占位符 1">
            <a:extLst>
              <a:ext uri="{FF2B5EF4-FFF2-40B4-BE49-F238E27FC236}">
                <a16:creationId xmlns:a16="http://schemas.microsoft.com/office/drawing/2014/main" id="{3C37171B-BDE6-4D85-9CEC-9A0368AB05A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4627" name="备注占位符 2">
            <a:extLst>
              <a:ext uri="{FF2B5EF4-FFF2-40B4-BE49-F238E27FC236}">
                <a16:creationId xmlns:a16="http://schemas.microsoft.com/office/drawing/2014/main" id="{C8E8C3E2-3BD2-4D54-85E9-17BD696A4C1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这句话是什么意思呢？咱们举个小例子来简单说明。</a:t>
            </a:r>
            <a:endParaRPr lang="en-US" altLang="zh-CN"/>
          </a:p>
        </p:txBody>
      </p:sp>
      <p:sp>
        <p:nvSpPr>
          <p:cNvPr id="154628" name="灯片编号占位符 3">
            <a:extLst>
              <a:ext uri="{FF2B5EF4-FFF2-40B4-BE49-F238E27FC236}">
                <a16:creationId xmlns:a16="http://schemas.microsoft.com/office/drawing/2014/main" id="{2C7DE432-AD6A-44F0-9E38-07285685146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00B3FDE-8EC9-41A9-AB0F-B0602E566499}" type="slidenum">
              <a:rPr lang="zh-CN" altLang="en-US"/>
              <a:pPr/>
              <a:t>66</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68</a:t>
            </a:fld>
            <a:endParaRPr lang="zh-CN" altLang="en-US"/>
          </a:p>
        </p:txBody>
      </p:sp>
    </p:spTree>
    <p:extLst>
      <p:ext uri="{BB962C8B-B14F-4D97-AF65-F5344CB8AC3E}">
        <p14:creationId xmlns:p14="http://schemas.microsoft.com/office/powerpoint/2010/main" val="17035167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幻灯片图像占位符 1">
            <a:extLst>
              <a:ext uri="{FF2B5EF4-FFF2-40B4-BE49-F238E27FC236}">
                <a16:creationId xmlns:a16="http://schemas.microsoft.com/office/drawing/2014/main" id="{D826C667-4011-4FCF-9AB7-7456044A572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备注占位符 2">
            <a:extLst>
              <a:ext uri="{FF2B5EF4-FFF2-40B4-BE49-F238E27FC236}">
                <a16:creationId xmlns:a16="http://schemas.microsoft.com/office/drawing/2014/main" id="{CC2B7403-0BE2-4685-A6D3-2FBAE891C3F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这句话是什么意思呢？咱们举个小例子来简单说明。</a:t>
            </a:r>
            <a:endParaRPr lang="en-US" altLang="zh-CN"/>
          </a:p>
        </p:txBody>
      </p:sp>
      <p:sp>
        <p:nvSpPr>
          <p:cNvPr id="138244" name="灯片编号占位符 3">
            <a:extLst>
              <a:ext uri="{FF2B5EF4-FFF2-40B4-BE49-F238E27FC236}">
                <a16:creationId xmlns:a16="http://schemas.microsoft.com/office/drawing/2014/main" id="{978D113E-846D-469B-9C99-B43E42C0849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1A9F98D-1FEF-432D-9300-89FBEB0E163C}" type="slidenum">
              <a:rPr lang="zh-CN" altLang="en-US"/>
              <a:pPr/>
              <a:t>69</a:t>
            </a:fld>
            <a:endParaRPr lang="zh-CN" altLang="en-US"/>
          </a:p>
        </p:txBody>
      </p:sp>
    </p:spTree>
    <p:extLst>
      <p:ext uri="{BB962C8B-B14F-4D97-AF65-F5344CB8AC3E}">
        <p14:creationId xmlns:p14="http://schemas.microsoft.com/office/powerpoint/2010/main" val="249704535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71</a:t>
            </a:fld>
            <a:endParaRPr lang="zh-CN" altLang="en-US"/>
          </a:p>
        </p:txBody>
      </p:sp>
    </p:spTree>
    <p:extLst>
      <p:ext uri="{BB962C8B-B14F-4D97-AF65-F5344CB8AC3E}">
        <p14:creationId xmlns:p14="http://schemas.microsoft.com/office/powerpoint/2010/main" val="524523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a:extLst>
              <a:ext uri="{FF2B5EF4-FFF2-40B4-BE49-F238E27FC236}">
                <a16:creationId xmlns:a16="http://schemas.microsoft.com/office/drawing/2014/main" id="{B1E15A47-A6C9-4B8B-8CA8-263953FD835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备注占位符 2">
            <a:extLst>
              <a:ext uri="{FF2B5EF4-FFF2-40B4-BE49-F238E27FC236}">
                <a16:creationId xmlns:a16="http://schemas.microsoft.com/office/drawing/2014/main" id="{40BB9576-101A-456F-996E-BBA9E860A06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此时画图解释，多线程之间的随机性。  创建两个线程，那么</a:t>
            </a:r>
            <a:r>
              <a:rPr lang="en-US" altLang="zh-CN"/>
              <a:t>Java</a:t>
            </a:r>
            <a:r>
              <a:rPr lang="zh-CN" altLang="en-US"/>
              <a:t>中就有</a:t>
            </a:r>
            <a:r>
              <a:rPr lang="en-US" altLang="zh-CN"/>
              <a:t>main</a:t>
            </a:r>
            <a:r>
              <a:rPr lang="zh-CN" altLang="en-US"/>
              <a:t>线程和自己创建出来的两条线程，共计三条线程。</a:t>
            </a:r>
          </a:p>
        </p:txBody>
      </p:sp>
      <p:sp>
        <p:nvSpPr>
          <p:cNvPr id="106500" name="灯片编号占位符 3">
            <a:extLst>
              <a:ext uri="{FF2B5EF4-FFF2-40B4-BE49-F238E27FC236}">
                <a16:creationId xmlns:a16="http://schemas.microsoft.com/office/drawing/2014/main" id="{F01B6537-5A86-4663-8F05-A4C29D2A617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2D524E35-90D5-4ED6-A6AA-93DD45F6157C}" type="slidenum">
              <a:rPr lang="zh-CN" altLang="en-US"/>
              <a:pPr/>
              <a:t>11</a:t>
            </a:fld>
            <a:endParaRPr lang="zh-CN" altLang="en-US"/>
          </a:p>
        </p:txBody>
      </p:sp>
    </p:spTree>
    <p:extLst>
      <p:ext uri="{BB962C8B-B14F-4D97-AF65-F5344CB8AC3E}">
        <p14:creationId xmlns:p14="http://schemas.microsoft.com/office/powerpoint/2010/main" val="76849131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幻灯片图像占位符 1">
            <a:extLst>
              <a:ext uri="{FF2B5EF4-FFF2-40B4-BE49-F238E27FC236}">
                <a16:creationId xmlns:a16="http://schemas.microsoft.com/office/drawing/2014/main" id="{D826C667-4011-4FCF-9AB7-7456044A572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备注占位符 2">
            <a:extLst>
              <a:ext uri="{FF2B5EF4-FFF2-40B4-BE49-F238E27FC236}">
                <a16:creationId xmlns:a16="http://schemas.microsoft.com/office/drawing/2014/main" id="{CC2B7403-0BE2-4685-A6D3-2FBAE891C3F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l"/>
            <a:endParaRPr lang="zh-CN" altLang="en-US" b="0" i="0" dirty="0">
              <a:solidFill>
                <a:srgbClr val="121212"/>
              </a:solidFill>
              <a:effectLst/>
              <a:latin typeface="-apple-system"/>
            </a:endParaRPr>
          </a:p>
        </p:txBody>
      </p:sp>
      <p:sp>
        <p:nvSpPr>
          <p:cNvPr id="138244" name="灯片编号占位符 3">
            <a:extLst>
              <a:ext uri="{FF2B5EF4-FFF2-40B4-BE49-F238E27FC236}">
                <a16:creationId xmlns:a16="http://schemas.microsoft.com/office/drawing/2014/main" id="{978D113E-846D-469B-9C99-B43E42C0849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1A9F98D-1FEF-432D-9300-89FBEB0E163C}" type="slidenum">
              <a:rPr lang="zh-CN" altLang="en-US"/>
              <a:pPr/>
              <a:t>72</a:t>
            </a:fld>
            <a:endParaRPr lang="zh-CN" altLang="en-US"/>
          </a:p>
        </p:txBody>
      </p:sp>
    </p:spTree>
    <p:extLst>
      <p:ext uri="{BB962C8B-B14F-4D97-AF65-F5344CB8AC3E}">
        <p14:creationId xmlns:p14="http://schemas.microsoft.com/office/powerpoint/2010/main" val="125019280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76</a:t>
            </a:fld>
            <a:endParaRPr lang="zh-CN" altLang="en-US"/>
          </a:p>
        </p:txBody>
      </p:sp>
    </p:spTree>
    <p:extLst>
      <p:ext uri="{BB962C8B-B14F-4D97-AF65-F5344CB8AC3E}">
        <p14:creationId xmlns:p14="http://schemas.microsoft.com/office/powerpoint/2010/main" val="36314689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80</a:t>
            </a:fld>
            <a:endParaRPr lang="zh-CN" altLang="en-US"/>
          </a:p>
        </p:txBody>
      </p:sp>
    </p:spTree>
    <p:extLst>
      <p:ext uri="{BB962C8B-B14F-4D97-AF65-F5344CB8AC3E}">
        <p14:creationId xmlns:p14="http://schemas.microsoft.com/office/powerpoint/2010/main" val="392496844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84</a:t>
            </a:fld>
            <a:endParaRPr lang="zh-CN" altLang="en-US"/>
          </a:p>
        </p:txBody>
      </p:sp>
    </p:spTree>
    <p:extLst>
      <p:ext uri="{BB962C8B-B14F-4D97-AF65-F5344CB8AC3E}">
        <p14:creationId xmlns:p14="http://schemas.microsoft.com/office/powerpoint/2010/main" val="122482251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a:extLst>
              <a:ext uri="{FF2B5EF4-FFF2-40B4-BE49-F238E27FC236}">
                <a16:creationId xmlns:a16="http://schemas.microsoft.com/office/drawing/2014/main" id="{133BE353-0C74-45C4-B199-EC1846F8BD6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1" name="备注占位符 2">
            <a:extLst>
              <a:ext uri="{FF2B5EF4-FFF2-40B4-BE49-F238E27FC236}">
                <a16:creationId xmlns:a16="http://schemas.microsoft.com/office/drawing/2014/main" id="{1F013EFA-C4A5-4287-921B-0417C8ADDAB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19812" name="灯片编号占位符 3">
            <a:extLst>
              <a:ext uri="{FF2B5EF4-FFF2-40B4-BE49-F238E27FC236}">
                <a16:creationId xmlns:a16="http://schemas.microsoft.com/office/drawing/2014/main" id="{96262D91-D8B1-4161-9BEE-F292E010216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C6FEC856-A599-4BAA-930B-2BAD26B053D5}" type="slidenum">
              <a:rPr lang="zh-CN" altLang="en-US"/>
              <a:pPr/>
              <a:t>85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a:extLst>
              <a:ext uri="{FF2B5EF4-FFF2-40B4-BE49-F238E27FC236}">
                <a16:creationId xmlns:a16="http://schemas.microsoft.com/office/drawing/2014/main" id="{E5971E9C-F170-49FC-BC49-F87F90D154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备注占位符 2">
            <a:extLst>
              <a:ext uri="{FF2B5EF4-FFF2-40B4-BE49-F238E27FC236}">
                <a16:creationId xmlns:a16="http://schemas.microsoft.com/office/drawing/2014/main" id="{9D1DB44A-9320-486B-8D5D-C41E80C6D2E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这里的设置线程名称，和我们前面讲解过的，给成员变量赋值的两种方式是一样的：一种是无参构造</a:t>
            </a:r>
            <a:r>
              <a:rPr lang="en-US" altLang="zh-CN"/>
              <a:t>+setXxx</a:t>
            </a:r>
            <a:r>
              <a:rPr lang="zh-CN" altLang="en-US"/>
              <a:t>方法，一种是带参构造方法</a:t>
            </a:r>
          </a:p>
        </p:txBody>
      </p:sp>
      <p:sp>
        <p:nvSpPr>
          <p:cNvPr id="112644" name="灯片编号占位符 3">
            <a:extLst>
              <a:ext uri="{FF2B5EF4-FFF2-40B4-BE49-F238E27FC236}">
                <a16:creationId xmlns:a16="http://schemas.microsoft.com/office/drawing/2014/main" id="{590B0268-6AB6-4EE6-8222-AD29683DF82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A96BF1CE-94E3-4823-B1DC-F54C755AC85A}" type="slidenum">
              <a:rPr lang="zh-CN" altLang="en-US"/>
              <a:pPr/>
              <a:t>12</a:t>
            </a:fld>
            <a:endParaRPr lang="zh-CN" altLang="en-US"/>
          </a:p>
        </p:txBody>
      </p:sp>
    </p:spTree>
    <p:extLst>
      <p:ext uri="{BB962C8B-B14F-4D97-AF65-F5344CB8AC3E}">
        <p14:creationId xmlns:p14="http://schemas.microsoft.com/office/powerpoint/2010/main" val="251592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a:extLst>
              <a:ext uri="{FF2B5EF4-FFF2-40B4-BE49-F238E27FC236}">
                <a16:creationId xmlns:a16="http://schemas.microsoft.com/office/drawing/2014/main" id="{B1E15A47-A6C9-4B8B-8CA8-263953FD835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备注占位符 2">
            <a:extLst>
              <a:ext uri="{FF2B5EF4-FFF2-40B4-BE49-F238E27FC236}">
                <a16:creationId xmlns:a16="http://schemas.microsoft.com/office/drawing/2014/main" id="{40BB9576-101A-456F-996E-BBA9E860A06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此时画图解释，多线程之间的随机性。  创建两个线程，那么</a:t>
            </a:r>
            <a:r>
              <a:rPr lang="en-US" altLang="zh-CN"/>
              <a:t>Java</a:t>
            </a:r>
            <a:r>
              <a:rPr lang="zh-CN" altLang="en-US"/>
              <a:t>中就有</a:t>
            </a:r>
            <a:r>
              <a:rPr lang="en-US" altLang="zh-CN"/>
              <a:t>main</a:t>
            </a:r>
            <a:r>
              <a:rPr lang="zh-CN" altLang="en-US"/>
              <a:t>线程和自己创建出来的两条线程，共计三条线程。</a:t>
            </a:r>
          </a:p>
        </p:txBody>
      </p:sp>
      <p:sp>
        <p:nvSpPr>
          <p:cNvPr id="106500" name="灯片编号占位符 3">
            <a:extLst>
              <a:ext uri="{FF2B5EF4-FFF2-40B4-BE49-F238E27FC236}">
                <a16:creationId xmlns:a16="http://schemas.microsoft.com/office/drawing/2014/main" id="{F01B6537-5A86-4663-8F05-A4C29D2A617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2D524E35-90D5-4ED6-A6AA-93DD45F6157C}" type="slidenum">
              <a:rPr lang="zh-CN" altLang="en-US"/>
              <a:pPr/>
              <a:t>14</a:t>
            </a:fld>
            <a:endParaRPr lang="zh-CN" altLang="en-US"/>
          </a:p>
        </p:txBody>
      </p:sp>
    </p:spTree>
    <p:extLst>
      <p:ext uri="{BB962C8B-B14F-4D97-AF65-F5344CB8AC3E}">
        <p14:creationId xmlns:p14="http://schemas.microsoft.com/office/powerpoint/2010/main" val="1779667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15</a:t>
            </a:fld>
            <a:endParaRPr lang="zh-CN" altLang="en-US"/>
          </a:p>
        </p:txBody>
      </p:sp>
    </p:spTree>
    <p:extLst>
      <p:ext uri="{BB962C8B-B14F-4D97-AF65-F5344CB8AC3E}">
        <p14:creationId xmlns:p14="http://schemas.microsoft.com/office/powerpoint/2010/main" val="36028873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16</a:t>
            </a:fld>
            <a:endParaRPr lang="zh-CN" altLang="en-US"/>
          </a:p>
        </p:txBody>
      </p:sp>
    </p:spTree>
    <p:extLst>
      <p:ext uri="{BB962C8B-B14F-4D97-AF65-F5344CB8AC3E}">
        <p14:creationId xmlns:p14="http://schemas.microsoft.com/office/powerpoint/2010/main" val="1627734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版式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469F54-72BF-044A-89E7-CDAF75E947E3}"/>
              </a:ext>
            </a:extLst>
          </p:cNvPr>
          <p:cNvSpPr>
            <a:spLocks noGrp="1"/>
          </p:cNvSpPr>
          <p:nvPr>
            <p:ph type="title" hasCustomPrompt="1"/>
          </p:nvPr>
        </p:nvSpPr>
        <p:spPr>
          <a:xfrm>
            <a:off x="838200" y="2244725"/>
            <a:ext cx="10541000" cy="1158875"/>
          </a:xfrm>
          <a:prstGeom prst="rect">
            <a:avLst/>
          </a:prstGeom>
        </p:spPr>
        <p:txBody>
          <a:bodyPr anchor="ct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p>
        </p:txBody>
      </p:sp>
      <p:sp>
        <p:nvSpPr>
          <p:cNvPr id="3" name="文本占位符 3">
            <a:extLst>
              <a:ext uri="{FF2B5EF4-FFF2-40B4-BE49-F238E27FC236}">
                <a16:creationId xmlns:a16="http://schemas.microsoft.com/office/drawing/2014/main" id="{FE68CD30-ECD6-A642-8C7F-BA42D1249DFD}"/>
              </a:ext>
            </a:extLst>
          </p:cNvPr>
          <p:cNvSpPr>
            <a:spLocks noGrp="1"/>
          </p:cNvSpPr>
          <p:nvPr>
            <p:ph type="body" sz="quarter" idx="10" hasCustomPrompt="1"/>
          </p:nvPr>
        </p:nvSpPr>
        <p:spPr>
          <a:xfrm>
            <a:off x="838200" y="3454401"/>
            <a:ext cx="10540999" cy="630237"/>
          </a:xfrm>
          <a:prstGeom prst="rect">
            <a:avLst/>
          </a:prstGeom>
        </p:spPr>
        <p:txBody>
          <a:bodyPr anchor="ct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p>
        </p:txBody>
      </p:sp>
    </p:spTree>
    <p:extLst>
      <p:ext uri="{BB962C8B-B14F-4D97-AF65-F5344CB8AC3E}">
        <p14:creationId xmlns:p14="http://schemas.microsoft.com/office/powerpoint/2010/main" val="588721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12212"/>
            <a:ext cx="9845675" cy="4547802"/>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
        <p:nvSpPr>
          <p:cNvPr id="4" name="标题 1">
            <a:extLst>
              <a:ext uri="{FF2B5EF4-FFF2-40B4-BE49-F238E27FC236}">
                <a16:creationId xmlns:a16="http://schemas.microsoft.com/office/drawing/2014/main" id="{9947CB16-8D08-5242-A2E0-936DC1D438F6}"/>
              </a:ext>
            </a:extLst>
          </p:cNvPr>
          <p:cNvSpPr>
            <a:spLocks noGrp="1"/>
          </p:cNvSpPr>
          <p:nvPr>
            <p:ph type="title" hasCustomPrompt="1"/>
          </p:nvPr>
        </p:nvSpPr>
        <p:spPr>
          <a:xfrm>
            <a:off x="710880" y="1000749"/>
            <a:ext cx="9845675"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2908806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正文内容（数字符号）">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B678CE99-982F-E747-B6C5-B29DECDE3890}"/>
              </a:ext>
            </a:extLst>
          </p:cNvPr>
          <p:cNvSpPr>
            <a:spLocks noGrp="1"/>
          </p:cNvSpPr>
          <p:nvPr>
            <p:ph type="title" hasCustomPrompt="1"/>
          </p:nvPr>
        </p:nvSpPr>
        <p:spPr>
          <a:xfrm>
            <a:off x="710880" y="1002232"/>
            <a:ext cx="1071911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3" name="文本占位符 11">
            <a:extLst>
              <a:ext uri="{FF2B5EF4-FFF2-40B4-BE49-F238E27FC236}">
                <a16:creationId xmlns:a16="http://schemas.microsoft.com/office/drawing/2014/main" id="{88D105DB-24C1-B042-AF5E-89B957331250}"/>
              </a:ext>
            </a:extLst>
          </p:cNvPr>
          <p:cNvSpPr>
            <a:spLocks noGrp="1"/>
          </p:cNvSpPr>
          <p:nvPr>
            <p:ph type="body" sz="quarter" idx="11" hasCustomPrompt="1"/>
          </p:nvPr>
        </p:nvSpPr>
        <p:spPr>
          <a:xfrm>
            <a:off x="710879" y="1598036"/>
            <a:ext cx="10719120"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1158871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正文内容+项目编号">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1002233"/>
            <a:ext cx="10748057"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3" name="文本占位符 11">
            <a:extLst>
              <a:ext uri="{FF2B5EF4-FFF2-40B4-BE49-F238E27FC236}">
                <a16:creationId xmlns:a16="http://schemas.microsoft.com/office/drawing/2014/main" id="{9C0915B4-3DAF-C444-883E-818CAE39A5B1}"/>
              </a:ext>
            </a:extLst>
          </p:cNvPr>
          <p:cNvSpPr>
            <a:spLocks noGrp="1"/>
          </p:cNvSpPr>
          <p:nvPr>
            <p:ph type="body" sz="quarter" idx="11" hasCustomPrompt="1"/>
          </p:nvPr>
        </p:nvSpPr>
        <p:spPr>
          <a:xfrm>
            <a:off x="710880" y="1618707"/>
            <a:ext cx="10748057"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3571635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由发挥">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1002232"/>
            <a:ext cx="10744805"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1182483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案例">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5625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案例</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3440"/>
            <a:ext cx="9214230" cy="517190"/>
          </a:xfrm>
          <a:prstGeom prst="rect">
            <a:avLst/>
          </a:prstGeom>
        </p:spPr>
        <p:txBody>
          <a:bodyPr anchor="ctr" anchorCtr="0"/>
          <a:lstStyle>
            <a:lvl1pPr marL="0" indent="0">
              <a:buNone/>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spcBef>
                <a:spcPct val="0"/>
              </a:spcBef>
            </a:pPr>
            <a:r>
              <a:rPr lang="zh-CN" altLang="en-US" dirty="0"/>
              <a:t>案例标题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3280"/>
            <a:ext cx="9214230" cy="3762373"/>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455DD043-453D-F04F-965C-A5E686829A6B}"/>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46948"/>
            <a:ext cx="201682" cy="201682"/>
          </a:xfrm>
          <a:prstGeom prst="rect">
            <a:avLst/>
          </a:prstGeom>
        </p:spPr>
      </p:pic>
    </p:spTree>
    <p:extLst>
      <p:ext uri="{BB962C8B-B14F-4D97-AF65-F5344CB8AC3E}">
        <p14:creationId xmlns:p14="http://schemas.microsoft.com/office/powerpoint/2010/main" val="28063303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步骤">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60146"/>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步骤</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7332"/>
            <a:ext cx="921423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marL="0" lvl="0" indent="0">
              <a:spcBef>
                <a:spcPct val="0"/>
              </a:spcBef>
              <a:buNone/>
            </a:pPr>
            <a:r>
              <a:rPr lang="zh-CN" altLang="en-US" dirty="0"/>
              <a:t>步骤标题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7172"/>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A6C6B16B-7FC0-904C-B475-F9CF5C74E363}"/>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50840"/>
            <a:ext cx="201682" cy="201682"/>
          </a:xfrm>
          <a:prstGeom prst="rect">
            <a:avLst/>
          </a:prstGeom>
        </p:spPr>
      </p:pic>
    </p:spTree>
    <p:extLst>
      <p:ext uri="{BB962C8B-B14F-4D97-AF65-F5344CB8AC3E}">
        <p14:creationId xmlns:p14="http://schemas.microsoft.com/office/powerpoint/2010/main" val="2455844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练习">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54782"/>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练习</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1968"/>
            <a:ext cx="921423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marL="0" lvl="0" indent="0">
              <a:spcBef>
                <a:spcPct val="0"/>
              </a:spcBef>
              <a:buNone/>
            </a:pPr>
            <a:r>
              <a:rPr lang="zh-CN" altLang="en-US" dirty="0"/>
              <a:t>练习标题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1808"/>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1FD7787D-704C-E74D-B53E-A392EAB4805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45476"/>
            <a:ext cx="201682" cy="201682"/>
          </a:xfrm>
          <a:prstGeom prst="rect">
            <a:avLst/>
          </a:prstGeom>
        </p:spPr>
      </p:pic>
    </p:spTree>
    <p:extLst>
      <p:ext uri="{BB962C8B-B14F-4D97-AF65-F5344CB8AC3E}">
        <p14:creationId xmlns:p14="http://schemas.microsoft.com/office/powerpoint/2010/main" val="14145838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思考页">
    <p:spTree>
      <p:nvGrpSpPr>
        <p:cNvPr id="1" name=""/>
        <p:cNvGrpSpPr/>
        <p:nvPr/>
      </p:nvGrpSpPr>
      <p:grpSpPr>
        <a:xfrm>
          <a:off x="0" y="0"/>
          <a:ext cx="0" cy="0"/>
          <a:chOff x="0" y="0"/>
          <a:chExt cx="0" cy="0"/>
        </a:xfrm>
      </p:grpSpPr>
      <p:sp>
        <p:nvSpPr>
          <p:cNvPr id="28" name="六边形 27">
            <a:extLst>
              <a:ext uri="{FF2B5EF4-FFF2-40B4-BE49-F238E27FC236}">
                <a16:creationId xmlns:a16="http://schemas.microsoft.com/office/drawing/2014/main" id="{380B9059-6AA7-9E4F-BC56-F30289A262EA}"/>
              </a:ext>
            </a:extLst>
          </p:cNvPr>
          <p:cNvSpPr/>
          <p:nvPr userDrawn="1"/>
        </p:nvSpPr>
        <p:spPr>
          <a:xfrm rot="5400000">
            <a:off x="941355" y="35069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a:extLst>
              <a:ext uri="{FF2B5EF4-FFF2-40B4-BE49-F238E27FC236}">
                <a16:creationId xmlns:a16="http://schemas.microsoft.com/office/drawing/2014/main" id="{D71D36F9-1B1C-094A-A062-19A46A7AB388}"/>
              </a:ext>
            </a:extLst>
          </p:cNvPr>
          <p:cNvSpPr/>
          <p:nvPr userDrawn="1"/>
        </p:nvSpPr>
        <p:spPr>
          <a:xfrm rot="5400000">
            <a:off x="1484022" y="25274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36556"/>
            <a:ext cx="576053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695420" y="28826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p>
        </p:txBody>
      </p:sp>
      <p:sp>
        <p:nvSpPr>
          <p:cNvPr id="24" name="六边形 23">
            <a:extLst>
              <a:ext uri="{FF2B5EF4-FFF2-40B4-BE49-F238E27FC236}">
                <a16:creationId xmlns:a16="http://schemas.microsoft.com/office/drawing/2014/main" id="{745B08E3-3066-3844-87E9-46D7426765C6}"/>
              </a:ext>
            </a:extLst>
          </p:cNvPr>
          <p:cNvSpPr/>
          <p:nvPr userDrawn="1"/>
        </p:nvSpPr>
        <p:spPr>
          <a:xfrm rot="5400000">
            <a:off x="3294074" y="21491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a:extLst>
              <a:ext uri="{FF2B5EF4-FFF2-40B4-BE49-F238E27FC236}">
                <a16:creationId xmlns:a16="http://schemas.microsoft.com/office/drawing/2014/main" id="{B7A42CA5-7885-7642-B20D-B92B35099CBC}"/>
              </a:ext>
            </a:extLst>
          </p:cNvPr>
          <p:cNvSpPr/>
          <p:nvPr userDrawn="1"/>
        </p:nvSpPr>
        <p:spPr>
          <a:xfrm rot="5400000">
            <a:off x="1198356" y="41264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a:extLst>
              <a:ext uri="{FF2B5EF4-FFF2-40B4-BE49-F238E27FC236}">
                <a16:creationId xmlns:a16="http://schemas.microsoft.com/office/drawing/2014/main" id="{DE7B2235-1C6B-6B44-BC4F-1EC9BD8B9D8D}"/>
              </a:ext>
            </a:extLst>
          </p:cNvPr>
          <p:cNvSpPr/>
          <p:nvPr userDrawn="1"/>
        </p:nvSpPr>
        <p:spPr>
          <a:xfrm rot="5400000">
            <a:off x="3642476" y="43852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a:extLst>
              <a:ext uri="{FF2B5EF4-FFF2-40B4-BE49-F238E27FC236}">
                <a16:creationId xmlns:a16="http://schemas.microsoft.com/office/drawing/2014/main" id="{5BF818FD-51C6-E54A-9D53-783E1313F19E}"/>
              </a:ext>
            </a:extLst>
          </p:cNvPr>
          <p:cNvSpPr/>
          <p:nvPr userDrawn="1"/>
        </p:nvSpPr>
        <p:spPr>
          <a:xfrm rot="5400000">
            <a:off x="1190641" y="17150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2361137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总结页">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81309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Tree>
    <p:extLst>
      <p:ext uri="{BB962C8B-B14F-4D97-AF65-F5344CB8AC3E}">
        <p14:creationId xmlns:p14="http://schemas.microsoft.com/office/powerpoint/2010/main" val="41700943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思路">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5" name="泪珠形 14">
            <a:extLst>
              <a:ext uri="{FF2B5EF4-FFF2-40B4-BE49-F238E27FC236}">
                <a16:creationId xmlns:a16="http://schemas.microsoft.com/office/drawing/2014/main" id="{0EFAFC56-5B16-1644-BDCA-117D21E2806E}"/>
              </a:ext>
            </a:extLst>
          </p:cNvPr>
          <p:cNvSpPr/>
          <p:nvPr userDrawn="1"/>
        </p:nvSpPr>
        <p:spPr>
          <a:xfrm>
            <a:off x="1013943" y="3138371"/>
            <a:ext cx="1399001" cy="1399001"/>
          </a:xfrm>
          <a:prstGeom prst="teardrop">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0" name="泪珠形 19">
            <a:extLst>
              <a:ext uri="{FF2B5EF4-FFF2-40B4-BE49-F238E27FC236}">
                <a16:creationId xmlns:a16="http://schemas.microsoft.com/office/drawing/2014/main" id="{02C17FF1-E140-B64F-AF1C-FE17A937E731}"/>
              </a:ext>
            </a:extLst>
          </p:cNvPr>
          <p:cNvSpPr/>
          <p:nvPr userDrawn="1"/>
        </p:nvSpPr>
        <p:spPr>
          <a:xfrm>
            <a:off x="1645363" y="2308178"/>
            <a:ext cx="2017950" cy="2017950"/>
          </a:xfrm>
          <a:prstGeom prst="teardrop">
            <a:avLst/>
          </a:prstGeom>
          <a:solidFill>
            <a:schemeClr val="bg1"/>
          </a:solidFill>
          <a:ln w="114300">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2" name="标题占位符 1">
            <a:extLst>
              <a:ext uri="{FF2B5EF4-FFF2-40B4-BE49-F238E27FC236}">
                <a16:creationId xmlns:a16="http://schemas.microsoft.com/office/drawing/2014/main" id="{F639FB5D-6047-3448-A319-F4FD2BA72BB3}"/>
              </a:ext>
            </a:extLst>
          </p:cNvPr>
          <p:cNvSpPr txBox="1">
            <a:spLocks noChangeArrowheads="1"/>
          </p:cNvSpPr>
          <p:nvPr userDrawn="1"/>
        </p:nvSpPr>
        <p:spPr bwMode="auto">
          <a:xfrm>
            <a:off x="1938193" y="2553627"/>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思路</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3" name="泪珠形 22">
            <a:extLst>
              <a:ext uri="{FF2B5EF4-FFF2-40B4-BE49-F238E27FC236}">
                <a16:creationId xmlns:a16="http://schemas.microsoft.com/office/drawing/2014/main" id="{0C1BFADD-1066-B04B-BD99-C7E20F0FA73E}"/>
              </a:ext>
            </a:extLst>
          </p:cNvPr>
          <p:cNvSpPr/>
          <p:nvPr userDrawn="1"/>
        </p:nvSpPr>
        <p:spPr>
          <a:xfrm>
            <a:off x="3663313" y="3963112"/>
            <a:ext cx="439924" cy="439924"/>
          </a:xfrm>
          <a:prstGeom prst="teardrop">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4" name="泪珠形 23">
            <a:extLst>
              <a:ext uri="{FF2B5EF4-FFF2-40B4-BE49-F238E27FC236}">
                <a16:creationId xmlns:a16="http://schemas.microsoft.com/office/drawing/2014/main" id="{20149FF9-71F5-FB43-A7A0-BB0C90CB4486}"/>
              </a:ext>
            </a:extLst>
          </p:cNvPr>
          <p:cNvSpPr/>
          <p:nvPr userDrawn="1"/>
        </p:nvSpPr>
        <p:spPr>
          <a:xfrm>
            <a:off x="2152487" y="1924996"/>
            <a:ext cx="260457" cy="260457"/>
          </a:xfrm>
          <a:prstGeom prst="teardrop">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泪珠形 24">
            <a:extLst>
              <a:ext uri="{FF2B5EF4-FFF2-40B4-BE49-F238E27FC236}">
                <a16:creationId xmlns:a16="http://schemas.microsoft.com/office/drawing/2014/main" id="{098F3E8C-7A22-A34B-817A-438DDA0CAC1C}"/>
              </a:ext>
            </a:extLst>
          </p:cNvPr>
          <p:cNvSpPr/>
          <p:nvPr userDrawn="1"/>
        </p:nvSpPr>
        <p:spPr>
          <a:xfrm>
            <a:off x="844996" y="3255023"/>
            <a:ext cx="562210" cy="562210"/>
          </a:xfrm>
          <a:prstGeom prst="teardrop">
            <a:avLst/>
          </a:prstGeom>
          <a:noFill/>
          <a:ln w="12700">
            <a:solidFill>
              <a:srgbClr val="DE001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1820687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5019358" y="1006475"/>
            <a:ext cx="5973761" cy="4256405"/>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189" marR="0" lvl="0" indent="-457189" algn="l" defTabSz="914400" rtl="0" eaLnBrk="0" fontAlgn="base" latinLnBrk="0" hangingPunct="0">
              <a:lnSpc>
                <a:spcPct val="200000"/>
              </a:lnSpc>
              <a:spcBef>
                <a:spcPct val="20000"/>
              </a:spcBef>
              <a:spcAft>
                <a:spcPct val="0"/>
              </a:spcAft>
              <a:buClrTx/>
              <a:buSzTx/>
              <a:buFont typeface="Wingdings" pitchFamily="2" charset="2"/>
              <a:buChar char="u"/>
              <a:tabLst/>
              <a:defRPr/>
            </a:pPr>
            <a:r>
              <a:rPr kumimoji="1" lang="zh-CN" altLang="en-US" dirty="0"/>
              <a:t>此内容上下居中对齐，可根据实际情况微调位置和字体大小</a:t>
            </a:r>
          </a:p>
          <a:p>
            <a:pPr lvl="0"/>
            <a:endParaRPr kumimoji="1" lang="zh-CN" altLang="en-US" dirty="0"/>
          </a:p>
        </p:txBody>
      </p:sp>
    </p:spTree>
    <p:extLst>
      <p:ext uri="{BB962C8B-B14F-4D97-AF65-F5344CB8AC3E}">
        <p14:creationId xmlns:p14="http://schemas.microsoft.com/office/powerpoint/2010/main" val="35646942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今日作业">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4AB6E3BD-F819-724D-9482-568CE7A3A1F8}"/>
              </a:ext>
            </a:extLst>
          </p:cNvPr>
          <p:cNvSpPr/>
          <p:nvPr userDrawn="1"/>
        </p:nvSpPr>
        <p:spPr>
          <a:xfrm rot="2700000">
            <a:off x="3564412" y="2953096"/>
            <a:ext cx="936368" cy="936368"/>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9" name="矩形 38">
            <a:extLst>
              <a:ext uri="{FF2B5EF4-FFF2-40B4-BE49-F238E27FC236}">
                <a16:creationId xmlns:a16="http://schemas.microsoft.com/office/drawing/2014/main" id="{19BD6F73-BC4E-714F-81EB-5276C9B1460A}"/>
              </a:ext>
            </a:extLst>
          </p:cNvPr>
          <p:cNvSpPr/>
          <p:nvPr userDrawn="1"/>
        </p:nvSpPr>
        <p:spPr>
          <a:xfrm rot="2700000">
            <a:off x="3711024" y="3896183"/>
            <a:ext cx="643144" cy="643144"/>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1" name="矩形 40">
            <a:extLst>
              <a:ext uri="{FF2B5EF4-FFF2-40B4-BE49-F238E27FC236}">
                <a16:creationId xmlns:a16="http://schemas.microsoft.com/office/drawing/2014/main" id="{93788A09-8D86-D048-B1A9-A02E86D4E252}"/>
              </a:ext>
            </a:extLst>
          </p:cNvPr>
          <p:cNvSpPr/>
          <p:nvPr userDrawn="1"/>
        </p:nvSpPr>
        <p:spPr>
          <a:xfrm rot="2700000">
            <a:off x="1595908" y="2003998"/>
            <a:ext cx="219635" cy="219635"/>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2" name="矩形 41">
            <a:extLst>
              <a:ext uri="{FF2B5EF4-FFF2-40B4-BE49-F238E27FC236}">
                <a16:creationId xmlns:a16="http://schemas.microsoft.com/office/drawing/2014/main" id="{B9328185-789E-DD42-AA27-851035E2E6BA}"/>
              </a:ext>
            </a:extLst>
          </p:cNvPr>
          <p:cNvSpPr/>
          <p:nvPr userDrawn="1"/>
        </p:nvSpPr>
        <p:spPr>
          <a:xfrm rot="2700000">
            <a:off x="1559312" y="4111232"/>
            <a:ext cx="494750" cy="494750"/>
          </a:xfrm>
          <a:prstGeom prst="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4" name="矩形 43">
            <a:extLst>
              <a:ext uri="{FF2B5EF4-FFF2-40B4-BE49-F238E27FC236}">
                <a16:creationId xmlns:a16="http://schemas.microsoft.com/office/drawing/2014/main" id="{5F2080FE-05C6-2340-B7D7-FCDE4D780420}"/>
              </a:ext>
            </a:extLst>
          </p:cNvPr>
          <p:cNvSpPr/>
          <p:nvPr userDrawn="1"/>
        </p:nvSpPr>
        <p:spPr>
          <a:xfrm rot="2700000">
            <a:off x="986540" y="2025081"/>
            <a:ext cx="361655" cy="361655"/>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0" name="矩形 39">
            <a:extLst>
              <a:ext uri="{FF2B5EF4-FFF2-40B4-BE49-F238E27FC236}">
                <a16:creationId xmlns:a16="http://schemas.microsoft.com/office/drawing/2014/main" id="{990C36A6-06C1-0647-8725-306AE7D5DB42}"/>
              </a:ext>
            </a:extLst>
          </p:cNvPr>
          <p:cNvSpPr/>
          <p:nvPr userDrawn="1"/>
        </p:nvSpPr>
        <p:spPr>
          <a:xfrm rot="2700000">
            <a:off x="1815645" y="2401118"/>
            <a:ext cx="1828800" cy="1828800"/>
          </a:xfrm>
          <a:prstGeom prst="rect">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371600"/>
            <a:ext cx="576053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33" name="标题占位符 1">
            <a:extLst>
              <a:ext uri="{FF2B5EF4-FFF2-40B4-BE49-F238E27FC236}">
                <a16:creationId xmlns:a16="http://schemas.microsoft.com/office/drawing/2014/main" id="{C9A22D05-8FDB-7546-BB47-01F708903CCD}"/>
              </a:ext>
            </a:extLst>
          </p:cNvPr>
          <p:cNvSpPr txBox="1">
            <a:spLocks noChangeArrowheads="1"/>
          </p:cNvSpPr>
          <p:nvPr userDrawn="1"/>
        </p:nvSpPr>
        <p:spPr bwMode="auto">
          <a:xfrm>
            <a:off x="1938193" y="2543117"/>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今日</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作业</a:t>
            </a:r>
          </a:p>
        </p:txBody>
      </p:sp>
      <p:sp>
        <p:nvSpPr>
          <p:cNvPr id="45" name="矩形 44">
            <a:extLst>
              <a:ext uri="{FF2B5EF4-FFF2-40B4-BE49-F238E27FC236}">
                <a16:creationId xmlns:a16="http://schemas.microsoft.com/office/drawing/2014/main" id="{9C7A4DAB-DC8A-9A43-A443-C9AE1D1E2698}"/>
              </a:ext>
            </a:extLst>
          </p:cNvPr>
          <p:cNvSpPr/>
          <p:nvPr userDrawn="1"/>
        </p:nvSpPr>
        <p:spPr>
          <a:xfrm rot="2700000">
            <a:off x="4273426" y="2329809"/>
            <a:ext cx="263657" cy="263657"/>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40339224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50159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0926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646133"/>
            <a:ext cx="10749598"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24418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id="{2DD40269-A2A6-814E-991D-1DBB12873808}"/>
              </a:ext>
            </a:extLst>
          </p:cNvPr>
          <p:cNvSpPr>
            <a:spLocks noGrp="1"/>
          </p:cNvSpPr>
          <p:nvPr>
            <p:ph type="body" sz="quarter" idx="10" hasCustomPrompt="1"/>
          </p:nvPr>
        </p:nvSpPr>
        <p:spPr>
          <a:xfrm>
            <a:off x="710880" y="940081"/>
            <a:ext cx="107495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2210037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案例">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案例</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案例标题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29057733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目录版式">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5019358" y="1006475"/>
            <a:ext cx="5973761" cy="4256405"/>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189" marR="0" lvl="0" indent="-457189" algn="l" defTabSz="914400" rtl="0" eaLnBrk="0" fontAlgn="base" latinLnBrk="0" hangingPunct="0">
              <a:lnSpc>
                <a:spcPct val="200000"/>
              </a:lnSpc>
              <a:spcBef>
                <a:spcPct val="20000"/>
              </a:spcBef>
              <a:spcAft>
                <a:spcPct val="0"/>
              </a:spcAft>
              <a:buClrTx/>
              <a:buSzTx/>
              <a:buFont typeface="Wingdings" pitchFamily="2" charset="2"/>
              <a:buChar char="u"/>
              <a:tabLst/>
              <a:defRPr/>
            </a:pPr>
            <a:r>
              <a:rPr kumimoji="1" lang="zh-CN" altLang="en-US" dirty="0"/>
              <a:t>此内容上下居中对齐，可根据实际情况微调位置和字体大小</a:t>
            </a:r>
          </a:p>
          <a:p>
            <a:pPr lvl="0"/>
            <a:endParaRPr kumimoji="1" lang="zh-CN" altLang="en-US" dirty="0"/>
          </a:p>
        </p:txBody>
      </p:sp>
    </p:spTree>
    <p:extLst>
      <p:ext uri="{BB962C8B-B14F-4D97-AF65-F5344CB8AC3E}">
        <p14:creationId xmlns:p14="http://schemas.microsoft.com/office/powerpoint/2010/main" val="361254307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总结页">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92870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
        <p:nvSpPr>
          <p:cNvPr id="21" name="标题 1">
            <a:extLst>
              <a:ext uri="{FF2B5EF4-FFF2-40B4-BE49-F238E27FC236}">
                <a16:creationId xmlns:a16="http://schemas.microsoft.com/office/drawing/2014/main" id="{B0EF16AB-AE8A-5D46-82EA-397E62F9359F}"/>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322123910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4151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学习目标">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4866958" y="1087755"/>
            <a:ext cx="6298881" cy="4855845"/>
          </a:xfrm>
          <a:prstGeom prst="rect">
            <a:avLst/>
          </a:prstGeom>
        </p:spPr>
        <p:txBody>
          <a:bodyPr anchor="ctr"/>
          <a:lstStyle>
            <a:lvl1pPr>
              <a:lnSpc>
                <a:spcPct val="200000"/>
              </a:lnSpc>
              <a:buFont typeface="+mj-lt"/>
              <a:buAutoNum type="arabicPeriod"/>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lvl="0"/>
            <a:r>
              <a:rPr kumimoji="1" lang="zh-CN" altLang="en-US" dirty="0"/>
              <a:t>此内容上下居中对齐，可根据实际情况微调位置和字体大小</a:t>
            </a:r>
          </a:p>
        </p:txBody>
      </p:sp>
    </p:spTree>
    <p:extLst>
      <p:ext uri="{BB962C8B-B14F-4D97-AF65-F5344CB8AC3E}">
        <p14:creationId xmlns:p14="http://schemas.microsoft.com/office/powerpoint/2010/main" val="2196259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章节页版式（一级+二级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239209-2A8D-D940-8FA0-61988543E499}"/>
              </a:ext>
            </a:extLst>
          </p:cNvPr>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a:extLst>
              <a:ext uri="{FF2B5EF4-FFF2-40B4-BE49-F238E27FC236}">
                <a16:creationId xmlns:a16="http://schemas.microsoft.com/office/drawing/2014/main" id="{CA56E57C-1F68-E948-87DC-0FF15A8C7DE7}"/>
              </a:ext>
            </a:extLst>
          </p:cNvPr>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p>
        </p:txBody>
      </p:sp>
      <p:sp>
        <p:nvSpPr>
          <p:cNvPr id="17" name="文本占位符 13">
            <a:extLst>
              <a:ext uri="{FF2B5EF4-FFF2-40B4-BE49-F238E27FC236}">
                <a16:creationId xmlns:a16="http://schemas.microsoft.com/office/drawing/2014/main" id="{01590D97-7CA9-B247-806A-885950A786CD}"/>
              </a:ext>
            </a:extLst>
          </p:cNvPr>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198760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章节页版式（一级标题）">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ED1003EB-0D97-5849-AC50-BFB3EDAA3B2B}"/>
              </a:ext>
            </a:extLst>
          </p:cNvPr>
          <p:cNvSpPr>
            <a:spLocks noGrp="1"/>
          </p:cNvSpPr>
          <p:nvPr>
            <p:ph type="title" hasCustomPrompt="1"/>
          </p:nvPr>
        </p:nvSpPr>
        <p:spPr>
          <a:xfrm>
            <a:off x="5232400" y="2766218"/>
            <a:ext cx="6654800" cy="1325563"/>
          </a:xfrm>
          <a:prstGeom prst="rect">
            <a:avLst/>
          </a:prstGeom>
        </p:spPr>
        <p:txBody>
          <a:bodyPr/>
          <a:lstStyle>
            <a:lvl1pPr>
              <a:defRPr sz="3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章节标题，右侧章节数字需自行设置</a:t>
            </a:r>
          </a:p>
        </p:txBody>
      </p:sp>
      <p:sp>
        <p:nvSpPr>
          <p:cNvPr id="14" name="文本占位符 13">
            <a:extLst>
              <a:ext uri="{FF2B5EF4-FFF2-40B4-BE49-F238E27FC236}">
                <a16:creationId xmlns:a16="http://schemas.microsoft.com/office/drawing/2014/main" id="{0C8E5D29-3E75-FC46-80C9-2080D9268EBF}"/>
              </a:ext>
            </a:extLst>
          </p:cNvPr>
          <p:cNvSpPr>
            <a:spLocks noGrp="1"/>
          </p:cNvSpPr>
          <p:nvPr>
            <p:ph type="body" sz="quarter" idx="10"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3315334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2551-88ED-4239-96A2-7F3C49A205FD}"/>
              </a:ext>
            </a:extLst>
          </p:cNvPr>
          <p:cNvSpPr>
            <a:spLocks noGrp="1"/>
          </p:cNvSpPr>
          <p:nvPr>
            <p:ph type="title" hasCustomPrompt="1"/>
          </p:nvPr>
        </p:nvSpPr>
        <p:spPr>
          <a:xfrm>
            <a:off x="710880" y="1002232"/>
            <a:ext cx="1069880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24204"/>
            <a:ext cx="10698800" cy="3861223"/>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888985133"/>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590102"/>
            <a:ext cx="10749598" cy="3850540"/>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1002119"/>
            <a:ext cx="1074959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1639914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79" y="1603185"/>
            <a:ext cx="10719120" cy="3819718"/>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64C54839-92D5-0E4E-B9C2-203FF53C3229}"/>
              </a:ext>
            </a:extLst>
          </p:cNvPr>
          <p:cNvSpPr>
            <a:spLocks noGrp="1"/>
          </p:cNvSpPr>
          <p:nvPr>
            <p:ph type="title" hasCustomPrompt="1"/>
          </p:nvPr>
        </p:nvSpPr>
        <p:spPr>
          <a:xfrm>
            <a:off x="710880" y="1002233"/>
            <a:ext cx="1071911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2862767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4D92416-D30F-8049-AD27-C955EC07F253}"/>
              </a:ext>
            </a:extLst>
          </p:cNvPr>
          <p:cNvSpPr>
            <a:spLocks noGrp="1"/>
          </p:cNvSpPr>
          <p:nvPr>
            <p:ph type="title" hasCustomPrompt="1"/>
          </p:nvPr>
        </p:nvSpPr>
        <p:spPr>
          <a:xfrm>
            <a:off x="710880" y="1002232"/>
            <a:ext cx="10748056"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6" name="文本占位符 11">
            <a:extLst>
              <a:ext uri="{FF2B5EF4-FFF2-40B4-BE49-F238E27FC236}">
                <a16:creationId xmlns:a16="http://schemas.microsoft.com/office/drawing/2014/main" id="{D8BA1B0F-468D-0446-AB7E-B23A83414DF2}"/>
              </a:ext>
            </a:extLst>
          </p:cNvPr>
          <p:cNvSpPr>
            <a:spLocks noGrp="1"/>
          </p:cNvSpPr>
          <p:nvPr>
            <p:ph type="body" sz="quarter" idx="11" hasCustomPrompt="1"/>
          </p:nvPr>
        </p:nvSpPr>
        <p:spPr>
          <a:xfrm>
            <a:off x="710880" y="1628517"/>
            <a:ext cx="10748057" cy="3922461"/>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0374974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3.xml"/><Relationship Id="rId4" Type="http://schemas.openxmlformats.org/officeDocument/2006/relationships/image" Target="../media/image3.svg"/></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slideLayout" Target="../slideLayouts/slideLayout23.xml"/><Relationship Id="rId3" Type="http://schemas.openxmlformats.org/officeDocument/2006/relationships/slideLayout" Target="../slideLayouts/slideLayout8.xml"/><Relationship Id="rId21" Type="http://schemas.openxmlformats.org/officeDocument/2006/relationships/slideLayout" Target="../slideLayouts/slideLayout26.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20" Type="http://schemas.openxmlformats.org/officeDocument/2006/relationships/slideLayout" Target="../slideLayouts/slideLayout25.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23" Type="http://schemas.openxmlformats.org/officeDocument/2006/relationships/image" Target="../media/image4.png"/><Relationship Id="rId10" Type="http://schemas.openxmlformats.org/officeDocument/2006/relationships/slideLayout" Target="../slideLayouts/slideLayout15.xml"/><Relationship Id="rId19" Type="http://schemas.openxmlformats.org/officeDocument/2006/relationships/slideLayout" Target="../slideLayouts/slideLayout24.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 Id="rId22"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7.xml"/><Relationship Id="rId1"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 name="六边形 29">
            <a:extLst>
              <a:ext uri="{FF2B5EF4-FFF2-40B4-BE49-F238E27FC236}">
                <a16:creationId xmlns:a16="http://schemas.microsoft.com/office/drawing/2014/main" id="{6F51DA0D-EA98-B14B-A35B-7EDF8DBC5804}"/>
              </a:ext>
            </a:extLst>
          </p:cNvPr>
          <p:cNvSpPr/>
          <p:nvPr userDrawn="1"/>
        </p:nvSpPr>
        <p:spPr>
          <a:xfrm rot="5400000">
            <a:off x="8672366" y="-244234"/>
            <a:ext cx="1034350" cy="1136649"/>
          </a:xfrm>
          <a:custGeom>
            <a:avLst/>
            <a:gdLst>
              <a:gd name="connsiteX0" fmla="*/ 0 w 1318512"/>
              <a:gd name="connsiteY0" fmla="*/ 568325 h 1136649"/>
              <a:gd name="connsiteX1" fmla="*/ 284162 w 1318512"/>
              <a:gd name="connsiteY1" fmla="*/ 0 h 1136649"/>
              <a:gd name="connsiteX2" fmla="*/ 1034350 w 1318512"/>
              <a:gd name="connsiteY2" fmla="*/ 0 h 1136649"/>
              <a:gd name="connsiteX3" fmla="*/ 1318512 w 1318512"/>
              <a:gd name="connsiteY3" fmla="*/ 568325 h 1136649"/>
              <a:gd name="connsiteX4" fmla="*/ 1034350 w 1318512"/>
              <a:gd name="connsiteY4" fmla="*/ 1136649 h 1136649"/>
              <a:gd name="connsiteX5" fmla="*/ 284162 w 1318512"/>
              <a:gd name="connsiteY5" fmla="*/ 1136649 h 1136649"/>
              <a:gd name="connsiteX6" fmla="*/ 0 w 1318512"/>
              <a:gd name="connsiteY6" fmla="*/ 568325 h 1136649"/>
              <a:gd name="connsiteX0" fmla="*/ 0 w 1034350"/>
              <a:gd name="connsiteY0" fmla="*/ 1136649 h 1136649"/>
              <a:gd name="connsiteX1" fmla="*/ 0 w 1034350"/>
              <a:gd name="connsiteY1" fmla="*/ 0 h 1136649"/>
              <a:gd name="connsiteX2" fmla="*/ 750188 w 1034350"/>
              <a:gd name="connsiteY2" fmla="*/ 0 h 1136649"/>
              <a:gd name="connsiteX3" fmla="*/ 1034350 w 1034350"/>
              <a:gd name="connsiteY3" fmla="*/ 568325 h 1136649"/>
              <a:gd name="connsiteX4" fmla="*/ 750188 w 1034350"/>
              <a:gd name="connsiteY4" fmla="*/ 1136649 h 1136649"/>
              <a:gd name="connsiteX5" fmla="*/ 0 w 1034350"/>
              <a:gd name="connsiteY5" fmla="*/ 1136649 h 1136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4350" h="1136649">
                <a:moveTo>
                  <a:pt x="0" y="1136649"/>
                </a:moveTo>
                <a:lnTo>
                  <a:pt x="0" y="0"/>
                </a:lnTo>
                <a:lnTo>
                  <a:pt x="750188" y="0"/>
                </a:lnTo>
                <a:lnTo>
                  <a:pt x="1034350" y="568325"/>
                </a:lnTo>
                <a:lnTo>
                  <a:pt x="750188" y="1136649"/>
                </a:lnTo>
                <a:lnTo>
                  <a:pt x="0" y="1136649"/>
                </a:lnTo>
                <a:close/>
              </a:path>
            </a:pathLst>
          </a:cu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六边形 30">
            <a:extLst>
              <a:ext uri="{FF2B5EF4-FFF2-40B4-BE49-F238E27FC236}">
                <a16:creationId xmlns:a16="http://schemas.microsoft.com/office/drawing/2014/main" id="{B0F52978-FC9E-FC46-A244-4605B31E7CC6}"/>
              </a:ext>
            </a:extLst>
          </p:cNvPr>
          <p:cNvSpPr/>
          <p:nvPr userDrawn="1"/>
        </p:nvSpPr>
        <p:spPr>
          <a:xfrm rot="5400000">
            <a:off x="9521078" y="753888"/>
            <a:ext cx="523072" cy="450925"/>
          </a:xfrm>
          <a:prstGeom prst="hexagon">
            <a:avLst/>
          </a:prstGeom>
          <a:solidFill>
            <a:srgbClr val="49504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六边形 31">
            <a:extLst>
              <a:ext uri="{FF2B5EF4-FFF2-40B4-BE49-F238E27FC236}">
                <a16:creationId xmlns:a16="http://schemas.microsoft.com/office/drawing/2014/main" id="{6677D3A6-DA28-9444-815A-4524D9FED995}"/>
              </a:ext>
            </a:extLst>
          </p:cNvPr>
          <p:cNvSpPr/>
          <p:nvPr userDrawn="1"/>
        </p:nvSpPr>
        <p:spPr>
          <a:xfrm rot="5400000">
            <a:off x="8027944" y="996957"/>
            <a:ext cx="523072" cy="450925"/>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六边形 32">
            <a:extLst>
              <a:ext uri="{FF2B5EF4-FFF2-40B4-BE49-F238E27FC236}">
                <a16:creationId xmlns:a16="http://schemas.microsoft.com/office/drawing/2014/main" id="{B3967B50-7DD6-B247-97B6-4844195F68D5}"/>
              </a:ext>
            </a:extLst>
          </p:cNvPr>
          <p:cNvSpPr/>
          <p:nvPr userDrawn="1"/>
        </p:nvSpPr>
        <p:spPr>
          <a:xfrm rot="5400000">
            <a:off x="10287577" y="140894"/>
            <a:ext cx="196767" cy="169627"/>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六边形 33">
            <a:extLst>
              <a:ext uri="{FF2B5EF4-FFF2-40B4-BE49-F238E27FC236}">
                <a16:creationId xmlns:a16="http://schemas.microsoft.com/office/drawing/2014/main" id="{4C290A33-8D65-DC47-BE12-79B4B22A299D}"/>
              </a:ext>
            </a:extLst>
          </p:cNvPr>
          <p:cNvSpPr/>
          <p:nvPr userDrawn="1"/>
        </p:nvSpPr>
        <p:spPr>
          <a:xfrm rot="5400000">
            <a:off x="3684719" y="893697"/>
            <a:ext cx="886529" cy="76425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六边形 34">
            <a:extLst>
              <a:ext uri="{FF2B5EF4-FFF2-40B4-BE49-F238E27FC236}">
                <a16:creationId xmlns:a16="http://schemas.microsoft.com/office/drawing/2014/main" id="{E0867641-ABCE-C84A-84A4-696E52E6543B}"/>
              </a:ext>
            </a:extLst>
          </p:cNvPr>
          <p:cNvSpPr/>
          <p:nvPr userDrawn="1"/>
        </p:nvSpPr>
        <p:spPr>
          <a:xfrm rot="5400000">
            <a:off x="11266257" y="1225116"/>
            <a:ext cx="206955" cy="17841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六边形 35">
            <a:extLst>
              <a:ext uri="{FF2B5EF4-FFF2-40B4-BE49-F238E27FC236}">
                <a16:creationId xmlns:a16="http://schemas.microsoft.com/office/drawing/2014/main" id="{3DC81806-A479-FD47-B1B6-A77189F32D48}"/>
              </a:ext>
            </a:extLst>
          </p:cNvPr>
          <p:cNvSpPr/>
          <p:nvPr userDrawn="1"/>
        </p:nvSpPr>
        <p:spPr>
          <a:xfrm rot="5400000">
            <a:off x="918490" y="676500"/>
            <a:ext cx="206955" cy="178410"/>
          </a:xfrm>
          <a:prstGeom prst="hexagon">
            <a:avLst/>
          </a:prstGeom>
          <a:solidFill>
            <a:srgbClr val="AD2B2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六边形 36">
            <a:extLst>
              <a:ext uri="{FF2B5EF4-FFF2-40B4-BE49-F238E27FC236}">
                <a16:creationId xmlns:a16="http://schemas.microsoft.com/office/drawing/2014/main" id="{D15987B7-89CB-8549-AEE5-ADD4AED257B7}"/>
              </a:ext>
            </a:extLst>
          </p:cNvPr>
          <p:cNvSpPr/>
          <p:nvPr userDrawn="1"/>
        </p:nvSpPr>
        <p:spPr>
          <a:xfrm rot="5400000">
            <a:off x="4564916" y="775592"/>
            <a:ext cx="369001" cy="318105"/>
          </a:xfrm>
          <a:prstGeom prst="hexagon">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 name="直线连接符 2">
            <a:extLst>
              <a:ext uri="{FF2B5EF4-FFF2-40B4-BE49-F238E27FC236}">
                <a16:creationId xmlns:a16="http://schemas.microsoft.com/office/drawing/2014/main" id="{382A540C-45FC-EB45-96D5-1EA0511DAF21}"/>
              </a:ext>
            </a:extLst>
          </p:cNvPr>
          <p:cNvCxnSpPr>
            <a:cxnSpLocks/>
          </p:cNvCxnSpPr>
          <p:nvPr userDrawn="1"/>
        </p:nvCxnSpPr>
        <p:spPr>
          <a:xfrm>
            <a:off x="9997213" y="1131213"/>
            <a:ext cx="647089" cy="396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符 40">
            <a:extLst>
              <a:ext uri="{FF2B5EF4-FFF2-40B4-BE49-F238E27FC236}">
                <a16:creationId xmlns:a16="http://schemas.microsoft.com/office/drawing/2014/main" id="{28569DD6-18D5-5D45-BC4E-E4C2727B945C}"/>
              </a:ext>
            </a:extLst>
          </p:cNvPr>
          <p:cNvCxnSpPr>
            <a:cxnSpLocks/>
          </p:cNvCxnSpPr>
          <p:nvPr userDrawn="1"/>
        </p:nvCxnSpPr>
        <p:spPr>
          <a:xfrm>
            <a:off x="3898416" y="466240"/>
            <a:ext cx="691948" cy="366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5D63DA79-7D60-4A42-A1B3-9BB10C9E054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313018" y="5296483"/>
            <a:ext cx="3565964" cy="582073"/>
          </a:xfrm>
          <a:prstGeom prst="rect">
            <a:avLst/>
          </a:prstGeom>
        </p:spPr>
      </p:pic>
    </p:spTree>
    <p:extLst>
      <p:ext uri="{BB962C8B-B14F-4D97-AF65-F5344CB8AC3E}">
        <p14:creationId xmlns:p14="http://schemas.microsoft.com/office/powerpoint/2010/main" val="4147860066"/>
      </p:ext>
    </p:extLst>
  </p:cSld>
  <p:clrMap bg1="lt1" tx1="dk1" bg2="lt2" tx2="dk2" accent1="accent1" accent2="accent2" accent3="accent3" accent4="accent4" accent5="accent5" accent6="accent6" hlink="hlink" folHlink="folHlink"/>
  <p:sldLayoutIdLst>
    <p:sldLayoutId id="2147483697"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grpSp>
        <p:nvGrpSpPr>
          <p:cNvPr id="5" name="组合 4">
            <a:extLst>
              <a:ext uri="{FF2B5EF4-FFF2-40B4-BE49-F238E27FC236}">
                <a16:creationId xmlns:a16="http://schemas.microsoft.com/office/drawing/2014/main" id="{3A7F5CA1-11F4-B94D-84AE-F6E3E12DEC4D}"/>
              </a:ext>
            </a:extLst>
          </p:cNvPr>
          <p:cNvGrpSpPr/>
          <p:nvPr userDrawn="1"/>
        </p:nvGrpSpPr>
        <p:grpSpPr>
          <a:xfrm>
            <a:off x="2126595" y="2260317"/>
            <a:ext cx="2280944" cy="1168683"/>
            <a:chOff x="1984355" y="1223746"/>
            <a:chExt cx="2280944" cy="1168683"/>
          </a:xfrm>
        </p:grpSpPr>
        <p:sp>
          <p:nvSpPr>
            <p:cNvPr id="20" name="文本框 19">
              <a:extLst>
                <a:ext uri="{FF2B5EF4-FFF2-40B4-BE49-F238E27FC236}">
                  <a16:creationId xmlns:a16="http://schemas.microsoft.com/office/drawing/2014/main" id="{DB73C1A2-926E-3849-92AB-BCE7B4C71DF2}"/>
                </a:ext>
              </a:extLst>
            </p:cNvPr>
            <p:cNvSpPr txBox="1"/>
            <p:nvPr/>
          </p:nvSpPr>
          <p:spPr>
            <a:xfrm>
              <a:off x="2549296" y="1223746"/>
              <a:ext cx="1245854"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目录</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1984355" y="1869209"/>
              <a:ext cx="1833941" cy="523220"/>
            </a:xfrm>
            <a:prstGeom prst="rect">
              <a:avLst/>
            </a:prstGeom>
            <a:noFill/>
            <a:ln>
              <a:noFill/>
            </a:ln>
          </p:spPr>
          <p:txBody>
            <a:bodyPr wrap="square" rtlCol="0">
              <a:spAutoFit/>
            </a:bodyPr>
            <a:lstStyle/>
            <a:p>
              <a:pPr algn="ctr"/>
              <a:r>
                <a:rPr lang="en-US" altLang="zh-CN" sz="28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Contents</a:t>
              </a:r>
              <a:endParaRPr lang="zh-CN" altLang="en-US" sz="28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265299" y="1300145"/>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六边形 24">
              <a:extLst>
                <a:ext uri="{FF2B5EF4-FFF2-40B4-BE49-F238E27FC236}">
                  <a16:creationId xmlns:a16="http://schemas.microsoft.com/office/drawing/2014/main" id="{3EDCC472-8CF0-F84C-9270-06FAC7E8DD4D}"/>
                </a:ext>
              </a:extLst>
            </p:cNvPr>
            <p:cNvSpPr/>
            <p:nvPr/>
          </p:nvSpPr>
          <p:spPr>
            <a:xfrm rot="5400000">
              <a:off x="2142134" y="1404577"/>
              <a:ext cx="437322" cy="377002"/>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六边形 25">
              <a:extLst>
                <a:ext uri="{FF2B5EF4-FFF2-40B4-BE49-F238E27FC236}">
                  <a16:creationId xmlns:a16="http://schemas.microsoft.com/office/drawing/2014/main" id="{E8F71936-0CC4-CB4A-AF12-89754A9ADA5D}"/>
                </a:ext>
              </a:extLst>
            </p:cNvPr>
            <p:cNvSpPr/>
            <p:nvPr/>
          </p:nvSpPr>
          <p:spPr>
            <a:xfrm rot="5400000">
              <a:off x="2037082" y="1610051"/>
              <a:ext cx="246109" cy="212163"/>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759586569"/>
      </p:ext>
    </p:extLst>
  </p:cSld>
  <p:clrMap bg1="lt1" tx1="dk1" bg2="lt2" tx2="dk2" accent1="accent1" accent2="accent2" accent3="accent3" accent4="accent4" accent5="accent5" accent6="accent6" hlink="hlink" folHlink="folHlink"/>
  <p:sldLayoutIdLst>
    <p:sldLayoutId id="2147483667"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8438130-7B30-A94E-B2AC-38EDD0B85909}"/>
              </a:ext>
            </a:extLst>
          </p:cNvPr>
          <p:cNvSpPr/>
          <p:nvPr userDrawn="1"/>
        </p:nvSpPr>
        <p:spPr>
          <a:xfrm>
            <a:off x="1285029" y="2458684"/>
            <a:ext cx="474473" cy="474473"/>
          </a:xfrm>
          <a:prstGeom prst="ellipse">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sp>
        <p:nvSpPr>
          <p:cNvPr id="20" name="文本框 19">
            <a:extLst>
              <a:ext uri="{FF2B5EF4-FFF2-40B4-BE49-F238E27FC236}">
                <a16:creationId xmlns:a16="http://schemas.microsoft.com/office/drawing/2014/main" id="{DB73C1A2-926E-3849-92AB-BCE7B4C71DF2}"/>
              </a:ext>
            </a:extLst>
          </p:cNvPr>
          <p:cNvSpPr txBox="1"/>
          <p:nvPr/>
        </p:nvSpPr>
        <p:spPr>
          <a:xfrm>
            <a:off x="1732839" y="2333175"/>
            <a:ext cx="2307042"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学习目标</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702992" y="2983479"/>
            <a:ext cx="3873724" cy="415498"/>
          </a:xfrm>
          <a:prstGeom prst="rect">
            <a:avLst/>
          </a:prstGeom>
          <a:noFill/>
          <a:ln>
            <a:noFill/>
          </a:ln>
        </p:spPr>
        <p:txBody>
          <a:bodyPr wrap="square" rtlCol="0">
            <a:spAutoFit/>
          </a:bodyPr>
          <a:lstStyle/>
          <a:p>
            <a:pPr algn="ct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Learning</a:t>
            </a:r>
            <a:r>
              <a:rPr lang="zh-CN" altLang="en-US"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 </a:t>
            </a: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Objectives</a:t>
            </a:r>
            <a:endParaRPr lang="zh-CN" altLang="en-US" sz="21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417699" y="2336716"/>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9" name="图形 8">
            <a:extLst>
              <a:ext uri="{FF2B5EF4-FFF2-40B4-BE49-F238E27FC236}">
                <a16:creationId xmlns:a16="http://schemas.microsoft.com/office/drawing/2014/main" id="{942E7471-620D-FA4E-A59B-D8C1A79C3F33}"/>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9070" y="2491361"/>
            <a:ext cx="406390" cy="406390"/>
          </a:xfrm>
          <a:prstGeom prst="rect">
            <a:avLst/>
          </a:prstGeom>
        </p:spPr>
      </p:pic>
    </p:spTree>
    <p:extLst>
      <p:ext uri="{BB962C8B-B14F-4D97-AF65-F5344CB8AC3E}">
        <p14:creationId xmlns:p14="http://schemas.microsoft.com/office/powerpoint/2010/main" val="2014879460"/>
      </p:ext>
    </p:extLst>
  </p:cSld>
  <p:clrMap bg1="lt1" tx1="dk1" bg2="lt2" tx2="dk2" accent1="accent1" accent2="accent2" accent3="accent3" accent4="accent4" accent5="accent5" accent6="accent6" hlink="hlink" folHlink="folHlink"/>
  <p:sldLayoutIdLst>
    <p:sldLayoutId id="2147483708"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91B717BE-9DF9-1B41-9DBF-CB511A9C606B}"/>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998722ED-C4DC-C24C-A17B-B9CA36751549}"/>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557575230"/>
      </p:ext>
    </p:extLst>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D82380DF-4088-5449-BBFC-0B57E0B8F475}"/>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六边形 10">
            <a:extLst>
              <a:ext uri="{FF2B5EF4-FFF2-40B4-BE49-F238E27FC236}">
                <a16:creationId xmlns:a16="http://schemas.microsoft.com/office/drawing/2014/main" id="{2FB8D235-9189-C14B-8111-0D705B9AA121}"/>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255265264"/>
      </p:ext>
    </p:extLst>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8479B63A-0E02-2349-8BED-44C85C23E174}"/>
              </a:ext>
            </a:extLst>
          </p:cNvPr>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306083" y="162578"/>
            <a:ext cx="2031376" cy="593842"/>
          </a:xfrm>
          <a:prstGeom prst="rect">
            <a:avLst/>
          </a:prstGeom>
        </p:spPr>
      </p:pic>
      <p:sp>
        <p:nvSpPr>
          <p:cNvPr id="19" name="矩形 18">
            <a:extLst>
              <a:ext uri="{FF2B5EF4-FFF2-40B4-BE49-F238E27FC236}">
                <a16:creationId xmlns:a16="http://schemas.microsoft.com/office/drawing/2014/main" id="{EACD341D-631E-1C41-AA57-E78DF51FD162}"/>
              </a:ext>
            </a:extLst>
          </p:cNvPr>
          <p:cNvSpPr/>
          <p:nvPr userDrawn="1"/>
        </p:nvSpPr>
        <p:spPr>
          <a:xfrm>
            <a:off x="4504267" y="260138"/>
            <a:ext cx="7687727" cy="430887"/>
          </a:xfrm>
          <a:prstGeom prst="rect">
            <a:avLst/>
          </a:prstGeom>
        </p:spPr>
        <p:txBody>
          <a:bodyPr wrap="square">
            <a:spAutoFit/>
          </a:bodyPr>
          <a:lstStyle/>
          <a:p>
            <a:r>
              <a:rPr lang="zh-CN" altLang="en-US" sz="2100" dirty="0">
                <a:solidFill>
                  <a:srgbClr val="49504F"/>
                </a:solidFill>
                <a:latin typeface="华文楷体" panose="02010600040101010101" pitchFamily="2" charset="-122"/>
                <a:ea typeface="华文楷体" panose="02010600040101010101" pitchFamily="2" charset="-122"/>
                <a:cs typeface="Alibaba PuHuiTi" pitchFamily="18" charset="-122"/>
              </a:rPr>
              <a:t>多一句没有，少一句不行，用最短时间，教会最实用的技术！</a:t>
            </a:r>
          </a:p>
        </p:txBody>
      </p:sp>
      <p:sp>
        <p:nvSpPr>
          <p:cNvPr id="21" name="矩形 20">
            <a:extLst>
              <a:ext uri="{FF2B5EF4-FFF2-40B4-BE49-F238E27FC236}">
                <a16:creationId xmlns:a16="http://schemas.microsoft.com/office/drawing/2014/main" id="{FA13C4AB-ADA7-6942-8140-5DC8E0577838}"/>
              </a:ext>
            </a:extLst>
          </p:cNvPr>
          <p:cNvSpPr/>
          <p:nvPr userDrawn="1"/>
        </p:nvSpPr>
        <p:spPr>
          <a:xfrm>
            <a:off x="-52550" y="0"/>
            <a:ext cx="224790" cy="694841"/>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矩形 21">
            <a:extLst>
              <a:ext uri="{FF2B5EF4-FFF2-40B4-BE49-F238E27FC236}">
                <a16:creationId xmlns:a16="http://schemas.microsoft.com/office/drawing/2014/main" id="{D04C7863-89B5-3040-9FC7-D2B2A900C20B}"/>
              </a:ext>
            </a:extLst>
          </p:cNvPr>
          <p:cNvSpPr/>
          <p:nvPr userDrawn="1"/>
        </p:nvSpPr>
        <p:spPr>
          <a:xfrm>
            <a:off x="-52550" y="719892"/>
            <a:ext cx="223200" cy="315311"/>
          </a:xfrm>
          <a:prstGeom prst="rect">
            <a:avLst/>
          </a:prstGeom>
          <a:solidFill>
            <a:srgbClr val="B60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a:extLst>
              <a:ext uri="{FF2B5EF4-FFF2-40B4-BE49-F238E27FC236}">
                <a16:creationId xmlns:a16="http://schemas.microsoft.com/office/drawing/2014/main" id="{3EF68358-2C42-514C-A18F-D22A7C3B0412}"/>
              </a:ext>
            </a:extLst>
          </p:cNvPr>
          <p:cNvSpPr/>
          <p:nvPr userDrawn="1"/>
        </p:nvSpPr>
        <p:spPr>
          <a:xfrm>
            <a:off x="2567066" y="719635"/>
            <a:ext cx="7023600" cy="21600"/>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a:extLst>
              <a:ext uri="{FF2B5EF4-FFF2-40B4-BE49-F238E27FC236}">
                <a16:creationId xmlns:a16="http://schemas.microsoft.com/office/drawing/2014/main" id="{D7A90E8C-99EA-674B-BE48-642DDFA26B82}"/>
              </a:ext>
            </a:extLst>
          </p:cNvPr>
          <p:cNvSpPr/>
          <p:nvPr userDrawn="1"/>
        </p:nvSpPr>
        <p:spPr>
          <a:xfrm>
            <a:off x="9481902" y="719635"/>
            <a:ext cx="2163600" cy="21600"/>
          </a:xfrm>
          <a:prstGeom prst="rect">
            <a:avLst/>
          </a:prstGeom>
          <a:solidFill>
            <a:srgbClr val="B60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任意形状 24">
            <a:extLst>
              <a:ext uri="{FF2B5EF4-FFF2-40B4-BE49-F238E27FC236}">
                <a16:creationId xmlns:a16="http://schemas.microsoft.com/office/drawing/2014/main" id="{DC5CCC4C-800E-9040-97B5-C1E1BE251216}"/>
              </a:ext>
            </a:extLst>
          </p:cNvPr>
          <p:cNvSpPr/>
          <p:nvPr userDrawn="1"/>
        </p:nvSpPr>
        <p:spPr>
          <a:xfrm>
            <a:off x="9612588" y="6582369"/>
            <a:ext cx="400898" cy="208765"/>
          </a:xfrm>
          <a:custGeom>
            <a:avLst/>
            <a:gdLst>
              <a:gd name="connsiteX0" fmla="*/ 200449 w 400898"/>
              <a:gd name="connsiteY0" fmla="*/ 0 h 208765"/>
              <a:gd name="connsiteX1" fmla="*/ 400898 w 400898"/>
              <a:gd name="connsiteY1" fmla="*/ 200449 h 208765"/>
              <a:gd name="connsiteX2" fmla="*/ 392582 w 400898"/>
              <a:gd name="connsiteY2" fmla="*/ 208765 h 208765"/>
              <a:gd name="connsiteX3" fmla="*/ 8316 w 400898"/>
              <a:gd name="connsiteY3" fmla="*/ 208765 h 208765"/>
              <a:gd name="connsiteX4" fmla="*/ 0 w 400898"/>
              <a:gd name="connsiteY4" fmla="*/ 200449 h 208765"/>
              <a:gd name="connsiteX5" fmla="*/ 200449 w 400898"/>
              <a:gd name="connsiteY5" fmla="*/ 0 h 20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898" h="208765">
                <a:moveTo>
                  <a:pt x="200449" y="0"/>
                </a:moveTo>
                <a:lnTo>
                  <a:pt x="400898" y="200449"/>
                </a:lnTo>
                <a:lnTo>
                  <a:pt x="392582" y="208765"/>
                </a:lnTo>
                <a:lnTo>
                  <a:pt x="8316" y="208765"/>
                </a:lnTo>
                <a:lnTo>
                  <a:pt x="0" y="200449"/>
                </a:lnTo>
                <a:lnTo>
                  <a:pt x="200449" y="0"/>
                </a:lnTo>
                <a:close/>
              </a:path>
            </a:pathLst>
          </a:cu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26" name="矩形 22">
            <a:extLst>
              <a:ext uri="{FF2B5EF4-FFF2-40B4-BE49-F238E27FC236}">
                <a16:creationId xmlns:a16="http://schemas.microsoft.com/office/drawing/2014/main" id="{36B7D234-E207-414F-8E81-F360C01EFFF1}"/>
              </a:ext>
            </a:extLst>
          </p:cNvPr>
          <p:cNvSpPr>
            <a:spLocks noChangeArrowheads="1"/>
          </p:cNvSpPr>
          <p:nvPr userDrawn="1"/>
        </p:nvSpPr>
        <p:spPr bwMode="auto">
          <a:xfrm>
            <a:off x="-10583" y="6779344"/>
            <a:ext cx="10057936" cy="110793"/>
          </a:xfrm>
          <a:prstGeom prst="rect">
            <a:avLst/>
          </a:prstGeom>
          <a:solidFill>
            <a:srgbClr val="49504F"/>
          </a:solidFill>
          <a:ln w="9525" cap="flat" cmpd="sng" algn="ctr">
            <a:solidFill>
              <a:schemeClr val="bg1"/>
            </a:solidFill>
            <a:prstDash val="solid"/>
            <a:round/>
            <a:headEnd type="none" w="med" len="med"/>
            <a:tailEnd type="none" w="med" len="med"/>
          </a:ln>
          <a:effec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endParaRPr lang="zh-CN" altLang="en-US" sz="2400" dirty="0">
              <a:latin typeface="Segoe UI" pitchFamily="34" charset="0"/>
              <a:ea typeface="微软雅黑" pitchFamily="34" charset="-122"/>
            </a:endParaRPr>
          </a:p>
        </p:txBody>
      </p:sp>
      <p:sp>
        <p:nvSpPr>
          <p:cNvPr id="27" name="矩形 14">
            <a:extLst>
              <a:ext uri="{FF2B5EF4-FFF2-40B4-BE49-F238E27FC236}">
                <a16:creationId xmlns:a16="http://schemas.microsoft.com/office/drawing/2014/main" id="{CBF3DED2-69B0-F340-BDFB-E540327A7264}"/>
              </a:ext>
            </a:extLst>
          </p:cNvPr>
          <p:cNvSpPr/>
          <p:nvPr userDrawn="1"/>
        </p:nvSpPr>
        <p:spPr bwMode="auto">
          <a:xfrm>
            <a:off x="9813037" y="6582369"/>
            <a:ext cx="2378963" cy="307767"/>
          </a:xfrm>
          <a:custGeom>
            <a:avLst/>
            <a:gdLst>
              <a:gd name="connsiteX0" fmla="*/ 0 w 2202525"/>
              <a:gd name="connsiteY0" fmla="*/ 0 h 275631"/>
              <a:gd name="connsiteX1" fmla="*/ 2202525 w 2202525"/>
              <a:gd name="connsiteY1" fmla="*/ 0 h 275631"/>
              <a:gd name="connsiteX2" fmla="*/ 2202525 w 2202525"/>
              <a:gd name="connsiteY2" fmla="*/ 275631 h 275631"/>
              <a:gd name="connsiteX3" fmla="*/ 0 w 2202525"/>
              <a:gd name="connsiteY3" fmla="*/ 275631 h 275631"/>
              <a:gd name="connsiteX4" fmla="*/ 0 w 2202525"/>
              <a:gd name="connsiteY4" fmla="*/ 0 h 275631"/>
              <a:gd name="connsiteX0" fmla="*/ 0 w 2202525"/>
              <a:gd name="connsiteY0" fmla="*/ 0 h 275631"/>
              <a:gd name="connsiteX1" fmla="*/ 2202525 w 2202525"/>
              <a:gd name="connsiteY1" fmla="*/ 0 h 275631"/>
              <a:gd name="connsiteX2" fmla="*/ 2202525 w 2202525"/>
              <a:gd name="connsiteY2" fmla="*/ 275631 h 275631"/>
              <a:gd name="connsiteX3" fmla="*/ 104775 w 2202525"/>
              <a:gd name="connsiteY3" fmla="*/ 272456 h 275631"/>
              <a:gd name="connsiteX4" fmla="*/ 0 w 2202525"/>
              <a:gd name="connsiteY4" fmla="*/ 0 h 275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2525" h="275631">
                <a:moveTo>
                  <a:pt x="0" y="0"/>
                </a:moveTo>
                <a:lnTo>
                  <a:pt x="2202525" y="0"/>
                </a:lnTo>
                <a:lnTo>
                  <a:pt x="2202525" y="275631"/>
                </a:lnTo>
                <a:lnTo>
                  <a:pt x="104775" y="272456"/>
                </a:lnTo>
                <a:lnTo>
                  <a:pt x="0" y="0"/>
                </a:lnTo>
                <a:close/>
              </a:path>
            </a:pathLst>
          </a:custGeom>
          <a:solidFill>
            <a:srgbClr val="B60004"/>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sz="2400">
              <a:latin typeface="Segoe UI" pitchFamily="34" charset="0"/>
              <a:ea typeface="微软雅黑" pitchFamily="34" charset="-122"/>
            </a:endParaRPr>
          </a:p>
        </p:txBody>
      </p:sp>
      <p:sp>
        <p:nvSpPr>
          <p:cNvPr id="28" name="矩形 27">
            <a:extLst>
              <a:ext uri="{FF2B5EF4-FFF2-40B4-BE49-F238E27FC236}">
                <a16:creationId xmlns:a16="http://schemas.microsoft.com/office/drawing/2014/main" id="{B5840A94-AFCB-F14C-AC1D-7BFA5CCE05BC}"/>
              </a:ext>
            </a:extLst>
          </p:cNvPr>
          <p:cNvSpPr/>
          <p:nvPr userDrawn="1"/>
        </p:nvSpPr>
        <p:spPr>
          <a:xfrm>
            <a:off x="9950236" y="6535935"/>
            <a:ext cx="2241763" cy="338554"/>
          </a:xfrm>
          <a:prstGeom prst="rect">
            <a:avLst/>
          </a:prstGeom>
        </p:spPr>
        <p:txBody>
          <a:bodyPr wrap="square">
            <a:spAutoFit/>
          </a:bodyPr>
          <a:lstStyle/>
          <a:p>
            <a:r>
              <a:rPr lang="zh-CN" altLang="en-US" sz="1600" dirty="0">
                <a:solidFill>
                  <a:schemeClr val="bg1"/>
                </a:solidFill>
                <a:latin typeface="STKaiti" panose="02010600040101010101" pitchFamily="2" charset="-122"/>
                <a:ea typeface="STKaiti" panose="02010600040101010101" pitchFamily="2" charset="-122"/>
                <a:cs typeface="Alibaba PuHuiTi" pitchFamily="18" charset="-122"/>
              </a:rPr>
              <a:t>高级软件人才培训专家</a:t>
            </a:r>
          </a:p>
        </p:txBody>
      </p:sp>
    </p:spTree>
    <p:extLst>
      <p:ext uri="{BB962C8B-B14F-4D97-AF65-F5344CB8AC3E}">
        <p14:creationId xmlns:p14="http://schemas.microsoft.com/office/powerpoint/2010/main" val="128244268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83" r:id="rId3"/>
    <p:sldLayoutId id="2147483678" r:id="rId4"/>
    <p:sldLayoutId id="2147483679" r:id="rId5"/>
    <p:sldLayoutId id="2147483680" r:id="rId6"/>
    <p:sldLayoutId id="2147483677" r:id="rId7"/>
    <p:sldLayoutId id="2147483702" r:id="rId8"/>
    <p:sldLayoutId id="2147483703" r:id="rId9"/>
    <p:sldLayoutId id="2147483709" r:id="rId10"/>
    <p:sldLayoutId id="2147483704" r:id="rId11"/>
    <p:sldLayoutId id="2147483681" r:id="rId12"/>
    <p:sldLayoutId id="2147483693" r:id="rId13"/>
    <p:sldLayoutId id="2147483710" r:id="rId14"/>
    <p:sldLayoutId id="2147483706" r:id="rId15"/>
    <p:sldLayoutId id="2147483723" r:id="rId16"/>
    <p:sldLayoutId id="2147483725" r:id="rId17"/>
    <p:sldLayoutId id="2147483734" r:id="rId18"/>
    <p:sldLayoutId id="2147483737" r:id="rId19"/>
    <p:sldLayoutId id="2147483741" r:id="rId20"/>
    <p:sldLayoutId id="2147483742" r:id="rId2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7227BF9-01FA-AE4B-9DB9-E3DAB164E50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11989" y="2322246"/>
            <a:ext cx="3168023" cy="1308460"/>
          </a:xfrm>
          <a:prstGeom prst="rect">
            <a:avLst/>
          </a:prstGeom>
        </p:spPr>
      </p:pic>
    </p:spTree>
    <p:extLst>
      <p:ext uri="{BB962C8B-B14F-4D97-AF65-F5344CB8AC3E}">
        <p14:creationId xmlns:p14="http://schemas.microsoft.com/office/powerpoint/2010/main" val="770715422"/>
      </p:ext>
    </p:extLst>
  </p:cSld>
  <p:clrMap bg1="lt1" tx1="dk1" bg2="lt2" tx2="dk2" accent1="accent1" accent2="accent2" accent3="accent3" accent4="accent4" accent5="accent5" accent6="accent6" hlink="hlink" folHlink="folHlink"/>
  <p:sldLayoutIdLst>
    <p:sldLayoutId id="2147483673"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3.xml"/><Relationship Id="rId1" Type="http://schemas.openxmlformats.org/officeDocument/2006/relationships/slideLayout" Target="../slideLayouts/slideLayout2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6.xml"/><Relationship Id="rId1" Type="http://schemas.openxmlformats.org/officeDocument/2006/relationships/slideLayout" Target="../slideLayouts/slideLayout2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1.xml"/></Relationships>
</file>

<file path=ppt/slides/_rels/slide4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0.xml"/><Relationship Id="rId1" Type="http://schemas.openxmlformats.org/officeDocument/2006/relationships/slideLayout" Target="../slideLayouts/slideLayout2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1.xml"/></Relationships>
</file>

<file path=ppt/slides/_rels/slide5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5.xml"/><Relationship Id="rId1" Type="http://schemas.openxmlformats.org/officeDocument/2006/relationships/slideLayout" Target="../slideLayouts/slideLayout21.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1.xml"/></Relationships>
</file>

<file path=ppt/slides/_rels/slide5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9.xml"/><Relationship Id="rId1" Type="http://schemas.openxmlformats.org/officeDocument/2006/relationships/slideLayout" Target="../slideLayouts/slideLayout2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mk:@MSITStore:D:\course\jdk-11&#20013;&#25991;api&#20462;&#35746;&#29256;.CHM::/java.base/java/util/List.html" TargetMode="External"/><Relationship Id="rId2" Type="http://schemas.openxmlformats.org/officeDocument/2006/relationships/notesSlide" Target="../notesSlides/notesSlide45.xml"/><Relationship Id="rId1" Type="http://schemas.openxmlformats.org/officeDocument/2006/relationships/slideLayout" Target="../slideLayouts/slideLayout21.xml"/><Relationship Id="rId4" Type="http://schemas.openxmlformats.org/officeDocument/2006/relationships/hyperlink" Target="mk:@MSITStore:D:\course\jdk-11&#20013;&#25991;api&#20462;&#35746;&#29256;.CHM::/java.base/java/lang/Runnable.html" TargetMode="Externa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mk:@MSITStore:D:\course\jdk-11&#20013;&#25991;api&#20462;&#35746;&#29256;.CHM::/java.base/java/util/List.html" TargetMode="External"/><Relationship Id="rId2" Type="http://schemas.openxmlformats.org/officeDocument/2006/relationships/notesSlide" Target="../notesSlides/notesSlide48.xml"/><Relationship Id="rId1" Type="http://schemas.openxmlformats.org/officeDocument/2006/relationships/slideLayout" Target="../slideLayouts/slideLayout21.xml"/><Relationship Id="rId4" Type="http://schemas.openxmlformats.org/officeDocument/2006/relationships/hyperlink" Target="mk:@MSITStore:D:\course\jdk-11&#20013;&#25991;api&#20462;&#35746;&#29256;.CHM::/java.base/java/lang/Runnable.html"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mk:@MSITStore:D:\course\jdk-11&#20013;&#25991;api&#20462;&#35746;&#29256;.CHM::/java.base/java/util/concurrent/ExecutorService.html" TargetMode="External"/><Relationship Id="rId2" Type="http://schemas.openxmlformats.org/officeDocument/2006/relationships/notesSlide" Target="../notesSlides/notesSlide50.xml"/><Relationship Id="rId1" Type="http://schemas.openxmlformats.org/officeDocument/2006/relationships/slideLayout" Target="../slideLayouts/slideLayout21.xml"/><Relationship Id="rId4" Type="http://schemas.openxmlformats.org/officeDocument/2006/relationships/hyperlink" Target="mk:@MSITStore:D:\course\jdk-11&#20013;&#25991;api&#20462;&#35746;&#29256;.CHM::/java.base/java/util/concurrent/ScheduledExecutorService.html" TargetMode="External"/></Relationships>
</file>

<file path=ppt/slides/_rels/slide73.xml.rels><?xml version="1.0" encoding="UTF-8" standalone="yes"?>
<Relationships xmlns="http://schemas.openxmlformats.org/package/2006/relationships"><Relationship Id="rId3" Type="http://schemas.openxmlformats.org/officeDocument/2006/relationships/hyperlink" Target="mk:@MSITStore:D:\course\jdk-11&#20013;&#25991;api&#20462;&#35746;&#29256;.CHM::/java.base/java/util/concurrent/ScheduledExecutorService.html" TargetMode="External"/><Relationship Id="rId2" Type="http://schemas.openxmlformats.org/officeDocument/2006/relationships/hyperlink" Target="mk:@MSITStore:D:\course\jdk-11&#20013;&#25991;api&#20462;&#35746;&#29256;.CHM::/java.base/java/util/concurrent/ExecutorService.html" TargetMode="External"/><Relationship Id="rId1" Type="http://schemas.openxmlformats.org/officeDocument/2006/relationships/slideLayout" Target="../slideLayouts/slideLayout21.xml"/></Relationships>
</file>

<file path=ppt/slides/_rels/slide7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8.xml.rels><?xml version="1.0" encoding="UTF-8" standalone="yes"?>
<Relationships xmlns="http://schemas.openxmlformats.org/package/2006/relationships"><Relationship Id="rId2" Type="http://schemas.openxmlformats.org/officeDocument/2006/relationships/hyperlink" Target="file:///D:\course\%25E5%259F%25BA%25E7%25A1%2580%25E9%2598%25B6%25E6%25AE%25B5\API%25E6%2596%2587%25E6%25A1%25A3\docs\api\java.base\java\util\TimerTask.html" TargetMode="External"/><Relationship Id="rId1" Type="http://schemas.openxmlformats.org/officeDocument/2006/relationships/slideLayout" Target="../slideLayouts/slideLayout2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3.xml"/></Relationships>
</file>

<file path=ppt/slides/_rels/slide8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0.jpeg"/><Relationship Id="rId7" Type="http://schemas.openxmlformats.org/officeDocument/2006/relationships/image" Target="../media/image24.png"/><Relationship Id="rId2" Type="http://schemas.openxmlformats.org/officeDocument/2006/relationships/notesSlide" Target="../notesSlides/notesSlide54.xml"/><Relationship Id="rId1" Type="http://schemas.openxmlformats.org/officeDocument/2006/relationships/slideLayout" Target="../slideLayouts/slideLayout21.xml"/><Relationship Id="rId6" Type="http://schemas.openxmlformats.org/officeDocument/2006/relationships/image" Target="../media/image23.jpeg"/><Relationship Id="rId5" Type="http://schemas.openxmlformats.org/officeDocument/2006/relationships/image" Target="../media/image22.png"/><Relationship Id="rId4" Type="http://schemas.openxmlformats.org/officeDocument/2006/relationships/image" Target="../media/image2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0.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2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16EC87-9B0D-CD4B-997D-0A66FE90B29E}"/>
              </a:ext>
            </a:extLst>
          </p:cNvPr>
          <p:cNvSpPr>
            <a:spLocks noGrp="1"/>
          </p:cNvSpPr>
          <p:nvPr>
            <p:ph type="title"/>
          </p:nvPr>
        </p:nvSpPr>
        <p:spPr>
          <a:xfrm>
            <a:off x="461109" y="2244725"/>
            <a:ext cx="11352612" cy="1158875"/>
          </a:xfrm>
        </p:spPr>
        <p:txBody>
          <a:bodyPr/>
          <a:lstStyle/>
          <a:p>
            <a:r>
              <a:rPr kumimoji="1" lang="zh-CN" altLang="en-US" sz="6000" dirty="0"/>
              <a:t>多线程</a:t>
            </a:r>
          </a:p>
        </p:txBody>
      </p:sp>
    </p:spTree>
    <p:extLst>
      <p:ext uri="{BB962C8B-B14F-4D97-AF65-F5344CB8AC3E}">
        <p14:creationId xmlns:p14="http://schemas.microsoft.com/office/powerpoint/2010/main" val="3221279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974955" y="216062"/>
            <a:ext cx="5680129" cy="6192488"/>
          </a:xfrm>
        </p:spPr>
        <p:txBody>
          <a:bodyPr>
            <a:noAutofit/>
          </a:bodyPr>
          <a:lstStyle/>
          <a:p>
            <a:pPr>
              <a:lnSpc>
                <a:spcPct val="220000"/>
              </a:lnSpc>
              <a:buFont typeface="Wingdings" panose="05000000000000000000" pitchFamily="2" charset="2"/>
              <a:buChar char="Ø"/>
            </a:pP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多线程的创建</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方式一：继承</a:t>
            </a:r>
            <a:r>
              <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Thread</a:t>
            </a: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方式二：实现</a:t>
            </a:r>
            <a:r>
              <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Runnable</a:t>
            </a: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接口</a:t>
            </a:r>
            <a:endPar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方式三：</a:t>
            </a:r>
            <a:r>
              <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JDK 5.0</a:t>
            </a: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新增：实现</a:t>
            </a:r>
            <a:r>
              <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Callable</a:t>
            </a: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接口</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20000"/>
              </a:lnSpc>
              <a:buFont typeface="Wingdings" panose="05000000000000000000" pitchFamily="2" charset="2"/>
              <a:buChar char="Ø"/>
            </a:pPr>
            <a:r>
              <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Thread</a:t>
            </a: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的常用方法</a:t>
            </a:r>
          </a:p>
          <a:p>
            <a:pPr>
              <a:lnSpc>
                <a:spcPct val="220000"/>
              </a:lnSpc>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线程安全</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20000"/>
              </a:lnSpc>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线程同步</a:t>
            </a:r>
          </a:p>
          <a:p>
            <a:pPr>
              <a:lnSpc>
                <a:spcPct val="220000"/>
              </a:lnSpc>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线程通信</a:t>
            </a:r>
          </a:p>
          <a:p>
            <a:pPr>
              <a:lnSpc>
                <a:spcPct val="220000"/>
              </a:lnSpc>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线程池</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补充知识：定时器</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补充知识：并发、并行</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补充知识：线程的生命周期</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4020611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A25EB302-D39A-40B8-BC9C-EE8E1D47BC38}"/>
              </a:ext>
            </a:extLst>
          </p:cNvPr>
          <p:cNvSpPr txBox="1"/>
          <p:nvPr/>
        </p:nvSpPr>
        <p:spPr>
          <a:xfrm>
            <a:off x="814953" y="1512773"/>
            <a:ext cx="9984316" cy="1996765"/>
          </a:xfrm>
          <a:prstGeom prst="rect">
            <a:avLst/>
          </a:prstGeom>
          <a:noFill/>
        </p:spPr>
        <p:txBody>
          <a:bodyPr>
            <a:spAutoFit/>
          </a:bodyPr>
          <a:lstStyle/>
          <a:p>
            <a:pPr marL="357708" indent="-357708">
              <a:lnSpc>
                <a:spcPct val="200000"/>
              </a:lnSpc>
              <a:buFont typeface="+mj-ea"/>
              <a:buAutoNum type="circleNumDbPlain"/>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定义一个线程任务类</a:t>
            </a:r>
            <a:r>
              <a:rPr lang="en-US" altLang="zh-CN" sz="16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MyRunnable</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实现</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Runnable</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接口，重写</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run()</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7708" indent="-357708">
              <a:lnSpc>
                <a:spcPct val="200000"/>
              </a:lnSpc>
              <a:buFont typeface="+mj-ea"/>
              <a:buAutoNum type="circleNumDbPlain"/>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创建</a:t>
            </a:r>
            <a:r>
              <a:rPr lang="en-US" altLang="zh-CN" sz="16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MyRunnable</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任务对象</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7708" indent="-357708">
              <a:lnSpc>
                <a:spcPct val="200000"/>
              </a:lnSpc>
              <a:buFont typeface="+mj-ea"/>
              <a:buAutoNum type="circleNumDbPlain"/>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把</a:t>
            </a:r>
            <a:r>
              <a:rPr lang="en-US" altLang="zh-CN" sz="16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MyRunnable</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任务对象交给</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Thread</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处理。</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7708" indent="-357708">
              <a:lnSpc>
                <a:spcPct val="200000"/>
              </a:lnSpc>
              <a:buFont typeface="+mj-ea"/>
              <a:buAutoNum type="circleNumDbPlain"/>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调用线程对象的</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start()</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方法启动线程</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 name="TextBox 2">
            <a:extLst>
              <a:ext uri="{FF2B5EF4-FFF2-40B4-BE49-F238E27FC236}">
                <a16:creationId xmlns:a16="http://schemas.microsoft.com/office/drawing/2014/main" id="{1583EDDD-FE10-4FBB-82A9-36CC2C4B51B5}"/>
              </a:ext>
            </a:extLst>
          </p:cNvPr>
          <p:cNvSpPr txBox="1"/>
          <p:nvPr/>
        </p:nvSpPr>
        <p:spPr>
          <a:xfrm>
            <a:off x="814953" y="836049"/>
            <a:ext cx="4686300" cy="676724"/>
          </a:xfrm>
          <a:prstGeom prst="rect">
            <a:avLst/>
          </a:prstGeom>
          <a:noFill/>
        </p:spPr>
        <p:txBody>
          <a:bodyPr>
            <a:spAutoFit/>
          </a:bodyPr>
          <a:lstStyle/>
          <a:p>
            <a:pPr>
              <a:lnSpc>
                <a:spcPct val="25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多线程的实现方案二：实现</a:t>
            </a: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Runnable</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接口</a:t>
            </a:r>
          </a:p>
        </p:txBody>
      </p:sp>
      <p:sp>
        <p:nvSpPr>
          <p:cNvPr id="6" name="文本框 5">
            <a:extLst>
              <a:ext uri="{FF2B5EF4-FFF2-40B4-BE49-F238E27FC236}">
                <a16:creationId xmlns:a16="http://schemas.microsoft.com/office/drawing/2014/main" id="{03CF3521-DA67-4B3B-81AF-00041A364E6A}"/>
              </a:ext>
            </a:extLst>
          </p:cNvPr>
          <p:cNvSpPr txBox="1"/>
          <p:nvPr/>
        </p:nvSpPr>
        <p:spPr>
          <a:xfrm>
            <a:off x="814953" y="3764920"/>
            <a:ext cx="6097978" cy="369332"/>
          </a:xfrm>
          <a:prstGeom prst="rect">
            <a:avLst/>
          </a:prstGeom>
          <a:noFill/>
        </p:spPr>
        <p:txBody>
          <a:bodyPr wrap="square">
            <a:spAutoFit/>
          </a:bodyPr>
          <a:lstStyle/>
          <a:p>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Thread</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的构造器</a:t>
            </a:r>
            <a:endPar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aphicFrame>
        <p:nvGraphicFramePr>
          <p:cNvPr id="7" name="表格 6">
            <a:extLst>
              <a:ext uri="{FF2B5EF4-FFF2-40B4-BE49-F238E27FC236}">
                <a16:creationId xmlns:a16="http://schemas.microsoft.com/office/drawing/2014/main" id="{5C269431-4C61-4BA3-A590-976CEC7894A7}"/>
              </a:ext>
            </a:extLst>
          </p:cNvPr>
          <p:cNvGraphicFramePr>
            <a:graphicFrameLocks noGrp="1"/>
          </p:cNvGraphicFramePr>
          <p:nvPr>
            <p:extLst>
              <p:ext uri="{D42A27DB-BD31-4B8C-83A1-F6EECF244321}">
                <p14:modId xmlns:p14="http://schemas.microsoft.com/office/powerpoint/2010/main" val="1344766437"/>
              </p:ext>
            </p:extLst>
          </p:nvPr>
        </p:nvGraphicFramePr>
        <p:xfrm>
          <a:off x="892445" y="4272452"/>
          <a:ext cx="9984316" cy="1868061"/>
        </p:xfrm>
        <a:graphic>
          <a:graphicData uri="http://schemas.openxmlformats.org/drawingml/2006/table">
            <a:tbl>
              <a:tblPr/>
              <a:tblGrid>
                <a:gridCol w="5207275">
                  <a:extLst>
                    <a:ext uri="{9D8B030D-6E8A-4147-A177-3AD203B41FA5}">
                      <a16:colId xmlns:a16="http://schemas.microsoft.com/office/drawing/2014/main" val="1138920238"/>
                    </a:ext>
                  </a:extLst>
                </a:gridCol>
                <a:gridCol w="4777041">
                  <a:extLst>
                    <a:ext uri="{9D8B030D-6E8A-4147-A177-3AD203B41FA5}">
                      <a16:colId xmlns:a16="http://schemas.microsoft.com/office/drawing/2014/main" val="432614512"/>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600" b="0" i="0" u="none" strike="noStrike" cap="none" normalizeH="0" baseline="0" dirty="0">
                          <a:ln>
                            <a:noFill/>
                          </a:ln>
                          <a:solidFill>
                            <a:srgbClr val="FFFFF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构造器</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600" b="0" i="0" u="none" strike="noStrike" cap="none" normalizeH="0" baseline="0" dirty="0">
                          <a:ln>
                            <a:noFill/>
                          </a:ln>
                          <a:solidFill>
                            <a:srgbClr val="FFFFF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44918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400" kern="1200" dirty="0">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public Thread</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400" kern="1200" dirty="0">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String name</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0" lang="zh-CN" altLang="en-US" sz="1400" b="0" i="0" u="none" strike="noStrike" cap="none" normalizeH="0" baseline="0" dirty="0">
                        <a:ln>
                          <a:noFill/>
                        </a:ln>
                        <a:solidFill>
                          <a:srgbClr val="262626"/>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可以为当前线程指定名称</a:t>
                      </a:r>
                      <a:endParaRPr kumimoji="0" lang="zh-CN" altLang="en-US" sz="1400" b="0" i="0" u="none" strike="noStrike" cap="none" normalizeH="0" baseline="0" dirty="0">
                        <a:ln>
                          <a:noFill/>
                        </a:ln>
                        <a:solidFill>
                          <a:srgbClr val="262626"/>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44918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400" kern="1200" dirty="0">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public Thread</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400" kern="1200" dirty="0">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Runnable </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target)</a:t>
                      </a:r>
                      <a:endParaRPr kumimoji="0" lang="zh-CN" altLang="en-US" sz="1400" b="0" i="0" u="none" strike="noStrike" cap="none" normalizeH="0" baseline="0" dirty="0">
                        <a:ln>
                          <a:noFill/>
                        </a:ln>
                        <a:solidFill>
                          <a:srgbClr val="262626"/>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a:ln>
                            <a:noFill/>
                          </a:ln>
                          <a:solidFill>
                            <a:srgbClr val="262626"/>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封装</a:t>
                      </a:r>
                      <a:r>
                        <a:rPr kumimoji="0" lang="en-US" altLang="zh-CN" sz="1400" b="0" i="0" u="none" strike="noStrike" cap="none" normalizeH="0" baseline="0" dirty="0">
                          <a:ln>
                            <a:noFill/>
                          </a:ln>
                          <a:solidFill>
                            <a:srgbClr val="262626"/>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Runnable</a:t>
                      </a:r>
                      <a:r>
                        <a:rPr kumimoji="0" lang="zh-CN" altLang="en-US" sz="1400" b="0" i="0" u="none" strike="noStrike" cap="none" normalizeH="0" baseline="0" dirty="0">
                          <a:ln>
                            <a:noFill/>
                          </a:ln>
                          <a:solidFill>
                            <a:srgbClr val="262626"/>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对象成为线程对象</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338090476"/>
                  </a:ext>
                </a:extLst>
              </a:tr>
              <a:tr h="449183">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400" kern="1200" dirty="0">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public Thread</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400" kern="1200" dirty="0">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Runnable </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target </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String name )</a:t>
                      </a:r>
                      <a:endParaRPr kumimoji="0" lang="zh-CN" altLang="en-US" sz="1400" b="0" i="0" u="none" strike="noStrike" cap="none" normalizeH="0" baseline="0" dirty="0">
                        <a:ln>
                          <a:noFill/>
                        </a:ln>
                        <a:solidFill>
                          <a:srgbClr val="262626"/>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400" b="0" i="0" u="none" strike="noStrike" cap="none" normalizeH="0" baseline="0" dirty="0">
                          <a:ln>
                            <a:noFill/>
                          </a:ln>
                          <a:solidFill>
                            <a:srgbClr val="262626"/>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封装</a:t>
                      </a:r>
                      <a:r>
                        <a:rPr kumimoji="0" lang="en-US" altLang="zh-CN" sz="1400" b="0" i="0" u="none" strike="noStrike" cap="none" normalizeH="0" baseline="0" dirty="0">
                          <a:ln>
                            <a:noFill/>
                          </a:ln>
                          <a:solidFill>
                            <a:srgbClr val="262626"/>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Runnable</a:t>
                      </a:r>
                      <a:r>
                        <a:rPr kumimoji="0" lang="zh-CN" altLang="en-US" sz="1400" b="0" i="0" u="none" strike="noStrike" cap="none" normalizeH="0" baseline="0" dirty="0">
                          <a:ln>
                            <a:noFill/>
                          </a:ln>
                          <a:solidFill>
                            <a:srgbClr val="262626"/>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对象成为线程对象，并指定线程名称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117168034"/>
                  </a:ext>
                </a:extLst>
              </a:tr>
            </a:tbl>
          </a:graphicData>
        </a:graphic>
      </p:graphicFrame>
    </p:spTree>
    <p:extLst>
      <p:ext uri="{BB962C8B-B14F-4D97-AF65-F5344CB8AC3E}">
        <p14:creationId xmlns:p14="http://schemas.microsoft.com/office/powerpoint/2010/main" val="3725615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fade">
                                      <p:cBhvr>
                                        <p:cTn id="17" dur="500"/>
                                        <p:tgtEl>
                                          <p:spTgt spid="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xEl>
                                              <p:pRg st="2" end="2"/>
                                            </p:txEl>
                                          </p:spTgt>
                                        </p:tgtEl>
                                        <p:attrNameLst>
                                          <p:attrName>style.visibility</p:attrName>
                                        </p:attrNameLst>
                                      </p:cBhvr>
                                      <p:to>
                                        <p:strVal val="visible"/>
                                      </p:to>
                                    </p:set>
                                    <p:animEffect transition="in" filter="fade">
                                      <p:cBhvr>
                                        <p:cTn id="22" dur="500"/>
                                        <p:tgtEl>
                                          <p:spTgt spid="1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xEl>
                                              <p:pRg st="3" end="3"/>
                                            </p:txEl>
                                          </p:spTgt>
                                        </p:tgtEl>
                                        <p:attrNameLst>
                                          <p:attrName>style.visibility</p:attrName>
                                        </p:attrNameLst>
                                      </p:cBhvr>
                                      <p:to>
                                        <p:strVal val="visible"/>
                                      </p:to>
                                    </p:set>
                                    <p:animEffect transition="in" filter="fade">
                                      <p:cBhvr>
                                        <p:cTn id="27" dur="500"/>
                                        <p:tgtEl>
                                          <p:spTgt spid="1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up)">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8C94C594-2CA6-4460-ADD6-D586F7C6F251}"/>
              </a:ext>
            </a:extLst>
          </p:cNvPr>
          <p:cNvSpPr txBox="1"/>
          <p:nvPr/>
        </p:nvSpPr>
        <p:spPr>
          <a:xfrm>
            <a:off x="884696" y="964026"/>
            <a:ext cx="6922572" cy="676724"/>
          </a:xfrm>
          <a:prstGeom prst="rect">
            <a:avLst/>
          </a:prstGeom>
          <a:noFill/>
        </p:spPr>
        <p:txBody>
          <a:bodyPr wrap="square" rtlCol="0">
            <a:spAutoFit/>
          </a:bodyPr>
          <a:lstStyle/>
          <a:p>
            <a:pPr fontAlgn="auto">
              <a:lnSpc>
                <a:spcPct val="250000"/>
              </a:lnSpc>
              <a:spcBef>
                <a:spcPts val="0"/>
              </a:spcBef>
              <a:spcAft>
                <a:spcPts val="0"/>
              </a:spcAft>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方式二优缺点：</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 name="文本框 6">
            <a:extLst>
              <a:ext uri="{FF2B5EF4-FFF2-40B4-BE49-F238E27FC236}">
                <a16:creationId xmlns:a16="http://schemas.microsoft.com/office/drawing/2014/main" id="{20BD207F-F162-4893-9882-DF96049D7280}"/>
              </a:ext>
            </a:extLst>
          </p:cNvPr>
          <p:cNvSpPr txBox="1"/>
          <p:nvPr/>
        </p:nvSpPr>
        <p:spPr>
          <a:xfrm>
            <a:off x="884696" y="1640750"/>
            <a:ext cx="7706343" cy="1225335"/>
          </a:xfrm>
          <a:prstGeom prst="rect">
            <a:avLst/>
          </a:prstGeom>
          <a:noFill/>
        </p:spPr>
        <p:txBody>
          <a:bodyPr wrap="square">
            <a:spAutoFit/>
          </a:bodyPr>
          <a:lstStyle/>
          <a:p>
            <a:pPr marL="285750" indent="-285750" fontAlgn="auto">
              <a:lnSpc>
                <a:spcPct val="250000"/>
              </a:lnSpc>
              <a:spcBef>
                <a:spcPts val="0"/>
              </a:spcBef>
              <a:spcAft>
                <a:spcPts val="0"/>
              </a:spcAft>
              <a:buFont typeface="Wingdings" panose="05000000000000000000" pitchFamily="2" charset="2"/>
              <a:buChar char="l"/>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优点：线程任务类只是实现接口，可以继续继承类和实现接口，扩展性强。</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fontAlgn="auto">
              <a:lnSpc>
                <a:spcPct val="250000"/>
              </a:lnSpc>
              <a:spcBef>
                <a:spcPts val="0"/>
              </a:spcBef>
              <a:spcAft>
                <a:spcPts val="0"/>
              </a:spcAft>
              <a:buFont typeface="Wingdings" panose="05000000000000000000" pitchFamily="2" charset="2"/>
              <a:buChar char="l"/>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缺点：编程多一层对象包装，如果线程有执行结果是不可以直接返回的。</a:t>
            </a:r>
          </a:p>
        </p:txBody>
      </p:sp>
    </p:spTree>
    <p:extLst>
      <p:ext uri="{BB962C8B-B14F-4D97-AF65-F5344CB8AC3E}">
        <p14:creationId xmlns:p14="http://schemas.microsoft.com/office/powerpoint/2010/main" val="3319751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fade">
                                      <p:cBhvr>
                                        <p:cTn id="17"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260204" y="1766211"/>
            <a:ext cx="7858129" cy="4511040"/>
          </a:xfrm>
        </p:spPr>
        <p:txBody>
          <a:bodyPr/>
          <a:lstStyle/>
          <a:p>
            <a:r>
              <a:rPr lang="zh-CN" altLang="en-US" sz="1600" dirty="0"/>
              <a:t>第二种方式是如何创建线程的？</a:t>
            </a:r>
            <a:endParaRPr lang="en-US" altLang="zh-CN" sz="1600" dirty="0"/>
          </a:p>
          <a:p>
            <a:pPr marL="895335" lvl="1" indent="-285750">
              <a:lnSpc>
                <a:spcPct val="200000"/>
              </a:lnSpc>
              <a:buFont typeface="Wingdings" panose="05000000000000000000" pitchFamily="2" charset="2"/>
              <a:buChar char="l"/>
              <a:defRPr/>
            </a:pP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定义一个线程任务类</a:t>
            </a:r>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MyRunnable</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实现</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Runnable</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接口，重写</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run()</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defRPr/>
            </a:pP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创建</a:t>
            </a:r>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MyRunnable</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对象</a:t>
            </a:r>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defRPr/>
            </a:pP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把</a:t>
            </a:r>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MyRunnable</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任务对象交给</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Thread</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线程对象处理。</a:t>
            </a:r>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defRPr/>
            </a:pP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调用线程对象的</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start()</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方法启动线程</a:t>
            </a:r>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624393" lvl="1" indent="-357708">
              <a:lnSpc>
                <a:spcPct val="200000"/>
              </a:lnSpc>
              <a:buFont typeface="+mj-ea"/>
              <a:buAutoNum type="circleNumDbPlain"/>
              <a:defRPr/>
            </a:pP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zh-CN" altLang="en-US" sz="1600" dirty="0"/>
              <a:t>第二种方式的优点</a:t>
            </a:r>
            <a:endParaRPr lang="en-US" altLang="zh-CN" sz="1600" dirty="0"/>
          </a:p>
          <a:p>
            <a:pPr marL="895335" lvl="1" indent="-285750">
              <a:lnSpc>
                <a:spcPct val="200000"/>
              </a:lnSpc>
              <a:buFont typeface="Wingdings" panose="05000000000000000000" pitchFamily="2" charset="2"/>
              <a:buChar char="l"/>
            </a:pP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优点：线程任务类只是实现了</a:t>
            </a:r>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Runnale</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接口，可以继续继承和实现。</a:t>
            </a:r>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pP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缺点：如果线程有执行结果是不能直接返回的。</a:t>
            </a:r>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lnSpc>
                <a:spcPct val="200000"/>
              </a:lnSpc>
            </a:pP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pP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957676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fade">
                                      <p:cBhvr>
                                        <p:cTn id="32" dur="500"/>
                                        <p:tgtEl>
                                          <p:spTgt spid="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fade">
                                      <p:cBhvr>
                                        <p:cTn id="37" dur="500"/>
                                        <p:tgtEl>
                                          <p:spTgt spid="5">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8" end="8"/>
                                            </p:txEl>
                                          </p:spTgt>
                                        </p:tgtEl>
                                        <p:attrNameLst>
                                          <p:attrName>style.visibility</p:attrName>
                                        </p:attrNameLst>
                                      </p:cBhvr>
                                      <p:to>
                                        <p:strVal val="visible"/>
                                      </p:to>
                                    </p:set>
                                    <p:animEffect transition="in" filter="fade">
                                      <p:cBhvr>
                                        <p:cTn id="42"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A25EB302-D39A-40B8-BC9C-EE8E1D47BC38}"/>
              </a:ext>
            </a:extLst>
          </p:cNvPr>
          <p:cNvSpPr txBox="1"/>
          <p:nvPr/>
        </p:nvSpPr>
        <p:spPr>
          <a:xfrm>
            <a:off x="838200" y="1997851"/>
            <a:ext cx="9984316" cy="1842877"/>
          </a:xfrm>
          <a:prstGeom prst="rect">
            <a:avLst/>
          </a:prstGeom>
          <a:noFill/>
        </p:spPr>
        <p:txBody>
          <a:bodyPr>
            <a:spAutoFit/>
          </a:bodyPr>
          <a:lstStyle/>
          <a:p>
            <a:pPr marL="357708" indent="-357708">
              <a:lnSpc>
                <a:spcPct val="250000"/>
              </a:lnSpc>
              <a:buFont typeface="+mj-ea"/>
              <a:buAutoNum type="circleNumDbPlain"/>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可以创建</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Runnable</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的匿名内部类对象。</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7708" indent="-357708">
              <a:lnSpc>
                <a:spcPct val="250000"/>
              </a:lnSpc>
              <a:buFont typeface="+mj-ea"/>
              <a:buAutoNum type="circleNumDbPlain"/>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交给</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Thread</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处理。</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7708" indent="-357708">
              <a:lnSpc>
                <a:spcPct val="250000"/>
              </a:lnSpc>
              <a:buFont typeface="+mj-ea"/>
              <a:buAutoNum type="circleNumDbPlain"/>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调用线程对象的</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start()</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启动线程。</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 name="TextBox 2">
            <a:extLst>
              <a:ext uri="{FF2B5EF4-FFF2-40B4-BE49-F238E27FC236}">
                <a16:creationId xmlns:a16="http://schemas.microsoft.com/office/drawing/2014/main" id="{1583EDDD-FE10-4FBB-82A9-36CC2C4B51B5}"/>
              </a:ext>
            </a:extLst>
          </p:cNvPr>
          <p:cNvSpPr txBox="1"/>
          <p:nvPr/>
        </p:nvSpPr>
        <p:spPr>
          <a:xfrm>
            <a:off x="838200" y="1130516"/>
            <a:ext cx="7208519" cy="676724"/>
          </a:xfrm>
          <a:prstGeom prst="rect">
            <a:avLst/>
          </a:prstGeom>
          <a:noFill/>
        </p:spPr>
        <p:txBody>
          <a:bodyPr wrap="square">
            <a:spAutoFit/>
          </a:bodyPr>
          <a:lstStyle/>
          <a:p>
            <a:pPr>
              <a:lnSpc>
                <a:spcPct val="25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多线程的实现方案二：实现</a:t>
            </a: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Runnable</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接口</a:t>
            </a: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匿名内部类形式</a:t>
            </a: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700153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fade">
                                      <p:cBhvr>
                                        <p:cTn id="17" dur="500"/>
                                        <p:tgtEl>
                                          <p:spTgt spid="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xEl>
                                              <p:pRg st="2" end="2"/>
                                            </p:txEl>
                                          </p:spTgt>
                                        </p:tgtEl>
                                        <p:attrNameLst>
                                          <p:attrName>style.visibility</p:attrName>
                                        </p:attrNameLst>
                                      </p:cBhvr>
                                      <p:to>
                                        <p:strVal val="visible"/>
                                      </p:to>
                                    </p:set>
                                    <p:animEffect transition="in" filter="fade">
                                      <p:cBhvr>
                                        <p:cTn id="22"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974955" y="239309"/>
            <a:ext cx="5680129" cy="6192488"/>
          </a:xfrm>
        </p:spPr>
        <p:txBody>
          <a:bodyPr>
            <a:noAutofit/>
          </a:bodyPr>
          <a:lstStyle/>
          <a:p>
            <a:pPr>
              <a:lnSpc>
                <a:spcPct val="220000"/>
              </a:lnSpc>
              <a:buFont typeface="Wingdings" panose="05000000000000000000" pitchFamily="2" charset="2"/>
              <a:buChar char="Ø"/>
            </a:pP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多线程的创建</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方式一：继承</a:t>
            </a:r>
            <a:r>
              <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Thread</a:t>
            </a: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方式二：实现</a:t>
            </a:r>
            <a:r>
              <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Runnable</a:t>
            </a: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接口</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方式三：</a:t>
            </a:r>
            <a:r>
              <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JDK 5.0</a:t>
            </a: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新增：实现</a:t>
            </a:r>
            <a:r>
              <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Callable</a:t>
            </a: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接口</a:t>
            </a:r>
            <a:endPar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20000"/>
              </a:lnSpc>
              <a:buFont typeface="Wingdings" panose="05000000000000000000" pitchFamily="2" charset="2"/>
              <a:buChar char="Ø"/>
            </a:pPr>
            <a:r>
              <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Thread</a:t>
            </a: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的常用方法</a:t>
            </a:r>
          </a:p>
          <a:p>
            <a:pPr>
              <a:lnSpc>
                <a:spcPct val="220000"/>
              </a:lnSpc>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线程安全</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20000"/>
              </a:lnSpc>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线程同步</a:t>
            </a:r>
          </a:p>
          <a:p>
            <a:pPr>
              <a:lnSpc>
                <a:spcPct val="220000"/>
              </a:lnSpc>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线程通信</a:t>
            </a:r>
          </a:p>
          <a:p>
            <a:pPr>
              <a:lnSpc>
                <a:spcPct val="220000"/>
              </a:lnSpc>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线程池</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补充知识：定时器</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补充知识：并发、并行</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补充知识：线程的生命周期</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803001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A79B317E-631D-4BFF-BC4D-CF35F0C585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508" y="1732361"/>
            <a:ext cx="2475793" cy="2292897"/>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7B631CE2-2D21-443C-9BE9-C640DFD6DAAA}"/>
              </a:ext>
            </a:extLst>
          </p:cNvPr>
          <p:cNvSpPr txBox="1"/>
          <p:nvPr/>
        </p:nvSpPr>
        <p:spPr>
          <a:xfrm>
            <a:off x="3776323" y="1199511"/>
            <a:ext cx="6853577" cy="4458978"/>
          </a:xfrm>
          <a:prstGeom prst="rect">
            <a:avLst/>
          </a:prstGeom>
          <a:noFill/>
        </p:spPr>
        <p:txBody>
          <a:bodyPr wrap="square">
            <a:spAutoFit/>
          </a:bodyPr>
          <a:lstStyle/>
          <a:p>
            <a:pPr>
              <a:lnSpc>
                <a:spcPct val="250000"/>
              </a:lnSpc>
            </a:pP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、前</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种线程创建方式都存在一个问题：</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50000"/>
              </a:lnSpc>
              <a:buFont typeface="Wingdings" panose="05000000000000000000" pitchFamily="2" charset="2"/>
              <a:buChar char="l"/>
            </a:pP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他们重写的</a:t>
            </a: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run</a:t>
            </a: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方法均不能直接返回结果。</a:t>
            </a:r>
            <a:endPar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50000"/>
              </a:lnSpc>
              <a:buFont typeface="Wingdings" panose="05000000000000000000" pitchFamily="2" charset="2"/>
              <a:buChar char="l"/>
            </a:pP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不适合需要返回线程执行结果的业务场景。</a:t>
            </a:r>
            <a:endPar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50000"/>
              </a:lnSpc>
              <a:buFont typeface="Wingdings" panose="05000000000000000000" pitchFamily="2" charset="2"/>
              <a:buChar char="l"/>
            </a:pP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pP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、怎么解决这个问题呢？</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50000"/>
              </a:lnSpc>
              <a:buFont typeface="Wingdings" panose="05000000000000000000" pitchFamily="2" charset="2"/>
              <a:buChar char="l"/>
            </a:pP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JDK 5.0</a:t>
            </a: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提供了</a:t>
            </a: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Callable</a:t>
            </a: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和</a:t>
            </a:r>
            <a:r>
              <a:rPr lang="en-US" altLang="zh-CN" sz="1600" b="1"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FutureTask</a:t>
            </a: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来实现。</a:t>
            </a:r>
            <a:endPar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50000"/>
              </a:lnSpc>
              <a:buFont typeface="Wingdings" panose="05000000000000000000" pitchFamily="2" charset="2"/>
              <a:buChar char="l"/>
            </a:pP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这种方式的优点是：可以得到线程执行的结果。</a:t>
            </a:r>
            <a:endPar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027773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fade">
                                      <p:cBhvr>
                                        <p:cTn id="22" dur="5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fade">
                                      <p:cBhvr>
                                        <p:cTn id="27" dur="500"/>
                                        <p:tgtEl>
                                          <p:spTgt spid="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fade">
                                      <p:cBhvr>
                                        <p:cTn id="32"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A25EB302-D39A-40B8-BC9C-EE8E1D47BC38}"/>
              </a:ext>
            </a:extLst>
          </p:cNvPr>
          <p:cNvSpPr txBox="1"/>
          <p:nvPr/>
        </p:nvSpPr>
        <p:spPr>
          <a:xfrm>
            <a:off x="829409" y="1610990"/>
            <a:ext cx="9984316" cy="3689536"/>
          </a:xfrm>
          <a:prstGeom prst="rect">
            <a:avLst/>
          </a:prstGeom>
          <a:noFill/>
        </p:spPr>
        <p:txBody>
          <a:bodyPr>
            <a:spAutoFit/>
          </a:bodyPr>
          <a:lstStyle/>
          <a:p>
            <a:pPr marL="342900" indent="-342900">
              <a:lnSpc>
                <a:spcPct val="250000"/>
              </a:lnSpc>
              <a:buFont typeface="+mj-ea"/>
              <a:buAutoNum type="circleNumDbPlain"/>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、得到任务对象</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00100" lvl="1" indent="-342900">
              <a:lnSpc>
                <a:spcPct val="250000"/>
              </a:lnSpc>
              <a:buFont typeface="+mj-lt"/>
              <a:buAutoNum type="arabicPeriod"/>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定义类实现</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Callable</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接口，重写</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call</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方法，封装要做的事情。</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00100" lvl="1" indent="-342900">
              <a:lnSpc>
                <a:spcPct val="250000"/>
              </a:lnSpc>
              <a:buFont typeface="+mj-lt"/>
              <a:buAutoNum type="arabicPeriod"/>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用</a:t>
            </a:r>
            <a:r>
              <a:rPr lang="en-US" altLang="zh-CN" sz="16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FutureTask</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把</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Callable</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对象封装成线程任务对象。</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indent="-342900">
              <a:lnSpc>
                <a:spcPct val="250000"/>
              </a:lnSpc>
              <a:buFont typeface="+mj-ea"/>
              <a:buAutoNum type="circleNumDbPlain"/>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、把线程任务对象交给</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Thread</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处理。</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indent="-342900">
              <a:lnSpc>
                <a:spcPct val="250000"/>
              </a:lnSpc>
              <a:buFont typeface="+mj-ea"/>
              <a:buAutoNum type="circleNumDbPlain"/>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、调用</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Thread</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的</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start</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方法启动线程，执行任务</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indent="-342900">
              <a:lnSpc>
                <a:spcPct val="250000"/>
              </a:lnSpc>
              <a:buFont typeface="+mj-ea"/>
              <a:buAutoNum type="circleNumDbPlain"/>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、线程执行完毕后、通过</a:t>
            </a:r>
            <a:r>
              <a:rPr lang="en-US" altLang="zh-CN" sz="16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FutureTask</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的</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get</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方法去获取任务执行的结果。</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 name="TextBox 2">
            <a:extLst>
              <a:ext uri="{FF2B5EF4-FFF2-40B4-BE49-F238E27FC236}">
                <a16:creationId xmlns:a16="http://schemas.microsoft.com/office/drawing/2014/main" id="{1583EDDD-FE10-4FBB-82A9-36CC2C4B51B5}"/>
              </a:ext>
            </a:extLst>
          </p:cNvPr>
          <p:cNvSpPr txBox="1"/>
          <p:nvPr/>
        </p:nvSpPr>
        <p:spPr>
          <a:xfrm>
            <a:off x="829409" y="880750"/>
            <a:ext cx="8987724" cy="676724"/>
          </a:xfrm>
          <a:prstGeom prst="rect">
            <a:avLst/>
          </a:prstGeom>
          <a:noFill/>
        </p:spPr>
        <p:txBody>
          <a:bodyPr wrap="square">
            <a:spAutoFit/>
          </a:bodyPr>
          <a:lstStyle/>
          <a:p>
            <a:pPr>
              <a:lnSpc>
                <a:spcPct val="25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多线程的实现方案三：利用</a:t>
            </a: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Callable</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b="1" dirty="0" err="1">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FutureTask</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接口实现。</a:t>
            </a:r>
            <a:endPar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757662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fade">
                                      <p:cBhvr>
                                        <p:cTn id="17" dur="500"/>
                                        <p:tgtEl>
                                          <p:spTgt spid="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xEl>
                                              <p:pRg st="2" end="2"/>
                                            </p:txEl>
                                          </p:spTgt>
                                        </p:tgtEl>
                                        <p:attrNameLst>
                                          <p:attrName>style.visibility</p:attrName>
                                        </p:attrNameLst>
                                      </p:cBhvr>
                                      <p:to>
                                        <p:strVal val="visible"/>
                                      </p:to>
                                    </p:set>
                                    <p:animEffect transition="in" filter="fade">
                                      <p:cBhvr>
                                        <p:cTn id="22" dur="500"/>
                                        <p:tgtEl>
                                          <p:spTgt spid="1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xEl>
                                              <p:pRg st="3" end="3"/>
                                            </p:txEl>
                                          </p:spTgt>
                                        </p:tgtEl>
                                        <p:attrNameLst>
                                          <p:attrName>style.visibility</p:attrName>
                                        </p:attrNameLst>
                                      </p:cBhvr>
                                      <p:to>
                                        <p:strVal val="visible"/>
                                      </p:to>
                                    </p:set>
                                    <p:animEffect transition="in" filter="fade">
                                      <p:cBhvr>
                                        <p:cTn id="27" dur="500"/>
                                        <p:tgtEl>
                                          <p:spTgt spid="1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
                                            <p:txEl>
                                              <p:pRg st="4" end="4"/>
                                            </p:txEl>
                                          </p:spTgt>
                                        </p:tgtEl>
                                        <p:attrNameLst>
                                          <p:attrName>style.visibility</p:attrName>
                                        </p:attrNameLst>
                                      </p:cBhvr>
                                      <p:to>
                                        <p:strVal val="visible"/>
                                      </p:to>
                                    </p:set>
                                    <p:animEffect transition="in" filter="fade">
                                      <p:cBhvr>
                                        <p:cTn id="32" dur="500"/>
                                        <p:tgtEl>
                                          <p:spTgt spid="11">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
                                            <p:txEl>
                                              <p:pRg st="5" end="5"/>
                                            </p:txEl>
                                          </p:spTgt>
                                        </p:tgtEl>
                                        <p:attrNameLst>
                                          <p:attrName>style.visibility</p:attrName>
                                        </p:attrNameLst>
                                      </p:cBhvr>
                                      <p:to>
                                        <p:strVal val="visible"/>
                                      </p:to>
                                    </p:set>
                                    <p:animEffect transition="in" filter="fade">
                                      <p:cBhvr>
                                        <p:cTn id="37" dur="500"/>
                                        <p:tgtEl>
                                          <p:spTgt spid="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ADCFB36A-3195-4A28-B09C-98828CC19199}"/>
              </a:ext>
            </a:extLst>
          </p:cNvPr>
          <p:cNvSpPr txBox="1"/>
          <p:nvPr/>
        </p:nvSpPr>
        <p:spPr>
          <a:xfrm>
            <a:off x="838201" y="871438"/>
            <a:ext cx="6097978" cy="572849"/>
          </a:xfrm>
          <a:prstGeom prst="rect">
            <a:avLst/>
          </a:prstGeom>
          <a:noFill/>
        </p:spPr>
        <p:txBody>
          <a:bodyPr wrap="square">
            <a:spAutoFit/>
          </a:bodyPr>
          <a:lstStyle/>
          <a:p>
            <a:pPr>
              <a:lnSpc>
                <a:spcPct val="200000"/>
              </a:lnSpc>
            </a:pPr>
            <a:r>
              <a:rPr lang="en-US" altLang="zh-CN" b="1"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FutureTask</a:t>
            </a: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a:t>
            </a:r>
            <a:r>
              <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endParaRPr lang="zh-CN" altLang="en-US"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aphicFrame>
        <p:nvGraphicFramePr>
          <p:cNvPr id="10" name="表格 9">
            <a:extLst>
              <a:ext uri="{FF2B5EF4-FFF2-40B4-BE49-F238E27FC236}">
                <a16:creationId xmlns:a16="http://schemas.microsoft.com/office/drawing/2014/main" id="{028DBEE9-2A02-43F6-B079-96C8181127EB}"/>
              </a:ext>
            </a:extLst>
          </p:cNvPr>
          <p:cNvGraphicFramePr>
            <a:graphicFrameLocks noGrp="1"/>
          </p:cNvGraphicFramePr>
          <p:nvPr>
            <p:extLst>
              <p:ext uri="{D42A27DB-BD31-4B8C-83A1-F6EECF244321}">
                <p14:modId xmlns:p14="http://schemas.microsoft.com/office/powerpoint/2010/main" val="692807710"/>
              </p:ext>
            </p:extLst>
          </p:nvPr>
        </p:nvGraphicFramePr>
        <p:xfrm>
          <a:off x="838201" y="1645490"/>
          <a:ext cx="10288597" cy="1418878"/>
        </p:xfrm>
        <a:graphic>
          <a:graphicData uri="http://schemas.openxmlformats.org/drawingml/2006/table">
            <a:tbl>
              <a:tblPr/>
              <a:tblGrid>
                <a:gridCol w="5365972">
                  <a:extLst>
                    <a:ext uri="{9D8B030D-6E8A-4147-A177-3AD203B41FA5}">
                      <a16:colId xmlns:a16="http://schemas.microsoft.com/office/drawing/2014/main" val="1138920238"/>
                    </a:ext>
                  </a:extLst>
                </a:gridCol>
                <a:gridCol w="4922625">
                  <a:extLst>
                    <a:ext uri="{9D8B030D-6E8A-4147-A177-3AD203B41FA5}">
                      <a16:colId xmlns:a16="http://schemas.microsoft.com/office/drawing/2014/main" val="432614512"/>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44918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600" kern="1200" dirty="0">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public </a:t>
                      </a:r>
                      <a:r>
                        <a:rPr lang="en-US" altLang="zh-CN" sz="1600" kern="1200" dirty="0" err="1">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FutureTask</a:t>
                      </a:r>
                      <a:r>
                        <a:rPr lang="en-US" altLang="zh-CN" sz="1600" kern="1200" dirty="0">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&lt;&gt;(Callable call)</a:t>
                      </a:r>
                      <a:endParaRPr kumimoji="0" lang="zh-CN" altLang="en-US" sz="1600" b="0" i="0" u="none" strike="noStrike" cap="none" normalizeH="0" baseline="0" dirty="0">
                        <a:ln>
                          <a:noFill/>
                        </a:ln>
                        <a:solidFill>
                          <a:srgbClr val="262626"/>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rgbClr val="262626"/>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把</a:t>
                      </a:r>
                      <a:r>
                        <a:rPr kumimoji="0" lang="en-US" altLang="zh-CN" sz="1600" b="0" i="0" u="none" strike="noStrike" cap="none" normalizeH="0" baseline="0" dirty="0">
                          <a:ln>
                            <a:noFill/>
                          </a:ln>
                          <a:solidFill>
                            <a:srgbClr val="262626"/>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Callable</a:t>
                      </a:r>
                      <a:r>
                        <a:rPr kumimoji="0" lang="zh-CN" altLang="en-US" sz="1600" b="0" i="0" u="none" strike="noStrike" cap="none" normalizeH="0" baseline="0" dirty="0">
                          <a:ln>
                            <a:noFill/>
                          </a:ln>
                          <a:solidFill>
                            <a:srgbClr val="262626"/>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对象封装成</a:t>
                      </a:r>
                      <a:r>
                        <a:rPr kumimoji="0" lang="en-US" altLang="zh-CN" sz="1600" b="0" i="0" u="none" strike="noStrike" cap="none" normalizeH="0" baseline="0" dirty="0" err="1">
                          <a:ln>
                            <a:noFill/>
                          </a:ln>
                          <a:solidFill>
                            <a:srgbClr val="262626"/>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FutureTask</a:t>
                      </a:r>
                      <a:r>
                        <a:rPr kumimoji="0" lang="zh-CN" altLang="en-US" sz="1600" b="0" i="0" u="none" strike="noStrike" cap="none" normalizeH="0" baseline="0" dirty="0">
                          <a:ln>
                            <a:noFill/>
                          </a:ln>
                          <a:solidFill>
                            <a:srgbClr val="262626"/>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对象。</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44918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262626"/>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public V get() throws Exception</a:t>
                      </a:r>
                      <a:endParaRPr kumimoji="0" lang="zh-CN" altLang="en-US" sz="1600" b="0" i="0" u="none" strike="noStrike" cap="none" normalizeH="0" baseline="0" dirty="0">
                        <a:ln>
                          <a:noFill/>
                        </a:ln>
                        <a:solidFill>
                          <a:srgbClr val="262626"/>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rgbClr val="262626"/>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获取线程执行</a:t>
                      </a:r>
                      <a:r>
                        <a:rPr kumimoji="0" lang="en-US" altLang="zh-CN" sz="1600" b="0" i="0" u="none" strike="noStrike" cap="none" normalizeH="0" baseline="0" dirty="0">
                          <a:ln>
                            <a:noFill/>
                          </a:ln>
                          <a:solidFill>
                            <a:srgbClr val="262626"/>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call</a:t>
                      </a:r>
                      <a:r>
                        <a:rPr kumimoji="0" lang="zh-CN" altLang="en-US" sz="1600" b="0" i="0" u="none" strike="noStrike" cap="none" normalizeH="0" baseline="0" dirty="0">
                          <a:ln>
                            <a:noFill/>
                          </a:ln>
                          <a:solidFill>
                            <a:srgbClr val="262626"/>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方法返回的结果。</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338090476"/>
                  </a:ext>
                </a:extLst>
              </a:tr>
            </a:tbl>
          </a:graphicData>
        </a:graphic>
      </p:graphicFrame>
      <p:sp>
        <p:nvSpPr>
          <p:cNvPr id="11" name="文本框 10">
            <a:extLst>
              <a:ext uri="{FF2B5EF4-FFF2-40B4-BE49-F238E27FC236}">
                <a16:creationId xmlns:a16="http://schemas.microsoft.com/office/drawing/2014/main" id="{FA29221D-F57A-4FD8-84AA-CD4FC09419CD}"/>
              </a:ext>
            </a:extLst>
          </p:cNvPr>
          <p:cNvSpPr txBox="1"/>
          <p:nvPr/>
        </p:nvSpPr>
        <p:spPr>
          <a:xfrm>
            <a:off x="838201" y="3700612"/>
            <a:ext cx="6922572" cy="572849"/>
          </a:xfrm>
          <a:prstGeom prst="rect">
            <a:avLst/>
          </a:prstGeom>
          <a:noFill/>
        </p:spPr>
        <p:txBody>
          <a:bodyPr wrap="square" rtlCol="0">
            <a:spAutoFit/>
          </a:bodyPr>
          <a:lstStyle/>
          <a:p>
            <a:pPr fontAlgn="auto">
              <a:lnSpc>
                <a:spcPct val="200000"/>
              </a:lnSpc>
              <a:spcBef>
                <a:spcPts val="0"/>
              </a:spcBef>
              <a:spcAft>
                <a:spcPts val="0"/>
              </a:spcAft>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方式三优缺点：</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2" name="文本框 11">
            <a:extLst>
              <a:ext uri="{FF2B5EF4-FFF2-40B4-BE49-F238E27FC236}">
                <a16:creationId xmlns:a16="http://schemas.microsoft.com/office/drawing/2014/main" id="{69A24DFD-6E94-4FE3-8434-B2BFB85FB7E3}"/>
              </a:ext>
            </a:extLst>
          </p:cNvPr>
          <p:cNvSpPr txBox="1"/>
          <p:nvPr/>
        </p:nvSpPr>
        <p:spPr>
          <a:xfrm>
            <a:off x="838201" y="4195814"/>
            <a:ext cx="8697685" cy="1504323"/>
          </a:xfrm>
          <a:prstGeom prst="rect">
            <a:avLst/>
          </a:prstGeom>
          <a:noFill/>
        </p:spPr>
        <p:txBody>
          <a:bodyPr wrap="square">
            <a:spAutoFit/>
          </a:bodyPr>
          <a:lstStyle/>
          <a:p>
            <a:pPr marL="285750" indent="-285750" fontAlgn="auto">
              <a:lnSpc>
                <a:spcPct val="200000"/>
              </a:lnSpc>
              <a:spcBef>
                <a:spcPts val="0"/>
              </a:spcBef>
              <a:spcAft>
                <a:spcPts val="0"/>
              </a:spcAft>
              <a:buFont typeface="Wingdings" panose="05000000000000000000" pitchFamily="2" charset="2"/>
              <a:buChar char="l"/>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优点：线程任务类只是实现接口，可以继续继承类和实现接口，扩展性强。</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fontAlgn="auto">
              <a:lnSpc>
                <a:spcPct val="200000"/>
              </a:lnSpc>
              <a:spcBef>
                <a:spcPts val="0"/>
              </a:spcBef>
              <a:spcAft>
                <a:spcPts val="0"/>
              </a:spcAft>
              <a:buFont typeface="Wingdings" panose="05000000000000000000" pitchFamily="2" charset="2"/>
              <a:buChar char="l"/>
            </a:pP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可以在线程执行完毕后去获取线程执行的结果。</a:t>
            </a:r>
            <a:endPar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fontAlgn="auto">
              <a:lnSpc>
                <a:spcPct val="200000"/>
              </a:lnSpc>
              <a:spcBef>
                <a:spcPts val="0"/>
              </a:spcBef>
              <a:spcAft>
                <a:spcPts val="0"/>
              </a:spcAft>
              <a:buFont typeface="Wingdings" panose="05000000000000000000" pitchFamily="2" charset="2"/>
              <a:buChar char="l"/>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缺点：编码复杂一点。</a:t>
            </a:r>
          </a:p>
        </p:txBody>
      </p:sp>
    </p:spTree>
    <p:extLst>
      <p:ext uri="{BB962C8B-B14F-4D97-AF65-F5344CB8AC3E}">
        <p14:creationId xmlns:p14="http://schemas.microsoft.com/office/powerpoint/2010/main" val="1525800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animEffect transition="in" filter="fade">
                                      <p:cBhvr>
                                        <p:cTn id="17" dur="500"/>
                                        <p:tgtEl>
                                          <p:spTgt spid="1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xEl>
                                              <p:pRg st="1" end="1"/>
                                            </p:txEl>
                                          </p:spTgt>
                                        </p:tgtEl>
                                        <p:attrNameLst>
                                          <p:attrName>style.visibility</p:attrName>
                                        </p:attrNameLst>
                                      </p:cBhvr>
                                      <p:to>
                                        <p:strVal val="visible"/>
                                      </p:to>
                                    </p:set>
                                    <p:animEffect transition="in" filter="fade">
                                      <p:cBhvr>
                                        <p:cTn id="22" dur="500"/>
                                        <p:tgtEl>
                                          <p:spTgt spid="12">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xEl>
                                              <p:pRg st="2" end="2"/>
                                            </p:txEl>
                                          </p:spTgt>
                                        </p:tgtEl>
                                        <p:attrNameLst>
                                          <p:attrName>style.visibility</p:attrName>
                                        </p:attrNameLst>
                                      </p:cBhvr>
                                      <p:to>
                                        <p:strVal val="visible"/>
                                      </p:to>
                                    </p:set>
                                    <p:animEffect transition="in" filter="fade">
                                      <p:cBhvr>
                                        <p:cTn id="27"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717315" y="1362806"/>
            <a:ext cx="5670243" cy="1203021"/>
          </a:xfrm>
        </p:spPr>
        <p:txBody>
          <a:bodyPr/>
          <a:lstStyle/>
          <a:p>
            <a:r>
              <a:rPr lang="en-US" altLang="zh-CN" dirty="0"/>
              <a:t>3</a:t>
            </a:r>
            <a:r>
              <a:rPr lang="zh-CN" altLang="en-US" dirty="0"/>
              <a:t>种方式对比</a:t>
            </a:r>
            <a:endParaRPr lang="en-US" altLang="zh-CN" dirty="0"/>
          </a:p>
          <a:p>
            <a:endParaRPr lang="zh-CN" altLang="en-US" dirty="0"/>
          </a:p>
        </p:txBody>
      </p:sp>
      <p:graphicFrame>
        <p:nvGraphicFramePr>
          <p:cNvPr id="7" name="表格 6">
            <a:extLst>
              <a:ext uri="{FF2B5EF4-FFF2-40B4-BE49-F238E27FC236}">
                <a16:creationId xmlns:a16="http://schemas.microsoft.com/office/drawing/2014/main" id="{79CCB107-2785-4779-93A6-021B15D4EAAA}"/>
              </a:ext>
            </a:extLst>
          </p:cNvPr>
          <p:cNvGraphicFramePr>
            <a:graphicFrameLocks noGrp="1"/>
          </p:cNvGraphicFramePr>
          <p:nvPr>
            <p:extLst>
              <p:ext uri="{D42A27DB-BD31-4B8C-83A1-F6EECF244321}">
                <p14:modId xmlns:p14="http://schemas.microsoft.com/office/powerpoint/2010/main" val="1170941199"/>
              </p:ext>
            </p:extLst>
          </p:nvPr>
        </p:nvGraphicFramePr>
        <p:xfrm>
          <a:off x="4778861" y="2253408"/>
          <a:ext cx="7011623" cy="3082438"/>
        </p:xfrm>
        <a:graphic>
          <a:graphicData uri="http://schemas.openxmlformats.org/drawingml/2006/table">
            <a:tbl>
              <a:tblPr/>
              <a:tblGrid>
                <a:gridCol w="1762615">
                  <a:extLst>
                    <a:ext uri="{9D8B030D-6E8A-4147-A177-3AD203B41FA5}">
                      <a16:colId xmlns:a16="http://schemas.microsoft.com/office/drawing/2014/main" val="1138920238"/>
                    </a:ext>
                  </a:extLst>
                </a:gridCol>
                <a:gridCol w="3218671">
                  <a:extLst>
                    <a:ext uri="{9D8B030D-6E8A-4147-A177-3AD203B41FA5}">
                      <a16:colId xmlns:a16="http://schemas.microsoft.com/office/drawing/2014/main" val="2534208374"/>
                    </a:ext>
                  </a:extLst>
                </a:gridCol>
                <a:gridCol w="2030337">
                  <a:extLst>
                    <a:ext uri="{9D8B030D-6E8A-4147-A177-3AD203B41FA5}">
                      <a16:colId xmlns:a16="http://schemas.microsoft.com/office/drawing/2014/main" val="432614512"/>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方式</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优点</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缺点</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449183">
                <a:tc>
                  <a:txBody>
                    <a:bodyPr/>
                    <a:lstStyle/>
                    <a:p>
                      <a:pPr algn="l">
                        <a:lnSpc>
                          <a:spcPct val="150000"/>
                        </a:lnSpc>
                      </a:pP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继承</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Thread</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类</a:t>
                      </a:r>
                    </a:p>
                  </a:txBody>
                  <a:tcPr marL="121920" marR="121920" marT="63288" marB="6328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algn="l">
                        <a:lnSpc>
                          <a:spcPct val="150000"/>
                        </a:lnSpc>
                      </a:pP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编程比较简单，可以直接使用</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Thread</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类中的方法</a:t>
                      </a:r>
                    </a:p>
                  </a:txBody>
                  <a:tcPr marL="121920" marR="121920" marT="63288" marB="6328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algn="l">
                        <a:lnSpc>
                          <a:spcPct val="150000"/>
                        </a:lnSpc>
                      </a:pP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扩展性较差，不能再继承其他的类，不能返回线程执行的结果</a:t>
                      </a:r>
                    </a:p>
                  </a:txBody>
                  <a:tcPr marL="121920" marR="121920" marT="63288" marB="6328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449183">
                <a:tc>
                  <a:txBody>
                    <a:bodyPr/>
                    <a:lstStyle/>
                    <a:p>
                      <a:pPr marL="0" indent="0" algn="l" defTabSz="914400" rtl="0" eaLnBrk="1" latinLnBrk="0" hangingPunct="1">
                        <a:lnSpc>
                          <a:spcPct val="150000"/>
                        </a:lnSpc>
                        <a:buNone/>
                      </a:pPr>
                      <a:r>
                        <a:rPr lang="zh-CN" altLang="en-US" sz="1400" kern="1200" dirty="0">
                          <a:solidFill>
                            <a:schemeClr val="dk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实现</a:t>
                      </a:r>
                      <a:r>
                        <a:rPr lang="en-US" altLang="zh-CN" sz="1400" kern="1200" dirty="0">
                          <a:solidFill>
                            <a:schemeClr val="dk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Runnable</a:t>
                      </a:r>
                      <a:r>
                        <a:rPr lang="zh-CN" altLang="en-US" sz="1400" kern="1200" dirty="0">
                          <a:solidFill>
                            <a:schemeClr val="dk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接口</a:t>
                      </a:r>
                      <a:endParaRPr lang="en-US" altLang="zh-CN" sz="1400" kern="1200" dirty="0">
                        <a:solidFill>
                          <a:schemeClr val="dk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121920" marR="121920" marT="63288" marB="6328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indent="0" algn="l">
                        <a:lnSpc>
                          <a:spcPct val="150000"/>
                        </a:lnSpc>
                        <a:buNone/>
                      </a:pPr>
                      <a:r>
                        <a:rPr lang="zh-CN" altLang="en-US" sz="1400"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扩展性强，实现该接口的同时还可以继承其他的类。</a:t>
                      </a:r>
                      <a:endParaRPr lang="en-US" altLang="zh-CN" sz="1400"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165100" marR="165100" marT="79109" marB="79109"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algn="l">
                        <a:lnSpc>
                          <a:spcPct val="150000"/>
                        </a:lnSpc>
                      </a:pPr>
                      <a:r>
                        <a:rPr lang="zh-CN" altLang="en-US" sz="1400" b="0" i="0" kern="1200" dirty="0">
                          <a:solidFill>
                            <a:schemeClr val="dk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编程相对复杂，</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不能返回线程执行的结果</a:t>
                      </a:r>
                    </a:p>
                  </a:txBody>
                  <a:tcPr marL="121920" marR="121920" marT="63288" marB="6328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4271321347"/>
                  </a:ext>
                </a:extLst>
              </a:tr>
              <a:tr h="449183">
                <a:tc>
                  <a:txBody>
                    <a:bodyPr/>
                    <a:lstStyle/>
                    <a:p>
                      <a:pPr marL="0" marR="0" lvl="0" indent="0" algn="l" defTabSz="1219170" rtl="0" eaLnBrk="1" fontAlgn="auto" latinLnBrk="0" hangingPunct="1">
                        <a:lnSpc>
                          <a:spcPct val="150000"/>
                        </a:lnSpc>
                        <a:spcBef>
                          <a:spcPts val="0"/>
                        </a:spcBef>
                        <a:spcAft>
                          <a:spcPts val="0"/>
                        </a:spcAft>
                        <a:buClrTx/>
                        <a:buSzTx/>
                        <a:buFontTx/>
                        <a:buNone/>
                        <a:tabLst/>
                        <a:defRPr/>
                      </a:pPr>
                      <a:r>
                        <a:rPr lang="zh-CN" altLang="en-US" sz="1400" kern="1200" dirty="0">
                          <a:solidFill>
                            <a:schemeClr val="dk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实现</a:t>
                      </a:r>
                      <a:r>
                        <a:rPr lang="en-US" altLang="zh-CN" sz="1400" kern="1200" dirty="0">
                          <a:solidFill>
                            <a:schemeClr val="dk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Callable</a:t>
                      </a:r>
                      <a:r>
                        <a:rPr lang="zh-CN" altLang="en-US" sz="1400" kern="1200" dirty="0">
                          <a:solidFill>
                            <a:schemeClr val="dk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接口</a:t>
                      </a:r>
                    </a:p>
                  </a:txBody>
                  <a:tcPr marL="121920" marR="121920" marT="63288" marB="6328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1219170" rtl="0" eaLnBrk="1" fontAlgn="auto" latinLnBrk="0" hangingPunct="1">
                        <a:lnSpc>
                          <a:spcPct val="150000"/>
                        </a:lnSpc>
                        <a:spcBef>
                          <a:spcPts val="0"/>
                        </a:spcBef>
                        <a:spcAft>
                          <a:spcPts val="0"/>
                        </a:spcAft>
                        <a:buClrTx/>
                        <a:buSzTx/>
                        <a:buFontTx/>
                        <a:buNone/>
                        <a:tabLst/>
                        <a:defRPr/>
                      </a:pPr>
                      <a:r>
                        <a:rPr lang="zh-CN" altLang="en-US" sz="1400"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扩展性强，实现该接口的同时还可以继承其他的类。可以得到线程执行的结果</a:t>
                      </a:r>
                      <a:endParaRPr lang="en-US" altLang="zh-CN" sz="1400"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121920" marR="121920" marT="63288" marB="6328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1219170" rtl="0" eaLnBrk="1" fontAlgn="auto" latinLnBrk="0" hangingPunct="1">
                        <a:lnSpc>
                          <a:spcPct val="150000"/>
                        </a:lnSpc>
                        <a:spcBef>
                          <a:spcPts val="0"/>
                        </a:spcBef>
                        <a:spcAft>
                          <a:spcPts val="0"/>
                        </a:spcAft>
                        <a:buClrTx/>
                        <a:buSzTx/>
                        <a:buFontTx/>
                        <a:buNone/>
                        <a:tabLst/>
                        <a:defRPr/>
                      </a:pPr>
                      <a:r>
                        <a:rPr lang="zh-CN" altLang="en-US" sz="1400" b="0" i="0" kern="1200" dirty="0">
                          <a:solidFill>
                            <a:schemeClr val="dk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编程相对复杂</a:t>
                      </a:r>
                      <a:endPar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121920" marR="121920" marT="63288" marB="6328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364267571"/>
                  </a:ext>
                </a:extLst>
              </a:tr>
            </a:tbl>
          </a:graphicData>
        </a:graphic>
      </p:graphicFrame>
    </p:spTree>
    <p:extLst>
      <p:ext uri="{BB962C8B-B14F-4D97-AF65-F5344CB8AC3E}">
        <p14:creationId xmlns:p14="http://schemas.microsoft.com/office/powerpoint/2010/main" val="247864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E4A1AFF-5EB0-5C4B-93C7-DF3AA87FFA1B}"/>
              </a:ext>
            </a:extLst>
          </p:cNvPr>
          <p:cNvSpPr>
            <a:spLocks noGrp="1"/>
          </p:cNvSpPr>
          <p:nvPr>
            <p:ph type="body" sz="quarter" idx="11"/>
          </p:nvPr>
        </p:nvSpPr>
        <p:spPr>
          <a:xfrm>
            <a:off x="721201" y="1457271"/>
            <a:ext cx="10749598" cy="4219575"/>
          </a:xfrm>
        </p:spPr>
        <p:txBody>
          <a:bodyPr/>
          <a:lstStyle/>
          <a:p>
            <a:pPr>
              <a:defRPr/>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线程</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(thread)</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是一个程序内部的一条执行路径</a:t>
            </a:r>
            <a:r>
              <a:rPr lang="zh-CN" altLang="en-US"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defRPr/>
            </a:pPr>
            <a:r>
              <a:rPr lang="zh-CN" altLang="en-US"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我们之前启动程序执行后，</a:t>
            </a:r>
            <a:r>
              <a:rPr lang="en-US" altLang="zh-CN"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main</a:t>
            </a:r>
            <a:r>
              <a:rPr lang="zh-CN" altLang="en-US"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方法的执行其实就是一条单独的执行路径。</a:t>
            </a:r>
            <a:endParaRPr kumimoji="1"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kumimoji="1"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 name="文本占位符 3">
            <a:extLst>
              <a:ext uri="{FF2B5EF4-FFF2-40B4-BE49-F238E27FC236}">
                <a16:creationId xmlns:a16="http://schemas.microsoft.com/office/drawing/2014/main" id="{6CF94E84-6F22-C942-A1D4-BA6A5DBD17DC}"/>
              </a:ext>
            </a:extLst>
          </p:cNvPr>
          <p:cNvSpPr>
            <a:spLocks noGrp="1"/>
          </p:cNvSpPr>
          <p:nvPr>
            <p:ph type="body" sz="quarter" idx="10"/>
          </p:nvPr>
        </p:nvSpPr>
        <p:spPr/>
        <p:txBody>
          <a:bodyPr/>
          <a:lstStyle/>
          <a:p>
            <a:r>
              <a:rPr kumimoji="1" lang="zh-CN" altLang="en-US" dirty="0"/>
              <a:t>什么是线程？</a:t>
            </a:r>
          </a:p>
        </p:txBody>
      </p:sp>
      <p:sp>
        <p:nvSpPr>
          <p:cNvPr id="5" name="Rectangle 1">
            <a:extLst>
              <a:ext uri="{FF2B5EF4-FFF2-40B4-BE49-F238E27FC236}">
                <a16:creationId xmlns:a16="http://schemas.microsoft.com/office/drawing/2014/main" id="{396845F3-B141-49A8-9143-23DFE71631D1}"/>
              </a:ext>
            </a:extLst>
          </p:cNvPr>
          <p:cNvSpPr>
            <a:spLocks noChangeArrowheads="1"/>
          </p:cNvSpPr>
          <p:nvPr/>
        </p:nvSpPr>
        <p:spPr bwMode="auto">
          <a:xfrm>
            <a:off x="1185585" y="2507722"/>
            <a:ext cx="5243593" cy="1842556"/>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0" i="0" u="none" strike="noStrike" cap="none" normalizeH="0" baseline="0" dirty="0">
                <a:ln>
                  <a:noFill/>
                </a:ln>
                <a:solidFill>
                  <a:srgbClr val="0033B3"/>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public static void </a:t>
            </a:r>
            <a:r>
              <a:rPr kumimoji="0" lang="zh-CN" altLang="zh-CN" sz="1100" b="0" i="0" u="none" strike="noStrike" cap="none" normalizeH="0" baseline="0" dirty="0">
                <a:ln>
                  <a:noFill/>
                </a:ln>
                <a:solidFill>
                  <a:srgbClr val="00627A"/>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main</a:t>
            </a:r>
            <a:r>
              <a:rPr kumimoji="0" lang="zh-CN" altLang="zh-CN" sz="11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zh-CN" sz="11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String</a:t>
            </a:r>
            <a:r>
              <a:rPr kumimoji="0" lang="zh-CN" altLang="zh-CN" sz="11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args) {</a:t>
            </a:r>
            <a:br>
              <a:rPr kumimoji="0" lang="zh-CN" altLang="zh-CN" sz="11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1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100" b="0" i="1" u="none" strike="noStrike" cap="none" normalizeH="0" baseline="0" dirty="0">
                <a:ln>
                  <a:noFill/>
                </a:ln>
                <a:solidFill>
                  <a:srgbClr val="8C8C8C"/>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代码</a:t>
            </a:r>
            <a:r>
              <a:rPr kumimoji="0" lang="en-US" altLang="zh-CN" sz="1100" b="0" i="1" u="none" strike="noStrike" cap="none" normalizeH="0" baseline="0" dirty="0">
                <a:ln>
                  <a:noFill/>
                </a:ln>
                <a:solidFill>
                  <a:srgbClr val="8C8C8C"/>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kumimoji="0" lang="zh-CN" altLang="zh-CN" sz="1100" b="0" i="1" u="none" strike="noStrike" cap="none" normalizeH="0" baseline="0" dirty="0">
                <a:ln>
                  <a:noFill/>
                </a:ln>
                <a:solidFill>
                  <a:srgbClr val="8C8C8C"/>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100" b="0" i="1" u="none" strike="noStrike" cap="none" normalizeH="0" baseline="0" dirty="0">
                <a:ln>
                  <a:noFill/>
                </a:ln>
                <a:solidFill>
                  <a:srgbClr val="8C8C8C"/>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100" b="0" i="0" u="none" strike="noStrike" cap="none" normalizeH="0" baseline="0" dirty="0">
                <a:ln>
                  <a:noFill/>
                </a:ln>
                <a:solidFill>
                  <a:srgbClr val="0033B3"/>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for </a:t>
            </a:r>
            <a:r>
              <a:rPr kumimoji="0" lang="zh-CN" altLang="zh-CN" sz="11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zh-CN" sz="1100" b="0" i="0" u="none" strike="noStrike" cap="none" normalizeH="0" baseline="0" dirty="0">
                <a:ln>
                  <a:noFill/>
                </a:ln>
                <a:solidFill>
                  <a:srgbClr val="0033B3"/>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int </a:t>
            </a:r>
            <a:r>
              <a:rPr kumimoji="0" lang="zh-CN" altLang="zh-CN" sz="11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i = </a:t>
            </a:r>
            <a:r>
              <a:rPr kumimoji="0" lang="zh-CN" altLang="zh-CN" sz="1100" b="0" i="0" u="none" strike="noStrike" cap="none" normalizeH="0" baseline="0" dirty="0">
                <a:ln>
                  <a:noFill/>
                </a:ln>
                <a:solidFill>
                  <a:srgbClr val="1750EB"/>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0</a:t>
            </a:r>
            <a:r>
              <a:rPr kumimoji="0" lang="zh-CN" altLang="zh-CN" sz="11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i &lt; </a:t>
            </a:r>
            <a:r>
              <a:rPr kumimoji="0" lang="zh-CN" altLang="zh-CN" sz="1100" b="0" i="0" u="none" strike="noStrike" cap="none" normalizeH="0" baseline="0" dirty="0">
                <a:ln>
                  <a:noFill/>
                </a:ln>
                <a:solidFill>
                  <a:srgbClr val="1750EB"/>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10</a:t>
            </a:r>
            <a:r>
              <a:rPr kumimoji="0" lang="zh-CN" altLang="zh-CN" sz="11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i++) {</a:t>
            </a:r>
            <a:br>
              <a:rPr kumimoji="0" lang="zh-CN" altLang="zh-CN" sz="11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1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1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System</a:t>
            </a:r>
            <a:r>
              <a:rPr kumimoji="0" lang="zh-CN" altLang="zh-CN" sz="11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zh-CN" sz="1100" b="0" i="1" u="none" strike="noStrike" cap="none" normalizeH="0" baseline="0" dirty="0">
                <a:ln>
                  <a:noFill/>
                </a:ln>
                <a:solidFill>
                  <a:srgbClr val="871094"/>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kumimoji="0" lang="zh-CN" altLang="zh-CN" sz="11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.println(i);</a:t>
            </a:r>
            <a:br>
              <a:rPr kumimoji="0" lang="zh-CN" altLang="zh-CN" sz="11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1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kumimoji="0" lang="zh-CN" altLang="zh-CN" sz="11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1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100" b="0" i="1" u="none" strike="noStrike" cap="none" normalizeH="0" baseline="0" dirty="0">
                <a:ln>
                  <a:noFill/>
                </a:ln>
                <a:solidFill>
                  <a:srgbClr val="8C8C8C"/>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代码...</a:t>
            </a:r>
            <a:br>
              <a:rPr kumimoji="0" lang="zh-CN" altLang="zh-CN" sz="1100" b="0" i="1" u="none" strike="noStrike" cap="none" normalizeH="0" baseline="0" dirty="0">
                <a:ln>
                  <a:noFill/>
                </a:ln>
                <a:solidFill>
                  <a:srgbClr val="8C8C8C"/>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1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0" lang="zh-CN" altLang="zh-CN" sz="1800" b="0" i="0" u="none" strike="noStrike" cap="none" normalizeH="0" baseline="0" dirty="0">
              <a:ln>
                <a:noFill/>
              </a:ln>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3" name="文本框 12">
            <a:extLst>
              <a:ext uri="{FF2B5EF4-FFF2-40B4-BE49-F238E27FC236}">
                <a16:creationId xmlns:a16="http://schemas.microsoft.com/office/drawing/2014/main" id="{83BECB72-E76B-4976-BAF4-ACD06646E906}"/>
              </a:ext>
            </a:extLst>
          </p:cNvPr>
          <p:cNvSpPr txBox="1"/>
          <p:nvPr/>
        </p:nvSpPr>
        <p:spPr>
          <a:xfrm>
            <a:off x="782747" y="4687698"/>
            <a:ext cx="8120582" cy="338554"/>
          </a:xfrm>
          <a:prstGeom prst="rect">
            <a:avLst/>
          </a:prstGeom>
          <a:noFill/>
        </p:spPr>
        <p:txBody>
          <a:bodyPr wrap="square">
            <a:spAutoFit/>
          </a:bodyPr>
          <a:lstStyle/>
          <a:p>
            <a:pPr marL="285750" indent="-285750">
              <a:buFont typeface="Wingdings" panose="05000000000000000000" pitchFamily="2" charset="2"/>
              <a:buChar char="l"/>
              <a:defRPr/>
            </a:pPr>
            <a:r>
              <a:rPr lang="zh-CN" altLang="en-US" sz="16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程序中如果只有一条执行路径，那么这个程序就是单线程的程序。</a:t>
            </a:r>
            <a:endParaRPr lang="en-US" altLang="zh-CN" sz="16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874264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animBg="1"/>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205338" y="998727"/>
            <a:ext cx="6131672" cy="4256405"/>
          </a:xfrm>
        </p:spPr>
        <p:txBody>
          <a:bodyPr>
            <a:noAutofit/>
          </a:bodyPr>
          <a:lstStyle/>
          <a:p>
            <a:pPr>
              <a:lnSpc>
                <a:spcPct val="220000"/>
              </a:lnSpc>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多线程的创建</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20000"/>
              </a:lnSpc>
              <a:buFont typeface="Wingdings" panose="05000000000000000000" pitchFamily="2" charset="2"/>
              <a:buChar char="Ø"/>
            </a:pPr>
            <a:r>
              <a:rPr kumimoji="1"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Thread</a:t>
            </a:r>
            <a:r>
              <a:rPr kumimoji="1"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的常用方法</a:t>
            </a:r>
          </a:p>
          <a:p>
            <a:pPr>
              <a:lnSpc>
                <a:spcPct val="220000"/>
              </a:lnSpc>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线程安全</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20000"/>
              </a:lnSpc>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线程同步</a:t>
            </a:r>
          </a:p>
          <a:p>
            <a:pPr>
              <a:lnSpc>
                <a:spcPct val="220000"/>
              </a:lnSpc>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线程通信</a:t>
            </a:r>
          </a:p>
          <a:p>
            <a:pPr>
              <a:lnSpc>
                <a:spcPct val="220000"/>
              </a:lnSpc>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线程池</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8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补充知识：定时器</a:t>
            </a:r>
            <a:endParaRPr kumimoji="1" lang="en-US" altLang="zh-CN" sz="18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8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补充知识：并发、并行</a:t>
            </a:r>
            <a:endParaRPr kumimoji="1" lang="en-US" altLang="zh-CN" sz="18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8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补充知识：线程的生命周期</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8943634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2">
            <a:extLst>
              <a:ext uri="{FF2B5EF4-FFF2-40B4-BE49-F238E27FC236}">
                <a16:creationId xmlns:a16="http://schemas.microsoft.com/office/drawing/2014/main" id="{164D92D0-6583-41ED-9006-026C6A4D5B4B}"/>
              </a:ext>
            </a:extLst>
          </p:cNvPr>
          <p:cNvSpPr txBox="1"/>
          <p:nvPr/>
        </p:nvSpPr>
        <p:spPr>
          <a:xfrm>
            <a:off x="838201" y="1049446"/>
            <a:ext cx="4686300" cy="676724"/>
          </a:xfrm>
          <a:prstGeom prst="rect">
            <a:avLst/>
          </a:prstGeom>
          <a:noFill/>
        </p:spPr>
        <p:txBody>
          <a:bodyPr>
            <a:spAutoFit/>
          </a:bodyPr>
          <a:lstStyle/>
          <a:p>
            <a:pPr>
              <a:lnSpc>
                <a:spcPct val="250000"/>
              </a:lnSpc>
              <a:defRPr/>
            </a:pP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Thread</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常用</a:t>
            </a: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说明</a:t>
            </a:r>
          </a:p>
        </p:txBody>
      </p:sp>
      <p:sp>
        <p:nvSpPr>
          <p:cNvPr id="6" name="文本框 5">
            <a:extLst>
              <a:ext uri="{FF2B5EF4-FFF2-40B4-BE49-F238E27FC236}">
                <a16:creationId xmlns:a16="http://schemas.microsoft.com/office/drawing/2014/main" id="{DC8260A1-C8B6-4D38-9380-54AF8DA1DA62}"/>
              </a:ext>
            </a:extLst>
          </p:cNvPr>
          <p:cNvSpPr txBox="1"/>
          <p:nvPr/>
        </p:nvSpPr>
        <p:spPr>
          <a:xfrm>
            <a:off x="551083" y="1726170"/>
            <a:ext cx="11242083" cy="2061718"/>
          </a:xfrm>
          <a:prstGeom prst="rect">
            <a:avLst/>
          </a:prstGeom>
          <a:noFill/>
        </p:spPr>
        <p:txBody>
          <a:bodyPr wrap="square">
            <a:spAutoFit/>
          </a:bodyPr>
          <a:lstStyle/>
          <a:p>
            <a:pPr marL="552435" lvl="1" indent="-285750">
              <a:lnSpc>
                <a:spcPct val="250000"/>
              </a:lnSpc>
              <a:buFont typeface="Wingdings" panose="05000000000000000000" pitchFamily="2" charset="2"/>
              <a:buChar char="l"/>
            </a:pP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Thread</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常用方法：获取线程名称</a:t>
            </a:r>
            <a:r>
              <a:rPr lang="en-US" altLang="zh-CN"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getName</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、设置名称</a:t>
            </a:r>
            <a:r>
              <a:rPr lang="en-US" altLang="zh-CN"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setName</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、获取当前线程对象</a:t>
            </a:r>
            <a:r>
              <a:rPr lang="en-US" altLang="zh-CN"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currentThread</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552435" lvl="1" indent="-285750">
              <a:lnSpc>
                <a:spcPct val="250000"/>
              </a:lnSpc>
              <a:buFont typeface="Wingdings" panose="05000000000000000000" pitchFamily="2" charset="2"/>
              <a:buChar char="l"/>
            </a:pPr>
            <a:r>
              <a:rPr lang="zh-CN" altLang="en-US" sz="1800" dirty="0">
                <a:latin typeface="阿里巴巴普惠体" panose="00020600040101010101" pitchFamily="18" charset="-122"/>
                <a:ea typeface="阿里巴巴普惠体" panose="00020600040101010101" pitchFamily="18" charset="-122"/>
                <a:cs typeface="阿里巴巴普惠体" panose="00020600040101010101" pitchFamily="18" charset="-122"/>
              </a:rPr>
              <a:t>至于</a:t>
            </a:r>
            <a:r>
              <a:rPr lang="en-US" altLang="zh-CN" sz="1800" dirty="0">
                <a:latin typeface="阿里巴巴普惠体" panose="00020600040101010101" pitchFamily="18" charset="-122"/>
                <a:ea typeface="阿里巴巴普惠体" panose="00020600040101010101" pitchFamily="18" charset="-122"/>
                <a:cs typeface="阿里巴巴普惠体" panose="00020600040101010101" pitchFamily="18" charset="-122"/>
              </a:rPr>
              <a:t>Thread</a:t>
            </a:r>
            <a:r>
              <a:rPr lang="zh-CN" altLang="en-US" sz="1800" dirty="0">
                <a:latin typeface="阿里巴巴普惠体" panose="00020600040101010101" pitchFamily="18" charset="-122"/>
                <a:ea typeface="阿里巴巴普惠体" panose="00020600040101010101" pitchFamily="18" charset="-122"/>
                <a:cs typeface="阿里巴巴普惠体" panose="00020600040101010101" pitchFamily="18" charset="-122"/>
              </a:rPr>
              <a:t>类提供的诸如</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800" dirty="0">
                <a:latin typeface="阿里巴巴普惠体" panose="00020600040101010101" pitchFamily="18" charset="-122"/>
                <a:ea typeface="阿里巴巴普惠体" panose="00020600040101010101" pitchFamily="18" charset="-122"/>
                <a:cs typeface="阿里巴巴普惠体" panose="00020600040101010101" pitchFamily="18" charset="-122"/>
              </a:rPr>
              <a:t>yield</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join</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interrupt</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、不推荐的方法 </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stop </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、守护线程</a:t>
            </a:r>
            <a:r>
              <a:rPr lang="zh-CN" altLang="en-US" sz="1800" dirty="0">
                <a:latin typeface="阿里巴巴普惠体" panose="00020600040101010101" pitchFamily="18" charset="-122"/>
                <a:ea typeface="阿里巴巴普惠体" panose="00020600040101010101" pitchFamily="18" charset="-122"/>
                <a:cs typeface="阿里巴巴普惠体" panose="00020600040101010101" pitchFamily="18" charset="-122"/>
              </a:rPr>
              <a:t>、线程优先级等线程的控制方法，在开发中很少使用，这些</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lang="zh-CN" altLang="en-US" sz="1800" dirty="0">
                <a:latin typeface="阿里巴巴普惠体" panose="00020600040101010101" pitchFamily="18" charset="-122"/>
                <a:ea typeface="阿里巴巴普惠体" panose="00020600040101010101" pitchFamily="18" charset="-122"/>
                <a:cs typeface="阿里巴巴普惠体" panose="00020600040101010101" pitchFamily="18" charset="-122"/>
              </a:rPr>
              <a:t>会在高级篇以及后续需要用到的时候再为大家讲解。</a:t>
            </a:r>
            <a:endParaRPr lang="zh-CN" altLang="en-US" sz="18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40428687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A79B317E-631D-4BFF-BC4D-CF35F0C585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508" y="1732361"/>
            <a:ext cx="2475793" cy="2292897"/>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7B631CE2-2D21-443C-9BE9-C640DFD6DAAA}"/>
              </a:ext>
            </a:extLst>
          </p:cNvPr>
          <p:cNvSpPr txBox="1"/>
          <p:nvPr/>
        </p:nvSpPr>
        <p:spPr>
          <a:xfrm>
            <a:off x="3890623" y="1656711"/>
            <a:ext cx="6853577" cy="1288045"/>
          </a:xfrm>
          <a:prstGeom prst="rect">
            <a:avLst/>
          </a:prstGeom>
          <a:noFill/>
        </p:spPr>
        <p:txBody>
          <a:bodyPr wrap="square">
            <a:spAutoFit/>
          </a:bodyPr>
          <a:lstStyle/>
          <a:p>
            <a:r>
              <a:rPr lang="en-US" altLang="zh-CN" dirty="0"/>
              <a:t>1. </a:t>
            </a:r>
            <a:r>
              <a:rPr lang="zh-CN" altLang="en-US" dirty="0"/>
              <a:t>当有很多线程在执行的时候，我们怎么去区分这些线程呢？</a:t>
            </a:r>
            <a:endParaRPr lang="en-US" altLang="zh-CN" dirty="0"/>
          </a:p>
          <a:p>
            <a:pPr marL="552435" lvl="1" indent="-285750">
              <a:lnSpc>
                <a:spcPct val="200000"/>
              </a:lnSpc>
              <a:buFont typeface="Wingdings" panose="05000000000000000000" pitchFamily="2" charset="2"/>
              <a:buChar char="l"/>
            </a:pPr>
            <a:r>
              <a:rPr lang="zh-CN" altLang="en-US" sz="1600" b="1" dirty="0">
                <a:ea typeface="阿里巴巴普惠体" panose="00020600040101010101"/>
              </a:rPr>
              <a:t>此时需要使用</a:t>
            </a:r>
            <a:r>
              <a:rPr lang="en-US" altLang="zh-CN" sz="1600" b="1" dirty="0">
                <a:ea typeface="阿里巴巴普惠体" panose="00020600040101010101"/>
              </a:rPr>
              <a:t>Thread</a:t>
            </a:r>
            <a:r>
              <a:rPr lang="zh-CN" altLang="en-US" sz="1600" b="1" dirty="0">
                <a:ea typeface="阿里巴巴普惠体" panose="00020600040101010101"/>
              </a:rPr>
              <a:t>的常用方法：</a:t>
            </a:r>
            <a:r>
              <a:rPr lang="en-US" altLang="zh-CN" sz="1600" b="1" dirty="0" err="1">
                <a:ea typeface="阿里巴巴普惠体" panose="00020600040101010101"/>
              </a:rPr>
              <a:t>getName</a:t>
            </a:r>
            <a:r>
              <a:rPr lang="en-US" altLang="zh-CN" sz="1600" b="1" dirty="0">
                <a:ea typeface="阿里巴巴普惠体" panose="00020600040101010101"/>
              </a:rPr>
              <a:t>()</a:t>
            </a:r>
            <a:r>
              <a:rPr lang="zh-CN" altLang="en-US" sz="1600" b="1" dirty="0">
                <a:ea typeface="阿里巴巴普惠体" panose="00020600040101010101"/>
              </a:rPr>
              <a:t>、</a:t>
            </a:r>
            <a:r>
              <a:rPr lang="en-US" altLang="zh-CN" sz="1600" b="1" dirty="0" err="1">
                <a:ea typeface="阿里巴巴普惠体" panose="00020600040101010101"/>
              </a:rPr>
              <a:t>setName</a:t>
            </a:r>
            <a:r>
              <a:rPr lang="en-US" altLang="zh-CN" sz="1600" b="1" dirty="0">
                <a:ea typeface="阿里巴巴普惠体" panose="00020600040101010101"/>
              </a:rPr>
              <a:t>()</a:t>
            </a:r>
            <a:r>
              <a:rPr lang="zh-CN" altLang="en-US" sz="1600" b="1" dirty="0">
                <a:ea typeface="阿里巴巴普惠体" panose="00020600040101010101"/>
              </a:rPr>
              <a:t>、</a:t>
            </a:r>
            <a:r>
              <a:rPr lang="en-US" altLang="zh-CN" sz="1600" b="1" dirty="0" err="1">
                <a:ea typeface="阿里巴巴普惠体" panose="00020600040101010101"/>
              </a:rPr>
              <a:t>currentThread</a:t>
            </a:r>
            <a:r>
              <a:rPr lang="en-US" altLang="zh-CN" sz="1600" dirty="0">
                <a:ea typeface="阿里巴巴普惠体" panose="00020600040101010101"/>
              </a:rPr>
              <a:t>()</a:t>
            </a:r>
            <a:r>
              <a:rPr lang="zh-CN" altLang="en-US" sz="1600" b="1" dirty="0">
                <a:ea typeface="阿里巴巴普惠体" panose="00020600040101010101"/>
              </a:rPr>
              <a:t>等。</a:t>
            </a:r>
          </a:p>
        </p:txBody>
      </p:sp>
    </p:spTree>
    <p:extLst>
      <p:ext uri="{BB962C8B-B14F-4D97-AF65-F5344CB8AC3E}">
        <p14:creationId xmlns:p14="http://schemas.microsoft.com/office/powerpoint/2010/main" val="2025029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2">
            <a:extLst>
              <a:ext uri="{FF2B5EF4-FFF2-40B4-BE49-F238E27FC236}">
                <a16:creationId xmlns:a16="http://schemas.microsoft.com/office/drawing/2014/main" id="{164D92D0-6583-41ED-9006-026C6A4D5B4B}"/>
              </a:ext>
            </a:extLst>
          </p:cNvPr>
          <p:cNvSpPr txBox="1"/>
          <p:nvPr/>
        </p:nvSpPr>
        <p:spPr>
          <a:xfrm>
            <a:off x="838201" y="1049446"/>
            <a:ext cx="4686300" cy="458908"/>
          </a:xfrm>
          <a:prstGeom prst="rect">
            <a:avLst/>
          </a:prstGeom>
          <a:noFill/>
        </p:spPr>
        <p:txBody>
          <a:bodyPr>
            <a:spAutoFit/>
          </a:bodyPr>
          <a:lstStyle/>
          <a:p>
            <a:pPr>
              <a:lnSpc>
                <a:spcPct val="150000"/>
              </a:lnSpc>
              <a:defRPr/>
            </a:pPr>
            <a:r>
              <a:rPr lang="en-US" altLang="zh-CN" b="1" dirty="0">
                <a:solidFill>
                  <a:schemeClr val="tx1">
                    <a:lumMod val="75000"/>
                    <a:lumOff val="25000"/>
                  </a:schemeClr>
                </a:solidFill>
                <a:latin typeface="微软雅黑" pitchFamily="34" charset="-122"/>
                <a:ea typeface="Alibaba PuHuiTi M"/>
              </a:rPr>
              <a:t>Thread</a:t>
            </a:r>
            <a:r>
              <a:rPr lang="zh-CN" altLang="en-US" b="1" dirty="0">
                <a:solidFill>
                  <a:schemeClr val="tx1">
                    <a:lumMod val="75000"/>
                    <a:lumOff val="25000"/>
                  </a:schemeClr>
                </a:solidFill>
                <a:latin typeface="微软雅黑" pitchFamily="34" charset="-122"/>
                <a:ea typeface="Alibaba PuHuiTi M"/>
              </a:rPr>
              <a:t>获取和设置线程名称</a:t>
            </a:r>
          </a:p>
        </p:txBody>
      </p:sp>
      <p:graphicFrame>
        <p:nvGraphicFramePr>
          <p:cNvPr id="12" name="表格 11">
            <a:extLst>
              <a:ext uri="{FF2B5EF4-FFF2-40B4-BE49-F238E27FC236}">
                <a16:creationId xmlns:a16="http://schemas.microsoft.com/office/drawing/2014/main" id="{1BA01162-8AEB-4060-BA64-13DBDC7A9CAD}"/>
              </a:ext>
            </a:extLst>
          </p:cNvPr>
          <p:cNvGraphicFramePr>
            <a:graphicFrameLocks noGrp="1"/>
          </p:cNvGraphicFramePr>
          <p:nvPr/>
        </p:nvGraphicFramePr>
        <p:xfrm>
          <a:off x="838201" y="1603474"/>
          <a:ext cx="10288597" cy="1548857"/>
        </p:xfrm>
        <a:graphic>
          <a:graphicData uri="http://schemas.openxmlformats.org/drawingml/2006/table">
            <a:tbl>
              <a:tblPr/>
              <a:tblGrid>
                <a:gridCol w="3700537">
                  <a:extLst>
                    <a:ext uri="{9D8B030D-6E8A-4147-A177-3AD203B41FA5}">
                      <a16:colId xmlns:a16="http://schemas.microsoft.com/office/drawing/2014/main" val="1138920238"/>
                    </a:ext>
                  </a:extLst>
                </a:gridCol>
                <a:gridCol w="6588060">
                  <a:extLst>
                    <a:ext uri="{9D8B030D-6E8A-4147-A177-3AD203B41FA5}">
                      <a16:colId xmlns:a16="http://schemas.microsoft.com/office/drawing/2014/main" val="432614512"/>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44918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600" dirty="0">
                          <a:latin typeface="Consolas" panose="020B0609020204030204" pitchFamily="49" charset="0"/>
                          <a:ea typeface="微软雅黑" pitchFamily="34" charset="-122"/>
                        </a:rPr>
                        <a:t>String </a:t>
                      </a:r>
                      <a:r>
                        <a:rPr lang="en-US" altLang="zh-CN" sz="1600" dirty="0" err="1">
                          <a:latin typeface="Consolas" panose="020B0609020204030204" pitchFamily="49" charset="0"/>
                          <a:ea typeface="微软雅黑" pitchFamily="34" charset="-122"/>
                        </a:rPr>
                        <a:t>getName</a:t>
                      </a:r>
                      <a:r>
                        <a:rPr lang="en-US" altLang="zh-CN" sz="1600" dirty="0">
                          <a:latin typeface="Consolas" panose="020B0609020204030204" pitchFamily="49" charset="0"/>
                          <a:ea typeface="微软雅黑" pitchFamily="34" charset="-122"/>
                        </a:rPr>
                        <a:t>​()</a:t>
                      </a:r>
                      <a:endParaRPr kumimoji="0" lang="zh-CN" altLang="en-US" sz="1600" b="0" i="0" u="none" strike="noStrike" cap="none" normalizeH="0" baseline="0" dirty="0">
                        <a:ln>
                          <a:noFill/>
                        </a:ln>
                        <a:solidFill>
                          <a:srgbClr val="262626"/>
                        </a:solidFill>
                        <a:effectLst/>
                        <a:latin typeface="Consolas" panose="020B0609020204030204" pitchFamily="49" charset="0"/>
                        <a:ea typeface="Alibaba PuHuiTi R"/>
                        <a:cs typeface="Times New Roman" panose="02020603050405020304" pitchFamily="18"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lumMod val="85000"/>
                              <a:lumOff val="15000"/>
                            </a:schemeClr>
                          </a:solidFill>
                          <a:effectLst/>
                          <a:latin typeface="微软雅黑" pitchFamily="34" charset="-122"/>
                          <a:ea typeface="Alibaba PuHuiTi R"/>
                          <a:cs typeface="Alibaba PuHuiTi R" pitchFamily="18" charset="-122"/>
                        </a:rPr>
                        <a:t>获取当前线程的名称，默认线程名称是</a:t>
                      </a:r>
                      <a:r>
                        <a:rPr kumimoji="0" lang="en-US" altLang="zh-CN" sz="1600" b="0" i="0" u="none" strike="noStrike" cap="none" normalizeH="0" baseline="0" dirty="0">
                          <a:ln>
                            <a:noFill/>
                          </a:ln>
                          <a:solidFill>
                            <a:schemeClr val="tx1">
                              <a:lumMod val="85000"/>
                              <a:lumOff val="15000"/>
                            </a:schemeClr>
                          </a:solidFill>
                          <a:effectLst/>
                          <a:latin typeface="微软雅黑" pitchFamily="34" charset="-122"/>
                          <a:ea typeface="Alibaba PuHuiTi R"/>
                          <a:cs typeface="Alibaba PuHuiTi R" pitchFamily="18" charset="-122"/>
                        </a:rPr>
                        <a:t>Thread-</a:t>
                      </a:r>
                      <a:r>
                        <a:rPr kumimoji="0" lang="zh-CN" altLang="en-US" sz="1600" b="0" i="0" u="none" strike="noStrike" cap="none" normalizeH="0" baseline="0" dirty="0">
                          <a:ln>
                            <a:noFill/>
                          </a:ln>
                          <a:solidFill>
                            <a:schemeClr val="tx1">
                              <a:lumMod val="85000"/>
                              <a:lumOff val="15000"/>
                            </a:schemeClr>
                          </a:solidFill>
                          <a:effectLst/>
                          <a:latin typeface="微软雅黑" pitchFamily="34" charset="-122"/>
                          <a:ea typeface="Alibaba PuHuiTi R"/>
                          <a:cs typeface="Alibaba PuHuiTi R" pitchFamily="18" charset="-122"/>
                        </a:rPr>
                        <a:t>索引</a:t>
                      </a:r>
                      <a:endParaRPr kumimoji="0" lang="zh-CN" altLang="en-US"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44918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600" dirty="0">
                          <a:latin typeface="Consolas" panose="020B0609020204030204" pitchFamily="49" charset="0"/>
                          <a:ea typeface="微软雅黑" pitchFamily="34" charset="-122"/>
                        </a:rPr>
                        <a:t>void </a:t>
                      </a:r>
                      <a:r>
                        <a:rPr lang="en-US" altLang="zh-CN" sz="1600" dirty="0" err="1">
                          <a:latin typeface="Consolas" panose="020B0609020204030204" pitchFamily="49" charset="0"/>
                          <a:ea typeface="微软雅黑" pitchFamily="34" charset="-122"/>
                        </a:rPr>
                        <a:t>setName</a:t>
                      </a:r>
                      <a:r>
                        <a:rPr lang="en-US" altLang="zh-CN" sz="1600" dirty="0">
                          <a:latin typeface="Consolas" panose="020B0609020204030204" pitchFamily="49" charset="0"/>
                          <a:ea typeface="微软雅黑" pitchFamily="34" charset="-122"/>
                        </a:rPr>
                        <a:t>​(String name)</a:t>
                      </a:r>
                      <a:endParaRPr kumimoji="0" lang="zh-CN" altLang="en-US" sz="1600" b="0" i="0" u="none" strike="noStrike" cap="none" normalizeH="0" baseline="0" dirty="0">
                        <a:ln>
                          <a:noFill/>
                        </a:ln>
                        <a:solidFill>
                          <a:srgbClr val="262626"/>
                        </a:solidFill>
                        <a:effectLst/>
                        <a:latin typeface="Consolas" panose="020B0609020204030204" pitchFamily="49" charset="0"/>
                        <a:ea typeface="Alibaba PuHuiTi R"/>
                        <a:cs typeface="Times New Roman" panose="02020603050405020304" pitchFamily="18"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rPr>
                        <a:t>将此线程的名称更改为指定的名称，</a:t>
                      </a:r>
                      <a:r>
                        <a:rPr lang="zh-CN" altLang="en-US" sz="1600" dirty="0">
                          <a:solidFill>
                            <a:schemeClr val="tx1">
                              <a:lumMod val="85000"/>
                              <a:lumOff val="15000"/>
                            </a:schemeClr>
                          </a:solidFill>
                          <a:latin typeface="微软雅黑" pitchFamily="34" charset="-122"/>
                          <a:ea typeface="微软雅黑" pitchFamily="34" charset="-122"/>
                        </a:rPr>
                        <a:t>通过构造器也可以设置线程名称</a:t>
                      </a:r>
                      <a:endParaRPr lang="en-US" altLang="zh-CN" sz="1600" dirty="0">
                        <a:solidFill>
                          <a:schemeClr val="tx1">
                            <a:lumMod val="85000"/>
                            <a:lumOff val="15000"/>
                          </a:schemeClr>
                        </a:solidFill>
                        <a:latin typeface="微软雅黑" pitchFamily="34" charset="-122"/>
                        <a:ea typeface="微软雅黑" pitchFamily="34"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338090476"/>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CB5082-4E38-4CFB-B1D0-CE865FDFD0A4}"/>
              </a:ext>
            </a:extLst>
          </p:cNvPr>
          <p:cNvSpPr txBox="1"/>
          <p:nvPr/>
        </p:nvSpPr>
        <p:spPr>
          <a:xfrm>
            <a:off x="838201" y="1126265"/>
            <a:ext cx="4686300" cy="458908"/>
          </a:xfrm>
          <a:prstGeom prst="rect">
            <a:avLst/>
          </a:prstGeom>
          <a:noFill/>
        </p:spPr>
        <p:txBody>
          <a:bodyPr>
            <a:spAutoFit/>
          </a:bodyPr>
          <a:lstStyle/>
          <a:p>
            <a:pPr>
              <a:lnSpc>
                <a:spcPct val="150000"/>
              </a:lnSpc>
              <a:defRPr/>
            </a:pPr>
            <a:r>
              <a:rPr lang="en-US" altLang="zh-CN" b="1" dirty="0">
                <a:solidFill>
                  <a:schemeClr val="tx1">
                    <a:lumMod val="75000"/>
                    <a:lumOff val="25000"/>
                  </a:schemeClr>
                </a:solidFill>
                <a:latin typeface="微软雅黑" pitchFamily="34" charset="-122"/>
                <a:ea typeface="Alibaba PuHuiTi M"/>
              </a:rPr>
              <a:t>Thread</a:t>
            </a:r>
            <a:r>
              <a:rPr lang="zh-CN" altLang="en-US" b="1" dirty="0">
                <a:solidFill>
                  <a:schemeClr val="tx1">
                    <a:lumMod val="75000"/>
                    <a:lumOff val="25000"/>
                  </a:schemeClr>
                </a:solidFill>
                <a:latin typeface="微软雅黑" pitchFamily="34" charset="-122"/>
                <a:ea typeface="Alibaba PuHuiTi M"/>
              </a:rPr>
              <a:t>类获得当前线程的对象</a:t>
            </a:r>
          </a:p>
        </p:txBody>
      </p:sp>
      <p:graphicFrame>
        <p:nvGraphicFramePr>
          <p:cNvPr id="7" name="表格 6">
            <a:extLst>
              <a:ext uri="{FF2B5EF4-FFF2-40B4-BE49-F238E27FC236}">
                <a16:creationId xmlns:a16="http://schemas.microsoft.com/office/drawing/2014/main" id="{217A1295-3297-474D-939D-4C69131F5503}"/>
              </a:ext>
            </a:extLst>
          </p:cNvPr>
          <p:cNvGraphicFramePr>
            <a:graphicFrameLocks noGrp="1"/>
          </p:cNvGraphicFramePr>
          <p:nvPr/>
        </p:nvGraphicFramePr>
        <p:xfrm>
          <a:off x="838201" y="1661992"/>
          <a:ext cx="10288597" cy="969695"/>
        </p:xfrm>
        <a:graphic>
          <a:graphicData uri="http://schemas.openxmlformats.org/drawingml/2006/table">
            <a:tbl>
              <a:tblPr/>
              <a:tblGrid>
                <a:gridCol w="5365972">
                  <a:extLst>
                    <a:ext uri="{9D8B030D-6E8A-4147-A177-3AD203B41FA5}">
                      <a16:colId xmlns:a16="http://schemas.microsoft.com/office/drawing/2014/main" val="1138920238"/>
                    </a:ext>
                  </a:extLst>
                </a:gridCol>
                <a:gridCol w="4922625">
                  <a:extLst>
                    <a:ext uri="{9D8B030D-6E8A-4147-A177-3AD203B41FA5}">
                      <a16:colId xmlns:a16="http://schemas.microsoft.com/office/drawing/2014/main" val="432614512"/>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44918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indent="0">
                        <a:lnSpc>
                          <a:spcPct val="150000"/>
                        </a:lnSpc>
                        <a:buFont typeface="Wingdings" pitchFamily="2" charset="2"/>
                        <a:buNone/>
                        <a:defRPr/>
                      </a:pPr>
                      <a:r>
                        <a:rPr lang="en-US" altLang="zh-CN" sz="1600" dirty="0">
                          <a:latin typeface="微软雅黑" pitchFamily="34" charset="-122"/>
                          <a:ea typeface="微软雅黑" pitchFamily="34" charset="-122"/>
                        </a:rPr>
                        <a:t>public static Thread </a:t>
                      </a:r>
                      <a:r>
                        <a:rPr lang="en-US" altLang="zh-CN" sz="1600" dirty="0" err="1">
                          <a:latin typeface="微软雅黑" pitchFamily="34" charset="-122"/>
                          <a:ea typeface="微软雅黑" pitchFamily="34" charset="-122"/>
                        </a:rPr>
                        <a:t>currentThread</a:t>
                      </a:r>
                      <a:r>
                        <a:rPr lang="en-US" altLang="zh-CN" sz="1600" dirty="0">
                          <a:latin typeface="微软雅黑" pitchFamily="34" charset="-122"/>
                          <a:ea typeface="微软雅黑" pitchFamily="34" charset="-122"/>
                        </a:rPr>
                        <a:t>()</a:t>
                      </a:r>
                      <a:r>
                        <a:rPr lang="zh-CN" altLang="en-US" sz="1600" dirty="0">
                          <a:latin typeface="微软雅黑" pitchFamily="34" charset="-122"/>
                          <a:ea typeface="微软雅黑" pitchFamily="34" charset="-122"/>
                        </a:rPr>
                        <a:t>：</a:t>
                      </a:r>
                      <a:endParaRPr lang="en-US" altLang="zh-CN" sz="1600" dirty="0">
                        <a:latin typeface="微软雅黑" pitchFamily="34" charset="-122"/>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600" dirty="0">
                          <a:latin typeface="微软雅黑" pitchFamily="34" charset="-122"/>
                          <a:ea typeface="微软雅黑" pitchFamily="34" charset="-122"/>
                        </a:rPr>
                        <a:t>返回对当前正在执行的线程对象的引用</a:t>
                      </a:r>
                      <a:endParaRPr kumimoji="0" lang="zh-CN" altLang="en-US"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bl>
          </a:graphicData>
        </a:graphic>
      </p:graphicFrame>
      <p:sp>
        <p:nvSpPr>
          <p:cNvPr id="2" name="文本框 1">
            <a:extLst>
              <a:ext uri="{FF2B5EF4-FFF2-40B4-BE49-F238E27FC236}">
                <a16:creationId xmlns:a16="http://schemas.microsoft.com/office/drawing/2014/main" id="{14260EEC-6049-4A8E-9976-11E0E3837893}"/>
              </a:ext>
            </a:extLst>
          </p:cNvPr>
          <p:cNvSpPr txBox="1"/>
          <p:nvPr/>
        </p:nvSpPr>
        <p:spPr>
          <a:xfrm>
            <a:off x="838201" y="3059567"/>
            <a:ext cx="4542695" cy="369332"/>
          </a:xfrm>
          <a:prstGeom prst="rect">
            <a:avLst/>
          </a:prstGeom>
          <a:noFill/>
        </p:spPr>
        <p:txBody>
          <a:bodyPr wrap="square" rtlCol="0">
            <a:spAutoFit/>
          </a:bodyPr>
          <a:lstStyle/>
          <a:p>
            <a:pPr fontAlgn="auto">
              <a:spcBef>
                <a:spcPts val="0"/>
              </a:spcBef>
              <a:spcAft>
                <a:spcPts val="0"/>
              </a:spcAft>
            </a:pPr>
            <a:r>
              <a:rPr lang="zh-CN" altLang="en-US" b="1" dirty="0">
                <a:solidFill>
                  <a:schemeClr val="tx1">
                    <a:lumMod val="65000"/>
                    <a:lumOff val="35000"/>
                  </a:schemeClr>
                </a:solidFill>
                <a:ea typeface="Alibaba PuHuiTi M"/>
              </a:rPr>
              <a:t>注意</a:t>
            </a:r>
          </a:p>
        </p:txBody>
      </p:sp>
      <p:sp>
        <p:nvSpPr>
          <p:cNvPr id="4" name="文本框 3">
            <a:extLst>
              <a:ext uri="{FF2B5EF4-FFF2-40B4-BE49-F238E27FC236}">
                <a16:creationId xmlns:a16="http://schemas.microsoft.com/office/drawing/2014/main" id="{69F4CB96-B235-459A-A512-B5A603B9346A}"/>
              </a:ext>
            </a:extLst>
          </p:cNvPr>
          <p:cNvSpPr txBox="1"/>
          <p:nvPr/>
        </p:nvSpPr>
        <p:spPr>
          <a:xfrm>
            <a:off x="838201" y="3612477"/>
            <a:ext cx="6527749" cy="791627"/>
          </a:xfrm>
          <a:prstGeom prst="rect">
            <a:avLst/>
          </a:prstGeom>
          <a:noFill/>
        </p:spPr>
        <p:txBody>
          <a:bodyPr wrap="none" rtlCol="0">
            <a:spAutoFit/>
          </a:bodyPr>
          <a:lstStyle/>
          <a:p>
            <a:pPr marL="285750" indent="-285750" fontAlgn="auto">
              <a:lnSpc>
                <a:spcPct val="150000"/>
              </a:lnSpc>
              <a:spcBef>
                <a:spcPts val="0"/>
              </a:spcBef>
              <a:spcAft>
                <a:spcPts val="0"/>
              </a:spcAft>
              <a:buFont typeface="Wingdings" panose="05000000000000000000" pitchFamily="2" charset="2"/>
              <a:buChar char="l"/>
            </a:pPr>
            <a:r>
              <a:rPr lang="en-US" altLang="zh-CN" sz="1600" dirty="0">
                <a:solidFill>
                  <a:schemeClr val="tx1">
                    <a:lumMod val="65000"/>
                    <a:lumOff val="35000"/>
                  </a:schemeClr>
                </a:solidFill>
                <a:ea typeface="Alibaba PuHuiTi R"/>
              </a:rPr>
              <a:t> 1</a:t>
            </a:r>
            <a:r>
              <a:rPr lang="zh-CN" altLang="en-US" sz="1600" dirty="0">
                <a:solidFill>
                  <a:schemeClr val="tx1">
                    <a:lumMod val="65000"/>
                    <a:lumOff val="35000"/>
                  </a:schemeClr>
                </a:solidFill>
                <a:ea typeface="Alibaba PuHuiTi R"/>
              </a:rPr>
              <a:t>、此方法是</a:t>
            </a:r>
            <a:r>
              <a:rPr lang="en-US" altLang="zh-CN" sz="1600" dirty="0">
                <a:solidFill>
                  <a:schemeClr val="tx1">
                    <a:lumMod val="65000"/>
                    <a:lumOff val="35000"/>
                  </a:schemeClr>
                </a:solidFill>
                <a:ea typeface="Alibaba PuHuiTi R"/>
              </a:rPr>
              <a:t>Thread</a:t>
            </a:r>
            <a:r>
              <a:rPr lang="zh-CN" altLang="en-US" sz="1600" dirty="0">
                <a:solidFill>
                  <a:schemeClr val="tx1">
                    <a:lumMod val="65000"/>
                    <a:lumOff val="35000"/>
                  </a:schemeClr>
                </a:solidFill>
                <a:ea typeface="Alibaba PuHuiTi R"/>
              </a:rPr>
              <a:t>类的静态方法，可以直接使用</a:t>
            </a:r>
            <a:r>
              <a:rPr lang="en-US" altLang="zh-CN" sz="1600" dirty="0">
                <a:solidFill>
                  <a:schemeClr val="tx1">
                    <a:lumMod val="65000"/>
                    <a:lumOff val="35000"/>
                  </a:schemeClr>
                </a:solidFill>
                <a:ea typeface="Alibaba PuHuiTi R"/>
              </a:rPr>
              <a:t>Thread</a:t>
            </a:r>
            <a:r>
              <a:rPr lang="zh-CN" altLang="en-US" sz="1600" dirty="0">
                <a:solidFill>
                  <a:schemeClr val="tx1">
                    <a:lumMod val="65000"/>
                    <a:lumOff val="35000"/>
                  </a:schemeClr>
                </a:solidFill>
                <a:ea typeface="Alibaba PuHuiTi R"/>
              </a:rPr>
              <a:t>类调用。</a:t>
            </a:r>
            <a:endParaRPr lang="en-US" altLang="zh-CN" sz="1600" dirty="0">
              <a:solidFill>
                <a:schemeClr val="tx1">
                  <a:lumMod val="65000"/>
                  <a:lumOff val="35000"/>
                </a:schemeClr>
              </a:solidFill>
              <a:ea typeface="Alibaba PuHuiTi R"/>
            </a:endParaRPr>
          </a:p>
          <a:p>
            <a:pPr marL="285750" indent="-285750" fontAlgn="auto">
              <a:lnSpc>
                <a:spcPct val="150000"/>
              </a:lnSpc>
              <a:spcBef>
                <a:spcPts val="0"/>
              </a:spcBef>
              <a:spcAft>
                <a:spcPts val="0"/>
              </a:spcAft>
              <a:buFont typeface="Wingdings" panose="05000000000000000000" pitchFamily="2" charset="2"/>
              <a:buChar char="l"/>
            </a:pPr>
            <a:r>
              <a:rPr lang="en-US" altLang="zh-CN" sz="1600" dirty="0">
                <a:solidFill>
                  <a:srgbClr val="C00000"/>
                </a:solidFill>
                <a:ea typeface="Alibaba PuHuiTi R"/>
              </a:rPr>
              <a:t> 2</a:t>
            </a:r>
            <a:r>
              <a:rPr lang="zh-CN" altLang="en-US" sz="1600" dirty="0">
                <a:solidFill>
                  <a:srgbClr val="C00000"/>
                </a:solidFill>
                <a:ea typeface="Alibaba PuHuiTi R"/>
              </a:rPr>
              <a:t>、这个方法是在哪个线程执行中调用的，就会得到哪个线程对象。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ADCFB36A-3195-4A28-B09C-98828CC19199}"/>
              </a:ext>
            </a:extLst>
          </p:cNvPr>
          <p:cNvSpPr txBox="1"/>
          <p:nvPr/>
        </p:nvSpPr>
        <p:spPr>
          <a:xfrm>
            <a:off x="951701" y="1049446"/>
            <a:ext cx="6097978" cy="369332"/>
          </a:xfrm>
          <a:prstGeom prst="rect">
            <a:avLst/>
          </a:prstGeom>
          <a:noFill/>
        </p:spPr>
        <p:txBody>
          <a:bodyPr wrap="square">
            <a:spAutoFit/>
          </a:bodyPr>
          <a:lstStyle/>
          <a:p>
            <a:r>
              <a:rPr lang="en-US" altLang="zh-CN" b="1" dirty="0">
                <a:solidFill>
                  <a:schemeClr val="tx1">
                    <a:lumMod val="75000"/>
                    <a:lumOff val="25000"/>
                  </a:schemeClr>
                </a:solidFill>
                <a:latin typeface="微软雅黑" pitchFamily="34" charset="-122"/>
                <a:ea typeface="Alibaba PuHuiTi M"/>
              </a:rPr>
              <a:t>Thread</a:t>
            </a:r>
            <a:r>
              <a:rPr lang="zh-CN" altLang="en-US" b="1" dirty="0">
                <a:solidFill>
                  <a:schemeClr val="tx1">
                    <a:lumMod val="75000"/>
                    <a:lumOff val="25000"/>
                  </a:schemeClr>
                </a:solidFill>
                <a:latin typeface="微软雅黑" pitchFamily="34" charset="-122"/>
                <a:ea typeface="Alibaba PuHuiTi M"/>
              </a:rPr>
              <a:t>的构造器</a:t>
            </a:r>
            <a:endParaRPr lang="zh-CN" altLang="en-US" dirty="0"/>
          </a:p>
        </p:txBody>
      </p:sp>
      <p:graphicFrame>
        <p:nvGraphicFramePr>
          <p:cNvPr id="10" name="表格 9">
            <a:extLst>
              <a:ext uri="{FF2B5EF4-FFF2-40B4-BE49-F238E27FC236}">
                <a16:creationId xmlns:a16="http://schemas.microsoft.com/office/drawing/2014/main" id="{028DBEE9-2A02-43F6-B079-96C8181127EB}"/>
              </a:ext>
            </a:extLst>
          </p:cNvPr>
          <p:cNvGraphicFramePr>
            <a:graphicFrameLocks noGrp="1"/>
          </p:cNvGraphicFramePr>
          <p:nvPr/>
        </p:nvGraphicFramePr>
        <p:xfrm>
          <a:off x="951701" y="1418778"/>
          <a:ext cx="10288597" cy="1868061"/>
        </p:xfrm>
        <a:graphic>
          <a:graphicData uri="http://schemas.openxmlformats.org/drawingml/2006/table">
            <a:tbl>
              <a:tblPr/>
              <a:tblGrid>
                <a:gridCol w="5365972">
                  <a:extLst>
                    <a:ext uri="{9D8B030D-6E8A-4147-A177-3AD203B41FA5}">
                      <a16:colId xmlns:a16="http://schemas.microsoft.com/office/drawing/2014/main" val="1138920238"/>
                    </a:ext>
                  </a:extLst>
                </a:gridCol>
                <a:gridCol w="4922625">
                  <a:extLst>
                    <a:ext uri="{9D8B030D-6E8A-4147-A177-3AD203B41FA5}">
                      <a16:colId xmlns:a16="http://schemas.microsoft.com/office/drawing/2014/main" val="432614512"/>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44918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600" kern="1200" dirty="0">
                          <a:solidFill>
                            <a:schemeClr val="tx1"/>
                          </a:solidFill>
                          <a:effectLst/>
                          <a:latin typeface="Consolas" panose="020B0609020204030204" pitchFamily="49" charset="0"/>
                          <a:ea typeface="黑体" panose="02010609060101010101" pitchFamily="49" charset="-122"/>
                          <a:cs typeface="+mn-cs"/>
                        </a:rPr>
                        <a:t>public Thread</a:t>
                      </a:r>
                      <a:r>
                        <a:rPr lang="en-US" altLang="zh-CN" sz="1600" dirty="0">
                          <a:latin typeface="Consolas" panose="020B0609020204030204" pitchFamily="49" charset="0"/>
                        </a:rPr>
                        <a:t>(</a:t>
                      </a:r>
                      <a:r>
                        <a:rPr lang="en-US" altLang="zh-CN" sz="1600" kern="1200" dirty="0">
                          <a:solidFill>
                            <a:schemeClr val="tx1"/>
                          </a:solidFill>
                          <a:effectLst/>
                          <a:latin typeface="Consolas" panose="020B0609020204030204" pitchFamily="49" charset="0"/>
                          <a:ea typeface="黑体" panose="02010609060101010101" pitchFamily="49" charset="-122"/>
                          <a:cs typeface="+mn-cs"/>
                        </a:rPr>
                        <a:t>String name</a:t>
                      </a:r>
                      <a:r>
                        <a:rPr lang="en-US" altLang="zh-CN" sz="1600" dirty="0">
                          <a:latin typeface="Consolas" panose="020B0609020204030204" pitchFamily="49" charset="0"/>
                        </a:rPr>
                        <a:t>)</a:t>
                      </a:r>
                      <a:endParaRPr kumimoji="0" lang="zh-CN" altLang="en-US" sz="1600" b="0" i="0" u="none" strike="noStrike" cap="none" normalizeH="0" baseline="0" dirty="0">
                        <a:ln>
                          <a:noFill/>
                        </a:ln>
                        <a:solidFill>
                          <a:srgbClr val="262626"/>
                        </a:solidFill>
                        <a:effectLst/>
                        <a:latin typeface="Consolas" panose="020B0609020204030204" pitchFamily="49" charset="0"/>
                        <a:ea typeface="Alibaba PuHuiTi R"/>
                        <a:cs typeface="Times New Roman" panose="02020603050405020304" pitchFamily="18"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lumMod val="85000"/>
                              <a:lumOff val="15000"/>
                            </a:schemeClr>
                          </a:solidFill>
                          <a:effectLst/>
                          <a:latin typeface="微软雅黑" pitchFamily="34" charset="-122"/>
                          <a:ea typeface="Alibaba PuHuiTi R"/>
                          <a:cs typeface="Alibaba PuHuiTi R" pitchFamily="18" charset="-122"/>
                        </a:rPr>
                        <a:t>可以为当前线程指定名称</a:t>
                      </a:r>
                      <a:endParaRPr kumimoji="0" lang="zh-CN" altLang="en-US"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44918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600" kern="1200" dirty="0">
                          <a:solidFill>
                            <a:schemeClr val="tx1"/>
                          </a:solidFill>
                          <a:effectLst/>
                          <a:latin typeface="Consolas" panose="020B0609020204030204" pitchFamily="49" charset="0"/>
                          <a:ea typeface="+mn-ea"/>
                          <a:cs typeface="+mn-cs"/>
                        </a:rPr>
                        <a:t>public Thread</a:t>
                      </a:r>
                      <a:r>
                        <a:rPr lang="en-US" altLang="zh-CN" sz="1600" dirty="0">
                          <a:latin typeface="Consolas" panose="020B0609020204030204" pitchFamily="49" charset="0"/>
                        </a:rPr>
                        <a:t>(</a:t>
                      </a:r>
                      <a:r>
                        <a:rPr lang="en-US" altLang="zh-CN" sz="1600" kern="1200" dirty="0">
                          <a:solidFill>
                            <a:schemeClr val="tx1"/>
                          </a:solidFill>
                          <a:effectLst/>
                          <a:latin typeface="Consolas" panose="020B0609020204030204" pitchFamily="49" charset="0"/>
                          <a:ea typeface="黑体" panose="02010609060101010101" pitchFamily="49" charset="-122"/>
                          <a:cs typeface="+mn-cs"/>
                        </a:rPr>
                        <a:t>Runnable</a:t>
                      </a:r>
                      <a:r>
                        <a:rPr lang="en-US" altLang="zh-CN" sz="1600" kern="1200" dirty="0">
                          <a:solidFill>
                            <a:schemeClr val="tx1"/>
                          </a:solidFill>
                          <a:effectLst/>
                          <a:latin typeface="Consolas" panose="020B0609020204030204" pitchFamily="49" charset="0"/>
                          <a:ea typeface="+mn-ea"/>
                          <a:cs typeface="+mn-cs"/>
                        </a:rPr>
                        <a:t> </a:t>
                      </a:r>
                      <a:r>
                        <a:rPr lang="en-US" altLang="zh-CN" sz="1600" dirty="0">
                          <a:latin typeface="Consolas" panose="020B0609020204030204" pitchFamily="49" charset="0"/>
                        </a:rPr>
                        <a:t>target)</a:t>
                      </a:r>
                      <a:endParaRPr kumimoji="0" lang="zh-CN" altLang="en-US" sz="1600" b="0" i="0" u="none" strike="noStrike" cap="none" normalizeH="0" baseline="0" dirty="0">
                        <a:ln>
                          <a:noFill/>
                        </a:ln>
                        <a:solidFill>
                          <a:srgbClr val="262626"/>
                        </a:solidFill>
                        <a:effectLst/>
                        <a:latin typeface="Consolas" panose="020B0609020204030204" pitchFamily="49" charset="0"/>
                        <a:ea typeface="Alibaba PuHuiTi R"/>
                        <a:cs typeface="Times New Roman" panose="02020603050405020304" pitchFamily="18"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rPr>
                        <a:t>封装</a:t>
                      </a:r>
                      <a:r>
                        <a:rPr kumimoji="0" lang="en-US" altLang="zh-CN"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rPr>
                        <a:t>Runnable</a:t>
                      </a:r>
                      <a:r>
                        <a:rPr kumimoji="0" lang="zh-CN" altLang="en-US"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rPr>
                        <a:t>对象成为线程对象</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338090476"/>
                  </a:ext>
                </a:extLst>
              </a:tr>
              <a:tr h="449183">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600" kern="1200" dirty="0">
                          <a:solidFill>
                            <a:schemeClr val="tx1"/>
                          </a:solidFill>
                          <a:effectLst/>
                          <a:latin typeface="Consolas" panose="020B0609020204030204" pitchFamily="49" charset="0"/>
                          <a:ea typeface="黑体" panose="02010609060101010101" pitchFamily="49" charset="-122"/>
                          <a:cs typeface="+mn-cs"/>
                        </a:rPr>
                        <a:t>public Thread</a:t>
                      </a:r>
                      <a:r>
                        <a:rPr lang="en-US" altLang="zh-CN" sz="1600" dirty="0">
                          <a:latin typeface="Consolas" panose="020B0609020204030204" pitchFamily="49" charset="0"/>
                        </a:rPr>
                        <a:t>(</a:t>
                      </a:r>
                      <a:r>
                        <a:rPr lang="en-US" altLang="zh-CN" sz="1600" kern="1200" dirty="0">
                          <a:solidFill>
                            <a:schemeClr val="tx1"/>
                          </a:solidFill>
                          <a:effectLst/>
                          <a:latin typeface="Consolas" panose="020B0609020204030204" pitchFamily="49" charset="0"/>
                          <a:ea typeface="黑体" panose="02010609060101010101" pitchFamily="49" charset="-122"/>
                          <a:cs typeface="+mn-cs"/>
                        </a:rPr>
                        <a:t>Runnable </a:t>
                      </a:r>
                      <a:r>
                        <a:rPr lang="en-US" altLang="zh-CN" sz="1600" dirty="0">
                          <a:latin typeface="Consolas" panose="020B0609020204030204" pitchFamily="49" charset="0"/>
                        </a:rPr>
                        <a:t>target </a:t>
                      </a:r>
                      <a:r>
                        <a:rPr lang="zh-CN" altLang="en-US" sz="1600" dirty="0">
                          <a:latin typeface="Consolas" panose="020B0609020204030204" pitchFamily="49" charset="0"/>
                        </a:rPr>
                        <a:t>，</a:t>
                      </a:r>
                      <a:r>
                        <a:rPr lang="en-US" altLang="zh-CN" sz="1600" dirty="0">
                          <a:latin typeface="Consolas" panose="020B0609020204030204" pitchFamily="49" charset="0"/>
                        </a:rPr>
                        <a:t>String name )</a:t>
                      </a:r>
                      <a:endParaRPr kumimoji="0" lang="zh-CN" altLang="en-US" sz="1600" b="0" i="0" u="none" strike="noStrike" cap="none" normalizeH="0" baseline="0" dirty="0">
                        <a:ln>
                          <a:noFill/>
                        </a:ln>
                        <a:solidFill>
                          <a:srgbClr val="262626"/>
                        </a:solidFill>
                        <a:effectLst/>
                        <a:latin typeface="Consolas" panose="020B0609020204030204" pitchFamily="49" charset="0"/>
                        <a:ea typeface="Alibaba PuHuiTi R"/>
                        <a:cs typeface="Times New Roman" panose="02020603050405020304" pitchFamily="18"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rPr>
                        <a:t>封装</a:t>
                      </a:r>
                      <a:r>
                        <a:rPr kumimoji="0" lang="en-US" altLang="zh-CN"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rPr>
                        <a:t>Runnable</a:t>
                      </a:r>
                      <a:r>
                        <a:rPr kumimoji="0" lang="zh-CN" altLang="en-US"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rPr>
                        <a:t>对象成为线程对象，并指定线程名称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117168034"/>
                  </a:ext>
                </a:extLst>
              </a:tr>
            </a:tbl>
          </a:graphicData>
        </a:graphic>
      </p:graphicFrame>
    </p:spTree>
    <p:extLst>
      <p:ext uri="{BB962C8B-B14F-4D97-AF65-F5344CB8AC3E}">
        <p14:creationId xmlns:p14="http://schemas.microsoft.com/office/powerpoint/2010/main" val="2877447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CB5082-4E38-4CFB-B1D0-CE865FDFD0A4}"/>
              </a:ext>
            </a:extLst>
          </p:cNvPr>
          <p:cNvSpPr txBox="1"/>
          <p:nvPr/>
        </p:nvSpPr>
        <p:spPr>
          <a:xfrm>
            <a:off x="838201" y="941992"/>
            <a:ext cx="4686300" cy="572849"/>
          </a:xfrm>
          <a:prstGeom prst="rect">
            <a:avLst/>
          </a:prstGeom>
          <a:noFill/>
        </p:spPr>
        <p:txBody>
          <a:bodyPr>
            <a:spAutoFit/>
          </a:bodyPr>
          <a:lstStyle/>
          <a:p>
            <a:pPr>
              <a:lnSpc>
                <a:spcPct val="200000"/>
              </a:lnSpc>
              <a:defRPr/>
            </a:pP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Thread</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类的线程休眠方法</a:t>
            </a:r>
          </a:p>
        </p:txBody>
      </p:sp>
      <p:graphicFrame>
        <p:nvGraphicFramePr>
          <p:cNvPr id="7" name="表格 6">
            <a:extLst>
              <a:ext uri="{FF2B5EF4-FFF2-40B4-BE49-F238E27FC236}">
                <a16:creationId xmlns:a16="http://schemas.microsoft.com/office/drawing/2014/main" id="{217A1295-3297-474D-939D-4C69131F5503}"/>
              </a:ext>
            </a:extLst>
          </p:cNvPr>
          <p:cNvGraphicFramePr>
            <a:graphicFrameLocks noGrp="1"/>
          </p:cNvGraphicFramePr>
          <p:nvPr>
            <p:extLst>
              <p:ext uri="{D42A27DB-BD31-4B8C-83A1-F6EECF244321}">
                <p14:modId xmlns:p14="http://schemas.microsoft.com/office/powerpoint/2010/main" val="844787197"/>
              </p:ext>
            </p:extLst>
          </p:nvPr>
        </p:nvGraphicFramePr>
        <p:xfrm>
          <a:off x="838201" y="1661992"/>
          <a:ext cx="10638294" cy="969695"/>
        </p:xfrm>
        <a:graphic>
          <a:graphicData uri="http://schemas.openxmlformats.org/drawingml/2006/table">
            <a:tbl>
              <a:tblPr/>
              <a:tblGrid>
                <a:gridCol w="5548355">
                  <a:extLst>
                    <a:ext uri="{9D8B030D-6E8A-4147-A177-3AD203B41FA5}">
                      <a16:colId xmlns:a16="http://schemas.microsoft.com/office/drawing/2014/main" val="1138920238"/>
                    </a:ext>
                  </a:extLst>
                </a:gridCol>
                <a:gridCol w="5089939">
                  <a:extLst>
                    <a:ext uri="{9D8B030D-6E8A-4147-A177-3AD203B41FA5}">
                      <a16:colId xmlns:a16="http://schemas.microsoft.com/office/drawing/2014/main" val="432614512"/>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44918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indent="0">
                        <a:lnSpc>
                          <a:spcPct val="150000"/>
                        </a:lnSpc>
                        <a:buFont typeface="Wingdings" pitchFamily="2" charset="2"/>
                        <a:buNone/>
                        <a:defRPr/>
                      </a:pPr>
                      <a:r>
                        <a:rPr lang="en-US" altLang="zh-CN" sz="1600" dirty="0">
                          <a:latin typeface="微软雅黑" pitchFamily="34" charset="-122"/>
                          <a:ea typeface="微软雅黑" pitchFamily="34" charset="-122"/>
                        </a:rPr>
                        <a:t>public static void sleep(long time)</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600" dirty="0">
                          <a:latin typeface="微软雅黑" pitchFamily="34" charset="-122"/>
                          <a:ea typeface="微软雅黑" pitchFamily="34" charset="-122"/>
                        </a:rPr>
                        <a:t>让当前线程休眠指定的时间后再继续执行，单位为毫秒。</a:t>
                      </a:r>
                      <a:endParaRPr kumimoji="0" lang="zh-CN" altLang="en-US"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bl>
          </a:graphicData>
        </a:graphic>
      </p:graphicFrame>
      <p:pic>
        <p:nvPicPr>
          <p:cNvPr id="2050" name="Picture 2">
            <a:extLst>
              <a:ext uri="{FF2B5EF4-FFF2-40B4-BE49-F238E27FC236}">
                <a16:creationId xmlns:a16="http://schemas.microsoft.com/office/drawing/2014/main" id="{11901F3F-355A-42C3-A2CC-746A4D2769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6093" y="3049976"/>
            <a:ext cx="2362200" cy="2352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6524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427009" y="166015"/>
            <a:ext cx="5760538" cy="3414122"/>
          </a:xfrm>
        </p:spPr>
        <p:txBody>
          <a:bodyPr/>
          <a:lstStyle/>
          <a:p>
            <a:r>
              <a:rPr lang="en-US" altLang="zh-CN" dirty="0"/>
              <a:t>Thread</a:t>
            </a:r>
            <a:r>
              <a:rPr lang="zh-CN" altLang="en-US" dirty="0"/>
              <a:t>常用方法、构造器</a:t>
            </a:r>
          </a:p>
        </p:txBody>
      </p:sp>
      <p:graphicFrame>
        <p:nvGraphicFramePr>
          <p:cNvPr id="8" name="表格 7">
            <a:extLst>
              <a:ext uri="{FF2B5EF4-FFF2-40B4-BE49-F238E27FC236}">
                <a16:creationId xmlns:a16="http://schemas.microsoft.com/office/drawing/2014/main" id="{6A9925AC-8272-4FAD-8652-9C9BEAA65698}"/>
              </a:ext>
            </a:extLst>
          </p:cNvPr>
          <p:cNvGraphicFramePr>
            <a:graphicFrameLocks noGrp="1"/>
          </p:cNvGraphicFramePr>
          <p:nvPr/>
        </p:nvGraphicFramePr>
        <p:xfrm>
          <a:off x="4504500" y="2378990"/>
          <a:ext cx="7479866" cy="3215610"/>
        </p:xfrm>
        <a:graphic>
          <a:graphicData uri="http://schemas.openxmlformats.org/drawingml/2006/table">
            <a:tbl>
              <a:tblPr/>
              <a:tblGrid>
                <a:gridCol w="3618854">
                  <a:extLst>
                    <a:ext uri="{9D8B030D-6E8A-4147-A177-3AD203B41FA5}">
                      <a16:colId xmlns:a16="http://schemas.microsoft.com/office/drawing/2014/main" val="1138920238"/>
                    </a:ext>
                  </a:extLst>
                </a:gridCol>
                <a:gridCol w="3861012">
                  <a:extLst>
                    <a:ext uri="{9D8B030D-6E8A-4147-A177-3AD203B41FA5}">
                      <a16:colId xmlns:a16="http://schemas.microsoft.com/office/drawing/2014/main" val="432614512"/>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44918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200" dirty="0">
                          <a:latin typeface="Consolas" panose="020B0609020204030204" pitchFamily="49" charset="0"/>
                          <a:ea typeface="微软雅黑" pitchFamily="34" charset="-122"/>
                        </a:rPr>
                        <a:t>String </a:t>
                      </a:r>
                      <a:r>
                        <a:rPr lang="en-US" altLang="zh-CN" sz="1200" dirty="0" err="1">
                          <a:latin typeface="Consolas" panose="020B0609020204030204" pitchFamily="49" charset="0"/>
                          <a:ea typeface="微软雅黑" pitchFamily="34" charset="-122"/>
                        </a:rPr>
                        <a:t>getName</a:t>
                      </a:r>
                      <a:r>
                        <a:rPr lang="en-US" altLang="zh-CN" sz="1200" dirty="0">
                          <a:latin typeface="Consolas" panose="020B0609020204030204" pitchFamily="49" charset="0"/>
                          <a:ea typeface="微软雅黑" pitchFamily="34" charset="-122"/>
                        </a:rPr>
                        <a:t>​()</a:t>
                      </a:r>
                      <a:endParaRPr kumimoji="0" lang="zh-CN" altLang="en-US" sz="1200" b="0" i="0" u="none" strike="noStrike" cap="none" normalizeH="0" baseline="0" dirty="0">
                        <a:ln>
                          <a:noFill/>
                        </a:ln>
                        <a:solidFill>
                          <a:srgbClr val="262626"/>
                        </a:solidFill>
                        <a:effectLst/>
                        <a:latin typeface="Consolas" panose="020B0609020204030204" pitchFamily="49" charset="0"/>
                        <a:ea typeface="Alibaba PuHuiTi R"/>
                        <a:cs typeface="Times New Roman" panose="02020603050405020304" pitchFamily="18"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a:ln>
                            <a:noFill/>
                          </a:ln>
                          <a:solidFill>
                            <a:schemeClr val="tx1">
                              <a:lumMod val="85000"/>
                              <a:lumOff val="15000"/>
                            </a:schemeClr>
                          </a:solidFill>
                          <a:effectLst/>
                          <a:latin typeface="Consolas" panose="020B0609020204030204" pitchFamily="49" charset="0"/>
                          <a:ea typeface="Alibaba PuHuiTi R"/>
                          <a:cs typeface="Alibaba PuHuiTi R" pitchFamily="18" charset="-122"/>
                        </a:rPr>
                        <a:t>获取当前线程的名称，默认线程名称是</a:t>
                      </a:r>
                      <a:r>
                        <a:rPr kumimoji="0" lang="en-US" altLang="zh-CN" sz="1200" b="0" i="0" u="none" strike="noStrike" cap="none" normalizeH="0" baseline="0" dirty="0">
                          <a:ln>
                            <a:noFill/>
                          </a:ln>
                          <a:solidFill>
                            <a:schemeClr val="tx1">
                              <a:lumMod val="85000"/>
                              <a:lumOff val="15000"/>
                            </a:schemeClr>
                          </a:solidFill>
                          <a:effectLst/>
                          <a:latin typeface="Consolas" panose="020B0609020204030204" pitchFamily="49" charset="0"/>
                          <a:ea typeface="Alibaba PuHuiTi R"/>
                          <a:cs typeface="Alibaba PuHuiTi R" pitchFamily="18" charset="-122"/>
                        </a:rPr>
                        <a:t>Thread-</a:t>
                      </a:r>
                      <a:r>
                        <a:rPr kumimoji="0" lang="zh-CN" altLang="en-US" sz="1200" b="0" i="0" u="none" strike="noStrike" cap="none" normalizeH="0" baseline="0" dirty="0">
                          <a:ln>
                            <a:noFill/>
                          </a:ln>
                          <a:solidFill>
                            <a:schemeClr val="tx1">
                              <a:lumMod val="85000"/>
                              <a:lumOff val="15000"/>
                            </a:schemeClr>
                          </a:solidFill>
                          <a:effectLst/>
                          <a:latin typeface="Consolas" panose="020B0609020204030204" pitchFamily="49" charset="0"/>
                          <a:ea typeface="Alibaba PuHuiTi R"/>
                          <a:cs typeface="Alibaba PuHuiTi R" pitchFamily="18" charset="-122"/>
                        </a:rPr>
                        <a:t>索引</a:t>
                      </a:r>
                      <a:endParaRPr kumimoji="0" lang="zh-CN" altLang="en-US" sz="1200" b="0" i="0" u="none" strike="noStrike" cap="none" normalizeH="0" baseline="0" dirty="0">
                        <a:ln>
                          <a:noFill/>
                        </a:ln>
                        <a:solidFill>
                          <a:srgbClr val="262626"/>
                        </a:solidFill>
                        <a:effectLst/>
                        <a:latin typeface="Consolas" panose="020B0609020204030204" pitchFamily="49" charset="0"/>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44918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200" dirty="0">
                          <a:latin typeface="Consolas" panose="020B0609020204030204" pitchFamily="49" charset="0"/>
                          <a:ea typeface="微软雅黑" pitchFamily="34" charset="-122"/>
                        </a:rPr>
                        <a:t>void </a:t>
                      </a:r>
                      <a:r>
                        <a:rPr lang="en-US" altLang="zh-CN" sz="1200" dirty="0" err="1">
                          <a:latin typeface="Consolas" panose="020B0609020204030204" pitchFamily="49" charset="0"/>
                          <a:ea typeface="微软雅黑" pitchFamily="34" charset="-122"/>
                        </a:rPr>
                        <a:t>setName</a:t>
                      </a:r>
                      <a:r>
                        <a:rPr lang="en-US" altLang="zh-CN" sz="1200" dirty="0">
                          <a:latin typeface="Consolas" panose="020B0609020204030204" pitchFamily="49" charset="0"/>
                          <a:ea typeface="微软雅黑" pitchFamily="34" charset="-122"/>
                        </a:rPr>
                        <a:t>​(String name)</a:t>
                      </a:r>
                      <a:endParaRPr kumimoji="0" lang="zh-CN" altLang="en-US" sz="1200" b="0" i="0" u="none" strike="noStrike" cap="none" normalizeH="0" baseline="0" dirty="0">
                        <a:ln>
                          <a:noFill/>
                        </a:ln>
                        <a:solidFill>
                          <a:srgbClr val="262626"/>
                        </a:solidFill>
                        <a:effectLst/>
                        <a:latin typeface="Consolas" panose="020B0609020204030204" pitchFamily="49" charset="0"/>
                        <a:ea typeface="Alibaba PuHuiTi R"/>
                        <a:cs typeface="Times New Roman" panose="02020603050405020304" pitchFamily="18"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200" dirty="0">
                          <a:solidFill>
                            <a:schemeClr val="tx1">
                              <a:lumMod val="85000"/>
                              <a:lumOff val="15000"/>
                            </a:schemeClr>
                          </a:solidFill>
                          <a:latin typeface="Consolas" panose="020B0609020204030204" pitchFamily="49" charset="0"/>
                          <a:ea typeface="微软雅黑" pitchFamily="34" charset="-122"/>
                        </a:rPr>
                        <a:t>设置线程名称</a:t>
                      </a:r>
                      <a:endParaRPr lang="en-US" altLang="zh-CN" sz="1200" dirty="0">
                        <a:solidFill>
                          <a:schemeClr val="tx1">
                            <a:lumMod val="85000"/>
                            <a:lumOff val="15000"/>
                          </a:schemeClr>
                        </a:solidFill>
                        <a:latin typeface="Consolas" panose="020B0609020204030204" pitchFamily="49" charset="0"/>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338090476"/>
                  </a:ext>
                </a:extLst>
              </a:tr>
              <a:tr h="44918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kern="1200" dirty="0">
                          <a:solidFill>
                            <a:schemeClr val="tx1"/>
                          </a:solidFill>
                          <a:latin typeface="Consolas" panose="020B0609020204030204" pitchFamily="49" charset="0"/>
                          <a:ea typeface="微软雅黑" pitchFamily="34" charset="-122"/>
                          <a:cs typeface="+mn-cs"/>
                        </a:rPr>
                        <a:t>public static Thread </a:t>
                      </a:r>
                      <a:r>
                        <a:rPr lang="en-US" altLang="zh-CN" sz="1200" kern="1200" dirty="0" err="1">
                          <a:solidFill>
                            <a:schemeClr val="tx1"/>
                          </a:solidFill>
                          <a:latin typeface="Consolas" panose="020B0609020204030204" pitchFamily="49" charset="0"/>
                          <a:ea typeface="微软雅黑" pitchFamily="34" charset="-122"/>
                          <a:cs typeface="+mn-cs"/>
                        </a:rPr>
                        <a:t>currentThread</a:t>
                      </a:r>
                      <a:r>
                        <a:rPr lang="en-US" altLang="zh-CN" sz="1200" kern="1200" dirty="0">
                          <a:solidFill>
                            <a:schemeClr val="tx1"/>
                          </a:solidFill>
                          <a:latin typeface="Consolas" panose="020B0609020204030204" pitchFamily="49" charset="0"/>
                          <a:ea typeface="微软雅黑" pitchFamily="34" charset="-122"/>
                          <a:cs typeface="+mn-cs"/>
                        </a:rPr>
                        <a:t>()</a:t>
                      </a:r>
                      <a:r>
                        <a:rPr lang="zh-CN" altLang="en-US" sz="1200" kern="1200" dirty="0">
                          <a:solidFill>
                            <a:schemeClr val="tx1"/>
                          </a:solidFill>
                          <a:latin typeface="Consolas" panose="020B0609020204030204" pitchFamily="49" charset="0"/>
                          <a:ea typeface="微软雅黑" pitchFamily="34" charset="-122"/>
                          <a:cs typeface="+mn-cs"/>
                        </a:rPr>
                        <a:t>：</a:t>
                      </a:r>
                      <a:endParaRPr lang="en-US" altLang="zh-CN" sz="1200" kern="1200" dirty="0">
                        <a:solidFill>
                          <a:schemeClr val="tx1"/>
                        </a:solidFill>
                        <a:latin typeface="Consolas" panose="020B0609020204030204" pitchFamily="49" charset="0"/>
                        <a:ea typeface="微软雅黑" pitchFamily="34" charset="-122"/>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200" kern="1200" dirty="0">
                          <a:solidFill>
                            <a:schemeClr val="tx1"/>
                          </a:solidFill>
                          <a:latin typeface="Consolas" panose="020B0609020204030204" pitchFamily="49" charset="0"/>
                          <a:ea typeface="微软雅黑" pitchFamily="34" charset="-122"/>
                          <a:cs typeface="+mn-cs"/>
                        </a:rPr>
                        <a:t>返回对当前正在执行的线程对象的引用</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565271950"/>
                  </a:ext>
                </a:extLst>
              </a:tr>
              <a:tr h="44918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kern="1200" dirty="0">
                          <a:solidFill>
                            <a:schemeClr val="tx1"/>
                          </a:solidFill>
                          <a:latin typeface="Consolas" panose="020B0609020204030204" pitchFamily="49" charset="0"/>
                          <a:ea typeface="微软雅黑" pitchFamily="34" charset="-122"/>
                          <a:cs typeface="+mn-cs"/>
                        </a:rPr>
                        <a:t>public static void sleep(long time)</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200" kern="1200" dirty="0">
                          <a:solidFill>
                            <a:schemeClr val="tx1"/>
                          </a:solidFill>
                          <a:latin typeface="Consolas" panose="020B0609020204030204" pitchFamily="49" charset="0"/>
                          <a:ea typeface="微软雅黑" pitchFamily="34" charset="-122"/>
                          <a:cs typeface="+mn-cs"/>
                        </a:rPr>
                        <a:t>让线程休眠指定的时间，单位为毫秒。</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941654095"/>
                  </a:ext>
                </a:extLst>
              </a:tr>
              <a:tr h="449183">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kern="1200" dirty="0">
                          <a:solidFill>
                            <a:schemeClr val="tx1"/>
                          </a:solidFill>
                          <a:latin typeface="Consolas" panose="020B0609020204030204" pitchFamily="49" charset="0"/>
                          <a:ea typeface="微软雅黑" pitchFamily="34" charset="-122"/>
                          <a:cs typeface="+mn-cs"/>
                        </a:rPr>
                        <a:t>public void run()</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200" kern="1200" dirty="0">
                          <a:solidFill>
                            <a:schemeClr val="tx1"/>
                          </a:solidFill>
                          <a:latin typeface="Consolas" panose="020B0609020204030204" pitchFamily="49" charset="0"/>
                          <a:ea typeface="微软雅黑" pitchFamily="34" charset="-122"/>
                          <a:cs typeface="+mn-cs"/>
                        </a:rPr>
                        <a:t>线程任务方法</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917678623"/>
                  </a:ext>
                </a:extLst>
              </a:tr>
              <a:tr h="449183">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kern="1200" dirty="0">
                          <a:solidFill>
                            <a:schemeClr val="tx1"/>
                          </a:solidFill>
                          <a:latin typeface="Consolas" panose="020B0609020204030204" pitchFamily="49" charset="0"/>
                          <a:ea typeface="微软雅黑" pitchFamily="34" charset="-122"/>
                          <a:cs typeface="+mn-cs"/>
                        </a:rPr>
                        <a:t>public void start()</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200" kern="1200" dirty="0">
                          <a:solidFill>
                            <a:schemeClr val="tx1"/>
                          </a:solidFill>
                          <a:latin typeface="Consolas" panose="020B0609020204030204" pitchFamily="49" charset="0"/>
                          <a:ea typeface="微软雅黑" pitchFamily="34" charset="-122"/>
                          <a:cs typeface="+mn-cs"/>
                        </a:rPr>
                        <a:t>线程启动方法</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69960470"/>
                  </a:ext>
                </a:extLst>
              </a:tr>
            </a:tbl>
          </a:graphicData>
        </a:graphic>
      </p:graphicFrame>
    </p:spTree>
    <p:extLst>
      <p:ext uri="{BB962C8B-B14F-4D97-AF65-F5344CB8AC3E}">
        <p14:creationId xmlns:p14="http://schemas.microsoft.com/office/powerpoint/2010/main" val="49425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427009" y="267252"/>
            <a:ext cx="5760538" cy="3414122"/>
          </a:xfrm>
        </p:spPr>
        <p:txBody>
          <a:bodyPr/>
          <a:lstStyle/>
          <a:p>
            <a:pPr marL="0" indent="0">
              <a:buNone/>
            </a:pPr>
            <a:r>
              <a:rPr lang="en-US" altLang="zh-CN" dirty="0"/>
              <a:t>2. Thread</a:t>
            </a:r>
            <a:r>
              <a:rPr lang="zh-CN" altLang="en-US" dirty="0"/>
              <a:t>常用方法、构造器</a:t>
            </a:r>
          </a:p>
        </p:txBody>
      </p:sp>
      <p:graphicFrame>
        <p:nvGraphicFramePr>
          <p:cNvPr id="9" name="表格 8">
            <a:extLst>
              <a:ext uri="{FF2B5EF4-FFF2-40B4-BE49-F238E27FC236}">
                <a16:creationId xmlns:a16="http://schemas.microsoft.com/office/drawing/2014/main" id="{7ADD3EB9-9173-4765-AE88-9F3C50B453A6}"/>
              </a:ext>
            </a:extLst>
          </p:cNvPr>
          <p:cNvGraphicFramePr>
            <a:graphicFrameLocks noGrp="1"/>
          </p:cNvGraphicFramePr>
          <p:nvPr/>
        </p:nvGraphicFramePr>
        <p:xfrm>
          <a:off x="4515105" y="2423372"/>
          <a:ext cx="7479866" cy="1868061"/>
        </p:xfrm>
        <a:graphic>
          <a:graphicData uri="http://schemas.openxmlformats.org/drawingml/2006/table">
            <a:tbl>
              <a:tblPr/>
              <a:tblGrid>
                <a:gridCol w="3923722">
                  <a:extLst>
                    <a:ext uri="{9D8B030D-6E8A-4147-A177-3AD203B41FA5}">
                      <a16:colId xmlns:a16="http://schemas.microsoft.com/office/drawing/2014/main" val="1138920238"/>
                    </a:ext>
                  </a:extLst>
                </a:gridCol>
                <a:gridCol w="3556144">
                  <a:extLst>
                    <a:ext uri="{9D8B030D-6E8A-4147-A177-3AD203B41FA5}">
                      <a16:colId xmlns:a16="http://schemas.microsoft.com/office/drawing/2014/main" val="432614512"/>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Consolas" panose="020B0609020204030204" pitchFamily="49" charset="0"/>
                          <a:ea typeface="Alibaba PuHuiTi R" pitchFamily="18" charset="-122"/>
                          <a:cs typeface="+mn-cs"/>
                        </a:rPr>
                        <a:t>构造器</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Consolas" panose="020B0609020204030204" pitchFamily="49" charset="0"/>
                          <a:ea typeface="Alibaba PuHuiTi R" pitchFamily="18" charset="-122"/>
                          <a:cs typeface="+mn-cs"/>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44918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kern="1200" dirty="0">
                          <a:solidFill>
                            <a:schemeClr val="tx1"/>
                          </a:solidFill>
                          <a:latin typeface="Consolas" panose="020B0609020204030204" pitchFamily="49" charset="0"/>
                          <a:ea typeface="微软雅黑" pitchFamily="34" charset="-122"/>
                          <a:cs typeface="+mn-cs"/>
                        </a:rPr>
                        <a:t>public Thread(String name)</a:t>
                      </a:r>
                      <a:endParaRPr lang="zh-CN" altLang="en-US" sz="1200" kern="1200" dirty="0">
                        <a:solidFill>
                          <a:schemeClr val="tx1"/>
                        </a:solidFill>
                        <a:latin typeface="Consolas" panose="020B0609020204030204" pitchFamily="49" charset="0"/>
                        <a:ea typeface="微软雅黑" pitchFamily="34" charset="-122"/>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200" kern="1200" dirty="0">
                          <a:solidFill>
                            <a:schemeClr val="tx1"/>
                          </a:solidFill>
                          <a:latin typeface="Consolas" panose="020B0609020204030204" pitchFamily="49" charset="0"/>
                          <a:ea typeface="微软雅黑" pitchFamily="34" charset="-122"/>
                          <a:cs typeface="+mn-cs"/>
                        </a:rPr>
                        <a:t>可以为当前线程指定名称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449183">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kern="1200" dirty="0">
                          <a:solidFill>
                            <a:schemeClr val="tx1"/>
                          </a:solidFill>
                          <a:latin typeface="Consolas" panose="020B0609020204030204" pitchFamily="49" charset="0"/>
                          <a:ea typeface="微软雅黑" pitchFamily="34" charset="-122"/>
                          <a:cs typeface="+mn-cs"/>
                        </a:rPr>
                        <a:t>public Thread(Runnable target)</a:t>
                      </a:r>
                      <a:endParaRPr lang="zh-CN" altLang="en-US" sz="1200" kern="1200" dirty="0">
                        <a:solidFill>
                          <a:schemeClr val="tx1"/>
                        </a:solidFill>
                        <a:latin typeface="Consolas" panose="020B0609020204030204" pitchFamily="49" charset="0"/>
                        <a:ea typeface="微软雅黑" pitchFamily="34" charset="-122"/>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200" kern="1200" dirty="0">
                          <a:solidFill>
                            <a:schemeClr val="tx1"/>
                          </a:solidFill>
                          <a:latin typeface="Consolas" panose="020B0609020204030204" pitchFamily="49" charset="0"/>
                          <a:ea typeface="微软雅黑" pitchFamily="34" charset="-122"/>
                          <a:cs typeface="+mn-cs"/>
                        </a:rPr>
                        <a:t>把</a:t>
                      </a:r>
                      <a:r>
                        <a:rPr lang="en-US" altLang="zh-CN" sz="1200" kern="1200" dirty="0">
                          <a:solidFill>
                            <a:schemeClr val="tx1"/>
                          </a:solidFill>
                          <a:latin typeface="Consolas" panose="020B0609020204030204" pitchFamily="49" charset="0"/>
                          <a:ea typeface="微软雅黑" pitchFamily="34" charset="-122"/>
                          <a:cs typeface="+mn-cs"/>
                        </a:rPr>
                        <a:t>Runnable</a:t>
                      </a:r>
                      <a:r>
                        <a:rPr lang="zh-CN" altLang="en-US" sz="1200" kern="1200" dirty="0">
                          <a:solidFill>
                            <a:schemeClr val="tx1"/>
                          </a:solidFill>
                          <a:latin typeface="Consolas" panose="020B0609020204030204" pitchFamily="49" charset="0"/>
                          <a:ea typeface="微软雅黑" pitchFamily="34" charset="-122"/>
                          <a:cs typeface="+mn-cs"/>
                        </a:rPr>
                        <a:t>对象交给线程对象</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338090476"/>
                  </a:ext>
                </a:extLst>
              </a:tr>
              <a:tr h="449183">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kern="1200" dirty="0">
                          <a:solidFill>
                            <a:schemeClr val="tx1"/>
                          </a:solidFill>
                          <a:latin typeface="Consolas" panose="020B0609020204030204" pitchFamily="49" charset="0"/>
                          <a:ea typeface="微软雅黑" pitchFamily="34" charset="-122"/>
                          <a:cs typeface="+mn-cs"/>
                        </a:rPr>
                        <a:t>public Thread(Runnable target </a:t>
                      </a:r>
                      <a:r>
                        <a:rPr lang="zh-CN" altLang="en-US" sz="1200" kern="1200" dirty="0">
                          <a:solidFill>
                            <a:schemeClr val="tx1"/>
                          </a:solidFill>
                          <a:latin typeface="Consolas" panose="020B0609020204030204" pitchFamily="49" charset="0"/>
                          <a:ea typeface="微软雅黑" pitchFamily="34" charset="-122"/>
                          <a:cs typeface="+mn-cs"/>
                        </a:rPr>
                        <a:t>，</a:t>
                      </a:r>
                      <a:r>
                        <a:rPr lang="en-US" altLang="zh-CN" sz="1200" kern="1200" dirty="0">
                          <a:solidFill>
                            <a:schemeClr val="tx1"/>
                          </a:solidFill>
                          <a:latin typeface="Consolas" panose="020B0609020204030204" pitchFamily="49" charset="0"/>
                          <a:ea typeface="微软雅黑" pitchFamily="34" charset="-122"/>
                          <a:cs typeface="+mn-cs"/>
                        </a:rPr>
                        <a:t>String name )</a:t>
                      </a:r>
                      <a:endParaRPr lang="zh-CN" altLang="en-US" sz="1200" kern="1200" dirty="0">
                        <a:solidFill>
                          <a:schemeClr val="tx1"/>
                        </a:solidFill>
                        <a:latin typeface="Consolas" panose="020B0609020204030204" pitchFamily="49" charset="0"/>
                        <a:ea typeface="微软雅黑" pitchFamily="34" charset="-122"/>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200" kern="1200" dirty="0">
                          <a:solidFill>
                            <a:schemeClr val="tx1"/>
                          </a:solidFill>
                          <a:latin typeface="Consolas" panose="020B0609020204030204" pitchFamily="49" charset="0"/>
                          <a:ea typeface="微软雅黑" pitchFamily="34" charset="-122"/>
                          <a:cs typeface="+mn-cs"/>
                        </a:rPr>
                        <a:t>把</a:t>
                      </a:r>
                      <a:r>
                        <a:rPr lang="en-US" altLang="zh-CN" sz="1200" kern="1200" dirty="0">
                          <a:solidFill>
                            <a:schemeClr val="tx1"/>
                          </a:solidFill>
                          <a:latin typeface="Consolas" panose="020B0609020204030204" pitchFamily="49" charset="0"/>
                          <a:ea typeface="微软雅黑" pitchFamily="34" charset="-122"/>
                          <a:cs typeface="+mn-cs"/>
                        </a:rPr>
                        <a:t>Runnable</a:t>
                      </a:r>
                      <a:r>
                        <a:rPr lang="zh-CN" altLang="en-US" sz="1200" kern="1200" dirty="0">
                          <a:solidFill>
                            <a:schemeClr val="tx1"/>
                          </a:solidFill>
                          <a:latin typeface="Consolas" panose="020B0609020204030204" pitchFamily="49" charset="0"/>
                          <a:ea typeface="微软雅黑" pitchFamily="34" charset="-122"/>
                          <a:cs typeface="+mn-cs"/>
                        </a:rPr>
                        <a:t>对象交给线程对象，并指定线程名称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117168034"/>
                  </a:ext>
                </a:extLst>
              </a:tr>
            </a:tbl>
          </a:graphicData>
        </a:graphic>
      </p:graphicFrame>
    </p:spTree>
    <p:extLst>
      <p:ext uri="{BB962C8B-B14F-4D97-AF65-F5344CB8AC3E}">
        <p14:creationId xmlns:p14="http://schemas.microsoft.com/office/powerpoint/2010/main" val="3683955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065854" y="1052971"/>
            <a:ext cx="6131672" cy="4256405"/>
          </a:xfrm>
        </p:spPr>
        <p:txBody>
          <a:bodyPr>
            <a:noAutofit/>
          </a:bodyPr>
          <a:lstStyle/>
          <a:p>
            <a:pPr>
              <a:lnSpc>
                <a:spcPct val="220000"/>
              </a:lnSpc>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多线程的创建</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20000"/>
              </a:lnSpc>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Thread</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的常用方法</a:t>
            </a:r>
          </a:p>
          <a:p>
            <a:pPr>
              <a:lnSpc>
                <a:spcPct val="220000"/>
              </a:lnSpc>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线程安全</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线程安全问题是什么、发生的原因</a:t>
            </a:r>
            <a:endPar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线程安全问题案例模拟</a:t>
            </a:r>
            <a:endParaRPr kumimoji="1"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20000"/>
              </a:lnSpc>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线程同步</a:t>
            </a:r>
          </a:p>
          <a:p>
            <a:pPr>
              <a:lnSpc>
                <a:spcPct val="220000"/>
              </a:lnSpc>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线程通信</a:t>
            </a:r>
          </a:p>
          <a:p>
            <a:pPr>
              <a:lnSpc>
                <a:spcPct val="220000"/>
              </a:lnSpc>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线程池</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补充知识：定时器</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补充知识：并发、并行</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补充知识：线程的生命周期</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099277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E4A1AFF-5EB0-5C4B-93C7-DF3AA87FFA1B}"/>
              </a:ext>
            </a:extLst>
          </p:cNvPr>
          <p:cNvSpPr>
            <a:spLocks noGrp="1"/>
          </p:cNvSpPr>
          <p:nvPr>
            <p:ph type="body" sz="quarter" idx="11"/>
          </p:nvPr>
        </p:nvSpPr>
        <p:spPr>
          <a:xfrm>
            <a:off x="710880" y="1531407"/>
            <a:ext cx="10749598" cy="4219575"/>
          </a:xfrm>
        </p:spPr>
        <p:txBody>
          <a:bodyPr/>
          <a:lstStyle/>
          <a:p>
            <a:pPr>
              <a:lnSpc>
                <a:spcPct val="200000"/>
              </a:lnSpc>
              <a:defRPr/>
            </a:pPr>
            <a:r>
              <a:rPr lang="zh-CN" altLang="en-US"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多线程是指从软硬件上实现多条执行流程的技术。</a:t>
            </a:r>
            <a:endParaRPr lang="en-US" altLang="zh-CN"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lnSpc>
                <a:spcPct val="200000"/>
              </a:lnSpc>
              <a:buNone/>
            </a:pPr>
            <a:endParaRPr kumimoji="1"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pPr>
            <a:endParaRPr kumimoji="1"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 name="文本占位符 3">
            <a:extLst>
              <a:ext uri="{FF2B5EF4-FFF2-40B4-BE49-F238E27FC236}">
                <a16:creationId xmlns:a16="http://schemas.microsoft.com/office/drawing/2014/main" id="{6CF94E84-6F22-C942-A1D4-BA6A5DBD17DC}"/>
              </a:ext>
            </a:extLst>
          </p:cNvPr>
          <p:cNvSpPr>
            <a:spLocks noGrp="1"/>
          </p:cNvSpPr>
          <p:nvPr>
            <p:ph type="body" sz="quarter" idx="10"/>
          </p:nvPr>
        </p:nvSpPr>
        <p:spPr/>
        <p:txBody>
          <a:bodyPr/>
          <a:lstStyle/>
          <a:p>
            <a:pPr>
              <a:lnSpc>
                <a:spcPct val="200000"/>
              </a:lnSpc>
            </a:pPr>
            <a:r>
              <a:rPr kumimoji="1" lang="zh-CN" altLang="en-US" dirty="0"/>
              <a:t>多线程是什么？</a:t>
            </a:r>
          </a:p>
        </p:txBody>
      </p:sp>
      <p:sp>
        <p:nvSpPr>
          <p:cNvPr id="6" name="三角形 5">
            <a:extLst>
              <a:ext uri="{FF2B5EF4-FFF2-40B4-BE49-F238E27FC236}">
                <a16:creationId xmlns:a16="http://schemas.microsoft.com/office/drawing/2014/main" id="{FADF9B97-18AB-6441-8245-9FE8053466B3}"/>
              </a:ext>
            </a:extLst>
          </p:cNvPr>
          <p:cNvSpPr/>
          <p:nvPr/>
        </p:nvSpPr>
        <p:spPr>
          <a:xfrm rot="2651319">
            <a:off x="998802" y="3523379"/>
            <a:ext cx="145648" cy="7810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00000"/>
              </a:lnSpc>
            </a:pPr>
            <a:endParaRPr kumimoji="1" lang="zh-CN" altLang="en-US">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12" name="图片 11">
            <a:extLst>
              <a:ext uri="{FF2B5EF4-FFF2-40B4-BE49-F238E27FC236}">
                <a16:creationId xmlns:a16="http://schemas.microsoft.com/office/drawing/2014/main" id="{DF1CF4C3-AE86-4D90-BFC0-37A4B4FCF2DA}"/>
              </a:ext>
            </a:extLst>
          </p:cNvPr>
          <p:cNvPicPr>
            <a:picLocks noChangeAspect="1"/>
          </p:cNvPicPr>
          <p:nvPr/>
        </p:nvPicPr>
        <p:blipFill>
          <a:blip r:embed="rId2"/>
          <a:stretch>
            <a:fillRect/>
          </a:stretch>
        </p:blipFill>
        <p:spPr>
          <a:xfrm>
            <a:off x="6255214" y="3083709"/>
            <a:ext cx="3571875" cy="2028825"/>
          </a:xfrm>
          <a:prstGeom prst="rect">
            <a:avLst/>
          </a:prstGeom>
        </p:spPr>
      </p:pic>
      <p:pic>
        <p:nvPicPr>
          <p:cNvPr id="14" name="图片 13">
            <a:extLst>
              <a:ext uri="{FF2B5EF4-FFF2-40B4-BE49-F238E27FC236}">
                <a16:creationId xmlns:a16="http://schemas.microsoft.com/office/drawing/2014/main" id="{5D45C473-205B-40A8-97BC-60A6CE13252B}"/>
              </a:ext>
            </a:extLst>
          </p:cNvPr>
          <p:cNvPicPr>
            <a:picLocks noChangeAspect="1"/>
          </p:cNvPicPr>
          <p:nvPr/>
        </p:nvPicPr>
        <p:blipFill>
          <a:blip r:embed="rId3"/>
          <a:stretch>
            <a:fillRect/>
          </a:stretch>
        </p:blipFill>
        <p:spPr>
          <a:xfrm>
            <a:off x="806696" y="3072467"/>
            <a:ext cx="4937760" cy="2051310"/>
          </a:xfrm>
          <a:prstGeom prst="rect">
            <a:avLst/>
          </a:prstGeom>
        </p:spPr>
      </p:pic>
      <p:sp>
        <p:nvSpPr>
          <p:cNvPr id="8" name="文本框 7">
            <a:extLst>
              <a:ext uri="{FF2B5EF4-FFF2-40B4-BE49-F238E27FC236}">
                <a16:creationId xmlns:a16="http://schemas.microsoft.com/office/drawing/2014/main" id="{029D3D99-B15C-463E-8434-891715C21FA5}"/>
              </a:ext>
            </a:extLst>
          </p:cNvPr>
          <p:cNvSpPr txBox="1"/>
          <p:nvPr/>
        </p:nvSpPr>
        <p:spPr>
          <a:xfrm>
            <a:off x="731522" y="2310697"/>
            <a:ext cx="6329548" cy="572849"/>
          </a:xfrm>
          <a:prstGeom prst="rect">
            <a:avLst/>
          </a:prstGeom>
          <a:noFill/>
        </p:spPr>
        <p:txBody>
          <a:bodyPr wrap="square">
            <a:spAutoFit/>
          </a:bodyPr>
          <a:lstStyle/>
          <a:p>
            <a:pPr>
              <a:lnSpc>
                <a:spcPct val="200000"/>
              </a:lnSpc>
            </a:pPr>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多线程用在哪里，有什么好处</a:t>
            </a:r>
          </a:p>
        </p:txBody>
      </p:sp>
      <p:sp>
        <p:nvSpPr>
          <p:cNvPr id="9" name="文本框 8">
            <a:extLst>
              <a:ext uri="{FF2B5EF4-FFF2-40B4-BE49-F238E27FC236}">
                <a16:creationId xmlns:a16="http://schemas.microsoft.com/office/drawing/2014/main" id="{A0C3D4DF-A609-4F98-B644-2C40DCAD813D}"/>
              </a:ext>
            </a:extLst>
          </p:cNvPr>
          <p:cNvSpPr txBox="1"/>
          <p:nvPr/>
        </p:nvSpPr>
        <p:spPr>
          <a:xfrm>
            <a:off x="731522" y="5361797"/>
            <a:ext cx="8449293" cy="519438"/>
          </a:xfrm>
          <a:prstGeom prst="rect">
            <a:avLst/>
          </a:prstGeom>
          <a:noFill/>
        </p:spPr>
        <p:txBody>
          <a:bodyPr wrap="square">
            <a:spAutoFit/>
          </a:bodyPr>
          <a:lstStyle/>
          <a:p>
            <a:pPr marL="285750" indent="-285750">
              <a:lnSpc>
                <a:spcPct val="20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再例如：消息通信、淘宝、京东系统都离不开多线程技术。</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4112665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500"/>
                                        <p:tgtEl>
                                          <p:spTgt spid="14"/>
                                        </p:tgtEl>
                                      </p:cBhvr>
                                    </p:animEffect>
                                  </p:childTnLst>
                                </p:cTn>
                              </p:par>
                              <p:par>
                                <p:cTn id="23" presetID="22" presetClass="entr" presetSubtype="4"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down)">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fade">
                                      <p:cBhvr>
                                        <p:cTn id="30"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6CF94E84-6F22-C942-A1D4-BA6A5DBD17DC}"/>
              </a:ext>
            </a:extLst>
          </p:cNvPr>
          <p:cNvSpPr>
            <a:spLocks noGrp="1"/>
          </p:cNvSpPr>
          <p:nvPr>
            <p:ph type="body" sz="quarter" idx="10"/>
          </p:nvPr>
        </p:nvSpPr>
        <p:spPr>
          <a:xfrm>
            <a:off x="721200" y="1254687"/>
            <a:ext cx="10749599" cy="517190"/>
          </a:xfrm>
        </p:spPr>
        <p:txBody>
          <a:bodyPr/>
          <a:lstStyle/>
          <a:p>
            <a:pPr>
              <a:lnSpc>
                <a:spcPct val="250000"/>
              </a:lnSpc>
            </a:pPr>
            <a:r>
              <a:rPr kumimoji="1" lang="zh-CN" altLang="en-US" dirty="0"/>
              <a:t>线程安全问题</a:t>
            </a:r>
          </a:p>
        </p:txBody>
      </p:sp>
      <p:sp>
        <p:nvSpPr>
          <p:cNvPr id="6" name="三角形 5">
            <a:extLst>
              <a:ext uri="{FF2B5EF4-FFF2-40B4-BE49-F238E27FC236}">
                <a16:creationId xmlns:a16="http://schemas.microsoft.com/office/drawing/2014/main" id="{FADF9B97-18AB-6441-8245-9FE8053466B3}"/>
              </a:ext>
            </a:extLst>
          </p:cNvPr>
          <p:cNvSpPr/>
          <p:nvPr/>
        </p:nvSpPr>
        <p:spPr>
          <a:xfrm rot="2651319">
            <a:off x="707176" y="3515631"/>
            <a:ext cx="145648" cy="7810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50000"/>
              </a:lnSpc>
            </a:pPr>
            <a:endParaRPr kumimoji="1" lang="zh-CN" altLang="en-US">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9" name="文本框 18">
            <a:extLst>
              <a:ext uri="{FF2B5EF4-FFF2-40B4-BE49-F238E27FC236}">
                <a16:creationId xmlns:a16="http://schemas.microsoft.com/office/drawing/2014/main" id="{D4292EE6-6521-443E-8643-03242424AF8C}"/>
              </a:ext>
            </a:extLst>
          </p:cNvPr>
          <p:cNvSpPr txBox="1"/>
          <p:nvPr/>
        </p:nvSpPr>
        <p:spPr>
          <a:xfrm>
            <a:off x="700561" y="1773767"/>
            <a:ext cx="11137680" cy="611771"/>
          </a:xfrm>
          <a:prstGeom prst="rect">
            <a:avLst/>
          </a:prstGeom>
          <a:noFill/>
        </p:spPr>
        <p:txBody>
          <a:bodyPr wrap="square">
            <a:spAutoFit/>
          </a:bodyPr>
          <a:lstStyle/>
          <a:p>
            <a:pPr marL="285750" indent="-285750">
              <a:lnSpc>
                <a:spcPct val="250000"/>
              </a:lnSpc>
              <a:buFont typeface="Wingdings" panose="05000000000000000000" pitchFamily="2" charset="2"/>
              <a:buChar char="l"/>
            </a:pPr>
            <a:r>
              <a:rPr kumimoji="0" lang="zh-CN" altLang="zh-CN" sz="1600" b="0" u="none" strike="noStrike" cap="none" normalizeH="0" baseline="0" dirty="0">
                <a:ln>
                  <a:noFill/>
                </a:ln>
                <a:solidFill>
                  <a:srgbClr val="C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多个线程同时操作同一个共享资源</a:t>
            </a:r>
            <a:r>
              <a:rPr kumimoji="0" lang="zh-CN" altLang="zh-CN" sz="1600" b="0" u="none" strike="noStrike" cap="none" normalizeH="0" baseline="0" dirty="0">
                <a:ln>
                  <a:noFill/>
                </a:ln>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的时候可能会出现</a:t>
            </a:r>
            <a:r>
              <a:rPr kumimoji="0" lang="zh-CN" altLang="en-US" sz="1600" b="0" u="none" strike="noStrike" cap="none" normalizeH="0" baseline="0" dirty="0">
                <a:ln>
                  <a:noFill/>
                </a:ln>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业务</a:t>
            </a:r>
            <a:r>
              <a:rPr kumimoji="0" lang="zh-CN" altLang="zh-CN" sz="1600" b="0" u="none" strike="noStrike" cap="none" normalizeH="0" baseline="0" dirty="0">
                <a:ln>
                  <a:noFill/>
                </a:ln>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安全问题</a:t>
            </a:r>
            <a:r>
              <a:rPr kumimoji="0" lang="zh-CN" altLang="en-US" sz="1600" b="0" u="none" strike="noStrike" cap="none" normalizeH="0" baseline="0" dirty="0">
                <a:ln>
                  <a:noFill/>
                </a:ln>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，称为线程安全问题。</a:t>
            </a:r>
            <a:endParaRPr kumimoji="1"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1" name="文本框 20">
            <a:extLst>
              <a:ext uri="{FF2B5EF4-FFF2-40B4-BE49-F238E27FC236}">
                <a16:creationId xmlns:a16="http://schemas.microsoft.com/office/drawing/2014/main" id="{963C6AE2-1472-49BE-8DE1-2E39E3745347}"/>
              </a:ext>
            </a:extLst>
          </p:cNvPr>
          <p:cNvSpPr txBox="1"/>
          <p:nvPr/>
        </p:nvSpPr>
        <p:spPr>
          <a:xfrm>
            <a:off x="721200" y="3247840"/>
            <a:ext cx="8062315" cy="1227324"/>
          </a:xfrm>
          <a:prstGeom prst="rect">
            <a:avLst/>
          </a:prstGeom>
          <a:noFill/>
        </p:spPr>
        <p:txBody>
          <a:bodyPr wrap="square">
            <a:spAutoFit/>
          </a:bodyPr>
          <a:lstStyle/>
          <a:p>
            <a:pPr marL="285750" indent="-285750">
              <a:lnSpc>
                <a:spcPct val="25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需求：小明和小红是一对夫妻，他们有一个共同的账户，余额是</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10</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万元。</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5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如果小明和小红同时来取钱，而且</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人都要取钱</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10</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万元，可能出现什么问题呢？</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2" name="文本占位符 3">
            <a:extLst>
              <a:ext uri="{FF2B5EF4-FFF2-40B4-BE49-F238E27FC236}">
                <a16:creationId xmlns:a16="http://schemas.microsoft.com/office/drawing/2014/main" id="{C772DE12-7BEE-4BC0-B9B7-556920137720}"/>
              </a:ext>
            </a:extLst>
          </p:cNvPr>
          <p:cNvSpPr txBox="1">
            <a:spLocks/>
          </p:cNvSpPr>
          <p:nvPr/>
        </p:nvSpPr>
        <p:spPr>
          <a:xfrm>
            <a:off x="721200" y="2730650"/>
            <a:ext cx="10749599"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nSpc>
                <a:spcPct val="250000"/>
              </a:lnSpc>
            </a:pPr>
            <a:r>
              <a:rPr kumimoji="1" lang="zh-CN" altLang="en-US" dirty="0"/>
              <a:t>取钱模型演示</a:t>
            </a:r>
          </a:p>
        </p:txBody>
      </p:sp>
    </p:spTree>
    <p:extLst>
      <p:ext uri="{BB962C8B-B14F-4D97-AF65-F5344CB8AC3E}">
        <p14:creationId xmlns:p14="http://schemas.microsoft.com/office/powerpoint/2010/main" val="1551723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xEl>
                                              <p:pRg st="0" end="0"/>
                                            </p:txEl>
                                          </p:spTgt>
                                        </p:tgtEl>
                                        <p:attrNameLst>
                                          <p:attrName>style.visibility</p:attrName>
                                        </p:attrNameLst>
                                      </p:cBhvr>
                                      <p:to>
                                        <p:strVal val="visible"/>
                                      </p:to>
                                    </p:set>
                                    <p:animEffect transition="in" filter="fade">
                                      <p:cBhvr>
                                        <p:cTn id="12" dur="500"/>
                                        <p:tgtEl>
                                          <p:spTgt spid="1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xEl>
                                              <p:pRg st="0" end="0"/>
                                            </p:txEl>
                                          </p:spTgt>
                                        </p:tgtEl>
                                        <p:attrNameLst>
                                          <p:attrName>style.visibility</p:attrName>
                                        </p:attrNameLst>
                                      </p:cBhvr>
                                      <p:to>
                                        <p:strVal val="visible"/>
                                      </p:to>
                                    </p:set>
                                    <p:animEffect transition="in" filter="fade">
                                      <p:cBhvr>
                                        <p:cTn id="17" dur="500"/>
                                        <p:tgtEl>
                                          <p:spTgt spid="2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2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6E6041D0-477F-7C41-9E17-854D76F18F71}"/>
              </a:ext>
            </a:extLst>
          </p:cNvPr>
          <p:cNvSpPr>
            <a:spLocks noGrp="1"/>
          </p:cNvSpPr>
          <p:nvPr>
            <p:ph type="body" sz="quarter" idx="10"/>
          </p:nvPr>
        </p:nvSpPr>
        <p:spPr>
          <a:xfrm>
            <a:off x="731521" y="968870"/>
            <a:ext cx="10749599" cy="517190"/>
          </a:xfrm>
        </p:spPr>
        <p:txBody>
          <a:bodyPr/>
          <a:lstStyle/>
          <a:p>
            <a:r>
              <a:rPr lang="zh-CN" altLang="en-US" sz="2000" dirty="0">
                <a:latin typeface="Alibaba PuHuiTi R" pitchFamily="18" charset="-122"/>
                <a:ea typeface="Alibaba PuHuiTi R" pitchFamily="18" charset="-122"/>
                <a:cs typeface="Alibaba PuHuiTi R" pitchFamily="18" charset="-122"/>
              </a:rPr>
              <a:t>取钱案例线程安全问题演示</a:t>
            </a:r>
          </a:p>
        </p:txBody>
      </p:sp>
      <p:sp>
        <p:nvSpPr>
          <p:cNvPr id="25" name="Freeform 46">
            <a:extLst>
              <a:ext uri="{FF2B5EF4-FFF2-40B4-BE49-F238E27FC236}">
                <a16:creationId xmlns:a16="http://schemas.microsoft.com/office/drawing/2014/main" id="{117F23E5-10F0-FD4D-BEA6-806990AB2EED}"/>
              </a:ext>
            </a:extLst>
          </p:cNvPr>
          <p:cNvSpPr>
            <a:spLocks/>
          </p:cNvSpPr>
          <p:nvPr/>
        </p:nvSpPr>
        <p:spPr bwMode="auto">
          <a:xfrm>
            <a:off x="1687401" y="2006390"/>
            <a:ext cx="3257787" cy="3665541"/>
          </a:xfrm>
          <a:custGeom>
            <a:avLst/>
            <a:gdLst>
              <a:gd name="T0" fmla="*/ 25 w 423"/>
              <a:gd name="T1" fmla="*/ 101 h 476"/>
              <a:gd name="T2" fmla="*/ 186 w 423"/>
              <a:gd name="T3" fmla="*/ 8 h 476"/>
              <a:gd name="T4" fmla="*/ 237 w 423"/>
              <a:gd name="T5" fmla="*/ 8 h 476"/>
              <a:gd name="T6" fmla="*/ 397 w 423"/>
              <a:gd name="T7" fmla="*/ 101 h 476"/>
              <a:gd name="T8" fmla="*/ 423 w 423"/>
              <a:gd name="T9" fmla="*/ 145 h 476"/>
              <a:gd name="T10" fmla="*/ 423 w 423"/>
              <a:gd name="T11" fmla="*/ 331 h 476"/>
              <a:gd name="T12" fmla="*/ 398 w 423"/>
              <a:gd name="T13" fmla="*/ 375 h 476"/>
              <a:gd name="T14" fmla="*/ 237 w 423"/>
              <a:gd name="T15" fmla="*/ 467 h 476"/>
              <a:gd name="T16" fmla="*/ 186 w 423"/>
              <a:gd name="T17" fmla="*/ 467 h 476"/>
              <a:gd name="T18" fmla="*/ 105 w 423"/>
              <a:gd name="T19" fmla="*/ 421 h 476"/>
              <a:gd name="T20" fmla="*/ 25 w 423"/>
              <a:gd name="T21" fmla="*/ 375 h 476"/>
              <a:gd name="T22" fmla="*/ 0 w 423"/>
              <a:gd name="T23" fmla="*/ 330 h 476"/>
              <a:gd name="T24" fmla="*/ 0 w 423"/>
              <a:gd name="T25" fmla="*/ 145 h 476"/>
              <a:gd name="T26" fmla="*/ 25 w 423"/>
              <a:gd name="T27" fmla="*/ 101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3" h="476">
                <a:moveTo>
                  <a:pt x="25" y="101"/>
                </a:moveTo>
                <a:cubicBezTo>
                  <a:pt x="79" y="70"/>
                  <a:pt x="132" y="39"/>
                  <a:pt x="186" y="8"/>
                </a:cubicBezTo>
                <a:cubicBezTo>
                  <a:pt x="202" y="0"/>
                  <a:pt x="221" y="0"/>
                  <a:pt x="237" y="8"/>
                </a:cubicBezTo>
                <a:cubicBezTo>
                  <a:pt x="290" y="39"/>
                  <a:pt x="344" y="70"/>
                  <a:pt x="397" y="101"/>
                </a:cubicBezTo>
                <a:cubicBezTo>
                  <a:pt x="413" y="110"/>
                  <a:pt x="422" y="127"/>
                  <a:pt x="423" y="145"/>
                </a:cubicBezTo>
                <a:cubicBezTo>
                  <a:pt x="423" y="331"/>
                  <a:pt x="423" y="331"/>
                  <a:pt x="423" y="331"/>
                </a:cubicBezTo>
                <a:cubicBezTo>
                  <a:pt x="422" y="348"/>
                  <a:pt x="413" y="365"/>
                  <a:pt x="398" y="375"/>
                </a:cubicBezTo>
                <a:cubicBezTo>
                  <a:pt x="237" y="467"/>
                  <a:pt x="237" y="467"/>
                  <a:pt x="237" y="467"/>
                </a:cubicBezTo>
                <a:cubicBezTo>
                  <a:pt x="221" y="476"/>
                  <a:pt x="201" y="476"/>
                  <a:pt x="186" y="467"/>
                </a:cubicBezTo>
                <a:cubicBezTo>
                  <a:pt x="105" y="421"/>
                  <a:pt x="105" y="421"/>
                  <a:pt x="105" y="421"/>
                </a:cubicBezTo>
                <a:cubicBezTo>
                  <a:pt x="25" y="375"/>
                  <a:pt x="25" y="375"/>
                  <a:pt x="25" y="375"/>
                </a:cubicBezTo>
                <a:cubicBezTo>
                  <a:pt x="10" y="365"/>
                  <a:pt x="0" y="348"/>
                  <a:pt x="0" y="330"/>
                </a:cubicBezTo>
                <a:cubicBezTo>
                  <a:pt x="0" y="145"/>
                  <a:pt x="0" y="145"/>
                  <a:pt x="0" y="145"/>
                </a:cubicBezTo>
                <a:cubicBezTo>
                  <a:pt x="0" y="127"/>
                  <a:pt x="10" y="110"/>
                  <a:pt x="25" y="101"/>
                </a:cubicBezTo>
                <a:close/>
              </a:path>
            </a:pathLst>
          </a:custGeom>
          <a:solidFill>
            <a:schemeClr val="bg1"/>
          </a:solidFill>
          <a:ln w="76200">
            <a:solidFill>
              <a:srgbClr val="49504F"/>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latin typeface="Alibaba PuHuiTi R" pitchFamily="18" charset="-122"/>
              <a:ea typeface="Alibaba PuHuiTi R" pitchFamily="18" charset="-122"/>
              <a:cs typeface="Alibaba PuHuiTi R" pitchFamily="18" charset="-122"/>
              <a:sym typeface="Bebas" pitchFamily="2" charset="0"/>
            </a:endParaRPr>
          </a:p>
        </p:txBody>
      </p:sp>
      <p:sp>
        <p:nvSpPr>
          <p:cNvPr id="26" name="Freeform 46">
            <a:extLst>
              <a:ext uri="{FF2B5EF4-FFF2-40B4-BE49-F238E27FC236}">
                <a16:creationId xmlns:a16="http://schemas.microsoft.com/office/drawing/2014/main" id="{792B8FF4-2F5F-FA4C-B6D3-3433AA7A4FEB}"/>
              </a:ext>
            </a:extLst>
          </p:cNvPr>
          <p:cNvSpPr>
            <a:spLocks/>
          </p:cNvSpPr>
          <p:nvPr/>
        </p:nvSpPr>
        <p:spPr bwMode="auto">
          <a:xfrm>
            <a:off x="7347989" y="2006390"/>
            <a:ext cx="3255664" cy="3665541"/>
          </a:xfrm>
          <a:custGeom>
            <a:avLst/>
            <a:gdLst>
              <a:gd name="T0" fmla="*/ 25 w 423"/>
              <a:gd name="T1" fmla="*/ 101 h 476"/>
              <a:gd name="T2" fmla="*/ 186 w 423"/>
              <a:gd name="T3" fmla="*/ 8 h 476"/>
              <a:gd name="T4" fmla="*/ 237 w 423"/>
              <a:gd name="T5" fmla="*/ 8 h 476"/>
              <a:gd name="T6" fmla="*/ 397 w 423"/>
              <a:gd name="T7" fmla="*/ 101 h 476"/>
              <a:gd name="T8" fmla="*/ 423 w 423"/>
              <a:gd name="T9" fmla="*/ 145 h 476"/>
              <a:gd name="T10" fmla="*/ 423 w 423"/>
              <a:gd name="T11" fmla="*/ 331 h 476"/>
              <a:gd name="T12" fmla="*/ 398 w 423"/>
              <a:gd name="T13" fmla="*/ 375 h 476"/>
              <a:gd name="T14" fmla="*/ 237 w 423"/>
              <a:gd name="T15" fmla="*/ 467 h 476"/>
              <a:gd name="T16" fmla="*/ 186 w 423"/>
              <a:gd name="T17" fmla="*/ 467 h 476"/>
              <a:gd name="T18" fmla="*/ 105 w 423"/>
              <a:gd name="T19" fmla="*/ 421 h 476"/>
              <a:gd name="T20" fmla="*/ 25 w 423"/>
              <a:gd name="T21" fmla="*/ 375 h 476"/>
              <a:gd name="T22" fmla="*/ 0 w 423"/>
              <a:gd name="T23" fmla="*/ 330 h 476"/>
              <a:gd name="T24" fmla="*/ 0 w 423"/>
              <a:gd name="T25" fmla="*/ 145 h 476"/>
              <a:gd name="T26" fmla="*/ 25 w 423"/>
              <a:gd name="T27" fmla="*/ 101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3" h="476">
                <a:moveTo>
                  <a:pt x="25" y="101"/>
                </a:moveTo>
                <a:cubicBezTo>
                  <a:pt x="79" y="70"/>
                  <a:pt x="132" y="39"/>
                  <a:pt x="186" y="8"/>
                </a:cubicBezTo>
                <a:cubicBezTo>
                  <a:pt x="202" y="0"/>
                  <a:pt x="221" y="0"/>
                  <a:pt x="237" y="8"/>
                </a:cubicBezTo>
                <a:cubicBezTo>
                  <a:pt x="290" y="39"/>
                  <a:pt x="344" y="70"/>
                  <a:pt x="397" y="101"/>
                </a:cubicBezTo>
                <a:cubicBezTo>
                  <a:pt x="413" y="110"/>
                  <a:pt x="422" y="127"/>
                  <a:pt x="423" y="145"/>
                </a:cubicBezTo>
                <a:cubicBezTo>
                  <a:pt x="423" y="331"/>
                  <a:pt x="423" y="331"/>
                  <a:pt x="423" y="331"/>
                </a:cubicBezTo>
                <a:cubicBezTo>
                  <a:pt x="422" y="348"/>
                  <a:pt x="413" y="365"/>
                  <a:pt x="398" y="375"/>
                </a:cubicBezTo>
                <a:cubicBezTo>
                  <a:pt x="237" y="467"/>
                  <a:pt x="237" y="467"/>
                  <a:pt x="237" y="467"/>
                </a:cubicBezTo>
                <a:cubicBezTo>
                  <a:pt x="221" y="476"/>
                  <a:pt x="201" y="476"/>
                  <a:pt x="186" y="467"/>
                </a:cubicBezTo>
                <a:cubicBezTo>
                  <a:pt x="105" y="421"/>
                  <a:pt x="105" y="421"/>
                  <a:pt x="105" y="421"/>
                </a:cubicBezTo>
                <a:cubicBezTo>
                  <a:pt x="25" y="375"/>
                  <a:pt x="25" y="375"/>
                  <a:pt x="25" y="375"/>
                </a:cubicBezTo>
                <a:cubicBezTo>
                  <a:pt x="10" y="365"/>
                  <a:pt x="0" y="348"/>
                  <a:pt x="0" y="330"/>
                </a:cubicBezTo>
                <a:cubicBezTo>
                  <a:pt x="0" y="145"/>
                  <a:pt x="0" y="145"/>
                  <a:pt x="0" y="145"/>
                </a:cubicBezTo>
                <a:cubicBezTo>
                  <a:pt x="0" y="127"/>
                  <a:pt x="10" y="110"/>
                  <a:pt x="25" y="101"/>
                </a:cubicBezTo>
                <a:close/>
              </a:path>
            </a:pathLst>
          </a:custGeom>
          <a:solidFill>
            <a:schemeClr val="bg1"/>
          </a:solidFill>
          <a:ln w="76200">
            <a:solidFill>
              <a:srgbClr val="AD2B26"/>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latin typeface="Alibaba PuHuiTi R" pitchFamily="18" charset="-122"/>
              <a:ea typeface="Alibaba PuHuiTi R" pitchFamily="18" charset="-122"/>
              <a:cs typeface="Alibaba PuHuiTi R" pitchFamily="18" charset="-122"/>
              <a:sym typeface="Bebas" pitchFamily="2" charset="0"/>
            </a:endParaRPr>
          </a:p>
        </p:txBody>
      </p:sp>
      <p:sp>
        <p:nvSpPr>
          <p:cNvPr id="27" name="Freeform 5">
            <a:extLst>
              <a:ext uri="{FF2B5EF4-FFF2-40B4-BE49-F238E27FC236}">
                <a16:creationId xmlns:a16="http://schemas.microsoft.com/office/drawing/2014/main" id="{D793896C-5C88-CD46-B521-7EC3ECD48881}"/>
              </a:ext>
            </a:extLst>
          </p:cNvPr>
          <p:cNvSpPr>
            <a:spLocks/>
          </p:cNvSpPr>
          <p:nvPr/>
        </p:nvSpPr>
        <p:spPr bwMode="auto">
          <a:xfrm>
            <a:off x="321850" y="3006662"/>
            <a:ext cx="1936833" cy="1722338"/>
          </a:xfrm>
          <a:custGeom>
            <a:avLst/>
            <a:gdLst>
              <a:gd name="T0" fmla="*/ 145 w 477"/>
              <a:gd name="T1" fmla="*/ 0 h 423"/>
              <a:gd name="T2" fmla="*/ 331 w 477"/>
              <a:gd name="T3" fmla="*/ 0 h 423"/>
              <a:gd name="T4" fmla="*/ 375 w 477"/>
              <a:gd name="T5" fmla="*/ 25 h 423"/>
              <a:gd name="T6" fmla="*/ 468 w 477"/>
              <a:gd name="T7" fmla="*/ 186 h 423"/>
              <a:gd name="T8" fmla="*/ 468 w 477"/>
              <a:gd name="T9" fmla="*/ 237 h 423"/>
              <a:gd name="T10" fmla="*/ 375 w 477"/>
              <a:gd name="T11" fmla="*/ 398 h 423"/>
              <a:gd name="T12" fmla="*/ 331 w 477"/>
              <a:gd name="T13" fmla="*/ 423 h 423"/>
              <a:gd name="T14" fmla="*/ 146 w 477"/>
              <a:gd name="T15" fmla="*/ 423 h 423"/>
              <a:gd name="T16" fmla="*/ 101 w 477"/>
              <a:gd name="T17" fmla="*/ 398 h 423"/>
              <a:gd name="T18" fmla="*/ 55 w 477"/>
              <a:gd name="T19" fmla="*/ 317 h 423"/>
              <a:gd name="T20" fmla="*/ 9 w 477"/>
              <a:gd name="T21" fmla="*/ 237 h 423"/>
              <a:gd name="T22" fmla="*/ 9 w 477"/>
              <a:gd name="T23" fmla="*/ 186 h 423"/>
              <a:gd name="T24" fmla="*/ 101 w 477"/>
              <a:gd name="T25" fmla="*/ 25 h 423"/>
              <a:gd name="T26" fmla="*/ 145 w 477"/>
              <a:gd name="T2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7" h="423">
                <a:moveTo>
                  <a:pt x="145" y="0"/>
                </a:moveTo>
                <a:cubicBezTo>
                  <a:pt x="207" y="0"/>
                  <a:pt x="269" y="0"/>
                  <a:pt x="331" y="0"/>
                </a:cubicBezTo>
                <a:cubicBezTo>
                  <a:pt x="349" y="1"/>
                  <a:pt x="366" y="10"/>
                  <a:pt x="375" y="25"/>
                </a:cubicBezTo>
                <a:cubicBezTo>
                  <a:pt x="406" y="79"/>
                  <a:pt x="437" y="132"/>
                  <a:pt x="468" y="186"/>
                </a:cubicBezTo>
                <a:cubicBezTo>
                  <a:pt x="476" y="202"/>
                  <a:pt x="477" y="221"/>
                  <a:pt x="468" y="237"/>
                </a:cubicBezTo>
                <a:cubicBezTo>
                  <a:pt x="375" y="398"/>
                  <a:pt x="375" y="398"/>
                  <a:pt x="375" y="398"/>
                </a:cubicBezTo>
                <a:cubicBezTo>
                  <a:pt x="366" y="413"/>
                  <a:pt x="349" y="423"/>
                  <a:pt x="331" y="423"/>
                </a:cubicBezTo>
                <a:cubicBezTo>
                  <a:pt x="146" y="423"/>
                  <a:pt x="146" y="423"/>
                  <a:pt x="146" y="423"/>
                </a:cubicBezTo>
                <a:cubicBezTo>
                  <a:pt x="128" y="423"/>
                  <a:pt x="111" y="413"/>
                  <a:pt x="101" y="398"/>
                </a:cubicBezTo>
                <a:cubicBezTo>
                  <a:pt x="55" y="317"/>
                  <a:pt x="55" y="317"/>
                  <a:pt x="55" y="317"/>
                </a:cubicBezTo>
                <a:cubicBezTo>
                  <a:pt x="9" y="237"/>
                  <a:pt x="9" y="237"/>
                  <a:pt x="9" y="237"/>
                </a:cubicBezTo>
                <a:cubicBezTo>
                  <a:pt x="0" y="222"/>
                  <a:pt x="0" y="202"/>
                  <a:pt x="9" y="186"/>
                </a:cubicBezTo>
                <a:cubicBezTo>
                  <a:pt x="101" y="25"/>
                  <a:pt x="101" y="25"/>
                  <a:pt x="101" y="25"/>
                </a:cubicBezTo>
                <a:cubicBezTo>
                  <a:pt x="111" y="10"/>
                  <a:pt x="128" y="1"/>
                  <a:pt x="145" y="0"/>
                </a:cubicBezTo>
                <a:close/>
              </a:path>
            </a:pathLst>
          </a:custGeom>
          <a:solidFill>
            <a:srgbClr val="49504F"/>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2400" dirty="0">
                <a:solidFill>
                  <a:schemeClr val="bg1"/>
                </a:solidFill>
                <a:latin typeface="Alibaba PuHuiTi M" pitchFamily="18" charset="-122"/>
                <a:ea typeface="Alibaba PuHuiTi M" pitchFamily="18" charset="-122"/>
                <a:cs typeface="Alibaba PuHuiTi M" pitchFamily="18" charset="-122"/>
                <a:sym typeface="Bebas"/>
              </a:rPr>
              <a:t>小明线程</a:t>
            </a:r>
          </a:p>
        </p:txBody>
      </p:sp>
      <p:sp>
        <p:nvSpPr>
          <p:cNvPr id="28" name="Freeform 5">
            <a:extLst>
              <a:ext uri="{FF2B5EF4-FFF2-40B4-BE49-F238E27FC236}">
                <a16:creationId xmlns:a16="http://schemas.microsoft.com/office/drawing/2014/main" id="{4B69586E-EDDC-7D4C-98AB-FA70FA75795F}"/>
              </a:ext>
            </a:extLst>
          </p:cNvPr>
          <p:cNvSpPr>
            <a:spLocks/>
          </p:cNvSpPr>
          <p:nvPr/>
        </p:nvSpPr>
        <p:spPr bwMode="auto">
          <a:xfrm>
            <a:off x="10045113" y="3019404"/>
            <a:ext cx="1936833" cy="1722338"/>
          </a:xfrm>
          <a:custGeom>
            <a:avLst/>
            <a:gdLst>
              <a:gd name="T0" fmla="*/ 145 w 477"/>
              <a:gd name="T1" fmla="*/ 0 h 423"/>
              <a:gd name="T2" fmla="*/ 331 w 477"/>
              <a:gd name="T3" fmla="*/ 0 h 423"/>
              <a:gd name="T4" fmla="*/ 375 w 477"/>
              <a:gd name="T5" fmla="*/ 25 h 423"/>
              <a:gd name="T6" fmla="*/ 468 w 477"/>
              <a:gd name="T7" fmla="*/ 186 h 423"/>
              <a:gd name="T8" fmla="*/ 468 w 477"/>
              <a:gd name="T9" fmla="*/ 237 h 423"/>
              <a:gd name="T10" fmla="*/ 375 w 477"/>
              <a:gd name="T11" fmla="*/ 398 h 423"/>
              <a:gd name="T12" fmla="*/ 331 w 477"/>
              <a:gd name="T13" fmla="*/ 423 h 423"/>
              <a:gd name="T14" fmla="*/ 146 w 477"/>
              <a:gd name="T15" fmla="*/ 423 h 423"/>
              <a:gd name="T16" fmla="*/ 101 w 477"/>
              <a:gd name="T17" fmla="*/ 398 h 423"/>
              <a:gd name="T18" fmla="*/ 55 w 477"/>
              <a:gd name="T19" fmla="*/ 317 h 423"/>
              <a:gd name="T20" fmla="*/ 9 w 477"/>
              <a:gd name="T21" fmla="*/ 237 h 423"/>
              <a:gd name="T22" fmla="*/ 9 w 477"/>
              <a:gd name="T23" fmla="*/ 186 h 423"/>
              <a:gd name="T24" fmla="*/ 101 w 477"/>
              <a:gd name="T25" fmla="*/ 25 h 423"/>
              <a:gd name="T26" fmla="*/ 145 w 477"/>
              <a:gd name="T2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7" h="423">
                <a:moveTo>
                  <a:pt x="145" y="0"/>
                </a:moveTo>
                <a:cubicBezTo>
                  <a:pt x="207" y="0"/>
                  <a:pt x="269" y="0"/>
                  <a:pt x="331" y="0"/>
                </a:cubicBezTo>
                <a:cubicBezTo>
                  <a:pt x="349" y="1"/>
                  <a:pt x="366" y="10"/>
                  <a:pt x="375" y="25"/>
                </a:cubicBezTo>
                <a:cubicBezTo>
                  <a:pt x="406" y="79"/>
                  <a:pt x="437" y="132"/>
                  <a:pt x="468" y="186"/>
                </a:cubicBezTo>
                <a:cubicBezTo>
                  <a:pt x="476" y="202"/>
                  <a:pt x="477" y="221"/>
                  <a:pt x="468" y="237"/>
                </a:cubicBezTo>
                <a:cubicBezTo>
                  <a:pt x="375" y="398"/>
                  <a:pt x="375" y="398"/>
                  <a:pt x="375" y="398"/>
                </a:cubicBezTo>
                <a:cubicBezTo>
                  <a:pt x="366" y="413"/>
                  <a:pt x="349" y="423"/>
                  <a:pt x="331" y="423"/>
                </a:cubicBezTo>
                <a:cubicBezTo>
                  <a:pt x="146" y="423"/>
                  <a:pt x="146" y="423"/>
                  <a:pt x="146" y="423"/>
                </a:cubicBezTo>
                <a:cubicBezTo>
                  <a:pt x="128" y="423"/>
                  <a:pt x="111" y="413"/>
                  <a:pt x="101" y="398"/>
                </a:cubicBezTo>
                <a:cubicBezTo>
                  <a:pt x="55" y="317"/>
                  <a:pt x="55" y="317"/>
                  <a:pt x="55" y="317"/>
                </a:cubicBezTo>
                <a:cubicBezTo>
                  <a:pt x="9" y="237"/>
                  <a:pt x="9" y="237"/>
                  <a:pt x="9" y="237"/>
                </a:cubicBezTo>
                <a:cubicBezTo>
                  <a:pt x="0" y="222"/>
                  <a:pt x="0" y="202"/>
                  <a:pt x="9" y="186"/>
                </a:cubicBezTo>
                <a:cubicBezTo>
                  <a:pt x="101" y="25"/>
                  <a:pt x="101" y="25"/>
                  <a:pt x="101" y="25"/>
                </a:cubicBezTo>
                <a:cubicBezTo>
                  <a:pt x="111" y="10"/>
                  <a:pt x="128" y="1"/>
                  <a:pt x="145" y="0"/>
                </a:cubicBezTo>
                <a:close/>
              </a:path>
            </a:pathLst>
          </a:custGeom>
          <a:solidFill>
            <a:srgbClr val="AD2B26"/>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2400" dirty="0">
                <a:solidFill>
                  <a:schemeClr val="bg1"/>
                </a:solidFill>
                <a:latin typeface="Alibaba PuHuiTi M" pitchFamily="18" charset="-122"/>
                <a:ea typeface="Alibaba PuHuiTi M" pitchFamily="18" charset="-122"/>
                <a:cs typeface="Alibaba PuHuiTi M" pitchFamily="18" charset="-122"/>
                <a:sym typeface="Bebas"/>
              </a:rPr>
              <a:t>小红线程</a:t>
            </a:r>
          </a:p>
        </p:txBody>
      </p:sp>
      <p:sp>
        <p:nvSpPr>
          <p:cNvPr id="30" name="Rectangle 7">
            <a:extLst>
              <a:ext uri="{FF2B5EF4-FFF2-40B4-BE49-F238E27FC236}">
                <a16:creationId xmlns:a16="http://schemas.microsoft.com/office/drawing/2014/main" id="{14472B7E-CE71-2E49-8D15-31D73AD9AA39}"/>
              </a:ext>
            </a:extLst>
          </p:cNvPr>
          <p:cNvSpPr>
            <a:spLocks noChangeArrowheads="1"/>
          </p:cNvSpPr>
          <p:nvPr/>
        </p:nvSpPr>
        <p:spPr bwMode="auto">
          <a:xfrm>
            <a:off x="2524148" y="3291526"/>
            <a:ext cx="2155575" cy="1156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en-US" altLang="zh-CN" sz="1600" dirty="0">
                <a:solidFill>
                  <a:srgbClr val="262626"/>
                </a:solidFill>
                <a:latin typeface="Alibaba PuHuiTi R" pitchFamily="18" charset="-122"/>
                <a:ea typeface="Alibaba PuHuiTi R" pitchFamily="18" charset="-122"/>
                <a:cs typeface="Alibaba PuHuiTi R" pitchFamily="18" charset="-122"/>
                <a:sym typeface="Bebas"/>
              </a:rPr>
              <a:t>1</a:t>
            </a:r>
            <a:r>
              <a:rPr lang="zh-CN" altLang="en-US" sz="1600" dirty="0">
                <a:solidFill>
                  <a:srgbClr val="262626"/>
                </a:solidFill>
                <a:latin typeface="Alibaba PuHuiTi R" pitchFamily="18" charset="-122"/>
                <a:ea typeface="Alibaba PuHuiTi R" pitchFamily="18" charset="-122"/>
                <a:cs typeface="Alibaba PuHuiTi R" pitchFamily="18" charset="-122"/>
                <a:sym typeface="Bebas"/>
              </a:rPr>
              <a:t>、判断余额是否足够</a:t>
            </a:r>
            <a:endParaRPr lang="en-US" altLang="zh-CN" sz="1600" dirty="0">
              <a:solidFill>
                <a:srgbClr val="262626"/>
              </a:solidFill>
              <a:latin typeface="Alibaba PuHuiTi R" pitchFamily="18" charset="-122"/>
              <a:ea typeface="Alibaba PuHuiTi R" pitchFamily="18" charset="-122"/>
              <a:cs typeface="Alibaba PuHuiTi R" pitchFamily="18" charset="-122"/>
              <a:sym typeface="Bebas"/>
            </a:endParaRPr>
          </a:p>
          <a:p>
            <a:pPr>
              <a:lnSpc>
                <a:spcPct val="150000"/>
              </a:lnSpc>
            </a:pPr>
            <a:r>
              <a:rPr lang="en-US" altLang="zh-CN" sz="1600" dirty="0">
                <a:solidFill>
                  <a:srgbClr val="262626"/>
                </a:solidFill>
                <a:latin typeface="Alibaba PuHuiTi R" pitchFamily="18" charset="-122"/>
                <a:ea typeface="Alibaba PuHuiTi R" pitchFamily="18" charset="-122"/>
                <a:cs typeface="Alibaba PuHuiTi R" pitchFamily="18" charset="-122"/>
                <a:sym typeface="Bebas"/>
              </a:rPr>
              <a:t>2</a:t>
            </a:r>
            <a:r>
              <a:rPr lang="zh-CN" altLang="en-US" sz="1600" dirty="0">
                <a:solidFill>
                  <a:srgbClr val="262626"/>
                </a:solidFill>
                <a:latin typeface="Alibaba PuHuiTi R" pitchFamily="18" charset="-122"/>
                <a:ea typeface="Alibaba PuHuiTi R" pitchFamily="18" charset="-122"/>
                <a:cs typeface="Alibaba PuHuiTi R" pitchFamily="18" charset="-122"/>
                <a:sym typeface="Bebas"/>
              </a:rPr>
              <a:t>、吐出</a:t>
            </a:r>
            <a:r>
              <a:rPr lang="en-US" altLang="zh-CN" sz="1600" dirty="0">
                <a:solidFill>
                  <a:srgbClr val="262626"/>
                </a:solidFill>
                <a:latin typeface="Alibaba PuHuiTi R" pitchFamily="18" charset="-122"/>
                <a:ea typeface="Alibaba PuHuiTi R" pitchFamily="18" charset="-122"/>
                <a:cs typeface="Alibaba PuHuiTi R" pitchFamily="18" charset="-122"/>
                <a:sym typeface="Bebas"/>
              </a:rPr>
              <a:t>100000</a:t>
            </a:r>
            <a:r>
              <a:rPr lang="zh-CN" altLang="en-US" sz="1600" dirty="0">
                <a:solidFill>
                  <a:srgbClr val="262626"/>
                </a:solidFill>
                <a:latin typeface="Alibaba PuHuiTi R" pitchFamily="18" charset="-122"/>
                <a:ea typeface="Alibaba PuHuiTi R" pitchFamily="18" charset="-122"/>
                <a:cs typeface="Alibaba PuHuiTi R" pitchFamily="18" charset="-122"/>
                <a:sym typeface="Bebas"/>
              </a:rPr>
              <a:t>元</a:t>
            </a:r>
            <a:endParaRPr lang="en-US" altLang="zh-CN" sz="1600" dirty="0">
              <a:solidFill>
                <a:srgbClr val="262626"/>
              </a:solidFill>
              <a:latin typeface="Alibaba PuHuiTi R" pitchFamily="18" charset="-122"/>
              <a:ea typeface="Alibaba PuHuiTi R" pitchFamily="18" charset="-122"/>
              <a:cs typeface="Alibaba PuHuiTi R" pitchFamily="18" charset="-122"/>
              <a:sym typeface="Bebas"/>
            </a:endParaRPr>
          </a:p>
          <a:p>
            <a:pPr>
              <a:lnSpc>
                <a:spcPct val="150000"/>
              </a:lnSpc>
            </a:pPr>
            <a:r>
              <a:rPr lang="en-US" altLang="zh-CN" sz="1600" dirty="0">
                <a:solidFill>
                  <a:srgbClr val="262626"/>
                </a:solidFill>
                <a:latin typeface="Alibaba PuHuiTi R" pitchFamily="18" charset="-122"/>
                <a:ea typeface="Alibaba PuHuiTi R" pitchFamily="18" charset="-122"/>
                <a:cs typeface="Alibaba PuHuiTi R" pitchFamily="18" charset="-122"/>
                <a:sym typeface="Bebas"/>
              </a:rPr>
              <a:t>3</a:t>
            </a:r>
            <a:r>
              <a:rPr lang="zh-CN" altLang="en-US" sz="1600" dirty="0">
                <a:solidFill>
                  <a:srgbClr val="262626"/>
                </a:solidFill>
                <a:latin typeface="Alibaba PuHuiTi R" pitchFamily="18" charset="-122"/>
                <a:ea typeface="Alibaba PuHuiTi R" pitchFamily="18" charset="-122"/>
                <a:cs typeface="Alibaba PuHuiTi R" pitchFamily="18" charset="-122"/>
                <a:sym typeface="Bebas"/>
              </a:rPr>
              <a:t>、更新账户余额</a:t>
            </a:r>
            <a:endParaRPr lang="zh-CN" altLang="en-US" sz="3200" dirty="0">
              <a:solidFill>
                <a:srgbClr val="262626"/>
              </a:solidFill>
              <a:latin typeface="Alibaba PuHuiTi R" pitchFamily="18" charset="-122"/>
              <a:ea typeface="Alibaba PuHuiTi R" pitchFamily="18" charset="-122"/>
              <a:cs typeface="Alibaba PuHuiTi R" pitchFamily="18" charset="-122"/>
              <a:sym typeface="Bebas"/>
            </a:endParaRPr>
          </a:p>
        </p:txBody>
      </p:sp>
      <p:sp>
        <p:nvSpPr>
          <p:cNvPr id="11" name="Freeform 5">
            <a:extLst>
              <a:ext uri="{FF2B5EF4-FFF2-40B4-BE49-F238E27FC236}">
                <a16:creationId xmlns:a16="http://schemas.microsoft.com/office/drawing/2014/main" id="{173FA36B-40E1-4303-9F17-E29C616CBE99}"/>
              </a:ext>
            </a:extLst>
          </p:cNvPr>
          <p:cNvSpPr>
            <a:spLocks/>
          </p:cNvSpPr>
          <p:nvPr/>
        </p:nvSpPr>
        <p:spPr bwMode="auto">
          <a:xfrm>
            <a:off x="5240014" y="811558"/>
            <a:ext cx="1936833" cy="1722338"/>
          </a:xfrm>
          <a:custGeom>
            <a:avLst/>
            <a:gdLst>
              <a:gd name="T0" fmla="*/ 145 w 477"/>
              <a:gd name="T1" fmla="*/ 0 h 423"/>
              <a:gd name="T2" fmla="*/ 331 w 477"/>
              <a:gd name="T3" fmla="*/ 0 h 423"/>
              <a:gd name="T4" fmla="*/ 375 w 477"/>
              <a:gd name="T5" fmla="*/ 25 h 423"/>
              <a:gd name="T6" fmla="*/ 468 w 477"/>
              <a:gd name="T7" fmla="*/ 186 h 423"/>
              <a:gd name="T8" fmla="*/ 468 w 477"/>
              <a:gd name="T9" fmla="*/ 237 h 423"/>
              <a:gd name="T10" fmla="*/ 375 w 477"/>
              <a:gd name="T11" fmla="*/ 398 h 423"/>
              <a:gd name="T12" fmla="*/ 331 w 477"/>
              <a:gd name="T13" fmla="*/ 423 h 423"/>
              <a:gd name="T14" fmla="*/ 146 w 477"/>
              <a:gd name="T15" fmla="*/ 423 h 423"/>
              <a:gd name="T16" fmla="*/ 101 w 477"/>
              <a:gd name="T17" fmla="*/ 398 h 423"/>
              <a:gd name="T18" fmla="*/ 55 w 477"/>
              <a:gd name="T19" fmla="*/ 317 h 423"/>
              <a:gd name="T20" fmla="*/ 9 w 477"/>
              <a:gd name="T21" fmla="*/ 237 h 423"/>
              <a:gd name="T22" fmla="*/ 9 w 477"/>
              <a:gd name="T23" fmla="*/ 186 h 423"/>
              <a:gd name="T24" fmla="*/ 101 w 477"/>
              <a:gd name="T25" fmla="*/ 25 h 423"/>
              <a:gd name="T26" fmla="*/ 145 w 477"/>
              <a:gd name="T2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7" h="423">
                <a:moveTo>
                  <a:pt x="145" y="0"/>
                </a:moveTo>
                <a:cubicBezTo>
                  <a:pt x="207" y="0"/>
                  <a:pt x="269" y="0"/>
                  <a:pt x="331" y="0"/>
                </a:cubicBezTo>
                <a:cubicBezTo>
                  <a:pt x="349" y="1"/>
                  <a:pt x="366" y="10"/>
                  <a:pt x="375" y="25"/>
                </a:cubicBezTo>
                <a:cubicBezTo>
                  <a:pt x="406" y="79"/>
                  <a:pt x="437" y="132"/>
                  <a:pt x="468" y="186"/>
                </a:cubicBezTo>
                <a:cubicBezTo>
                  <a:pt x="476" y="202"/>
                  <a:pt x="477" y="221"/>
                  <a:pt x="468" y="237"/>
                </a:cubicBezTo>
                <a:cubicBezTo>
                  <a:pt x="375" y="398"/>
                  <a:pt x="375" y="398"/>
                  <a:pt x="375" y="398"/>
                </a:cubicBezTo>
                <a:cubicBezTo>
                  <a:pt x="366" y="413"/>
                  <a:pt x="349" y="423"/>
                  <a:pt x="331" y="423"/>
                </a:cubicBezTo>
                <a:cubicBezTo>
                  <a:pt x="146" y="423"/>
                  <a:pt x="146" y="423"/>
                  <a:pt x="146" y="423"/>
                </a:cubicBezTo>
                <a:cubicBezTo>
                  <a:pt x="128" y="423"/>
                  <a:pt x="111" y="413"/>
                  <a:pt x="101" y="398"/>
                </a:cubicBezTo>
                <a:cubicBezTo>
                  <a:pt x="55" y="317"/>
                  <a:pt x="55" y="317"/>
                  <a:pt x="55" y="317"/>
                </a:cubicBezTo>
                <a:cubicBezTo>
                  <a:pt x="9" y="237"/>
                  <a:pt x="9" y="237"/>
                  <a:pt x="9" y="237"/>
                </a:cubicBezTo>
                <a:cubicBezTo>
                  <a:pt x="0" y="222"/>
                  <a:pt x="0" y="202"/>
                  <a:pt x="9" y="186"/>
                </a:cubicBezTo>
                <a:cubicBezTo>
                  <a:pt x="101" y="25"/>
                  <a:pt x="101" y="25"/>
                  <a:pt x="101" y="25"/>
                </a:cubicBezTo>
                <a:cubicBezTo>
                  <a:pt x="111" y="10"/>
                  <a:pt x="128" y="1"/>
                  <a:pt x="145" y="0"/>
                </a:cubicBezTo>
                <a:close/>
              </a:path>
            </a:pathLst>
          </a:custGeom>
          <a:ln/>
        </p:spPr>
        <p:style>
          <a:lnRef idx="2">
            <a:schemeClr val="dk1"/>
          </a:lnRef>
          <a:fillRef idx="1">
            <a:schemeClr val="lt1"/>
          </a:fillRef>
          <a:effectRef idx="0">
            <a:schemeClr val="dk1"/>
          </a:effectRef>
          <a:fontRef idx="minor">
            <a:schemeClr val="dk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1600" dirty="0">
                <a:latin typeface="Alibaba PuHuiTi M" pitchFamily="18" charset="-122"/>
                <a:ea typeface="Alibaba PuHuiTi R"/>
                <a:cs typeface="Alibaba PuHuiTi M" pitchFamily="18" charset="-122"/>
                <a:sym typeface="Bebas"/>
              </a:rPr>
              <a:t>共享账户</a:t>
            </a:r>
            <a:endParaRPr lang="en-US" altLang="zh-CN" sz="1600" dirty="0">
              <a:latin typeface="Alibaba PuHuiTi M" pitchFamily="18" charset="-122"/>
              <a:ea typeface="Alibaba PuHuiTi R"/>
              <a:cs typeface="Alibaba PuHuiTi M" pitchFamily="18" charset="-122"/>
              <a:sym typeface="Bebas"/>
            </a:endParaRPr>
          </a:p>
          <a:p>
            <a:pPr algn="ctr"/>
            <a:r>
              <a:rPr lang="en-US" altLang="zh-CN" sz="2400" dirty="0">
                <a:latin typeface="Alibaba PuHuiTi M" pitchFamily="18" charset="-122"/>
                <a:ea typeface="Alibaba PuHuiTi M" pitchFamily="18" charset="-122"/>
                <a:cs typeface="Alibaba PuHuiTi M" pitchFamily="18" charset="-122"/>
                <a:sym typeface="Bebas"/>
              </a:rPr>
              <a:t>100000</a:t>
            </a:r>
            <a:endParaRPr lang="zh-CN" altLang="en-US" sz="2400" dirty="0">
              <a:latin typeface="Alibaba PuHuiTi M" pitchFamily="18" charset="-122"/>
              <a:ea typeface="Alibaba PuHuiTi M" pitchFamily="18" charset="-122"/>
              <a:cs typeface="Alibaba PuHuiTi M" pitchFamily="18" charset="-122"/>
              <a:sym typeface="Bebas"/>
            </a:endParaRPr>
          </a:p>
        </p:txBody>
      </p:sp>
      <p:sp>
        <p:nvSpPr>
          <p:cNvPr id="13" name="Rectangle 7">
            <a:extLst>
              <a:ext uri="{FF2B5EF4-FFF2-40B4-BE49-F238E27FC236}">
                <a16:creationId xmlns:a16="http://schemas.microsoft.com/office/drawing/2014/main" id="{810A139B-9D1A-4FFE-AF04-859CDE6CA354}"/>
              </a:ext>
            </a:extLst>
          </p:cNvPr>
          <p:cNvSpPr>
            <a:spLocks noChangeArrowheads="1"/>
          </p:cNvSpPr>
          <p:nvPr/>
        </p:nvSpPr>
        <p:spPr bwMode="auto">
          <a:xfrm>
            <a:off x="7729518" y="3260732"/>
            <a:ext cx="2155575" cy="1156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en-US" altLang="zh-CN" sz="1600" dirty="0">
                <a:solidFill>
                  <a:srgbClr val="262626"/>
                </a:solidFill>
                <a:latin typeface="Alibaba PuHuiTi R" pitchFamily="18" charset="-122"/>
                <a:ea typeface="Alibaba PuHuiTi R" pitchFamily="18" charset="-122"/>
                <a:cs typeface="Alibaba PuHuiTi R" pitchFamily="18" charset="-122"/>
                <a:sym typeface="Bebas"/>
              </a:rPr>
              <a:t>1</a:t>
            </a:r>
            <a:r>
              <a:rPr lang="zh-CN" altLang="en-US" sz="1600" dirty="0">
                <a:solidFill>
                  <a:srgbClr val="262626"/>
                </a:solidFill>
                <a:latin typeface="Alibaba PuHuiTi R" pitchFamily="18" charset="-122"/>
                <a:ea typeface="Alibaba PuHuiTi R" pitchFamily="18" charset="-122"/>
                <a:cs typeface="Alibaba PuHuiTi R" pitchFamily="18" charset="-122"/>
                <a:sym typeface="Bebas"/>
              </a:rPr>
              <a:t>、判断余额是否足够</a:t>
            </a:r>
            <a:endParaRPr lang="en-US" altLang="zh-CN" sz="1600" dirty="0">
              <a:solidFill>
                <a:srgbClr val="262626"/>
              </a:solidFill>
              <a:latin typeface="Alibaba PuHuiTi R" pitchFamily="18" charset="-122"/>
              <a:ea typeface="Alibaba PuHuiTi R" pitchFamily="18" charset="-122"/>
              <a:cs typeface="Alibaba PuHuiTi R" pitchFamily="18" charset="-122"/>
              <a:sym typeface="Bebas"/>
            </a:endParaRPr>
          </a:p>
          <a:p>
            <a:pPr>
              <a:lnSpc>
                <a:spcPct val="150000"/>
              </a:lnSpc>
            </a:pPr>
            <a:r>
              <a:rPr lang="en-US" altLang="zh-CN" sz="1600" dirty="0">
                <a:solidFill>
                  <a:srgbClr val="262626"/>
                </a:solidFill>
                <a:latin typeface="Alibaba PuHuiTi R" pitchFamily="18" charset="-122"/>
                <a:ea typeface="Alibaba PuHuiTi R" pitchFamily="18" charset="-122"/>
                <a:cs typeface="Alibaba PuHuiTi R" pitchFamily="18" charset="-122"/>
                <a:sym typeface="Bebas"/>
              </a:rPr>
              <a:t>2</a:t>
            </a:r>
            <a:r>
              <a:rPr lang="zh-CN" altLang="en-US" sz="1600" dirty="0">
                <a:solidFill>
                  <a:srgbClr val="262626"/>
                </a:solidFill>
                <a:latin typeface="Alibaba PuHuiTi R" pitchFamily="18" charset="-122"/>
                <a:ea typeface="Alibaba PuHuiTi R" pitchFamily="18" charset="-122"/>
                <a:cs typeface="Alibaba PuHuiTi R" pitchFamily="18" charset="-122"/>
                <a:sym typeface="Bebas"/>
              </a:rPr>
              <a:t>、吐出</a:t>
            </a:r>
            <a:r>
              <a:rPr lang="en-US" altLang="zh-CN" sz="1600" dirty="0">
                <a:solidFill>
                  <a:srgbClr val="262626"/>
                </a:solidFill>
                <a:latin typeface="Alibaba PuHuiTi R" pitchFamily="18" charset="-122"/>
                <a:ea typeface="Alibaba PuHuiTi R" pitchFamily="18" charset="-122"/>
                <a:cs typeface="Alibaba PuHuiTi R" pitchFamily="18" charset="-122"/>
                <a:sym typeface="Bebas"/>
              </a:rPr>
              <a:t>100000</a:t>
            </a:r>
            <a:r>
              <a:rPr lang="zh-CN" altLang="en-US" sz="1600" dirty="0">
                <a:solidFill>
                  <a:srgbClr val="262626"/>
                </a:solidFill>
                <a:latin typeface="Alibaba PuHuiTi R" pitchFamily="18" charset="-122"/>
                <a:ea typeface="Alibaba PuHuiTi R" pitchFamily="18" charset="-122"/>
                <a:cs typeface="Alibaba PuHuiTi R" pitchFamily="18" charset="-122"/>
                <a:sym typeface="Bebas"/>
              </a:rPr>
              <a:t>元</a:t>
            </a:r>
            <a:endParaRPr lang="en-US" altLang="zh-CN" sz="1600" dirty="0">
              <a:solidFill>
                <a:srgbClr val="262626"/>
              </a:solidFill>
              <a:latin typeface="Alibaba PuHuiTi R" pitchFamily="18" charset="-122"/>
              <a:ea typeface="Alibaba PuHuiTi R" pitchFamily="18" charset="-122"/>
              <a:cs typeface="Alibaba PuHuiTi R" pitchFamily="18" charset="-122"/>
              <a:sym typeface="Bebas"/>
            </a:endParaRPr>
          </a:p>
          <a:p>
            <a:pPr>
              <a:lnSpc>
                <a:spcPct val="150000"/>
              </a:lnSpc>
            </a:pPr>
            <a:r>
              <a:rPr lang="en-US" altLang="zh-CN" sz="1600" dirty="0">
                <a:solidFill>
                  <a:srgbClr val="262626"/>
                </a:solidFill>
                <a:latin typeface="Alibaba PuHuiTi R" pitchFamily="18" charset="-122"/>
                <a:ea typeface="Alibaba PuHuiTi R" pitchFamily="18" charset="-122"/>
                <a:cs typeface="Alibaba PuHuiTi R" pitchFamily="18" charset="-122"/>
                <a:sym typeface="Bebas"/>
              </a:rPr>
              <a:t>3</a:t>
            </a:r>
            <a:r>
              <a:rPr lang="zh-CN" altLang="en-US" sz="1600" dirty="0">
                <a:solidFill>
                  <a:srgbClr val="262626"/>
                </a:solidFill>
                <a:latin typeface="Alibaba PuHuiTi R" pitchFamily="18" charset="-122"/>
                <a:ea typeface="Alibaba PuHuiTi R" pitchFamily="18" charset="-122"/>
                <a:cs typeface="Alibaba PuHuiTi R" pitchFamily="18" charset="-122"/>
                <a:sym typeface="Bebas"/>
              </a:rPr>
              <a:t>、更新账户余额</a:t>
            </a:r>
            <a:endParaRPr lang="zh-CN" altLang="en-US" sz="3200" dirty="0">
              <a:solidFill>
                <a:srgbClr val="262626"/>
              </a:solidFill>
              <a:latin typeface="Alibaba PuHuiTi R" pitchFamily="18" charset="-122"/>
              <a:ea typeface="Alibaba PuHuiTi R" pitchFamily="18" charset="-122"/>
              <a:cs typeface="Alibaba PuHuiTi R" pitchFamily="18" charset="-122"/>
              <a:sym typeface="Bebas"/>
            </a:endParaRPr>
          </a:p>
        </p:txBody>
      </p:sp>
      <p:sp>
        <p:nvSpPr>
          <p:cNvPr id="15" name="矩形: 圆角 14">
            <a:extLst>
              <a:ext uri="{FF2B5EF4-FFF2-40B4-BE49-F238E27FC236}">
                <a16:creationId xmlns:a16="http://schemas.microsoft.com/office/drawing/2014/main" id="{EBE82E76-3C01-42FB-AAD3-7727C929AC8B}"/>
              </a:ext>
            </a:extLst>
          </p:cNvPr>
          <p:cNvSpPr/>
          <p:nvPr/>
        </p:nvSpPr>
        <p:spPr>
          <a:xfrm>
            <a:off x="2524148" y="3260732"/>
            <a:ext cx="2155575" cy="420619"/>
          </a:xfrm>
          <a:prstGeom prst="roundRect">
            <a:avLst/>
          </a:prstGeom>
          <a:noFill/>
          <a:ln w="444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noFill/>
            </a:endParaRPr>
          </a:p>
        </p:txBody>
      </p:sp>
      <p:sp>
        <p:nvSpPr>
          <p:cNvPr id="16" name="文本框 15">
            <a:extLst>
              <a:ext uri="{FF2B5EF4-FFF2-40B4-BE49-F238E27FC236}">
                <a16:creationId xmlns:a16="http://schemas.microsoft.com/office/drawing/2014/main" id="{7067467A-8E7A-405B-8A64-3381B6848CC0}"/>
              </a:ext>
            </a:extLst>
          </p:cNvPr>
          <p:cNvSpPr txBox="1"/>
          <p:nvPr/>
        </p:nvSpPr>
        <p:spPr>
          <a:xfrm>
            <a:off x="5174068" y="3313966"/>
            <a:ext cx="585417" cy="369332"/>
          </a:xfrm>
          <a:prstGeom prst="rect">
            <a:avLst/>
          </a:prstGeom>
          <a:noFill/>
        </p:spPr>
        <p:txBody>
          <a:bodyPr wrap="none" rtlCol="0">
            <a:spAutoFit/>
          </a:bodyPr>
          <a:lstStyle/>
          <a:p>
            <a:pPr fontAlgn="auto">
              <a:spcBef>
                <a:spcPts val="0"/>
              </a:spcBef>
              <a:spcAft>
                <a:spcPts val="0"/>
              </a:spcAft>
            </a:pPr>
            <a:r>
              <a:rPr lang="en-US" altLang="zh-CN" b="1" dirty="0">
                <a:solidFill>
                  <a:srgbClr val="C00000"/>
                </a:solidFill>
                <a:ea typeface="Alibaba PuHuiTi M"/>
              </a:rPr>
              <a:t>true</a:t>
            </a:r>
            <a:endParaRPr lang="zh-CN" altLang="en-US" b="1" dirty="0">
              <a:solidFill>
                <a:srgbClr val="C00000"/>
              </a:solidFill>
              <a:ea typeface="Alibaba PuHuiTi M"/>
            </a:endParaRPr>
          </a:p>
        </p:txBody>
      </p:sp>
      <p:sp>
        <p:nvSpPr>
          <p:cNvPr id="29" name="文本框 28">
            <a:extLst>
              <a:ext uri="{FF2B5EF4-FFF2-40B4-BE49-F238E27FC236}">
                <a16:creationId xmlns:a16="http://schemas.microsoft.com/office/drawing/2014/main" id="{CD3EC533-B2DA-488D-B7E1-02067DAEE0B2}"/>
              </a:ext>
            </a:extLst>
          </p:cNvPr>
          <p:cNvSpPr txBox="1"/>
          <p:nvPr/>
        </p:nvSpPr>
        <p:spPr>
          <a:xfrm>
            <a:off x="6457016" y="3291526"/>
            <a:ext cx="585417" cy="369332"/>
          </a:xfrm>
          <a:prstGeom prst="rect">
            <a:avLst/>
          </a:prstGeom>
          <a:noFill/>
        </p:spPr>
        <p:txBody>
          <a:bodyPr wrap="none" rtlCol="0">
            <a:spAutoFit/>
          </a:bodyPr>
          <a:lstStyle/>
          <a:p>
            <a:pPr fontAlgn="auto">
              <a:spcBef>
                <a:spcPts val="0"/>
              </a:spcBef>
              <a:spcAft>
                <a:spcPts val="0"/>
              </a:spcAft>
            </a:pPr>
            <a:r>
              <a:rPr lang="en-US" altLang="zh-CN" b="1" dirty="0">
                <a:solidFill>
                  <a:srgbClr val="C00000"/>
                </a:solidFill>
                <a:ea typeface="Alibaba PuHuiTi M"/>
              </a:rPr>
              <a:t>true</a:t>
            </a:r>
            <a:endParaRPr lang="zh-CN" altLang="en-US" b="1" dirty="0">
              <a:solidFill>
                <a:srgbClr val="C00000"/>
              </a:solidFill>
              <a:ea typeface="Alibaba PuHuiTi M"/>
            </a:endParaRPr>
          </a:p>
        </p:txBody>
      </p:sp>
      <p:cxnSp>
        <p:nvCxnSpPr>
          <p:cNvPr id="22" name="直接箭头连接符 21">
            <a:extLst>
              <a:ext uri="{FF2B5EF4-FFF2-40B4-BE49-F238E27FC236}">
                <a16:creationId xmlns:a16="http://schemas.microsoft.com/office/drawing/2014/main" id="{363530EC-347F-4060-8928-F165158A653B}"/>
              </a:ext>
            </a:extLst>
          </p:cNvPr>
          <p:cNvCxnSpPr>
            <a:cxnSpLocks/>
            <a:endCxn id="16" idx="1"/>
          </p:cNvCxnSpPr>
          <p:nvPr/>
        </p:nvCxnSpPr>
        <p:spPr>
          <a:xfrm>
            <a:off x="4679723" y="3498632"/>
            <a:ext cx="494345"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3" name="直接箭头连接符 32">
            <a:extLst>
              <a:ext uri="{FF2B5EF4-FFF2-40B4-BE49-F238E27FC236}">
                <a16:creationId xmlns:a16="http://schemas.microsoft.com/office/drawing/2014/main" id="{1B87A956-2AB7-4E4C-98E2-D2326FCA5ADD}"/>
              </a:ext>
            </a:extLst>
          </p:cNvPr>
          <p:cNvCxnSpPr>
            <a:cxnSpLocks/>
            <a:endCxn id="29" idx="3"/>
          </p:cNvCxnSpPr>
          <p:nvPr/>
        </p:nvCxnSpPr>
        <p:spPr>
          <a:xfrm flipH="1">
            <a:off x="7042433" y="3471041"/>
            <a:ext cx="687085" cy="515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38" name="矩形: 圆角 37">
            <a:extLst>
              <a:ext uri="{FF2B5EF4-FFF2-40B4-BE49-F238E27FC236}">
                <a16:creationId xmlns:a16="http://schemas.microsoft.com/office/drawing/2014/main" id="{B248BF10-771C-415C-BB28-640FE8599503}"/>
              </a:ext>
            </a:extLst>
          </p:cNvPr>
          <p:cNvSpPr/>
          <p:nvPr/>
        </p:nvSpPr>
        <p:spPr>
          <a:xfrm>
            <a:off x="2524147" y="3689782"/>
            <a:ext cx="2155575" cy="420619"/>
          </a:xfrm>
          <a:prstGeom prst="roundRect">
            <a:avLst/>
          </a:prstGeom>
          <a:noFill/>
          <a:ln w="444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noFill/>
            </a:endParaRPr>
          </a:p>
        </p:txBody>
      </p:sp>
      <p:sp>
        <p:nvSpPr>
          <p:cNvPr id="39" name="矩形: 圆角 38">
            <a:extLst>
              <a:ext uri="{FF2B5EF4-FFF2-40B4-BE49-F238E27FC236}">
                <a16:creationId xmlns:a16="http://schemas.microsoft.com/office/drawing/2014/main" id="{A12C5CFC-B67A-4769-A26F-02AB0464ED45}"/>
              </a:ext>
            </a:extLst>
          </p:cNvPr>
          <p:cNvSpPr/>
          <p:nvPr/>
        </p:nvSpPr>
        <p:spPr>
          <a:xfrm>
            <a:off x="7729517" y="3655707"/>
            <a:ext cx="2155575" cy="420619"/>
          </a:xfrm>
          <a:prstGeom prst="roundRect">
            <a:avLst/>
          </a:prstGeom>
          <a:noFill/>
          <a:ln w="444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noFill/>
            </a:endParaRPr>
          </a:p>
        </p:txBody>
      </p:sp>
      <p:sp>
        <p:nvSpPr>
          <p:cNvPr id="40" name="文本框 39">
            <a:extLst>
              <a:ext uri="{FF2B5EF4-FFF2-40B4-BE49-F238E27FC236}">
                <a16:creationId xmlns:a16="http://schemas.microsoft.com/office/drawing/2014/main" id="{B031123E-DC94-4F19-9CA3-8E0DB7C9E7DF}"/>
              </a:ext>
            </a:extLst>
          </p:cNvPr>
          <p:cNvSpPr txBox="1"/>
          <p:nvPr/>
        </p:nvSpPr>
        <p:spPr>
          <a:xfrm>
            <a:off x="2258683" y="6424551"/>
            <a:ext cx="253596" cy="253916"/>
          </a:xfrm>
          <a:prstGeom prst="rect">
            <a:avLst/>
          </a:prstGeom>
          <a:noFill/>
        </p:spPr>
        <p:txBody>
          <a:bodyPr wrap="none" rtlCol="0">
            <a:spAutoFit/>
          </a:bodyPr>
          <a:lstStyle/>
          <a:p>
            <a:pPr fontAlgn="auto">
              <a:spcBef>
                <a:spcPts val="0"/>
              </a:spcBef>
              <a:spcAft>
                <a:spcPts val="0"/>
              </a:spcAft>
            </a:pPr>
            <a:r>
              <a:rPr lang="en-US" altLang="zh-CN" sz="1050" dirty="0">
                <a:solidFill>
                  <a:schemeClr val="tx1">
                    <a:lumMod val="65000"/>
                    <a:lumOff val="35000"/>
                  </a:schemeClr>
                </a:solidFill>
                <a:latin typeface="+mn-lt"/>
                <a:ea typeface="+mn-ea"/>
              </a:rPr>
              <a:t>0</a:t>
            </a:r>
            <a:endParaRPr lang="zh-CN" altLang="en-US" sz="1050" dirty="0">
              <a:solidFill>
                <a:schemeClr val="tx1">
                  <a:lumMod val="65000"/>
                  <a:lumOff val="35000"/>
                </a:schemeClr>
              </a:solidFill>
              <a:latin typeface="+mn-lt"/>
              <a:ea typeface="+mn-ea"/>
            </a:endParaRPr>
          </a:p>
        </p:txBody>
      </p:sp>
      <p:sp>
        <p:nvSpPr>
          <p:cNvPr id="42" name="文本框 41">
            <a:extLst>
              <a:ext uri="{FF2B5EF4-FFF2-40B4-BE49-F238E27FC236}">
                <a16:creationId xmlns:a16="http://schemas.microsoft.com/office/drawing/2014/main" id="{5384F91D-BC8D-494B-A475-D9C0982DC627}"/>
              </a:ext>
            </a:extLst>
          </p:cNvPr>
          <p:cNvSpPr txBox="1"/>
          <p:nvPr/>
        </p:nvSpPr>
        <p:spPr>
          <a:xfrm>
            <a:off x="5679843" y="1582246"/>
            <a:ext cx="1261791" cy="461665"/>
          </a:xfrm>
          <a:prstGeom prst="rect">
            <a:avLst/>
          </a:prstGeom>
          <a:solidFill>
            <a:schemeClr val="bg1"/>
          </a:solidFill>
        </p:spPr>
        <p:txBody>
          <a:bodyPr wrap="square">
            <a:spAutoFit/>
          </a:bodyPr>
          <a:lstStyle/>
          <a:p>
            <a:r>
              <a:rPr lang="en-US" altLang="zh-CN" sz="2400" dirty="0">
                <a:latin typeface="Alibaba PuHuiTi M" pitchFamily="18" charset="-122"/>
                <a:ea typeface="Alibaba PuHuiTi M" pitchFamily="18" charset="-122"/>
                <a:cs typeface="Alibaba PuHuiTi M" pitchFamily="18" charset="-122"/>
                <a:sym typeface="Bebas"/>
              </a:rPr>
              <a:t>    0</a:t>
            </a:r>
            <a:endParaRPr lang="zh-CN" altLang="en-US" sz="2400" dirty="0"/>
          </a:p>
        </p:txBody>
      </p:sp>
      <p:sp>
        <p:nvSpPr>
          <p:cNvPr id="43" name="文本框 42">
            <a:extLst>
              <a:ext uri="{FF2B5EF4-FFF2-40B4-BE49-F238E27FC236}">
                <a16:creationId xmlns:a16="http://schemas.microsoft.com/office/drawing/2014/main" id="{AF2C537D-AC8B-4407-842C-5BCB5B08C252}"/>
              </a:ext>
            </a:extLst>
          </p:cNvPr>
          <p:cNvSpPr txBox="1"/>
          <p:nvPr/>
        </p:nvSpPr>
        <p:spPr>
          <a:xfrm>
            <a:off x="5195843" y="3691992"/>
            <a:ext cx="585417" cy="369332"/>
          </a:xfrm>
          <a:prstGeom prst="rect">
            <a:avLst/>
          </a:prstGeom>
          <a:noFill/>
        </p:spPr>
        <p:txBody>
          <a:bodyPr wrap="square" rtlCol="0">
            <a:spAutoFit/>
          </a:bodyPr>
          <a:lstStyle/>
          <a:p>
            <a:pPr fontAlgn="auto">
              <a:spcBef>
                <a:spcPts val="0"/>
              </a:spcBef>
              <a:spcAft>
                <a:spcPts val="0"/>
              </a:spcAft>
            </a:pPr>
            <a:r>
              <a:rPr lang="en-US" altLang="zh-CN" b="1" dirty="0">
                <a:solidFill>
                  <a:srgbClr val="C00000"/>
                </a:solidFill>
                <a:ea typeface="Alibaba PuHuiTi M"/>
              </a:rPr>
              <a:t>true</a:t>
            </a:r>
            <a:endParaRPr lang="zh-CN" altLang="en-US" b="1" dirty="0">
              <a:solidFill>
                <a:srgbClr val="C00000"/>
              </a:solidFill>
              <a:ea typeface="Alibaba PuHuiTi M"/>
            </a:endParaRPr>
          </a:p>
        </p:txBody>
      </p:sp>
      <p:cxnSp>
        <p:nvCxnSpPr>
          <p:cNvPr id="44" name="直接箭头连接符 43">
            <a:extLst>
              <a:ext uri="{FF2B5EF4-FFF2-40B4-BE49-F238E27FC236}">
                <a16:creationId xmlns:a16="http://schemas.microsoft.com/office/drawing/2014/main" id="{A8E7A308-99FF-4DE9-A89F-15046F3CD3D0}"/>
              </a:ext>
            </a:extLst>
          </p:cNvPr>
          <p:cNvCxnSpPr>
            <a:cxnSpLocks/>
            <a:endCxn id="43" idx="1"/>
          </p:cNvCxnSpPr>
          <p:nvPr/>
        </p:nvCxnSpPr>
        <p:spPr>
          <a:xfrm>
            <a:off x="4701498" y="3876658"/>
            <a:ext cx="494345"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45" name="文本框 44">
            <a:extLst>
              <a:ext uri="{FF2B5EF4-FFF2-40B4-BE49-F238E27FC236}">
                <a16:creationId xmlns:a16="http://schemas.microsoft.com/office/drawing/2014/main" id="{0BB264D9-3E6E-4AA5-ABA2-6440E6F92391}"/>
              </a:ext>
            </a:extLst>
          </p:cNvPr>
          <p:cNvSpPr txBox="1"/>
          <p:nvPr/>
        </p:nvSpPr>
        <p:spPr>
          <a:xfrm>
            <a:off x="6419411" y="3669557"/>
            <a:ext cx="585417" cy="369332"/>
          </a:xfrm>
          <a:prstGeom prst="rect">
            <a:avLst/>
          </a:prstGeom>
          <a:noFill/>
        </p:spPr>
        <p:txBody>
          <a:bodyPr wrap="none" rtlCol="0">
            <a:spAutoFit/>
          </a:bodyPr>
          <a:lstStyle/>
          <a:p>
            <a:pPr fontAlgn="auto">
              <a:spcBef>
                <a:spcPts val="0"/>
              </a:spcBef>
              <a:spcAft>
                <a:spcPts val="0"/>
              </a:spcAft>
            </a:pPr>
            <a:r>
              <a:rPr lang="en-US" altLang="zh-CN" b="1" dirty="0">
                <a:solidFill>
                  <a:srgbClr val="C00000"/>
                </a:solidFill>
                <a:ea typeface="Alibaba PuHuiTi M"/>
              </a:rPr>
              <a:t>true</a:t>
            </a:r>
            <a:endParaRPr lang="zh-CN" altLang="en-US" b="1" dirty="0">
              <a:solidFill>
                <a:srgbClr val="C00000"/>
              </a:solidFill>
              <a:ea typeface="Alibaba PuHuiTi M"/>
            </a:endParaRPr>
          </a:p>
        </p:txBody>
      </p:sp>
      <p:cxnSp>
        <p:nvCxnSpPr>
          <p:cNvPr id="46" name="直接箭头连接符 45">
            <a:extLst>
              <a:ext uri="{FF2B5EF4-FFF2-40B4-BE49-F238E27FC236}">
                <a16:creationId xmlns:a16="http://schemas.microsoft.com/office/drawing/2014/main" id="{F5B02C84-8AD7-4BD5-9299-AFD77F0096FD}"/>
              </a:ext>
            </a:extLst>
          </p:cNvPr>
          <p:cNvCxnSpPr>
            <a:cxnSpLocks/>
            <a:endCxn id="45" idx="3"/>
          </p:cNvCxnSpPr>
          <p:nvPr/>
        </p:nvCxnSpPr>
        <p:spPr>
          <a:xfrm flipH="1">
            <a:off x="7004828" y="3849072"/>
            <a:ext cx="687085" cy="515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8" name="直接箭头连接符 47">
            <a:extLst>
              <a:ext uri="{FF2B5EF4-FFF2-40B4-BE49-F238E27FC236}">
                <a16:creationId xmlns:a16="http://schemas.microsoft.com/office/drawing/2014/main" id="{EA3C8C06-52C3-4303-9410-9E3054977AA8}"/>
              </a:ext>
            </a:extLst>
          </p:cNvPr>
          <p:cNvCxnSpPr>
            <a:cxnSpLocks/>
            <a:endCxn id="11" idx="8"/>
          </p:cNvCxnSpPr>
          <p:nvPr/>
        </p:nvCxnSpPr>
        <p:spPr>
          <a:xfrm flipV="1">
            <a:off x="4476997" y="2432103"/>
            <a:ext cx="1173122" cy="189200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1" name="直接箭头连接符 50">
            <a:extLst>
              <a:ext uri="{FF2B5EF4-FFF2-40B4-BE49-F238E27FC236}">
                <a16:creationId xmlns:a16="http://schemas.microsoft.com/office/drawing/2014/main" id="{586A9059-C145-415A-A859-7F2BE2E73D19}"/>
              </a:ext>
            </a:extLst>
          </p:cNvPr>
          <p:cNvCxnSpPr>
            <a:cxnSpLocks/>
            <a:endCxn id="11" idx="6"/>
          </p:cNvCxnSpPr>
          <p:nvPr/>
        </p:nvCxnSpPr>
        <p:spPr>
          <a:xfrm flipH="1" flipV="1">
            <a:off x="6584022" y="2533896"/>
            <a:ext cx="1107892" cy="169372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54" name="文本框 53">
            <a:extLst>
              <a:ext uri="{FF2B5EF4-FFF2-40B4-BE49-F238E27FC236}">
                <a16:creationId xmlns:a16="http://schemas.microsoft.com/office/drawing/2014/main" id="{55D03AAA-7F38-40F5-B95C-E94F5A33309F}"/>
              </a:ext>
            </a:extLst>
          </p:cNvPr>
          <p:cNvSpPr txBox="1"/>
          <p:nvPr/>
        </p:nvSpPr>
        <p:spPr>
          <a:xfrm>
            <a:off x="5432274" y="1577646"/>
            <a:ext cx="1533732" cy="461665"/>
          </a:xfrm>
          <a:prstGeom prst="rect">
            <a:avLst/>
          </a:prstGeom>
          <a:solidFill>
            <a:schemeClr val="bg1"/>
          </a:solidFill>
        </p:spPr>
        <p:txBody>
          <a:bodyPr wrap="square">
            <a:spAutoFit/>
          </a:bodyPr>
          <a:lstStyle/>
          <a:p>
            <a:r>
              <a:rPr lang="en-US" altLang="zh-CN" sz="2400" dirty="0">
                <a:latin typeface="Alibaba PuHuiTi M" pitchFamily="18" charset="-122"/>
                <a:ea typeface="Alibaba PuHuiTi M" pitchFamily="18" charset="-122"/>
                <a:cs typeface="Alibaba PuHuiTi M" pitchFamily="18" charset="-122"/>
                <a:sym typeface="Bebas"/>
              </a:rPr>
              <a:t>    -10</a:t>
            </a:r>
            <a:r>
              <a:rPr lang="zh-CN" altLang="en-US" sz="2400" dirty="0">
                <a:latin typeface="Alibaba PuHuiTi M" pitchFamily="18" charset="-122"/>
                <a:ea typeface="Alibaba PuHuiTi M" pitchFamily="18" charset="-122"/>
                <a:cs typeface="Alibaba PuHuiTi M" pitchFamily="18" charset="-122"/>
                <a:sym typeface="Bebas"/>
              </a:rPr>
              <a:t>万</a:t>
            </a:r>
            <a:endParaRPr lang="zh-CN" altLang="en-US" sz="2400" dirty="0"/>
          </a:p>
        </p:txBody>
      </p:sp>
      <p:sp>
        <p:nvSpPr>
          <p:cNvPr id="55" name="文本框 54">
            <a:extLst>
              <a:ext uri="{FF2B5EF4-FFF2-40B4-BE49-F238E27FC236}">
                <a16:creationId xmlns:a16="http://schemas.microsoft.com/office/drawing/2014/main" id="{6F8E0BCC-E4BB-4047-8CDE-9A2DFEE7ACEC}"/>
              </a:ext>
            </a:extLst>
          </p:cNvPr>
          <p:cNvSpPr txBox="1"/>
          <p:nvPr/>
        </p:nvSpPr>
        <p:spPr>
          <a:xfrm>
            <a:off x="663909" y="5746679"/>
            <a:ext cx="5095576" cy="369332"/>
          </a:xfrm>
          <a:prstGeom prst="rect">
            <a:avLst/>
          </a:prstGeom>
          <a:noFill/>
        </p:spPr>
        <p:txBody>
          <a:bodyPr wrap="square" rtlCol="0">
            <a:spAutoFit/>
          </a:bodyPr>
          <a:lstStyle/>
          <a:p>
            <a:pPr fontAlgn="auto">
              <a:spcBef>
                <a:spcPts val="0"/>
              </a:spcBef>
              <a:spcAft>
                <a:spcPts val="0"/>
              </a:spcAft>
            </a:pPr>
            <a:r>
              <a:rPr lang="zh-CN" altLang="en-US" b="1" dirty="0">
                <a:solidFill>
                  <a:srgbClr val="C00000"/>
                </a:solidFill>
                <a:ea typeface="Alibaba PuHuiTi M"/>
              </a:rPr>
              <a:t>结果：</a:t>
            </a:r>
            <a:r>
              <a:rPr lang="en-US" altLang="zh-CN" b="1" dirty="0">
                <a:solidFill>
                  <a:srgbClr val="C00000"/>
                </a:solidFill>
                <a:ea typeface="Alibaba PuHuiTi M"/>
              </a:rPr>
              <a:t>2</a:t>
            </a:r>
            <a:r>
              <a:rPr lang="zh-CN" altLang="en-US" b="1" dirty="0">
                <a:solidFill>
                  <a:srgbClr val="C00000"/>
                </a:solidFill>
                <a:ea typeface="Alibaba PuHuiTi M"/>
              </a:rPr>
              <a:t>人都取钱</a:t>
            </a:r>
            <a:r>
              <a:rPr lang="en-US" altLang="zh-CN" b="1" dirty="0">
                <a:solidFill>
                  <a:srgbClr val="C00000"/>
                </a:solidFill>
                <a:ea typeface="Alibaba PuHuiTi M"/>
              </a:rPr>
              <a:t>10</a:t>
            </a:r>
            <a:r>
              <a:rPr lang="zh-CN" altLang="en-US" b="1" dirty="0">
                <a:solidFill>
                  <a:srgbClr val="C00000"/>
                </a:solidFill>
                <a:ea typeface="Alibaba PuHuiTi M"/>
              </a:rPr>
              <a:t>万，银行亏了</a:t>
            </a:r>
            <a:r>
              <a:rPr lang="en-US" altLang="zh-CN" b="1" dirty="0">
                <a:solidFill>
                  <a:srgbClr val="C00000"/>
                </a:solidFill>
                <a:ea typeface="Alibaba PuHuiTi M"/>
              </a:rPr>
              <a:t>10</a:t>
            </a:r>
            <a:r>
              <a:rPr lang="zh-CN" altLang="en-US" b="1" dirty="0">
                <a:solidFill>
                  <a:srgbClr val="C00000"/>
                </a:solidFill>
                <a:ea typeface="Alibaba PuHuiTi M"/>
              </a:rPr>
              <a:t>万。</a:t>
            </a:r>
          </a:p>
        </p:txBody>
      </p:sp>
      <p:pic>
        <p:nvPicPr>
          <p:cNvPr id="57" name="图片 56">
            <a:extLst>
              <a:ext uri="{FF2B5EF4-FFF2-40B4-BE49-F238E27FC236}">
                <a16:creationId xmlns:a16="http://schemas.microsoft.com/office/drawing/2014/main" id="{AC144901-6C0C-4CB8-9E3B-9F0C3BA77866}"/>
              </a:ext>
            </a:extLst>
          </p:cNvPr>
          <p:cNvPicPr>
            <a:picLocks noChangeAspect="1"/>
          </p:cNvPicPr>
          <p:nvPr/>
        </p:nvPicPr>
        <p:blipFill>
          <a:blip r:embed="rId3"/>
          <a:stretch>
            <a:fillRect/>
          </a:stretch>
        </p:blipFill>
        <p:spPr>
          <a:xfrm>
            <a:off x="5019404" y="4921207"/>
            <a:ext cx="1855221" cy="1132659"/>
          </a:xfrm>
          <a:prstGeom prst="rect">
            <a:avLst/>
          </a:prstGeom>
        </p:spPr>
      </p:pic>
      <p:sp>
        <p:nvSpPr>
          <p:cNvPr id="58" name="矩形: 圆角 57">
            <a:extLst>
              <a:ext uri="{FF2B5EF4-FFF2-40B4-BE49-F238E27FC236}">
                <a16:creationId xmlns:a16="http://schemas.microsoft.com/office/drawing/2014/main" id="{ADF2C753-3315-428D-BA72-A5AE4867993A}"/>
              </a:ext>
            </a:extLst>
          </p:cNvPr>
          <p:cNvSpPr/>
          <p:nvPr/>
        </p:nvSpPr>
        <p:spPr>
          <a:xfrm>
            <a:off x="7843520" y="879742"/>
            <a:ext cx="1513840" cy="697904"/>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altLang="zh-CN" dirty="0"/>
              <a:t>CPU</a:t>
            </a:r>
            <a:endParaRPr lang="zh-CN" altLang="en-US" dirty="0"/>
          </a:p>
        </p:txBody>
      </p:sp>
    </p:spTree>
    <p:extLst>
      <p:ext uri="{BB962C8B-B14F-4D97-AF65-F5344CB8AC3E}">
        <p14:creationId xmlns:p14="http://schemas.microsoft.com/office/powerpoint/2010/main" val="2299453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down)">
                                      <p:cBhvr>
                                        <p:cTn id="12" dur="500"/>
                                        <p:tgtEl>
                                          <p:spTgt spid="25"/>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down)">
                                      <p:cBhvr>
                                        <p:cTn id="15" dur="500"/>
                                        <p:tgtEl>
                                          <p:spTgt spid="27"/>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wipe(down)">
                                      <p:cBhvr>
                                        <p:cTn id="18" dur="500"/>
                                        <p:tgtEl>
                                          <p:spTgt spid="28"/>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down)">
                                      <p:cBhvr>
                                        <p:cTn id="21" dur="500"/>
                                        <p:tgtEl>
                                          <p:spTgt spid="2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wipe(up)">
                                      <p:cBhvr>
                                        <p:cTn id="26" dur="500"/>
                                        <p:tgtEl>
                                          <p:spTgt spid="3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up)">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wipe(left)">
                                      <p:cBhvr>
                                        <p:cTn id="41" dur="500"/>
                                        <p:tgtEl>
                                          <p:spTgt spid="22"/>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wipe(left)">
                                      <p:cBhvr>
                                        <p:cTn id="44" dur="500"/>
                                        <p:tgtEl>
                                          <p:spTgt spid="16"/>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path" presetSubtype="0" accel="50000" decel="50000" fill="hold" grpId="1" nodeType="clickEffect">
                                  <p:stCondLst>
                                    <p:cond delay="0"/>
                                  </p:stCondLst>
                                  <p:childTnLst>
                                    <p:animMotion origin="layout" path="M -2.70833E-6 1.48148E-6 L 0.43021 0.00417 " pathEditMode="relative" rAng="0" ptsTypes="AA">
                                      <p:cBhvr>
                                        <p:cTn id="48" dur="2000" fill="hold"/>
                                        <p:tgtEl>
                                          <p:spTgt spid="15"/>
                                        </p:tgtEl>
                                        <p:attrNameLst>
                                          <p:attrName>ppt_x</p:attrName>
                                          <p:attrName>ppt_y</p:attrName>
                                        </p:attrNameLst>
                                      </p:cBhvr>
                                      <p:rCtr x="21510" y="208"/>
                                    </p:animMotion>
                                  </p:childTnLst>
                                </p:cTn>
                              </p:par>
                            </p:childTnLst>
                          </p:cTn>
                        </p:par>
                      </p:childTnLst>
                    </p:cTn>
                  </p:par>
                  <p:par>
                    <p:cTn id="49" fill="hold">
                      <p:stCondLst>
                        <p:cond delay="indefinite"/>
                      </p:stCondLst>
                      <p:childTnLst>
                        <p:par>
                          <p:cTn id="50" fill="hold">
                            <p:stCondLst>
                              <p:cond delay="0"/>
                            </p:stCondLst>
                            <p:childTnLst>
                              <p:par>
                                <p:cTn id="51" presetID="22" presetClass="entr" presetSubtype="2" fill="hold" nodeType="click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wipe(right)">
                                      <p:cBhvr>
                                        <p:cTn id="53" dur="500"/>
                                        <p:tgtEl>
                                          <p:spTgt spid="33"/>
                                        </p:tgtEl>
                                      </p:cBhvr>
                                    </p:animEffect>
                                  </p:childTnLst>
                                </p:cTn>
                              </p:par>
                              <p:par>
                                <p:cTn id="54" presetID="22" presetClass="entr" presetSubtype="2" fill="hold" grpId="0" nodeType="with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wipe(right)">
                                      <p:cBhvr>
                                        <p:cTn id="56" dur="500"/>
                                        <p:tgtEl>
                                          <p:spTgt spid="29"/>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8"/>
                                        </p:tgtEl>
                                        <p:attrNameLst>
                                          <p:attrName>style.visibility</p:attrName>
                                        </p:attrNameLst>
                                      </p:cBhvr>
                                      <p:to>
                                        <p:strVal val="visible"/>
                                      </p:to>
                                    </p:set>
                                    <p:animEffect transition="in" filter="fade">
                                      <p:cBhvr>
                                        <p:cTn id="61" dur="500"/>
                                        <p:tgtEl>
                                          <p:spTgt spid="38"/>
                                        </p:tgtEl>
                                      </p:cBhvr>
                                    </p:animEffect>
                                  </p:childTnLst>
                                </p:cTn>
                              </p:par>
                              <p:par>
                                <p:cTn id="62" presetID="1" presetClass="exit" presetSubtype="0" fill="hold" grpId="2" nodeType="withEffect">
                                  <p:stCondLst>
                                    <p:cond delay="0"/>
                                  </p:stCondLst>
                                  <p:childTnLst>
                                    <p:set>
                                      <p:cBhvr>
                                        <p:cTn id="63" dur="1" fill="hold">
                                          <p:stCondLst>
                                            <p:cond delay="0"/>
                                          </p:stCondLst>
                                        </p:cTn>
                                        <p:tgtEl>
                                          <p:spTgt spid="15"/>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44"/>
                                        </p:tgtEl>
                                        <p:attrNameLst>
                                          <p:attrName>style.visibility</p:attrName>
                                        </p:attrNameLst>
                                      </p:cBhvr>
                                      <p:to>
                                        <p:strVal val="visible"/>
                                      </p:to>
                                    </p:set>
                                    <p:animEffect transition="in" filter="wipe(left)">
                                      <p:cBhvr>
                                        <p:cTn id="68" dur="500"/>
                                        <p:tgtEl>
                                          <p:spTgt spid="44"/>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43"/>
                                        </p:tgtEl>
                                        <p:attrNameLst>
                                          <p:attrName>style.visibility</p:attrName>
                                        </p:attrNameLst>
                                      </p:cBhvr>
                                      <p:to>
                                        <p:strVal val="visible"/>
                                      </p:to>
                                    </p:set>
                                    <p:animEffect transition="in" filter="wipe(left)">
                                      <p:cBhvr>
                                        <p:cTn id="71" dur="500"/>
                                        <p:tgtEl>
                                          <p:spTgt spid="43"/>
                                        </p:tgtEl>
                                      </p:cBhvr>
                                    </p:animEffect>
                                  </p:childTnLst>
                                </p:cTn>
                              </p:par>
                            </p:childTnLst>
                          </p:cTn>
                        </p:par>
                      </p:childTnLst>
                    </p:cTn>
                  </p:par>
                  <p:par>
                    <p:cTn id="72" fill="hold">
                      <p:stCondLst>
                        <p:cond delay="indefinite"/>
                      </p:stCondLst>
                      <p:childTnLst>
                        <p:par>
                          <p:cTn id="73" fill="hold">
                            <p:stCondLst>
                              <p:cond delay="0"/>
                            </p:stCondLst>
                            <p:childTnLst>
                              <p:par>
                                <p:cTn id="74" presetID="42" presetClass="path" presetSubtype="0" accel="50000" decel="50000" fill="hold" grpId="1" nodeType="clickEffect">
                                  <p:stCondLst>
                                    <p:cond delay="0"/>
                                  </p:stCondLst>
                                  <p:childTnLst>
                                    <p:animMotion origin="layout" path="M -2.70833E-6 1.48148E-6 L 0.00183 0.06134 " pathEditMode="relative" rAng="0" ptsTypes="AA">
                                      <p:cBhvr>
                                        <p:cTn id="75" dur="2000" fill="hold"/>
                                        <p:tgtEl>
                                          <p:spTgt spid="38"/>
                                        </p:tgtEl>
                                        <p:attrNameLst>
                                          <p:attrName>ppt_x</p:attrName>
                                          <p:attrName>ppt_y</p:attrName>
                                        </p:attrNameLst>
                                      </p:cBhvr>
                                      <p:rCtr x="91" y="3056"/>
                                    </p:animMotion>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nodeType="clickEffect">
                                  <p:stCondLst>
                                    <p:cond delay="0"/>
                                  </p:stCondLst>
                                  <p:childTnLst>
                                    <p:set>
                                      <p:cBhvr>
                                        <p:cTn id="79" dur="1" fill="hold">
                                          <p:stCondLst>
                                            <p:cond delay="0"/>
                                          </p:stCondLst>
                                        </p:cTn>
                                        <p:tgtEl>
                                          <p:spTgt spid="48"/>
                                        </p:tgtEl>
                                        <p:attrNameLst>
                                          <p:attrName>style.visibility</p:attrName>
                                        </p:attrNameLst>
                                      </p:cBhvr>
                                      <p:to>
                                        <p:strVal val="visible"/>
                                      </p:to>
                                    </p:set>
                                    <p:animEffect transition="in" filter="wipe(down)">
                                      <p:cBhvr>
                                        <p:cTn id="80" dur="500"/>
                                        <p:tgtEl>
                                          <p:spTgt spid="48"/>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grpId="0" nodeType="clickEffect">
                                  <p:stCondLst>
                                    <p:cond delay="0"/>
                                  </p:stCondLst>
                                  <p:childTnLst>
                                    <p:set>
                                      <p:cBhvr>
                                        <p:cTn id="84" dur="1" fill="hold">
                                          <p:stCondLst>
                                            <p:cond delay="0"/>
                                          </p:stCondLst>
                                        </p:cTn>
                                        <p:tgtEl>
                                          <p:spTgt spid="42"/>
                                        </p:tgtEl>
                                        <p:attrNameLst>
                                          <p:attrName>style.visibility</p:attrName>
                                        </p:attrNameLst>
                                      </p:cBhvr>
                                      <p:to>
                                        <p:strVal val="visible"/>
                                      </p:to>
                                    </p:set>
                                    <p:animEffect transition="in" filter="wipe(down)">
                                      <p:cBhvr>
                                        <p:cTn id="85" dur="500"/>
                                        <p:tgtEl>
                                          <p:spTgt spid="42"/>
                                        </p:tgtEl>
                                      </p:cBhvr>
                                    </p:animEffect>
                                  </p:childTnLst>
                                </p:cTn>
                              </p:par>
                            </p:childTnLst>
                          </p:cTn>
                        </p:par>
                      </p:childTnLst>
                    </p:cTn>
                  </p:par>
                  <p:par>
                    <p:cTn id="86" fill="hold">
                      <p:stCondLst>
                        <p:cond delay="indefinite"/>
                      </p:stCondLst>
                      <p:childTnLst>
                        <p:par>
                          <p:cTn id="87" fill="hold">
                            <p:stCondLst>
                              <p:cond delay="0"/>
                            </p:stCondLst>
                            <p:childTnLst>
                              <p:par>
                                <p:cTn id="88" presetID="1" presetClass="exit" presetSubtype="0" fill="hold" nodeType="clickEffect">
                                  <p:stCondLst>
                                    <p:cond delay="0"/>
                                  </p:stCondLst>
                                  <p:childTnLst>
                                    <p:set>
                                      <p:cBhvr>
                                        <p:cTn id="89" dur="1" fill="hold">
                                          <p:stCondLst>
                                            <p:cond delay="0"/>
                                          </p:stCondLst>
                                        </p:cTn>
                                        <p:tgtEl>
                                          <p:spTgt spid="48"/>
                                        </p:tgtEl>
                                        <p:attrNameLst>
                                          <p:attrName>style.visibility</p:attrName>
                                        </p:attrNameLst>
                                      </p:cBhvr>
                                      <p:to>
                                        <p:strVal val="hidden"/>
                                      </p:to>
                                    </p:se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39"/>
                                        </p:tgtEl>
                                        <p:attrNameLst>
                                          <p:attrName>style.visibility</p:attrName>
                                        </p:attrNameLst>
                                      </p:cBhvr>
                                      <p:to>
                                        <p:strVal val="visible"/>
                                      </p:to>
                                    </p:set>
                                    <p:animEffect transition="in" filter="fade">
                                      <p:cBhvr>
                                        <p:cTn id="94" dur="500"/>
                                        <p:tgtEl>
                                          <p:spTgt spid="39"/>
                                        </p:tgtEl>
                                      </p:cBhvr>
                                    </p:animEffect>
                                  </p:childTnLst>
                                </p:cTn>
                              </p:par>
                              <p:par>
                                <p:cTn id="95" presetID="1" presetClass="exit" presetSubtype="0" fill="hold" grpId="2" nodeType="withEffect">
                                  <p:stCondLst>
                                    <p:cond delay="0"/>
                                  </p:stCondLst>
                                  <p:childTnLst>
                                    <p:set>
                                      <p:cBhvr>
                                        <p:cTn id="96" dur="1" fill="hold">
                                          <p:stCondLst>
                                            <p:cond delay="0"/>
                                          </p:stCondLst>
                                        </p:cTn>
                                        <p:tgtEl>
                                          <p:spTgt spid="38"/>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22" presetClass="entr" presetSubtype="2" fill="hold" nodeType="clickEffect">
                                  <p:stCondLst>
                                    <p:cond delay="0"/>
                                  </p:stCondLst>
                                  <p:childTnLst>
                                    <p:set>
                                      <p:cBhvr>
                                        <p:cTn id="100" dur="1" fill="hold">
                                          <p:stCondLst>
                                            <p:cond delay="0"/>
                                          </p:stCondLst>
                                        </p:cTn>
                                        <p:tgtEl>
                                          <p:spTgt spid="46"/>
                                        </p:tgtEl>
                                        <p:attrNameLst>
                                          <p:attrName>style.visibility</p:attrName>
                                        </p:attrNameLst>
                                      </p:cBhvr>
                                      <p:to>
                                        <p:strVal val="visible"/>
                                      </p:to>
                                    </p:set>
                                    <p:animEffect transition="in" filter="wipe(right)">
                                      <p:cBhvr>
                                        <p:cTn id="101" dur="500"/>
                                        <p:tgtEl>
                                          <p:spTgt spid="46"/>
                                        </p:tgtEl>
                                      </p:cBhvr>
                                    </p:animEffect>
                                  </p:childTnLst>
                                </p:cTn>
                              </p:par>
                              <p:par>
                                <p:cTn id="102" presetID="22" presetClass="entr" presetSubtype="2" fill="hold" grpId="0" nodeType="withEffect">
                                  <p:stCondLst>
                                    <p:cond delay="0"/>
                                  </p:stCondLst>
                                  <p:childTnLst>
                                    <p:set>
                                      <p:cBhvr>
                                        <p:cTn id="103" dur="1" fill="hold">
                                          <p:stCondLst>
                                            <p:cond delay="0"/>
                                          </p:stCondLst>
                                        </p:cTn>
                                        <p:tgtEl>
                                          <p:spTgt spid="45"/>
                                        </p:tgtEl>
                                        <p:attrNameLst>
                                          <p:attrName>style.visibility</p:attrName>
                                        </p:attrNameLst>
                                      </p:cBhvr>
                                      <p:to>
                                        <p:strVal val="visible"/>
                                      </p:to>
                                    </p:set>
                                    <p:animEffect transition="in" filter="wipe(right)">
                                      <p:cBhvr>
                                        <p:cTn id="104" dur="500"/>
                                        <p:tgtEl>
                                          <p:spTgt spid="45"/>
                                        </p:tgtEl>
                                      </p:cBhvr>
                                    </p:animEffect>
                                  </p:childTnLst>
                                </p:cTn>
                              </p:par>
                            </p:childTnLst>
                          </p:cTn>
                        </p:par>
                      </p:childTnLst>
                    </p:cTn>
                  </p:par>
                  <p:par>
                    <p:cTn id="105" fill="hold">
                      <p:stCondLst>
                        <p:cond delay="indefinite"/>
                      </p:stCondLst>
                      <p:childTnLst>
                        <p:par>
                          <p:cTn id="106" fill="hold">
                            <p:stCondLst>
                              <p:cond delay="0"/>
                            </p:stCondLst>
                            <p:childTnLst>
                              <p:par>
                                <p:cTn id="107" presetID="42" presetClass="path" presetSubtype="0" accel="50000" decel="50000" fill="hold" grpId="1" nodeType="clickEffect">
                                  <p:stCondLst>
                                    <p:cond delay="0"/>
                                  </p:stCondLst>
                                  <p:childTnLst>
                                    <p:animMotion origin="layout" path="M 4.16667E-6 2.59259E-6 L 0.00182 0.06134 " pathEditMode="relative" rAng="0" ptsTypes="AA">
                                      <p:cBhvr>
                                        <p:cTn id="108" dur="2000" fill="hold"/>
                                        <p:tgtEl>
                                          <p:spTgt spid="39"/>
                                        </p:tgtEl>
                                        <p:attrNameLst>
                                          <p:attrName>ppt_x</p:attrName>
                                          <p:attrName>ppt_y</p:attrName>
                                        </p:attrNameLst>
                                      </p:cBhvr>
                                      <p:rCtr x="91" y="3056"/>
                                    </p:animMotion>
                                  </p:childTnLst>
                                </p:cTn>
                              </p:par>
                            </p:childTnLst>
                          </p:cTn>
                        </p:par>
                      </p:childTnLst>
                    </p:cTn>
                  </p:par>
                  <p:par>
                    <p:cTn id="109" fill="hold">
                      <p:stCondLst>
                        <p:cond delay="indefinite"/>
                      </p:stCondLst>
                      <p:childTnLst>
                        <p:par>
                          <p:cTn id="110" fill="hold">
                            <p:stCondLst>
                              <p:cond delay="0"/>
                            </p:stCondLst>
                            <p:childTnLst>
                              <p:par>
                                <p:cTn id="111" presetID="22" presetClass="entr" presetSubtype="4" fill="hold" nodeType="clickEffect">
                                  <p:stCondLst>
                                    <p:cond delay="0"/>
                                  </p:stCondLst>
                                  <p:childTnLst>
                                    <p:set>
                                      <p:cBhvr>
                                        <p:cTn id="112" dur="1" fill="hold">
                                          <p:stCondLst>
                                            <p:cond delay="0"/>
                                          </p:stCondLst>
                                        </p:cTn>
                                        <p:tgtEl>
                                          <p:spTgt spid="51"/>
                                        </p:tgtEl>
                                        <p:attrNameLst>
                                          <p:attrName>style.visibility</p:attrName>
                                        </p:attrNameLst>
                                      </p:cBhvr>
                                      <p:to>
                                        <p:strVal val="visible"/>
                                      </p:to>
                                    </p:set>
                                    <p:animEffect transition="in" filter="wipe(down)">
                                      <p:cBhvr>
                                        <p:cTn id="113" dur="500"/>
                                        <p:tgtEl>
                                          <p:spTgt spid="51"/>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4" fill="hold" grpId="0" nodeType="clickEffect">
                                  <p:stCondLst>
                                    <p:cond delay="0"/>
                                  </p:stCondLst>
                                  <p:childTnLst>
                                    <p:set>
                                      <p:cBhvr>
                                        <p:cTn id="117" dur="1" fill="hold">
                                          <p:stCondLst>
                                            <p:cond delay="0"/>
                                          </p:stCondLst>
                                        </p:cTn>
                                        <p:tgtEl>
                                          <p:spTgt spid="54"/>
                                        </p:tgtEl>
                                        <p:attrNameLst>
                                          <p:attrName>style.visibility</p:attrName>
                                        </p:attrNameLst>
                                      </p:cBhvr>
                                      <p:to>
                                        <p:strVal val="visible"/>
                                      </p:to>
                                    </p:set>
                                    <p:animEffect transition="in" filter="wipe(down)">
                                      <p:cBhvr>
                                        <p:cTn id="118" dur="500"/>
                                        <p:tgtEl>
                                          <p:spTgt spid="54"/>
                                        </p:tgtEl>
                                      </p:cBhvr>
                                    </p:animEffect>
                                  </p:childTnLst>
                                </p:cTn>
                              </p:par>
                            </p:childTnLst>
                          </p:cTn>
                        </p:par>
                      </p:childTnLst>
                    </p:cTn>
                  </p:par>
                  <p:par>
                    <p:cTn id="119" fill="hold">
                      <p:stCondLst>
                        <p:cond delay="indefinite"/>
                      </p:stCondLst>
                      <p:childTnLst>
                        <p:par>
                          <p:cTn id="120" fill="hold">
                            <p:stCondLst>
                              <p:cond delay="0"/>
                            </p:stCondLst>
                            <p:childTnLst>
                              <p:par>
                                <p:cTn id="121" presetID="1" presetClass="exit" presetSubtype="0" fill="hold" nodeType="clickEffect">
                                  <p:stCondLst>
                                    <p:cond delay="0"/>
                                  </p:stCondLst>
                                  <p:childTnLst>
                                    <p:set>
                                      <p:cBhvr>
                                        <p:cTn id="122" dur="1" fill="hold">
                                          <p:stCondLst>
                                            <p:cond delay="0"/>
                                          </p:stCondLst>
                                        </p:cTn>
                                        <p:tgtEl>
                                          <p:spTgt spid="51"/>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grpId="0" nodeType="clickEffect">
                                  <p:stCondLst>
                                    <p:cond delay="0"/>
                                  </p:stCondLst>
                                  <p:childTnLst>
                                    <p:set>
                                      <p:cBhvr>
                                        <p:cTn id="126" dur="1" fill="hold">
                                          <p:stCondLst>
                                            <p:cond delay="0"/>
                                          </p:stCondLst>
                                        </p:cTn>
                                        <p:tgtEl>
                                          <p:spTgt spid="55"/>
                                        </p:tgtEl>
                                        <p:attrNameLst>
                                          <p:attrName>style.visibility</p:attrName>
                                        </p:attrNameLst>
                                      </p:cBhvr>
                                      <p:to>
                                        <p:strVal val="visible"/>
                                      </p:to>
                                    </p:set>
                                    <p:animEffect transition="in" filter="wipe(left)">
                                      <p:cBhvr>
                                        <p:cTn id="127" dur="500"/>
                                        <p:tgtEl>
                                          <p:spTgt spid="55"/>
                                        </p:tgtEl>
                                      </p:cBhvr>
                                    </p:animEffect>
                                  </p:childTnLst>
                                </p:cTn>
                              </p:par>
                            </p:childTnLst>
                          </p:cTn>
                        </p:par>
                      </p:childTnLst>
                    </p:cTn>
                  </p:par>
                  <p:par>
                    <p:cTn id="128" fill="hold">
                      <p:stCondLst>
                        <p:cond delay="indefinite"/>
                      </p:stCondLst>
                      <p:childTnLst>
                        <p:par>
                          <p:cTn id="129" fill="hold">
                            <p:stCondLst>
                              <p:cond delay="0"/>
                            </p:stCondLst>
                            <p:childTnLst>
                              <p:par>
                                <p:cTn id="130" presetID="2" presetClass="entr" presetSubtype="4" fill="hold" nodeType="clickEffect">
                                  <p:stCondLst>
                                    <p:cond delay="0"/>
                                  </p:stCondLst>
                                  <p:childTnLst>
                                    <p:set>
                                      <p:cBhvr>
                                        <p:cTn id="131" dur="1" fill="hold">
                                          <p:stCondLst>
                                            <p:cond delay="0"/>
                                          </p:stCondLst>
                                        </p:cTn>
                                        <p:tgtEl>
                                          <p:spTgt spid="57"/>
                                        </p:tgtEl>
                                        <p:attrNameLst>
                                          <p:attrName>style.visibility</p:attrName>
                                        </p:attrNameLst>
                                      </p:cBhvr>
                                      <p:to>
                                        <p:strVal val="visible"/>
                                      </p:to>
                                    </p:set>
                                    <p:anim calcmode="lin" valueType="num">
                                      <p:cBhvr additive="base">
                                        <p:cTn id="132" dur="500" fill="hold"/>
                                        <p:tgtEl>
                                          <p:spTgt spid="57"/>
                                        </p:tgtEl>
                                        <p:attrNameLst>
                                          <p:attrName>ppt_x</p:attrName>
                                        </p:attrNameLst>
                                      </p:cBhvr>
                                      <p:tavLst>
                                        <p:tav tm="0">
                                          <p:val>
                                            <p:strVal val="#ppt_x"/>
                                          </p:val>
                                        </p:tav>
                                        <p:tav tm="100000">
                                          <p:val>
                                            <p:strVal val="#ppt_x"/>
                                          </p:val>
                                        </p:tav>
                                      </p:tavLst>
                                    </p:anim>
                                    <p:anim calcmode="lin" valueType="num">
                                      <p:cBhvr additive="base">
                                        <p:cTn id="133"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P spid="30" grpId="0"/>
      <p:bldP spid="11" grpId="0" animBg="1"/>
      <p:bldP spid="13" grpId="0"/>
      <p:bldP spid="15" grpId="0" animBg="1"/>
      <p:bldP spid="15" grpId="1" animBg="1"/>
      <p:bldP spid="15" grpId="2" animBg="1"/>
      <p:bldP spid="16" grpId="0"/>
      <p:bldP spid="29" grpId="0"/>
      <p:bldP spid="38" grpId="0" animBg="1"/>
      <p:bldP spid="38" grpId="1" animBg="1"/>
      <p:bldP spid="38" grpId="2" animBg="1"/>
      <p:bldP spid="39" grpId="0" animBg="1"/>
      <p:bldP spid="39" grpId="1" animBg="1"/>
      <p:bldP spid="42" grpId="0" animBg="1"/>
      <p:bldP spid="43" grpId="0"/>
      <p:bldP spid="45" grpId="0"/>
      <p:bldP spid="54" grpId="0" animBg="1"/>
      <p:bldP spid="5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p:txBody>
          <a:bodyPr/>
          <a:lstStyle/>
          <a:p>
            <a:r>
              <a:rPr lang="zh-CN" altLang="en-US" dirty="0"/>
              <a:t>线程安全问题出现的原因？</a:t>
            </a:r>
            <a:endParaRPr lang="en-US" altLang="zh-CN" dirty="0"/>
          </a:p>
          <a:p>
            <a:pPr marL="895335" lvl="1" indent="-285750">
              <a:lnSpc>
                <a:spcPct val="200000"/>
              </a:lnSpc>
              <a:buFont typeface="Wingdings" panose="05000000000000000000" pitchFamily="2" charset="2"/>
              <a:buChar char="l"/>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存在多线程并发</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同时访问共享资源</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存在修改共享资源</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zh-CN" altLang="en-US" dirty="0"/>
          </a:p>
        </p:txBody>
      </p:sp>
    </p:spTree>
    <p:extLst>
      <p:ext uri="{BB962C8B-B14F-4D97-AF65-F5344CB8AC3E}">
        <p14:creationId xmlns:p14="http://schemas.microsoft.com/office/powerpoint/2010/main" val="2515573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205338" y="998727"/>
            <a:ext cx="6131672" cy="4256405"/>
          </a:xfrm>
        </p:spPr>
        <p:txBody>
          <a:bodyPr>
            <a:noAutofit/>
          </a:bodyPr>
          <a:lstStyle/>
          <a:p>
            <a:pPr>
              <a:lnSpc>
                <a:spcPct val="220000"/>
              </a:lnSpc>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多线程的创建</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20000"/>
              </a:lnSpc>
              <a:buFont typeface="Wingdings" panose="05000000000000000000" pitchFamily="2" charset="2"/>
              <a:buChar char="Ø"/>
            </a:pP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Thread</a:t>
            </a: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的常用方法</a:t>
            </a:r>
          </a:p>
          <a:p>
            <a:pPr>
              <a:lnSpc>
                <a:spcPct val="220000"/>
              </a:lnSpc>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线程安全</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线程安全问题是什么、发生的原因</a:t>
            </a:r>
            <a:endParaRPr lang="en-US" altLang="zh-CN" sz="16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线程安全问题案例模拟</a:t>
            </a:r>
            <a:endParaRPr kumimoji="1"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20000"/>
              </a:lnSpc>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线程同步</a:t>
            </a:r>
          </a:p>
          <a:p>
            <a:pPr>
              <a:lnSpc>
                <a:spcPct val="220000"/>
              </a:lnSpc>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线程通信</a:t>
            </a:r>
          </a:p>
          <a:p>
            <a:pPr>
              <a:lnSpc>
                <a:spcPct val="220000"/>
              </a:lnSpc>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线程池</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20000"/>
              </a:lnSpc>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定时器</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20000"/>
              </a:lnSpc>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补充知识：生命周期、并发并行</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1213825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21674917-1B20-2E40-8226-8EC87787CE99}"/>
              </a:ext>
            </a:extLst>
          </p:cNvPr>
          <p:cNvSpPr>
            <a:spLocks noGrp="1"/>
          </p:cNvSpPr>
          <p:nvPr>
            <p:ph type="body" sz="quarter" idx="10"/>
          </p:nvPr>
        </p:nvSpPr>
        <p:spPr>
          <a:xfrm>
            <a:off x="2195450" y="805145"/>
            <a:ext cx="9762088" cy="517190"/>
          </a:xfrm>
        </p:spPr>
        <p:txBody>
          <a:bodyPr/>
          <a:lstStyle/>
          <a:p>
            <a:pPr>
              <a:lnSpc>
                <a:spcPct val="250000"/>
              </a:lnSpc>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取钱业务</a:t>
            </a:r>
          </a:p>
        </p:txBody>
      </p:sp>
      <p:sp>
        <p:nvSpPr>
          <p:cNvPr id="6" name="文本占位符 5">
            <a:extLst>
              <a:ext uri="{FF2B5EF4-FFF2-40B4-BE49-F238E27FC236}">
                <a16:creationId xmlns:a16="http://schemas.microsoft.com/office/drawing/2014/main" id="{E8F29E90-DAAD-4D46-ABD2-A6B8BF98C43D}"/>
              </a:ext>
            </a:extLst>
          </p:cNvPr>
          <p:cNvSpPr>
            <a:spLocks noGrp="1"/>
          </p:cNvSpPr>
          <p:nvPr>
            <p:ph type="body" sz="quarter" idx="11"/>
          </p:nvPr>
        </p:nvSpPr>
        <p:spPr>
          <a:xfrm>
            <a:off x="2195450" y="1445428"/>
            <a:ext cx="9762088" cy="4219575"/>
          </a:xfrm>
        </p:spPr>
        <p:txBody>
          <a:bodyPr/>
          <a:lstStyle/>
          <a:p>
            <a:pPr>
              <a:lnSpc>
                <a:spcPct val="250000"/>
              </a:lnSpc>
            </a:pPr>
            <a:r>
              <a:rPr lang="zh-CN" altLang="en-US" sz="1800" b="1" dirty="0"/>
              <a:t>需求：</a:t>
            </a:r>
            <a:endParaRPr lang="en-US" altLang="zh-CN" sz="1800" b="1" dirty="0"/>
          </a:p>
          <a:p>
            <a:pPr marL="285750" indent="-285750">
              <a:lnSpc>
                <a:spcPct val="250000"/>
              </a:lnSpc>
              <a:buFont typeface="Wingdings" panose="05000000000000000000" pitchFamily="2" charset="2"/>
              <a:buChar char="l"/>
            </a:pPr>
            <a:r>
              <a:rPr lang="zh-CN" altLang="en-US" sz="1600" dirty="0"/>
              <a:t>小明和小红是一对夫妻，他们有一个共同的账户，余额是</a:t>
            </a:r>
            <a:r>
              <a:rPr lang="en-US" altLang="zh-CN" sz="1600" dirty="0"/>
              <a:t>10</a:t>
            </a:r>
            <a:r>
              <a:rPr lang="zh-CN" altLang="en-US" sz="1600" dirty="0"/>
              <a:t>万元，模拟</a:t>
            </a:r>
            <a:r>
              <a:rPr lang="en-US" altLang="zh-CN" sz="1600" dirty="0"/>
              <a:t>2</a:t>
            </a:r>
            <a:r>
              <a:rPr lang="zh-CN" altLang="en-US" sz="1600" dirty="0"/>
              <a:t>人同时去取钱</a:t>
            </a:r>
            <a:r>
              <a:rPr lang="en-US" altLang="zh-CN" dirty="0"/>
              <a:t>10</a:t>
            </a:r>
            <a:r>
              <a:rPr lang="zh-CN" altLang="en-US" dirty="0"/>
              <a:t>万。</a:t>
            </a:r>
            <a:endParaRPr lang="en-US" altLang="zh-CN" dirty="0">
              <a:solidFill>
                <a:srgbClr val="C00000"/>
              </a:solidFill>
            </a:endParaRPr>
          </a:p>
          <a:p>
            <a:pPr>
              <a:lnSpc>
                <a:spcPct val="250000"/>
              </a:lnSpc>
            </a:pPr>
            <a:r>
              <a:rPr lang="zh-CN" altLang="en-US" sz="1800" b="1" dirty="0"/>
              <a:t>分析：</a:t>
            </a:r>
            <a:endParaRPr lang="en-US" altLang="zh-CN" sz="1800" b="1" dirty="0"/>
          </a:p>
          <a:p>
            <a:pPr>
              <a:lnSpc>
                <a:spcPct val="250000"/>
              </a:lnSpc>
            </a:pPr>
            <a:r>
              <a:rPr lang="zh-CN" altLang="en-US" dirty="0"/>
              <a:t>①：需要提供一个账户类，创建一个账户对象代表</a:t>
            </a:r>
            <a:r>
              <a:rPr lang="en-US" altLang="zh-CN" dirty="0"/>
              <a:t>2</a:t>
            </a:r>
            <a:r>
              <a:rPr lang="zh-CN" altLang="en-US" dirty="0"/>
              <a:t>个人的共享账户。</a:t>
            </a:r>
            <a:endParaRPr lang="en-US" altLang="zh-CN" dirty="0"/>
          </a:p>
          <a:p>
            <a:pPr>
              <a:lnSpc>
                <a:spcPct val="250000"/>
              </a:lnSpc>
            </a:pPr>
            <a:r>
              <a:rPr lang="zh-CN" altLang="en-US" dirty="0"/>
              <a:t>②：需要定义一个线程类，线程类可以处理账户对象。</a:t>
            </a:r>
            <a:endParaRPr lang="en-US" altLang="zh-CN" dirty="0"/>
          </a:p>
          <a:p>
            <a:pPr>
              <a:lnSpc>
                <a:spcPct val="250000"/>
              </a:lnSpc>
            </a:pPr>
            <a:r>
              <a:rPr lang="zh-CN" altLang="en-US" dirty="0"/>
              <a:t>③：创建</a:t>
            </a:r>
            <a:r>
              <a:rPr lang="en-US" altLang="zh-CN" dirty="0"/>
              <a:t>2</a:t>
            </a:r>
            <a:r>
              <a:rPr lang="zh-CN" altLang="en-US" dirty="0"/>
              <a:t>个线程对象，传入同一个账户对象。</a:t>
            </a:r>
            <a:endParaRPr lang="en-US" altLang="zh-CN" dirty="0"/>
          </a:p>
          <a:p>
            <a:pPr>
              <a:lnSpc>
                <a:spcPct val="250000"/>
              </a:lnSpc>
            </a:pPr>
            <a:r>
              <a:rPr lang="zh-CN" altLang="en-US" dirty="0"/>
              <a:t>④：启动</a:t>
            </a:r>
            <a:r>
              <a:rPr lang="en-US" altLang="zh-CN" dirty="0"/>
              <a:t>2</a:t>
            </a:r>
            <a:r>
              <a:rPr lang="zh-CN" altLang="en-US" dirty="0"/>
              <a:t>个线程，去同一个账户对象中取钱</a:t>
            </a:r>
            <a:r>
              <a:rPr lang="en-US" altLang="zh-CN" dirty="0"/>
              <a:t>10</a:t>
            </a:r>
            <a:r>
              <a:rPr lang="zh-CN" altLang="en-US" dirty="0"/>
              <a:t>万。</a:t>
            </a:r>
          </a:p>
        </p:txBody>
      </p:sp>
    </p:spTree>
    <p:extLst>
      <p:ext uri="{BB962C8B-B14F-4D97-AF65-F5344CB8AC3E}">
        <p14:creationId xmlns:p14="http://schemas.microsoft.com/office/powerpoint/2010/main" val="1683385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down)">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down)">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down)">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wipe(down)">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wipe(down)">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wipe(down)">
                                      <p:cBhvr>
                                        <p:cTn id="3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721469" y="1890345"/>
            <a:ext cx="6523891" cy="2824943"/>
          </a:xfrm>
        </p:spPr>
        <p:txBody>
          <a:bodyPr/>
          <a:lstStyle/>
          <a:p>
            <a:pPr>
              <a:lnSpc>
                <a:spcPct val="250000"/>
              </a:lnSpc>
            </a:pPr>
            <a:r>
              <a:rPr lang="zh-CN" altLang="en-US" dirty="0"/>
              <a:t>线程安全问题发生的原因是什么？</a:t>
            </a:r>
            <a:endParaRPr lang="en-US" altLang="zh-CN" dirty="0"/>
          </a:p>
          <a:p>
            <a:pPr marL="895335" lvl="1" indent="-285750">
              <a:lnSpc>
                <a:spcPct val="25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多个线程同时访问同一个共享资源且存在修改该资源。</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pPr>
            <a:endParaRPr lang="zh-CN" altLang="en-US" dirty="0"/>
          </a:p>
        </p:txBody>
      </p:sp>
    </p:spTree>
    <p:extLst>
      <p:ext uri="{BB962C8B-B14F-4D97-AF65-F5344CB8AC3E}">
        <p14:creationId xmlns:p14="http://schemas.microsoft.com/office/powerpoint/2010/main" val="2277081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016831" y="63335"/>
            <a:ext cx="6625526" cy="6369803"/>
          </a:xfrm>
        </p:spPr>
        <p:txBody>
          <a:bodyPr>
            <a:noAutofit/>
          </a:bodyPr>
          <a:lstStyle/>
          <a:p>
            <a:pPr>
              <a:lnSpc>
                <a:spcPct val="220000"/>
              </a:lnSpc>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多线程的创建</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20000"/>
              </a:lnSpc>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Thread</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的常用方法</a:t>
            </a:r>
          </a:p>
          <a:p>
            <a:pPr>
              <a:lnSpc>
                <a:spcPct val="220000"/>
              </a:lnSpc>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线程安全</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20000"/>
              </a:lnSpc>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线程同步</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同步思想概述</a:t>
            </a:r>
            <a:endPar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方式一：同步代码块</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方式二：同步方法</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20000"/>
              </a:lnSpc>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线程通信</a:t>
            </a:r>
          </a:p>
          <a:p>
            <a:pPr>
              <a:lnSpc>
                <a:spcPct val="220000"/>
              </a:lnSpc>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线程池</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20000"/>
              </a:lnSpc>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补充知识：定时器</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20000"/>
              </a:lnSpc>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补充知识：并发、并行</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20000"/>
              </a:lnSpc>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补充知识：线程的生命周期</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8542730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A79B317E-631D-4BFF-BC4D-CF35F0C585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262" y="2815543"/>
            <a:ext cx="2475793" cy="2292897"/>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7B631CE2-2D21-443C-9BE9-C640DFD6DAAA}"/>
              </a:ext>
            </a:extLst>
          </p:cNvPr>
          <p:cNvSpPr txBox="1"/>
          <p:nvPr/>
        </p:nvSpPr>
        <p:spPr>
          <a:xfrm>
            <a:off x="3767532" y="2456810"/>
            <a:ext cx="6853577" cy="3612592"/>
          </a:xfrm>
          <a:prstGeom prst="rect">
            <a:avLst/>
          </a:prstGeom>
          <a:noFill/>
        </p:spPr>
        <p:txBody>
          <a:bodyPr wrap="square">
            <a:spAutoFit/>
          </a:bodyPr>
          <a:lstStyle/>
          <a:p>
            <a:pPr>
              <a:lnSpc>
                <a:spcPct val="250000"/>
              </a:lnSpc>
            </a:pP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、取钱案例出现问题的原因？</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lnSpc>
                <a:spcPct val="250000"/>
              </a:lnSpc>
              <a:buFont typeface="Wingdings" panose="05000000000000000000" pitchFamily="2" charset="2"/>
              <a:buChar char="l"/>
            </a:pP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多个线程同时执行，发现账户都是够钱的。</a:t>
            </a:r>
          </a:p>
          <a:p>
            <a:pPr lvl="1">
              <a:lnSpc>
                <a:spcPct val="250000"/>
              </a:lnSpc>
            </a:pPr>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pP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、如何才能保证线程安全呢？</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lnSpc>
                <a:spcPct val="250000"/>
              </a:lnSpc>
              <a:buFont typeface="Wingdings" panose="05000000000000000000" pitchFamily="2" charset="2"/>
              <a:buChar char="l"/>
            </a:pPr>
            <a:r>
              <a:rPr lang="zh-CN"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让多个线程实现先后依次访问共享资源，这样就解决了安全问题</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lnSpc>
                <a:spcPct val="250000"/>
              </a:lnSpc>
            </a:pP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 name="文本占位符 1">
            <a:extLst>
              <a:ext uri="{FF2B5EF4-FFF2-40B4-BE49-F238E27FC236}">
                <a16:creationId xmlns:a16="http://schemas.microsoft.com/office/drawing/2014/main" id="{E5DD8FC6-A8DE-413B-B9BC-D514B43EBF40}"/>
              </a:ext>
            </a:extLst>
          </p:cNvPr>
          <p:cNvSpPr>
            <a:spLocks noGrp="1"/>
          </p:cNvSpPr>
          <p:nvPr>
            <p:ph type="body" sz="quarter" idx="11"/>
          </p:nvPr>
        </p:nvSpPr>
        <p:spPr>
          <a:xfrm>
            <a:off x="585263" y="1669973"/>
            <a:ext cx="10749598" cy="629707"/>
          </a:xfrm>
        </p:spPr>
        <p:txBody>
          <a:bodyPr/>
          <a:lstStyle/>
          <a:p>
            <a:r>
              <a:rPr lang="zh-CN" altLang="en-US" dirty="0"/>
              <a:t>为了解决线程安全问题。</a:t>
            </a:r>
          </a:p>
          <a:p>
            <a:endParaRPr kumimoji="1" lang="zh-CN" altLang="en-US" dirty="0"/>
          </a:p>
          <a:p>
            <a:endParaRPr kumimoji="1" lang="zh-CN" altLang="en-US" dirty="0"/>
          </a:p>
        </p:txBody>
      </p:sp>
      <p:sp>
        <p:nvSpPr>
          <p:cNvPr id="6" name="文本占位符 3">
            <a:extLst>
              <a:ext uri="{FF2B5EF4-FFF2-40B4-BE49-F238E27FC236}">
                <a16:creationId xmlns:a16="http://schemas.microsoft.com/office/drawing/2014/main" id="{CCA7CD5D-8E92-49F6-8DCA-A8B2F175B7E0}"/>
              </a:ext>
            </a:extLst>
          </p:cNvPr>
          <p:cNvSpPr>
            <a:spLocks noGrp="1"/>
          </p:cNvSpPr>
          <p:nvPr>
            <p:ph type="body" sz="quarter" idx="10"/>
          </p:nvPr>
        </p:nvSpPr>
        <p:spPr>
          <a:xfrm>
            <a:off x="585262" y="1090615"/>
            <a:ext cx="10749599" cy="517190"/>
          </a:xfrm>
        </p:spPr>
        <p:txBody>
          <a:bodyPr/>
          <a:lstStyle/>
          <a:p>
            <a:r>
              <a:rPr kumimoji="1" lang="zh-CN" altLang="en-US" dirty="0"/>
              <a:t>线程同步</a:t>
            </a:r>
          </a:p>
        </p:txBody>
      </p:sp>
    </p:spTree>
    <p:extLst>
      <p:ext uri="{BB962C8B-B14F-4D97-AF65-F5344CB8AC3E}">
        <p14:creationId xmlns:p14="http://schemas.microsoft.com/office/powerpoint/2010/main" val="1070305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098"/>
                                        </p:tgtEl>
                                        <p:attrNameLst>
                                          <p:attrName>style.visibility</p:attrName>
                                        </p:attrNameLst>
                                      </p:cBhvr>
                                      <p:to>
                                        <p:strVal val="visible"/>
                                      </p:to>
                                    </p:set>
                                    <p:animEffect transition="in" filter="wipe(down)">
                                      <p:cBhvr>
                                        <p:cTn id="17" dur="500"/>
                                        <p:tgtEl>
                                          <p:spTgt spid="409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animEffect transition="in" filter="fade">
                                      <p:cBhvr>
                                        <p:cTn id="27" dur="500"/>
                                        <p:tgtEl>
                                          <p:spTgt spid="7">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3" end="3"/>
                                            </p:txEl>
                                          </p:spTgt>
                                        </p:tgtEl>
                                        <p:attrNameLst>
                                          <p:attrName>style.visibility</p:attrName>
                                        </p:attrNameLst>
                                      </p:cBhvr>
                                      <p:to>
                                        <p:strVal val="visible"/>
                                      </p:to>
                                    </p:set>
                                    <p:animEffect transition="in" filter="fade">
                                      <p:cBhvr>
                                        <p:cTn id="32" dur="500"/>
                                        <p:tgtEl>
                                          <p:spTgt spid="7">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4" end="4"/>
                                            </p:txEl>
                                          </p:spTgt>
                                        </p:tgtEl>
                                        <p:attrNameLst>
                                          <p:attrName>style.visibility</p:attrName>
                                        </p:attrNameLst>
                                      </p:cBhvr>
                                      <p:to>
                                        <p:strVal val="visible"/>
                                      </p:to>
                                    </p:set>
                                    <p:animEffect transition="in" filter="fade">
                                      <p:cBhvr>
                                        <p:cTn id="3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
            <a:extLst>
              <a:ext uri="{FF2B5EF4-FFF2-40B4-BE49-F238E27FC236}">
                <a16:creationId xmlns:a16="http://schemas.microsoft.com/office/drawing/2014/main" id="{E8E998DD-CB16-4056-B4BF-9C2A660D0E5E}"/>
              </a:ext>
            </a:extLst>
          </p:cNvPr>
          <p:cNvSpPr txBox="1">
            <a:spLocks/>
          </p:cNvSpPr>
          <p:nvPr/>
        </p:nvSpPr>
        <p:spPr>
          <a:xfrm>
            <a:off x="741842" y="1837254"/>
            <a:ext cx="10749598" cy="629707"/>
          </a:xfrm>
          <a:prstGeom prst="rect">
            <a:avLst/>
          </a:prstGeom>
        </p:spPr>
        <p:txBody>
          <a:bodyPr/>
          <a:lstStyle>
            <a:lvl1pPr marL="360000" indent="-360000" algn="l" rtl="0" eaLnBrk="0" fontAlgn="base" hangingPunct="0">
              <a:lnSpc>
                <a:spcPct val="150000"/>
              </a:lnSpc>
              <a:spcBef>
                <a:spcPct val="20000"/>
              </a:spcBef>
              <a:spcAft>
                <a:spcPct val="0"/>
              </a:spcAft>
              <a:buClr>
                <a:srgbClr val="404040"/>
              </a:buClr>
              <a:buSzPct val="85000"/>
              <a:buFont typeface="Wingdings" pitchFamily="2" charset="2"/>
              <a:buChar char="l"/>
              <a:tabLst/>
              <a:defRPr lang="en-US" altLang="zh-CN"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gn="l" rtl="0" eaLnBrk="0" fontAlgn="base" hangingPunct="0">
              <a:lnSpc>
                <a:spcPct val="150000"/>
              </a:lnSpc>
              <a:spcBef>
                <a:spcPct val="20000"/>
              </a:spcBef>
              <a:spcAft>
                <a:spcPct val="0"/>
              </a:spcAft>
              <a:buFont typeface="Wingdings" pitchFamily="2" charset="2"/>
              <a:buChar char="l"/>
              <a:tabLst/>
              <a:defRPr lang="en-US" altLang="zh-CN" sz="1400" b="0" i="0" kern="1200" dirty="0">
                <a:solidFill>
                  <a:schemeClr val="tx1"/>
                </a:solidFill>
                <a:latin typeface="Alibaba PuHuiTi R" pitchFamily="18" charset="-122"/>
                <a:ea typeface="Alibaba PuHuiTi R" pitchFamily="18" charset="-122"/>
                <a:cs typeface="Alibaba PuHuiTi R" pitchFamily="18" charset="-122"/>
              </a:defRPr>
            </a:lvl2pPr>
            <a:lvl3pPr marL="1079500" indent="-358775" algn="l" rtl="0" eaLnBrk="0" fontAlgn="base" hangingPunct="0">
              <a:lnSpc>
                <a:spcPct val="150000"/>
              </a:lnSpc>
              <a:spcBef>
                <a:spcPct val="20000"/>
              </a:spcBef>
              <a:spcAft>
                <a:spcPct val="0"/>
              </a:spcAft>
              <a:buFont typeface="Arial" panose="020B0604020202020204" pitchFamily="34" charset="0"/>
              <a:buChar char="•"/>
              <a:tabLst/>
              <a:defRPr lang="zh-CN" altLang="en-US" sz="1400" b="0" i="0" kern="1200" dirty="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lvl="0">
              <a:spcBef>
                <a:spcPct val="0"/>
              </a:spcBef>
              <a:buClrTx/>
              <a:buSzTx/>
            </a:pPr>
            <a:r>
              <a:rPr kumimoji="0" lang="zh-CN" altLang="zh-CN" b="1" u="none" strike="noStrike" cap="none" normalizeH="0" baseline="0" dirty="0">
                <a:ln>
                  <a:noFill/>
                </a:ln>
                <a:solidFill>
                  <a:srgbClr val="C00000"/>
                </a:solidFill>
                <a:effectLst/>
                <a:latin typeface="宋体" panose="02010600030101010101" pitchFamily="2" charset="-122"/>
                <a:ea typeface="Alibaba PuHuiTi R"/>
              </a:rPr>
              <a:t>加锁</a:t>
            </a:r>
            <a:r>
              <a:rPr kumimoji="0" lang="zh-CN" altLang="en-US" b="1" u="none" strike="noStrike" cap="none" normalizeH="0" baseline="0" dirty="0">
                <a:ln>
                  <a:noFill/>
                </a:ln>
                <a:solidFill>
                  <a:srgbClr val="C00000"/>
                </a:solidFill>
                <a:effectLst/>
                <a:latin typeface="宋体" panose="02010600030101010101" pitchFamily="2" charset="-122"/>
                <a:ea typeface="Alibaba PuHuiTi R"/>
              </a:rPr>
              <a:t>，</a:t>
            </a:r>
            <a:r>
              <a:rPr lang="zh-CN" altLang="zh-CN" dirty="0">
                <a:solidFill>
                  <a:schemeClr val="tx1"/>
                </a:solidFill>
                <a:latin typeface="宋体" panose="02010600030101010101" pitchFamily="2" charset="-122"/>
                <a:ea typeface="Alibaba PuHuiTi R"/>
              </a:rPr>
              <a:t>把共享资源进行上锁，每次只能一个线程进入访问完毕以后解锁，然后其他线程才能进来。</a:t>
            </a:r>
            <a:endParaRPr lang="zh-CN" altLang="zh-CN" dirty="0">
              <a:solidFill>
                <a:schemeClr val="tx1"/>
              </a:solidFill>
              <a:latin typeface="Arial" panose="020B0604020202020204" pitchFamily="34" charset="0"/>
              <a:ea typeface="Alibaba PuHuiTi R"/>
            </a:endParaRPr>
          </a:p>
          <a:p>
            <a:endParaRPr kumimoji="1" lang="zh-CN" altLang="en-US" dirty="0">
              <a:solidFill>
                <a:schemeClr val="tx1"/>
              </a:solidFill>
              <a:ea typeface="Alibaba PuHuiTi R"/>
            </a:endParaRPr>
          </a:p>
          <a:p>
            <a:pPr marR="0" lvl="0" algn="l" defTabSz="914400" rtl="0" eaLnBrk="0" fontAlgn="base" latinLnBrk="0" hangingPunct="0">
              <a:spcBef>
                <a:spcPct val="0"/>
              </a:spcBef>
              <a:spcAft>
                <a:spcPct val="0"/>
              </a:spcAft>
              <a:buClrTx/>
              <a:buSzTx/>
              <a:tabLst/>
            </a:pPr>
            <a:endParaRPr lang="en-US" altLang="zh-CN" b="1" dirty="0">
              <a:solidFill>
                <a:srgbClr val="C00000"/>
              </a:solidFill>
              <a:latin typeface="宋体" panose="02010600030101010101" pitchFamily="2" charset="-122"/>
              <a:ea typeface="Alibaba PuHuiTi R"/>
            </a:endParaRPr>
          </a:p>
          <a:p>
            <a:endParaRPr kumimoji="1" lang="zh-CN" altLang="en-US" dirty="0">
              <a:solidFill>
                <a:schemeClr val="tx1"/>
              </a:solidFill>
              <a:ea typeface="Alibaba PuHuiTi R"/>
            </a:endParaRPr>
          </a:p>
        </p:txBody>
      </p:sp>
      <p:sp>
        <p:nvSpPr>
          <p:cNvPr id="12" name="文本占位符 3">
            <a:extLst>
              <a:ext uri="{FF2B5EF4-FFF2-40B4-BE49-F238E27FC236}">
                <a16:creationId xmlns:a16="http://schemas.microsoft.com/office/drawing/2014/main" id="{0E58A368-1AE8-44AC-8CD3-349D12A65C16}"/>
              </a:ext>
            </a:extLst>
          </p:cNvPr>
          <p:cNvSpPr txBox="1">
            <a:spLocks/>
          </p:cNvSpPr>
          <p:nvPr/>
        </p:nvSpPr>
        <p:spPr>
          <a:xfrm>
            <a:off x="717431" y="1218790"/>
            <a:ext cx="10749599"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kumimoji="1" lang="zh-CN" altLang="en-US" dirty="0"/>
              <a:t>线程同步的核心思想</a:t>
            </a:r>
          </a:p>
        </p:txBody>
      </p:sp>
      <p:sp>
        <p:nvSpPr>
          <p:cNvPr id="14" name="矩形 13">
            <a:extLst>
              <a:ext uri="{FF2B5EF4-FFF2-40B4-BE49-F238E27FC236}">
                <a16:creationId xmlns:a16="http://schemas.microsoft.com/office/drawing/2014/main" id="{B02A9914-0D18-4669-9621-2893470E1037}"/>
              </a:ext>
            </a:extLst>
          </p:cNvPr>
          <p:cNvSpPr/>
          <p:nvPr/>
        </p:nvSpPr>
        <p:spPr>
          <a:xfrm>
            <a:off x="6106321" y="2704437"/>
            <a:ext cx="3715910" cy="297378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9B0DFA95-E431-42F2-9894-6D3900018992}"/>
              </a:ext>
            </a:extLst>
          </p:cNvPr>
          <p:cNvSpPr txBox="1"/>
          <p:nvPr/>
        </p:nvSpPr>
        <p:spPr>
          <a:xfrm>
            <a:off x="5316422" y="3883045"/>
            <a:ext cx="800219" cy="33855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none" rtlCol="0">
            <a:spAutoFit/>
          </a:bodyPr>
          <a:lstStyle/>
          <a:p>
            <a:pPr fontAlgn="auto">
              <a:spcBef>
                <a:spcPts val="0"/>
              </a:spcBef>
              <a:spcAft>
                <a:spcPts val="0"/>
              </a:spcAft>
            </a:pPr>
            <a:r>
              <a:rPr lang="zh-CN" altLang="en-US" sz="16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锁对象</a:t>
            </a:r>
          </a:p>
        </p:txBody>
      </p:sp>
      <p:cxnSp>
        <p:nvCxnSpPr>
          <p:cNvPr id="20" name="直接箭头连接符 19">
            <a:extLst>
              <a:ext uri="{FF2B5EF4-FFF2-40B4-BE49-F238E27FC236}">
                <a16:creationId xmlns:a16="http://schemas.microsoft.com/office/drawing/2014/main" id="{3BB3C549-9D65-4D05-8DA1-3CACA439F202}"/>
              </a:ext>
            </a:extLst>
          </p:cNvPr>
          <p:cNvCxnSpPr>
            <a:cxnSpLocks/>
            <a:endCxn id="16" idx="1"/>
          </p:cNvCxnSpPr>
          <p:nvPr/>
        </p:nvCxnSpPr>
        <p:spPr>
          <a:xfrm>
            <a:off x="1260001" y="3014980"/>
            <a:ext cx="4056421" cy="10373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文本框 20">
            <a:extLst>
              <a:ext uri="{FF2B5EF4-FFF2-40B4-BE49-F238E27FC236}">
                <a16:creationId xmlns:a16="http://schemas.microsoft.com/office/drawing/2014/main" id="{BA46604C-06A0-41C0-A1CB-1119B8B66232}"/>
              </a:ext>
            </a:extLst>
          </p:cNvPr>
          <p:cNvSpPr txBox="1"/>
          <p:nvPr/>
        </p:nvSpPr>
        <p:spPr>
          <a:xfrm>
            <a:off x="2197302" y="2854897"/>
            <a:ext cx="992579" cy="33855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none" rtlCol="0">
            <a:spAutoFit/>
          </a:bodyPr>
          <a:lstStyle/>
          <a:p>
            <a:pPr fontAlgn="auto">
              <a:spcBef>
                <a:spcPts val="0"/>
              </a:spcBef>
              <a:spcAft>
                <a:spcPts val="0"/>
              </a:spcAft>
            </a:pPr>
            <a:r>
              <a:rPr lang="zh-CN" altLang="en-US" sz="16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小明线程</a:t>
            </a:r>
          </a:p>
        </p:txBody>
      </p:sp>
      <p:cxnSp>
        <p:nvCxnSpPr>
          <p:cNvPr id="22" name="直接箭头连接符 21">
            <a:extLst>
              <a:ext uri="{FF2B5EF4-FFF2-40B4-BE49-F238E27FC236}">
                <a16:creationId xmlns:a16="http://schemas.microsoft.com/office/drawing/2014/main" id="{0C8701CC-78BD-4572-94AE-84EB1FEA7ABD}"/>
              </a:ext>
            </a:extLst>
          </p:cNvPr>
          <p:cNvCxnSpPr>
            <a:cxnSpLocks/>
          </p:cNvCxnSpPr>
          <p:nvPr/>
        </p:nvCxnSpPr>
        <p:spPr>
          <a:xfrm flipV="1">
            <a:off x="1260001" y="4108474"/>
            <a:ext cx="4042331" cy="99938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6" name="文本框 25">
            <a:extLst>
              <a:ext uri="{FF2B5EF4-FFF2-40B4-BE49-F238E27FC236}">
                <a16:creationId xmlns:a16="http://schemas.microsoft.com/office/drawing/2014/main" id="{0F8B5B70-4356-4ED9-AF29-5C4E9E39E124}"/>
              </a:ext>
            </a:extLst>
          </p:cNvPr>
          <p:cNvSpPr txBox="1"/>
          <p:nvPr/>
        </p:nvSpPr>
        <p:spPr>
          <a:xfrm>
            <a:off x="2288587" y="4938579"/>
            <a:ext cx="992579" cy="33855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none" rtlCol="0">
            <a:spAutoFit/>
          </a:bodyPr>
          <a:lstStyle/>
          <a:p>
            <a:pPr fontAlgn="auto">
              <a:spcBef>
                <a:spcPts val="0"/>
              </a:spcBef>
              <a:spcAft>
                <a:spcPts val="0"/>
              </a:spcAft>
            </a:pPr>
            <a:r>
              <a:rPr lang="zh-CN" altLang="en-US" sz="16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小红线程</a:t>
            </a:r>
          </a:p>
        </p:txBody>
      </p:sp>
      <p:sp>
        <p:nvSpPr>
          <p:cNvPr id="30" name="文本框 29">
            <a:extLst>
              <a:ext uri="{FF2B5EF4-FFF2-40B4-BE49-F238E27FC236}">
                <a16:creationId xmlns:a16="http://schemas.microsoft.com/office/drawing/2014/main" id="{A5DC01A9-E734-42FA-8ED7-93F89578DA49}"/>
              </a:ext>
            </a:extLst>
          </p:cNvPr>
          <p:cNvSpPr txBox="1"/>
          <p:nvPr/>
        </p:nvSpPr>
        <p:spPr>
          <a:xfrm>
            <a:off x="7312780" y="3652212"/>
            <a:ext cx="904240" cy="461665"/>
          </a:xfrm>
          <a:prstGeom prst="rect">
            <a:avLst/>
          </a:prstGeom>
          <a:noFill/>
        </p:spPr>
        <p:txBody>
          <a:bodyPr wrap="square" rtlCol="0">
            <a:spAutoFit/>
          </a:bodyPr>
          <a:lstStyle/>
          <a:p>
            <a:pPr fontAlgn="auto">
              <a:spcBef>
                <a:spcPts val="0"/>
              </a:spcBef>
              <a:spcAft>
                <a:spcPts val="0"/>
              </a:spcAft>
            </a:pPr>
            <a:r>
              <a:rPr lang="en-US" altLang="zh-CN" sz="2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0</a:t>
            </a:r>
            <a:r>
              <a:rPr lang="zh-CN" altLang="en-US" sz="2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元</a:t>
            </a:r>
          </a:p>
        </p:txBody>
      </p:sp>
      <p:sp>
        <p:nvSpPr>
          <p:cNvPr id="15" name="文本框 14">
            <a:extLst>
              <a:ext uri="{FF2B5EF4-FFF2-40B4-BE49-F238E27FC236}">
                <a16:creationId xmlns:a16="http://schemas.microsoft.com/office/drawing/2014/main" id="{AB941E78-3936-40D2-892B-16D264B3695E}"/>
              </a:ext>
            </a:extLst>
          </p:cNvPr>
          <p:cNvSpPr txBox="1"/>
          <p:nvPr/>
        </p:nvSpPr>
        <p:spPr>
          <a:xfrm>
            <a:off x="6920630" y="3349702"/>
            <a:ext cx="1808480" cy="830997"/>
          </a:xfrm>
          <a:prstGeom prst="rect">
            <a:avLst/>
          </a:prstGeom>
          <a:solidFill>
            <a:srgbClr val="FFFFFF"/>
          </a:solidFill>
          <a:ln>
            <a:noFill/>
          </a:ln>
        </p:spPr>
        <p:txBody>
          <a:bodyPr wrap="square" rtlCol="0">
            <a:spAutoFit/>
          </a:bodyPr>
          <a:lstStyle/>
          <a:p>
            <a:pPr fontAlgn="auto">
              <a:spcBef>
                <a:spcPts val="0"/>
              </a:spcBef>
              <a:spcAft>
                <a:spcPts val="0"/>
              </a:spcAft>
            </a:pPr>
            <a:r>
              <a:rPr lang="en-US" altLang="zh-CN" sz="2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10</a:t>
            </a:r>
            <a:r>
              <a:rPr lang="zh-CN" altLang="en-US" sz="2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万元</a:t>
            </a:r>
            <a:endParaRPr lang="en-US" altLang="zh-CN" sz="2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fontAlgn="auto">
              <a:spcBef>
                <a:spcPts val="0"/>
              </a:spcBef>
              <a:spcAft>
                <a:spcPts val="0"/>
              </a:spcAft>
            </a:pPr>
            <a:endParaRPr lang="zh-CN" altLang="en-US" sz="2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28" name="直接箭头连接符 27">
            <a:extLst>
              <a:ext uri="{FF2B5EF4-FFF2-40B4-BE49-F238E27FC236}">
                <a16:creationId xmlns:a16="http://schemas.microsoft.com/office/drawing/2014/main" id="{170E0BBC-D4E4-4431-A017-0956F757D611}"/>
              </a:ext>
            </a:extLst>
          </p:cNvPr>
          <p:cNvCxnSpPr>
            <a:cxnSpLocks/>
          </p:cNvCxnSpPr>
          <p:nvPr/>
        </p:nvCxnSpPr>
        <p:spPr>
          <a:xfrm flipV="1">
            <a:off x="6092231" y="3836878"/>
            <a:ext cx="1334890" cy="20523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7" name="文本框 36">
            <a:extLst>
              <a:ext uri="{FF2B5EF4-FFF2-40B4-BE49-F238E27FC236}">
                <a16:creationId xmlns:a16="http://schemas.microsoft.com/office/drawing/2014/main" id="{DEE3A07A-0AA0-4342-8921-482C5008B1D4}"/>
              </a:ext>
            </a:extLst>
          </p:cNvPr>
          <p:cNvSpPr txBox="1"/>
          <p:nvPr/>
        </p:nvSpPr>
        <p:spPr>
          <a:xfrm>
            <a:off x="5306102" y="3878323"/>
            <a:ext cx="800219" cy="33855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none" rtlCol="0">
            <a:spAutoFit/>
          </a:bodyPr>
          <a:lstStyle/>
          <a:p>
            <a:pPr fontAlgn="auto">
              <a:spcBef>
                <a:spcPts val="0"/>
              </a:spcBef>
              <a:spcAft>
                <a:spcPts val="0"/>
              </a:spcAft>
            </a:pPr>
            <a:r>
              <a:rPr lang="zh-CN" altLang="en-US" sz="16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锁对象</a:t>
            </a:r>
          </a:p>
        </p:txBody>
      </p:sp>
      <p:cxnSp>
        <p:nvCxnSpPr>
          <p:cNvPr id="38" name="直接箭头连接符 37">
            <a:extLst>
              <a:ext uri="{FF2B5EF4-FFF2-40B4-BE49-F238E27FC236}">
                <a16:creationId xmlns:a16="http://schemas.microsoft.com/office/drawing/2014/main" id="{3A51FD1E-9FA1-4AAE-9794-595E8A8044DD}"/>
              </a:ext>
            </a:extLst>
          </p:cNvPr>
          <p:cNvCxnSpPr>
            <a:cxnSpLocks/>
          </p:cNvCxnSpPr>
          <p:nvPr/>
        </p:nvCxnSpPr>
        <p:spPr>
          <a:xfrm flipV="1">
            <a:off x="6126961" y="3836878"/>
            <a:ext cx="1200306" cy="2526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直接箭头连接符 41">
            <a:extLst>
              <a:ext uri="{FF2B5EF4-FFF2-40B4-BE49-F238E27FC236}">
                <a16:creationId xmlns:a16="http://schemas.microsoft.com/office/drawing/2014/main" id="{191726FE-2BF0-4F15-8BF6-E6B2940022B6}"/>
              </a:ext>
            </a:extLst>
          </p:cNvPr>
          <p:cNvCxnSpPr>
            <a:cxnSpLocks/>
          </p:cNvCxnSpPr>
          <p:nvPr/>
        </p:nvCxnSpPr>
        <p:spPr>
          <a:xfrm flipH="1">
            <a:off x="7325829" y="3890197"/>
            <a:ext cx="8881" cy="5261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5" name="文本框 44">
            <a:extLst>
              <a:ext uri="{FF2B5EF4-FFF2-40B4-BE49-F238E27FC236}">
                <a16:creationId xmlns:a16="http://schemas.microsoft.com/office/drawing/2014/main" id="{949082D9-CAEE-4A2B-9DB9-67876DA39EF2}"/>
              </a:ext>
            </a:extLst>
          </p:cNvPr>
          <p:cNvSpPr txBox="1"/>
          <p:nvPr/>
        </p:nvSpPr>
        <p:spPr>
          <a:xfrm>
            <a:off x="6920630" y="4492349"/>
            <a:ext cx="1808480" cy="830997"/>
          </a:xfrm>
          <a:prstGeom prst="rect">
            <a:avLst/>
          </a:prstGeom>
          <a:solidFill>
            <a:srgbClr val="FFFFFF"/>
          </a:solidFill>
          <a:ln>
            <a:noFill/>
          </a:ln>
        </p:spPr>
        <p:txBody>
          <a:bodyPr wrap="square" rtlCol="0">
            <a:spAutoFit/>
          </a:bodyPr>
          <a:lstStyle/>
          <a:p>
            <a:pPr fontAlgn="auto">
              <a:spcBef>
                <a:spcPts val="0"/>
              </a:spcBef>
              <a:spcAft>
                <a:spcPts val="0"/>
              </a:spcAft>
            </a:pPr>
            <a:r>
              <a:rPr lang="zh-CN" altLang="en-US" sz="2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余额不足</a:t>
            </a:r>
            <a:endParaRPr lang="en-US" altLang="zh-CN" sz="2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fontAlgn="auto">
              <a:spcBef>
                <a:spcPts val="0"/>
              </a:spcBef>
              <a:spcAft>
                <a:spcPts val="0"/>
              </a:spcAft>
            </a:pPr>
            <a:endParaRPr lang="zh-CN" altLang="en-US" sz="2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840212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left)">
                                      <p:cBhvr>
                                        <p:cTn id="31" dur="500"/>
                                        <p:tgtEl>
                                          <p:spTgt spid="20"/>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left)">
                                      <p:cBhvr>
                                        <p:cTn id="34" dur="500"/>
                                        <p:tgtEl>
                                          <p:spTgt spid="21"/>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wipe(left)">
                                      <p:cBhvr>
                                        <p:cTn id="37" dur="500"/>
                                        <p:tgtEl>
                                          <p:spTgt spid="26"/>
                                        </p:tgtEl>
                                      </p:cBhvr>
                                    </p:animEffect>
                                  </p:childTnLst>
                                </p:cTn>
                              </p:par>
                              <p:par>
                                <p:cTn id="38" presetID="22" presetClass="entr" presetSubtype="8" fill="hold"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wipe(left)">
                                      <p:cBhvr>
                                        <p:cTn id="40" dur="500"/>
                                        <p:tgtEl>
                                          <p:spTgt spid="22"/>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mph" presetSubtype="2" fill="hold" nodeType="clickEffect">
                                  <p:stCondLst>
                                    <p:cond delay="0"/>
                                  </p:stCondLst>
                                  <p:childTnLst>
                                    <p:animClr clrSpc="rgb" dir="cw">
                                      <p:cBhvr>
                                        <p:cTn id="44" dur="2000" fill="hold"/>
                                        <p:tgtEl>
                                          <p:spTgt spid="16"/>
                                        </p:tgtEl>
                                        <p:attrNameLst>
                                          <p:attrName>fillcolor</p:attrName>
                                        </p:attrNameLst>
                                      </p:cBhvr>
                                      <p:to>
                                        <a:schemeClr val="accent2"/>
                                      </p:to>
                                    </p:animClr>
                                    <p:set>
                                      <p:cBhvr>
                                        <p:cTn id="45" dur="2000" fill="hold"/>
                                        <p:tgtEl>
                                          <p:spTgt spid="16"/>
                                        </p:tgtEl>
                                        <p:attrNameLst>
                                          <p:attrName>fill.type</p:attrName>
                                        </p:attrNameLst>
                                      </p:cBhvr>
                                      <p:to>
                                        <p:strVal val="solid"/>
                                      </p:to>
                                    </p:set>
                                    <p:set>
                                      <p:cBhvr>
                                        <p:cTn id="46" dur="2000" fill="hold"/>
                                        <p:tgtEl>
                                          <p:spTgt spid="16"/>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wipe(down)">
                                      <p:cBhvr>
                                        <p:cTn id="51" dur="500"/>
                                        <p:tgtEl>
                                          <p:spTgt spid="28"/>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grpId="1" nodeType="clickEffect">
                                  <p:stCondLst>
                                    <p:cond delay="0"/>
                                  </p:stCondLst>
                                  <p:childTnLst>
                                    <p:set>
                                      <p:cBhvr>
                                        <p:cTn id="55" dur="1" fill="hold">
                                          <p:stCondLst>
                                            <p:cond delay="0"/>
                                          </p:stCondLst>
                                        </p:cTn>
                                        <p:tgtEl>
                                          <p:spTgt spid="15"/>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wipe(down)">
                                      <p:cBhvr>
                                        <p:cTn id="60" dur="500"/>
                                        <p:tgtEl>
                                          <p:spTgt spid="30"/>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xit" presetSubtype="4" fill="hold" nodeType="clickEffect">
                                  <p:stCondLst>
                                    <p:cond delay="0"/>
                                  </p:stCondLst>
                                  <p:childTnLst>
                                    <p:animEffect transition="out" filter="wipe(down)">
                                      <p:cBhvr>
                                        <p:cTn id="64" dur="500"/>
                                        <p:tgtEl>
                                          <p:spTgt spid="28"/>
                                        </p:tgtEl>
                                      </p:cBhvr>
                                    </p:animEffect>
                                    <p:set>
                                      <p:cBhvr>
                                        <p:cTn id="65" dur="1" fill="hold">
                                          <p:stCondLst>
                                            <p:cond delay="499"/>
                                          </p:stCondLst>
                                        </p:cTn>
                                        <p:tgtEl>
                                          <p:spTgt spid="28"/>
                                        </p:tgtEl>
                                        <p:attrNameLst>
                                          <p:attrName>style.visibility</p:attrName>
                                        </p:attrNameLst>
                                      </p:cBhvr>
                                      <p:to>
                                        <p:strVal val="hidden"/>
                                      </p:to>
                                    </p:set>
                                  </p:childTnLst>
                                </p:cTn>
                              </p:par>
                              <p:par>
                                <p:cTn id="66" presetID="22" presetClass="exit" presetSubtype="4" fill="hold" grpId="1" nodeType="withEffect">
                                  <p:stCondLst>
                                    <p:cond delay="0"/>
                                  </p:stCondLst>
                                  <p:childTnLst>
                                    <p:animEffect transition="out" filter="wipe(down)">
                                      <p:cBhvr>
                                        <p:cTn id="67" dur="500"/>
                                        <p:tgtEl>
                                          <p:spTgt spid="26"/>
                                        </p:tgtEl>
                                      </p:cBhvr>
                                    </p:animEffect>
                                    <p:set>
                                      <p:cBhvr>
                                        <p:cTn id="68" dur="1" fill="hold">
                                          <p:stCondLst>
                                            <p:cond delay="499"/>
                                          </p:stCondLst>
                                        </p:cTn>
                                        <p:tgtEl>
                                          <p:spTgt spid="26"/>
                                        </p:tgtEl>
                                        <p:attrNameLst>
                                          <p:attrName>style.visibility</p:attrName>
                                        </p:attrNameLst>
                                      </p:cBhvr>
                                      <p:to>
                                        <p:strVal val="hidden"/>
                                      </p:to>
                                    </p:set>
                                  </p:childTnLst>
                                </p:cTn>
                              </p:par>
                              <p:par>
                                <p:cTn id="69" presetID="22" presetClass="exit" presetSubtype="4" fill="hold" nodeType="withEffect">
                                  <p:stCondLst>
                                    <p:cond delay="0"/>
                                  </p:stCondLst>
                                  <p:childTnLst>
                                    <p:animEffect transition="out" filter="wipe(down)">
                                      <p:cBhvr>
                                        <p:cTn id="70" dur="500"/>
                                        <p:tgtEl>
                                          <p:spTgt spid="22"/>
                                        </p:tgtEl>
                                      </p:cBhvr>
                                    </p:animEffect>
                                    <p:set>
                                      <p:cBhvr>
                                        <p:cTn id="71" dur="1" fill="hold">
                                          <p:stCondLst>
                                            <p:cond delay="499"/>
                                          </p:stCondLst>
                                        </p:cTn>
                                        <p:tgtEl>
                                          <p:spTgt spid="22"/>
                                        </p:tgtEl>
                                        <p:attrNameLst>
                                          <p:attrName>style.visibility</p:attrName>
                                        </p:attrNameLst>
                                      </p:cBhvr>
                                      <p:to>
                                        <p:strVal val="hidden"/>
                                      </p:to>
                                    </p:set>
                                  </p:childTnLst>
                                </p:cTn>
                              </p:par>
                              <p:par>
                                <p:cTn id="72" presetID="1" presetClass="exit" presetSubtype="0" fill="hold" grpId="1" nodeType="withEffect">
                                  <p:stCondLst>
                                    <p:cond delay="0"/>
                                  </p:stCondLst>
                                  <p:childTnLst>
                                    <p:set>
                                      <p:cBhvr>
                                        <p:cTn id="73" dur="1" fill="hold">
                                          <p:stCondLst>
                                            <p:cond delay="0"/>
                                          </p:stCondLst>
                                        </p:cTn>
                                        <p:tgtEl>
                                          <p:spTgt spid="16"/>
                                        </p:tgtEl>
                                        <p:attrNameLst>
                                          <p:attrName>style.visibility</p:attrName>
                                        </p:attrNameLst>
                                      </p:cBhvr>
                                      <p:to>
                                        <p:strVal val="hidden"/>
                                      </p:to>
                                    </p:set>
                                  </p:childTnLst>
                                </p:cTn>
                              </p:par>
                              <p:par>
                                <p:cTn id="74" presetID="1" presetClass="entr" presetSubtype="0" fill="hold" grpId="0" nodeType="withEffect">
                                  <p:stCondLst>
                                    <p:cond delay="0"/>
                                  </p:stCondLst>
                                  <p:childTnLst>
                                    <p:set>
                                      <p:cBhvr>
                                        <p:cTn id="75" dur="1" fill="hold">
                                          <p:stCondLst>
                                            <p:cond delay="0"/>
                                          </p:stCondLst>
                                        </p:cTn>
                                        <p:tgtEl>
                                          <p:spTgt spid="37"/>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mph" presetSubtype="2" fill="hold" nodeType="clickEffect">
                                  <p:stCondLst>
                                    <p:cond delay="0"/>
                                  </p:stCondLst>
                                  <p:childTnLst>
                                    <p:animClr clrSpc="rgb" dir="cw">
                                      <p:cBhvr>
                                        <p:cTn id="79" dur="2000" fill="hold"/>
                                        <p:tgtEl>
                                          <p:spTgt spid="37"/>
                                        </p:tgtEl>
                                        <p:attrNameLst>
                                          <p:attrName>fillcolor</p:attrName>
                                        </p:attrNameLst>
                                      </p:cBhvr>
                                      <p:to>
                                        <a:schemeClr val="accent2"/>
                                      </p:to>
                                    </p:animClr>
                                    <p:set>
                                      <p:cBhvr>
                                        <p:cTn id="80" dur="2000" fill="hold"/>
                                        <p:tgtEl>
                                          <p:spTgt spid="37"/>
                                        </p:tgtEl>
                                        <p:attrNameLst>
                                          <p:attrName>fill.type</p:attrName>
                                        </p:attrNameLst>
                                      </p:cBhvr>
                                      <p:to>
                                        <p:strVal val="solid"/>
                                      </p:to>
                                    </p:set>
                                    <p:set>
                                      <p:cBhvr>
                                        <p:cTn id="81" dur="2000" fill="hold"/>
                                        <p:tgtEl>
                                          <p:spTgt spid="37"/>
                                        </p:tgtEl>
                                        <p:attrNameLst>
                                          <p:attrName>fill.on</p:attrName>
                                        </p:attrNameLst>
                                      </p:cBhvr>
                                      <p:to>
                                        <p:strVal val="true"/>
                                      </p:to>
                                    </p:se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38"/>
                                        </p:tgtEl>
                                        <p:attrNameLst>
                                          <p:attrName>style.visibility</p:attrName>
                                        </p:attrNameLst>
                                      </p:cBhvr>
                                      <p:to>
                                        <p:strVal val="visible"/>
                                      </p:to>
                                    </p:set>
                                    <p:animEffect transition="in" filter="wipe(left)">
                                      <p:cBhvr>
                                        <p:cTn id="86" dur="500"/>
                                        <p:tgtEl>
                                          <p:spTgt spid="38"/>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42"/>
                                        </p:tgtEl>
                                        <p:attrNameLst>
                                          <p:attrName>style.visibility</p:attrName>
                                        </p:attrNameLst>
                                      </p:cBhvr>
                                      <p:to>
                                        <p:strVal val="visible"/>
                                      </p:to>
                                    </p:set>
                                    <p:animEffect transition="in" filter="wipe(left)">
                                      <p:cBhvr>
                                        <p:cTn id="91" dur="500"/>
                                        <p:tgtEl>
                                          <p:spTgt spid="42"/>
                                        </p:tgtEl>
                                      </p:cBhvr>
                                    </p:animEffect>
                                  </p:childTnLst>
                                </p:cTn>
                              </p:par>
                            </p:childTnLst>
                          </p:cTn>
                        </p:par>
                      </p:childTnLst>
                    </p:cTn>
                  </p:par>
                  <p:par>
                    <p:cTn id="92" fill="hold">
                      <p:stCondLst>
                        <p:cond delay="indefinite"/>
                      </p:stCondLst>
                      <p:childTnLst>
                        <p:par>
                          <p:cTn id="93" fill="hold">
                            <p:stCondLst>
                              <p:cond delay="0"/>
                            </p:stCondLst>
                            <p:childTnLst>
                              <p:par>
                                <p:cTn id="94" presetID="2" presetClass="entr" presetSubtype="4" fill="hold" grpId="0" nodeType="clickEffect">
                                  <p:stCondLst>
                                    <p:cond delay="0"/>
                                  </p:stCondLst>
                                  <p:childTnLst>
                                    <p:set>
                                      <p:cBhvr>
                                        <p:cTn id="95" dur="1" fill="hold">
                                          <p:stCondLst>
                                            <p:cond delay="0"/>
                                          </p:stCondLst>
                                        </p:cTn>
                                        <p:tgtEl>
                                          <p:spTgt spid="45"/>
                                        </p:tgtEl>
                                        <p:attrNameLst>
                                          <p:attrName>style.visibility</p:attrName>
                                        </p:attrNameLst>
                                      </p:cBhvr>
                                      <p:to>
                                        <p:strVal val="visible"/>
                                      </p:to>
                                    </p:set>
                                    <p:anim calcmode="lin" valueType="num">
                                      <p:cBhvr additive="base">
                                        <p:cTn id="96" dur="500" fill="hold"/>
                                        <p:tgtEl>
                                          <p:spTgt spid="45"/>
                                        </p:tgtEl>
                                        <p:attrNameLst>
                                          <p:attrName>ppt_x</p:attrName>
                                        </p:attrNameLst>
                                      </p:cBhvr>
                                      <p:tavLst>
                                        <p:tav tm="0">
                                          <p:val>
                                            <p:strVal val="#ppt_x"/>
                                          </p:val>
                                        </p:tav>
                                        <p:tav tm="100000">
                                          <p:val>
                                            <p:strVal val="#ppt_x"/>
                                          </p:val>
                                        </p:tav>
                                      </p:tavLst>
                                    </p:anim>
                                    <p:anim calcmode="lin" valueType="num">
                                      <p:cBhvr additive="base">
                                        <p:cTn id="97"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6" grpId="1" animBg="1"/>
      <p:bldP spid="21" grpId="0" animBg="1"/>
      <p:bldP spid="26" grpId="0" animBg="1"/>
      <p:bldP spid="26" grpId="1" animBg="1"/>
      <p:bldP spid="30" grpId="0"/>
      <p:bldP spid="15" grpId="0" animBg="1"/>
      <p:bldP spid="15" grpId="1" animBg="1"/>
      <p:bldP spid="37" grpId="0" animBg="1"/>
      <p:bldP spid="4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176345" y="747602"/>
            <a:ext cx="7754815" cy="4511040"/>
          </a:xfrm>
        </p:spPr>
        <p:txBody>
          <a:bodyPr/>
          <a:lstStyle/>
          <a:p>
            <a:pPr>
              <a:lnSpc>
                <a:spcPct val="250000"/>
              </a:lnSpc>
            </a:pPr>
            <a:r>
              <a:rPr lang="zh-CN" altLang="en-US" sz="1600" dirty="0"/>
              <a:t>线程同步解决安全问题的思想是什么？</a:t>
            </a:r>
            <a:endParaRPr lang="en-US" altLang="zh-CN" sz="1600" dirty="0"/>
          </a:p>
          <a:p>
            <a:pPr marL="895335" lvl="1" indent="-285750">
              <a:lnSpc>
                <a:spcPct val="250000"/>
              </a:lnSpc>
              <a:buFont typeface="Wingdings" panose="05000000000000000000" pitchFamily="2" charset="2"/>
              <a:buChar char="l"/>
            </a:pPr>
            <a:r>
              <a:rPr kumimoji="0" lang="zh-CN" altLang="en-US" sz="1600" b="1" u="none" strike="noStrike" cap="none" normalizeH="0" baseline="0" dirty="0">
                <a:ln>
                  <a:noFill/>
                </a:ln>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加锁</a:t>
            </a: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zh-CN" sz="1600" b="1" u="none" strike="noStrike" cap="none" normalizeH="0" baseline="0" dirty="0">
                <a:ln>
                  <a:noFill/>
                </a:ln>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让多个线程实现先后依次访问共享资源，这样就解决了安全问题。</a:t>
            </a:r>
            <a:endPar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lnSpc>
                <a:spcPct val="250000"/>
              </a:lnSpc>
            </a:pP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178796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任意形状 4">
            <a:extLst>
              <a:ext uri="{FF2B5EF4-FFF2-40B4-BE49-F238E27FC236}">
                <a16:creationId xmlns:a16="http://schemas.microsoft.com/office/drawing/2014/main" id="{86D19A23-4E98-42DE-A0A1-53CB7E5212D0}"/>
              </a:ext>
            </a:extLst>
          </p:cNvPr>
          <p:cNvSpPr/>
          <p:nvPr/>
        </p:nvSpPr>
        <p:spPr>
          <a:xfrm>
            <a:off x="951787" y="1969862"/>
            <a:ext cx="2499942" cy="725981"/>
          </a:xfrm>
          <a:custGeom>
            <a:avLst/>
            <a:gdLst>
              <a:gd name="connsiteX0" fmla="*/ 0 w 2704111"/>
              <a:gd name="connsiteY0" fmla="*/ 0 h 967216"/>
              <a:gd name="connsiteX1" fmla="*/ 2142444 w 2704111"/>
              <a:gd name="connsiteY1" fmla="*/ 0 h 967216"/>
              <a:gd name="connsiteX2" fmla="*/ 2704111 w 2704111"/>
              <a:gd name="connsiteY2" fmla="*/ 494759 h 967216"/>
              <a:gd name="connsiteX3" fmla="*/ 2142444 w 2704111"/>
              <a:gd name="connsiteY3" fmla="*/ 967216 h 967216"/>
              <a:gd name="connsiteX4" fmla="*/ 0 w 2704111"/>
              <a:gd name="connsiteY4" fmla="*/ 967216 h 967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4111" h="967216">
                <a:moveTo>
                  <a:pt x="0" y="0"/>
                </a:moveTo>
                <a:lnTo>
                  <a:pt x="2142444" y="0"/>
                </a:lnTo>
                <a:lnTo>
                  <a:pt x="2704111" y="494759"/>
                </a:lnTo>
                <a:lnTo>
                  <a:pt x="2142444" y="967216"/>
                </a:lnTo>
                <a:lnTo>
                  <a:pt x="0" y="967216"/>
                </a:lnTo>
                <a:close/>
              </a:path>
            </a:pathLst>
          </a:custGeom>
          <a:solidFill>
            <a:srgbClr val="AD2A26"/>
          </a:solidFill>
          <a:ln w="38100" cap="flat">
            <a:noFill/>
            <a:prstDash val="solid"/>
            <a:miter lim="800000"/>
          </a:ln>
          <a:effectLst/>
        </p:spPr>
        <p:txBody>
          <a:bodyPr vert="horz" wrap="square" lIns="91440" tIns="45720" rIns="91440" bIns="45720" numCol="1" anchor="t" anchorCtr="0" compatLnSpc="1">
            <a:noAutofit/>
          </a:bodyPr>
          <a:lstStyle/>
          <a:p>
            <a:endParaRPr lang="zh-CN" altLang="en-US">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4" name="任意多边形 3">
            <a:extLst>
              <a:ext uri="{FF2B5EF4-FFF2-40B4-BE49-F238E27FC236}">
                <a16:creationId xmlns:a16="http://schemas.microsoft.com/office/drawing/2014/main" id="{3E8285E7-93B5-4BB7-8BF3-8EF639C62C44}"/>
              </a:ext>
            </a:extLst>
          </p:cNvPr>
          <p:cNvSpPr/>
          <p:nvPr/>
        </p:nvSpPr>
        <p:spPr bwMode="auto">
          <a:xfrm>
            <a:off x="3014126" y="1969862"/>
            <a:ext cx="2519985" cy="725981"/>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4C5252"/>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b="1" noProof="1">
              <a:solidFill>
                <a:schemeClr val="bg1"/>
              </a:solidFill>
              <a:latin typeface="Alibaba PuHuiTi B" pitchFamily="18" charset="-122"/>
              <a:ea typeface="Alibaba PuHuiTi B" pitchFamily="18" charset="-122"/>
              <a:cs typeface="Alibaba PuHuiTi B" pitchFamily="18" charset="-122"/>
            </a:endParaRPr>
          </a:p>
        </p:txBody>
      </p:sp>
      <p:sp>
        <p:nvSpPr>
          <p:cNvPr id="15" name="文本框 35">
            <a:extLst>
              <a:ext uri="{FF2B5EF4-FFF2-40B4-BE49-F238E27FC236}">
                <a16:creationId xmlns:a16="http://schemas.microsoft.com/office/drawing/2014/main" id="{DD33FEA4-3701-4E50-AEC4-9E67669C9C39}"/>
              </a:ext>
            </a:extLst>
          </p:cNvPr>
          <p:cNvSpPr txBox="1">
            <a:spLocks noChangeArrowheads="1"/>
          </p:cNvSpPr>
          <p:nvPr/>
        </p:nvSpPr>
        <p:spPr bwMode="auto">
          <a:xfrm>
            <a:off x="3306627" y="2162401"/>
            <a:ext cx="2131778" cy="297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000" b="1" baseline="-30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Thread</a:t>
            </a:r>
            <a:r>
              <a:rPr lang="zh-CN" altLang="en-US" sz="2000" b="1" baseline="-30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类的常用方法</a:t>
            </a:r>
          </a:p>
        </p:txBody>
      </p:sp>
      <p:sp>
        <p:nvSpPr>
          <p:cNvPr id="16" name="文本框 43">
            <a:extLst>
              <a:ext uri="{FF2B5EF4-FFF2-40B4-BE49-F238E27FC236}">
                <a16:creationId xmlns:a16="http://schemas.microsoft.com/office/drawing/2014/main" id="{4688DB66-147F-4200-AFB1-74AD5C470F98}"/>
              </a:ext>
            </a:extLst>
          </p:cNvPr>
          <p:cNvSpPr txBox="1">
            <a:spLocks noChangeArrowheads="1"/>
          </p:cNvSpPr>
          <p:nvPr/>
        </p:nvSpPr>
        <p:spPr bwMode="auto">
          <a:xfrm>
            <a:off x="939400" y="2170275"/>
            <a:ext cx="2391925" cy="325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pPr>
            <a:r>
              <a:rPr lang="zh-CN" altLang="en-US" sz="2000" b="1" baseline="-30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多线程的创建</a:t>
            </a:r>
          </a:p>
        </p:txBody>
      </p:sp>
      <p:sp>
        <p:nvSpPr>
          <p:cNvPr id="18" name="任意多边形 10">
            <a:extLst>
              <a:ext uri="{FF2B5EF4-FFF2-40B4-BE49-F238E27FC236}">
                <a16:creationId xmlns:a16="http://schemas.microsoft.com/office/drawing/2014/main" id="{72C02576-30F1-45CC-A13C-C936C9D883FA}"/>
              </a:ext>
            </a:extLst>
          </p:cNvPr>
          <p:cNvSpPr/>
          <p:nvPr/>
        </p:nvSpPr>
        <p:spPr bwMode="auto">
          <a:xfrm>
            <a:off x="7212163" y="1976785"/>
            <a:ext cx="2517900" cy="725981"/>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4C5252"/>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800" b="1" noProof="1">
              <a:solidFill>
                <a:schemeClr val="bg1"/>
              </a:solidFill>
              <a:latin typeface="Alibaba PuHuiTi B" pitchFamily="18" charset="-122"/>
              <a:ea typeface="Alibaba PuHuiTi B" pitchFamily="18" charset="-122"/>
              <a:cs typeface="Alibaba PuHuiTi B" pitchFamily="18" charset="-122"/>
            </a:endParaRPr>
          </a:p>
        </p:txBody>
      </p:sp>
      <p:sp>
        <p:nvSpPr>
          <p:cNvPr id="20" name="任意多边形 13">
            <a:extLst>
              <a:ext uri="{FF2B5EF4-FFF2-40B4-BE49-F238E27FC236}">
                <a16:creationId xmlns:a16="http://schemas.microsoft.com/office/drawing/2014/main" id="{22B3901B-5F75-4065-A7D7-0704E5248D88}"/>
              </a:ext>
            </a:extLst>
          </p:cNvPr>
          <p:cNvSpPr/>
          <p:nvPr/>
        </p:nvSpPr>
        <p:spPr bwMode="auto">
          <a:xfrm>
            <a:off x="5129781" y="1968911"/>
            <a:ext cx="2517900" cy="725981"/>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AD2A26"/>
          </a:solidFill>
          <a:ln w="38100" cap="flat">
            <a:noFill/>
            <a:prstDash val="solid"/>
            <a:miter lim="800000"/>
          </a:ln>
          <a:effectLst/>
        </p:spPr>
        <p:txBody>
          <a:bodyPr vert="horz" wrap="square" lIns="91440" tIns="45720" rIns="91440" bIns="45720" numCol="1" anchor="t" anchorCtr="0" compatLnSpc="1"/>
          <a:lstStyle/>
          <a:p>
            <a:endParaRPr lang="zh-CN" altLang="en-US" noProof="1">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1" name="文本框 49">
            <a:extLst>
              <a:ext uri="{FF2B5EF4-FFF2-40B4-BE49-F238E27FC236}">
                <a16:creationId xmlns:a16="http://schemas.microsoft.com/office/drawing/2014/main" id="{443BDFA3-12C3-4A88-A6A4-AB5390CB7E4D}"/>
              </a:ext>
            </a:extLst>
          </p:cNvPr>
          <p:cNvSpPr txBox="1">
            <a:spLocks noChangeArrowheads="1"/>
          </p:cNvSpPr>
          <p:nvPr/>
        </p:nvSpPr>
        <p:spPr bwMode="auto">
          <a:xfrm>
            <a:off x="4825734" y="2170275"/>
            <a:ext cx="3174996" cy="325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pPr>
            <a:r>
              <a:rPr lang="zh-CN" altLang="en-US" sz="2000" b="1" baseline="-30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线程安全、线程同步</a:t>
            </a:r>
          </a:p>
        </p:txBody>
      </p:sp>
      <p:sp>
        <p:nvSpPr>
          <p:cNvPr id="22" name="任意多边形 10">
            <a:extLst>
              <a:ext uri="{FF2B5EF4-FFF2-40B4-BE49-F238E27FC236}">
                <a16:creationId xmlns:a16="http://schemas.microsoft.com/office/drawing/2014/main" id="{E3C5AA37-D52C-42BA-A163-AD49866F2E62}"/>
              </a:ext>
            </a:extLst>
          </p:cNvPr>
          <p:cNvSpPr/>
          <p:nvPr/>
        </p:nvSpPr>
        <p:spPr bwMode="auto">
          <a:xfrm>
            <a:off x="9294545" y="1976785"/>
            <a:ext cx="2517900" cy="725981"/>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AD2A26"/>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800" b="1" noProof="1">
              <a:solidFill>
                <a:schemeClr val="bg1"/>
              </a:solidFill>
              <a:latin typeface="Alibaba PuHuiTi B" pitchFamily="18" charset="-122"/>
              <a:ea typeface="Alibaba PuHuiTi B" pitchFamily="18" charset="-122"/>
              <a:cs typeface="Alibaba PuHuiTi B" pitchFamily="18" charset="-122"/>
            </a:endParaRPr>
          </a:p>
        </p:txBody>
      </p:sp>
      <p:sp>
        <p:nvSpPr>
          <p:cNvPr id="23" name="文本框 46">
            <a:extLst>
              <a:ext uri="{FF2B5EF4-FFF2-40B4-BE49-F238E27FC236}">
                <a16:creationId xmlns:a16="http://schemas.microsoft.com/office/drawing/2014/main" id="{747AE2B1-79D0-495B-92E7-E41BFF8EE64C}"/>
              </a:ext>
            </a:extLst>
          </p:cNvPr>
          <p:cNvSpPr txBox="1">
            <a:spLocks noChangeArrowheads="1"/>
          </p:cNvSpPr>
          <p:nvPr/>
        </p:nvSpPr>
        <p:spPr bwMode="auto">
          <a:xfrm>
            <a:off x="9559625" y="2150940"/>
            <a:ext cx="2130013" cy="336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defPPr>
              <a:defRPr lang="zh-CN"/>
            </a:defPPr>
            <a:lvl1pPr algn="ctr">
              <a:lnSpc>
                <a:spcPct val="120000"/>
              </a:lnSpc>
              <a:defRPr sz="2000" b="1">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400" dirty="0"/>
              <a:t>定时器、线程状态等</a:t>
            </a:r>
          </a:p>
        </p:txBody>
      </p:sp>
      <p:sp>
        <p:nvSpPr>
          <p:cNvPr id="28" name="文本框 35">
            <a:extLst>
              <a:ext uri="{FF2B5EF4-FFF2-40B4-BE49-F238E27FC236}">
                <a16:creationId xmlns:a16="http://schemas.microsoft.com/office/drawing/2014/main" id="{4DF01AFE-80CB-4F53-9DEA-4CED53AB5B6A}"/>
              </a:ext>
            </a:extLst>
          </p:cNvPr>
          <p:cNvSpPr txBox="1">
            <a:spLocks noChangeArrowheads="1"/>
          </p:cNvSpPr>
          <p:nvPr/>
        </p:nvSpPr>
        <p:spPr bwMode="auto">
          <a:xfrm>
            <a:off x="7596450" y="2191016"/>
            <a:ext cx="1940552" cy="297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b="1" baseline="-30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29" name="直接连接符 8">
            <a:extLst>
              <a:ext uri="{FF2B5EF4-FFF2-40B4-BE49-F238E27FC236}">
                <a16:creationId xmlns:a16="http://schemas.microsoft.com/office/drawing/2014/main" id="{57AE61EC-86A8-476F-AF00-C225F40A8B7E}"/>
              </a:ext>
            </a:extLst>
          </p:cNvPr>
          <p:cNvCxnSpPr>
            <a:cxnSpLocks/>
          </p:cNvCxnSpPr>
          <p:nvPr/>
        </p:nvCxnSpPr>
        <p:spPr>
          <a:xfrm>
            <a:off x="989657" y="4492949"/>
            <a:ext cx="10804514"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文本框 13">
            <a:extLst>
              <a:ext uri="{FF2B5EF4-FFF2-40B4-BE49-F238E27FC236}">
                <a16:creationId xmlns:a16="http://schemas.microsoft.com/office/drawing/2014/main" id="{DF221A37-6F24-4EAD-8A27-C6D16BD6789D}"/>
              </a:ext>
            </a:extLst>
          </p:cNvPr>
          <p:cNvSpPr txBox="1"/>
          <p:nvPr/>
        </p:nvSpPr>
        <p:spPr>
          <a:xfrm>
            <a:off x="5053368" y="2916997"/>
            <a:ext cx="2102163" cy="1258093"/>
          </a:xfrm>
          <a:prstGeom prst="rect">
            <a:avLst/>
          </a:prstGeom>
          <a:noFill/>
        </p:spPr>
        <p:txBody>
          <a:bodyPr wrap="square" lIns="91435" tIns="45716" rIns="91435" bIns="45716" rtlCol="0">
            <a:spAutoFit/>
          </a:bodyPr>
          <a:lstStyle/>
          <a:p>
            <a:pPr algn="ctr">
              <a:lnSpc>
                <a:spcPct val="120000"/>
              </a:lnSpc>
              <a:spcBef>
                <a:spcPct val="0"/>
              </a:spcBef>
              <a:buNone/>
            </a:pP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多个线程同时访问一个共享的数据的时候会出现问题，如何去解决？</a:t>
            </a:r>
          </a:p>
        </p:txBody>
      </p:sp>
      <p:sp>
        <p:nvSpPr>
          <p:cNvPr id="34" name="文本框 13">
            <a:extLst>
              <a:ext uri="{FF2B5EF4-FFF2-40B4-BE49-F238E27FC236}">
                <a16:creationId xmlns:a16="http://schemas.microsoft.com/office/drawing/2014/main" id="{A801FA6B-EFCB-468E-8DED-05E6B936B6FC}"/>
              </a:ext>
            </a:extLst>
          </p:cNvPr>
          <p:cNvSpPr txBox="1"/>
          <p:nvPr/>
        </p:nvSpPr>
        <p:spPr>
          <a:xfrm>
            <a:off x="7167159" y="2892817"/>
            <a:ext cx="2255400" cy="1553559"/>
          </a:xfrm>
          <a:prstGeom prst="rect">
            <a:avLst/>
          </a:prstGeom>
          <a:noFill/>
        </p:spPr>
        <p:txBody>
          <a:bodyPr wrap="square" lIns="91435" tIns="45716" rIns="91435" bIns="45716" rtlCol="0">
            <a:spAutoFit/>
          </a:bodyPr>
          <a:lstStyle/>
          <a:p>
            <a:pPr algn="ctr">
              <a:lnSpc>
                <a:spcPct val="120000"/>
              </a:lnSpc>
              <a:spcBef>
                <a:spcPct val="0"/>
              </a:spcBef>
              <a:buNone/>
            </a:pP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线程与线程间需要配合完成一些事情。</a:t>
            </a:r>
            <a:endParaRPr lang="en-US" altLang="zh-CN"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endParaRPr>
          </a:p>
          <a:p>
            <a:pPr algn="ctr">
              <a:lnSpc>
                <a:spcPct val="120000"/>
              </a:lnSpc>
              <a:spcBef>
                <a:spcPct val="0"/>
              </a:spcBef>
              <a:buNone/>
            </a:pP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线程池是一种线程优化方案，可以用一种更好的方式使用多线程。</a:t>
            </a:r>
          </a:p>
        </p:txBody>
      </p:sp>
      <p:sp>
        <p:nvSpPr>
          <p:cNvPr id="35" name="文本框 13">
            <a:extLst>
              <a:ext uri="{FF2B5EF4-FFF2-40B4-BE49-F238E27FC236}">
                <a16:creationId xmlns:a16="http://schemas.microsoft.com/office/drawing/2014/main" id="{C45DFA98-930D-4B63-8196-25C83800C08A}"/>
              </a:ext>
            </a:extLst>
          </p:cNvPr>
          <p:cNvSpPr txBox="1"/>
          <p:nvPr/>
        </p:nvSpPr>
        <p:spPr>
          <a:xfrm>
            <a:off x="9437469" y="2941527"/>
            <a:ext cx="2517899" cy="1553559"/>
          </a:xfrm>
          <a:prstGeom prst="rect">
            <a:avLst/>
          </a:prstGeom>
          <a:noFill/>
        </p:spPr>
        <p:txBody>
          <a:bodyPr wrap="square" lIns="91435" tIns="45716" rIns="91435" bIns="45716" rtlCol="0">
            <a:spAutoFit/>
          </a:bodyPr>
          <a:lstStyle>
            <a:defPPr>
              <a:defRPr lang="zh-CN"/>
            </a:defPPr>
            <a:lvl1pPr>
              <a:lnSpc>
                <a:spcPct val="120000"/>
              </a:lnSpc>
              <a:spcBef>
                <a:spcPct val="0"/>
              </a:spcBef>
              <a:buNone/>
              <a:defRPr sz="160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sym typeface="微软雅黑" panose="020B0503020204020204" pitchFamily="34" charset="-122"/>
              </a:rPr>
              <a:t>如何在程序中实现定时器？线程在执行的过程中会有很多不同的状态，理解这些状态有助于理解线程的执行原理，也有利于面试</a:t>
            </a:r>
            <a:endParaRPr lang="en-US" altLang="zh-CN" dirty="0">
              <a:sym typeface="微软雅黑" panose="020B0503020204020204" pitchFamily="34" charset="-122"/>
            </a:endParaRPr>
          </a:p>
        </p:txBody>
      </p:sp>
      <p:sp>
        <p:nvSpPr>
          <p:cNvPr id="39" name="文本框 13">
            <a:extLst>
              <a:ext uri="{FF2B5EF4-FFF2-40B4-BE49-F238E27FC236}">
                <a16:creationId xmlns:a16="http://schemas.microsoft.com/office/drawing/2014/main" id="{0ECB7DFD-6B91-4B3F-8C56-00DE13EB96BE}"/>
              </a:ext>
            </a:extLst>
          </p:cNvPr>
          <p:cNvSpPr txBox="1"/>
          <p:nvPr/>
        </p:nvSpPr>
        <p:spPr>
          <a:xfrm>
            <a:off x="951787" y="2938211"/>
            <a:ext cx="1942368" cy="1258093"/>
          </a:xfrm>
          <a:prstGeom prst="rect">
            <a:avLst/>
          </a:prstGeom>
          <a:noFill/>
        </p:spPr>
        <p:txBody>
          <a:bodyPr wrap="square" lIns="91435" tIns="45716" rIns="91435" bIns="45716" rtlCol="0">
            <a:spAutoFit/>
          </a:bodyPr>
          <a:lstStyle/>
          <a:p>
            <a:pPr>
              <a:lnSpc>
                <a:spcPct val="120000"/>
              </a:lnSpc>
              <a:spcBef>
                <a:spcPct val="0"/>
              </a:spcBef>
              <a:buNone/>
            </a:pP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如何在程序中实现多线程，有哪些方式，各自有什么优缺点。</a:t>
            </a:r>
          </a:p>
        </p:txBody>
      </p:sp>
      <p:sp>
        <p:nvSpPr>
          <p:cNvPr id="40" name="文本框 13">
            <a:extLst>
              <a:ext uri="{FF2B5EF4-FFF2-40B4-BE49-F238E27FC236}">
                <a16:creationId xmlns:a16="http://schemas.microsoft.com/office/drawing/2014/main" id="{26B4E691-AB8A-4369-94BF-0387257E2083}"/>
              </a:ext>
            </a:extLst>
          </p:cNvPr>
          <p:cNvSpPr txBox="1"/>
          <p:nvPr/>
        </p:nvSpPr>
        <p:spPr>
          <a:xfrm>
            <a:off x="2922680" y="2938211"/>
            <a:ext cx="2102163" cy="1258093"/>
          </a:xfrm>
          <a:prstGeom prst="rect">
            <a:avLst/>
          </a:prstGeom>
          <a:noFill/>
        </p:spPr>
        <p:txBody>
          <a:bodyPr wrap="square" lIns="91435" tIns="45716" rIns="91435" bIns="45716" rtlCol="0">
            <a:spAutoFit/>
          </a:bodyPr>
          <a:lstStyle/>
          <a:p>
            <a:pPr algn="ctr">
              <a:lnSpc>
                <a:spcPct val="120000"/>
              </a:lnSpc>
              <a:spcBef>
                <a:spcPct val="0"/>
              </a:spcBef>
              <a:buNone/>
            </a:pP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线程的代表是</a:t>
            </a:r>
            <a:r>
              <a:rPr lang="en-US" altLang="zh-CN"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Thread</a:t>
            </a: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类，</a:t>
            </a:r>
            <a:r>
              <a:rPr lang="en-US" altLang="zh-CN"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Thread</a:t>
            </a: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提供了哪些线程的操作给我们呢？</a:t>
            </a:r>
          </a:p>
        </p:txBody>
      </p:sp>
      <p:sp>
        <p:nvSpPr>
          <p:cNvPr id="19" name="文本占位符 3">
            <a:extLst>
              <a:ext uri="{FF2B5EF4-FFF2-40B4-BE49-F238E27FC236}">
                <a16:creationId xmlns:a16="http://schemas.microsoft.com/office/drawing/2014/main" id="{46C6E6F9-642C-4396-BFE1-C71A02976F12}"/>
              </a:ext>
            </a:extLst>
          </p:cNvPr>
          <p:cNvSpPr txBox="1">
            <a:spLocks/>
          </p:cNvSpPr>
          <p:nvPr/>
        </p:nvSpPr>
        <p:spPr>
          <a:xfrm>
            <a:off x="787079" y="1072893"/>
            <a:ext cx="3730213"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kumimoji="1" lang="zh-CN" altLang="en-US" dirty="0">
                <a:latin typeface="Consolas" panose="020B0609020204030204" pitchFamily="49" charset="0"/>
              </a:rPr>
              <a:t>关于多线程同学们需要学会什么</a:t>
            </a:r>
          </a:p>
        </p:txBody>
      </p:sp>
      <p:sp>
        <p:nvSpPr>
          <p:cNvPr id="24" name="文本框 49">
            <a:extLst>
              <a:ext uri="{FF2B5EF4-FFF2-40B4-BE49-F238E27FC236}">
                <a16:creationId xmlns:a16="http://schemas.microsoft.com/office/drawing/2014/main" id="{6481392B-3910-4051-9AB6-13C8DBFF2864}"/>
              </a:ext>
            </a:extLst>
          </p:cNvPr>
          <p:cNvSpPr txBox="1">
            <a:spLocks noChangeArrowheads="1"/>
          </p:cNvSpPr>
          <p:nvPr/>
        </p:nvSpPr>
        <p:spPr bwMode="auto">
          <a:xfrm>
            <a:off x="6941389" y="2158962"/>
            <a:ext cx="3174996" cy="325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pPr>
            <a:r>
              <a:rPr lang="zh-CN" altLang="en-US" sz="2000" b="1" baseline="-30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线程通信、线程池</a:t>
            </a:r>
          </a:p>
        </p:txBody>
      </p:sp>
    </p:spTree>
    <p:extLst>
      <p:ext uri="{BB962C8B-B14F-4D97-AF65-F5344CB8AC3E}">
        <p14:creationId xmlns:p14="http://schemas.microsoft.com/office/powerpoint/2010/main" val="593382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down)">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500"/>
                                        <p:tgtEl>
                                          <p:spTgt spid="3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down)">
                                      <p:cBhvr>
                                        <p:cTn id="20" dur="500"/>
                                        <p:tgtEl>
                                          <p:spTgt spid="15"/>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down)">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fade">
                                      <p:cBhvr>
                                        <p:cTn id="28" dur="500"/>
                                        <p:tgtEl>
                                          <p:spTgt spid="4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wipe(down)">
                                      <p:cBhvr>
                                        <p:cTn id="33" dur="500"/>
                                        <p:tgtEl>
                                          <p:spTgt spid="21"/>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down)">
                                      <p:cBhvr>
                                        <p:cTn id="36" dur="500"/>
                                        <p:tgtEl>
                                          <p:spTgt spid="2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3"/>
                                        </p:tgtEl>
                                        <p:attrNameLst>
                                          <p:attrName>style.visibility</p:attrName>
                                        </p:attrNameLst>
                                      </p:cBhvr>
                                      <p:to>
                                        <p:strVal val="visible"/>
                                      </p:to>
                                    </p:set>
                                    <p:animEffect transition="in" filter="fade">
                                      <p:cBhvr>
                                        <p:cTn id="41" dur="500"/>
                                        <p:tgtEl>
                                          <p:spTgt spid="33"/>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nodePh="1">
                                  <p:stCondLst>
                                    <p:cond delay="0"/>
                                  </p:stCondLst>
                                  <p:endCondLst>
                                    <p:cond evt="begin" delay="0">
                                      <p:tn val="44"/>
                                    </p:cond>
                                  </p:endCondLst>
                                  <p:childTnLst>
                                    <p:set>
                                      <p:cBhvr>
                                        <p:cTn id="45" dur="1" fill="hold">
                                          <p:stCondLst>
                                            <p:cond delay="0"/>
                                          </p:stCondLst>
                                        </p:cTn>
                                        <p:tgtEl>
                                          <p:spTgt spid="28"/>
                                        </p:tgtEl>
                                        <p:attrNameLst>
                                          <p:attrName>style.visibility</p:attrName>
                                        </p:attrNameLst>
                                      </p:cBhvr>
                                      <p:to>
                                        <p:strVal val="visible"/>
                                      </p:to>
                                    </p:set>
                                    <p:animEffect transition="in" filter="fade">
                                      <p:cBhvr>
                                        <p:cTn id="46" dur="500"/>
                                        <p:tgtEl>
                                          <p:spTgt spid="2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wipe(down)">
                                      <p:cBhvr>
                                        <p:cTn id="52" dur="500"/>
                                        <p:tgtEl>
                                          <p:spTgt spid="2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4"/>
                                        </p:tgtEl>
                                        <p:attrNameLst>
                                          <p:attrName>style.visibility</p:attrName>
                                        </p:attrNameLst>
                                      </p:cBhvr>
                                      <p:to>
                                        <p:strVal val="visible"/>
                                      </p:to>
                                    </p:set>
                                    <p:animEffect transition="in" filter="fade">
                                      <p:cBhvr>
                                        <p:cTn id="57" dur="500"/>
                                        <p:tgtEl>
                                          <p:spTgt spid="3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wipe(down)">
                                      <p:cBhvr>
                                        <p:cTn id="62" dur="500"/>
                                        <p:tgtEl>
                                          <p:spTgt spid="35"/>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23"/>
                                        </p:tgtEl>
                                        <p:attrNameLst>
                                          <p:attrName>style.visibility</p:attrName>
                                        </p:attrNameLst>
                                      </p:cBhvr>
                                      <p:to>
                                        <p:strVal val="visible"/>
                                      </p:to>
                                    </p:set>
                                    <p:animEffect transition="in" filter="wipe(down)">
                                      <p:cBhvr>
                                        <p:cTn id="65" dur="500"/>
                                        <p:tgtEl>
                                          <p:spTgt spid="23"/>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wipe(down)">
                                      <p:cBhvr>
                                        <p:cTn id="6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p:bldP spid="16" grpId="0"/>
      <p:bldP spid="18" grpId="0" animBg="1"/>
      <p:bldP spid="20" grpId="0" animBg="1"/>
      <p:bldP spid="21" grpId="0"/>
      <p:bldP spid="22" grpId="0" animBg="1"/>
      <p:bldP spid="23" grpId="0"/>
      <p:bldP spid="28" grpId="0"/>
      <p:bldP spid="33" grpId="0"/>
      <p:bldP spid="34" grpId="0"/>
      <p:bldP spid="35" grpId="0"/>
      <p:bldP spid="39" grpId="0"/>
      <p:bldP spid="40" grpId="0"/>
      <p:bldP spid="2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016831" y="63335"/>
            <a:ext cx="6625526" cy="6369803"/>
          </a:xfrm>
        </p:spPr>
        <p:txBody>
          <a:bodyPr>
            <a:noAutofit/>
          </a:bodyPr>
          <a:lstStyle/>
          <a:p>
            <a:pPr>
              <a:lnSpc>
                <a:spcPct val="220000"/>
              </a:lnSpc>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多线程的创建</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20000"/>
              </a:lnSpc>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Thread</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的常用方法</a:t>
            </a:r>
          </a:p>
          <a:p>
            <a:pPr>
              <a:lnSpc>
                <a:spcPct val="220000"/>
              </a:lnSpc>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线程安全</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20000"/>
              </a:lnSpc>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线程同步</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同步思想概述</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方式一：同步代码块</a:t>
            </a:r>
            <a:endPar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方式二：同步方法</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20000"/>
              </a:lnSpc>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线程通信</a:t>
            </a:r>
          </a:p>
          <a:p>
            <a:pPr>
              <a:lnSpc>
                <a:spcPct val="220000"/>
              </a:lnSpc>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线程池</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20000"/>
              </a:lnSpc>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补充知识：定时器</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20000"/>
              </a:lnSpc>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补充知识：并发、并行</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20000"/>
              </a:lnSpc>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补充知识：线程的生命周期</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4998930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B81EF8-51B3-466B-8A45-E72B17C98E11}"/>
              </a:ext>
            </a:extLst>
          </p:cNvPr>
          <p:cNvSpPr txBox="1"/>
          <p:nvPr/>
        </p:nvSpPr>
        <p:spPr>
          <a:xfrm>
            <a:off x="838201" y="1220733"/>
            <a:ext cx="6223000" cy="468975"/>
          </a:xfrm>
          <a:prstGeom prst="rect">
            <a:avLst/>
          </a:prstGeom>
          <a:noFill/>
        </p:spPr>
        <p:txBody>
          <a:bodyPr>
            <a:spAutoFit/>
          </a:bodyPr>
          <a:lstStyle/>
          <a:p>
            <a:pPr>
              <a:lnSpc>
                <a:spcPct val="150000"/>
              </a:lnSpc>
              <a:defRPr/>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同步代码块</a:t>
            </a:r>
          </a:p>
        </p:txBody>
      </p:sp>
      <p:sp>
        <p:nvSpPr>
          <p:cNvPr id="8" name="文本框 7">
            <a:extLst>
              <a:ext uri="{FF2B5EF4-FFF2-40B4-BE49-F238E27FC236}">
                <a16:creationId xmlns:a16="http://schemas.microsoft.com/office/drawing/2014/main" id="{34A1CD66-29A1-49B4-9797-807906C36525}"/>
              </a:ext>
            </a:extLst>
          </p:cNvPr>
          <p:cNvSpPr txBox="1"/>
          <p:nvPr/>
        </p:nvSpPr>
        <p:spPr>
          <a:xfrm>
            <a:off x="838201" y="1784270"/>
            <a:ext cx="9514839" cy="427105"/>
          </a:xfrm>
          <a:prstGeom prst="rect">
            <a:avLst/>
          </a:prstGeom>
          <a:noFill/>
        </p:spPr>
        <p:txBody>
          <a:bodyPr wrap="square">
            <a:spAutoFit/>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l"/>
              <a:tabLst/>
            </a:pPr>
            <a:r>
              <a:rPr kumimoji="0" lang="zh-CN" altLang="zh-CN" sz="1600" b="0" u="none" strike="noStrike" cap="none" normalizeH="0" baseline="0" dirty="0">
                <a:ln>
                  <a:noFill/>
                </a:ln>
                <a:solidFill>
                  <a:srgbClr val="C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作用</a:t>
            </a:r>
            <a:r>
              <a:rPr kumimoji="0" lang="zh-CN" altLang="zh-CN" sz="1600" b="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：把出现线程安全问题的核心代码给上锁</a:t>
            </a:r>
            <a:r>
              <a:rPr kumimoji="0" lang="zh-CN" altLang="en-US" sz="1600" b="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0" lang="en-US" altLang="zh-CN" sz="1600" b="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 name="文本框 9">
            <a:extLst>
              <a:ext uri="{FF2B5EF4-FFF2-40B4-BE49-F238E27FC236}">
                <a16:creationId xmlns:a16="http://schemas.microsoft.com/office/drawing/2014/main" id="{4D1BB0D4-8B66-40F1-9AD5-2B2CF237A1BB}"/>
              </a:ext>
            </a:extLst>
          </p:cNvPr>
          <p:cNvSpPr txBox="1"/>
          <p:nvPr/>
        </p:nvSpPr>
        <p:spPr>
          <a:xfrm>
            <a:off x="1227815" y="2835709"/>
            <a:ext cx="3687085" cy="1031629"/>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400" b="0" i="0" u="none" strike="noStrike" cap="none" normalizeH="0" baseline="0" dirty="0">
                <a:ln>
                  <a:noFill/>
                </a:ln>
                <a:solidFill>
                  <a:srgbClr val="0033B3"/>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synchronized</a:t>
            </a:r>
            <a: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en-US"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同步锁对象</a:t>
            </a:r>
            <a: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en-US"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操作共享</a:t>
            </a:r>
            <a:r>
              <a:rPr kumimoji="0" lang="zh-CN" altLang="en-US"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资源</a:t>
            </a:r>
            <a: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的代码</a:t>
            </a:r>
            <a:r>
              <a:rPr kumimoji="0" lang="en-US"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en-US"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核心代码</a:t>
            </a:r>
            <a:r>
              <a:rPr kumimoji="0" lang="en-US"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0" lang="zh-CN" altLang="zh-CN" sz="1400" b="0" i="0" u="none" strike="noStrike" cap="none" normalizeH="0" baseline="0" dirty="0">
              <a:ln>
                <a:noFill/>
              </a:ln>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4" name="文本框 13">
            <a:extLst>
              <a:ext uri="{FF2B5EF4-FFF2-40B4-BE49-F238E27FC236}">
                <a16:creationId xmlns:a16="http://schemas.microsoft.com/office/drawing/2014/main" id="{1E947FB8-782C-442C-B1F6-FD65B3904135}"/>
              </a:ext>
            </a:extLst>
          </p:cNvPr>
          <p:cNvSpPr txBox="1"/>
          <p:nvPr/>
        </p:nvSpPr>
        <p:spPr>
          <a:xfrm>
            <a:off x="838201" y="4292197"/>
            <a:ext cx="7746483" cy="1304268"/>
          </a:xfrm>
          <a:prstGeom prst="rect">
            <a:avLst/>
          </a:prstGeom>
          <a:noFill/>
        </p:spPr>
        <p:txBody>
          <a:bodyPr wrap="square">
            <a:spAutoFit/>
          </a:bodyPr>
          <a:lstStyle/>
          <a:p>
            <a:pPr>
              <a:lnSpc>
                <a:spcPct val="250000"/>
              </a:lnSpc>
              <a:defRPr/>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锁对象要求</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50000"/>
              </a:lnSpc>
              <a:buFont typeface="Wingdings" panose="05000000000000000000" pitchFamily="2" charset="2"/>
              <a:buChar char="l"/>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理论上：锁对象只要对于当前同时执行的线程来说是同一个对象即可。</a:t>
            </a:r>
          </a:p>
        </p:txBody>
      </p:sp>
      <p:sp>
        <p:nvSpPr>
          <p:cNvPr id="15" name="文本框 14">
            <a:extLst>
              <a:ext uri="{FF2B5EF4-FFF2-40B4-BE49-F238E27FC236}">
                <a16:creationId xmlns:a16="http://schemas.microsoft.com/office/drawing/2014/main" id="{9627024E-C1D3-4553-93F6-79C20D32FC89}"/>
              </a:ext>
            </a:extLst>
          </p:cNvPr>
          <p:cNvSpPr txBox="1"/>
          <p:nvPr/>
        </p:nvSpPr>
        <p:spPr>
          <a:xfrm>
            <a:off x="838201" y="2219481"/>
            <a:ext cx="9768236" cy="427105"/>
          </a:xfrm>
          <a:prstGeom prst="rect">
            <a:avLst/>
          </a:prstGeom>
          <a:noFill/>
        </p:spPr>
        <p:txBody>
          <a:bodyPr wrap="square">
            <a:spAutoFit/>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l"/>
              <a:tabLst/>
            </a:pP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原理</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每次只能一个线程进入</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执行完毕后自动解锁，其他线程才可以进来执行。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
                                            <p:txEl>
                                              <p:pRg st="0" end="0"/>
                                            </p:txEl>
                                          </p:spTgt>
                                        </p:tgtEl>
                                        <p:attrNameLst>
                                          <p:attrName>style.visibility</p:attrName>
                                        </p:attrNameLst>
                                      </p:cBhvr>
                                      <p:to>
                                        <p:strVal val="visible"/>
                                      </p:to>
                                    </p:set>
                                    <p:animEffect transition="in" filter="fade">
                                      <p:cBhvr>
                                        <p:cTn id="27" dur="500"/>
                                        <p:tgtEl>
                                          <p:spTgt spid="1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
                                            <p:txEl>
                                              <p:pRg st="1" end="1"/>
                                            </p:txEl>
                                          </p:spTgt>
                                        </p:tgtEl>
                                        <p:attrNameLst>
                                          <p:attrName>style.visibility</p:attrName>
                                        </p:attrNameLst>
                                      </p:cBhvr>
                                      <p:to>
                                        <p:strVal val="visible"/>
                                      </p:to>
                                    </p:set>
                                    <p:animEffect transition="in" filter="fade">
                                      <p:cBhvr>
                                        <p:cTn id="32" dur="500"/>
                                        <p:tgtEl>
                                          <p:spTgt spid="1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P spid="1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A79B317E-631D-4BFF-BC4D-CF35F0C585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55" y="1345119"/>
            <a:ext cx="2905284" cy="2690660"/>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7B631CE2-2D21-443C-9BE9-C640DFD6DAAA}"/>
              </a:ext>
            </a:extLst>
          </p:cNvPr>
          <p:cNvSpPr txBox="1"/>
          <p:nvPr/>
        </p:nvSpPr>
        <p:spPr>
          <a:xfrm>
            <a:off x="4163185" y="1107727"/>
            <a:ext cx="6853577" cy="2677271"/>
          </a:xfrm>
          <a:prstGeom prst="rect">
            <a:avLst/>
          </a:prstGeom>
          <a:noFill/>
        </p:spPr>
        <p:txBody>
          <a:bodyPr wrap="square">
            <a:spAutoFit/>
          </a:bodyPr>
          <a:lstStyle/>
          <a:p>
            <a:pPr>
              <a:lnSpc>
                <a:spcPct val="250000"/>
              </a:lnSpc>
            </a:pPr>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锁对象用任意唯一的对象好不好呢</a:t>
            </a:r>
            <a:r>
              <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pPr marL="285750" indent="-285750">
              <a:lnSpc>
                <a:spcPct val="25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不好，会影响其他无关线程的执行。</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lnSpc>
                <a:spcPct val="250000"/>
              </a:lnSpc>
            </a:pP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lnSpc>
                <a:spcPct val="250000"/>
              </a:lnSpc>
            </a:pP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 name="文本框 9">
            <a:extLst>
              <a:ext uri="{FF2B5EF4-FFF2-40B4-BE49-F238E27FC236}">
                <a16:creationId xmlns:a16="http://schemas.microsoft.com/office/drawing/2014/main" id="{6152A22E-966A-4FBE-A87F-58166651D435}"/>
              </a:ext>
            </a:extLst>
          </p:cNvPr>
          <p:cNvSpPr txBox="1"/>
          <p:nvPr/>
        </p:nvSpPr>
        <p:spPr>
          <a:xfrm>
            <a:off x="4163185" y="2960025"/>
            <a:ext cx="6163308" cy="468975"/>
          </a:xfrm>
          <a:prstGeom prst="rect">
            <a:avLst/>
          </a:prstGeom>
          <a:noFill/>
        </p:spPr>
        <p:txBody>
          <a:bodyPr wrap="square">
            <a:spAutoFit/>
          </a:bodyPr>
          <a:lstStyle/>
          <a:p>
            <a:pPr>
              <a:lnSpc>
                <a:spcPct val="150000"/>
              </a:lnSpc>
              <a:defRPr/>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锁对象的规范要求</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1" name="文本框 10">
            <a:extLst>
              <a:ext uri="{FF2B5EF4-FFF2-40B4-BE49-F238E27FC236}">
                <a16:creationId xmlns:a16="http://schemas.microsoft.com/office/drawing/2014/main" id="{FB599AA6-20F6-45CA-A490-3A48E660395F}"/>
              </a:ext>
            </a:extLst>
          </p:cNvPr>
          <p:cNvSpPr txBox="1"/>
          <p:nvPr/>
        </p:nvSpPr>
        <p:spPr>
          <a:xfrm>
            <a:off x="4163185" y="3439067"/>
            <a:ext cx="6019338" cy="2449517"/>
          </a:xfrm>
          <a:prstGeom prst="rect">
            <a:avLst/>
          </a:prstGeom>
          <a:noFill/>
        </p:spPr>
        <p:txBody>
          <a:bodyPr wrap="square">
            <a:spAutoFit/>
          </a:bodyPr>
          <a:lstStyle/>
          <a:p>
            <a:pPr marL="285750" indent="-285750">
              <a:lnSpc>
                <a:spcPct val="250000"/>
              </a:lnSpc>
              <a:buFont typeface="Wingdings" panose="05000000000000000000" pitchFamily="2" charset="2"/>
              <a:buChar char="l"/>
              <a:defRPr/>
            </a:pPr>
            <a:r>
              <a:rPr lang="zh-CN" altLang="en-US" sz="1600" dirty="0">
                <a:latin typeface="阿里巴巴普惠体" panose="00020600040101010101" pitchFamily="18" charset="-122"/>
                <a:ea typeface="Alibaba PuHuiTi R"/>
                <a:cs typeface="阿里巴巴普惠体" panose="00020600040101010101" pitchFamily="18" charset="-122"/>
              </a:rPr>
              <a:t>规范上：</a:t>
            </a:r>
            <a:r>
              <a:rPr lang="zh-CN" altLang="en-US" sz="1600" dirty="0">
                <a:solidFill>
                  <a:srgbClr val="C00000"/>
                </a:solidFill>
                <a:latin typeface="阿里巴巴普惠体" panose="00020600040101010101" pitchFamily="18" charset="-122"/>
                <a:ea typeface="Alibaba PuHuiTi R"/>
                <a:cs typeface="阿里巴巴普惠体" panose="00020600040101010101" pitchFamily="18" charset="-122"/>
              </a:rPr>
              <a:t>建议使用共享资源作为锁对象。</a:t>
            </a:r>
            <a:endParaRPr lang="en-US" altLang="zh-CN" sz="1600" dirty="0">
              <a:solidFill>
                <a:srgbClr val="C00000"/>
              </a:solidFill>
              <a:latin typeface="阿里巴巴普惠体" panose="00020600040101010101" pitchFamily="18" charset="-122"/>
              <a:ea typeface="Alibaba PuHuiTi R"/>
              <a:cs typeface="阿里巴巴普惠体" panose="00020600040101010101" pitchFamily="18" charset="-122"/>
            </a:endParaRPr>
          </a:p>
          <a:p>
            <a:pPr marL="285750" indent="-285750">
              <a:lnSpc>
                <a:spcPct val="250000"/>
              </a:lnSpc>
              <a:buFont typeface="Wingdings" panose="05000000000000000000" pitchFamily="2" charset="2"/>
              <a:buChar char="l"/>
              <a:defRPr/>
            </a:pPr>
            <a:r>
              <a:rPr lang="zh-CN" altLang="en-US" sz="1600" dirty="0">
                <a:latin typeface="阿里巴巴普惠体" panose="00020600040101010101" pitchFamily="18" charset="-122"/>
                <a:ea typeface="Alibaba PuHuiTi R"/>
                <a:cs typeface="阿里巴巴普惠体" panose="00020600040101010101" pitchFamily="18" charset="-122"/>
              </a:rPr>
              <a:t>对于实例方法建议使用</a:t>
            </a:r>
            <a:r>
              <a:rPr lang="en-US" altLang="zh-CN" sz="1600" dirty="0">
                <a:solidFill>
                  <a:srgbClr val="C00000"/>
                </a:solidFill>
                <a:latin typeface="阿里巴巴普惠体" panose="00020600040101010101" pitchFamily="18" charset="-122"/>
                <a:ea typeface="Alibaba PuHuiTi R"/>
                <a:cs typeface="阿里巴巴普惠体" panose="00020600040101010101" pitchFamily="18" charset="-122"/>
              </a:rPr>
              <a:t>this</a:t>
            </a:r>
            <a:r>
              <a:rPr lang="zh-CN" altLang="en-US" sz="1600" dirty="0">
                <a:latin typeface="阿里巴巴普惠体" panose="00020600040101010101" pitchFamily="18" charset="-122"/>
                <a:ea typeface="Alibaba PuHuiTi R"/>
                <a:cs typeface="阿里巴巴普惠体" panose="00020600040101010101" pitchFamily="18" charset="-122"/>
              </a:rPr>
              <a:t>作为锁对象。</a:t>
            </a:r>
            <a:endParaRPr lang="en-US" altLang="zh-CN" sz="1600" dirty="0">
              <a:latin typeface="阿里巴巴普惠体" panose="00020600040101010101" pitchFamily="18" charset="-122"/>
              <a:ea typeface="Alibaba PuHuiTi R"/>
              <a:cs typeface="阿里巴巴普惠体" panose="00020600040101010101" pitchFamily="18" charset="-122"/>
            </a:endParaRPr>
          </a:p>
          <a:p>
            <a:pPr marL="285750" indent="-285750">
              <a:lnSpc>
                <a:spcPct val="250000"/>
              </a:lnSpc>
              <a:buFont typeface="Wingdings" panose="05000000000000000000" pitchFamily="2" charset="2"/>
              <a:buChar char="l"/>
              <a:defRPr/>
            </a:pPr>
            <a:r>
              <a:rPr lang="zh-CN" altLang="en-US" sz="1600" dirty="0">
                <a:latin typeface="阿里巴巴普惠体" panose="00020600040101010101" pitchFamily="18" charset="-122"/>
                <a:ea typeface="Alibaba PuHuiTi R"/>
                <a:cs typeface="阿里巴巴普惠体" panose="00020600040101010101" pitchFamily="18" charset="-122"/>
              </a:rPr>
              <a:t>对于静态方法建议使用</a:t>
            </a:r>
            <a:r>
              <a:rPr lang="zh-CN" altLang="en-US" sz="1600" dirty="0">
                <a:solidFill>
                  <a:srgbClr val="C00000"/>
                </a:solidFill>
                <a:latin typeface="阿里巴巴普惠体" panose="00020600040101010101" pitchFamily="18" charset="-122"/>
                <a:ea typeface="Alibaba PuHuiTi R"/>
                <a:cs typeface="阿里巴巴普惠体" panose="00020600040101010101" pitchFamily="18" charset="-122"/>
              </a:rPr>
              <a:t>字节码（类名</a:t>
            </a:r>
            <a:r>
              <a:rPr lang="en-US" altLang="zh-CN" sz="1600" dirty="0">
                <a:solidFill>
                  <a:srgbClr val="C00000"/>
                </a:solidFill>
                <a:latin typeface="阿里巴巴普惠体" panose="00020600040101010101" pitchFamily="18" charset="-122"/>
                <a:ea typeface="Alibaba PuHuiTi R"/>
                <a:cs typeface="阿里巴巴普惠体" panose="00020600040101010101" pitchFamily="18" charset="-122"/>
              </a:rPr>
              <a:t>.class</a:t>
            </a:r>
            <a:r>
              <a:rPr lang="zh-CN" altLang="en-US" sz="1600" dirty="0">
                <a:solidFill>
                  <a:srgbClr val="C00000"/>
                </a:solidFill>
                <a:latin typeface="阿里巴巴普惠体" panose="00020600040101010101" pitchFamily="18" charset="-122"/>
                <a:ea typeface="Alibaba PuHuiTi R"/>
                <a:cs typeface="阿里巴巴普惠体" panose="00020600040101010101" pitchFamily="18" charset="-122"/>
              </a:rPr>
              <a:t>）</a:t>
            </a:r>
            <a:r>
              <a:rPr lang="zh-CN" altLang="en-US" sz="1600" dirty="0">
                <a:latin typeface="阿里巴巴普惠体" panose="00020600040101010101" pitchFamily="18" charset="-122"/>
                <a:ea typeface="Alibaba PuHuiTi R"/>
                <a:cs typeface="阿里巴巴普惠体" panose="00020600040101010101" pitchFamily="18" charset="-122"/>
              </a:rPr>
              <a:t>对象作为锁对象。</a:t>
            </a:r>
          </a:p>
          <a:p>
            <a:pPr>
              <a:lnSpc>
                <a:spcPct val="250000"/>
              </a:lnSpc>
              <a:defRPr/>
            </a:pPr>
            <a:endParaRPr lang="zh-CN" altLang="en-US" sz="1600" dirty="0">
              <a:latin typeface="阿里巴巴普惠体" panose="00020600040101010101" pitchFamily="18" charset="-122"/>
              <a:ea typeface="Alibaba PuHuiTi R"/>
              <a:cs typeface="阿里巴巴普惠体" panose="00020600040101010101" pitchFamily="18" charset="-122"/>
            </a:endParaRPr>
          </a:p>
        </p:txBody>
      </p:sp>
    </p:spTree>
    <p:extLst>
      <p:ext uri="{BB962C8B-B14F-4D97-AF65-F5344CB8AC3E}">
        <p14:creationId xmlns:p14="http://schemas.microsoft.com/office/powerpoint/2010/main" val="3848997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wipe(down)">
                                      <p:cBhvr>
                                        <p:cTn id="7" dur="5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fade">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xEl>
                                              <p:pRg st="0" end="0"/>
                                            </p:txEl>
                                          </p:spTgt>
                                        </p:tgtEl>
                                        <p:attrNameLst>
                                          <p:attrName>style.visibility</p:attrName>
                                        </p:attrNameLst>
                                      </p:cBhvr>
                                      <p:to>
                                        <p:strVal val="visible"/>
                                      </p:to>
                                    </p:set>
                                    <p:animEffect transition="in" filter="fade">
                                      <p:cBhvr>
                                        <p:cTn id="22" dur="500"/>
                                        <p:tgtEl>
                                          <p:spTgt spid="1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
                                            <p:txEl>
                                              <p:pRg st="1" end="1"/>
                                            </p:txEl>
                                          </p:spTgt>
                                        </p:tgtEl>
                                        <p:attrNameLst>
                                          <p:attrName>style.visibility</p:attrName>
                                        </p:attrNameLst>
                                      </p:cBhvr>
                                      <p:to>
                                        <p:strVal val="visible"/>
                                      </p:to>
                                    </p:set>
                                    <p:animEffect transition="in" filter="fade">
                                      <p:cBhvr>
                                        <p:cTn id="32" dur="500"/>
                                        <p:tgtEl>
                                          <p:spTgt spid="11">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
                                            <p:txEl>
                                              <p:pRg st="2" end="2"/>
                                            </p:txEl>
                                          </p:spTgt>
                                        </p:tgtEl>
                                        <p:attrNameLst>
                                          <p:attrName>style.visibility</p:attrName>
                                        </p:attrNameLst>
                                      </p:cBhvr>
                                      <p:to>
                                        <p:strVal val="visible"/>
                                      </p:to>
                                    </p:set>
                                    <p:animEffect transition="in" filter="fade">
                                      <p:cBhvr>
                                        <p:cTn id="37"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5151048" y="837125"/>
            <a:ext cx="5760538" cy="4511040"/>
          </a:xfrm>
        </p:spPr>
        <p:txBody>
          <a:bodyPr/>
          <a:lstStyle/>
          <a:p>
            <a:r>
              <a:rPr lang="zh-CN" altLang="en-US" dirty="0"/>
              <a:t>同步代码块是如何实现线程安全的？</a:t>
            </a:r>
            <a:endParaRPr lang="en-US" altLang="zh-CN" dirty="0"/>
          </a:p>
          <a:p>
            <a:pPr marL="0" indent="0">
              <a:buNone/>
            </a:pPr>
            <a:endParaRPr lang="en-US" altLang="zh-CN" dirty="0"/>
          </a:p>
          <a:p>
            <a:pPr marL="0" indent="0">
              <a:buNone/>
            </a:pPr>
            <a:endParaRPr lang="en-US" altLang="zh-CN" dirty="0"/>
          </a:p>
          <a:p>
            <a:pPr marL="0" indent="0">
              <a:buNone/>
            </a:pPr>
            <a:r>
              <a:rPr lang="en-US" altLang="zh-CN" dirty="0"/>
              <a:t>2.   </a:t>
            </a:r>
            <a:r>
              <a:rPr lang="zh-CN" altLang="en-US" dirty="0"/>
              <a:t>同步代码块的同步锁对象有什么要求？</a:t>
            </a:r>
            <a:r>
              <a:rPr lang="en-US" altLang="zh-CN" dirty="0"/>
              <a:t>	</a:t>
            </a:r>
          </a:p>
          <a:p>
            <a:pPr lvl="1"/>
            <a:endPar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 name="文本框 5">
            <a:extLst>
              <a:ext uri="{FF2B5EF4-FFF2-40B4-BE49-F238E27FC236}">
                <a16:creationId xmlns:a16="http://schemas.microsoft.com/office/drawing/2014/main" id="{67A9DC2C-E72E-491C-95AD-C13C7E5D8CA0}"/>
              </a:ext>
            </a:extLst>
          </p:cNvPr>
          <p:cNvSpPr txBox="1"/>
          <p:nvPr/>
        </p:nvSpPr>
        <p:spPr>
          <a:xfrm>
            <a:off x="5318308" y="2276936"/>
            <a:ext cx="6093912" cy="1007071"/>
          </a:xfrm>
          <a:prstGeom prst="rect">
            <a:avLst/>
          </a:prstGeom>
          <a:noFill/>
        </p:spPr>
        <p:txBody>
          <a:bodyPr wrap="square">
            <a:spAutoFit/>
          </a:bodyPr>
          <a:lstStyle/>
          <a:p>
            <a:pPr marL="742950" lvl="1" indent="-285750">
              <a:lnSpc>
                <a:spcPct val="200000"/>
              </a:lnSpc>
              <a:buFont typeface="Wingdings" panose="05000000000000000000" pitchFamily="2" charset="2"/>
              <a:buChar char="l"/>
            </a:pPr>
            <a:r>
              <a:rPr kumimoji="0" lang="zh-CN" altLang="en-US" sz="1600" b="1" u="none" strike="noStrike" cap="none" normalizeH="0" baseline="0" dirty="0">
                <a:ln>
                  <a:noFill/>
                </a:ln>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对出现问题的核心代码使用</a:t>
            </a:r>
            <a:r>
              <a:rPr kumimoji="0" lang="en-US" altLang="zh-CN" sz="1600" b="1" u="none" strike="noStrike" cap="none" normalizeH="0" baseline="0" dirty="0">
                <a:ln>
                  <a:noFill/>
                </a:ln>
                <a:solidFill>
                  <a:srgbClr val="C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synchronized</a:t>
            </a:r>
            <a:r>
              <a:rPr kumimoji="0" lang="zh-CN" altLang="en-US" sz="1600" b="1" u="none" strike="noStrike" cap="none" normalizeH="0" baseline="0" dirty="0">
                <a:ln>
                  <a:noFill/>
                </a:ln>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进行加锁</a:t>
            </a:r>
            <a:endParaRPr kumimoji="0" lang="en-US" altLang="zh-CN" sz="1600" b="1" u="none" strike="noStrike" cap="none" normalizeH="0" baseline="0" dirty="0">
              <a:ln>
                <a:noFill/>
              </a:ln>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lnSpc>
                <a:spcPct val="200000"/>
              </a:lnSpc>
              <a:buFont typeface="Wingdings" panose="05000000000000000000" pitchFamily="2" charset="2"/>
              <a:buChar char="l"/>
            </a:pP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每次只能一个线程占锁进入访问</a:t>
            </a:r>
            <a:endPar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 name="文本框 7">
            <a:extLst>
              <a:ext uri="{FF2B5EF4-FFF2-40B4-BE49-F238E27FC236}">
                <a16:creationId xmlns:a16="http://schemas.microsoft.com/office/drawing/2014/main" id="{24277743-1F5C-418D-B62F-2AFA16F18305}"/>
              </a:ext>
            </a:extLst>
          </p:cNvPr>
          <p:cNvSpPr txBox="1"/>
          <p:nvPr/>
        </p:nvSpPr>
        <p:spPr>
          <a:xfrm>
            <a:off x="4508498" y="2972924"/>
            <a:ext cx="6093912" cy="464871"/>
          </a:xfrm>
          <a:prstGeom prst="rect">
            <a:avLst/>
          </a:prstGeom>
          <a:noFill/>
        </p:spPr>
        <p:txBody>
          <a:bodyPr wrap="square">
            <a:spAutoFit/>
          </a:bodyPr>
          <a:lstStyle/>
          <a:p>
            <a:pPr marL="285750" indent="-285750">
              <a:lnSpc>
                <a:spcPct val="150000"/>
              </a:lnSpc>
              <a:buFont typeface="Wingdings" panose="05000000000000000000" pitchFamily="2" charset="2"/>
              <a:buChar char="l"/>
            </a:pPr>
            <a:endPar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1" name="文本框 10">
            <a:extLst>
              <a:ext uri="{FF2B5EF4-FFF2-40B4-BE49-F238E27FC236}">
                <a16:creationId xmlns:a16="http://schemas.microsoft.com/office/drawing/2014/main" id="{315C8E97-50C5-4324-B58A-AF16A457CF2E}"/>
              </a:ext>
            </a:extLst>
          </p:cNvPr>
          <p:cNvSpPr txBox="1"/>
          <p:nvPr/>
        </p:nvSpPr>
        <p:spPr>
          <a:xfrm>
            <a:off x="5318307" y="4133783"/>
            <a:ext cx="6576843" cy="1007071"/>
          </a:xfrm>
          <a:prstGeom prst="rect">
            <a:avLst/>
          </a:prstGeom>
          <a:noFill/>
        </p:spPr>
        <p:txBody>
          <a:bodyPr wrap="square">
            <a:spAutoFit/>
          </a:bodyPr>
          <a:lstStyle/>
          <a:p>
            <a:pPr marL="742950" lvl="2" indent="-285750">
              <a:lnSpc>
                <a:spcPct val="200000"/>
              </a:lnSpc>
              <a:buFont typeface="Wingdings" panose="05000000000000000000" pitchFamily="2" charset="2"/>
              <a:buChar char="l"/>
            </a:pP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对于</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实例方法</a:t>
            </a: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建议使用</a:t>
            </a:r>
            <a:r>
              <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this</a:t>
            </a: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作为锁对象。</a:t>
            </a:r>
          </a:p>
          <a:p>
            <a:pPr marL="742950" lvl="2" indent="-285750">
              <a:lnSpc>
                <a:spcPct val="200000"/>
              </a:lnSpc>
              <a:buFont typeface="Wingdings" panose="05000000000000000000" pitchFamily="2" charset="2"/>
              <a:buChar char="l"/>
            </a:pP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对于</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静态方法</a:t>
            </a: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建议使用字节码（</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类名</a:t>
            </a:r>
            <a:r>
              <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.class</a:t>
            </a: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）对象作为锁对象。</a:t>
            </a:r>
          </a:p>
        </p:txBody>
      </p:sp>
    </p:spTree>
    <p:extLst>
      <p:ext uri="{BB962C8B-B14F-4D97-AF65-F5344CB8AC3E}">
        <p14:creationId xmlns:p14="http://schemas.microsoft.com/office/powerpoint/2010/main" val="623078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fade">
                                      <p:cBhvr>
                                        <p:cTn id="17" dur="500"/>
                                        <p:tgtEl>
                                          <p:spTgt spid="1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xEl>
                                              <p:pRg st="1" end="1"/>
                                            </p:txEl>
                                          </p:spTgt>
                                        </p:tgtEl>
                                        <p:attrNameLst>
                                          <p:attrName>style.visibility</p:attrName>
                                        </p:attrNameLst>
                                      </p:cBhvr>
                                      <p:to>
                                        <p:strVal val="visible"/>
                                      </p:to>
                                    </p:set>
                                    <p:animEffect transition="in" filter="fade">
                                      <p:cBhvr>
                                        <p:cTn id="22"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016831" y="63335"/>
            <a:ext cx="6625526" cy="6369803"/>
          </a:xfrm>
        </p:spPr>
        <p:txBody>
          <a:bodyPr>
            <a:noAutofit/>
          </a:bodyPr>
          <a:lstStyle/>
          <a:p>
            <a:pPr>
              <a:lnSpc>
                <a:spcPct val="220000"/>
              </a:lnSpc>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多线程的创建</a:t>
            </a:r>
            <a:endPar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20000"/>
              </a:lnSpc>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Thread</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的常用方法</a:t>
            </a:r>
          </a:p>
          <a:p>
            <a:pPr>
              <a:lnSpc>
                <a:spcPct val="220000"/>
              </a:lnSpc>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线程安全</a:t>
            </a:r>
            <a:endPar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20000"/>
              </a:lnSpc>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线程同步</a:t>
            </a:r>
            <a:endPar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2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同步思想概述</a:t>
            </a:r>
            <a:endParaRPr lang="en-US" altLang="zh-CN" sz="12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2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方式一：同步代码块</a:t>
            </a:r>
            <a:endParaRPr lang="en-US" altLang="zh-CN" sz="12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2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方式二：同步方法</a:t>
            </a:r>
            <a:endParaRPr lang="en-US" altLang="zh-CN" sz="12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2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方式三：</a:t>
            </a:r>
            <a:r>
              <a:rPr lang="en-US" altLang="zh-CN" sz="12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Lock</a:t>
            </a:r>
            <a:r>
              <a:rPr lang="zh-CN" altLang="en-US" sz="12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锁</a:t>
            </a:r>
            <a:endParaRPr lang="en-US" altLang="zh-CN" sz="12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20000"/>
              </a:lnSpc>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线程通信</a:t>
            </a:r>
          </a:p>
          <a:p>
            <a:pPr>
              <a:lnSpc>
                <a:spcPct val="220000"/>
              </a:lnSpc>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线程池</a:t>
            </a:r>
            <a:endPar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20000"/>
              </a:lnSpc>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补充知识：定时器</a:t>
            </a:r>
            <a:endPar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20000"/>
              </a:lnSpc>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补充知识：并发、并行</a:t>
            </a:r>
            <a:endPar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20000"/>
              </a:lnSpc>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补充知识：线程的生命周期</a:t>
            </a:r>
            <a:endPar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8324946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B81EF8-51B3-466B-8A45-E72B17C98E11}"/>
              </a:ext>
            </a:extLst>
          </p:cNvPr>
          <p:cNvSpPr txBox="1"/>
          <p:nvPr/>
        </p:nvSpPr>
        <p:spPr>
          <a:xfrm>
            <a:off x="838201" y="1054101"/>
            <a:ext cx="6223000" cy="572849"/>
          </a:xfrm>
          <a:prstGeom prst="rect">
            <a:avLst/>
          </a:prstGeom>
          <a:noFill/>
        </p:spPr>
        <p:txBody>
          <a:bodyPr>
            <a:spAutoFit/>
          </a:bodyPr>
          <a:lstStyle/>
          <a:p>
            <a:pPr>
              <a:lnSpc>
                <a:spcPct val="200000"/>
              </a:lnSpc>
              <a:defRPr/>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同步方法</a:t>
            </a:r>
          </a:p>
        </p:txBody>
      </p:sp>
      <p:sp>
        <p:nvSpPr>
          <p:cNvPr id="8" name="文本框 7">
            <a:extLst>
              <a:ext uri="{FF2B5EF4-FFF2-40B4-BE49-F238E27FC236}">
                <a16:creationId xmlns:a16="http://schemas.microsoft.com/office/drawing/2014/main" id="{34A1CD66-29A1-49B4-9797-807906C36525}"/>
              </a:ext>
            </a:extLst>
          </p:cNvPr>
          <p:cNvSpPr txBox="1"/>
          <p:nvPr/>
        </p:nvSpPr>
        <p:spPr>
          <a:xfrm>
            <a:off x="838201" y="1562792"/>
            <a:ext cx="9514839" cy="1011880"/>
          </a:xfrm>
          <a:prstGeom prst="rect">
            <a:avLst/>
          </a:prstGeom>
          <a:noFill/>
        </p:spPr>
        <p:txBody>
          <a:bodyPr wrap="square">
            <a:spAutoFit/>
          </a:bodyPr>
          <a:lstStyle/>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l"/>
              <a:tabLst/>
            </a:pPr>
            <a:r>
              <a:rPr kumimoji="0" lang="zh-CN" altLang="zh-CN" sz="1600" b="0" u="none" strike="noStrike" cap="none" normalizeH="0" baseline="0" dirty="0">
                <a:ln>
                  <a:noFill/>
                </a:ln>
                <a:solidFill>
                  <a:srgbClr val="C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作用</a:t>
            </a:r>
            <a:r>
              <a:rPr kumimoji="0" lang="zh-CN" altLang="zh-CN" sz="1600" b="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：把出现线程安全问题的核心</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kumimoji="0" lang="zh-CN" altLang="zh-CN" sz="1600" b="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给上锁</a:t>
            </a:r>
            <a:r>
              <a:rPr kumimoji="0" lang="zh-CN" altLang="en-US" sz="1600" b="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0" lang="en-US" altLang="zh-CN" sz="1600" b="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l"/>
              <a:tabLst/>
            </a:pPr>
            <a:r>
              <a:rPr kumimoji="0" lang="zh-CN" altLang="en-US" sz="1600" b="0" u="none" strike="noStrike" cap="none" normalizeH="0" baseline="0" dirty="0">
                <a:ln>
                  <a:noFill/>
                </a:ln>
                <a:solidFill>
                  <a:srgbClr val="C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原理</a:t>
            </a:r>
            <a:r>
              <a:rPr kumimoji="0" lang="zh-CN" altLang="en-US" sz="1600" b="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zh-CN" sz="1600" b="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每次只能一个线程进入</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zh-CN" sz="1600" b="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执行完毕以后自动解锁，其他线程才可以进来执行。</a:t>
            </a:r>
          </a:p>
        </p:txBody>
      </p:sp>
      <p:sp>
        <p:nvSpPr>
          <p:cNvPr id="10" name="文本框 9">
            <a:extLst>
              <a:ext uri="{FF2B5EF4-FFF2-40B4-BE49-F238E27FC236}">
                <a16:creationId xmlns:a16="http://schemas.microsoft.com/office/drawing/2014/main" id="{4D1BB0D4-8B66-40F1-9AD5-2B2CF237A1BB}"/>
              </a:ext>
            </a:extLst>
          </p:cNvPr>
          <p:cNvSpPr txBox="1"/>
          <p:nvPr/>
        </p:nvSpPr>
        <p:spPr>
          <a:xfrm>
            <a:off x="909321" y="3594666"/>
            <a:ext cx="5880099" cy="1504323"/>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marL="0" marR="0" lvl="0" indent="0" algn="l" defTabSz="914400" rtl="0" eaLnBrk="0" fontAlgn="base" latinLnBrk="0" hangingPunct="0">
              <a:lnSpc>
                <a:spcPct val="200000"/>
              </a:lnSpc>
              <a:spcBef>
                <a:spcPct val="0"/>
              </a:spcBef>
              <a:spcAft>
                <a:spcPct val="0"/>
              </a:spcAft>
              <a:buClrTx/>
              <a:buSzTx/>
              <a:buFontTx/>
              <a:buNone/>
              <a:tabLst/>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修饰符</a:t>
            </a:r>
            <a:r>
              <a:rPr kumimoji="0" lang="en-US" altLang="zh-CN" sz="1600" b="0" i="0" u="none" strike="noStrike" cap="none" normalizeH="0" baseline="0" dirty="0">
                <a:ln>
                  <a:noFill/>
                </a:ln>
                <a:solidFill>
                  <a:srgbClr val="0033B3"/>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600" b="0" i="0" u="none" strike="noStrike" cap="none" normalizeH="0" baseline="0" dirty="0">
                <a:ln>
                  <a:noFill/>
                </a:ln>
                <a:solidFill>
                  <a:srgbClr val="0033B3"/>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synchronized</a:t>
            </a:r>
            <a:r>
              <a:rPr kumimoji="0" lang="en-US" altLang="zh-CN" sz="1600" b="0" i="0" u="none" strike="noStrike" cap="none" normalizeH="0" baseline="0" dirty="0">
                <a:ln>
                  <a:noFill/>
                </a:ln>
                <a:solidFill>
                  <a:srgbClr val="0033B3"/>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返回值类型 方法名称</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dirty="0">
                <a:solidFill>
                  <a:srgbClr val="080808"/>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形参列表</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en-US"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操作共享</a:t>
            </a:r>
            <a:r>
              <a:rPr kumimoji="0" lang="zh-CN" altLang="en-US"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资源</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的代码</a:t>
            </a:r>
            <a:b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0" lang="zh-CN" altLang="zh-CN" sz="1600" b="0" i="0" u="none" strike="noStrike" cap="none" normalizeH="0" baseline="0" dirty="0">
              <a:ln>
                <a:noFill/>
              </a:ln>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3" name="文本框 12">
            <a:extLst>
              <a:ext uri="{FF2B5EF4-FFF2-40B4-BE49-F238E27FC236}">
                <a16:creationId xmlns:a16="http://schemas.microsoft.com/office/drawing/2014/main" id="{8FE434CF-210B-445C-9EF0-4A93D61BCB5A}"/>
              </a:ext>
            </a:extLst>
          </p:cNvPr>
          <p:cNvSpPr txBox="1"/>
          <p:nvPr/>
        </p:nvSpPr>
        <p:spPr>
          <a:xfrm>
            <a:off x="838201" y="2821316"/>
            <a:ext cx="6096000" cy="572849"/>
          </a:xfrm>
          <a:prstGeom prst="rect">
            <a:avLst/>
          </a:prstGeom>
          <a:noFill/>
        </p:spPr>
        <p:txBody>
          <a:bodyPr wrap="square">
            <a:spAutoFit/>
          </a:bodyPr>
          <a:lstStyle/>
          <a:p>
            <a:pPr>
              <a:lnSpc>
                <a:spcPct val="200000"/>
              </a:lnSpc>
              <a:defRPr/>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格式</a:t>
            </a:r>
          </a:p>
        </p:txBody>
      </p:sp>
    </p:spTree>
    <p:extLst>
      <p:ext uri="{BB962C8B-B14F-4D97-AF65-F5344CB8AC3E}">
        <p14:creationId xmlns:p14="http://schemas.microsoft.com/office/powerpoint/2010/main" val="2295593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fade">
                                      <p:cBhvr>
                                        <p:cTn id="17" dur="500"/>
                                        <p:tgtEl>
                                          <p:spTgt spid="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P spid="1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1E947FB8-782C-442C-B1F6-FD65B3904135}"/>
              </a:ext>
            </a:extLst>
          </p:cNvPr>
          <p:cNvSpPr txBox="1"/>
          <p:nvPr/>
        </p:nvSpPr>
        <p:spPr>
          <a:xfrm>
            <a:off x="838201" y="1211652"/>
            <a:ext cx="6690359" cy="676724"/>
          </a:xfrm>
          <a:prstGeom prst="rect">
            <a:avLst/>
          </a:prstGeom>
          <a:noFill/>
        </p:spPr>
        <p:txBody>
          <a:bodyPr wrap="square">
            <a:spAutoFit/>
          </a:bodyPr>
          <a:lstStyle/>
          <a:p>
            <a:pPr>
              <a:lnSpc>
                <a:spcPct val="250000"/>
              </a:lnSpc>
              <a:defRPr/>
            </a:pPr>
            <a:r>
              <a:rPr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同步方法底层原理</a:t>
            </a:r>
            <a:endParaRPr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6" name="文本框 15">
            <a:extLst>
              <a:ext uri="{FF2B5EF4-FFF2-40B4-BE49-F238E27FC236}">
                <a16:creationId xmlns:a16="http://schemas.microsoft.com/office/drawing/2014/main" id="{2BF6383C-3E75-4183-A08D-CB62D7C1A16C}"/>
              </a:ext>
            </a:extLst>
          </p:cNvPr>
          <p:cNvSpPr txBox="1"/>
          <p:nvPr/>
        </p:nvSpPr>
        <p:spPr>
          <a:xfrm>
            <a:off x="838201" y="1888376"/>
            <a:ext cx="10604500" cy="1842877"/>
          </a:xfrm>
          <a:prstGeom prst="rect">
            <a:avLst/>
          </a:prstGeom>
          <a:noFill/>
        </p:spPr>
        <p:txBody>
          <a:bodyPr wrap="square">
            <a:spAutoFit/>
          </a:bodyPr>
          <a:lstStyle/>
          <a:p>
            <a:pPr marL="285750" marR="0" lvl="0" indent="-285750" algn="l" defTabSz="914400" rtl="0" eaLnBrk="0" fontAlgn="base" latinLnBrk="0" hangingPunct="0">
              <a:lnSpc>
                <a:spcPct val="250000"/>
              </a:lnSpc>
              <a:spcBef>
                <a:spcPct val="0"/>
              </a:spcBef>
              <a:spcAft>
                <a:spcPct val="0"/>
              </a:spcAft>
              <a:buClrTx/>
              <a:buSzTx/>
              <a:buFont typeface="Wingdings" panose="05000000000000000000" pitchFamily="2" charset="2"/>
              <a:buChar char="l"/>
              <a:tabLst/>
            </a:pPr>
            <a:r>
              <a:rPr kumimoji="0" lang="zh-CN" altLang="zh-CN" sz="1600" b="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同步方法其实底层也是有隐式锁对象的</a:t>
            </a:r>
            <a:r>
              <a:rPr kumimoji="0" lang="zh-CN" altLang="en-US" sz="1600" b="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，只是锁的范围是整个方法代码。</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marR="0" lvl="0" indent="-285750" algn="l" defTabSz="914400" rtl="0" eaLnBrk="0" fontAlgn="base" latinLnBrk="0" hangingPunct="0">
              <a:lnSpc>
                <a:spcPct val="250000"/>
              </a:lnSpc>
              <a:spcBef>
                <a:spcPct val="0"/>
              </a:spcBef>
              <a:spcAft>
                <a:spcPct val="0"/>
              </a:spcAft>
              <a:buClrTx/>
              <a:buSzTx/>
              <a:buFont typeface="Wingdings" panose="05000000000000000000" pitchFamily="2" charset="2"/>
              <a:buChar char="l"/>
              <a:tabLst/>
            </a:pPr>
            <a:r>
              <a:rPr kumimoji="0" lang="zh-CN" altLang="zh-CN" sz="1600" b="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如果方法是实例方法：同步方法默认用</a:t>
            </a:r>
            <a:r>
              <a:rPr kumimoji="0" lang="zh-CN" altLang="zh-CN" sz="1600" b="0" u="none" strike="noStrike" cap="none" normalizeH="0" baseline="0" dirty="0">
                <a:ln>
                  <a:noFill/>
                </a:ln>
                <a:solidFill>
                  <a:srgbClr val="C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this</a:t>
            </a:r>
            <a:r>
              <a:rPr kumimoji="0" lang="zh-CN" altLang="zh-CN" sz="1600" b="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作为的锁对象。但是代码要高度面向对象！</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marR="0" lvl="0" indent="-285750" algn="l" defTabSz="914400" rtl="0" eaLnBrk="0" fontAlgn="base" latinLnBrk="0" hangingPunct="0">
              <a:lnSpc>
                <a:spcPct val="250000"/>
              </a:lnSpc>
              <a:spcBef>
                <a:spcPct val="0"/>
              </a:spcBef>
              <a:spcAft>
                <a:spcPct val="0"/>
              </a:spcAft>
              <a:buClrTx/>
              <a:buSzTx/>
              <a:buFont typeface="Wingdings" panose="05000000000000000000" pitchFamily="2" charset="2"/>
              <a:buChar char="l"/>
              <a:tabLst/>
            </a:pPr>
            <a:r>
              <a:rPr kumimoji="0" lang="zh-CN" altLang="zh-CN" sz="1600" b="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如果方法是静态方法：同步方法默认用</a:t>
            </a:r>
            <a:r>
              <a:rPr kumimoji="0" lang="zh-CN" altLang="zh-CN" sz="1600" b="0" u="none" strike="noStrike" cap="none" normalizeH="0" baseline="0" dirty="0">
                <a:ln>
                  <a:noFill/>
                </a:ln>
                <a:solidFill>
                  <a:srgbClr val="C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类名.class</a:t>
            </a:r>
            <a:r>
              <a:rPr kumimoji="0" lang="zh-CN" altLang="zh-CN" sz="1600" b="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作为的锁对象。</a:t>
            </a:r>
            <a:endParaRPr kumimoji="0" lang="zh-CN" altLang="zh-CN" sz="4000" b="0" u="none" strike="noStrike" cap="none" normalizeH="0" baseline="0" dirty="0">
              <a:ln>
                <a:noFill/>
              </a:ln>
              <a:solidFill>
                <a:schemeClr val="tx1">
                  <a:lumMod val="85000"/>
                  <a:lumOff val="1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830928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xEl>
                                              <p:pRg st="0" end="0"/>
                                            </p:txEl>
                                          </p:spTgt>
                                        </p:tgtEl>
                                        <p:attrNameLst>
                                          <p:attrName>style.visibility</p:attrName>
                                        </p:attrNameLst>
                                      </p:cBhvr>
                                      <p:to>
                                        <p:strVal val="visible"/>
                                      </p:to>
                                    </p:set>
                                    <p:animEffect transition="in" filter="fade">
                                      <p:cBhvr>
                                        <p:cTn id="12" dur="500"/>
                                        <p:tgtEl>
                                          <p:spTgt spid="1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xEl>
                                              <p:pRg st="1" end="1"/>
                                            </p:txEl>
                                          </p:spTgt>
                                        </p:tgtEl>
                                        <p:attrNameLst>
                                          <p:attrName>style.visibility</p:attrName>
                                        </p:attrNameLst>
                                      </p:cBhvr>
                                      <p:to>
                                        <p:strVal val="visible"/>
                                      </p:to>
                                    </p:set>
                                    <p:animEffect transition="in" filter="fade">
                                      <p:cBhvr>
                                        <p:cTn id="17" dur="500"/>
                                        <p:tgtEl>
                                          <p:spTgt spid="1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xEl>
                                              <p:pRg st="2" end="2"/>
                                            </p:txEl>
                                          </p:spTgt>
                                        </p:tgtEl>
                                        <p:attrNameLst>
                                          <p:attrName>style.visibility</p:attrName>
                                        </p:attrNameLst>
                                      </p:cBhvr>
                                      <p:to>
                                        <p:strVal val="visible"/>
                                      </p:to>
                                    </p:set>
                                    <p:animEffect transition="in" filter="fade">
                                      <p:cBhvr>
                                        <p:cTn id="22" dur="5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A79B317E-631D-4BFF-BC4D-CF35F0C585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186" y="1608888"/>
            <a:ext cx="2905284" cy="269066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DB32C037-5996-452C-8F1A-68FCA59E8C40}"/>
              </a:ext>
            </a:extLst>
          </p:cNvPr>
          <p:cNvSpPr txBox="1"/>
          <p:nvPr/>
        </p:nvSpPr>
        <p:spPr>
          <a:xfrm>
            <a:off x="4207119" y="1345119"/>
            <a:ext cx="6128238" cy="1304268"/>
          </a:xfrm>
          <a:prstGeom prst="rect">
            <a:avLst/>
          </a:prstGeom>
          <a:noFill/>
        </p:spPr>
        <p:txBody>
          <a:bodyPr wrap="square">
            <a:spAutoFit/>
          </a:bodyPr>
          <a:lstStyle/>
          <a:p>
            <a:pPr>
              <a:lnSpc>
                <a:spcPct val="250000"/>
              </a:lnSpc>
            </a:pP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、是同步代码块好还是同步方法好一点？</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50000"/>
              </a:lnSpc>
              <a:buFont typeface="Wingdings" panose="05000000000000000000" pitchFamily="2" charset="2"/>
              <a:buChar char="l"/>
            </a:pP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同步代码块锁的范围更小，同步方法锁的范围更大。</a:t>
            </a:r>
          </a:p>
        </p:txBody>
      </p:sp>
    </p:spTree>
    <p:extLst>
      <p:ext uri="{BB962C8B-B14F-4D97-AF65-F5344CB8AC3E}">
        <p14:creationId xmlns:p14="http://schemas.microsoft.com/office/powerpoint/2010/main" val="1511758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5151048" y="837125"/>
            <a:ext cx="5760538" cy="4511040"/>
          </a:xfrm>
        </p:spPr>
        <p:txBody>
          <a:bodyPr/>
          <a:lstStyle/>
          <a:p>
            <a:pPr>
              <a:lnSpc>
                <a:spcPct val="250000"/>
              </a:lnSpc>
            </a:pPr>
            <a:r>
              <a:rPr lang="zh-CN" altLang="en-US" dirty="0"/>
              <a:t>同步方法是如何保证线程安全的？</a:t>
            </a:r>
            <a:endParaRPr lang="en-US" altLang="zh-CN" dirty="0"/>
          </a:p>
          <a:p>
            <a:pPr>
              <a:lnSpc>
                <a:spcPct val="250000"/>
              </a:lnSpc>
            </a:pPr>
            <a:endParaRPr lang="en-US" altLang="zh-CN" dirty="0"/>
          </a:p>
          <a:p>
            <a:pPr marL="0" indent="0">
              <a:lnSpc>
                <a:spcPct val="250000"/>
              </a:lnSpc>
              <a:buNone/>
            </a:pPr>
            <a:endParaRPr lang="en-US" altLang="zh-CN" dirty="0"/>
          </a:p>
          <a:p>
            <a:pPr marL="0" indent="0">
              <a:lnSpc>
                <a:spcPct val="250000"/>
              </a:lnSpc>
              <a:buNone/>
            </a:pPr>
            <a:r>
              <a:rPr lang="en-US" altLang="zh-CN" dirty="0"/>
              <a:t>2.   </a:t>
            </a:r>
            <a:r>
              <a:rPr lang="zh-CN" altLang="en-US" dirty="0"/>
              <a:t>同步方法的同步锁对象的原理？</a:t>
            </a:r>
            <a:r>
              <a:rPr lang="en-US" altLang="zh-CN" dirty="0"/>
              <a:t>	</a:t>
            </a:r>
          </a:p>
          <a:p>
            <a:pPr lvl="1">
              <a:lnSpc>
                <a:spcPct val="250000"/>
              </a:lnSpc>
            </a:pPr>
            <a:endPar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 name="文本框 5">
            <a:extLst>
              <a:ext uri="{FF2B5EF4-FFF2-40B4-BE49-F238E27FC236}">
                <a16:creationId xmlns:a16="http://schemas.microsoft.com/office/drawing/2014/main" id="{67A9DC2C-E72E-491C-95AD-C13C7E5D8CA0}"/>
              </a:ext>
            </a:extLst>
          </p:cNvPr>
          <p:cNvSpPr txBox="1"/>
          <p:nvPr/>
        </p:nvSpPr>
        <p:spPr>
          <a:xfrm>
            <a:off x="5573878" y="1886922"/>
            <a:ext cx="6093912" cy="1227324"/>
          </a:xfrm>
          <a:prstGeom prst="rect">
            <a:avLst/>
          </a:prstGeom>
          <a:noFill/>
        </p:spPr>
        <p:txBody>
          <a:bodyPr wrap="square">
            <a:spAutoFit/>
          </a:bodyPr>
          <a:lstStyle/>
          <a:p>
            <a:pPr marL="285750" indent="-285750">
              <a:lnSpc>
                <a:spcPct val="250000"/>
              </a:lnSpc>
              <a:buFont typeface="Wingdings" panose="05000000000000000000" pitchFamily="2" charset="2"/>
              <a:buChar char="l"/>
            </a:pPr>
            <a:r>
              <a:rPr kumimoji="0" lang="zh-CN" altLang="en-US" sz="1600" b="1" u="none" strike="noStrike" cap="none" normalizeH="0" baseline="0" dirty="0">
                <a:ln>
                  <a:noFill/>
                </a:ln>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对出现问题的核心</a:t>
            </a: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kumimoji="0" lang="zh-CN" altLang="en-US" sz="1600" b="1" u="none" strike="noStrike" cap="none" normalizeH="0" baseline="0" dirty="0">
                <a:ln>
                  <a:noFill/>
                </a:ln>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使用</a:t>
            </a:r>
            <a:r>
              <a:rPr kumimoji="0" lang="en-US" altLang="zh-CN" sz="1600" b="1" u="none" strike="noStrike" cap="none" normalizeH="0" baseline="0" dirty="0">
                <a:ln>
                  <a:noFill/>
                </a:ln>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synchronized</a:t>
            </a: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修饰</a:t>
            </a:r>
            <a:endParaRPr kumimoji="0" lang="en-US" altLang="zh-CN" sz="1600" b="1" u="none" strike="noStrike" cap="none" normalizeH="0" baseline="0" dirty="0">
              <a:ln>
                <a:noFill/>
              </a:ln>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50000"/>
              </a:lnSpc>
              <a:buFont typeface="Wingdings" panose="05000000000000000000" pitchFamily="2" charset="2"/>
              <a:buChar char="l"/>
            </a:pP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每次只能一个线程占锁进入访问</a:t>
            </a:r>
            <a:endPar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1" name="文本框 10">
            <a:extLst>
              <a:ext uri="{FF2B5EF4-FFF2-40B4-BE49-F238E27FC236}">
                <a16:creationId xmlns:a16="http://schemas.microsoft.com/office/drawing/2014/main" id="{315C8E97-50C5-4324-B58A-AF16A457CF2E}"/>
              </a:ext>
            </a:extLst>
          </p:cNvPr>
          <p:cNvSpPr txBox="1"/>
          <p:nvPr/>
        </p:nvSpPr>
        <p:spPr>
          <a:xfrm>
            <a:off x="5573878" y="4164042"/>
            <a:ext cx="6093912" cy="1227324"/>
          </a:xfrm>
          <a:prstGeom prst="rect">
            <a:avLst/>
          </a:prstGeom>
          <a:noFill/>
        </p:spPr>
        <p:txBody>
          <a:bodyPr wrap="square">
            <a:spAutoFit/>
          </a:bodyPr>
          <a:lstStyle/>
          <a:p>
            <a:pPr marL="285750" lvl="1" indent="-285750" eaLnBrk="1" hangingPunct="1">
              <a:lnSpc>
                <a:spcPct val="250000"/>
              </a:lnSpc>
              <a:buFont typeface="Wingdings" panose="05000000000000000000" pitchFamily="2" charset="2"/>
              <a:buChar char="l"/>
            </a:pP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对于实例方法默认使用</a:t>
            </a: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this</a:t>
            </a: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作为锁对象。</a:t>
            </a:r>
          </a:p>
          <a:p>
            <a:pPr marL="285750" lvl="1" indent="-285750" eaLnBrk="1" hangingPunct="1">
              <a:lnSpc>
                <a:spcPct val="250000"/>
              </a:lnSpc>
              <a:buFont typeface="Wingdings" panose="05000000000000000000" pitchFamily="2" charset="2"/>
              <a:buChar char="l"/>
            </a:pP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对于静态方法默认使用类名</a:t>
            </a: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.class</a:t>
            </a: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对象作为锁对象。</a:t>
            </a:r>
          </a:p>
        </p:txBody>
      </p:sp>
    </p:spTree>
    <p:extLst>
      <p:ext uri="{BB962C8B-B14F-4D97-AF65-F5344CB8AC3E}">
        <p14:creationId xmlns:p14="http://schemas.microsoft.com/office/powerpoint/2010/main" val="3875753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fade">
                                      <p:cBhvr>
                                        <p:cTn id="17" dur="500"/>
                                        <p:tgtEl>
                                          <p:spTgt spid="1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xEl>
                                              <p:pRg st="1" end="1"/>
                                            </p:txEl>
                                          </p:spTgt>
                                        </p:tgtEl>
                                        <p:attrNameLst>
                                          <p:attrName>style.visibility</p:attrName>
                                        </p:attrNameLst>
                                      </p:cBhvr>
                                      <p:to>
                                        <p:strVal val="visible"/>
                                      </p:to>
                                    </p:set>
                                    <p:animEffect transition="in" filter="fade">
                                      <p:cBhvr>
                                        <p:cTn id="22"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016831" y="63335"/>
            <a:ext cx="6625526" cy="6369803"/>
          </a:xfrm>
        </p:spPr>
        <p:txBody>
          <a:bodyPr>
            <a:noAutofit/>
          </a:bodyPr>
          <a:lstStyle/>
          <a:p>
            <a:pPr>
              <a:lnSpc>
                <a:spcPct val="220000"/>
              </a:lnSpc>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多线程的创建</a:t>
            </a:r>
            <a:endPar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20000"/>
              </a:lnSpc>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Thread</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的常用方法</a:t>
            </a:r>
          </a:p>
          <a:p>
            <a:pPr>
              <a:lnSpc>
                <a:spcPct val="220000"/>
              </a:lnSpc>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线程安全</a:t>
            </a:r>
            <a:endPar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20000"/>
              </a:lnSpc>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线程同步</a:t>
            </a:r>
            <a:endPar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2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同步思想概述</a:t>
            </a:r>
            <a:endParaRPr lang="en-US" altLang="zh-CN" sz="12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2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方式一：同步代码块</a:t>
            </a:r>
            <a:endParaRPr lang="en-US" altLang="zh-CN" sz="12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2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方式二：同步方法</a:t>
            </a:r>
            <a:endParaRPr lang="en-US" altLang="zh-CN" sz="12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2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方式三：</a:t>
            </a:r>
            <a:r>
              <a:rPr lang="en-US" altLang="zh-CN" sz="12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Lock</a:t>
            </a:r>
            <a:r>
              <a:rPr lang="zh-CN" altLang="en-US" sz="12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锁</a:t>
            </a:r>
            <a:endParaRPr lang="en-US" altLang="zh-CN" sz="12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20000"/>
              </a:lnSpc>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线程通信</a:t>
            </a:r>
          </a:p>
          <a:p>
            <a:pPr>
              <a:lnSpc>
                <a:spcPct val="220000"/>
              </a:lnSpc>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线程池</a:t>
            </a:r>
            <a:endPar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20000"/>
              </a:lnSpc>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补充知识：定时器</a:t>
            </a:r>
            <a:endPar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20000"/>
              </a:lnSpc>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补充知识：并发、并行</a:t>
            </a:r>
            <a:endPar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20000"/>
              </a:lnSpc>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补充知识：线程的生命周期</a:t>
            </a:r>
            <a:endPar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279233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990453" y="223811"/>
            <a:ext cx="5680129" cy="6192488"/>
          </a:xfrm>
        </p:spPr>
        <p:txBody>
          <a:bodyPr>
            <a:noAutofit/>
          </a:bodyPr>
          <a:lstStyle/>
          <a:p>
            <a:pPr>
              <a:lnSpc>
                <a:spcPct val="220000"/>
              </a:lnSpc>
              <a:buFont typeface="Wingdings" panose="05000000000000000000" pitchFamily="2" charset="2"/>
              <a:buChar char="Ø"/>
            </a:pP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多线程的创建</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方式一：继承</a:t>
            </a:r>
            <a:r>
              <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Thread</a:t>
            </a: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a:t>
            </a:r>
            <a:endPar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方式二：实现</a:t>
            </a:r>
            <a:r>
              <a:rPr lang="en-US" altLang="zh-CN"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Runnable</a:t>
            </a:r>
            <a:r>
              <a:rPr lang="zh-CN" altLang="en-US"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接口</a:t>
            </a:r>
            <a:endParaRPr lang="en-US" altLang="zh-CN"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方式三：</a:t>
            </a:r>
            <a:r>
              <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JDK 5.0</a:t>
            </a: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新增：实现</a:t>
            </a:r>
            <a:r>
              <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Callable</a:t>
            </a: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接口</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20000"/>
              </a:lnSpc>
              <a:buFont typeface="Wingdings" panose="05000000000000000000" pitchFamily="2" charset="2"/>
              <a:buChar char="Ø"/>
            </a:pPr>
            <a:r>
              <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Thread</a:t>
            </a: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的常用方法</a:t>
            </a:r>
          </a:p>
          <a:p>
            <a:pPr>
              <a:lnSpc>
                <a:spcPct val="220000"/>
              </a:lnSpc>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线程安全</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20000"/>
              </a:lnSpc>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线程同步</a:t>
            </a:r>
          </a:p>
          <a:p>
            <a:pPr>
              <a:lnSpc>
                <a:spcPct val="220000"/>
              </a:lnSpc>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线程通信</a:t>
            </a:r>
          </a:p>
          <a:p>
            <a:pPr>
              <a:lnSpc>
                <a:spcPct val="220000"/>
              </a:lnSpc>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线程池</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补充知识：定时器</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补充知识：并发、并行</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补充知识：线程的生命周期</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6518454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B81EF8-51B3-466B-8A45-E72B17C98E11}"/>
              </a:ext>
            </a:extLst>
          </p:cNvPr>
          <p:cNvSpPr txBox="1"/>
          <p:nvPr/>
        </p:nvSpPr>
        <p:spPr>
          <a:xfrm>
            <a:off x="838201" y="838547"/>
            <a:ext cx="6223000" cy="468975"/>
          </a:xfrm>
          <a:prstGeom prst="rect">
            <a:avLst/>
          </a:prstGeom>
          <a:noFill/>
        </p:spPr>
        <p:txBody>
          <a:bodyPr>
            <a:spAutoFit/>
          </a:bodyPr>
          <a:lstStyle/>
          <a:p>
            <a:pPr>
              <a:lnSpc>
                <a:spcPct val="150000"/>
              </a:lnSpc>
              <a:defRPr/>
            </a:pPr>
            <a:r>
              <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Lock</a:t>
            </a: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锁</a:t>
            </a:r>
          </a:p>
        </p:txBody>
      </p:sp>
      <p:sp>
        <p:nvSpPr>
          <p:cNvPr id="12" name="文本框 11">
            <a:extLst>
              <a:ext uri="{FF2B5EF4-FFF2-40B4-BE49-F238E27FC236}">
                <a16:creationId xmlns:a16="http://schemas.microsoft.com/office/drawing/2014/main" id="{1456BC02-21DC-46E9-AA5D-E09E1EF48738}"/>
              </a:ext>
            </a:extLst>
          </p:cNvPr>
          <p:cNvSpPr txBox="1"/>
          <p:nvPr/>
        </p:nvSpPr>
        <p:spPr>
          <a:xfrm>
            <a:off x="838201" y="1316762"/>
            <a:ext cx="9560560" cy="787523"/>
          </a:xfrm>
          <a:prstGeom prst="rect">
            <a:avLst/>
          </a:prstGeom>
          <a:noFill/>
        </p:spPr>
        <p:txBody>
          <a:bodyPr wrap="square">
            <a:spAutoFit/>
          </a:bodyPr>
          <a:lstStyle/>
          <a:p>
            <a:pPr marL="285750" indent="-285750">
              <a:lnSpc>
                <a:spcPct val="150000"/>
              </a:lnSpc>
              <a:buFont typeface="Wingdings" panose="05000000000000000000" pitchFamily="2" charset="2"/>
              <a:buChar char="l"/>
              <a:defRPr/>
            </a:pPr>
            <a:r>
              <a:rPr lang="zh-CN" altLang="en-US" sz="1600" dirty="0">
                <a:solidFill>
                  <a:schemeClr val="tx1">
                    <a:lumMod val="85000"/>
                    <a:lumOff val="15000"/>
                  </a:schemeClr>
                </a:solidFill>
                <a:latin typeface="微软雅黑" pitchFamily="34" charset="-122"/>
                <a:ea typeface="Alibaba PuHuiTi R"/>
              </a:rPr>
              <a:t>为了更清晰的表达如何加锁和释放锁，</a:t>
            </a:r>
            <a:r>
              <a:rPr lang="en-US" altLang="zh-CN" sz="1600" dirty="0">
                <a:solidFill>
                  <a:schemeClr val="tx1">
                    <a:lumMod val="85000"/>
                    <a:lumOff val="15000"/>
                  </a:schemeClr>
                </a:solidFill>
                <a:latin typeface="微软雅黑" pitchFamily="34" charset="-122"/>
                <a:ea typeface="Alibaba PuHuiTi R"/>
              </a:rPr>
              <a:t>JDK5</a:t>
            </a:r>
            <a:r>
              <a:rPr lang="zh-CN" altLang="en-US" sz="1600" dirty="0">
                <a:solidFill>
                  <a:schemeClr val="tx1">
                    <a:lumMod val="85000"/>
                    <a:lumOff val="15000"/>
                  </a:schemeClr>
                </a:solidFill>
                <a:latin typeface="微软雅黑" pitchFamily="34" charset="-122"/>
                <a:ea typeface="Alibaba PuHuiTi R"/>
              </a:rPr>
              <a:t>以后提供了一个新的锁对象</a:t>
            </a:r>
            <a:r>
              <a:rPr lang="en-US" altLang="zh-CN" sz="1600" dirty="0">
                <a:solidFill>
                  <a:schemeClr val="tx1">
                    <a:lumMod val="85000"/>
                    <a:lumOff val="15000"/>
                  </a:schemeClr>
                </a:solidFill>
                <a:latin typeface="微软雅黑" pitchFamily="34" charset="-122"/>
                <a:ea typeface="Alibaba PuHuiTi R"/>
              </a:rPr>
              <a:t>Lock</a:t>
            </a:r>
            <a:r>
              <a:rPr lang="zh-CN" altLang="en-US" sz="1600" dirty="0">
                <a:solidFill>
                  <a:schemeClr val="tx1">
                    <a:lumMod val="85000"/>
                    <a:lumOff val="15000"/>
                  </a:schemeClr>
                </a:solidFill>
                <a:latin typeface="微软雅黑" pitchFamily="34" charset="-122"/>
                <a:ea typeface="Alibaba PuHuiTi R"/>
              </a:rPr>
              <a:t>，更加灵活、方便。</a:t>
            </a:r>
            <a:endParaRPr lang="en-US" altLang="zh-CN" sz="1600" dirty="0">
              <a:solidFill>
                <a:schemeClr val="tx1">
                  <a:lumMod val="85000"/>
                  <a:lumOff val="15000"/>
                </a:schemeClr>
              </a:solidFill>
              <a:latin typeface="微软雅黑" pitchFamily="34" charset="-122"/>
              <a:ea typeface="Alibaba PuHuiTi R"/>
            </a:endParaRPr>
          </a:p>
          <a:p>
            <a:pPr marL="285750" indent="-285750">
              <a:lnSpc>
                <a:spcPct val="150000"/>
              </a:lnSpc>
              <a:buFont typeface="Wingdings" panose="05000000000000000000" pitchFamily="2" charset="2"/>
              <a:buChar char="l"/>
              <a:defRPr/>
            </a:pPr>
            <a:endParaRPr lang="en-US" altLang="zh-CN" sz="1600" dirty="0">
              <a:solidFill>
                <a:schemeClr val="tx1">
                  <a:lumMod val="85000"/>
                  <a:lumOff val="15000"/>
                </a:schemeClr>
              </a:solidFill>
              <a:latin typeface="微软雅黑" pitchFamily="34" charset="-122"/>
              <a:ea typeface="Alibaba PuHuiTi R"/>
            </a:endParaRPr>
          </a:p>
        </p:txBody>
      </p:sp>
      <p:sp>
        <p:nvSpPr>
          <p:cNvPr id="17" name="文本框 16">
            <a:extLst>
              <a:ext uri="{FF2B5EF4-FFF2-40B4-BE49-F238E27FC236}">
                <a16:creationId xmlns:a16="http://schemas.microsoft.com/office/drawing/2014/main" id="{446A97BA-3C1C-4271-986F-AF0CB37F1E89}"/>
              </a:ext>
            </a:extLst>
          </p:cNvPr>
          <p:cNvSpPr txBox="1"/>
          <p:nvPr/>
        </p:nvSpPr>
        <p:spPr>
          <a:xfrm>
            <a:off x="838201" y="1650762"/>
            <a:ext cx="11236960" cy="787523"/>
          </a:xfrm>
          <a:prstGeom prst="rect">
            <a:avLst/>
          </a:prstGeom>
          <a:noFill/>
        </p:spPr>
        <p:txBody>
          <a:bodyPr wrap="square">
            <a:spAutoFit/>
          </a:bodyPr>
          <a:lstStyle/>
          <a:p>
            <a:pPr marL="285750" indent="-285750">
              <a:lnSpc>
                <a:spcPct val="150000"/>
              </a:lnSpc>
              <a:buFont typeface="Wingdings" panose="05000000000000000000" pitchFamily="2" charset="2"/>
              <a:buChar char="l"/>
              <a:defRPr/>
            </a:pPr>
            <a:r>
              <a:rPr lang="en-US" altLang="zh-CN" sz="1600" dirty="0">
                <a:solidFill>
                  <a:schemeClr val="tx1">
                    <a:lumMod val="85000"/>
                    <a:lumOff val="15000"/>
                  </a:schemeClr>
                </a:solidFill>
                <a:latin typeface="微软雅黑" pitchFamily="34" charset="-122"/>
                <a:ea typeface="Alibaba PuHuiTi R"/>
              </a:rPr>
              <a:t>Lock</a:t>
            </a:r>
            <a:r>
              <a:rPr lang="zh-CN" altLang="en-US" sz="1600" dirty="0">
                <a:solidFill>
                  <a:schemeClr val="tx1">
                    <a:lumMod val="85000"/>
                    <a:lumOff val="15000"/>
                  </a:schemeClr>
                </a:solidFill>
                <a:latin typeface="微软雅黑" pitchFamily="34" charset="-122"/>
                <a:ea typeface="Alibaba PuHuiTi R"/>
              </a:rPr>
              <a:t>实现提供比使用</a:t>
            </a:r>
            <a:r>
              <a:rPr lang="en-US" altLang="zh-CN" sz="1600" dirty="0">
                <a:solidFill>
                  <a:schemeClr val="tx1">
                    <a:lumMod val="85000"/>
                    <a:lumOff val="15000"/>
                  </a:schemeClr>
                </a:solidFill>
                <a:latin typeface="微软雅黑" pitchFamily="34" charset="-122"/>
                <a:ea typeface="Alibaba PuHuiTi R"/>
              </a:rPr>
              <a:t>synchronized</a:t>
            </a:r>
            <a:r>
              <a:rPr lang="zh-CN" altLang="en-US" sz="1600" dirty="0">
                <a:solidFill>
                  <a:schemeClr val="tx1">
                    <a:lumMod val="85000"/>
                    <a:lumOff val="15000"/>
                  </a:schemeClr>
                </a:solidFill>
                <a:latin typeface="微软雅黑" pitchFamily="34" charset="-122"/>
                <a:ea typeface="Alibaba PuHuiTi R"/>
              </a:rPr>
              <a:t>方法和语句可以获得更广泛的锁定操作。</a:t>
            </a:r>
            <a:endParaRPr lang="en-US" altLang="zh-CN" sz="1600" dirty="0">
              <a:solidFill>
                <a:schemeClr val="tx1">
                  <a:lumMod val="85000"/>
                  <a:lumOff val="15000"/>
                </a:schemeClr>
              </a:solidFill>
              <a:latin typeface="微软雅黑" pitchFamily="34" charset="-122"/>
              <a:ea typeface="Alibaba PuHuiTi R"/>
            </a:endParaRPr>
          </a:p>
          <a:p>
            <a:pPr marL="285750" indent="-285750">
              <a:lnSpc>
                <a:spcPct val="150000"/>
              </a:lnSpc>
              <a:buFont typeface="Wingdings" panose="05000000000000000000" pitchFamily="2" charset="2"/>
              <a:buChar char="l"/>
              <a:defRPr/>
            </a:pPr>
            <a:endParaRPr lang="en-US" altLang="zh-CN" sz="1600" dirty="0">
              <a:solidFill>
                <a:schemeClr val="tx1">
                  <a:lumMod val="85000"/>
                  <a:lumOff val="15000"/>
                </a:schemeClr>
              </a:solidFill>
              <a:latin typeface="微软雅黑" pitchFamily="34" charset="-122"/>
              <a:ea typeface="Alibaba PuHuiTi R"/>
            </a:endParaRPr>
          </a:p>
        </p:txBody>
      </p:sp>
      <p:sp>
        <p:nvSpPr>
          <p:cNvPr id="20" name="文本框 19">
            <a:extLst>
              <a:ext uri="{FF2B5EF4-FFF2-40B4-BE49-F238E27FC236}">
                <a16:creationId xmlns:a16="http://schemas.microsoft.com/office/drawing/2014/main" id="{BFBE4C37-4D88-4DE5-A1BF-BAC464A1BC83}"/>
              </a:ext>
            </a:extLst>
          </p:cNvPr>
          <p:cNvSpPr txBox="1"/>
          <p:nvPr/>
        </p:nvSpPr>
        <p:spPr>
          <a:xfrm>
            <a:off x="838201" y="2006306"/>
            <a:ext cx="12395199" cy="418191"/>
          </a:xfrm>
          <a:prstGeom prst="rect">
            <a:avLst/>
          </a:prstGeom>
          <a:noFill/>
        </p:spPr>
        <p:txBody>
          <a:bodyPr wrap="square">
            <a:spAutoFit/>
          </a:bodyPr>
          <a:lstStyle/>
          <a:p>
            <a:pPr marL="285750" indent="-285750">
              <a:lnSpc>
                <a:spcPct val="150000"/>
              </a:lnSpc>
              <a:buFont typeface="Wingdings" panose="05000000000000000000" pitchFamily="2" charset="2"/>
              <a:buChar char="l"/>
              <a:defRPr/>
            </a:pPr>
            <a:r>
              <a:rPr lang="en-US" altLang="zh-CN" sz="1600" dirty="0">
                <a:solidFill>
                  <a:schemeClr val="tx1">
                    <a:lumMod val="85000"/>
                    <a:lumOff val="15000"/>
                  </a:schemeClr>
                </a:solidFill>
                <a:latin typeface="微软雅黑" pitchFamily="34" charset="-122"/>
                <a:ea typeface="Alibaba PuHuiTi R"/>
              </a:rPr>
              <a:t>Lock</a:t>
            </a:r>
            <a:r>
              <a:rPr lang="zh-CN" altLang="en-US" sz="1600" dirty="0">
                <a:solidFill>
                  <a:schemeClr val="tx1">
                    <a:lumMod val="85000"/>
                    <a:lumOff val="15000"/>
                  </a:schemeClr>
                </a:solidFill>
                <a:latin typeface="微软雅黑" pitchFamily="34" charset="-122"/>
                <a:ea typeface="Alibaba PuHuiTi R"/>
              </a:rPr>
              <a:t>是接口不能直接实例化，这里采用它的实现类</a:t>
            </a:r>
            <a:r>
              <a:rPr lang="en-US" altLang="zh-CN" sz="1600" dirty="0" err="1">
                <a:solidFill>
                  <a:schemeClr val="tx1">
                    <a:lumMod val="85000"/>
                    <a:lumOff val="15000"/>
                  </a:schemeClr>
                </a:solidFill>
                <a:latin typeface="微软雅黑" pitchFamily="34" charset="-122"/>
                <a:ea typeface="Alibaba PuHuiTi R"/>
              </a:rPr>
              <a:t>ReentrantLock</a:t>
            </a:r>
            <a:r>
              <a:rPr lang="zh-CN" altLang="en-US" sz="1600" dirty="0">
                <a:solidFill>
                  <a:schemeClr val="tx1">
                    <a:lumMod val="85000"/>
                    <a:lumOff val="15000"/>
                  </a:schemeClr>
                </a:solidFill>
                <a:latin typeface="微软雅黑" pitchFamily="34" charset="-122"/>
                <a:ea typeface="Alibaba PuHuiTi R"/>
              </a:rPr>
              <a:t>来构建</a:t>
            </a:r>
            <a:r>
              <a:rPr lang="en-US" altLang="zh-CN" sz="1600" dirty="0">
                <a:solidFill>
                  <a:schemeClr val="tx1">
                    <a:lumMod val="85000"/>
                    <a:lumOff val="15000"/>
                  </a:schemeClr>
                </a:solidFill>
                <a:latin typeface="微软雅黑" pitchFamily="34" charset="-122"/>
                <a:ea typeface="Alibaba PuHuiTi R"/>
              </a:rPr>
              <a:t>Lock</a:t>
            </a:r>
            <a:r>
              <a:rPr lang="zh-CN" altLang="en-US" sz="1600" dirty="0">
                <a:solidFill>
                  <a:schemeClr val="tx1">
                    <a:lumMod val="85000"/>
                    <a:lumOff val="15000"/>
                  </a:schemeClr>
                </a:solidFill>
                <a:latin typeface="微软雅黑" pitchFamily="34" charset="-122"/>
                <a:ea typeface="Alibaba PuHuiTi R"/>
              </a:rPr>
              <a:t>锁对象。</a:t>
            </a:r>
            <a:endParaRPr lang="en-US" altLang="zh-CN" sz="1600" dirty="0">
              <a:solidFill>
                <a:schemeClr val="tx1">
                  <a:lumMod val="85000"/>
                  <a:lumOff val="15000"/>
                </a:schemeClr>
              </a:solidFill>
              <a:latin typeface="微软雅黑" pitchFamily="34" charset="-122"/>
              <a:ea typeface="Alibaba PuHuiTi R"/>
            </a:endParaRPr>
          </a:p>
        </p:txBody>
      </p:sp>
      <p:graphicFrame>
        <p:nvGraphicFramePr>
          <p:cNvPr id="21" name="表格 20">
            <a:extLst>
              <a:ext uri="{FF2B5EF4-FFF2-40B4-BE49-F238E27FC236}">
                <a16:creationId xmlns:a16="http://schemas.microsoft.com/office/drawing/2014/main" id="{6802D424-21DB-4B52-995B-BC8B684850A7}"/>
              </a:ext>
            </a:extLst>
          </p:cNvPr>
          <p:cNvGraphicFramePr>
            <a:graphicFrameLocks noGrp="1"/>
          </p:cNvGraphicFramePr>
          <p:nvPr/>
        </p:nvGraphicFramePr>
        <p:xfrm>
          <a:off x="960121" y="4366091"/>
          <a:ext cx="5665791" cy="1418878"/>
        </p:xfrm>
        <a:graphic>
          <a:graphicData uri="http://schemas.openxmlformats.org/drawingml/2006/table">
            <a:tbl>
              <a:tblPr/>
              <a:tblGrid>
                <a:gridCol w="1554734">
                  <a:extLst>
                    <a:ext uri="{9D8B030D-6E8A-4147-A177-3AD203B41FA5}">
                      <a16:colId xmlns:a16="http://schemas.microsoft.com/office/drawing/2014/main" val="1138920238"/>
                    </a:ext>
                  </a:extLst>
                </a:gridCol>
                <a:gridCol w="4111057">
                  <a:extLst>
                    <a:ext uri="{9D8B030D-6E8A-4147-A177-3AD203B41FA5}">
                      <a16:colId xmlns:a16="http://schemas.microsoft.com/office/drawing/2014/main" val="432614512"/>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44918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600" dirty="0">
                          <a:solidFill>
                            <a:schemeClr val="tx1">
                              <a:lumMod val="85000"/>
                              <a:lumOff val="15000"/>
                            </a:schemeClr>
                          </a:solidFill>
                          <a:latin typeface="微软雅黑" pitchFamily="34" charset="-122"/>
                          <a:ea typeface="Alibaba PuHuiTi R"/>
                        </a:rPr>
                        <a:t>void lock()</a:t>
                      </a:r>
                      <a:endParaRPr kumimoji="0" lang="zh-CN" altLang="en-US" sz="1600" b="0" i="0" u="none" strike="noStrike" cap="none" normalizeH="0" baseline="0" dirty="0">
                        <a:ln>
                          <a:noFill/>
                        </a:ln>
                        <a:solidFill>
                          <a:srgbClr val="262626"/>
                        </a:solidFill>
                        <a:effectLst/>
                        <a:latin typeface="Consolas" panose="020B0609020204030204" pitchFamily="49" charset="0"/>
                        <a:ea typeface="Alibaba PuHuiTi R"/>
                        <a:cs typeface="Times New Roman" panose="02020603050405020304" pitchFamily="18"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600" dirty="0">
                          <a:solidFill>
                            <a:schemeClr val="tx1">
                              <a:lumMod val="85000"/>
                              <a:lumOff val="15000"/>
                            </a:schemeClr>
                          </a:solidFill>
                          <a:latin typeface="微软雅黑" pitchFamily="34" charset="-122"/>
                          <a:ea typeface="Alibaba PuHuiTi R"/>
                        </a:rPr>
                        <a:t>获得锁</a:t>
                      </a:r>
                      <a:endParaRPr kumimoji="0" lang="zh-CN" altLang="en-US"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44918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600" dirty="0">
                          <a:solidFill>
                            <a:schemeClr val="tx1">
                              <a:lumMod val="85000"/>
                              <a:lumOff val="15000"/>
                            </a:schemeClr>
                          </a:solidFill>
                          <a:latin typeface="微软雅黑" pitchFamily="34" charset="-122"/>
                          <a:ea typeface="Alibaba PuHuiTi R"/>
                        </a:rPr>
                        <a:t>void unlock()</a:t>
                      </a:r>
                      <a:endParaRPr kumimoji="0" lang="zh-CN" altLang="en-US" sz="1600" b="0" i="0" u="none" strike="noStrike" cap="none" normalizeH="0" baseline="0" dirty="0">
                        <a:ln>
                          <a:noFill/>
                        </a:ln>
                        <a:solidFill>
                          <a:srgbClr val="262626"/>
                        </a:solidFill>
                        <a:effectLst/>
                        <a:latin typeface="Consolas" panose="020B0609020204030204" pitchFamily="49" charset="0"/>
                        <a:ea typeface="Alibaba PuHuiTi R"/>
                        <a:cs typeface="Times New Roman" panose="02020603050405020304" pitchFamily="18"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600" dirty="0">
                          <a:solidFill>
                            <a:schemeClr val="tx1">
                              <a:lumMod val="85000"/>
                              <a:lumOff val="15000"/>
                            </a:schemeClr>
                          </a:solidFill>
                          <a:latin typeface="微软雅黑" pitchFamily="34" charset="-122"/>
                          <a:ea typeface="Alibaba PuHuiTi R"/>
                        </a:rPr>
                        <a:t>释放锁</a:t>
                      </a:r>
                      <a:endParaRPr kumimoji="0" lang="zh-CN" altLang="en-US"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338090476"/>
                  </a:ext>
                </a:extLst>
              </a:tr>
            </a:tbl>
          </a:graphicData>
        </a:graphic>
      </p:graphicFrame>
      <p:sp>
        <p:nvSpPr>
          <p:cNvPr id="22" name="TextBox 2">
            <a:extLst>
              <a:ext uri="{FF2B5EF4-FFF2-40B4-BE49-F238E27FC236}">
                <a16:creationId xmlns:a16="http://schemas.microsoft.com/office/drawing/2014/main" id="{D621736E-5509-42CF-A2E2-FACA7351CCA7}"/>
              </a:ext>
            </a:extLst>
          </p:cNvPr>
          <p:cNvSpPr txBox="1"/>
          <p:nvPr/>
        </p:nvSpPr>
        <p:spPr>
          <a:xfrm>
            <a:off x="838201" y="3756963"/>
            <a:ext cx="6223000" cy="468975"/>
          </a:xfrm>
          <a:prstGeom prst="rect">
            <a:avLst/>
          </a:prstGeom>
          <a:noFill/>
        </p:spPr>
        <p:txBody>
          <a:bodyPr>
            <a:spAutoFit/>
          </a:bodyPr>
          <a:lstStyle/>
          <a:p>
            <a:pPr>
              <a:lnSpc>
                <a:spcPct val="150000"/>
              </a:lnSpc>
              <a:defRPr/>
            </a:pPr>
            <a:r>
              <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Lock</a:t>
            </a: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a:t>
            </a:r>
            <a:r>
              <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endPar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aphicFrame>
        <p:nvGraphicFramePr>
          <p:cNvPr id="25" name="表格 24">
            <a:extLst>
              <a:ext uri="{FF2B5EF4-FFF2-40B4-BE49-F238E27FC236}">
                <a16:creationId xmlns:a16="http://schemas.microsoft.com/office/drawing/2014/main" id="{653150FA-CECC-4327-B455-FEC6C7D5C5BB}"/>
              </a:ext>
            </a:extLst>
          </p:cNvPr>
          <p:cNvGraphicFramePr>
            <a:graphicFrameLocks noGrp="1"/>
          </p:cNvGraphicFramePr>
          <p:nvPr/>
        </p:nvGraphicFramePr>
        <p:xfrm>
          <a:off x="960121" y="2556146"/>
          <a:ext cx="5808221" cy="969695"/>
        </p:xfrm>
        <a:graphic>
          <a:graphicData uri="http://schemas.openxmlformats.org/drawingml/2006/table">
            <a:tbl>
              <a:tblPr/>
              <a:tblGrid>
                <a:gridCol w="2590800">
                  <a:extLst>
                    <a:ext uri="{9D8B030D-6E8A-4147-A177-3AD203B41FA5}">
                      <a16:colId xmlns:a16="http://schemas.microsoft.com/office/drawing/2014/main" val="1138920238"/>
                    </a:ext>
                  </a:extLst>
                </a:gridCol>
                <a:gridCol w="3217421">
                  <a:extLst>
                    <a:ext uri="{9D8B030D-6E8A-4147-A177-3AD203B41FA5}">
                      <a16:colId xmlns:a16="http://schemas.microsoft.com/office/drawing/2014/main" val="432614512"/>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44918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600" dirty="0">
                          <a:solidFill>
                            <a:schemeClr val="tx1">
                              <a:lumMod val="85000"/>
                              <a:lumOff val="15000"/>
                            </a:schemeClr>
                          </a:solidFill>
                          <a:latin typeface="微软雅黑" pitchFamily="34" charset="-122"/>
                          <a:ea typeface="Alibaba PuHuiTi R"/>
                        </a:rPr>
                        <a:t>public </a:t>
                      </a:r>
                      <a:r>
                        <a:rPr lang="en-US" altLang="zh-CN" sz="1600" dirty="0" err="1">
                          <a:solidFill>
                            <a:schemeClr val="tx1">
                              <a:lumMod val="85000"/>
                              <a:lumOff val="15000"/>
                            </a:schemeClr>
                          </a:solidFill>
                          <a:latin typeface="微软雅黑" pitchFamily="34" charset="-122"/>
                          <a:ea typeface="Alibaba PuHuiTi R"/>
                        </a:rPr>
                        <a:t>ReentrantLock</a:t>
                      </a:r>
                      <a:r>
                        <a:rPr lang="en-US" altLang="zh-CN" sz="1600" dirty="0">
                          <a:solidFill>
                            <a:schemeClr val="tx1">
                              <a:lumMod val="85000"/>
                              <a:lumOff val="15000"/>
                            </a:schemeClr>
                          </a:solidFill>
                          <a:latin typeface="微软雅黑" pitchFamily="34" charset="-122"/>
                          <a:ea typeface="Alibaba PuHuiTi R"/>
                        </a:rPr>
                        <a:t>​()</a:t>
                      </a:r>
                      <a:endParaRPr kumimoji="0" lang="zh-CN" altLang="en-US" sz="1600" b="0" i="0" u="none" strike="noStrike" cap="none" normalizeH="0" baseline="0" dirty="0">
                        <a:ln>
                          <a:noFill/>
                        </a:ln>
                        <a:solidFill>
                          <a:srgbClr val="262626"/>
                        </a:solidFill>
                        <a:effectLst/>
                        <a:latin typeface="Consolas" panose="020B0609020204030204" pitchFamily="49" charset="0"/>
                        <a:ea typeface="Alibaba PuHuiTi R"/>
                        <a:cs typeface="Times New Roman" panose="02020603050405020304" pitchFamily="18"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600" dirty="0">
                          <a:solidFill>
                            <a:schemeClr val="tx1">
                              <a:lumMod val="85000"/>
                              <a:lumOff val="15000"/>
                            </a:schemeClr>
                          </a:solidFill>
                          <a:latin typeface="微软雅黑" pitchFamily="34" charset="-122"/>
                          <a:ea typeface="Alibaba PuHuiTi R"/>
                        </a:rPr>
                        <a:t>获得</a:t>
                      </a:r>
                      <a:r>
                        <a:rPr lang="en-US" altLang="zh-CN" sz="1600" dirty="0">
                          <a:solidFill>
                            <a:schemeClr val="tx1">
                              <a:lumMod val="85000"/>
                              <a:lumOff val="15000"/>
                            </a:schemeClr>
                          </a:solidFill>
                          <a:latin typeface="微软雅黑" pitchFamily="34" charset="-122"/>
                          <a:ea typeface="Alibaba PuHuiTi R"/>
                        </a:rPr>
                        <a:t>Lock</a:t>
                      </a:r>
                      <a:r>
                        <a:rPr lang="zh-CN" altLang="en-US" sz="1600" dirty="0">
                          <a:solidFill>
                            <a:schemeClr val="tx1">
                              <a:lumMod val="85000"/>
                              <a:lumOff val="15000"/>
                            </a:schemeClr>
                          </a:solidFill>
                          <a:latin typeface="微软雅黑" pitchFamily="34" charset="-122"/>
                          <a:ea typeface="Alibaba PuHuiTi R"/>
                        </a:rPr>
                        <a:t>锁的实现类对象</a:t>
                      </a:r>
                      <a:endParaRPr kumimoji="0" lang="zh-CN" altLang="en-US"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bl>
          </a:graphicData>
        </a:graphic>
      </p:graphicFrame>
    </p:spTree>
    <p:extLst>
      <p:ext uri="{BB962C8B-B14F-4D97-AF65-F5344CB8AC3E}">
        <p14:creationId xmlns:p14="http://schemas.microsoft.com/office/powerpoint/2010/main" val="1688568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fade">
                                      <p:cBhvr>
                                        <p:cTn id="12" dur="500"/>
                                        <p:tgtEl>
                                          <p:spTgt spid="1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xEl>
                                              <p:pRg st="0" end="0"/>
                                            </p:txEl>
                                          </p:spTgt>
                                        </p:tgtEl>
                                        <p:attrNameLst>
                                          <p:attrName>style.visibility</p:attrName>
                                        </p:attrNameLst>
                                      </p:cBhvr>
                                      <p:to>
                                        <p:strVal val="visible"/>
                                      </p:to>
                                    </p:set>
                                    <p:animEffect transition="in" filter="fade">
                                      <p:cBhvr>
                                        <p:cTn id="17" dur="500"/>
                                        <p:tgtEl>
                                          <p:spTgt spid="1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
                                            <p:txEl>
                                              <p:pRg st="0" end="0"/>
                                            </p:txEl>
                                          </p:spTgt>
                                        </p:tgtEl>
                                        <p:attrNameLst>
                                          <p:attrName>style.visibility</p:attrName>
                                        </p:attrNameLst>
                                      </p:cBhvr>
                                      <p:to>
                                        <p:strVal val="visible"/>
                                      </p:to>
                                    </p:set>
                                    <p:animEffect transition="in" filter="fade">
                                      <p:cBhvr>
                                        <p:cTn id="22" dur="500"/>
                                        <p:tgtEl>
                                          <p:spTgt spid="2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down)">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2">
                                            <p:txEl>
                                              <p:pRg st="0" end="0"/>
                                            </p:txEl>
                                          </p:spTgt>
                                        </p:tgtEl>
                                        <p:attrNameLst>
                                          <p:attrName>style.visibility</p:attrName>
                                        </p:attrNameLst>
                                      </p:cBhvr>
                                      <p:to>
                                        <p:strVal val="visible"/>
                                      </p:to>
                                    </p:set>
                                    <p:animEffect transition="in" filter="fade">
                                      <p:cBhvr>
                                        <p:cTn id="32" dur="500"/>
                                        <p:tgtEl>
                                          <p:spTgt spid="2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down)">
                                      <p:cBhvr>
                                        <p:cTn id="3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075695" y="209227"/>
            <a:ext cx="6605408" cy="5999185"/>
          </a:xfrm>
        </p:spPr>
        <p:txBody>
          <a:bodyPr>
            <a:noAutofit/>
          </a:bodyPr>
          <a:lstStyle/>
          <a:p>
            <a:pPr>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多线程的创建</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Thread</a:t>
            </a: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的常用方法</a:t>
            </a:r>
          </a:p>
          <a:p>
            <a:pPr>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线程安全</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线程同步</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线程通信</a:t>
            </a:r>
            <a:r>
              <a:rPr kumimoji="1"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1"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了解</a:t>
            </a:r>
            <a:r>
              <a:rPr kumimoji="1"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pPr>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线程池</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补充知识：定时器</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补充知识：并发、并行</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补充知识：线程的生命周期</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5098205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a:extLst>
              <a:ext uri="{FF2B5EF4-FFF2-40B4-BE49-F238E27FC236}">
                <a16:creationId xmlns:a16="http://schemas.microsoft.com/office/drawing/2014/main" id="{4536F860-21C2-4242-9B97-150E3AB1B2F4}"/>
              </a:ext>
            </a:extLst>
          </p:cNvPr>
          <p:cNvSpPr txBox="1"/>
          <p:nvPr/>
        </p:nvSpPr>
        <p:spPr>
          <a:xfrm>
            <a:off x="721627" y="1054101"/>
            <a:ext cx="10730947" cy="1619289"/>
          </a:xfrm>
          <a:prstGeom prst="rect">
            <a:avLst/>
          </a:prstGeom>
          <a:noFill/>
        </p:spPr>
        <p:txBody>
          <a:bodyPr wrap="square">
            <a:spAutoFit/>
          </a:bodyPr>
          <a:lstStyle/>
          <a:p>
            <a:pPr marR="0" lvl="0" algn="l" defTabSz="914400" rtl="0" eaLnBrk="0" fontAlgn="base" latinLnBrk="0" hangingPunct="0">
              <a:lnSpc>
                <a:spcPct val="200000"/>
              </a:lnSpc>
              <a:spcBef>
                <a:spcPct val="0"/>
              </a:spcBef>
              <a:spcAft>
                <a:spcPct val="0"/>
              </a:spcAft>
              <a:buClrTx/>
              <a:buSzTx/>
              <a:tabLst/>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什么是</a:t>
            </a:r>
            <a:r>
              <a:rPr lang="zh-CN"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线程通信</a:t>
            </a: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、如何实现？</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eaLnBrk="0" fontAlgn="base" hangingPunct="0">
              <a:lnSpc>
                <a:spcPct val="200000"/>
              </a:lnSpc>
              <a:spcBef>
                <a:spcPct val="0"/>
              </a:spcBef>
              <a:spcAft>
                <a:spcPct val="0"/>
              </a:spcAft>
              <a:buFont typeface="Wingdings" panose="05000000000000000000" pitchFamily="2" charset="2"/>
              <a:buChar char="l"/>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所谓线程通信就是线程间相互发送数据，线程间共享一个资源即可实现线程通信。</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eaLnBrk="0" fontAlgn="base" hangingPunct="0">
              <a:lnSpc>
                <a:spcPct val="200000"/>
              </a:lnSpc>
              <a:spcBef>
                <a:spcPct val="0"/>
              </a:spcBef>
              <a:spcAft>
                <a:spcPct val="0"/>
              </a:spcAft>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线程通信常见形式</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0" name="文本框 19">
            <a:extLst>
              <a:ext uri="{FF2B5EF4-FFF2-40B4-BE49-F238E27FC236}">
                <a16:creationId xmlns:a16="http://schemas.microsoft.com/office/drawing/2014/main" id="{4AAA0BBC-7982-4577-BBD2-92EA51D0C961}"/>
              </a:ext>
            </a:extLst>
          </p:cNvPr>
          <p:cNvSpPr txBox="1"/>
          <p:nvPr/>
        </p:nvSpPr>
        <p:spPr>
          <a:xfrm>
            <a:off x="721627" y="4404158"/>
            <a:ext cx="10847521" cy="1011880"/>
          </a:xfrm>
          <a:prstGeom prst="rect">
            <a:avLst/>
          </a:prstGeom>
          <a:noFill/>
        </p:spPr>
        <p:txBody>
          <a:bodyPr wrap="square">
            <a:spAutoFit/>
          </a:bodyPr>
          <a:lstStyle/>
          <a:p>
            <a:pPr marL="285750" indent="-285750" eaLnBrk="0" fontAlgn="base" hangingPunct="0">
              <a:lnSpc>
                <a:spcPct val="200000"/>
              </a:lnSpc>
              <a:spcBef>
                <a:spcPct val="0"/>
              </a:spcBef>
              <a:spcAft>
                <a:spcPct val="0"/>
              </a:spcAft>
              <a:buFont typeface="Wingdings" panose="05000000000000000000" pitchFamily="2" charset="2"/>
              <a:buChar char="l"/>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生产者与消费者模型：生产者线程负责生产数据，消费者线程负责消费生产者产生的数据。</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eaLnBrk="0" fontAlgn="base" hangingPunct="0">
              <a:lnSpc>
                <a:spcPct val="200000"/>
              </a:lnSpc>
              <a:spcBef>
                <a:spcPct val="0"/>
              </a:spcBef>
              <a:spcAft>
                <a:spcPct val="0"/>
              </a:spcAft>
              <a:buFont typeface="Wingdings" panose="05000000000000000000" pitchFamily="2" charset="2"/>
              <a:buChar char="l"/>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要求：生产者线程生产完数据后唤醒消费者，然后等待自己，消费者消费完该数据后唤醒生产者，然后等待自己。</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5" name="文本框 24">
            <a:extLst>
              <a:ext uri="{FF2B5EF4-FFF2-40B4-BE49-F238E27FC236}">
                <a16:creationId xmlns:a16="http://schemas.microsoft.com/office/drawing/2014/main" id="{64E2C255-523B-4D43-B462-CF1AA2E060C7}"/>
              </a:ext>
            </a:extLst>
          </p:cNvPr>
          <p:cNvSpPr txBox="1"/>
          <p:nvPr/>
        </p:nvSpPr>
        <p:spPr>
          <a:xfrm>
            <a:off x="721627" y="2703212"/>
            <a:ext cx="8167396" cy="1011880"/>
          </a:xfrm>
          <a:prstGeom prst="rect">
            <a:avLst/>
          </a:prstGeom>
          <a:noFill/>
        </p:spPr>
        <p:txBody>
          <a:bodyPr wrap="square">
            <a:spAutoFit/>
          </a:bodyPr>
          <a:lstStyle/>
          <a:p>
            <a:pPr marL="285750" indent="-285750" eaLnBrk="0" fontAlgn="base" hangingPunct="0">
              <a:lnSpc>
                <a:spcPct val="200000"/>
              </a:lnSpc>
              <a:spcBef>
                <a:spcPct val="0"/>
              </a:spcBef>
              <a:spcAft>
                <a:spcPct val="0"/>
              </a:spcAft>
              <a:buFont typeface="Wingdings" panose="05000000000000000000" pitchFamily="2" charset="2"/>
              <a:buChar char="l"/>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通过共享一个数据的方式实现。</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eaLnBrk="0" fontAlgn="base" hangingPunct="0">
              <a:lnSpc>
                <a:spcPct val="200000"/>
              </a:lnSpc>
              <a:spcBef>
                <a:spcPct val="0"/>
              </a:spcBef>
              <a:spcAft>
                <a:spcPct val="0"/>
              </a:spcAft>
              <a:buFont typeface="Wingdings" panose="05000000000000000000" pitchFamily="2" charset="2"/>
              <a:buChar char="l"/>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根据共享数据的情况决定自己该怎么做，以及通知其他线程怎么做。</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6" name="文本框 25">
            <a:extLst>
              <a:ext uri="{FF2B5EF4-FFF2-40B4-BE49-F238E27FC236}">
                <a16:creationId xmlns:a16="http://schemas.microsoft.com/office/drawing/2014/main" id="{3A3151D4-0AD7-436B-BA9B-C9C31D65C95F}"/>
              </a:ext>
            </a:extLst>
          </p:cNvPr>
          <p:cNvSpPr txBox="1"/>
          <p:nvPr/>
        </p:nvSpPr>
        <p:spPr>
          <a:xfrm>
            <a:off x="721627" y="3831309"/>
            <a:ext cx="6094708" cy="572849"/>
          </a:xfrm>
          <a:prstGeom prst="rect">
            <a:avLst/>
          </a:prstGeom>
          <a:noFill/>
        </p:spPr>
        <p:txBody>
          <a:bodyPr wrap="square">
            <a:spAutoFit/>
          </a:bodyPr>
          <a:lstStyle/>
          <a:p>
            <a:pPr eaLnBrk="0" fontAlgn="base" hangingPunct="0">
              <a:lnSpc>
                <a:spcPct val="200000"/>
              </a:lnSpc>
              <a:spcBef>
                <a:spcPct val="0"/>
              </a:spcBef>
              <a:spcAft>
                <a:spcPct val="0"/>
              </a:spcAft>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线程通信实际应用场景</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3765793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a:extLst>
              <a:ext uri="{FF2B5EF4-FFF2-40B4-BE49-F238E27FC236}">
                <a16:creationId xmlns:a16="http://schemas.microsoft.com/office/drawing/2014/main" id="{4536F860-21C2-4242-9B97-150E3AB1B2F4}"/>
              </a:ext>
            </a:extLst>
          </p:cNvPr>
          <p:cNvSpPr txBox="1"/>
          <p:nvPr/>
        </p:nvSpPr>
        <p:spPr>
          <a:xfrm>
            <a:off x="899600" y="892939"/>
            <a:ext cx="10730947" cy="837793"/>
          </a:xfrm>
          <a:prstGeom prst="rect">
            <a:avLst/>
          </a:prstGeom>
          <a:noFill/>
        </p:spPr>
        <p:txBody>
          <a:bodyPr wrap="square">
            <a:spAutoFit/>
          </a:bodyPr>
          <a:lstStyle/>
          <a:p>
            <a:pPr marR="0" lvl="0" algn="l" defTabSz="914400" rtl="0" eaLnBrk="0" fontAlgn="base" latinLnBrk="0" hangingPunct="0">
              <a:lnSpc>
                <a:spcPct val="150000"/>
              </a:lnSpc>
              <a:spcBef>
                <a:spcPct val="0"/>
              </a:spcBef>
              <a:spcAft>
                <a:spcPct val="0"/>
              </a:spcAft>
              <a:buClrTx/>
              <a:buSzTx/>
              <a:tabLst/>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线程通信案例模拟</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l"/>
              <a:tabLst/>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模拟客服系统，系统可以不断的接入电话 和 分发给客服。</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1" name="Freeform 5">
            <a:extLst>
              <a:ext uri="{FF2B5EF4-FFF2-40B4-BE49-F238E27FC236}">
                <a16:creationId xmlns:a16="http://schemas.microsoft.com/office/drawing/2014/main" id="{4F1688A0-1A88-468E-81E2-E5EA1737B185}"/>
              </a:ext>
            </a:extLst>
          </p:cNvPr>
          <p:cNvSpPr>
            <a:spLocks/>
          </p:cNvSpPr>
          <p:nvPr/>
        </p:nvSpPr>
        <p:spPr bwMode="auto">
          <a:xfrm>
            <a:off x="3417224" y="2567831"/>
            <a:ext cx="1936833" cy="1722338"/>
          </a:xfrm>
          <a:custGeom>
            <a:avLst/>
            <a:gdLst>
              <a:gd name="T0" fmla="*/ 145 w 477"/>
              <a:gd name="T1" fmla="*/ 0 h 423"/>
              <a:gd name="T2" fmla="*/ 331 w 477"/>
              <a:gd name="T3" fmla="*/ 0 h 423"/>
              <a:gd name="T4" fmla="*/ 375 w 477"/>
              <a:gd name="T5" fmla="*/ 25 h 423"/>
              <a:gd name="T6" fmla="*/ 468 w 477"/>
              <a:gd name="T7" fmla="*/ 186 h 423"/>
              <a:gd name="T8" fmla="*/ 468 w 477"/>
              <a:gd name="T9" fmla="*/ 237 h 423"/>
              <a:gd name="T10" fmla="*/ 375 w 477"/>
              <a:gd name="T11" fmla="*/ 398 h 423"/>
              <a:gd name="T12" fmla="*/ 331 w 477"/>
              <a:gd name="T13" fmla="*/ 423 h 423"/>
              <a:gd name="T14" fmla="*/ 146 w 477"/>
              <a:gd name="T15" fmla="*/ 423 h 423"/>
              <a:gd name="T16" fmla="*/ 101 w 477"/>
              <a:gd name="T17" fmla="*/ 398 h 423"/>
              <a:gd name="T18" fmla="*/ 55 w 477"/>
              <a:gd name="T19" fmla="*/ 317 h 423"/>
              <a:gd name="T20" fmla="*/ 9 w 477"/>
              <a:gd name="T21" fmla="*/ 237 h 423"/>
              <a:gd name="T22" fmla="*/ 9 w 477"/>
              <a:gd name="T23" fmla="*/ 186 h 423"/>
              <a:gd name="T24" fmla="*/ 101 w 477"/>
              <a:gd name="T25" fmla="*/ 25 h 423"/>
              <a:gd name="T26" fmla="*/ 145 w 477"/>
              <a:gd name="T2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7" h="423">
                <a:moveTo>
                  <a:pt x="145" y="0"/>
                </a:moveTo>
                <a:cubicBezTo>
                  <a:pt x="207" y="0"/>
                  <a:pt x="269" y="0"/>
                  <a:pt x="331" y="0"/>
                </a:cubicBezTo>
                <a:cubicBezTo>
                  <a:pt x="349" y="1"/>
                  <a:pt x="366" y="10"/>
                  <a:pt x="375" y="25"/>
                </a:cubicBezTo>
                <a:cubicBezTo>
                  <a:pt x="406" y="79"/>
                  <a:pt x="437" y="132"/>
                  <a:pt x="468" y="186"/>
                </a:cubicBezTo>
                <a:cubicBezTo>
                  <a:pt x="476" y="202"/>
                  <a:pt x="477" y="221"/>
                  <a:pt x="468" y="237"/>
                </a:cubicBezTo>
                <a:cubicBezTo>
                  <a:pt x="375" y="398"/>
                  <a:pt x="375" y="398"/>
                  <a:pt x="375" y="398"/>
                </a:cubicBezTo>
                <a:cubicBezTo>
                  <a:pt x="366" y="413"/>
                  <a:pt x="349" y="423"/>
                  <a:pt x="331" y="423"/>
                </a:cubicBezTo>
                <a:cubicBezTo>
                  <a:pt x="146" y="423"/>
                  <a:pt x="146" y="423"/>
                  <a:pt x="146" y="423"/>
                </a:cubicBezTo>
                <a:cubicBezTo>
                  <a:pt x="128" y="423"/>
                  <a:pt x="111" y="413"/>
                  <a:pt x="101" y="398"/>
                </a:cubicBezTo>
                <a:cubicBezTo>
                  <a:pt x="55" y="317"/>
                  <a:pt x="55" y="317"/>
                  <a:pt x="55" y="317"/>
                </a:cubicBezTo>
                <a:cubicBezTo>
                  <a:pt x="9" y="237"/>
                  <a:pt x="9" y="237"/>
                  <a:pt x="9" y="237"/>
                </a:cubicBezTo>
                <a:cubicBezTo>
                  <a:pt x="0" y="222"/>
                  <a:pt x="0" y="202"/>
                  <a:pt x="9" y="186"/>
                </a:cubicBezTo>
                <a:cubicBezTo>
                  <a:pt x="101" y="25"/>
                  <a:pt x="101" y="25"/>
                  <a:pt x="101" y="25"/>
                </a:cubicBezTo>
                <a:cubicBezTo>
                  <a:pt x="111" y="10"/>
                  <a:pt x="128" y="1"/>
                  <a:pt x="145" y="0"/>
                </a:cubicBezTo>
                <a:close/>
              </a:path>
            </a:pathLst>
          </a:custGeom>
          <a:ln/>
        </p:spPr>
        <p:style>
          <a:lnRef idx="2">
            <a:schemeClr val="dk1"/>
          </a:lnRef>
          <a:fillRef idx="1">
            <a:schemeClr val="lt1"/>
          </a:fillRef>
          <a:effectRef idx="0">
            <a:schemeClr val="dk1"/>
          </a:effectRef>
          <a:fontRef idx="minor">
            <a:schemeClr val="dk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1600" dirty="0">
                <a:latin typeface="Alibaba PuHuiTi M" pitchFamily="18" charset="-122"/>
                <a:ea typeface="Alibaba PuHuiTi R"/>
                <a:cs typeface="Alibaba PuHuiTi M" pitchFamily="18" charset="-122"/>
                <a:sym typeface="Bebas"/>
              </a:rPr>
              <a:t>呼叫系统</a:t>
            </a:r>
            <a:endParaRPr lang="zh-CN" altLang="en-US" sz="2400" dirty="0">
              <a:latin typeface="Alibaba PuHuiTi M" pitchFamily="18" charset="-122"/>
              <a:ea typeface="Alibaba PuHuiTi M" pitchFamily="18" charset="-122"/>
              <a:cs typeface="Alibaba PuHuiTi M" pitchFamily="18" charset="-122"/>
              <a:sym typeface="Bebas"/>
            </a:endParaRPr>
          </a:p>
        </p:txBody>
      </p:sp>
      <p:cxnSp>
        <p:nvCxnSpPr>
          <p:cNvPr id="24" name="直接箭头连接符 23">
            <a:extLst>
              <a:ext uri="{FF2B5EF4-FFF2-40B4-BE49-F238E27FC236}">
                <a16:creationId xmlns:a16="http://schemas.microsoft.com/office/drawing/2014/main" id="{6DBEC1CA-4807-49AE-A5F9-3F5D1874B208}"/>
              </a:ext>
            </a:extLst>
          </p:cNvPr>
          <p:cNvCxnSpPr>
            <a:cxnSpLocks/>
          </p:cNvCxnSpPr>
          <p:nvPr/>
        </p:nvCxnSpPr>
        <p:spPr>
          <a:xfrm>
            <a:off x="2293749" y="3448148"/>
            <a:ext cx="1046136"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9" name="直接箭头连接符 28">
            <a:extLst>
              <a:ext uri="{FF2B5EF4-FFF2-40B4-BE49-F238E27FC236}">
                <a16:creationId xmlns:a16="http://schemas.microsoft.com/office/drawing/2014/main" id="{14C8AD76-89AF-4B34-9C02-AF60D0D8EE8E}"/>
              </a:ext>
            </a:extLst>
          </p:cNvPr>
          <p:cNvCxnSpPr>
            <a:cxnSpLocks/>
          </p:cNvCxnSpPr>
          <p:nvPr/>
        </p:nvCxnSpPr>
        <p:spPr>
          <a:xfrm>
            <a:off x="5669742" y="3375118"/>
            <a:ext cx="1168203"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0" name="文本框 19">
            <a:extLst>
              <a:ext uri="{FF2B5EF4-FFF2-40B4-BE49-F238E27FC236}">
                <a16:creationId xmlns:a16="http://schemas.microsoft.com/office/drawing/2014/main" id="{4ABD9458-78DF-41CD-BD1F-CD8044FE0E4D}"/>
              </a:ext>
            </a:extLst>
          </p:cNvPr>
          <p:cNvSpPr txBox="1"/>
          <p:nvPr/>
        </p:nvSpPr>
        <p:spPr>
          <a:xfrm>
            <a:off x="971358" y="5752208"/>
            <a:ext cx="10664275" cy="422295"/>
          </a:xfrm>
          <a:prstGeom prst="rect">
            <a:avLst/>
          </a:prstGeom>
          <a:noFill/>
        </p:spPr>
        <p:txBody>
          <a:bodyPr wrap="square">
            <a:spAutoFit/>
          </a:bodyPr>
          <a:lstStyle/>
          <a:p>
            <a:pPr marL="285750" indent="-285750" eaLnBrk="0" fontAlgn="base" hangingPunct="0">
              <a:lnSpc>
                <a:spcPct val="150000"/>
              </a:lnSpc>
              <a:spcBef>
                <a:spcPct val="0"/>
              </a:spcBef>
              <a:spcAft>
                <a:spcPct val="0"/>
              </a:spcAft>
              <a:buFont typeface="Wingdings" panose="05000000000000000000" pitchFamily="2" charset="2"/>
              <a:buChar char="l"/>
            </a:pPr>
            <a:r>
              <a:rPr lang="zh-CN" altLang="en-US" sz="1600" dirty="0">
                <a:solidFill>
                  <a:srgbClr val="C00000"/>
                </a:solidFill>
                <a:ea typeface="Alibaba PuHuiTi R"/>
              </a:rPr>
              <a:t>线程通信的前提</a:t>
            </a:r>
            <a:r>
              <a:rPr lang="zh-CN" altLang="en-US" sz="1600" dirty="0">
                <a:solidFill>
                  <a:schemeClr val="tx1">
                    <a:lumMod val="85000"/>
                    <a:lumOff val="15000"/>
                  </a:schemeClr>
                </a:solidFill>
                <a:ea typeface="Alibaba PuHuiTi R"/>
              </a:rPr>
              <a:t>：线程通信通常是在多个线程操作同一个共享资源的时候需要进行通信，且要保证线程安全。</a:t>
            </a:r>
            <a:endParaRPr lang="en-US" altLang="zh-CN" sz="1600" dirty="0">
              <a:solidFill>
                <a:schemeClr val="tx1">
                  <a:lumMod val="85000"/>
                  <a:lumOff val="15000"/>
                </a:schemeClr>
              </a:solidFill>
              <a:ea typeface="Alibaba PuHuiTi R"/>
            </a:endParaRPr>
          </a:p>
        </p:txBody>
      </p:sp>
      <p:pic>
        <p:nvPicPr>
          <p:cNvPr id="2" name="Picture 2">
            <a:extLst>
              <a:ext uri="{FF2B5EF4-FFF2-40B4-BE49-F238E27FC236}">
                <a16:creationId xmlns:a16="http://schemas.microsoft.com/office/drawing/2014/main" id="{D97AC5E5-BA39-4694-A00C-200F69EB9A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8886" y="2033474"/>
            <a:ext cx="864989" cy="86498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a:extLst>
              <a:ext uri="{FF2B5EF4-FFF2-40B4-BE49-F238E27FC236}">
                <a16:creationId xmlns:a16="http://schemas.microsoft.com/office/drawing/2014/main" id="{A7CC69A6-5196-4571-8D8E-26D3A6005C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4196" y="3114813"/>
            <a:ext cx="1018766" cy="101876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a:extLst>
              <a:ext uri="{FF2B5EF4-FFF2-40B4-BE49-F238E27FC236}">
                <a16:creationId xmlns:a16="http://schemas.microsoft.com/office/drawing/2014/main" id="{D8C73025-F7FA-4997-8A58-C1F2A6BA4A9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5359" y="4411152"/>
            <a:ext cx="1077603" cy="107760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3AA54779-8DCF-4061-964E-C5329D6BB96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92709" y="2362903"/>
            <a:ext cx="954715" cy="75191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8">
            <a:extLst>
              <a:ext uri="{FF2B5EF4-FFF2-40B4-BE49-F238E27FC236}">
                <a16:creationId xmlns:a16="http://schemas.microsoft.com/office/drawing/2014/main" id="{50820E33-3A18-401F-8245-DA4C6B688F4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90376" y="3538259"/>
            <a:ext cx="954715" cy="751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1103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wipe(left)">
                                      <p:cBhvr>
                                        <p:cTn id="7" dur="500"/>
                                        <p:tgtEl>
                                          <p:spTgt spid="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
                                            <p:txEl>
                                              <p:pRg st="1" end="1"/>
                                            </p:txEl>
                                          </p:spTgt>
                                        </p:tgtEl>
                                        <p:attrNameLst>
                                          <p:attrName>style.visibility</p:attrName>
                                        </p:attrNameLst>
                                      </p:cBhvr>
                                      <p:to>
                                        <p:strVal val="visible"/>
                                      </p:to>
                                    </p:set>
                                    <p:animEffect transition="in" filter="wipe(left)">
                                      <p:cBhvr>
                                        <p:cTn id="12" dur="500"/>
                                        <p:tgtEl>
                                          <p:spTgt spid="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down)">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格 6">
            <a:extLst>
              <a:ext uri="{FF2B5EF4-FFF2-40B4-BE49-F238E27FC236}">
                <a16:creationId xmlns:a16="http://schemas.microsoft.com/office/drawing/2014/main" id="{6798E9AD-AB31-4A2E-958E-5A1BBFA3DA4B}"/>
              </a:ext>
            </a:extLst>
          </p:cNvPr>
          <p:cNvGraphicFramePr>
            <a:graphicFrameLocks noGrp="1"/>
          </p:cNvGraphicFramePr>
          <p:nvPr/>
        </p:nvGraphicFramePr>
        <p:xfrm>
          <a:off x="745856" y="1874521"/>
          <a:ext cx="9281547" cy="1825876"/>
        </p:xfrm>
        <a:graphic>
          <a:graphicData uri="http://schemas.openxmlformats.org/drawingml/2006/table">
            <a:tbl>
              <a:tblPr/>
              <a:tblGrid>
                <a:gridCol w="2011835">
                  <a:extLst>
                    <a:ext uri="{9D8B030D-6E8A-4147-A177-3AD203B41FA5}">
                      <a16:colId xmlns:a16="http://schemas.microsoft.com/office/drawing/2014/main" val="1138920238"/>
                    </a:ext>
                  </a:extLst>
                </a:gridCol>
                <a:gridCol w="7269712">
                  <a:extLst>
                    <a:ext uri="{9D8B030D-6E8A-4147-A177-3AD203B41FA5}">
                      <a16:colId xmlns:a16="http://schemas.microsoft.com/office/drawing/2014/main" val="432614512"/>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33203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400" dirty="0">
                          <a:solidFill>
                            <a:schemeClr val="tx1">
                              <a:lumMod val="85000"/>
                              <a:lumOff val="15000"/>
                            </a:schemeClr>
                          </a:solidFill>
                          <a:latin typeface="Consolas" panose="020B0609020204030204" pitchFamily="49" charset="0"/>
                          <a:ea typeface="Alibaba PuHuiTi R"/>
                        </a:rPr>
                        <a:t>void wait​()</a:t>
                      </a:r>
                      <a:endParaRPr kumimoji="0" lang="zh-CN" altLang="en-US" sz="1400" b="0" i="0" u="none" strike="noStrike" cap="none" normalizeH="0" baseline="0" dirty="0">
                        <a:ln>
                          <a:noFill/>
                        </a:ln>
                        <a:solidFill>
                          <a:schemeClr val="tx1">
                            <a:lumMod val="85000"/>
                            <a:lumOff val="15000"/>
                          </a:schemeClr>
                        </a:solidFill>
                        <a:effectLst/>
                        <a:latin typeface="Consolas" panose="020B0609020204030204" pitchFamily="49" charset="0"/>
                        <a:ea typeface="Alibaba PuHuiTi R"/>
                      </a:endParaRPr>
                    </a:p>
                  </a:txBody>
                  <a:tcPr marL="121897" marR="121897" marT="60973" marB="6097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lang="zh-CN" altLang="en-US" sz="1400" dirty="0">
                          <a:solidFill>
                            <a:schemeClr val="tx1">
                              <a:lumMod val="85000"/>
                              <a:lumOff val="15000"/>
                            </a:schemeClr>
                          </a:solidFill>
                          <a:latin typeface="Consolas" panose="020B0609020204030204" pitchFamily="49" charset="0"/>
                          <a:ea typeface="Alibaba PuHuiTi R"/>
                        </a:rPr>
                        <a:t>让当前线程等待并释放所占锁，直到另一个线程调用</a:t>
                      </a:r>
                      <a:r>
                        <a:rPr lang="en-US" altLang="zh-CN" sz="1400" dirty="0">
                          <a:solidFill>
                            <a:schemeClr val="tx1">
                              <a:lumMod val="85000"/>
                              <a:lumOff val="15000"/>
                            </a:schemeClr>
                          </a:solidFill>
                          <a:latin typeface="Consolas" panose="020B0609020204030204" pitchFamily="49" charset="0"/>
                          <a:ea typeface="Alibaba PuHuiTi R"/>
                        </a:rPr>
                        <a:t>notify()</a:t>
                      </a:r>
                      <a:r>
                        <a:rPr lang="zh-CN" altLang="en-US" sz="1400" dirty="0">
                          <a:solidFill>
                            <a:schemeClr val="tx1">
                              <a:lumMod val="85000"/>
                              <a:lumOff val="15000"/>
                            </a:schemeClr>
                          </a:solidFill>
                          <a:latin typeface="Consolas" panose="020B0609020204030204" pitchFamily="49" charset="0"/>
                          <a:ea typeface="Alibaba PuHuiTi R"/>
                        </a:rPr>
                        <a:t>方法或 </a:t>
                      </a:r>
                      <a:r>
                        <a:rPr lang="en-US" altLang="zh-CN" sz="1400" dirty="0" err="1">
                          <a:solidFill>
                            <a:schemeClr val="tx1">
                              <a:lumMod val="85000"/>
                              <a:lumOff val="15000"/>
                            </a:schemeClr>
                          </a:solidFill>
                          <a:latin typeface="Consolas" panose="020B0609020204030204" pitchFamily="49" charset="0"/>
                          <a:ea typeface="Alibaba PuHuiTi R"/>
                        </a:rPr>
                        <a:t>notifyAll</a:t>
                      </a:r>
                      <a:r>
                        <a:rPr lang="en-US" altLang="zh-CN" sz="1400" dirty="0">
                          <a:solidFill>
                            <a:schemeClr val="tx1">
                              <a:lumMod val="85000"/>
                              <a:lumOff val="15000"/>
                            </a:schemeClr>
                          </a:solidFill>
                          <a:latin typeface="Consolas" panose="020B0609020204030204" pitchFamily="49" charset="0"/>
                          <a:ea typeface="Alibaba PuHuiTi R"/>
                        </a:rPr>
                        <a:t>()</a:t>
                      </a:r>
                      <a:r>
                        <a:rPr lang="zh-CN" altLang="en-US" sz="1400" dirty="0">
                          <a:solidFill>
                            <a:schemeClr val="tx1">
                              <a:lumMod val="85000"/>
                              <a:lumOff val="15000"/>
                            </a:schemeClr>
                          </a:solidFill>
                          <a:latin typeface="Consolas" panose="020B0609020204030204" pitchFamily="49" charset="0"/>
                          <a:ea typeface="Alibaba PuHuiTi R"/>
                        </a:rPr>
                        <a:t>方法</a:t>
                      </a:r>
                      <a:endParaRPr lang="en-US" altLang="zh-CN" sz="1400" dirty="0">
                        <a:solidFill>
                          <a:schemeClr val="tx1">
                            <a:lumMod val="85000"/>
                            <a:lumOff val="15000"/>
                          </a:schemeClr>
                        </a:solidFill>
                        <a:latin typeface="Consolas" panose="020B0609020204030204" pitchFamily="49" charset="0"/>
                        <a:ea typeface="Alibaba PuHuiTi R"/>
                      </a:endParaRPr>
                    </a:p>
                  </a:txBody>
                  <a:tcPr marL="121897" marR="121897" marT="60973" marB="6097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44918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400" dirty="0">
                          <a:solidFill>
                            <a:schemeClr val="tx1">
                              <a:lumMod val="85000"/>
                              <a:lumOff val="15000"/>
                            </a:schemeClr>
                          </a:solidFill>
                          <a:latin typeface="Consolas" panose="020B0609020204030204" pitchFamily="49" charset="0"/>
                          <a:ea typeface="Alibaba PuHuiTi R"/>
                        </a:rPr>
                        <a:t>void notify​()</a:t>
                      </a:r>
                      <a:endParaRPr kumimoji="0" lang="zh-CN" altLang="en-US" sz="1400" b="0" i="0" u="none" strike="noStrike" cap="none" normalizeH="0" baseline="0" dirty="0">
                        <a:ln>
                          <a:noFill/>
                        </a:ln>
                        <a:solidFill>
                          <a:schemeClr val="tx1">
                            <a:lumMod val="85000"/>
                            <a:lumOff val="15000"/>
                          </a:schemeClr>
                        </a:solidFill>
                        <a:effectLst/>
                        <a:latin typeface="Consolas" panose="020B0609020204030204" pitchFamily="49" charset="0"/>
                        <a:ea typeface="Alibaba PuHuiTi R"/>
                      </a:endParaRPr>
                    </a:p>
                  </a:txBody>
                  <a:tcPr marL="121897" marR="121897" marT="60973" marB="6097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400" dirty="0">
                          <a:solidFill>
                            <a:schemeClr val="tx1">
                              <a:lumMod val="85000"/>
                              <a:lumOff val="15000"/>
                            </a:schemeClr>
                          </a:solidFill>
                          <a:latin typeface="Consolas" panose="020B0609020204030204" pitchFamily="49" charset="0"/>
                          <a:ea typeface="Alibaba PuHuiTi R"/>
                        </a:rPr>
                        <a:t>唤醒正在等待的单个线程</a:t>
                      </a:r>
                      <a:endParaRPr lang="en-US" altLang="zh-CN" sz="1400" dirty="0">
                        <a:solidFill>
                          <a:schemeClr val="tx1">
                            <a:lumMod val="85000"/>
                            <a:lumOff val="15000"/>
                          </a:schemeClr>
                        </a:solidFill>
                        <a:latin typeface="Consolas" panose="020B0609020204030204" pitchFamily="49" charset="0"/>
                        <a:ea typeface="Alibaba PuHuiTi R"/>
                      </a:endParaRPr>
                    </a:p>
                  </a:txBody>
                  <a:tcPr marL="121897" marR="121897" marT="60973" marB="6097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258780253"/>
                  </a:ext>
                </a:extLst>
              </a:tr>
              <a:tr h="44918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400" dirty="0">
                          <a:solidFill>
                            <a:schemeClr val="tx1">
                              <a:lumMod val="85000"/>
                              <a:lumOff val="15000"/>
                            </a:schemeClr>
                          </a:solidFill>
                          <a:latin typeface="Consolas" panose="020B0609020204030204" pitchFamily="49" charset="0"/>
                          <a:ea typeface="Alibaba PuHuiTi R"/>
                        </a:rPr>
                        <a:t>void </a:t>
                      </a:r>
                      <a:r>
                        <a:rPr lang="en-US" altLang="zh-CN" sz="1400" dirty="0" err="1">
                          <a:solidFill>
                            <a:schemeClr val="tx1">
                              <a:lumMod val="85000"/>
                              <a:lumOff val="15000"/>
                            </a:schemeClr>
                          </a:solidFill>
                          <a:latin typeface="Consolas" panose="020B0609020204030204" pitchFamily="49" charset="0"/>
                          <a:ea typeface="Alibaba PuHuiTi R"/>
                        </a:rPr>
                        <a:t>notifyAll</a:t>
                      </a:r>
                      <a:r>
                        <a:rPr lang="en-US" altLang="zh-CN" sz="1400" dirty="0">
                          <a:solidFill>
                            <a:schemeClr val="tx1">
                              <a:lumMod val="85000"/>
                              <a:lumOff val="15000"/>
                            </a:schemeClr>
                          </a:solidFill>
                          <a:latin typeface="Consolas" panose="020B0609020204030204" pitchFamily="49" charset="0"/>
                          <a:ea typeface="Alibaba PuHuiTi R"/>
                        </a:rPr>
                        <a:t>​()</a:t>
                      </a:r>
                      <a:endParaRPr lang="zh-CN" altLang="en-US" sz="1400" kern="1200" dirty="0">
                        <a:solidFill>
                          <a:schemeClr val="tx1">
                            <a:lumMod val="85000"/>
                            <a:lumOff val="15000"/>
                          </a:schemeClr>
                        </a:solidFill>
                        <a:latin typeface="Consolas" panose="020B0609020204030204" pitchFamily="49" charset="0"/>
                        <a:ea typeface="Alibaba PuHuiTi R"/>
                        <a:cs typeface="+mn-cs"/>
                      </a:endParaRPr>
                    </a:p>
                  </a:txBody>
                  <a:tcPr marL="121897" marR="121897" marT="60973" marB="6097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lang="zh-CN" altLang="en-US" sz="1400" dirty="0">
                          <a:solidFill>
                            <a:schemeClr val="tx1">
                              <a:lumMod val="85000"/>
                              <a:lumOff val="15000"/>
                            </a:schemeClr>
                          </a:solidFill>
                          <a:latin typeface="Consolas" panose="020B0609020204030204" pitchFamily="49" charset="0"/>
                          <a:ea typeface="Alibaba PuHuiTi R"/>
                        </a:rPr>
                        <a:t>唤醒正在等待的所有线程 </a:t>
                      </a:r>
                    </a:p>
                  </a:txBody>
                  <a:tcPr marL="121897" marR="121897" marT="60973" marB="6097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563515871"/>
                  </a:ext>
                </a:extLst>
              </a:tr>
            </a:tbl>
          </a:graphicData>
        </a:graphic>
      </p:graphicFrame>
      <p:sp>
        <p:nvSpPr>
          <p:cNvPr id="11" name="文本框 10">
            <a:extLst>
              <a:ext uri="{FF2B5EF4-FFF2-40B4-BE49-F238E27FC236}">
                <a16:creationId xmlns:a16="http://schemas.microsoft.com/office/drawing/2014/main" id="{41BD522B-5704-4C32-94FC-FD57A5C6FC20}"/>
              </a:ext>
            </a:extLst>
          </p:cNvPr>
          <p:cNvSpPr txBox="1"/>
          <p:nvPr/>
        </p:nvSpPr>
        <p:spPr>
          <a:xfrm>
            <a:off x="745856" y="3881153"/>
            <a:ext cx="9641911" cy="837793"/>
          </a:xfrm>
          <a:prstGeom prst="rect">
            <a:avLst/>
          </a:prstGeom>
          <a:noFill/>
        </p:spPr>
        <p:txBody>
          <a:bodyPr wrap="square">
            <a:spAutoFit/>
          </a:bodyPr>
          <a:lstStyle/>
          <a:p>
            <a:pPr marR="0" lvl="0" algn="l" defTabSz="914400" rtl="0" eaLnBrk="0" fontAlgn="base" latinLnBrk="0" hangingPunct="0">
              <a:lnSpc>
                <a:spcPct val="150000"/>
              </a:lnSpc>
              <a:spcBef>
                <a:spcPct val="0"/>
              </a:spcBef>
              <a:spcAft>
                <a:spcPct val="0"/>
              </a:spcAft>
              <a:buClrTx/>
              <a:buSzTx/>
              <a:tabLst/>
            </a:pPr>
            <a:r>
              <a:rPr lang="zh-CN"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注意</a:t>
            </a:r>
            <a:endPar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l"/>
              <a:tabLst/>
            </a:pPr>
            <a:r>
              <a:rPr lang="zh-CN" altLang="en-US" sz="1600" dirty="0">
                <a:solidFill>
                  <a:schemeClr val="tx1">
                    <a:lumMod val="85000"/>
                    <a:lumOff val="15000"/>
                  </a:schemeClr>
                </a:solidFill>
                <a:ea typeface="Alibaba PuHuiTi R" pitchFamily="18" charset="-122"/>
              </a:rPr>
              <a:t>上述方法应该使用当前同步锁对象进行调用。</a:t>
            </a:r>
            <a:endParaRPr lang="en-US" altLang="zh-CN" sz="1600" dirty="0">
              <a:solidFill>
                <a:schemeClr val="tx1">
                  <a:lumMod val="85000"/>
                  <a:lumOff val="15000"/>
                </a:schemeClr>
              </a:solidFill>
              <a:ea typeface="Alibaba PuHuiTi R" pitchFamily="18" charset="-122"/>
            </a:endParaRPr>
          </a:p>
        </p:txBody>
      </p:sp>
      <p:sp>
        <p:nvSpPr>
          <p:cNvPr id="10" name="文本框 9">
            <a:extLst>
              <a:ext uri="{FF2B5EF4-FFF2-40B4-BE49-F238E27FC236}">
                <a16:creationId xmlns:a16="http://schemas.microsoft.com/office/drawing/2014/main" id="{862D072D-5244-4D87-A665-2B86E0D5333A}"/>
              </a:ext>
            </a:extLst>
          </p:cNvPr>
          <p:cNvSpPr txBox="1"/>
          <p:nvPr/>
        </p:nvSpPr>
        <p:spPr>
          <a:xfrm>
            <a:off x="745856" y="1234857"/>
            <a:ext cx="6094708" cy="458908"/>
          </a:xfrm>
          <a:prstGeom prst="rect">
            <a:avLst/>
          </a:prstGeom>
          <a:noFill/>
        </p:spPr>
        <p:txBody>
          <a:bodyPr wrap="square">
            <a:spAutoFit/>
          </a:bodyPr>
          <a:lstStyle/>
          <a:p>
            <a:pPr>
              <a:lnSpc>
                <a:spcPct val="150000"/>
              </a:lnSpc>
              <a:defRPr/>
            </a:pPr>
            <a:r>
              <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Object</a:t>
            </a: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类的等待和唤醒方法：</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788258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fade">
                                      <p:cBhvr>
                                        <p:cTn id="17"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770984" y="1403498"/>
            <a:ext cx="5760538" cy="1245401"/>
          </a:xfrm>
        </p:spPr>
        <p:txBody>
          <a:bodyPr/>
          <a:lstStyle/>
          <a:p>
            <a:r>
              <a:rPr lang="zh-CN" altLang="en-US" dirty="0"/>
              <a:t>线程通信的三个常见方法</a:t>
            </a:r>
            <a:r>
              <a:rPr lang="en-US" altLang="zh-CN" dirty="0"/>
              <a:t>	</a:t>
            </a:r>
            <a:endParaRPr lang="zh-CN" altLang="en-US" dirty="0"/>
          </a:p>
        </p:txBody>
      </p:sp>
      <p:graphicFrame>
        <p:nvGraphicFramePr>
          <p:cNvPr id="7" name="表格 6">
            <a:extLst>
              <a:ext uri="{FF2B5EF4-FFF2-40B4-BE49-F238E27FC236}">
                <a16:creationId xmlns:a16="http://schemas.microsoft.com/office/drawing/2014/main" id="{5BCB0D28-999B-4857-9108-640BD68B1DEB}"/>
              </a:ext>
            </a:extLst>
          </p:cNvPr>
          <p:cNvGraphicFramePr>
            <a:graphicFrameLocks noGrp="1"/>
          </p:cNvGraphicFramePr>
          <p:nvPr/>
        </p:nvGraphicFramePr>
        <p:xfrm>
          <a:off x="4887943" y="2403548"/>
          <a:ext cx="6999258" cy="1785109"/>
        </p:xfrm>
        <a:graphic>
          <a:graphicData uri="http://schemas.openxmlformats.org/drawingml/2006/table">
            <a:tbl>
              <a:tblPr/>
              <a:tblGrid>
                <a:gridCol w="1583531">
                  <a:extLst>
                    <a:ext uri="{9D8B030D-6E8A-4147-A177-3AD203B41FA5}">
                      <a16:colId xmlns:a16="http://schemas.microsoft.com/office/drawing/2014/main" val="1138920238"/>
                    </a:ext>
                  </a:extLst>
                </a:gridCol>
                <a:gridCol w="5415727">
                  <a:extLst>
                    <a:ext uri="{9D8B030D-6E8A-4147-A177-3AD203B41FA5}">
                      <a16:colId xmlns:a16="http://schemas.microsoft.com/office/drawing/2014/main" val="432614512"/>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33203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200" dirty="0">
                          <a:solidFill>
                            <a:schemeClr val="tx1">
                              <a:lumMod val="85000"/>
                              <a:lumOff val="15000"/>
                            </a:schemeClr>
                          </a:solidFill>
                          <a:latin typeface="Consolas" panose="020B0609020204030204" pitchFamily="49" charset="0"/>
                          <a:ea typeface="Alibaba PuHuiTi R"/>
                        </a:rPr>
                        <a:t>void wait​()</a:t>
                      </a:r>
                      <a:endParaRPr kumimoji="0" lang="zh-CN" altLang="en-US" sz="1200" b="0" i="0" u="none" strike="noStrike" cap="none" normalizeH="0" baseline="0" dirty="0">
                        <a:ln>
                          <a:noFill/>
                        </a:ln>
                        <a:solidFill>
                          <a:schemeClr val="tx1">
                            <a:lumMod val="85000"/>
                            <a:lumOff val="15000"/>
                          </a:schemeClr>
                        </a:solidFill>
                        <a:effectLst/>
                        <a:latin typeface="Consolas" panose="020B0609020204030204" pitchFamily="49" charset="0"/>
                        <a:ea typeface="Alibaba PuHuiTi R"/>
                      </a:endParaRPr>
                    </a:p>
                  </a:txBody>
                  <a:tcPr marL="121897" marR="121897" marT="60973" marB="6097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lang="zh-CN" altLang="en-US" sz="1200" dirty="0">
                          <a:solidFill>
                            <a:schemeClr val="tx1">
                              <a:lumMod val="85000"/>
                              <a:lumOff val="15000"/>
                            </a:schemeClr>
                          </a:solidFill>
                          <a:latin typeface="Consolas" panose="020B0609020204030204" pitchFamily="49" charset="0"/>
                          <a:ea typeface="Alibaba PuHuiTi R"/>
                        </a:rPr>
                        <a:t>当前线程等待，直到另一个线程调用</a:t>
                      </a:r>
                      <a:r>
                        <a:rPr lang="en-US" altLang="zh-CN" sz="1200" dirty="0">
                          <a:solidFill>
                            <a:schemeClr val="tx1">
                              <a:lumMod val="85000"/>
                              <a:lumOff val="15000"/>
                            </a:schemeClr>
                          </a:solidFill>
                          <a:latin typeface="Consolas" panose="020B0609020204030204" pitchFamily="49" charset="0"/>
                          <a:ea typeface="Alibaba PuHuiTi R"/>
                        </a:rPr>
                        <a:t>notify()</a:t>
                      </a:r>
                      <a:r>
                        <a:rPr lang="zh-CN" altLang="en-US" sz="1200" dirty="0">
                          <a:solidFill>
                            <a:schemeClr val="tx1">
                              <a:lumMod val="85000"/>
                              <a:lumOff val="15000"/>
                            </a:schemeClr>
                          </a:solidFill>
                          <a:latin typeface="Consolas" panose="020B0609020204030204" pitchFamily="49" charset="0"/>
                          <a:ea typeface="Alibaba PuHuiTi R"/>
                        </a:rPr>
                        <a:t> 或 </a:t>
                      </a:r>
                      <a:r>
                        <a:rPr lang="en-US" altLang="zh-CN" sz="1200" dirty="0" err="1">
                          <a:solidFill>
                            <a:schemeClr val="tx1">
                              <a:lumMod val="85000"/>
                              <a:lumOff val="15000"/>
                            </a:schemeClr>
                          </a:solidFill>
                          <a:latin typeface="Consolas" panose="020B0609020204030204" pitchFamily="49" charset="0"/>
                          <a:ea typeface="Alibaba PuHuiTi R"/>
                        </a:rPr>
                        <a:t>notifyAll</a:t>
                      </a:r>
                      <a:r>
                        <a:rPr lang="en-US" altLang="zh-CN" sz="1200" dirty="0">
                          <a:solidFill>
                            <a:schemeClr val="tx1">
                              <a:lumMod val="85000"/>
                              <a:lumOff val="15000"/>
                            </a:schemeClr>
                          </a:solidFill>
                          <a:latin typeface="Consolas" panose="020B0609020204030204" pitchFamily="49" charset="0"/>
                          <a:ea typeface="Alibaba PuHuiTi R"/>
                        </a:rPr>
                        <a:t>()</a:t>
                      </a:r>
                      <a:r>
                        <a:rPr lang="zh-CN" altLang="en-US" sz="1200" dirty="0">
                          <a:solidFill>
                            <a:schemeClr val="tx1">
                              <a:lumMod val="85000"/>
                              <a:lumOff val="15000"/>
                            </a:schemeClr>
                          </a:solidFill>
                          <a:latin typeface="Consolas" panose="020B0609020204030204" pitchFamily="49" charset="0"/>
                          <a:ea typeface="Alibaba PuHuiTi R"/>
                        </a:rPr>
                        <a:t>唤醒自己</a:t>
                      </a:r>
                      <a:endParaRPr lang="en-US" altLang="zh-CN" sz="1200" dirty="0">
                        <a:solidFill>
                          <a:schemeClr val="tx1">
                            <a:lumMod val="85000"/>
                            <a:lumOff val="15000"/>
                          </a:schemeClr>
                        </a:solidFill>
                        <a:latin typeface="Consolas" panose="020B0609020204030204" pitchFamily="49" charset="0"/>
                        <a:ea typeface="Alibaba PuHuiTi R"/>
                      </a:endParaRPr>
                    </a:p>
                  </a:txBody>
                  <a:tcPr marL="121897" marR="121897" marT="60973" marB="6097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44918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200">
                          <a:solidFill>
                            <a:schemeClr val="tx1">
                              <a:lumMod val="85000"/>
                              <a:lumOff val="15000"/>
                            </a:schemeClr>
                          </a:solidFill>
                          <a:latin typeface="Consolas" panose="020B0609020204030204" pitchFamily="49" charset="0"/>
                          <a:ea typeface="Alibaba PuHuiTi R"/>
                        </a:rPr>
                        <a:t>void notify​()</a:t>
                      </a:r>
                      <a:endParaRPr kumimoji="0" lang="zh-CN" altLang="en-US" sz="1200" b="0" i="0" u="none" strike="noStrike" cap="none" normalizeH="0" baseline="0" dirty="0">
                        <a:ln>
                          <a:noFill/>
                        </a:ln>
                        <a:solidFill>
                          <a:schemeClr val="tx1">
                            <a:lumMod val="85000"/>
                            <a:lumOff val="15000"/>
                          </a:schemeClr>
                        </a:solidFill>
                        <a:effectLst/>
                        <a:latin typeface="Consolas" panose="020B0609020204030204" pitchFamily="49" charset="0"/>
                        <a:ea typeface="Alibaba PuHuiTi R"/>
                      </a:endParaRPr>
                    </a:p>
                  </a:txBody>
                  <a:tcPr marL="121897" marR="121897" marT="60973" marB="6097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200" dirty="0">
                          <a:solidFill>
                            <a:schemeClr val="tx1">
                              <a:lumMod val="85000"/>
                              <a:lumOff val="15000"/>
                            </a:schemeClr>
                          </a:solidFill>
                          <a:latin typeface="Consolas" panose="020B0609020204030204" pitchFamily="49" charset="0"/>
                          <a:ea typeface="Alibaba PuHuiTi R"/>
                        </a:rPr>
                        <a:t>唤醒正在等待对象监视器</a:t>
                      </a:r>
                      <a:r>
                        <a:rPr lang="en-US" altLang="zh-CN" sz="1200" dirty="0">
                          <a:solidFill>
                            <a:schemeClr val="tx1">
                              <a:lumMod val="85000"/>
                              <a:lumOff val="15000"/>
                            </a:schemeClr>
                          </a:solidFill>
                          <a:latin typeface="Consolas" panose="020B0609020204030204" pitchFamily="49" charset="0"/>
                          <a:ea typeface="Alibaba PuHuiTi R"/>
                        </a:rPr>
                        <a:t>(</a:t>
                      </a:r>
                      <a:r>
                        <a:rPr lang="zh-CN" altLang="en-US" sz="1200" dirty="0">
                          <a:solidFill>
                            <a:schemeClr val="tx1">
                              <a:lumMod val="85000"/>
                              <a:lumOff val="15000"/>
                            </a:schemeClr>
                          </a:solidFill>
                          <a:latin typeface="Consolas" panose="020B0609020204030204" pitchFamily="49" charset="0"/>
                          <a:ea typeface="Alibaba PuHuiTi R"/>
                        </a:rPr>
                        <a:t>锁对象</a:t>
                      </a:r>
                      <a:r>
                        <a:rPr lang="en-US" altLang="zh-CN" sz="1200" dirty="0">
                          <a:solidFill>
                            <a:schemeClr val="tx1">
                              <a:lumMod val="85000"/>
                              <a:lumOff val="15000"/>
                            </a:schemeClr>
                          </a:solidFill>
                          <a:latin typeface="Consolas" panose="020B0609020204030204" pitchFamily="49" charset="0"/>
                          <a:ea typeface="Alibaba PuHuiTi R"/>
                        </a:rPr>
                        <a:t>)</a:t>
                      </a:r>
                      <a:r>
                        <a:rPr lang="zh-CN" altLang="en-US" sz="1200" dirty="0">
                          <a:solidFill>
                            <a:schemeClr val="tx1">
                              <a:lumMod val="85000"/>
                              <a:lumOff val="15000"/>
                            </a:schemeClr>
                          </a:solidFill>
                          <a:latin typeface="Consolas" panose="020B0609020204030204" pitchFamily="49" charset="0"/>
                          <a:ea typeface="Alibaba PuHuiTi R"/>
                        </a:rPr>
                        <a:t>的单个线程</a:t>
                      </a:r>
                      <a:endParaRPr lang="en-US" altLang="zh-CN" sz="1200" dirty="0">
                        <a:solidFill>
                          <a:schemeClr val="tx1">
                            <a:lumMod val="85000"/>
                            <a:lumOff val="15000"/>
                          </a:schemeClr>
                        </a:solidFill>
                        <a:latin typeface="Consolas" panose="020B0609020204030204" pitchFamily="49" charset="0"/>
                        <a:ea typeface="Alibaba PuHuiTi R"/>
                      </a:endParaRPr>
                    </a:p>
                  </a:txBody>
                  <a:tcPr marL="121897" marR="121897" marT="60973" marB="6097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258780253"/>
                  </a:ext>
                </a:extLst>
              </a:tr>
              <a:tr h="44918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200">
                          <a:solidFill>
                            <a:schemeClr val="tx1">
                              <a:lumMod val="85000"/>
                              <a:lumOff val="15000"/>
                            </a:schemeClr>
                          </a:solidFill>
                          <a:latin typeface="Consolas" panose="020B0609020204030204" pitchFamily="49" charset="0"/>
                          <a:ea typeface="Alibaba PuHuiTi R"/>
                        </a:rPr>
                        <a:t>void notifyAll​()</a:t>
                      </a:r>
                      <a:endParaRPr lang="zh-CN" altLang="en-US" sz="1200" kern="1200">
                        <a:solidFill>
                          <a:schemeClr val="tx1">
                            <a:lumMod val="85000"/>
                            <a:lumOff val="15000"/>
                          </a:schemeClr>
                        </a:solidFill>
                        <a:latin typeface="Consolas" panose="020B0609020204030204" pitchFamily="49" charset="0"/>
                        <a:ea typeface="Alibaba PuHuiTi R"/>
                        <a:cs typeface="+mn-cs"/>
                      </a:endParaRPr>
                    </a:p>
                  </a:txBody>
                  <a:tcPr marL="121897" marR="121897" marT="60973" marB="6097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lang="zh-CN" altLang="en-US" sz="1200" dirty="0">
                          <a:solidFill>
                            <a:schemeClr val="tx1">
                              <a:lumMod val="85000"/>
                              <a:lumOff val="15000"/>
                            </a:schemeClr>
                          </a:solidFill>
                          <a:latin typeface="Consolas" panose="020B0609020204030204" pitchFamily="49" charset="0"/>
                          <a:ea typeface="Alibaba PuHuiTi R"/>
                        </a:rPr>
                        <a:t>唤醒正在等待对象监视器</a:t>
                      </a:r>
                      <a:r>
                        <a:rPr lang="en-US" altLang="zh-CN" sz="1200" dirty="0">
                          <a:solidFill>
                            <a:schemeClr val="tx1">
                              <a:lumMod val="85000"/>
                              <a:lumOff val="15000"/>
                            </a:schemeClr>
                          </a:solidFill>
                          <a:latin typeface="Consolas" panose="020B0609020204030204" pitchFamily="49" charset="0"/>
                          <a:ea typeface="Alibaba PuHuiTi R"/>
                        </a:rPr>
                        <a:t>(</a:t>
                      </a:r>
                      <a:r>
                        <a:rPr lang="zh-CN" altLang="en-US" sz="1200" dirty="0">
                          <a:solidFill>
                            <a:schemeClr val="tx1">
                              <a:lumMod val="85000"/>
                              <a:lumOff val="15000"/>
                            </a:schemeClr>
                          </a:solidFill>
                          <a:latin typeface="Consolas" panose="020B0609020204030204" pitchFamily="49" charset="0"/>
                          <a:ea typeface="Alibaba PuHuiTi R"/>
                        </a:rPr>
                        <a:t>锁对象</a:t>
                      </a:r>
                      <a:r>
                        <a:rPr lang="en-US" altLang="zh-CN" sz="1200" dirty="0">
                          <a:solidFill>
                            <a:schemeClr val="tx1">
                              <a:lumMod val="85000"/>
                              <a:lumOff val="15000"/>
                            </a:schemeClr>
                          </a:solidFill>
                          <a:latin typeface="Consolas" panose="020B0609020204030204" pitchFamily="49" charset="0"/>
                          <a:ea typeface="Alibaba PuHuiTi R"/>
                        </a:rPr>
                        <a:t>)</a:t>
                      </a:r>
                      <a:r>
                        <a:rPr lang="zh-CN" altLang="en-US" sz="1200" dirty="0">
                          <a:solidFill>
                            <a:schemeClr val="tx1">
                              <a:lumMod val="85000"/>
                              <a:lumOff val="15000"/>
                            </a:schemeClr>
                          </a:solidFill>
                          <a:latin typeface="Consolas" panose="020B0609020204030204" pitchFamily="49" charset="0"/>
                          <a:ea typeface="Alibaba PuHuiTi R"/>
                        </a:rPr>
                        <a:t>的所有线程 </a:t>
                      </a:r>
                    </a:p>
                  </a:txBody>
                  <a:tcPr marL="121897" marR="121897" marT="60973" marB="6097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563515871"/>
                  </a:ext>
                </a:extLst>
              </a:tr>
            </a:tbl>
          </a:graphicData>
        </a:graphic>
      </p:graphicFrame>
      <p:sp>
        <p:nvSpPr>
          <p:cNvPr id="8" name="文本框 7">
            <a:extLst>
              <a:ext uri="{FF2B5EF4-FFF2-40B4-BE49-F238E27FC236}">
                <a16:creationId xmlns:a16="http://schemas.microsoft.com/office/drawing/2014/main" id="{8ADB857C-B4F8-4867-A2DF-16502B6E601F}"/>
              </a:ext>
            </a:extLst>
          </p:cNvPr>
          <p:cNvSpPr txBox="1"/>
          <p:nvPr/>
        </p:nvSpPr>
        <p:spPr>
          <a:xfrm>
            <a:off x="4887943" y="4209102"/>
            <a:ext cx="9641911" cy="837793"/>
          </a:xfrm>
          <a:prstGeom prst="rect">
            <a:avLst/>
          </a:prstGeom>
          <a:noFill/>
        </p:spPr>
        <p:txBody>
          <a:bodyPr wrap="square">
            <a:spAutoFit/>
          </a:bodyPr>
          <a:lstStyle/>
          <a:p>
            <a:pPr marR="0" lvl="0" algn="l" defTabSz="914400" rtl="0" eaLnBrk="0" fontAlgn="base" latinLnBrk="0" hangingPunct="0">
              <a:lnSpc>
                <a:spcPct val="150000"/>
              </a:lnSpc>
              <a:spcBef>
                <a:spcPct val="0"/>
              </a:spcBef>
              <a:spcAft>
                <a:spcPct val="0"/>
              </a:spcAft>
              <a:buClrTx/>
              <a:buSzTx/>
              <a:tabLst/>
            </a:pPr>
            <a:r>
              <a:rPr lang="zh-CN"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注意</a:t>
            </a:r>
            <a:endPar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lvl="0" indent="-285750" eaLnBrk="0" fontAlgn="base" hangingPunct="0">
              <a:lnSpc>
                <a:spcPct val="150000"/>
              </a:lnSpc>
              <a:spcBef>
                <a:spcPct val="0"/>
              </a:spcBef>
              <a:spcAft>
                <a:spcPct val="0"/>
              </a:spcAft>
              <a:buFont typeface="Wingdings" panose="05000000000000000000" pitchFamily="2" charset="2"/>
              <a:buChar char="l"/>
            </a:pPr>
            <a:r>
              <a:rPr lang="zh-CN" altLang="en-US" sz="1600" dirty="0">
                <a:solidFill>
                  <a:schemeClr val="tx1">
                    <a:lumMod val="85000"/>
                    <a:lumOff val="15000"/>
                  </a:schemeClr>
                </a:solidFill>
                <a:ea typeface="Alibaba PuHuiTi R" pitchFamily="18" charset="-122"/>
              </a:rPr>
              <a:t>上述方法应该使用当前同步锁对象进行调用。</a:t>
            </a:r>
            <a:endParaRPr lang="en-US" altLang="zh-CN" sz="1600" dirty="0">
              <a:solidFill>
                <a:schemeClr val="tx1">
                  <a:lumMod val="85000"/>
                  <a:lumOff val="15000"/>
                </a:schemeClr>
              </a:solidFill>
              <a:ea typeface="Alibaba PuHuiTi R" pitchFamily="18" charset="-122"/>
            </a:endParaRPr>
          </a:p>
        </p:txBody>
      </p:sp>
    </p:spTree>
    <p:extLst>
      <p:ext uri="{BB962C8B-B14F-4D97-AF65-F5344CB8AC3E}">
        <p14:creationId xmlns:p14="http://schemas.microsoft.com/office/powerpoint/2010/main" val="3162992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065406" y="1117198"/>
            <a:ext cx="5973761" cy="4256405"/>
          </a:xfrm>
        </p:spPr>
        <p:txBody>
          <a:bodyPr>
            <a:noAutofit/>
          </a:bodyPr>
          <a:lstStyle/>
          <a:p>
            <a:pPr>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多线程的创建</a:t>
            </a:r>
            <a:endPar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Thread</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的常用方法</a:t>
            </a:r>
          </a:p>
          <a:p>
            <a:pPr>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线程安全</a:t>
            </a:r>
            <a:endPar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线程同步</a:t>
            </a:r>
            <a:endPar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线程通信</a:t>
            </a:r>
            <a:endPar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线程池</a:t>
            </a:r>
            <a:r>
              <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重点</a:t>
            </a:r>
            <a:r>
              <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pPr marL="895335" lvl="1" indent="-285750">
              <a:lnSpc>
                <a:spcPct val="200000"/>
              </a:lnSpc>
              <a:buFont typeface="Wingdings" panose="05000000000000000000" pitchFamily="2" charset="2"/>
              <a:buChar char="u"/>
            </a:pPr>
            <a:r>
              <a:rPr lang="zh-CN" altLang="en-US" sz="12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线程池概述</a:t>
            </a:r>
            <a:endParaRPr lang="en-US" altLang="zh-CN" sz="12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2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线程池实现的</a:t>
            </a:r>
            <a:r>
              <a:rPr lang="en-US" altLang="zh-CN" sz="12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r>
              <a:rPr lang="zh-CN" altLang="en-US" sz="12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、参数说明</a:t>
            </a:r>
            <a:endParaRPr lang="en-US" altLang="zh-CN" sz="12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2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线程池处理</a:t>
            </a:r>
            <a:r>
              <a:rPr lang="en-US" altLang="zh-CN" sz="12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Runnable</a:t>
            </a:r>
            <a:r>
              <a:rPr lang="zh-CN" altLang="en-US" sz="12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任务</a:t>
            </a:r>
            <a:endParaRPr lang="en-US" altLang="zh-CN" sz="12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2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线程池处理</a:t>
            </a:r>
            <a:r>
              <a:rPr lang="en-US" altLang="zh-CN" sz="12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Callable</a:t>
            </a:r>
            <a:r>
              <a:rPr lang="zh-CN" altLang="en-US" sz="12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任务</a:t>
            </a:r>
            <a:endParaRPr lang="en-US" altLang="zh-CN" sz="12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2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Executors</a:t>
            </a:r>
            <a:r>
              <a:rPr lang="zh-CN" altLang="en-US" sz="12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工具类实现线程池</a:t>
            </a:r>
            <a:endParaRPr lang="en-US" altLang="zh-CN" sz="12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补充知识：定时器</a:t>
            </a:r>
            <a:endPar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补充知识：并发、并行</a:t>
            </a:r>
            <a:endPar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补充知识：线程的生命周期</a:t>
            </a:r>
            <a:endPar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293677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占位符 1">
            <a:extLst>
              <a:ext uri="{FF2B5EF4-FFF2-40B4-BE49-F238E27FC236}">
                <a16:creationId xmlns:a16="http://schemas.microsoft.com/office/drawing/2014/main" id="{F6DDCD49-A961-4D69-B4DC-CA4D2FF6A281}"/>
              </a:ext>
            </a:extLst>
          </p:cNvPr>
          <p:cNvSpPr txBox="1">
            <a:spLocks/>
          </p:cNvSpPr>
          <p:nvPr/>
        </p:nvSpPr>
        <p:spPr>
          <a:xfrm>
            <a:off x="645480" y="1692439"/>
            <a:ext cx="10587656" cy="1079500"/>
          </a:xfrm>
          <a:prstGeom prst="rect">
            <a:avLst/>
          </a:prstGeom>
        </p:spPr>
        <p:txBody>
          <a:bodyPr/>
          <a:lst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lnSpc>
                <a:spcPct val="150000"/>
              </a:lnSpc>
              <a:buNone/>
            </a:pPr>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lnSpc>
                <a:spcPct val="150000"/>
              </a:lnSpc>
              <a:buNone/>
            </a:pP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lnSpc>
                <a:spcPct val="150000"/>
              </a:lnSpc>
              <a:buNone/>
            </a:pPr>
            <a:endParaRPr kumimoji="1"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2" name="文本占位符 3">
            <a:extLst>
              <a:ext uri="{FF2B5EF4-FFF2-40B4-BE49-F238E27FC236}">
                <a16:creationId xmlns:a16="http://schemas.microsoft.com/office/drawing/2014/main" id="{55120445-2EB6-4426-92CB-112B4A6C16B1}"/>
              </a:ext>
            </a:extLst>
          </p:cNvPr>
          <p:cNvSpPr txBox="1">
            <a:spLocks/>
          </p:cNvSpPr>
          <p:nvPr/>
        </p:nvSpPr>
        <p:spPr>
          <a:xfrm>
            <a:off x="714859" y="1164151"/>
            <a:ext cx="10749599" cy="517190"/>
          </a:xfrm>
          <a:prstGeom prst="rect">
            <a:avLst/>
          </a:prstGeom>
        </p:spPr>
        <p:txBody>
          <a:bodyPr/>
          <a:lst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buNone/>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什么是线程池？</a:t>
            </a:r>
          </a:p>
        </p:txBody>
      </p:sp>
      <p:sp>
        <p:nvSpPr>
          <p:cNvPr id="6" name="文本占位符 1">
            <a:extLst>
              <a:ext uri="{FF2B5EF4-FFF2-40B4-BE49-F238E27FC236}">
                <a16:creationId xmlns:a16="http://schemas.microsoft.com/office/drawing/2014/main" id="{FF1D0DA8-F8F5-4167-B770-1A535DE58303}"/>
              </a:ext>
            </a:extLst>
          </p:cNvPr>
          <p:cNvSpPr txBox="1">
            <a:spLocks/>
          </p:cNvSpPr>
          <p:nvPr/>
        </p:nvSpPr>
        <p:spPr>
          <a:xfrm>
            <a:off x="645482" y="2594727"/>
            <a:ext cx="9845675" cy="1079500"/>
          </a:xfrm>
          <a:prstGeom prst="rect">
            <a:avLst/>
          </a:prstGeom>
        </p:spPr>
        <p:txBody>
          <a:bodyPr/>
          <a:lst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buFont typeface="Wingdings" panose="05000000000000000000" pitchFamily="2" charset="2"/>
              <a:buChar char="l"/>
            </a:pPr>
            <a:endParaRPr kumimoji="1"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2" name="文本占位符 1">
            <a:extLst>
              <a:ext uri="{FF2B5EF4-FFF2-40B4-BE49-F238E27FC236}">
                <a16:creationId xmlns:a16="http://schemas.microsoft.com/office/drawing/2014/main" id="{DE24FDF8-BC10-47CE-84D4-47BB1B414639}"/>
              </a:ext>
            </a:extLst>
          </p:cNvPr>
          <p:cNvSpPr txBox="1">
            <a:spLocks/>
          </p:cNvSpPr>
          <p:nvPr/>
        </p:nvSpPr>
        <p:spPr>
          <a:xfrm>
            <a:off x="714859" y="4292219"/>
            <a:ext cx="9845675" cy="1079500"/>
          </a:xfrm>
          <a:prstGeom prst="rect">
            <a:avLst/>
          </a:prstGeom>
        </p:spPr>
        <p:txBody>
          <a:bodyPr/>
          <a:lst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buFont typeface="Wingdings" panose="05000000000000000000" pitchFamily="2" charset="2"/>
              <a:buChar char="l"/>
            </a:pPr>
            <a:endParaRPr kumimoji="1"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 name="文本框 9">
            <a:extLst>
              <a:ext uri="{FF2B5EF4-FFF2-40B4-BE49-F238E27FC236}">
                <a16:creationId xmlns:a16="http://schemas.microsoft.com/office/drawing/2014/main" id="{1AD80978-8194-4BEB-8AAE-BAF1F2D93924}"/>
              </a:ext>
            </a:extLst>
          </p:cNvPr>
          <p:cNvSpPr txBox="1"/>
          <p:nvPr/>
        </p:nvSpPr>
        <p:spPr>
          <a:xfrm>
            <a:off x="727542" y="2406521"/>
            <a:ext cx="10505594" cy="1576970"/>
          </a:xfrm>
          <a:prstGeom prst="rect">
            <a:avLst/>
          </a:prstGeom>
          <a:noFill/>
        </p:spPr>
        <p:txBody>
          <a:bodyPr wrap="square">
            <a:spAutoFit/>
          </a:bodyPr>
          <a:lstStyle/>
          <a:p>
            <a:pPr eaLnBrk="0" fontAlgn="base" hangingPunct="0">
              <a:lnSpc>
                <a:spcPct val="150000"/>
              </a:lnSpc>
              <a:spcBef>
                <a:spcPct val="20000"/>
              </a:spcBef>
              <a:spcAft>
                <a:spcPct val="0"/>
              </a:spcAft>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不使用线程池的问题  </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buFont typeface="Wingdings" panose="05000000000000000000" pitchFamily="2" charset="2"/>
              <a:buChar char="l"/>
            </a:pPr>
            <a:r>
              <a:rPr lang="zh-CN" altLang="en-US"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如果</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用户每发起一个请求，后台就创建</a:t>
            </a:r>
            <a:r>
              <a:rPr lang="zh-CN"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一个</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新</a:t>
            </a:r>
            <a:r>
              <a:rPr lang="zh-CN"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线程</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来处理，下次新任务来了又要创建新线程，</a:t>
            </a: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而创建新线程的开销是很大的，</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这样会严重影响系统的性能。</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pP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3" name="文本框 12">
            <a:extLst>
              <a:ext uri="{FF2B5EF4-FFF2-40B4-BE49-F238E27FC236}">
                <a16:creationId xmlns:a16="http://schemas.microsoft.com/office/drawing/2014/main" id="{14BC6386-45A9-491F-A831-05375E582555}"/>
              </a:ext>
            </a:extLst>
          </p:cNvPr>
          <p:cNvSpPr txBox="1"/>
          <p:nvPr/>
        </p:nvSpPr>
        <p:spPr>
          <a:xfrm>
            <a:off x="727542" y="1485018"/>
            <a:ext cx="9443915" cy="427105"/>
          </a:xfrm>
          <a:prstGeom prst="rect">
            <a:avLst/>
          </a:prstGeom>
          <a:noFill/>
        </p:spPr>
        <p:txBody>
          <a:bodyPr wrap="square">
            <a:spAutoFit/>
          </a:bodyPr>
          <a:lstStyle/>
          <a:p>
            <a:pPr>
              <a:lnSpc>
                <a:spcPct val="15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    线程池就是一个可以</a:t>
            </a: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复用线程的技术</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占位符 3">
            <a:extLst>
              <a:ext uri="{FF2B5EF4-FFF2-40B4-BE49-F238E27FC236}">
                <a16:creationId xmlns:a16="http://schemas.microsoft.com/office/drawing/2014/main" id="{100B4B6C-EC85-42B3-B3EF-C632232B553F}"/>
              </a:ext>
            </a:extLst>
          </p:cNvPr>
          <p:cNvSpPr txBox="1">
            <a:spLocks/>
          </p:cNvSpPr>
          <p:nvPr/>
        </p:nvSpPr>
        <p:spPr>
          <a:xfrm>
            <a:off x="624841" y="1129000"/>
            <a:ext cx="10749599" cy="517190"/>
          </a:xfrm>
          <a:prstGeom prst="rect">
            <a:avLst/>
          </a:prstGeom>
        </p:spPr>
        <p:txBody>
          <a:bodyPr/>
          <a:lst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buNone/>
            </a:pPr>
            <a:r>
              <a:rPr kumimoji="1" lang="zh-CN" altLang="en-US" sz="18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线程池的工作原理</a:t>
            </a:r>
          </a:p>
        </p:txBody>
      </p:sp>
      <p:sp>
        <p:nvSpPr>
          <p:cNvPr id="15" name="Freeform 46">
            <a:extLst>
              <a:ext uri="{FF2B5EF4-FFF2-40B4-BE49-F238E27FC236}">
                <a16:creationId xmlns:a16="http://schemas.microsoft.com/office/drawing/2014/main" id="{7547AF04-99FA-460A-8544-866D3A1C4625}"/>
              </a:ext>
            </a:extLst>
          </p:cNvPr>
          <p:cNvSpPr>
            <a:spLocks/>
          </p:cNvSpPr>
          <p:nvPr/>
        </p:nvSpPr>
        <p:spPr bwMode="auto">
          <a:xfrm>
            <a:off x="1693996" y="1069340"/>
            <a:ext cx="7307763" cy="5402580"/>
          </a:xfrm>
          <a:custGeom>
            <a:avLst/>
            <a:gdLst>
              <a:gd name="T0" fmla="*/ 25 w 423"/>
              <a:gd name="T1" fmla="*/ 101 h 476"/>
              <a:gd name="T2" fmla="*/ 186 w 423"/>
              <a:gd name="T3" fmla="*/ 8 h 476"/>
              <a:gd name="T4" fmla="*/ 237 w 423"/>
              <a:gd name="T5" fmla="*/ 8 h 476"/>
              <a:gd name="T6" fmla="*/ 397 w 423"/>
              <a:gd name="T7" fmla="*/ 101 h 476"/>
              <a:gd name="T8" fmla="*/ 423 w 423"/>
              <a:gd name="T9" fmla="*/ 145 h 476"/>
              <a:gd name="T10" fmla="*/ 423 w 423"/>
              <a:gd name="T11" fmla="*/ 331 h 476"/>
              <a:gd name="T12" fmla="*/ 398 w 423"/>
              <a:gd name="T13" fmla="*/ 375 h 476"/>
              <a:gd name="T14" fmla="*/ 237 w 423"/>
              <a:gd name="T15" fmla="*/ 467 h 476"/>
              <a:gd name="T16" fmla="*/ 186 w 423"/>
              <a:gd name="T17" fmla="*/ 467 h 476"/>
              <a:gd name="T18" fmla="*/ 105 w 423"/>
              <a:gd name="T19" fmla="*/ 421 h 476"/>
              <a:gd name="T20" fmla="*/ 25 w 423"/>
              <a:gd name="T21" fmla="*/ 375 h 476"/>
              <a:gd name="T22" fmla="*/ 0 w 423"/>
              <a:gd name="T23" fmla="*/ 330 h 476"/>
              <a:gd name="T24" fmla="*/ 0 w 423"/>
              <a:gd name="T25" fmla="*/ 145 h 476"/>
              <a:gd name="T26" fmla="*/ 25 w 423"/>
              <a:gd name="T27" fmla="*/ 101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3" h="476">
                <a:moveTo>
                  <a:pt x="25" y="101"/>
                </a:moveTo>
                <a:cubicBezTo>
                  <a:pt x="79" y="70"/>
                  <a:pt x="132" y="39"/>
                  <a:pt x="186" y="8"/>
                </a:cubicBezTo>
                <a:cubicBezTo>
                  <a:pt x="202" y="0"/>
                  <a:pt x="221" y="0"/>
                  <a:pt x="237" y="8"/>
                </a:cubicBezTo>
                <a:cubicBezTo>
                  <a:pt x="290" y="39"/>
                  <a:pt x="344" y="70"/>
                  <a:pt x="397" y="101"/>
                </a:cubicBezTo>
                <a:cubicBezTo>
                  <a:pt x="413" y="110"/>
                  <a:pt x="422" y="127"/>
                  <a:pt x="423" y="145"/>
                </a:cubicBezTo>
                <a:cubicBezTo>
                  <a:pt x="423" y="331"/>
                  <a:pt x="423" y="331"/>
                  <a:pt x="423" y="331"/>
                </a:cubicBezTo>
                <a:cubicBezTo>
                  <a:pt x="422" y="348"/>
                  <a:pt x="413" y="365"/>
                  <a:pt x="398" y="375"/>
                </a:cubicBezTo>
                <a:cubicBezTo>
                  <a:pt x="237" y="467"/>
                  <a:pt x="237" y="467"/>
                  <a:pt x="237" y="467"/>
                </a:cubicBezTo>
                <a:cubicBezTo>
                  <a:pt x="221" y="476"/>
                  <a:pt x="201" y="476"/>
                  <a:pt x="186" y="467"/>
                </a:cubicBezTo>
                <a:cubicBezTo>
                  <a:pt x="105" y="421"/>
                  <a:pt x="105" y="421"/>
                  <a:pt x="105" y="421"/>
                </a:cubicBezTo>
                <a:cubicBezTo>
                  <a:pt x="25" y="375"/>
                  <a:pt x="25" y="375"/>
                  <a:pt x="25" y="375"/>
                </a:cubicBezTo>
                <a:cubicBezTo>
                  <a:pt x="10" y="365"/>
                  <a:pt x="0" y="348"/>
                  <a:pt x="0" y="330"/>
                </a:cubicBezTo>
                <a:cubicBezTo>
                  <a:pt x="0" y="145"/>
                  <a:pt x="0" y="145"/>
                  <a:pt x="0" y="145"/>
                </a:cubicBezTo>
                <a:cubicBezTo>
                  <a:pt x="0" y="127"/>
                  <a:pt x="10" y="110"/>
                  <a:pt x="25" y="101"/>
                </a:cubicBezTo>
                <a:close/>
              </a:path>
            </a:pathLst>
          </a:custGeom>
          <a:solidFill>
            <a:schemeClr val="bg1"/>
          </a:solidFill>
          <a:ln w="76200">
            <a:solidFill>
              <a:srgbClr val="AD2B26"/>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a:ea typeface="Alibaba PuHuiTi R"/>
              </a:rPr>
              <a:t>任务队列</a:t>
            </a:r>
            <a:endParaRPr lang="zh-CN" altLang="en-US" sz="1600" dirty="0">
              <a:latin typeface="Alibaba PuHuiTi R" pitchFamily="18" charset="-122"/>
              <a:ea typeface="Alibaba PuHuiTi R" pitchFamily="18" charset="-122"/>
              <a:cs typeface="Alibaba PuHuiTi R" pitchFamily="18" charset="-122"/>
              <a:sym typeface="Bebas" pitchFamily="2" charset="0"/>
            </a:endParaRPr>
          </a:p>
        </p:txBody>
      </p:sp>
      <p:sp>
        <p:nvSpPr>
          <p:cNvPr id="16" name="Freeform 5">
            <a:extLst>
              <a:ext uri="{FF2B5EF4-FFF2-40B4-BE49-F238E27FC236}">
                <a16:creationId xmlns:a16="http://schemas.microsoft.com/office/drawing/2014/main" id="{632B1777-08B2-420A-976B-02DF297C1F74}"/>
              </a:ext>
            </a:extLst>
          </p:cNvPr>
          <p:cNvSpPr>
            <a:spLocks/>
          </p:cNvSpPr>
          <p:nvPr/>
        </p:nvSpPr>
        <p:spPr bwMode="auto">
          <a:xfrm>
            <a:off x="359376" y="2667913"/>
            <a:ext cx="1936833" cy="1964655"/>
          </a:xfrm>
          <a:custGeom>
            <a:avLst/>
            <a:gdLst>
              <a:gd name="T0" fmla="*/ 145 w 477"/>
              <a:gd name="T1" fmla="*/ 0 h 423"/>
              <a:gd name="T2" fmla="*/ 331 w 477"/>
              <a:gd name="T3" fmla="*/ 0 h 423"/>
              <a:gd name="T4" fmla="*/ 375 w 477"/>
              <a:gd name="T5" fmla="*/ 25 h 423"/>
              <a:gd name="T6" fmla="*/ 468 w 477"/>
              <a:gd name="T7" fmla="*/ 186 h 423"/>
              <a:gd name="T8" fmla="*/ 468 w 477"/>
              <a:gd name="T9" fmla="*/ 237 h 423"/>
              <a:gd name="T10" fmla="*/ 375 w 477"/>
              <a:gd name="T11" fmla="*/ 398 h 423"/>
              <a:gd name="T12" fmla="*/ 331 w 477"/>
              <a:gd name="T13" fmla="*/ 423 h 423"/>
              <a:gd name="T14" fmla="*/ 146 w 477"/>
              <a:gd name="T15" fmla="*/ 423 h 423"/>
              <a:gd name="T16" fmla="*/ 101 w 477"/>
              <a:gd name="T17" fmla="*/ 398 h 423"/>
              <a:gd name="T18" fmla="*/ 55 w 477"/>
              <a:gd name="T19" fmla="*/ 317 h 423"/>
              <a:gd name="T20" fmla="*/ 9 w 477"/>
              <a:gd name="T21" fmla="*/ 237 h 423"/>
              <a:gd name="T22" fmla="*/ 9 w 477"/>
              <a:gd name="T23" fmla="*/ 186 h 423"/>
              <a:gd name="T24" fmla="*/ 101 w 477"/>
              <a:gd name="T25" fmla="*/ 25 h 423"/>
              <a:gd name="T26" fmla="*/ 145 w 477"/>
              <a:gd name="T2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7" h="423">
                <a:moveTo>
                  <a:pt x="145" y="0"/>
                </a:moveTo>
                <a:cubicBezTo>
                  <a:pt x="207" y="0"/>
                  <a:pt x="269" y="0"/>
                  <a:pt x="331" y="0"/>
                </a:cubicBezTo>
                <a:cubicBezTo>
                  <a:pt x="349" y="1"/>
                  <a:pt x="366" y="10"/>
                  <a:pt x="375" y="25"/>
                </a:cubicBezTo>
                <a:cubicBezTo>
                  <a:pt x="406" y="79"/>
                  <a:pt x="437" y="132"/>
                  <a:pt x="468" y="186"/>
                </a:cubicBezTo>
                <a:cubicBezTo>
                  <a:pt x="476" y="202"/>
                  <a:pt x="477" y="221"/>
                  <a:pt x="468" y="237"/>
                </a:cubicBezTo>
                <a:cubicBezTo>
                  <a:pt x="375" y="398"/>
                  <a:pt x="375" y="398"/>
                  <a:pt x="375" y="398"/>
                </a:cubicBezTo>
                <a:cubicBezTo>
                  <a:pt x="366" y="413"/>
                  <a:pt x="349" y="423"/>
                  <a:pt x="331" y="423"/>
                </a:cubicBezTo>
                <a:cubicBezTo>
                  <a:pt x="146" y="423"/>
                  <a:pt x="146" y="423"/>
                  <a:pt x="146" y="423"/>
                </a:cubicBezTo>
                <a:cubicBezTo>
                  <a:pt x="128" y="423"/>
                  <a:pt x="111" y="413"/>
                  <a:pt x="101" y="398"/>
                </a:cubicBezTo>
                <a:cubicBezTo>
                  <a:pt x="55" y="317"/>
                  <a:pt x="55" y="317"/>
                  <a:pt x="55" y="317"/>
                </a:cubicBezTo>
                <a:cubicBezTo>
                  <a:pt x="9" y="237"/>
                  <a:pt x="9" y="237"/>
                  <a:pt x="9" y="237"/>
                </a:cubicBezTo>
                <a:cubicBezTo>
                  <a:pt x="0" y="222"/>
                  <a:pt x="0" y="202"/>
                  <a:pt x="9" y="186"/>
                </a:cubicBezTo>
                <a:cubicBezTo>
                  <a:pt x="101" y="25"/>
                  <a:pt x="101" y="25"/>
                  <a:pt x="101" y="25"/>
                </a:cubicBezTo>
                <a:cubicBezTo>
                  <a:pt x="111" y="10"/>
                  <a:pt x="128" y="1"/>
                  <a:pt x="145" y="0"/>
                </a:cubicBezTo>
                <a:close/>
              </a:path>
            </a:pathLst>
          </a:custGeom>
          <a:solidFill>
            <a:srgbClr val="AD2B26"/>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2400" dirty="0">
                <a:solidFill>
                  <a:schemeClr val="bg1"/>
                </a:solidFill>
                <a:latin typeface="Alibaba PuHuiTi M" pitchFamily="18" charset="-122"/>
                <a:ea typeface="Alibaba PuHuiTi M" pitchFamily="18" charset="-122"/>
                <a:cs typeface="Alibaba PuHuiTi M" pitchFamily="18" charset="-122"/>
                <a:sym typeface="Bebas"/>
              </a:rPr>
              <a:t>线程池</a:t>
            </a:r>
          </a:p>
        </p:txBody>
      </p:sp>
      <p:cxnSp>
        <p:nvCxnSpPr>
          <p:cNvPr id="18" name="直接连接符 17">
            <a:extLst>
              <a:ext uri="{FF2B5EF4-FFF2-40B4-BE49-F238E27FC236}">
                <a16:creationId xmlns:a16="http://schemas.microsoft.com/office/drawing/2014/main" id="{25C320AA-1B15-41D8-A081-4352B6669D32}"/>
              </a:ext>
            </a:extLst>
          </p:cNvPr>
          <p:cNvCxnSpPr/>
          <p:nvPr/>
        </p:nvCxnSpPr>
        <p:spPr>
          <a:xfrm>
            <a:off x="3078058" y="4947920"/>
            <a:ext cx="47244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20" name="直接连接符 19">
            <a:extLst>
              <a:ext uri="{FF2B5EF4-FFF2-40B4-BE49-F238E27FC236}">
                <a16:creationId xmlns:a16="http://schemas.microsoft.com/office/drawing/2014/main" id="{09B76365-CDB3-4331-B108-BFC5135FF174}"/>
              </a:ext>
            </a:extLst>
          </p:cNvPr>
          <p:cNvCxnSpPr/>
          <p:nvPr/>
        </p:nvCxnSpPr>
        <p:spPr>
          <a:xfrm>
            <a:off x="3078058" y="5384800"/>
            <a:ext cx="4724400" cy="0"/>
          </a:xfrm>
          <a:prstGeom prst="line">
            <a:avLst/>
          </a:prstGeom>
        </p:spPr>
        <p:style>
          <a:lnRef idx="2">
            <a:schemeClr val="accent2"/>
          </a:lnRef>
          <a:fillRef idx="0">
            <a:schemeClr val="accent2"/>
          </a:fillRef>
          <a:effectRef idx="1">
            <a:schemeClr val="accent2"/>
          </a:effectRef>
          <a:fontRef idx="minor">
            <a:schemeClr val="tx1"/>
          </a:fontRef>
        </p:style>
      </p:cxnSp>
      <p:sp>
        <p:nvSpPr>
          <p:cNvPr id="24" name="椭圆 23">
            <a:extLst>
              <a:ext uri="{FF2B5EF4-FFF2-40B4-BE49-F238E27FC236}">
                <a16:creationId xmlns:a16="http://schemas.microsoft.com/office/drawing/2014/main" id="{74693AC7-00F8-4417-8BD3-AEC107825333}"/>
              </a:ext>
            </a:extLst>
          </p:cNvPr>
          <p:cNvSpPr/>
          <p:nvPr/>
        </p:nvSpPr>
        <p:spPr>
          <a:xfrm>
            <a:off x="3245958" y="4947920"/>
            <a:ext cx="436880" cy="44747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4FFC2FF6-9CA9-4CED-A4E9-4ED564738D5B}"/>
              </a:ext>
            </a:extLst>
          </p:cNvPr>
          <p:cNvSpPr/>
          <p:nvPr/>
        </p:nvSpPr>
        <p:spPr>
          <a:xfrm>
            <a:off x="4365789" y="4937330"/>
            <a:ext cx="436880" cy="44747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F9332FDD-7671-446A-B346-324903FFE18D}"/>
              </a:ext>
            </a:extLst>
          </p:cNvPr>
          <p:cNvSpPr/>
          <p:nvPr/>
        </p:nvSpPr>
        <p:spPr>
          <a:xfrm>
            <a:off x="4965439" y="4937330"/>
            <a:ext cx="436880" cy="44747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1BCB6865-ADAF-4AF1-9097-639D25499F09}"/>
              </a:ext>
            </a:extLst>
          </p:cNvPr>
          <p:cNvSpPr/>
          <p:nvPr/>
        </p:nvSpPr>
        <p:spPr>
          <a:xfrm>
            <a:off x="5576489" y="4953454"/>
            <a:ext cx="436880" cy="44747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矩形 27">
            <a:extLst>
              <a:ext uri="{FF2B5EF4-FFF2-40B4-BE49-F238E27FC236}">
                <a16:creationId xmlns:a16="http://schemas.microsoft.com/office/drawing/2014/main" id="{560A8CE9-CB3B-4933-B36E-E8BE4D6E0893}"/>
              </a:ext>
            </a:extLst>
          </p:cNvPr>
          <p:cNvSpPr/>
          <p:nvPr/>
        </p:nvSpPr>
        <p:spPr>
          <a:xfrm>
            <a:off x="3481160" y="2439872"/>
            <a:ext cx="4190658" cy="171104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pic>
        <p:nvPicPr>
          <p:cNvPr id="30" name="图片 29">
            <a:extLst>
              <a:ext uri="{FF2B5EF4-FFF2-40B4-BE49-F238E27FC236}">
                <a16:creationId xmlns:a16="http://schemas.microsoft.com/office/drawing/2014/main" id="{AF769017-F60C-4612-A13A-DDA5DEFD08CE}"/>
              </a:ext>
            </a:extLst>
          </p:cNvPr>
          <p:cNvPicPr>
            <a:picLocks noChangeAspect="1"/>
          </p:cNvPicPr>
          <p:nvPr/>
        </p:nvPicPr>
        <p:blipFill>
          <a:blip r:embed="rId3"/>
          <a:stretch>
            <a:fillRect/>
          </a:stretch>
        </p:blipFill>
        <p:spPr>
          <a:xfrm>
            <a:off x="3872609" y="3028648"/>
            <a:ext cx="682079" cy="967799"/>
          </a:xfrm>
          <a:prstGeom prst="rect">
            <a:avLst/>
          </a:prstGeom>
        </p:spPr>
      </p:pic>
      <p:pic>
        <p:nvPicPr>
          <p:cNvPr id="31" name="图片 30">
            <a:extLst>
              <a:ext uri="{FF2B5EF4-FFF2-40B4-BE49-F238E27FC236}">
                <a16:creationId xmlns:a16="http://schemas.microsoft.com/office/drawing/2014/main" id="{4430BFBF-4BE7-41A2-9D3A-490F983D3570}"/>
              </a:ext>
            </a:extLst>
          </p:cNvPr>
          <p:cNvPicPr>
            <a:picLocks noChangeAspect="1"/>
          </p:cNvPicPr>
          <p:nvPr/>
        </p:nvPicPr>
        <p:blipFill>
          <a:blip r:embed="rId3"/>
          <a:stretch>
            <a:fillRect/>
          </a:stretch>
        </p:blipFill>
        <p:spPr>
          <a:xfrm>
            <a:off x="4926366" y="3050663"/>
            <a:ext cx="682079" cy="967799"/>
          </a:xfrm>
          <a:prstGeom prst="rect">
            <a:avLst/>
          </a:prstGeom>
        </p:spPr>
      </p:pic>
      <p:pic>
        <p:nvPicPr>
          <p:cNvPr id="32" name="图片 31">
            <a:extLst>
              <a:ext uri="{FF2B5EF4-FFF2-40B4-BE49-F238E27FC236}">
                <a16:creationId xmlns:a16="http://schemas.microsoft.com/office/drawing/2014/main" id="{2F74A17A-FFCF-45E8-AC18-0225D3A0AF5E}"/>
              </a:ext>
            </a:extLst>
          </p:cNvPr>
          <p:cNvPicPr>
            <a:picLocks noChangeAspect="1"/>
          </p:cNvPicPr>
          <p:nvPr/>
        </p:nvPicPr>
        <p:blipFill>
          <a:blip r:embed="rId3"/>
          <a:stretch>
            <a:fillRect/>
          </a:stretch>
        </p:blipFill>
        <p:spPr>
          <a:xfrm>
            <a:off x="5909482" y="3042601"/>
            <a:ext cx="682079" cy="967799"/>
          </a:xfrm>
          <a:prstGeom prst="rect">
            <a:avLst/>
          </a:prstGeom>
        </p:spPr>
      </p:pic>
      <p:cxnSp>
        <p:nvCxnSpPr>
          <p:cNvPr id="33" name="直接箭头连接符 32">
            <a:extLst>
              <a:ext uri="{FF2B5EF4-FFF2-40B4-BE49-F238E27FC236}">
                <a16:creationId xmlns:a16="http://schemas.microsoft.com/office/drawing/2014/main" id="{9D0F0782-A6A6-49EB-8854-7AA99937729C}"/>
              </a:ext>
            </a:extLst>
          </p:cNvPr>
          <p:cNvCxnSpPr>
            <a:cxnSpLocks/>
            <a:endCxn id="24" idx="0"/>
          </p:cNvCxnSpPr>
          <p:nvPr/>
        </p:nvCxnSpPr>
        <p:spPr>
          <a:xfrm flipH="1">
            <a:off x="3464398" y="3650240"/>
            <a:ext cx="530812" cy="129768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4" name="直接箭头连接符 33">
            <a:extLst>
              <a:ext uri="{FF2B5EF4-FFF2-40B4-BE49-F238E27FC236}">
                <a16:creationId xmlns:a16="http://schemas.microsoft.com/office/drawing/2014/main" id="{D16E9A2D-96B6-4974-9DC4-651D40F281B2}"/>
              </a:ext>
            </a:extLst>
          </p:cNvPr>
          <p:cNvCxnSpPr>
            <a:cxnSpLocks/>
          </p:cNvCxnSpPr>
          <p:nvPr/>
        </p:nvCxnSpPr>
        <p:spPr>
          <a:xfrm flipH="1">
            <a:off x="3995209" y="3650240"/>
            <a:ext cx="935464" cy="130069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5" name="直接箭头连接符 34">
            <a:extLst>
              <a:ext uri="{FF2B5EF4-FFF2-40B4-BE49-F238E27FC236}">
                <a16:creationId xmlns:a16="http://schemas.microsoft.com/office/drawing/2014/main" id="{57185D1D-3544-41BE-8E2D-87B3C38AD2BF}"/>
              </a:ext>
            </a:extLst>
          </p:cNvPr>
          <p:cNvCxnSpPr>
            <a:cxnSpLocks/>
            <a:endCxn id="25" idx="7"/>
          </p:cNvCxnSpPr>
          <p:nvPr/>
        </p:nvCxnSpPr>
        <p:spPr>
          <a:xfrm flipH="1">
            <a:off x="4738689" y="3599789"/>
            <a:ext cx="1144034" cy="140307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6" name="文本框 35">
            <a:extLst>
              <a:ext uri="{FF2B5EF4-FFF2-40B4-BE49-F238E27FC236}">
                <a16:creationId xmlns:a16="http://schemas.microsoft.com/office/drawing/2014/main" id="{46CAEDBA-9E8B-40B9-9295-0879457E9C16}"/>
              </a:ext>
            </a:extLst>
          </p:cNvPr>
          <p:cNvSpPr txBox="1"/>
          <p:nvPr/>
        </p:nvSpPr>
        <p:spPr>
          <a:xfrm>
            <a:off x="9416387" y="2775726"/>
            <a:ext cx="1880332" cy="1042658"/>
          </a:xfrm>
          <a:prstGeom prst="rect">
            <a:avLst/>
          </a:prstGeom>
          <a:noFill/>
        </p:spPr>
        <p:txBody>
          <a:bodyPr wrap="square">
            <a:spAutoFit/>
          </a:bodyPr>
          <a:lstStyle/>
          <a:p>
            <a:r>
              <a:rPr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任务接口</a:t>
            </a:r>
            <a:endParaRPr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150000"/>
              </a:lnSpc>
              <a:buFont typeface="Wingdings" panose="05000000000000000000" pitchFamily="2" charset="2"/>
              <a:buChar char="l"/>
            </a:pP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Runnable</a:t>
            </a:r>
          </a:p>
          <a:p>
            <a:pPr marL="285750" indent="-285750">
              <a:lnSpc>
                <a:spcPct val="150000"/>
              </a:lnSpc>
              <a:buFont typeface="Wingdings" panose="05000000000000000000" pitchFamily="2" charset="2"/>
              <a:buChar char="l"/>
            </a:pP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Callable</a:t>
            </a:r>
            <a:endPar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7" name="椭圆 36">
            <a:extLst>
              <a:ext uri="{FF2B5EF4-FFF2-40B4-BE49-F238E27FC236}">
                <a16:creationId xmlns:a16="http://schemas.microsoft.com/office/drawing/2014/main" id="{BF92B0DE-097E-46E9-97C6-6F9610192871}"/>
              </a:ext>
            </a:extLst>
          </p:cNvPr>
          <p:cNvSpPr/>
          <p:nvPr/>
        </p:nvSpPr>
        <p:spPr>
          <a:xfrm>
            <a:off x="3795975" y="4947920"/>
            <a:ext cx="436880" cy="44747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占位符 3">
            <a:extLst>
              <a:ext uri="{FF2B5EF4-FFF2-40B4-BE49-F238E27FC236}">
                <a16:creationId xmlns:a16="http://schemas.microsoft.com/office/drawing/2014/main" id="{25CD3664-CF5A-4E9D-98C6-1888D8E5C9F5}"/>
              </a:ext>
            </a:extLst>
          </p:cNvPr>
          <p:cNvSpPr txBox="1">
            <a:spLocks/>
          </p:cNvSpPr>
          <p:nvPr/>
        </p:nvSpPr>
        <p:spPr>
          <a:xfrm>
            <a:off x="4339462" y="5465145"/>
            <a:ext cx="3086521" cy="517190"/>
          </a:xfrm>
          <a:prstGeom prst="rect">
            <a:avLst/>
          </a:prstGeom>
        </p:spPr>
        <p:txBody>
          <a:bodyPr/>
          <a:lst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buNone/>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任务队列（</a:t>
            </a:r>
            <a:r>
              <a:rPr kumimoji="1" lang="en-US" altLang="zh-CN" sz="1600" b="1"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WorkQueue</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p>
        </p:txBody>
      </p:sp>
      <p:sp>
        <p:nvSpPr>
          <p:cNvPr id="39" name="文本框 38">
            <a:extLst>
              <a:ext uri="{FF2B5EF4-FFF2-40B4-BE49-F238E27FC236}">
                <a16:creationId xmlns:a16="http://schemas.microsoft.com/office/drawing/2014/main" id="{BF49B172-1589-42B0-A275-07F9A2DB0E58}"/>
              </a:ext>
            </a:extLst>
          </p:cNvPr>
          <p:cNvSpPr txBox="1"/>
          <p:nvPr/>
        </p:nvSpPr>
        <p:spPr>
          <a:xfrm>
            <a:off x="3572022" y="2497171"/>
            <a:ext cx="2650547" cy="307777"/>
          </a:xfrm>
          <a:prstGeom prst="rect">
            <a:avLst/>
          </a:prstGeom>
          <a:noFill/>
        </p:spPr>
        <p:txBody>
          <a:bodyPr wrap="square">
            <a:spAutoFit/>
          </a:bodyPr>
          <a:lstStyle/>
          <a:p>
            <a:r>
              <a:rPr kumimoji="1" lang="zh-CN" altLang="en-US" sz="1400" b="1" dirty="0">
                <a:ea typeface="阿里巴巴普惠体" panose="00020600040101010101" pitchFamily="18" charset="-122"/>
              </a:rPr>
              <a:t>工作线程</a:t>
            </a:r>
            <a:r>
              <a:rPr kumimoji="1" lang="en-US" altLang="zh-CN" sz="1400" b="1" dirty="0" err="1">
                <a:ea typeface="阿里巴巴普惠体" panose="00020600040101010101" pitchFamily="18" charset="-122"/>
              </a:rPr>
              <a:t>WorkThread</a:t>
            </a:r>
            <a:endParaRPr kumimoji="1" lang="zh-CN" altLang="en-US" sz="1400" b="1" dirty="0">
              <a:ea typeface="阿里巴巴普惠体" panose="00020600040101010101" pitchFamily="18" charset="-122"/>
            </a:endParaRPr>
          </a:p>
        </p:txBody>
      </p:sp>
      <p:sp>
        <p:nvSpPr>
          <p:cNvPr id="40" name="椭圆 39">
            <a:extLst>
              <a:ext uri="{FF2B5EF4-FFF2-40B4-BE49-F238E27FC236}">
                <a16:creationId xmlns:a16="http://schemas.microsoft.com/office/drawing/2014/main" id="{FC642BCF-F43C-4181-8C65-B5F5FDD45B4A}"/>
              </a:ext>
            </a:extLst>
          </p:cNvPr>
          <p:cNvSpPr/>
          <p:nvPr/>
        </p:nvSpPr>
        <p:spPr>
          <a:xfrm>
            <a:off x="6162332" y="4953454"/>
            <a:ext cx="436880" cy="44747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椭圆 40">
            <a:extLst>
              <a:ext uri="{FF2B5EF4-FFF2-40B4-BE49-F238E27FC236}">
                <a16:creationId xmlns:a16="http://schemas.microsoft.com/office/drawing/2014/main" id="{F6F91BC1-230E-4540-BE25-57C92DDBE391}"/>
              </a:ext>
            </a:extLst>
          </p:cNvPr>
          <p:cNvSpPr/>
          <p:nvPr/>
        </p:nvSpPr>
        <p:spPr>
          <a:xfrm>
            <a:off x="6656543" y="4937330"/>
            <a:ext cx="436880" cy="44747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椭圆 41">
            <a:extLst>
              <a:ext uri="{FF2B5EF4-FFF2-40B4-BE49-F238E27FC236}">
                <a16:creationId xmlns:a16="http://schemas.microsoft.com/office/drawing/2014/main" id="{591BF5AF-B4E6-420A-A04B-899502874CD5}"/>
              </a:ext>
            </a:extLst>
          </p:cNvPr>
          <p:cNvSpPr/>
          <p:nvPr/>
        </p:nvSpPr>
        <p:spPr>
          <a:xfrm>
            <a:off x="7175804" y="4937330"/>
            <a:ext cx="436880" cy="44747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43" name="直接箭头连接符 42">
            <a:extLst>
              <a:ext uri="{FF2B5EF4-FFF2-40B4-BE49-F238E27FC236}">
                <a16:creationId xmlns:a16="http://schemas.microsoft.com/office/drawing/2014/main" id="{3E43F8C4-E7EF-40D2-8216-733E29E0B715}"/>
              </a:ext>
            </a:extLst>
          </p:cNvPr>
          <p:cNvCxnSpPr>
            <a:cxnSpLocks/>
            <a:endCxn id="26" idx="0"/>
          </p:cNvCxnSpPr>
          <p:nvPr/>
        </p:nvCxnSpPr>
        <p:spPr>
          <a:xfrm>
            <a:off x="4425321" y="3656969"/>
            <a:ext cx="758558" cy="128036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4" name="直接箭头连接符 43">
            <a:extLst>
              <a:ext uri="{FF2B5EF4-FFF2-40B4-BE49-F238E27FC236}">
                <a16:creationId xmlns:a16="http://schemas.microsoft.com/office/drawing/2014/main" id="{D86E8689-9A29-422D-96B4-E2897993D104}"/>
              </a:ext>
            </a:extLst>
          </p:cNvPr>
          <p:cNvCxnSpPr>
            <a:cxnSpLocks/>
            <a:endCxn id="27" idx="0"/>
          </p:cNvCxnSpPr>
          <p:nvPr/>
        </p:nvCxnSpPr>
        <p:spPr>
          <a:xfrm>
            <a:off x="5445843" y="3632445"/>
            <a:ext cx="349086" cy="132100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5" name="直接箭头连接符 44">
            <a:extLst>
              <a:ext uri="{FF2B5EF4-FFF2-40B4-BE49-F238E27FC236}">
                <a16:creationId xmlns:a16="http://schemas.microsoft.com/office/drawing/2014/main" id="{629EB5D8-EF4C-4FB9-ACB7-333CB395FC15}"/>
              </a:ext>
            </a:extLst>
          </p:cNvPr>
          <p:cNvCxnSpPr>
            <a:cxnSpLocks/>
            <a:endCxn id="40" idx="0"/>
          </p:cNvCxnSpPr>
          <p:nvPr/>
        </p:nvCxnSpPr>
        <p:spPr>
          <a:xfrm flipH="1">
            <a:off x="6380772" y="3599789"/>
            <a:ext cx="25848" cy="135366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4981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8"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grpId="0" nodeType="clickEffect">
                                  <p:stCondLst>
                                    <p:cond delay="0"/>
                                  </p:stCondLst>
                                  <p:childTnLst>
                                    <p:set>
                                      <p:cBhvr>
                                        <p:cTn id="19" dur="1" fill="hold">
                                          <p:stCondLst>
                                            <p:cond delay="0"/>
                                          </p:stCondLst>
                                        </p:cTn>
                                        <p:tgtEl>
                                          <p:spTgt spid="24"/>
                                        </p:tgtEl>
                                        <p:attrNameLst>
                                          <p:attrName>style.visibility</p:attrName>
                                        </p:attrNameLst>
                                      </p:cBhvr>
                                      <p:to>
                                        <p:strVal val="visible"/>
                                      </p:to>
                                    </p:set>
                                    <p:anim calcmode="lin" valueType="num">
                                      <p:cBhvr additive="base">
                                        <p:cTn id="20" dur="500" fill="hold"/>
                                        <p:tgtEl>
                                          <p:spTgt spid="24"/>
                                        </p:tgtEl>
                                        <p:attrNameLst>
                                          <p:attrName>ppt_x</p:attrName>
                                        </p:attrNameLst>
                                      </p:cBhvr>
                                      <p:tavLst>
                                        <p:tav tm="0">
                                          <p:val>
                                            <p:strVal val="1+#ppt_w/2"/>
                                          </p:val>
                                        </p:tav>
                                        <p:tav tm="100000">
                                          <p:val>
                                            <p:strVal val="#ppt_x"/>
                                          </p:val>
                                        </p:tav>
                                      </p:tavLst>
                                    </p:anim>
                                    <p:anim calcmode="lin" valueType="num">
                                      <p:cBhvr additive="base">
                                        <p:cTn id="21"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0"/>
                                        </p:tgtEl>
                                        <p:attrNameLst>
                                          <p:attrName>style.visibility</p:attrName>
                                        </p:attrNameLst>
                                      </p:cBhvr>
                                      <p:to>
                                        <p:strVal val="visible"/>
                                      </p:to>
                                    </p:set>
                                    <p:anim calcmode="lin" valueType="num">
                                      <p:cBhvr additive="base">
                                        <p:cTn id="26" dur="500" fill="hold"/>
                                        <p:tgtEl>
                                          <p:spTgt spid="30"/>
                                        </p:tgtEl>
                                        <p:attrNameLst>
                                          <p:attrName>ppt_x</p:attrName>
                                        </p:attrNameLst>
                                      </p:cBhvr>
                                      <p:tavLst>
                                        <p:tav tm="0">
                                          <p:val>
                                            <p:strVal val="#ppt_x"/>
                                          </p:val>
                                        </p:tav>
                                        <p:tav tm="100000">
                                          <p:val>
                                            <p:strVal val="#ppt_x"/>
                                          </p:val>
                                        </p:tav>
                                      </p:tavLst>
                                    </p:anim>
                                    <p:anim calcmode="lin" valueType="num">
                                      <p:cBhvr additive="base">
                                        <p:cTn id="27"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wipe(up)">
                                      <p:cBhvr>
                                        <p:cTn id="32" dur="500"/>
                                        <p:tgtEl>
                                          <p:spTgt spid="33"/>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37"/>
                                        </p:tgtEl>
                                        <p:attrNameLst>
                                          <p:attrName>style.visibility</p:attrName>
                                        </p:attrNameLst>
                                      </p:cBhvr>
                                      <p:to>
                                        <p:strVal val="visible"/>
                                      </p:to>
                                    </p:set>
                                    <p:anim calcmode="lin" valueType="num">
                                      <p:cBhvr additive="base">
                                        <p:cTn id="37" dur="500" fill="hold"/>
                                        <p:tgtEl>
                                          <p:spTgt spid="37"/>
                                        </p:tgtEl>
                                        <p:attrNameLst>
                                          <p:attrName>ppt_x</p:attrName>
                                        </p:attrNameLst>
                                      </p:cBhvr>
                                      <p:tavLst>
                                        <p:tav tm="0">
                                          <p:val>
                                            <p:strVal val="1+#ppt_w/2"/>
                                          </p:val>
                                        </p:tav>
                                        <p:tav tm="100000">
                                          <p:val>
                                            <p:strVal val="#ppt_x"/>
                                          </p:val>
                                        </p:tav>
                                      </p:tavLst>
                                    </p:anim>
                                    <p:anim calcmode="lin" valueType="num">
                                      <p:cBhvr additive="base">
                                        <p:cTn id="38"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1"/>
                                        </p:tgtEl>
                                        <p:attrNameLst>
                                          <p:attrName>style.visibility</p:attrName>
                                        </p:attrNameLst>
                                      </p:cBhvr>
                                      <p:to>
                                        <p:strVal val="visible"/>
                                      </p:to>
                                    </p:set>
                                    <p:anim calcmode="lin" valueType="num">
                                      <p:cBhvr additive="base">
                                        <p:cTn id="43" dur="500" fill="hold"/>
                                        <p:tgtEl>
                                          <p:spTgt spid="31"/>
                                        </p:tgtEl>
                                        <p:attrNameLst>
                                          <p:attrName>ppt_x</p:attrName>
                                        </p:attrNameLst>
                                      </p:cBhvr>
                                      <p:tavLst>
                                        <p:tav tm="0">
                                          <p:val>
                                            <p:strVal val="#ppt_x"/>
                                          </p:val>
                                        </p:tav>
                                        <p:tav tm="100000">
                                          <p:val>
                                            <p:strVal val="#ppt_x"/>
                                          </p:val>
                                        </p:tav>
                                      </p:tavLst>
                                    </p:anim>
                                    <p:anim calcmode="lin" valueType="num">
                                      <p:cBhvr additive="base">
                                        <p:cTn id="44"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nodeType="click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wipe(up)">
                                      <p:cBhvr>
                                        <p:cTn id="49" dur="500"/>
                                        <p:tgtEl>
                                          <p:spTgt spid="34"/>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2" fill="hold" grpId="0" nodeType="clickEffect">
                                  <p:stCondLst>
                                    <p:cond delay="0"/>
                                  </p:stCondLst>
                                  <p:childTnLst>
                                    <p:set>
                                      <p:cBhvr>
                                        <p:cTn id="53" dur="1" fill="hold">
                                          <p:stCondLst>
                                            <p:cond delay="0"/>
                                          </p:stCondLst>
                                        </p:cTn>
                                        <p:tgtEl>
                                          <p:spTgt spid="25"/>
                                        </p:tgtEl>
                                        <p:attrNameLst>
                                          <p:attrName>style.visibility</p:attrName>
                                        </p:attrNameLst>
                                      </p:cBhvr>
                                      <p:to>
                                        <p:strVal val="visible"/>
                                      </p:to>
                                    </p:set>
                                    <p:anim calcmode="lin" valueType="num">
                                      <p:cBhvr additive="base">
                                        <p:cTn id="54" dur="500" fill="hold"/>
                                        <p:tgtEl>
                                          <p:spTgt spid="25"/>
                                        </p:tgtEl>
                                        <p:attrNameLst>
                                          <p:attrName>ppt_x</p:attrName>
                                        </p:attrNameLst>
                                      </p:cBhvr>
                                      <p:tavLst>
                                        <p:tav tm="0">
                                          <p:val>
                                            <p:strVal val="1+#ppt_w/2"/>
                                          </p:val>
                                        </p:tav>
                                        <p:tav tm="100000">
                                          <p:val>
                                            <p:strVal val="#ppt_x"/>
                                          </p:val>
                                        </p:tav>
                                      </p:tavLst>
                                    </p:anim>
                                    <p:anim calcmode="lin" valueType="num">
                                      <p:cBhvr additive="base">
                                        <p:cTn id="55"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32"/>
                                        </p:tgtEl>
                                        <p:attrNameLst>
                                          <p:attrName>style.visibility</p:attrName>
                                        </p:attrNameLst>
                                      </p:cBhvr>
                                      <p:to>
                                        <p:strVal val="visible"/>
                                      </p:to>
                                    </p:set>
                                    <p:anim calcmode="lin" valueType="num">
                                      <p:cBhvr additive="base">
                                        <p:cTn id="60" dur="500" fill="hold"/>
                                        <p:tgtEl>
                                          <p:spTgt spid="32"/>
                                        </p:tgtEl>
                                        <p:attrNameLst>
                                          <p:attrName>ppt_x</p:attrName>
                                        </p:attrNameLst>
                                      </p:cBhvr>
                                      <p:tavLst>
                                        <p:tav tm="0">
                                          <p:val>
                                            <p:strVal val="#ppt_x"/>
                                          </p:val>
                                        </p:tav>
                                        <p:tav tm="100000">
                                          <p:val>
                                            <p:strVal val="#ppt_x"/>
                                          </p:val>
                                        </p:tav>
                                      </p:tavLst>
                                    </p:anim>
                                    <p:anim calcmode="lin" valueType="num">
                                      <p:cBhvr additive="base">
                                        <p:cTn id="61"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nodeType="clickEffect">
                                  <p:stCondLst>
                                    <p:cond delay="0"/>
                                  </p:stCondLst>
                                  <p:childTnLst>
                                    <p:set>
                                      <p:cBhvr>
                                        <p:cTn id="65" dur="1" fill="hold">
                                          <p:stCondLst>
                                            <p:cond delay="0"/>
                                          </p:stCondLst>
                                        </p:cTn>
                                        <p:tgtEl>
                                          <p:spTgt spid="35"/>
                                        </p:tgtEl>
                                        <p:attrNameLst>
                                          <p:attrName>style.visibility</p:attrName>
                                        </p:attrNameLst>
                                      </p:cBhvr>
                                      <p:to>
                                        <p:strVal val="visible"/>
                                      </p:to>
                                    </p:set>
                                    <p:animEffect transition="in" filter="wipe(up)">
                                      <p:cBhvr>
                                        <p:cTn id="66" dur="500"/>
                                        <p:tgtEl>
                                          <p:spTgt spid="35"/>
                                        </p:tgtEl>
                                      </p:cBhvr>
                                    </p:animEffect>
                                  </p:childTnLst>
                                </p:cTn>
                              </p:par>
                            </p:childTnLst>
                          </p:cTn>
                        </p:par>
                      </p:childTnLst>
                    </p:cTn>
                  </p:par>
                  <p:par>
                    <p:cTn id="67" fill="hold">
                      <p:stCondLst>
                        <p:cond delay="indefinite"/>
                      </p:stCondLst>
                      <p:childTnLst>
                        <p:par>
                          <p:cTn id="68" fill="hold">
                            <p:stCondLst>
                              <p:cond delay="0"/>
                            </p:stCondLst>
                            <p:childTnLst>
                              <p:par>
                                <p:cTn id="69" presetID="2" presetClass="entr" presetSubtype="2"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anim calcmode="lin" valueType="num">
                                      <p:cBhvr additive="base">
                                        <p:cTn id="71" dur="500" fill="hold"/>
                                        <p:tgtEl>
                                          <p:spTgt spid="26"/>
                                        </p:tgtEl>
                                        <p:attrNameLst>
                                          <p:attrName>ppt_x</p:attrName>
                                        </p:attrNameLst>
                                      </p:cBhvr>
                                      <p:tavLst>
                                        <p:tav tm="0">
                                          <p:val>
                                            <p:strVal val="1+#ppt_w/2"/>
                                          </p:val>
                                        </p:tav>
                                        <p:tav tm="100000">
                                          <p:val>
                                            <p:strVal val="#ppt_x"/>
                                          </p:val>
                                        </p:tav>
                                      </p:tavLst>
                                    </p:anim>
                                    <p:anim calcmode="lin" valueType="num">
                                      <p:cBhvr additive="base">
                                        <p:cTn id="72" dur="500" fill="hold"/>
                                        <p:tgtEl>
                                          <p:spTgt spid="26"/>
                                        </p:tgtEl>
                                        <p:attrNameLst>
                                          <p:attrName>ppt_y</p:attrName>
                                        </p:attrNameLst>
                                      </p:cBhvr>
                                      <p:tavLst>
                                        <p:tav tm="0">
                                          <p:val>
                                            <p:strVal val="#ppt_y"/>
                                          </p:val>
                                        </p:tav>
                                        <p:tav tm="100000">
                                          <p:val>
                                            <p:strVal val="#ppt_y"/>
                                          </p:val>
                                        </p:tav>
                                      </p:tavLst>
                                    </p:anim>
                                  </p:childTnLst>
                                </p:cTn>
                              </p:par>
                            </p:childTnLst>
                          </p:cTn>
                        </p:par>
                        <p:par>
                          <p:cTn id="73" fill="hold">
                            <p:stCondLst>
                              <p:cond delay="500"/>
                            </p:stCondLst>
                            <p:childTnLst>
                              <p:par>
                                <p:cTn id="74" presetID="2" presetClass="entr" presetSubtype="2" fill="hold" grpId="0" nodeType="afterEffect">
                                  <p:stCondLst>
                                    <p:cond delay="0"/>
                                  </p:stCondLst>
                                  <p:childTnLst>
                                    <p:set>
                                      <p:cBhvr>
                                        <p:cTn id="75" dur="1" fill="hold">
                                          <p:stCondLst>
                                            <p:cond delay="0"/>
                                          </p:stCondLst>
                                        </p:cTn>
                                        <p:tgtEl>
                                          <p:spTgt spid="27"/>
                                        </p:tgtEl>
                                        <p:attrNameLst>
                                          <p:attrName>style.visibility</p:attrName>
                                        </p:attrNameLst>
                                      </p:cBhvr>
                                      <p:to>
                                        <p:strVal val="visible"/>
                                      </p:to>
                                    </p:set>
                                    <p:anim calcmode="lin" valueType="num">
                                      <p:cBhvr additive="base">
                                        <p:cTn id="76" dur="500" fill="hold"/>
                                        <p:tgtEl>
                                          <p:spTgt spid="27"/>
                                        </p:tgtEl>
                                        <p:attrNameLst>
                                          <p:attrName>ppt_x</p:attrName>
                                        </p:attrNameLst>
                                      </p:cBhvr>
                                      <p:tavLst>
                                        <p:tav tm="0">
                                          <p:val>
                                            <p:strVal val="1+#ppt_w/2"/>
                                          </p:val>
                                        </p:tav>
                                        <p:tav tm="100000">
                                          <p:val>
                                            <p:strVal val="#ppt_x"/>
                                          </p:val>
                                        </p:tav>
                                      </p:tavLst>
                                    </p:anim>
                                    <p:anim calcmode="lin" valueType="num">
                                      <p:cBhvr additive="base">
                                        <p:cTn id="77" dur="500" fill="hold"/>
                                        <p:tgtEl>
                                          <p:spTgt spid="27"/>
                                        </p:tgtEl>
                                        <p:attrNameLst>
                                          <p:attrName>ppt_y</p:attrName>
                                        </p:attrNameLst>
                                      </p:cBhvr>
                                      <p:tavLst>
                                        <p:tav tm="0">
                                          <p:val>
                                            <p:strVal val="#ppt_y"/>
                                          </p:val>
                                        </p:tav>
                                        <p:tav tm="100000">
                                          <p:val>
                                            <p:strVal val="#ppt_y"/>
                                          </p:val>
                                        </p:tav>
                                      </p:tavLst>
                                    </p:anim>
                                  </p:childTnLst>
                                </p:cTn>
                              </p:par>
                            </p:childTnLst>
                          </p:cTn>
                        </p:par>
                        <p:par>
                          <p:cTn id="78" fill="hold">
                            <p:stCondLst>
                              <p:cond delay="1000"/>
                            </p:stCondLst>
                            <p:childTnLst>
                              <p:par>
                                <p:cTn id="79" presetID="2" presetClass="entr" presetSubtype="2" fill="hold" grpId="0" nodeType="afterEffect">
                                  <p:stCondLst>
                                    <p:cond delay="0"/>
                                  </p:stCondLst>
                                  <p:childTnLst>
                                    <p:set>
                                      <p:cBhvr>
                                        <p:cTn id="80" dur="1" fill="hold">
                                          <p:stCondLst>
                                            <p:cond delay="0"/>
                                          </p:stCondLst>
                                        </p:cTn>
                                        <p:tgtEl>
                                          <p:spTgt spid="40"/>
                                        </p:tgtEl>
                                        <p:attrNameLst>
                                          <p:attrName>style.visibility</p:attrName>
                                        </p:attrNameLst>
                                      </p:cBhvr>
                                      <p:to>
                                        <p:strVal val="visible"/>
                                      </p:to>
                                    </p:set>
                                    <p:anim calcmode="lin" valueType="num">
                                      <p:cBhvr additive="base">
                                        <p:cTn id="81" dur="500" fill="hold"/>
                                        <p:tgtEl>
                                          <p:spTgt spid="40"/>
                                        </p:tgtEl>
                                        <p:attrNameLst>
                                          <p:attrName>ppt_x</p:attrName>
                                        </p:attrNameLst>
                                      </p:cBhvr>
                                      <p:tavLst>
                                        <p:tav tm="0">
                                          <p:val>
                                            <p:strVal val="1+#ppt_w/2"/>
                                          </p:val>
                                        </p:tav>
                                        <p:tav tm="100000">
                                          <p:val>
                                            <p:strVal val="#ppt_x"/>
                                          </p:val>
                                        </p:tav>
                                      </p:tavLst>
                                    </p:anim>
                                    <p:anim calcmode="lin" valueType="num">
                                      <p:cBhvr additive="base">
                                        <p:cTn id="82" dur="500" fill="hold"/>
                                        <p:tgtEl>
                                          <p:spTgt spid="40"/>
                                        </p:tgtEl>
                                        <p:attrNameLst>
                                          <p:attrName>ppt_y</p:attrName>
                                        </p:attrNameLst>
                                      </p:cBhvr>
                                      <p:tavLst>
                                        <p:tav tm="0">
                                          <p:val>
                                            <p:strVal val="#ppt_y"/>
                                          </p:val>
                                        </p:tav>
                                        <p:tav tm="100000">
                                          <p:val>
                                            <p:strVal val="#ppt_y"/>
                                          </p:val>
                                        </p:tav>
                                      </p:tavLst>
                                    </p:anim>
                                  </p:childTnLst>
                                </p:cTn>
                              </p:par>
                            </p:childTnLst>
                          </p:cTn>
                        </p:par>
                        <p:par>
                          <p:cTn id="83" fill="hold">
                            <p:stCondLst>
                              <p:cond delay="1500"/>
                            </p:stCondLst>
                            <p:childTnLst>
                              <p:par>
                                <p:cTn id="84" presetID="2" presetClass="entr" presetSubtype="2" fill="hold" grpId="0" nodeType="afterEffect">
                                  <p:stCondLst>
                                    <p:cond delay="0"/>
                                  </p:stCondLst>
                                  <p:childTnLst>
                                    <p:set>
                                      <p:cBhvr>
                                        <p:cTn id="85" dur="1" fill="hold">
                                          <p:stCondLst>
                                            <p:cond delay="0"/>
                                          </p:stCondLst>
                                        </p:cTn>
                                        <p:tgtEl>
                                          <p:spTgt spid="41"/>
                                        </p:tgtEl>
                                        <p:attrNameLst>
                                          <p:attrName>style.visibility</p:attrName>
                                        </p:attrNameLst>
                                      </p:cBhvr>
                                      <p:to>
                                        <p:strVal val="visible"/>
                                      </p:to>
                                    </p:set>
                                    <p:anim calcmode="lin" valueType="num">
                                      <p:cBhvr additive="base">
                                        <p:cTn id="86" dur="500" fill="hold"/>
                                        <p:tgtEl>
                                          <p:spTgt spid="41"/>
                                        </p:tgtEl>
                                        <p:attrNameLst>
                                          <p:attrName>ppt_x</p:attrName>
                                        </p:attrNameLst>
                                      </p:cBhvr>
                                      <p:tavLst>
                                        <p:tav tm="0">
                                          <p:val>
                                            <p:strVal val="1+#ppt_w/2"/>
                                          </p:val>
                                        </p:tav>
                                        <p:tav tm="100000">
                                          <p:val>
                                            <p:strVal val="#ppt_x"/>
                                          </p:val>
                                        </p:tav>
                                      </p:tavLst>
                                    </p:anim>
                                    <p:anim calcmode="lin" valueType="num">
                                      <p:cBhvr additive="base">
                                        <p:cTn id="87" dur="500" fill="hold"/>
                                        <p:tgtEl>
                                          <p:spTgt spid="41"/>
                                        </p:tgtEl>
                                        <p:attrNameLst>
                                          <p:attrName>ppt_y</p:attrName>
                                        </p:attrNameLst>
                                      </p:cBhvr>
                                      <p:tavLst>
                                        <p:tav tm="0">
                                          <p:val>
                                            <p:strVal val="#ppt_y"/>
                                          </p:val>
                                        </p:tav>
                                        <p:tav tm="100000">
                                          <p:val>
                                            <p:strVal val="#ppt_y"/>
                                          </p:val>
                                        </p:tav>
                                      </p:tavLst>
                                    </p:anim>
                                  </p:childTnLst>
                                </p:cTn>
                              </p:par>
                            </p:childTnLst>
                          </p:cTn>
                        </p:par>
                        <p:par>
                          <p:cTn id="88" fill="hold">
                            <p:stCondLst>
                              <p:cond delay="2000"/>
                            </p:stCondLst>
                            <p:childTnLst>
                              <p:par>
                                <p:cTn id="89" presetID="2" presetClass="entr" presetSubtype="2" fill="hold" grpId="0" nodeType="afterEffect">
                                  <p:stCondLst>
                                    <p:cond delay="0"/>
                                  </p:stCondLst>
                                  <p:childTnLst>
                                    <p:set>
                                      <p:cBhvr>
                                        <p:cTn id="90" dur="1" fill="hold">
                                          <p:stCondLst>
                                            <p:cond delay="0"/>
                                          </p:stCondLst>
                                        </p:cTn>
                                        <p:tgtEl>
                                          <p:spTgt spid="42"/>
                                        </p:tgtEl>
                                        <p:attrNameLst>
                                          <p:attrName>style.visibility</p:attrName>
                                        </p:attrNameLst>
                                      </p:cBhvr>
                                      <p:to>
                                        <p:strVal val="visible"/>
                                      </p:to>
                                    </p:set>
                                    <p:anim calcmode="lin" valueType="num">
                                      <p:cBhvr additive="base">
                                        <p:cTn id="91" dur="500" fill="hold"/>
                                        <p:tgtEl>
                                          <p:spTgt spid="42"/>
                                        </p:tgtEl>
                                        <p:attrNameLst>
                                          <p:attrName>ppt_x</p:attrName>
                                        </p:attrNameLst>
                                      </p:cBhvr>
                                      <p:tavLst>
                                        <p:tav tm="0">
                                          <p:val>
                                            <p:strVal val="1+#ppt_w/2"/>
                                          </p:val>
                                        </p:tav>
                                        <p:tav tm="100000">
                                          <p:val>
                                            <p:strVal val="#ppt_x"/>
                                          </p:val>
                                        </p:tav>
                                      </p:tavLst>
                                    </p:anim>
                                    <p:anim calcmode="lin" valueType="num">
                                      <p:cBhvr additive="base">
                                        <p:cTn id="92" dur="500" fill="hold"/>
                                        <p:tgtEl>
                                          <p:spTgt spid="42"/>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2" presetClass="exit" presetSubtype="4" fill="hold" grpId="1" nodeType="clickEffect">
                                  <p:stCondLst>
                                    <p:cond delay="0"/>
                                  </p:stCondLst>
                                  <p:childTnLst>
                                    <p:animEffect transition="out" filter="wipe(down)">
                                      <p:cBhvr>
                                        <p:cTn id="96" dur="500"/>
                                        <p:tgtEl>
                                          <p:spTgt spid="24"/>
                                        </p:tgtEl>
                                      </p:cBhvr>
                                    </p:animEffect>
                                    <p:set>
                                      <p:cBhvr>
                                        <p:cTn id="97" dur="1" fill="hold">
                                          <p:stCondLst>
                                            <p:cond delay="499"/>
                                          </p:stCondLst>
                                        </p:cTn>
                                        <p:tgtEl>
                                          <p:spTgt spid="24"/>
                                        </p:tgtEl>
                                        <p:attrNameLst>
                                          <p:attrName>style.visibility</p:attrName>
                                        </p:attrNameLst>
                                      </p:cBhvr>
                                      <p:to>
                                        <p:strVal val="hidden"/>
                                      </p:to>
                                    </p:set>
                                  </p:childTnLst>
                                </p:cTn>
                              </p:par>
                              <p:par>
                                <p:cTn id="98" presetID="22" presetClass="exit" presetSubtype="4" fill="hold" nodeType="withEffect">
                                  <p:stCondLst>
                                    <p:cond delay="0"/>
                                  </p:stCondLst>
                                  <p:childTnLst>
                                    <p:animEffect transition="out" filter="wipe(down)">
                                      <p:cBhvr>
                                        <p:cTn id="99" dur="500"/>
                                        <p:tgtEl>
                                          <p:spTgt spid="33"/>
                                        </p:tgtEl>
                                      </p:cBhvr>
                                    </p:animEffect>
                                    <p:set>
                                      <p:cBhvr>
                                        <p:cTn id="100" dur="1" fill="hold">
                                          <p:stCondLst>
                                            <p:cond delay="499"/>
                                          </p:stCondLst>
                                        </p:cTn>
                                        <p:tgtEl>
                                          <p:spTgt spid="33"/>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22" presetClass="entr" presetSubtype="1" fill="hold" nodeType="clickEffect">
                                  <p:stCondLst>
                                    <p:cond delay="0"/>
                                  </p:stCondLst>
                                  <p:childTnLst>
                                    <p:set>
                                      <p:cBhvr>
                                        <p:cTn id="104" dur="1" fill="hold">
                                          <p:stCondLst>
                                            <p:cond delay="0"/>
                                          </p:stCondLst>
                                        </p:cTn>
                                        <p:tgtEl>
                                          <p:spTgt spid="43"/>
                                        </p:tgtEl>
                                        <p:attrNameLst>
                                          <p:attrName>style.visibility</p:attrName>
                                        </p:attrNameLst>
                                      </p:cBhvr>
                                      <p:to>
                                        <p:strVal val="visible"/>
                                      </p:to>
                                    </p:set>
                                    <p:animEffect transition="in" filter="wipe(up)">
                                      <p:cBhvr>
                                        <p:cTn id="105" dur="500"/>
                                        <p:tgtEl>
                                          <p:spTgt spid="43"/>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xit" presetSubtype="4" fill="hold" grpId="1" nodeType="clickEffect">
                                  <p:stCondLst>
                                    <p:cond delay="0"/>
                                  </p:stCondLst>
                                  <p:childTnLst>
                                    <p:animEffect transition="out" filter="wipe(down)">
                                      <p:cBhvr>
                                        <p:cTn id="109" dur="500"/>
                                        <p:tgtEl>
                                          <p:spTgt spid="37"/>
                                        </p:tgtEl>
                                      </p:cBhvr>
                                    </p:animEffect>
                                    <p:set>
                                      <p:cBhvr>
                                        <p:cTn id="110" dur="1" fill="hold">
                                          <p:stCondLst>
                                            <p:cond delay="499"/>
                                          </p:stCondLst>
                                        </p:cTn>
                                        <p:tgtEl>
                                          <p:spTgt spid="37"/>
                                        </p:tgtEl>
                                        <p:attrNameLst>
                                          <p:attrName>style.visibility</p:attrName>
                                        </p:attrNameLst>
                                      </p:cBhvr>
                                      <p:to>
                                        <p:strVal val="hidden"/>
                                      </p:to>
                                    </p:set>
                                  </p:childTnLst>
                                </p:cTn>
                              </p:par>
                              <p:par>
                                <p:cTn id="111" presetID="22" presetClass="exit" presetSubtype="4" fill="hold" nodeType="withEffect">
                                  <p:stCondLst>
                                    <p:cond delay="0"/>
                                  </p:stCondLst>
                                  <p:childTnLst>
                                    <p:animEffect transition="out" filter="wipe(down)">
                                      <p:cBhvr>
                                        <p:cTn id="112" dur="500"/>
                                        <p:tgtEl>
                                          <p:spTgt spid="34"/>
                                        </p:tgtEl>
                                      </p:cBhvr>
                                    </p:animEffect>
                                    <p:set>
                                      <p:cBhvr>
                                        <p:cTn id="113" dur="1" fill="hold">
                                          <p:stCondLst>
                                            <p:cond delay="499"/>
                                          </p:stCondLst>
                                        </p:cTn>
                                        <p:tgtEl>
                                          <p:spTgt spid="34"/>
                                        </p:tgtEl>
                                        <p:attrNameLst>
                                          <p:attrName>style.visibility</p:attrName>
                                        </p:attrNameLst>
                                      </p:cBhvr>
                                      <p:to>
                                        <p:strVal val="hidden"/>
                                      </p:to>
                                    </p:set>
                                  </p:childTnLst>
                                </p:cTn>
                              </p:par>
                            </p:childTnLst>
                          </p:cTn>
                        </p:par>
                      </p:childTnLst>
                    </p:cTn>
                  </p:par>
                  <p:par>
                    <p:cTn id="114" fill="hold">
                      <p:stCondLst>
                        <p:cond delay="indefinite"/>
                      </p:stCondLst>
                      <p:childTnLst>
                        <p:par>
                          <p:cTn id="115" fill="hold">
                            <p:stCondLst>
                              <p:cond delay="0"/>
                            </p:stCondLst>
                            <p:childTnLst>
                              <p:par>
                                <p:cTn id="116" presetID="22" presetClass="entr" presetSubtype="1" fill="hold" nodeType="clickEffect">
                                  <p:stCondLst>
                                    <p:cond delay="0"/>
                                  </p:stCondLst>
                                  <p:childTnLst>
                                    <p:set>
                                      <p:cBhvr>
                                        <p:cTn id="117" dur="1" fill="hold">
                                          <p:stCondLst>
                                            <p:cond delay="0"/>
                                          </p:stCondLst>
                                        </p:cTn>
                                        <p:tgtEl>
                                          <p:spTgt spid="44"/>
                                        </p:tgtEl>
                                        <p:attrNameLst>
                                          <p:attrName>style.visibility</p:attrName>
                                        </p:attrNameLst>
                                      </p:cBhvr>
                                      <p:to>
                                        <p:strVal val="visible"/>
                                      </p:to>
                                    </p:set>
                                    <p:animEffect transition="in" filter="wipe(up)">
                                      <p:cBhvr>
                                        <p:cTn id="118" dur="500"/>
                                        <p:tgtEl>
                                          <p:spTgt spid="44"/>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xit" presetSubtype="4" fill="hold" grpId="1" nodeType="clickEffect">
                                  <p:stCondLst>
                                    <p:cond delay="0"/>
                                  </p:stCondLst>
                                  <p:childTnLst>
                                    <p:animEffect transition="out" filter="wipe(down)">
                                      <p:cBhvr>
                                        <p:cTn id="122" dur="500"/>
                                        <p:tgtEl>
                                          <p:spTgt spid="25"/>
                                        </p:tgtEl>
                                      </p:cBhvr>
                                    </p:animEffect>
                                    <p:set>
                                      <p:cBhvr>
                                        <p:cTn id="123" dur="1" fill="hold">
                                          <p:stCondLst>
                                            <p:cond delay="499"/>
                                          </p:stCondLst>
                                        </p:cTn>
                                        <p:tgtEl>
                                          <p:spTgt spid="25"/>
                                        </p:tgtEl>
                                        <p:attrNameLst>
                                          <p:attrName>style.visibility</p:attrName>
                                        </p:attrNameLst>
                                      </p:cBhvr>
                                      <p:to>
                                        <p:strVal val="hidden"/>
                                      </p:to>
                                    </p:set>
                                  </p:childTnLst>
                                </p:cTn>
                              </p:par>
                              <p:par>
                                <p:cTn id="124" presetID="22" presetClass="exit" presetSubtype="4" fill="hold" nodeType="withEffect">
                                  <p:stCondLst>
                                    <p:cond delay="0"/>
                                  </p:stCondLst>
                                  <p:childTnLst>
                                    <p:animEffect transition="out" filter="wipe(down)">
                                      <p:cBhvr>
                                        <p:cTn id="125" dur="500"/>
                                        <p:tgtEl>
                                          <p:spTgt spid="35"/>
                                        </p:tgtEl>
                                      </p:cBhvr>
                                    </p:animEffect>
                                    <p:set>
                                      <p:cBhvr>
                                        <p:cTn id="126" dur="1" fill="hold">
                                          <p:stCondLst>
                                            <p:cond delay="499"/>
                                          </p:stCondLst>
                                        </p:cTn>
                                        <p:tgtEl>
                                          <p:spTgt spid="35"/>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22" presetClass="entr" presetSubtype="1" fill="hold" nodeType="clickEffect">
                                  <p:stCondLst>
                                    <p:cond delay="0"/>
                                  </p:stCondLst>
                                  <p:childTnLst>
                                    <p:set>
                                      <p:cBhvr>
                                        <p:cTn id="130" dur="1" fill="hold">
                                          <p:stCondLst>
                                            <p:cond delay="0"/>
                                          </p:stCondLst>
                                        </p:cTn>
                                        <p:tgtEl>
                                          <p:spTgt spid="45"/>
                                        </p:tgtEl>
                                        <p:attrNameLst>
                                          <p:attrName>style.visibility</p:attrName>
                                        </p:attrNameLst>
                                      </p:cBhvr>
                                      <p:to>
                                        <p:strVal val="visible"/>
                                      </p:to>
                                    </p:set>
                                    <p:animEffect transition="in" filter="wipe(up)">
                                      <p:cBhvr>
                                        <p:cTn id="131" dur="500"/>
                                        <p:tgtEl>
                                          <p:spTgt spid="45"/>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4" fill="hold" grpId="0" nodeType="clickEffect">
                                  <p:stCondLst>
                                    <p:cond delay="0"/>
                                  </p:stCondLst>
                                  <p:childTnLst>
                                    <p:set>
                                      <p:cBhvr>
                                        <p:cTn id="135" dur="1" fill="hold">
                                          <p:stCondLst>
                                            <p:cond delay="0"/>
                                          </p:stCondLst>
                                        </p:cTn>
                                        <p:tgtEl>
                                          <p:spTgt spid="39"/>
                                        </p:tgtEl>
                                        <p:attrNameLst>
                                          <p:attrName>style.visibility</p:attrName>
                                        </p:attrNameLst>
                                      </p:cBhvr>
                                      <p:to>
                                        <p:strVal val="visible"/>
                                      </p:to>
                                    </p:set>
                                    <p:animEffect transition="in" filter="wipe(down)">
                                      <p:cBhvr>
                                        <p:cTn id="136" dur="500"/>
                                        <p:tgtEl>
                                          <p:spTgt spid="39"/>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4" fill="hold" grpId="0" nodeType="clickEffect">
                                  <p:stCondLst>
                                    <p:cond delay="0"/>
                                  </p:stCondLst>
                                  <p:childTnLst>
                                    <p:set>
                                      <p:cBhvr>
                                        <p:cTn id="140" dur="1" fill="hold">
                                          <p:stCondLst>
                                            <p:cond delay="0"/>
                                          </p:stCondLst>
                                        </p:cTn>
                                        <p:tgtEl>
                                          <p:spTgt spid="38"/>
                                        </p:tgtEl>
                                        <p:attrNameLst>
                                          <p:attrName>style.visibility</p:attrName>
                                        </p:attrNameLst>
                                      </p:cBhvr>
                                      <p:to>
                                        <p:strVal val="visible"/>
                                      </p:to>
                                    </p:set>
                                    <p:animEffect transition="in" filter="wipe(down)">
                                      <p:cBhvr>
                                        <p:cTn id="141" dur="500"/>
                                        <p:tgtEl>
                                          <p:spTgt spid="38"/>
                                        </p:tgtEl>
                                      </p:cBhvr>
                                    </p:animEffect>
                                  </p:childTnLst>
                                </p:cTn>
                              </p:par>
                            </p:childTnLst>
                          </p:cTn>
                        </p:par>
                      </p:childTnLst>
                    </p:cTn>
                  </p:par>
                  <p:par>
                    <p:cTn id="142" fill="hold">
                      <p:stCondLst>
                        <p:cond delay="indefinite"/>
                      </p:stCondLst>
                      <p:childTnLst>
                        <p:par>
                          <p:cTn id="143" fill="hold">
                            <p:stCondLst>
                              <p:cond delay="0"/>
                            </p:stCondLst>
                            <p:childTnLst>
                              <p:par>
                                <p:cTn id="144" presetID="22" presetClass="entr" presetSubtype="4" fill="hold" grpId="0" nodeType="clickEffect">
                                  <p:stCondLst>
                                    <p:cond delay="0"/>
                                  </p:stCondLst>
                                  <p:childTnLst>
                                    <p:set>
                                      <p:cBhvr>
                                        <p:cTn id="145" dur="1" fill="hold">
                                          <p:stCondLst>
                                            <p:cond delay="0"/>
                                          </p:stCondLst>
                                        </p:cTn>
                                        <p:tgtEl>
                                          <p:spTgt spid="36"/>
                                        </p:tgtEl>
                                        <p:attrNameLst>
                                          <p:attrName>style.visibility</p:attrName>
                                        </p:attrNameLst>
                                      </p:cBhvr>
                                      <p:to>
                                        <p:strVal val="visible"/>
                                      </p:to>
                                    </p:set>
                                    <p:animEffect transition="in" filter="wipe(down)">
                                      <p:cBhvr>
                                        <p:cTn id="14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5" grpId="0" animBg="1"/>
      <p:bldP spid="25" grpId="1" animBg="1"/>
      <p:bldP spid="26" grpId="0" animBg="1"/>
      <p:bldP spid="27" grpId="0" animBg="1"/>
      <p:bldP spid="28" grpId="0" animBg="1"/>
      <p:bldP spid="36" grpId="0"/>
      <p:bldP spid="37" grpId="0" animBg="1"/>
      <p:bldP spid="37" grpId="1" animBg="1"/>
      <p:bldP spid="38" grpId="0"/>
      <p:bldP spid="39" grpId="0"/>
      <p:bldP spid="40" grpId="0" animBg="1"/>
      <p:bldP spid="41" grpId="0" animBg="1"/>
      <p:bldP spid="42"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065406" y="1117198"/>
            <a:ext cx="5973761" cy="4256405"/>
          </a:xfrm>
        </p:spPr>
        <p:txBody>
          <a:bodyPr>
            <a:noAutofit/>
          </a:bodyPr>
          <a:lstStyle/>
          <a:p>
            <a:pPr>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多线程的创建</a:t>
            </a:r>
            <a:endPar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Thread</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的常用方法</a:t>
            </a:r>
          </a:p>
          <a:p>
            <a:pPr>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线程安全</a:t>
            </a:r>
            <a:endPar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线程同步</a:t>
            </a:r>
            <a:endPar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线程通信</a:t>
            </a:r>
            <a:endPar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线程池</a:t>
            </a:r>
            <a:r>
              <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重点</a:t>
            </a:r>
            <a:r>
              <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pPr marL="895335" lvl="1" indent="-285750">
              <a:lnSpc>
                <a:spcPct val="200000"/>
              </a:lnSpc>
              <a:buFont typeface="Wingdings" panose="05000000000000000000" pitchFamily="2" charset="2"/>
              <a:buChar char="u"/>
            </a:pPr>
            <a:r>
              <a:rPr lang="zh-CN" altLang="en-US" sz="12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线程池概述</a:t>
            </a:r>
            <a:endParaRPr lang="en-US" altLang="zh-CN" sz="12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2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线程池实现的</a:t>
            </a:r>
            <a:r>
              <a:rPr lang="en-US" altLang="zh-CN" sz="12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r>
              <a:rPr lang="zh-CN" altLang="en-US" sz="12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、参数说明</a:t>
            </a:r>
            <a:endParaRPr lang="en-US" altLang="zh-CN" sz="12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2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线程池处理</a:t>
            </a:r>
            <a:r>
              <a:rPr lang="en-US" altLang="zh-CN" sz="12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Runnable</a:t>
            </a:r>
            <a:r>
              <a:rPr lang="zh-CN" altLang="en-US" sz="12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任务</a:t>
            </a:r>
            <a:endParaRPr lang="en-US" altLang="zh-CN" sz="12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2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线程池处理</a:t>
            </a:r>
            <a:r>
              <a:rPr lang="en-US" altLang="zh-CN" sz="12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Callable</a:t>
            </a:r>
            <a:r>
              <a:rPr lang="zh-CN" altLang="en-US" sz="12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任务</a:t>
            </a:r>
            <a:endParaRPr lang="en-US" altLang="zh-CN" sz="12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2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Executors</a:t>
            </a:r>
            <a:r>
              <a:rPr lang="zh-CN" altLang="en-US" sz="12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工具类实现线程池</a:t>
            </a:r>
            <a:endParaRPr lang="en-US" altLang="zh-CN" sz="12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补充知识：定时器</a:t>
            </a:r>
            <a:endPar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补充知识：并发、并行</a:t>
            </a:r>
            <a:endPar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补充知识：线程的生命周期</a:t>
            </a:r>
            <a:endPar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617753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E4A1AFF-5EB0-5C4B-93C7-DF3AA87FFA1B}"/>
              </a:ext>
            </a:extLst>
          </p:cNvPr>
          <p:cNvSpPr>
            <a:spLocks noGrp="1"/>
          </p:cNvSpPr>
          <p:nvPr>
            <p:ph type="body" sz="quarter" idx="11"/>
          </p:nvPr>
        </p:nvSpPr>
        <p:spPr>
          <a:xfrm>
            <a:off x="816762" y="1809105"/>
            <a:ext cx="10749598" cy="4219575"/>
          </a:xfrm>
        </p:spPr>
        <p:txBody>
          <a:bodyPr/>
          <a:lstStyle/>
          <a:p>
            <a:pPr>
              <a:lnSpc>
                <a:spcPct val="200000"/>
              </a:lnSpc>
            </a:pPr>
            <a:r>
              <a:rPr lang="en-US" altLang="zh-CN" dirty="0"/>
              <a:t>Java</a:t>
            </a:r>
            <a:r>
              <a:rPr lang="zh-CN" altLang="en-US" dirty="0"/>
              <a:t>是通过</a:t>
            </a:r>
            <a:r>
              <a:rPr lang="en-US" altLang="zh-CN" dirty="0" err="1"/>
              <a:t>java.lang.Thread</a:t>
            </a:r>
            <a:r>
              <a:rPr lang="en-US" altLang="zh-CN" dirty="0"/>
              <a:t> </a:t>
            </a:r>
            <a:r>
              <a:rPr lang="zh-CN" altLang="en-US" dirty="0"/>
              <a:t>类来代表线程的。 </a:t>
            </a:r>
            <a:endParaRPr lang="en-US" altLang="zh-CN" dirty="0"/>
          </a:p>
          <a:p>
            <a:pPr>
              <a:lnSpc>
                <a:spcPct val="200000"/>
              </a:lnSpc>
            </a:pPr>
            <a:r>
              <a:rPr kumimoji="1" lang="zh-CN" altLang="en-US" dirty="0"/>
              <a:t>按照面向对象的思想，</a:t>
            </a:r>
            <a:r>
              <a:rPr kumimoji="1" lang="en-US" altLang="zh-CN" dirty="0"/>
              <a:t>Thread</a:t>
            </a:r>
            <a:r>
              <a:rPr kumimoji="1" lang="zh-CN" altLang="en-US" dirty="0"/>
              <a:t>类应该提供了实现多线程的方式。</a:t>
            </a:r>
            <a:endParaRPr kumimoji="1" lang="en-US" altLang="zh-CN" dirty="0"/>
          </a:p>
          <a:p>
            <a:endParaRPr kumimoji="1" lang="en-US" altLang="zh-CN" dirty="0"/>
          </a:p>
          <a:p>
            <a:pPr marL="0" indent="0">
              <a:buNone/>
            </a:pPr>
            <a:endParaRPr kumimoji="1" lang="en-US" altLang="zh-CN" dirty="0"/>
          </a:p>
        </p:txBody>
      </p:sp>
      <p:sp>
        <p:nvSpPr>
          <p:cNvPr id="4" name="文本占位符 3">
            <a:extLst>
              <a:ext uri="{FF2B5EF4-FFF2-40B4-BE49-F238E27FC236}">
                <a16:creationId xmlns:a16="http://schemas.microsoft.com/office/drawing/2014/main" id="{6CF94E84-6F22-C942-A1D4-BA6A5DBD17DC}"/>
              </a:ext>
            </a:extLst>
          </p:cNvPr>
          <p:cNvSpPr>
            <a:spLocks noGrp="1"/>
          </p:cNvSpPr>
          <p:nvPr>
            <p:ph type="body" sz="quarter" idx="10"/>
          </p:nvPr>
        </p:nvSpPr>
        <p:spPr>
          <a:xfrm>
            <a:off x="796120" y="1304291"/>
            <a:ext cx="10749599" cy="517190"/>
          </a:xfrm>
        </p:spPr>
        <p:txBody>
          <a:bodyPr/>
          <a:lstStyle/>
          <a:p>
            <a:r>
              <a:rPr kumimoji="1" lang="en-US" altLang="zh-CN" dirty="0"/>
              <a:t>Thread</a:t>
            </a:r>
            <a:r>
              <a:rPr kumimoji="1" lang="zh-CN" altLang="en-US" dirty="0"/>
              <a:t>类</a:t>
            </a:r>
          </a:p>
        </p:txBody>
      </p:sp>
    </p:spTree>
    <p:extLst>
      <p:ext uri="{BB962C8B-B14F-4D97-AF65-F5344CB8AC3E}">
        <p14:creationId xmlns:p14="http://schemas.microsoft.com/office/powerpoint/2010/main" val="1057825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a:extLst>
              <a:ext uri="{FF2B5EF4-FFF2-40B4-BE49-F238E27FC236}">
                <a16:creationId xmlns:a16="http://schemas.microsoft.com/office/drawing/2014/main" id="{BC93B86B-9A61-434B-90C6-E2783C646878}"/>
              </a:ext>
            </a:extLst>
          </p:cNvPr>
          <p:cNvSpPr txBox="1"/>
          <p:nvPr/>
        </p:nvSpPr>
        <p:spPr>
          <a:xfrm>
            <a:off x="624841" y="2667927"/>
            <a:ext cx="10408932" cy="3373359"/>
          </a:xfrm>
          <a:prstGeom prst="rect">
            <a:avLst/>
          </a:prstGeom>
          <a:noFill/>
        </p:spPr>
        <p:txBody>
          <a:bodyPr wrap="square">
            <a:spAutoFit/>
          </a:bodyPr>
          <a:lstStyle/>
          <a:p>
            <a:pPr marL="285750" indent="-285750">
              <a:lnSpc>
                <a:spcPct val="150000"/>
              </a:lnSpc>
              <a:buFont typeface="Wingdings" panose="05000000000000000000" pitchFamily="2" charset="2"/>
              <a:buChar char="l"/>
            </a:pPr>
            <a:r>
              <a:rPr lang="zh-CN" altLang="en-US" dirty="0"/>
              <a:t>方式一：使用</a:t>
            </a:r>
            <a:r>
              <a:rPr lang="en-US" altLang="zh-CN" dirty="0" err="1"/>
              <a:t>ExecutorService</a:t>
            </a:r>
            <a:r>
              <a:rPr lang="zh-CN" altLang="en-US" dirty="0"/>
              <a:t>的实现类</a:t>
            </a:r>
            <a:r>
              <a:rPr lang="en-US" altLang="zh-CN" dirty="0" err="1"/>
              <a:t>ThreadPoolExecutor</a:t>
            </a:r>
            <a:r>
              <a:rPr lang="zh-CN" altLang="en-US" dirty="0"/>
              <a:t>自创建一个线程池对象</a:t>
            </a:r>
            <a:endParaRPr lang="en-US" altLang="zh-CN" dirty="0"/>
          </a:p>
          <a:p>
            <a:pPr marL="285750" indent="-285750">
              <a:lnSpc>
                <a:spcPct val="150000"/>
              </a:lnSpc>
              <a:buFont typeface="Wingdings" panose="05000000000000000000" pitchFamily="2" charset="2"/>
              <a:buChar char="l"/>
            </a:pPr>
            <a:endParaRPr lang="en-US" altLang="zh-CN" dirty="0"/>
          </a:p>
          <a:p>
            <a:pPr>
              <a:lnSpc>
                <a:spcPct val="150000"/>
              </a:lnSpc>
            </a:pPr>
            <a:endParaRPr lang="en-US" altLang="zh-CN" dirty="0"/>
          </a:p>
          <a:p>
            <a:pPr>
              <a:lnSpc>
                <a:spcPct val="150000"/>
              </a:lnSpc>
            </a:pPr>
            <a:endParaRPr lang="en-US" altLang="zh-CN" dirty="0"/>
          </a:p>
          <a:p>
            <a:pPr>
              <a:lnSpc>
                <a:spcPct val="150000"/>
              </a:lnSpc>
            </a:pPr>
            <a:endParaRPr lang="en-US" altLang="zh-CN" dirty="0"/>
          </a:p>
          <a:p>
            <a:pPr>
              <a:lnSpc>
                <a:spcPct val="150000"/>
              </a:lnSpc>
            </a:pPr>
            <a:endParaRPr lang="en-US" altLang="zh-CN" dirty="0"/>
          </a:p>
          <a:p>
            <a:pPr marL="285750" indent="-285750">
              <a:lnSpc>
                <a:spcPct val="150000"/>
              </a:lnSpc>
              <a:buFont typeface="Wingdings" panose="05000000000000000000" pitchFamily="2" charset="2"/>
              <a:buChar char="l"/>
            </a:pPr>
            <a:r>
              <a:rPr lang="zh-CN" altLang="en-US" dirty="0"/>
              <a:t>方式二：使用</a:t>
            </a:r>
            <a:r>
              <a:rPr lang="en-US" altLang="zh-CN" dirty="0"/>
              <a:t>Executors</a:t>
            </a:r>
            <a:r>
              <a:rPr lang="zh-CN" altLang="en-US" dirty="0"/>
              <a:t>（线程池的工具类）调用方法返回不同特点的线程池对象</a:t>
            </a:r>
          </a:p>
          <a:p>
            <a:pPr>
              <a:lnSpc>
                <a:spcPct val="150000"/>
              </a:lnSpc>
            </a:pPr>
            <a:endParaRPr lang="en-US" altLang="zh-CN" dirty="0"/>
          </a:p>
        </p:txBody>
      </p:sp>
      <p:sp>
        <p:nvSpPr>
          <p:cNvPr id="8" name="文本框 7">
            <a:extLst>
              <a:ext uri="{FF2B5EF4-FFF2-40B4-BE49-F238E27FC236}">
                <a16:creationId xmlns:a16="http://schemas.microsoft.com/office/drawing/2014/main" id="{DCE72FF1-7DBF-467C-8006-089D72A66852}"/>
              </a:ext>
            </a:extLst>
          </p:cNvPr>
          <p:cNvSpPr txBox="1"/>
          <p:nvPr/>
        </p:nvSpPr>
        <p:spPr>
          <a:xfrm>
            <a:off x="624841" y="2291850"/>
            <a:ext cx="9004465" cy="369332"/>
          </a:xfrm>
          <a:prstGeom prst="rect">
            <a:avLst/>
          </a:prstGeom>
          <a:noFill/>
        </p:spPr>
        <p:txBody>
          <a:bodyPr wrap="square">
            <a:spAutoFit/>
          </a:bodyPr>
          <a:lstStyle/>
          <a:p>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如何得到线程池对象</a:t>
            </a:r>
          </a:p>
        </p:txBody>
      </p:sp>
      <p:sp>
        <p:nvSpPr>
          <p:cNvPr id="6" name="文本框 5">
            <a:extLst>
              <a:ext uri="{FF2B5EF4-FFF2-40B4-BE49-F238E27FC236}">
                <a16:creationId xmlns:a16="http://schemas.microsoft.com/office/drawing/2014/main" id="{9057BB40-11C0-449E-9EA7-99A764DE0224}"/>
              </a:ext>
            </a:extLst>
          </p:cNvPr>
          <p:cNvSpPr txBox="1"/>
          <p:nvPr/>
        </p:nvSpPr>
        <p:spPr>
          <a:xfrm>
            <a:off x="624841" y="1625499"/>
            <a:ext cx="9004465" cy="369332"/>
          </a:xfrm>
          <a:prstGeom prst="rect">
            <a:avLst/>
          </a:prstGeom>
          <a:noFill/>
        </p:spPr>
        <p:txBody>
          <a:bodyPr wrap="square">
            <a:spAutoFit/>
          </a:bodyPr>
          <a:lstStyle/>
          <a:p>
            <a:pPr marL="285750" indent="-285750">
              <a:buFont typeface="Wingdings" panose="05000000000000000000" pitchFamily="2" charset="2"/>
              <a:buChar char="l"/>
            </a:pPr>
            <a:r>
              <a:rPr lang="en-US" altLang="zh-CN" dirty="0"/>
              <a:t>JDK 5.0</a:t>
            </a:r>
            <a:r>
              <a:rPr lang="zh-CN" altLang="en-US" dirty="0"/>
              <a:t>起提供了代表线程池的接口：</a:t>
            </a:r>
            <a:r>
              <a:rPr lang="en-US" altLang="zh-CN" dirty="0" err="1"/>
              <a:t>ExecutorService</a:t>
            </a:r>
            <a:endParaRPr lang="zh-CN" altLang="en-US" dirty="0"/>
          </a:p>
        </p:txBody>
      </p:sp>
      <p:sp>
        <p:nvSpPr>
          <p:cNvPr id="9" name="文本框 8">
            <a:extLst>
              <a:ext uri="{FF2B5EF4-FFF2-40B4-BE49-F238E27FC236}">
                <a16:creationId xmlns:a16="http://schemas.microsoft.com/office/drawing/2014/main" id="{75B3746D-7916-4BC3-87CD-B00E2081F390}"/>
              </a:ext>
            </a:extLst>
          </p:cNvPr>
          <p:cNvSpPr txBox="1"/>
          <p:nvPr/>
        </p:nvSpPr>
        <p:spPr>
          <a:xfrm>
            <a:off x="624841" y="1243464"/>
            <a:ext cx="9004465" cy="369332"/>
          </a:xfrm>
          <a:prstGeom prst="rect">
            <a:avLst/>
          </a:prstGeom>
          <a:noFill/>
        </p:spPr>
        <p:txBody>
          <a:bodyPr wrap="square">
            <a:spAutoFit/>
          </a:bodyPr>
          <a:lstStyle/>
          <a:p>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谁代表线程池？</a:t>
            </a:r>
          </a:p>
        </p:txBody>
      </p:sp>
      <p:sp>
        <p:nvSpPr>
          <p:cNvPr id="27" name="矩形: 圆角 26">
            <a:extLst>
              <a:ext uri="{FF2B5EF4-FFF2-40B4-BE49-F238E27FC236}">
                <a16:creationId xmlns:a16="http://schemas.microsoft.com/office/drawing/2014/main" id="{BF9D042F-ECAB-45FB-B3D0-5FDBA0C0088C}"/>
              </a:ext>
            </a:extLst>
          </p:cNvPr>
          <p:cNvSpPr/>
          <p:nvPr/>
        </p:nvSpPr>
        <p:spPr>
          <a:xfrm>
            <a:off x="3622118" y="4226359"/>
            <a:ext cx="3114675" cy="585788"/>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sp>
        <p:nvSpPr>
          <p:cNvPr id="28" name="文本框 27">
            <a:extLst>
              <a:ext uri="{FF2B5EF4-FFF2-40B4-BE49-F238E27FC236}">
                <a16:creationId xmlns:a16="http://schemas.microsoft.com/office/drawing/2014/main" id="{5D451B9C-BA4A-4D3C-8F44-7A7229C7B51F}"/>
              </a:ext>
            </a:extLst>
          </p:cNvPr>
          <p:cNvSpPr txBox="1"/>
          <p:nvPr/>
        </p:nvSpPr>
        <p:spPr>
          <a:xfrm>
            <a:off x="4041836" y="4334587"/>
            <a:ext cx="6093618" cy="307777"/>
          </a:xfrm>
          <a:prstGeom prst="rect">
            <a:avLst/>
          </a:prstGeom>
          <a:noFill/>
        </p:spPr>
        <p:txBody>
          <a:bodyPr wrap="square">
            <a:spAutoFit/>
          </a:bodyPr>
          <a:lstStyle/>
          <a:p>
            <a:pPr marR="0" lvl="0" indent="0" eaLnBrk="0" fontAlgn="base" hangingPunct="0">
              <a:lnSpc>
                <a:spcPct val="100000"/>
              </a:lnSpc>
              <a:spcBef>
                <a:spcPct val="0"/>
              </a:spcBef>
              <a:spcAft>
                <a:spcPct val="0"/>
              </a:spcAft>
              <a:buClrTx/>
              <a:buSzTx/>
              <a:buFontTx/>
              <a:buNone/>
              <a:tabLst/>
            </a:pPr>
            <a:r>
              <a:rPr lang="zh-CN" altLang="zh-CN" sz="1400" dirty="0">
                <a:solidFill>
                  <a:srgbClr val="000000"/>
                </a:solidFill>
                <a:latin typeface="Consolas" panose="020B0609020204030204" pitchFamily="49" charset="0"/>
                <a:ea typeface="JetBrains Mono"/>
              </a:rPr>
              <a:t>ThreadPoolExecutor</a:t>
            </a:r>
          </a:p>
        </p:txBody>
      </p:sp>
      <p:sp>
        <p:nvSpPr>
          <p:cNvPr id="31" name="矩形: 圆角 30">
            <a:extLst>
              <a:ext uri="{FF2B5EF4-FFF2-40B4-BE49-F238E27FC236}">
                <a16:creationId xmlns:a16="http://schemas.microsoft.com/office/drawing/2014/main" id="{C8FE2020-FECE-407D-913D-5681B337963B}"/>
              </a:ext>
            </a:extLst>
          </p:cNvPr>
          <p:cNvSpPr/>
          <p:nvPr/>
        </p:nvSpPr>
        <p:spPr>
          <a:xfrm>
            <a:off x="3622118" y="3243664"/>
            <a:ext cx="3114675" cy="585788"/>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E7D2609F-F966-4067-B471-B6D00BE0A619}"/>
              </a:ext>
            </a:extLst>
          </p:cNvPr>
          <p:cNvSpPr txBox="1"/>
          <p:nvPr/>
        </p:nvSpPr>
        <p:spPr>
          <a:xfrm>
            <a:off x="4206877" y="3357728"/>
            <a:ext cx="6093618" cy="307777"/>
          </a:xfrm>
          <a:prstGeom prst="rect">
            <a:avLst/>
          </a:prstGeom>
          <a:noFill/>
        </p:spPr>
        <p:txBody>
          <a:bodyPr wrap="square">
            <a:spAutoFit/>
          </a:bodyPr>
          <a:lstStyle/>
          <a:p>
            <a:pPr eaLnBrk="0" fontAlgn="base" hangingPunct="0">
              <a:spcBef>
                <a:spcPct val="0"/>
              </a:spcBef>
              <a:spcAft>
                <a:spcPct val="0"/>
              </a:spcAft>
            </a:pPr>
            <a:r>
              <a:rPr kumimoji="0" lang="zh-CN" altLang="zh-CN" sz="1400" b="0" i="0" u="none" strike="noStrike" cap="none" normalizeH="0" baseline="0" dirty="0">
                <a:ln>
                  <a:noFill/>
                </a:ln>
                <a:solidFill>
                  <a:srgbClr val="000000"/>
                </a:solidFill>
                <a:effectLst/>
                <a:latin typeface="Consolas" panose="020B0609020204030204" pitchFamily="49" charset="0"/>
                <a:ea typeface="JetBrains Mono"/>
              </a:rPr>
              <a:t>ExecutorService</a:t>
            </a:r>
            <a:endParaRPr kumimoji="0" lang="zh-CN" altLang="zh-CN" sz="1400" b="0" i="0" u="none" strike="noStrike" cap="none" normalizeH="0" baseline="0" dirty="0">
              <a:ln>
                <a:noFill/>
              </a:ln>
              <a:solidFill>
                <a:schemeClr val="tx1"/>
              </a:solidFill>
              <a:effectLst/>
              <a:latin typeface="Consolas" panose="020B0609020204030204" pitchFamily="49" charset="0"/>
            </a:endParaRPr>
          </a:p>
        </p:txBody>
      </p:sp>
      <p:cxnSp>
        <p:nvCxnSpPr>
          <p:cNvPr id="34" name="直接箭头连接符 33">
            <a:extLst>
              <a:ext uri="{FF2B5EF4-FFF2-40B4-BE49-F238E27FC236}">
                <a16:creationId xmlns:a16="http://schemas.microsoft.com/office/drawing/2014/main" id="{15D3CB9F-C703-426F-A2D5-AC7653C51FCE}"/>
              </a:ext>
            </a:extLst>
          </p:cNvPr>
          <p:cNvCxnSpPr>
            <a:cxnSpLocks/>
          </p:cNvCxnSpPr>
          <p:nvPr/>
        </p:nvCxnSpPr>
        <p:spPr>
          <a:xfrm>
            <a:off x="5062291" y="3829452"/>
            <a:ext cx="0" cy="351879"/>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4449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up)">
                                      <p:cBhvr>
                                        <p:cTn id="7" dur="500"/>
                                        <p:tgtEl>
                                          <p:spTgt spid="31"/>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wipe(up)">
                                      <p:cBhvr>
                                        <p:cTn id="11" dur="500"/>
                                        <p:tgtEl>
                                          <p:spTgt spid="32"/>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wipe(up)">
                                      <p:cBhvr>
                                        <p:cTn id="15" dur="500"/>
                                        <p:tgtEl>
                                          <p:spTgt spid="34"/>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wipe(up)">
                                      <p:cBhvr>
                                        <p:cTn id="19" dur="500"/>
                                        <p:tgtEl>
                                          <p:spTgt spid="27"/>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wipe(up)">
                                      <p:cBhvr>
                                        <p:cTn id="2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p:bldP spid="31" grpId="0" animBg="1"/>
      <p:bldP spid="3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760769-43DB-40B6-9D5D-348078D66BC6}"/>
              </a:ext>
            </a:extLst>
          </p:cNvPr>
          <p:cNvSpPr txBox="1"/>
          <p:nvPr/>
        </p:nvSpPr>
        <p:spPr>
          <a:xfrm>
            <a:off x="728134" y="923578"/>
            <a:ext cx="7330016" cy="468975"/>
          </a:xfrm>
          <a:prstGeom prst="rect">
            <a:avLst/>
          </a:prstGeom>
          <a:noFill/>
        </p:spPr>
        <p:txBody>
          <a:bodyPr wrap="square">
            <a:spAutoFit/>
          </a:bodyPr>
          <a:lstStyle/>
          <a:p>
            <a:pPr>
              <a:lnSpc>
                <a:spcPct val="150000"/>
              </a:lnSpc>
              <a:defRPr/>
            </a:pPr>
            <a:r>
              <a:rPr lang="en-US" altLang="zh-CN" b="1"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ThreadPoolExecutor</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构造器的参数说明</a:t>
            </a:r>
          </a:p>
        </p:txBody>
      </p:sp>
      <p:sp>
        <p:nvSpPr>
          <p:cNvPr id="17" name="文本框 16">
            <a:extLst>
              <a:ext uri="{FF2B5EF4-FFF2-40B4-BE49-F238E27FC236}">
                <a16:creationId xmlns:a16="http://schemas.microsoft.com/office/drawing/2014/main" id="{13D49496-AC0E-4377-8B47-84B4E710CD42}"/>
              </a:ext>
            </a:extLst>
          </p:cNvPr>
          <p:cNvSpPr txBox="1"/>
          <p:nvPr/>
        </p:nvSpPr>
        <p:spPr>
          <a:xfrm>
            <a:off x="839833" y="1501848"/>
            <a:ext cx="9030757" cy="1762983"/>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050" b="0" i="0" u="none" strike="noStrike" cap="none" normalizeH="0" baseline="0" dirty="0">
                <a:ln>
                  <a:noFill/>
                </a:ln>
                <a:solidFill>
                  <a:srgbClr val="0033B3"/>
                </a:solidFill>
                <a:effectLst/>
                <a:latin typeface="Consolas" panose="020B0609020204030204" pitchFamily="49" charset="0"/>
                <a:ea typeface="JetBrains Mono"/>
              </a:rPr>
              <a:t>public </a:t>
            </a:r>
            <a:r>
              <a:rPr kumimoji="0" lang="zh-CN" altLang="zh-CN" sz="1050" b="0" i="0" u="none" strike="noStrike" cap="none" normalizeH="0" baseline="0" dirty="0">
                <a:ln>
                  <a:noFill/>
                </a:ln>
                <a:solidFill>
                  <a:srgbClr val="00627A"/>
                </a:solidFill>
                <a:effectLst/>
                <a:latin typeface="Consolas" panose="020B0609020204030204" pitchFamily="49" charset="0"/>
                <a:ea typeface="JetBrains Mono"/>
              </a:rPr>
              <a:t>ThreadPoolExecutor</a:t>
            </a: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1050" b="0" i="0" u="none" strike="noStrike" cap="none" normalizeH="0" baseline="0" dirty="0">
                <a:ln>
                  <a:noFill/>
                </a:ln>
                <a:solidFill>
                  <a:srgbClr val="0033B3"/>
                </a:solidFill>
                <a:effectLst/>
                <a:latin typeface="Consolas" panose="020B0609020204030204" pitchFamily="49" charset="0"/>
                <a:ea typeface="JetBrains Mono"/>
              </a:rPr>
              <a:t>int </a:t>
            </a: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corePoolSize,</a:t>
            </a:r>
            <a:b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050" b="0" i="0" u="none" strike="noStrike" cap="none" normalizeH="0" baseline="0" dirty="0">
                <a:ln>
                  <a:noFill/>
                </a:ln>
                <a:solidFill>
                  <a:srgbClr val="0033B3"/>
                </a:solidFill>
                <a:effectLst/>
                <a:latin typeface="Consolas" panose="020B0609020204030204" pitchFamily="49" charset="0"/>
                <a:ea typeface="JetBrains Mono"/>
              </a:rPr>
              <a:t>int </a:t>
            </a: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maximumPoolSize,</a:t>
            </a:r>
            <a:b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050" b="0" i="0" u="none" strike="noStrike" cap="none" normalizeH="0" baseline="0" dirty="0">
                <a:ln>
                  <a:noFill/>
                </a:ln>
                <a:solidFill>
                  <a:srgbClr val="0033B3"/>
                </a:solidFill>
                <a:effectLst/>
                <a:latin typeface="Consolas" panose="020B0609020204030204" pitchFamily="49" charset="0"/>
                <a:ea typeface="JetBrains Mono"/>
              </a:rPr>
              <a:t>long </a:t>
            </a: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keepAliveTime,</a:t>
            </a:r>
            <a:b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050" b="0" i="0" u="none" strike="noStrike" cap="none" normalizeH="0" baseline="0" dirty="0">
                <a:ln>
                  <a:noFill/>
                </a:ln>
                <a:solidFill>
                  <a:srgbClr val="000000"/>
                </a:solidFill>
                <a:effectLst/>
                <a:latin typeface="Consolas" panose="020B0609020204030204" pitchFamily="49" charset="0"/>
                <a:ea typeface="JetBrains Mono"/>
              </a:rPr>
              <a:t>TimeUnit </a:t>
            </a: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unit,</a:t>
            </a:r>
            <a:b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050" b="0" i="0" u="none" strike="noStrike" cap="none" normalizeH="0" baseline="0" dirty="0">
                <a:ln>
                  <a:noFill/>
                </a:ln>
                <a:solidFill>
                  <a:srgbClr val="000000"/>
                </a:solidFill>
                <a:effectLst/>
                <a:latin typeface="Consolas" panose="020B0609020204030204" pitchFamily="49" charset="0"/>
                <a:ea typeface="JetBrains Mono"/>
              </a:rPr>
              <a:t>BlockingQueue</a:t>
            </a: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&lt;</a:t>
            </a:r>
            <a:r>
              <a:rPr kumimoji="0" lang="zh-CN" altLang="zh-CN" sz="1050" b="0" i="0" u="none" strike="noStrike" cap="none" normalizeH="0" baseline="0" dirty="0">
                <a:ln>
                  <a:noFill/>
                </a:ln>
                <a:solidFill>
                  <a:srgbClr val="000000"/>
                </a:solidFill>
                <a:effectLst/>
                <a:latin typeface="Consolas" panose="020B0609020204030204" pitchFamily="49" charset="0"/>
                <a:ea typeface="JetBrains Mono"/>
              </a:rPr>
              <a:t>Runnable</a:t>
            </a: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&gt; workQueue,</a:t>
            </a:r>
            <a:b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050" b="0" i="0" u="none" strike="noStrike" cap="none" normalizeH="0" baseline="0" dirty="0">
                <a:ln>
                  <a:noFill/>
                </a:ln>
                <a:solidFill>
                  <a:srgbClr val="000000"/>
                </a:solidFill>
                <a:effectLst/>
                <a:latin typeface="Consolas" panose="020B0609020204030204" pitchFamily="49" charset="0"/>
                <a:ea typeface="JetBrains Mono"/>
              </a:rPr>
              <a:t>ThreadFactory </a:t>
            </a: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threadFactory,</a:t>
            </a:r>
            <a:b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050" b="0" i="0" u="none" strike="noStrike" cap="none" normalizeH="0" baseline="0" dirty="0">
                <a:ln>
                  <a:noFill/>
                </a:ln>
                <a:solidFill>
                  <a:srgbClr val="000000"/>
                </a:solidFill>
                <a:effectLst/>
                <a:latin typeface="Consolas" panose="020B0609020204030204" pitchFamily="49" charset="0"/>
                <a:ea typeface="JetBrains Mono"/>
              </a:rPr>
              <a:t>RejectedExecutionHandler </a:t>
            </a: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handler) </a:t>
            </a:r>
            <a:endParaRPr kumimoji="0" lang="zh-CN" altLang="zh-CN" sz="1050" b="0" i="0" u="none" strike="noStrike" cap="none" normalizeH="0" baseline="0" dirty="0">
              <a:ln>
                <a:noFill/>
              </a:ln>
              <a:solidFill>
                <a:schemeClr val="tx1"/>
              </a:solidFill>
              <a:effectLst/>
              <a:latin typeface="Consolas" panose="020B0609020204030204" pitchFamily="49" charset="0"/>
            </a:endParaRPr>
          </a:p>
        </p:txBody>
      </p:sp>
      <p:sp>
        <p:nvSpPr>
          <p:cNvPr id="18" name="矩形 17">
            <a:extLst>
              <a:ext uri="{FF2B5EF4-FFF2-40B4-BE49-F238E27FC236}">
                <a16:creationId xmlns:a16="http://schemas.microsoft.com/office/drawing/2014/main" id="{FC2C3721-2AD7-4283-B512-83CC36551DEA}"/>
              </a:ext>
            </a:extLst>
          </p:cNvPr>
          <p:cNvSpPr/>
          <p:nvPr/>
        </p:nvSpPr>
        <p:spPr>
          <a:xfrm>
            <a:off x="839833" y="3374126"/>
            <a:ext cx="6886072" cy="3046283"/>
          </a:xfrm>
          <a:prstGeom prst="rect">
            <a:avLst/>
          </a:prstGeom>
        </p:spPr>
        <p:txBody>
          <a:bodyPr wrap="square">
            <a:spAutoFit/>
          </a:bodyPr>
          <a:lstStyle/>
          <a:p>
            <a:pPr>
              <a:lnSpc>
                <a:spcPct val="200000"/>
              </a:lnSpc>
              <a:defRPr/>
            </a:pPr>
            <a:r>
              <a:rPr lang="zh-CN" altLang="en-US" sz="1400" dirty="0">
                <a:latin typeface="微软雅黑" panose="020B0503020204020204" pitchFamily="34" charset="-122"/>
                <a:ea typeface="微软雅黑" panose="020B0503020204020204" pitchFamily="34" charset="-122"/>
              </a:rPr>
              <a:t>参数一：指定线程池的线程数量（核心线程）：</a:t>
            </a:r>
            <a:r>
              <a:rPr lang="zh-CN" altLang="zh-CN" sz="1400" dirty="0">
                <a:solidFill>
                  <a:srgbClr val="080808"/>
                </a:solidFill>
                <a:latin typeface="Consolas" panose="020B0609020204030204" pitchFamily="49" charset="0"/>
                <a:ea typeface="JetBrains Mono"/>
              </a:rPr>
              <a:t> corePoolSize</a:t>
            </a:r>
            <a:endParaRPr lang="en-US" altLang="zh-CN" sz="1400" dirty="0">
              <a:latin typeface="微软雅黑" panose="020B0503020204020204" pitchFamily="34" charset="-122"/>
              <a:ea typeface="微软雅黑" panose="020B0503020204020204" pitchFamily="34" charset="-122"/>
            </a:endParaRPr>
          </a:p>
          <a:p>
            <a:pPr>
              <a:lnSpc>
                <a:spcPct val="200000"/>
              </a:lnSpc>
              <a:defRPr/>
            </a:pPr>
            <a:r>
              <a:rPr lang="zh-CN" altLang="en-US" sz="1400" dirty="0">
                <a:latin typeface="微软雅黑" panose="020B0503020204020204" pitchFamily="34" charset="-122"/>
                <a:ea typeface="微软雅黑" panose="020B0503020204020204" pitchFamily="34" charset="-122"/>
              </a:rPr>
              <a:t>参数二：指定线程池可支持的最大线程数：</a:t>
            </a:r>
            <a:r>
              <a:rPr lang="zh-CN" altLang="zh-CN" sz="1400" dirty="0">
                <a:solidFill>
                  <a:srgbClr val="080808"/>
                </a:solidFill>
                <a:latin typeface="Consolas" panose="020B0609020204030204" pitchFamily="49" charset="0"/>
                <a:ea typeface="JetBrains Mono"/>
              </a:rPr>
              <a:t> maximumPoolSize</a:t>
            </a:r>
            <a:endParaRPr lang="en-US" altLang="zh-CN" sz="1400" dirty="0">
              <a:latin typeface="微软雅黑" panose="020B0503020204020204" pitchFamily="34" charset="-122"/>
              <a:ea typeface="微软雅黑" panose="020B0503020204020204" pitchFamily="34" charset="-122"/>
            </a:endParaRPr>
          </a:p>
          <a:p>
            <a:pPr>
              <a:lnSpc>
                <a:spcPct val="200000"/>
              </a:lnSpc>
              <a:defRPr/>
            </a:pPr>
            <a:r>
              <a:rPr lang="zh-CN" altLang="en-US" sz="1400" dirty="0">
                <a:latin typeface="微软雅黑" panose="020B0503020204020204" pitchFamily="34" charset="-122"/>
                <a:ea typeface="微软雅黑" panose="020B0503020204020204" pitchFamily="34" charset="-122"/>
              </a:rPr>
              <a:t>参数三：指定临时线程的最大存活时间：</a:t>
            </a:r>
            <a:r>
              <a:rPr lang="zh-CN" altLang="zh-CN" sz="1400" dirty="0">
                <a:solidFill>
                  <a:srgbClr val="080808"/>
                </a:solidFill>
                <a:latin typeface="Consolas" panose="020B0609020204030204" pitchFamily="49" charset="0"/>
                <a:ea typeface="JetBrains Mono"/>
              </a:rPr>
              <a:t> keepAliveTime</a:t>
            </a:r>
            <a:endParaRPr lang="en-US" altLang="zh-CN" sz="1400" dirty="0">
              <a:latin typeface="微软雅黑" panose="020B0503020204020204" pitchFamily="34" charset="-122"/>
              <a:ea typeface="微软雅黑" panose="020B0503020204020204" pitchFamily="34" charset="-122"/>
            </a:endParaRPr>
          </a:p>
          <a:p>
            <a:pPr>
              <a:lnSpc>
                <a:spcPct val="200000"/>
              </a:lnSpc>
              <a:defRPr/>
            </a:pPr>
            <a:r>
              <a:rPr lang="zh-CN" altLang="en-US" sz="1400" dirty="0">
                <a:latin typeface="微软雅黑" panose="020B0503020204020204" pitchFamily="34" charset="-122"/>
                <a:ea typeface="微软雅黑" panose="020B0503020204020204" pitchFamily="34" charset="-122"/>
              </a:rPr>
              <a:t>参数四：指定存活时间的单位</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秒、分、时、天</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a:t>
            </a:r>
            <a:r>
              <a:rPr lang="zh-CN" altLang="zh-CN" sz="1400" dirty="0">
                <a:solidFill>
                  <a:srgbClr val="080808"/>
                </a:solidFill>
                <a:latin typeface="Consolas" panose="020B0609020204030204" pitchFamily="49" charset="0"/>
                <a:ea typeface="JetBrains Mono"/>
              </a:rPr>
              <a:t> unit</a:t>
            </a:r>
            <a:endParaRPr lang="zh-CN" altLang="en-US" sz="1400" dirty="0">
              <a:latin typeface="微软雅黑" panose="020B0503020204020204" pitchFamily="34" charset="-122"/>
              <a:ea typeface="微软雅黑" panose="020B0503020204020204" pitchFamily="34" charset="-122"/>
            </a:endParaRPr>
          </a:p>
          <a:p>
            <a:pPr>
              <a:lnSpc>
                <a:spcPct val="200000"/>
              </a:lnSpc>
              <a:defRPr/>
            </a:pPr>
            <a:r>
              <a:rPr lang="zh-CN" altLang="en-US" sz="1400" dirty="0">
                <a:latin typeface="微软雅黑" panose="020B0503020204020204" pitchFamily="34" charset="-122"/>
                <a:ea typeface="微软雅黑" panose="020B0503020204020204" pitchFamily="34" charset="-122"/>
              </a:rPr>
              <a:t>参数五：指定任务队列：</a:t>
            </a:r>
            <a:r>
              <a:rPr lang="zh-CN" altLang="zh-CN" sz="1400" dirty="0">
                <a:solidFill>
                  <a:srgbClr val="080808"/>
                </a:solidFill>
                <a:latin typeface="Consolas" panose="020B0609020204030204" pitchFamily="49" charset="0"/>
                <a:ea typeface="JetBrains Mono"/>
              </a:rPr>
              <a:t> workQueue</a:t>
            </a:r>
            <a:endParaRPr lang="en-US" altLang="zh-CN" sz="1400" dirty="0">
              <a:latin typeface="微软雅黑" panose="020B0503020204020204" pitchFamily="34" charset="-122"/>
              <a:ea typeface="微软雅黑" panose="020B0503020204020204" pitchFamily="34" charset="-122"/>
            </a:endParaRPr>
          </a:p>
          <a:p>
            <a:pPr>
              <a:lnSpc>
                <a:spcPct val="200000"/>
              </a:lnSpc>
              <a:defRPr/>
            </a:pPr>
            <a:r>
              <a:rPr lang="zh-CN" altLang="en-US" sz="1400" dirty="0">
                <a:latin typeface="微软雅黑" panose="020B0503020204020204" pitchFamily="34" charset="-122"/>
                <a:ea typeface="微软雅黑" panose="020B0503020204020204" pitchFamily="34" charset="-122"/>
              </a:rPr>
              <a:t>参数六：指定用哪个线程工厂创建线程：</a:t>
            </a:r>
            <a:r>
              <a:rPr lang="zh-CN" altLang="zh-CN" sz="1400" dirty="0">
                <a:solidFill>
                  <a:srgbClr val="080808"/>
                </a:solidFill>
                <a:latin typeface="Consolas" panose="020B0609020204030204" pitchFamily="49" charset="0"/>
                <a:ea typeface="JetBrains Mono"/>
              </a:rPr>
              <a:t> threadFactory</a:t>
            </a:r>
            <a:endParaRPr lang="zh-CN" altLang="en-US" sz="1400" dirty="0">
              <a:latin typeface="微软雅黑" panose="020B0503020204020204" pitchFamily="34" charset="-122"/>
              <a:ea typeface="微软雅黑" panose="020B0503020204020204" pitchFamily="34" charset="-122"/>
            </a:endParaRPr>
          </a:p>
          <a:p>
            <a:pPr>
              <a:lnSpc>
                <a:spcPct val="200000"/>
              </a:lnSpc>
              <a:defRPr/>
            </a:pPr>
            <a:r>
              <a:rPr lang="zh-CN" altLang="en-US" sz="1400" dirty="0">
                <a:latin typeface="微软雅黑" panose="020B0503020204020204" pitchFamily="34" charset="-122"/>
                <a:ea typeface="微软雅黑" panose="020B0503020204020204" pitchFamily="34" charset="-122"/>
              </a:rPr>
              <a:t>参数七：指定线程忙，任务满的时候，新任务来了怎么办：</a:t>
            </a:r>
            <a:r>
              <a:rPr lang="zh-CN" altLang="zh-CN" sz="1400" dirty="0">
                <a:solidFill>
                  <a:srgbClr val="080808"/>
                </a:solidFill>
                <a:latin typeface="Consolas" panose="020B0609020204030204" pitchFamily="49" charset="0"/>
                <a:ea typeface="JetBrains Mono"/>
              </a:rPr>
              <a:t> handler</a:t>
            </a:r>
            <a:endParaRPr lang="zh-CN" altLang="en-US" sz="1400" dirty="0">
              <a:latin typeface="微软雅黑" panose="020B0503020204020204" pitchFamily="34" charset="-122"/>
              <a:ea typeface="微软雅黑" panose="020B0503020204020204" pitchFamily="34" charset="-122"/>
            </a:endParaRPr>
          </a:p>
        </p:txBody>
      </p:sp>
      <p:sp>
        <p:nvSpPr>
          <p:cNvPr id="25" name="矩形 24">
            <a:extLst>
              <a:ext uri="{FF2B5EF4-FFF2-40B4-BE49-F238E27FC236}">
                <a16:creationId xmlns:a16="http://schemas.microsoft.com/office/drawing/2014/main" id="{0A254173-CA63-4460-964D-E1AE18F97B5E}"/>
              </a:ext>
            </a:extLst>
          </p:cNvPr>
          <p:cNvSpPr/>
          <p:nvPr/>
        </p:nvSpPr>
        <p:spPr>
          <a:xfrm>
            <a:off x="8482055" y="3374126"/>
            <a:ext cx="3709945" cy="3043525"/>
          </a:xfrm>
          <a:prstGeom prst="rect">
            <a:avLst/>
          </a:prstGeom>
        </p:spPr>
        <p:txBody>
          <a:bodyPr wrap="square">
            <a:spAutoFit/>
          </a:bodyPr>
          <a:lstStyle/>
          <a:p>
            <a:pPr>
              <a:lnSpc>
                <a:spcPct val="200000"/>
              </a:lnSpc>
              <a:defRPr/>
            </a:pPr>
            <a:r>
              <a:rPr lang="zh-CN" altLang="en-US" sz="1400" dirty="0">
                <a:latin typeface="微软雅黑" panose="020B0503020204020204" pitchFamily="34" charset="-122"/>
                <a:ea typeface="微软雅黑" panose="020B0503020204020204" pitchFamily="34" charset="-122"/>
              </a:rPr>
              <a:t>不能小于0</a:t>
            </a:r>
          </a:p>
          <a:p>
            <a:pPr>
              <a:lnSpc>
                <a:spcPct val="200000"/>
              </a:lnSpc>
              <a:defRPr/>
            </a:pPr>
            <a:r>
              <a:rPr lang="zh-CN" altLang="en-US" sz="1400" dirty="0">
                <a:latin typeface="微软雅黑" panose="020B0503020204020204" pitchFamily="34" charset="-122"/>
                <a:ea typeface="微软雅黑" panose="020B0503020204020204" pitchFamily="34" charset="-122"/>
              </a:rPr>
              <a:t>最大数量 &gt;= 核心线程数量</a:t>
            </a:r>
          </a:p>
          <a:p>
            <a:pPr>
              <a:lnSpc>
                <a:spcPct val="200000"/>
              </a:lnSpc>
              <a:defRPr/>
            </a:pPr>
            <a:r>
              <a:rPr lang="zh-CN" altLang="en-US" sz="1400" dirty="0">
                <a:latin typeface="微软雅黑" panose="020B0503020204020204" pitchFamily="34" charset="-122"/>
                <a:ea typeface="微软雅黑" panose="020B0503020204020204" pitchFamily="34" charset="-122"/>
              </a:rPr>
              <a:t>不能小于0</a:t>
            </a:r>
          </a:p>
          <a:p>
            <a:pPr>
              <a:lnSpc>
                <a:spcPct val="200000"/>
              </a:lnSpc>
              <a:defRPr/>
            </a:pPr>
            <a:r>
              <a:rPr lang="zh-CN" altLang="en-US" sz="1400" dirty="0">
                <a:latin typeface="微软雅黑" panose="020B0503020204020204" pitchFamily="34" charset="-122"/>
                <a:ea typeface="微软雅黑" panose="020B0503020204020204" pitchFamily="34" charset="-122"/>
              </a:rPr>
              <a:t>时间单位</a:t>
            </a:r>
          </a:p>
          <a:p>
            <a:pPr>
              <a:lnSpc>
                <a:spcPct val="200000"/>
              </a:lnSpc>
              <a:defRPr/>
            </a:pPr>
            <a:r>
              <a:rPr lang="zh-CN" altLang="en-US" sz="1400" dirty="0">
                <a:latin typeface="微软雅黑" panose="020B0503020204020204" pitchFamily="34" charset="-122"/>
                <a:ea typeface="微软雅黑" panose="020B0503020204020204" pitchFamily="34" charset="-122"/>
              </a:rPr>
              <a:t>不能为null</a:t>
            </a:r>
          </a:p>
          <a:p>
            <a:pPr>
              <a:lnSpc>
                <a:spcPct val="200000"/>
              </a:lnSpc>
              <a:defRPr/>
            </a:pPr>
            <a:r>
              <a:rPr lang="zh-CN" altLang="en-US" sz="1400" dirty="0">
                <a:latin typeface="微软雅黑" panose="020B0503020204020204" pitchFamily="34" charset="-122"/>
                <a:ea typeface="微软雅黑" panose="020B0503020204020204" pitchFamily="34" charset="-122"/>
              </a:rPr>
              <a:t>不能为null</a:t>
            </a:r>
          </a:p>
          <a:p>
            <a:pPr>
              <a:lnSpc>
                <a:spcPct val="200000"/>
              </a:lnSpc>
              <a:defRPr/>
            </a:pPr>
            <a:r>
              <a:rPr lang="zh-CN" altLang="en-US" sz="1400" dirty="0">
                <a:latin typeface="微软雅黑" panose="020B0503020204020204" pitchFamily="34" charset="-122"/>
                <a:ea typeface="微软雅黑" panose="020B0503020204020204" pitchFamily="34" charset="-122"/>
              </a:rPr>
              <a:t>不能为null</a:t>
            </a:r>
          </a:p>
        </p:txBody>
      </p:sp>
      <p:cxnSp>
        <p:nvCxnSpPr>
          <p:cNvPr id="26" name="直接箭头连接符 25">
            <a:extLst>
              <a:ext uri="{FF2B5EF4-FFF2-40B4-BE49-F238E27FC236}">
                <a16:creationId xmlns:a16="http://schemas.microsoft.com/office/drawing/2014/main" id="{F4761680-6DA7-4529-A3D6-4FA084553D2F}"/>
              </a:ext>
            </a:extLst>
          </p:cNvPr>
          <p:cNvCxnSpPr/>
          <p:nvPr/>
        </p:nvCxnSpPr>
        <p:spPr>
          <a:xfrm>
            <a:off x="6547930" y="3689711"/>
            <a:ext cx="1729316"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48F197B7-EBF5-4D65-AC84-1494D14B3646}"/>
              </a:ext>
            </a:extLst>
          </p:cNvPr>
          <p:cNvCxnSpPr/>
          <p:nvPr/>
        </p:nvCxnSpPr>
        <p:spPr>
          <a:xfrm>
            <a:off x="6550046" y="4129260"/>
            <a:ext cx="172931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65A410BA-C628-44BF-A842-71282B219309}"/>
              </a:ext>
            </a:extLst>
          </p:cNvPr>
          <p:cNvCxnSpPr/>
          <p:nvPr/>
        </p:nvCxnSpPr>
        <p:spPr>
          <a:xfrm>
            <a:off x="6550046" y="4533543"/>
            <a:ext cx="172931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635390E1-2655-4A2D-A751-5C3863639BEE}"/>
              </a:ext>
            </a:extLst>
          </p:cNvPr>
          <p:cNvCxnSpPr/>
          <p:nvPr/>
        </p:nvCxnSpPr>
        <p:spPr>
          <a:xfrm>
            <a:off x="6550046" y="4969576"/>
            <a:ext cx="172931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E641AA5B-F359-4CEA-A0F3-E72370B53144}"/>
              </a:ext>
            </a:extLst>
          </p:cNvPr>
          <p:cNvCxnSpPr/>
          <p:nvPr/>
        </p:nvCxnSpPr>
        <p:spPr>
          <a:xfrm>
            <a:off x="6550046" y="5386560"/>
            <a:ext cx="172931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4AB62A05-DF54-4039-9FDA-201E03DC7E0A}"/>
              </a:ext>
            </a:extLst>
          </p:cNvPr>
          <p:cNvCxnSpPr/>
          <p:nvPr/>
        </p:nvCxnSpPr>
        <p:spPr>
          <a:xfrm>
            <a:off x="6550046" y="5799310"/>
            <a:ext cx="172931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93E85FE8-4285-4EF9-B399-2E1600E1ACF8}"/>
              </a:ext>
            </a:extLst>
          </p:cNvPr>
          <p:cNvCxnSpPr/>
          <p:nvPr/>
        </p:nvCxnSpPr>
        <p:spPr>
          <a:xfrm>
            <a:off x="6550047" y="6215152"/>
            <a:ext cx="1729316"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6730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left)">
                                      <p:cBhvr>
                                        <p:cTn id="11" dur="500"/>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wipe(left)">
                                      <p:cBhvr>
                                        <p:cTn id="24" dur="500"/>
                                        <p:tgtEl>
                                          <p:spTgt spid="27"/>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5">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left)">
                                      <p:cBhvr>
                                        <p:cTn id="37" dur="500"/>
                                        <p:tgtEl>
                                          <p:spTgt spid="28"/>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25">
                                            <p:txEl>
                                              <p:pRg st="2" end="2"/>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8">
                                            <p:txEl>
                                              <p:pRg st="3" end="3"/>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wipe(left)">
                                      <p:cBhvr>
                                        <p:cTn id="50" dur="500"/>
                                        <p:tgtEl>
                                          <p:spTgt spid="29"/>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5">
                                            <p:txEl>
                                              <p:pRg st="3" end="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8">
                                            <p:txEl>
                                              <p:pRg st="4" end="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wipe(left)">
                                      <p:cBhvr>
                                        <p:cTn id="63" dur="500"/>
                                        <p:tgtEl>
                                          <p:spTgt spid="30"/>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25">
                                            <p:txEl>
                                              <p:pRg st="4" end="4"/>
                                            </p:txEl>
                                          </p:spTgt>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18">
                                            <p:txEl>
                                              <p:pRg st="5" end="5"/>
                                            </p:txEl>
                                          </p:spTgt>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31"/>
                                        </p:tgtEl>
                                        <p:attrNameLst>
                                          <p:attrName>style.visibility</p:attrName>
                                        </p:attrNameLst>
                                      </p:cBhvr>
                                      <p:to>
                                        <p:strVal val="visible"/>
                                      </p:to>
                                    </p:set>
                                    <p:animEffect transition="in" filter="wipe(left)">
                                      <p:cBhvr>
                                        <p:cTn id="76" dur="500"/>
                                        <p:tgtEl>
                                          <p:spTgt spid="31"/>
                                        </p:tgtEl>
                                      </p:cBhvr>
                                    </p:animEffec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25">
                                            <p:txEl>
                                              <p:pRg st="5" end="5"/>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8">
                                            <p:txEl>
                                              <p:pRg st="6" end="6"/>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nodeType="clickEffect">
                                  <p:stCondLst>
                                    <p:cond delay="0"/>
                                  </p:stCondLst>
                                  <p:childTnLst>
                                    <p:set>
                                      <p:cBhvr>
                                        <p:cTn id="88" dur="1" fill="hold">
                                          <p:stCondLst>
                                            <p:cond delay="0"/>
                                          </p:stCondLst>
                                        </p:cTn>
                                        <p:tgtEl>
                                          <p:spTgt spid="32"/>
                                        </p:tgtEl>
                                        <p:attrNameLst>
                                          <p:attrName>style.visibility</p:attrName>
                                        </p:attrNameLst>
                                      </p:cBhvr>
                                      <p:to>
                                        <p:strVal val="visible"/>
                                      </p:to>
                                    </p:set>
                                    <p:animEffect transition="in" filter="wipe(left)">
                                      <p:cBhvr>
                                        <p:cTn id="89" dur="500"/>
                                        <p:tgtEl>
                                          <p:spTgt spid="32"/>
                                        </p:tgtEl>
                                      </p:cBhvr>
                                    </p:animEffec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nodeType="clickEffect">
                                  <p:stCondLst>
                                    <p:cond delay="0"/>
                                  </p:stCondLst>
                                  <p:childTnLst>
                                    <p:set>
                                      <p:cBhvr>
                                        <p:cTn id="93" dur="1" fill="hold">
                                          <p:stCondLst>
                                            <p:cond delay="0"/>
                                          </p:stCondLst>
                                        </p:cTn>
                                        <p:tgtEl>
                                          <p:spTgt spid="2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占位符 1">
            <a:extLst>
              <a:ext uri="{FF2B5EF4-FFF2-40B4-BE49-F238E27FC236}">
                <a16:creationId xmlns:a16="http://schemas.microsoft.com/office/drawing/2014/main" id="{68AAE7B2-C558-47CE-A745-52571CC3B8A6}"/>
              </a:ext>
            </a:extLst>
          </p:cNvPr>
          <p:cNvSpPr txBox="1">
            <a:spLocks noChangeArrowheads="1"/>
          </p:cNvSpPr>
          <p:nvPr/>
        </p:nvSpPr>
        <p:spPr bwMode="auto">
          <a:xfrm>
            <a:off x="623222" y="1034620"/>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defRPr/>
            </a:pPr>
            <a:r>
              <a:rPr lang="zh-CN" altLang="en-US" sz="2400" b="1" kern="0" dirty="0">
                <a:solidFill>
                  <a:schemeClr val="tx1">
                    <a:lumMod val="65000"/>
                    <a:lumOff val="35000"/>
                  </a:schemeClr>
                </a:solidFill>
                <a:latin typeface="微软雅黑" pitchFamily="34" charset="-122"/>
                <a:ea typeface="微软雅黑" pitchFamily="34" charset="-122"/>
              </a:rPr>
              <a:t>线程池常见面试题</a:t>
            </a:r>
            <a:endParaRPr lang="zh-TW" altLang="zh-CN" sz="2400" b="1" kern="0" dirty="0">
              <a:solidFill>
                <a:schemeClr val="tx1">
                  <a:lumMod val="65000"/>
                  <a:lumOff val="35000"/>
                </a:schemeClr>
              </a:solidFill>
              <a:latin typeface="微软雅黑" pitchFamily="34" charset="-122"/>
              <a:ea typeface="微软雅黑" pitchFamily="34" charset="-122"/>
            </a:endParaRPr>
          </a:p>
        </p:txBody>
      </p:sp>
      <p:sp>
        <p:nvSpPr>
          <p:cNvPr id="19" name="文本框 18">
            <a:extLst>
              <a:ext uri="{FF2B5EF4-FFF2-40B4-BE49-F238E27FC236}">
                <a16:creationId xmlns:a16="http://schemas.microsoft.com/office/drawing/2014/main" id="{3161BFED-9551-4429-9711-774CF5969D4A}"/>
              </a:ext>
            </a:extLst>
          </p:cNvPr>
          <p:cNvSpPr txBox="1"/>
          <p:nvPr/>
        </p:nvSpPr>
        <p:spPr>
          <a:xfrm>
            <a:off x="623222" y="2152379"/>
            <a:ext cx="11267350" cy="1068626"/>
          </a:xfrm>
          <a:prstGeom prst="rect">
            <a:avLst/>
          </a:prstGeom>
          <a:noFill/>
        </p:spPr>
        <p:txBody>
          <a:bodyPr wrap="square">
            <a:spAutoFit/>
          </a:bodyPr>
          <a:lstStyle/>
          <a:p>
            <a:pPr>
              <a:lnSpc>
                <a:spcPct val="200000"/>
              </a:lnSpc>
            </a:pPr>
            <a:r>
              <a:rPr lang="zh-CN" altLang="en-US" b="1" dirty="0">
                <a:solidFill>
                  <a:srgbClr val="4D4D4D"/>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临时线程什么时候创建啊？</a:t>
            </a:r>
            <a:endParaRPr lang="en-US" altLang="zh-CN" b="1" dirty="0">
              <a:solidFill>
                <a:srgbClr val="4D4D4D"/>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pPr>
            <a:r>
              <a:rPr lang="zh-CN" altLang="en-US" sz="1600" dirty="0">
                <a:latin typeface="阿里巴巴普惠体" panose="00020600040101010101" pitchFamily="18" charset="-122"/>
                <a:ea typeface="微软雅黑" panose="020B0503020204020204" pitchFamily="34" charset="-122"/>
              </a:rPr>
              <a:t>新任务提交时发现核心线程都在忙，任务队列也满了，并且还可以创建临时线程，此时才会创建临时线程。</a:t>
            </a:r>
            <a:endParaRPr lang="en-US" altLang="zh-CN" sz="1600" dirty="0">
              <a:latin typeface="Alibaba PuHuiTi R"/>
              <a:ea typeface="微软雅黑" panose="020B0503020204020204" pitchFamily="34" charset="-122"/>
            </a:endParaRPr>
          </a:p>
        </p:txBody>
      </p:sp>
      <p:sp>
        <p:nvSpPr>
          <p:cNvPr id="7" name="文本框 6">
            <a:extLst>
              <a:ext uri="{FF2B5EF4-FFF2-40B4-BE49-F238E27FC236}">
                <a16:creationId xmlns:a16="http://schemas.microsoft.com/office/drawing/2014/main" id="{602A747D-BF8B-4AB5-B31A-EA33573A2BD2}"/>
              </a:ext>
            </a:extLst>
          </p:cNvPr>
          <p:cNvSpPr txBox="1"/>
          <p:nvPr/>
        </p:nvSpPr>
        <p:spPr>
          <a:xfrm>
            <a:off x="623222" y="3865008"/>
            <a:ext cx="10091459" cy="369332"/>
          </a:xfrm>
          <a:prstGeom prst="rect">
            <a:avLst/>
          </a:prstGeom>
          <a:noFill/>
        </p:spPr>
        <p:txBody>
          <a:bodyPr wrap="square">
            <a:spAutoFit/>
          </a:bodyPr>
          <a:lstStyle/>
          <a:p>
            <a:r>
              <a:rPr lang="zh-CN" altLang="en-US" b="1" dirty="0">
                <a:solidFill>
                  <a:srgbClr val="4D4D4D"/>
                </a:solidFill>
                <a:ea typeface="阿里巴巴普惠体" panose="00020600040101010101" pitchFamily="18" charset="-122"/>
              </a:rPr>
              <a:t>什么时候会开始拒绝任务？</a:t>
            </a:r>
            <a:endParaRPr lang="en-US" altLang="zh-CN" b="1" dirty="0">
              <a:solidFill>
                <a:srgbClr val="4D4D4D"/>
              </a:solidFill>
              <a:ea typeface="阿里巴巴普惠体" panose="00020600040101010101" pitchFamily="18" charset="-122"/>
            </a:endParaRPr>
          </a:p>
        </p:txBody>
      </p:sp>
      <p:sp>
        <p:nvSpPr>
          <p:cNvPr id="9" name="文本框 8">
            <a:extLst>
              <a:ext uri="{FF2B5EF4-FFF2-40B4-BE49-F238E27FC236}">
                <a16:creationId xmlns:a16="http://schemas.microsoft.com/office/drawing/2014/main" id="{8E13B5D2-1647-4D82-9078-330E448BFD6D}"/>
              </a:ext>
            </a:extLst>
          </p:cNvPr>
          <p:cNvSpPr txBox="1"/>
          <p:nvPr/>
        </p:nvSpPr>
        <p:spPr>
          <a:xfrm>
            <a:off x="623223" y="4272599"/>
            <a:ext cx="10091458" cy="422295"/>
          </a:xfrm>
          <a:prstGeom prst="rect">
            <a:avLst/>
          </a:prstGeom>
          <a:noFill/>
        </p:spPr>
        <p:txBody>
          <a:bodyPr wrap="square">
            <a:spAutoFit/>
          </a:bodyPr>
          <a:lstStyle/>
          <a:p>
            <a:pPr marL="285750" lvl="1" indent="-285750">
              <a:lnSpc>
                <a:spcPct val="150000"/>
              </a:lnSpc>
              <a:buFont typeface="Wingdings" panose="05000000000000000000" pitchFamily="2" charset="2"/>
              <a:buChar char="l"/>
            </a:pPr>
            <a:r>
              <a:rPr lang="zh-CN" altLang="en-US" sz="1600" dirty="0">
                <a:ea typeface="微软雅黑" panose="020B0503020204020204" pitchFamily="34" charset="-122"/>
              </a:rPr>
              <a:t>核心线程和临时线程都在忙，任务队列也满了，新的任务过来的时候才会开始任务拒绝。</a:t>
            </a:r>
            <a:endParaRPr lang="en-US" altLang="zh-CN" sz="1600" dirty="0">
              <a:ea typeface="微软雅黑" panose="020B0503020204020204" pitchFamily="34" charset="-122"/>
            </a:endParaRPr>
          </a:p>
        </p:txBody>
      </p:sp>
    </p:spTree>
    <p:extLst>
      <p:ext uri="{BB962C8B-B14F-4D97-AF65-F5344CB8AC3E}">
        <p14:creationId xmlns:p14="http://schemas.microsoft.com/office/powerpoint/2010/main" val="1801545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xEl>
                                              <p:pRg st="1" end="1"/>
                                            </p:txEl>
                                          </p:spTgt>
                                        </p:tgtEl>
                                        <p:attrNameLst>
                                          <p:attrName>style.visibility</p:attrName>
                                        </p:attrNameLst>
                                      </p:cBhvr>
                                      <p:to>
                                        <p:strVal val="visible"/>
                                      </p:to>
                                    </p:set>
                                    <p:animEffect transition="in" filter="fade">
                                      <p:cBhvr>
                                        <p:cTn id="12"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384130" y="1354977"/>
            <a:ext cx="8144359" cy="4511040"/>
          </a:xfrm>
        </p:spPr>
        <p:txBody>
          <a:bodyPr/>
          <a:lstStyle/>
          <a:p>
            <a:r>
              <a:rPr kumimoji="1" lang="zh-CN" altLang="en-US" sz="1600" dirty="0"/>
              <a:t>谁代表线程池？</a:t>
            </a:r>
            <a:endParaRPr kumimoji="1" lang="en-US" altLang="zh-CN" sz="1600" dirty="0"/>
          </a:p>
          <a:p>
            <a:pPr marL="895335" lvl="1" indent="-285750">
              <a:buFont typeface="Wingdings" panose="05000000000000000000" pitchFamily="2" charset="2"/>
              <a:buChar char="l"/>
            </a:pPr>
            <a:r>
              <a:rPr kumimoji="1" lang="en-US" altLang="zh-CN" sz="16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ExecutorService</a:t>
            </a:r>
            <a:r>
              <a:rPr kumimoji="1"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接口</a:t>
            </a:r>
            <a:endParaRPr kumimoji="1"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kumimoji="1" lang="en-US" altLang="zh-CN" sz="1600" dirty="0" err="1"/>
              <a:t>ThreadPoolExecutor</a:t>
            </a:r>
            <a:r>
              <a:rPr kumimoji="1" lang="zh-CN" altLang="en-US" sz="1600" dirty="0"/>
              <a:t>实现线程池对象的七个参数是什么意思</a:t>
            </a:r>
            <a:endParaRPr kumimoji="1" lang="en-US" altLang="zh-CN" sz="1600" dirty="0"/>
          </a:p>
          <a:p>
            <a:pPr marL="895335" lvl="1" indent="-285750">
              <a:buFont typeface="Wingdings" panose="05000000000000000000" pitchFamily="2" charset="2"/>
              <a:buChar char="l"/>
            </a:pPr>
            <a:r>
              <a:rPr kumimoji="1"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使用线程池的实现类</a:t>
            </a:r>
            <a:r>
              <a:rPr kumimoji="1" lang="en-US" altLang="zh-CN" sz="16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ThreadPoolExecutor</a:t>
            </a:r>
            <a:endParaRPr kumimoji="1" lang="en-US" altLang="zh-CN" sz="1600" dirty="0"/>
          </a:p>
          <a:p>
            <a:pPr lvl="1"/>
            <a:endParaRPr kumimoji="1" lang="en-US" altLang="zh-CN" sz="1600" dirty="0"/>
          </a:p>
          <a:p>
            <a:pPr lvl="1"/>
            <a:endParaRPr lang="en-US" altLang="zh-CN" sz="1600" dirty="0">
              <a:latin typeface="Consolas" panose="020B0609020204030204" pitchFamily="49" charset="0"/>
            </a:endParaRPr>
          </a:p>
          <a:p>
            <a:pPr lvl="1"/>
            <a:endParaRPr lang="en-US" altLang="zh-CN" sz="1600" dirty="0">
              <a:latin typeface="Consolas" panose="020B0609020204030204" pitchFamily="49" charset="0"/>
            </a:endParaRPr>
          </a:p>
          <a:p>
            <a:pPr lvl="1"/>
            <a:endParaRPr lang="en-US" altLang="zh-CN" sz="1600" dirty="0">
              <a:latin typeface="Consolas" panose="020B0609020204030204" pitchFamily="49" charset="0"/>
            </a:endParaRPr>
          </a:p>
          <a:p>
            <a:pPr lvl="1"/>
            <a:endParaRPr lang="en-US" altLang="zh-CN" sz="1600" dirty="0">
              <a:latin typeface="Consolas" panose="020B0609020204030204" pitchFamily="49" charset="0"/>
            </a:endParaRPr>
          </a:p>
          <a:p>
            <a:pPr lvl="1"/>
            <a:endParaRPr lang="en-US" altLang="zh-CN" sz="1600" dirty="0">
              <a:latin typeface="Consolas" panose="020B0609020204030204" pitchFamily="49" charset="0"/>
            </a:endParaRPr>
          </a:p>
          <a:p>
            <a:pPr lvl="1"/>
            <a:endParaRPr lang="en-US" altLang="zh-CN" sz="1600" dirty="0">
              <a:latin typeface="Consolas" panose="020B0609020204030204" pitchFamily="49" charset="0"/>
            </a:endParaRPr>
          </a:p>
          <a:p>
            <a:pPr lvl="1"/>
            <a:endParaRPr kumimoji="1"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 name="文本框 3">
            <a:extLst>
              <a:ext uri="{FF2B5EF4-FFF2-40B4-BE49-F238E27FC236}">
                <a16:creationId xmlns:a16="http://schemas.microsoft.com/office/drawing/2014/main" id="{0ACE9EED-BEA9-4A44-9D24-95FDE54B8B9F}"/>
              </a:ext>
            </a:extLst>
          </p:cNvPr>
          <p:cNvSpPr txBox="1"/>
          <p:nvPr/>
        </p:nvSpPr>
        <p:spPr>
          <a:xfrm>
            <a:off x="5171992" y="3357294"/>
            <a:ext cx="5495360" cy="1762983"/>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050" b="0" i="0" u="none" strike="noStrike" cap="none" normalizeH="0" baseline="0" dirty="0">
                <a:ln>
                  <a:noFill/>
                </a:ln>
                <a:solidFill>
                  <a:srgbClr val="0033B3"/>
                </a:solidFill>
                <a:effectLst/>
                <a:latin typeface="Consolas" panose="020B0609020204030204" pitchFamily="49" charset="0"/>
                <a:ea typeface="JetBrains Mono"/>
              </a:rPr>
              <a:t>public </a:t>
            </a:r>
            <a:r>
              <a:rPr kumimoji="0" lang="zh-CN" altLang="zh-CN" sz="1050" b="0" i="0" u="none" strike="noStrike" cap="none" normalizeH="0" baseline="0" dirty="0">
                <a:ln>
                  <a:noFill/>
                </a:ln>
                <a:solidFill>
                  <a:srgbClr val="00627A"/>
                </a:solidFill>
                <a:effectLst/>
                <a:latin typeface="Consolas" panose="020B0609020204030204" pitchFamily="49" charset="0"/>
                <a:ea typeface="JetBrains Mono"/>
              </a:rPr>
              <a:t>ThreadPoolExecutor</a:t>
            </a: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1050" b="0" i="0" u="none" strike="noStrike" cap="none" normalizeH="0" baseline="0" dirty="0">
                <a:ln>
                  <a:noFill/>
                </a:ln>
                <a:solidFill>
                  <a:srgbClr val="0033B3"/>
                </a:solidFill>
                <a:effectLst/>
                <a:latin typeface="Consolas" panose="020B0609020204030204" pitchFamily="49" charset="0"/>
                <a:ea typeface="JetBrains Mono"/>
              </a:rPr>
              <a:t>int </a:t>
            </a: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corePoolSize,</a:t>
            </a:r>
            <a:b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050" b="0" i="0" u="none" strike="noStrike" cap="none" normalizeH="0" baseline="0" dirty="0">
                <a:ln>
                  <a:noFill/>
                </a:ln>
                <a:solidFill>
                  <a:srgbClr val="0033B3"/>
                </a:solidFill>
                <a:effectLst/>
                <a:latin typeface="Consolas" panose="020B0609020204030204" pitchFamily="49" charset="0"/>
                <a:ea typeface="JetBrains Mono"/>
              </a:rPr>
              <a:t>int </a:t>
            </a: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maximumPoolSize,</a:t>
            </a:r>
            <a:b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050" b="0" i="0" u="none" strike="noStrike" cap="none" normalizeH="0" baseline="0" dirty="0">
                <a:ln>
                  <a:noFill/>
                </a:ln>
                <a:solidFill>
                  <a:srgbClr val="0033B3"/>
                </a:solidFill>
                <a:effectLst/>
                <a:latin typeface="Consolas" panose="020B0609020204030204" pitchFamily="49" charset="0"/>
                <a:ea typeface="JetBrains Mono"/>
              </a:rPr>
              <a:t>long </a:t>
            </a: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keepAliveTime,</a:t>
            </a:r>
            <a:b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050" b="0" i="0" u="none" strike="noStrike" cap="none" normalizeH="0" baseline="0" dirty="0">
                <a:ln>
                  <a:noFill/>
                </a:ln>
                <a:solidFill>
                  <a:srgbClr val="000000"/>
                </a:solidFill>
                <a:effectLst/>
                <a:latin typeface="Consolas" panose="020B0609020204030204" pitchFamily="49" charset="0"/>
                <a:ea typeface="JetBrains Mono"/>
              </a:rPr>
              <a:t>TimeUnit </a:t>
            </a: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unit,</a:t>
            </a:r>
            <a:b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050" b="0" i="0" u="none" strike="noStrike" cap="none" normalizeH="0" baseline="0" dirty="0">
                <a:ln>
                  <a:noFill/>
                </a:ln>
                <a:solidFill>
                  <a:srgbClr val="000000"/>
                </a:solidFill>
                <a:effectLst/>
                <a:latin typeface="Consolas" panose="020B0609020204030204" pitchFamily="49" charset="0"/>
                <a:ea typeface="JetBrains Mono"/>
              </a:rPr>
              <a:t>BlockingQueue</a:t>
            </a: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&lt;</a:t>
            </a:r>
            <a:r>
              <a:rPr kumimoji="0" lang="zh-CN" altLang="zh-CN" sz="1050" b="0" i="0" u="none" strike="noStrike" cap="none" normalizeH="0" baseline="0" dirty="0">
                <a:ln>
                  <a:noFill/>
                </a:ln>
                <a:solidFill>
                  <a:srgbClr val="000000"/>
                </a:solidFill>
                <a:effectLst/>
                <a:latin typeface="Consolas" panose="020B0609020204030204" pitchFamily="49" charset="0"/>
                <a:ea typeface="JetBrains Mono"/>
              </a:rPr>
              <a:t>Runnable</a:t>
            </a: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&gt; workQueue,</a:t>
            </a:r>
            <a:b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050" b="0" i="0" u="none" strike="noStrike" cap="none" normalizeH="0" baseline="0" dirty="0">
                <a:ln>
                  <a:noFill/>
                </a:ln>
                <a:solidFill>
                  <a:srgbClr val="000000"/>
                </a:solidFill>
                <a:effectLst/>
                <a:latin typeface="Consolas" panose="020B0609020204030204" pitchFamily="49" charset="0"/>
                <a:ea typeface="JetBrains Mono"/>
              </a:rPr>
              <a:t>ThreadFactory </a:t>
            </a: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threadFactory,</a:t>
            </a:r>
            <a:b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050" b="0" i="0" u="none" strike="noStrike" cap="none" normalizeH="0" baseline="0" dirty="0">
                <a:ln>
                  <a:noFill/>
                </a:ln>
                <a:solidFill>
                  <a:srgbClr val="000000"/>
                </a:solidFill>
                <a:effectLst/>
                <a:latin typeface="Consolas" panose="020B0609020204030204" pitchFamily="49" charset="0"/>
                <a:ea typeface="JetBrains Mono"/>
              </a:rPr>
              <a:t>RejectedExecutionHandler </a:t>
            </a: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handler) </a:t>
            </a:r>
            <a:endParaRPr kumimoji="0" lang="zh-CN" altLang="zh-CN" sz="105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162434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065406" y="1117198"/>
            <a:ext cx="5973761" cy="4256405"/>
          </a:xfrm>
        </p:spPr>
        <p:txBody>
          <a:bodyPr>
            <a:noAutofit/>
          </a:bodyPr>
          <a:lstStyle/>
          <a:p>
            <a:pPr>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多线程的创建</a:t>
            </a:r>
            <a:endPar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Thread</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的常用方法</a:t>
            </a:r>
          </a:p>
          <a:p>
            <a:pPr>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线程安全</a:t>
            </a:r>
            <a:endPar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线程同步</a:t>
            </a:r>
            <a:endPar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线程通信</a:t>
            </a:r>
            <a:endPar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线程池</a:t>
            </a:r>
            <a:r>
              <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重点</a:t>
            </a:r>
            <a:r>
              <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pPr marL="895335" lvl="1" indent="-285750">
              <a:lnSpc>
                <a:spcPct val="200000"/>
              </a:lnSpc>
              <a:buFont typeface="Wingdings" panose="05000000000000000000" pitchFamily="2" charset="2"/>
              <a:buChar char="u"/>
            </a:pPr>
            <a:r>
              <a:rPr lang="zh-CN" altLang="en-US" sz="12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线程池概述</a:t>
            </a:r>
            <a:endParaRPr lang="en-US" altLang="zh-CN" sz="12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2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线程池实现的</a:t>
            </a:r>
            <a:r>
              <a:rPr lang="en-US" altLang="zh-CN" sz="12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r>
              <a:rPr lang="zh-CN" altLang="en-US" sz="12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、参数说明</a:t>
            </a:r>
            <a:endParaRPr lang="en-US" altLang="zh-CN" sz="12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2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线程池处理</a:t>
            </a:r>
            <a:r>
              <a:rPr lang="en-US" altLang="zh-CN" sz="12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Runnable</a:t>
            </a:r>
            <a:r>
              <a:rPr lang="zh-CN" altLang="en-US" sz="12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任务</a:t>
            </a:r>
            <a:endParaRPr lang="en-US" altLang="zh-CN" sz="12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2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线程池处理</a:t>
            </a:r>
            <a:r>
              <a:rPr lang="en-US" altLang="zh-CN" sz="12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Callable</a:t>
            </a:r>
            <a:r>
              <a:rPr lang="zh-CN" altLang="en-US" sz="12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任务</a:t>
            </a:r>
            <a:endParaRPr lang="en-US" altLang="zh-CN" sz="12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2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Executors</a:t>
            </a:r>
            <a:r>
              <a:rPr lang="zh-CN" altLang="en-US" sz="12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工具类实现线程池</a:t>
            </a:r>
            <a:endParaRPr lang="en-US" altLang="zh-CN" sz="12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补充知识：定时器</a:t>
            </a:r>
            <a:endPar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补充知识：并发、并行</a:t>
            </a:r>
            <a:endPar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补充知识：线程的生命周期</a:t>
            </a:r>
            <a:endPar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5541104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760769-43DB-40B6-9D5D-348078D66BC6}"/>
              </a:ext>
            </a:extLst>
          </p:cNvPr>
          <p:cNvSpPr txBox="1"/>
          <p:nvPr/>
        </p:nvSpPr>
        <p:spPr>
          <a:xfrm>
            <a:off x="658392" y="1079500"/>
            <a:ext cx="7330016" cy="458908"/>
          </a:xfrm>
          <a:prstGeom prst="rect">
            <a:avLst/>
          </a:prstGeom>
          <a:noFill/>
        </p:spPr>
        <p:txBody>
          <a:bodyPr wrap="square">
            <a:spAutoFit/>
          </a:bodyPr>
          <a:lstStyle/>
          <a:p>
            <a:pPr>
              <a:lnSpc>
                <a:spcPct val="150000"/>
              </a:lnSpc>
              <a:defRPr/>
            </a:pPr>
            <a:r>
              <a:rPr lang="zh-CN"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ThreadPoolExecutor</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创建线程池对象示例</a:t>
            </a:r>
          </a:p>
        </p:txBody>
      </p:sp>
      <p:sp>
        <p:nvSpPr>
          <p:cNvPr id="17" name="文本框 16">
            <a:extLst>
              <a:ext uri="{FF2B5EF4-FFF2-40B4-BE49-F238E27FC236}">
                <a16:creationId xmlns:a16="http://schemas.microsoft.com/office/drawing/2014/main" id="{13D49496-AC0E-4377-8B47-84B4E710CD42}"/>
              </a:ext>
            </a:extLst>
          </p:cNvPr>
          <p:cNvSpPr txBox="1"/>
          <p:nvPr/>
        </p:nvSpPr>
        <p:spPr>
          <a:xfrm>
            <a:off x="734592" y="1649304"/>
            <a:ext cx="10253283" cy="1160767"/>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Consolas" panose="020B0609020204030204" pitchFamily="49" charset="0"/>
                <a:ea typeface="JetBrains Mono"/>
              </a:rPr>
              <a:t>ExecutorService pools </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600" b="0" i="0" u="none" strike="noStrike" cap="none" normalizeH="0" baseline="0" dirty="0">
                <a:ln>
                  <a:noFill/>
                </a:ln>
                <a:solidFill>
                  <a:srgbClr val="0033B3"/>
                </a:solidFill>
                <a:effectLst/>
                <a:latin typeface="Consolas" panose="020B0609020204030204" pitchFamily="49" charset="0"/>
                <a:ea typeface="JetBrains Mono"/>
              </a:rPr>
              <a:t>new </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ThreadPoolExecutor(</a:t>
            </a:r>
            <a:r>
              <a:rPr kumimoji="0" lang="zh-CN" altLang="zh-CN" sz="1600" b="0" i="0" u="none" strike="noStrike" cap="none" normalizeH="0" baseline="0" dirty="0">
                <a:ln>
                  <a:noFill/>
                </a:ln>
                <a:solidFill>
                  <a:srgbClr val="1750EB"/>
                </a:solidFill>
                <a:effectLst/>
                <a:latin typeface="Consolas" panose="020B0609020204030204" pitchFamily="49" charset="0"/>
                <a:ea typeface="JetBrains Mono"/>
              </a:rPr>
              <a:t>3</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600" b="0" i="0" u="none" strike="noStrike" cap="none" normalizeH="0" baseline="0" dirty="0">
                <a:ln>
                  <a:noFill/>
                </a:ln>
                <a:solidFill>
                  <a:srgbClr val="1750EB"/>
                </a:solidFill>
                <a:effectLst/>
                <a:latin typeface="Consolas" panose="020B0609020204030204" pitchFamily="49" charset="0"/>
                <a:ea typeface="JetBrains Mono"/>
              </a:rPr>
              <a:t>5</a:t>
            </a:r>
            <a:br>
              <a:rPr kumimoji="0" lang="zh-CN" altLang="zh-CN" sz="1600" b="0" i="0" u="none" strike="noStrike" cap="none" normalizeH="0" baseline="0" dirty="0">
                <a:ln>
                  <a:noFill/>
                </a:ln>
                <a:solidFill>
                  <a:srgbClr val="1750EB"/>
                </a:solidFill>
                <a:effectLst/>
                <a:latin typeface="Consolas" panose="020B0609020204030204" pitchFamily="49" charset="0"/>
                <a:ea typeface="JetBrains Mono"/>
              </a:rPr>
            </a:br>
            <a:r>
              <a:rPr kumimoji="0" lang="zh-CN" altLang="zh-CN" sz="1600" b="0" i="0" u="none" strike="noStrike" cap="none" normalizeH="0" baseline="0" dirty="0">
                <a:ln>
                  <a:noFill/>
                </a:ln>
                <a:solidFill>
                  <a:srgbClr val="1750EB"/>
                </a:solidFill>
                <a:effectLst/>
                <a:latin typeface="Consolas" panose="020B0609020204030204" pitchFamily="49" charset="0"/>
                <a:ea typeface="JetBrains Mono"/>
              </a:rPr>
              <a:t>        </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600" b="0" i="0" u="none" strike="noStrike" cap="none" normalizeH="0" baseline="0" dirty="0">
                <a:ln>
                  <a:noFill/>
                </a:ln>
                <a:solidFill>
                  <a:srgbClr val="1750EB"/>
                </a:solidFill>
                <a:effectLst/>
                <a:latin typeface="Consolas" panose="020B0609020204030204" pitchFamily="49" charset="0"/>
                <a:ea typeface="JetBrains Mono"/>
              </a:rPr>
              <a:t>8 </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600" b="0" i="0" u="none" strike="noStrike" cap="none" normalizeH="0" baseline="0" dirty="0">
                <a:ln>
                  <a:noFill/>
                </a:ln>
                <a:solidFill>
                  <a:srgbClr val="000000"/>
                </a:solidFill>
                <a:effectLst/>
                <a:latin typeface="Consolas" panose="020B0609020204030204" pitchFamily="49" charset="0"/>
                <a:ea typeface="JetBrains Mono"/>
              </a:rPr>
              <a:t>TimeUnit</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1600" b="0" i="1" u="none" strike="noStrike" cap="none" normalizeH="0" baseline="0" dirty="0">
                <a:ln>
                  <a:noFill/>
                </a:ln>
                <a:solidFill>
                  <a:srgbClr val="871094"/>
                </a:solidFill>
                <a:effectLst/>
                <a:latin typeface="Consolas" panose="020B0609020204030204" pitchFamily="49" charset="0"/>
                <a:ea typeface="JetBrains Mono"/>
              </a:rPr>
              <a:t>SECONDS</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600" b="0" i="0" u="none" strike="noStrike" cap="none" normalizeH="0" baseline="0" dirty="0">
                <a:ln>
                  <a:noFill/>
                </a:ln>
                <a:solidFill>
                  <a:srgbClr val="0033B3"/>
                </a:solidFill>
                <a:effectLst/>
                <a:latin typeface="Consolas" panose="020B0609020204030204" pitchFamily="49" charset="0"/>
                <a:ea typeface="JetBrains Mono"/>
              </a:rPr>
              <a:t>new </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ArrayBlockingQueue&lt;&gt;(</a:t>
            </a:r>
            <a:r>
              <a:rPr kumimoji="0" lang="zh-CN" altLang="zh-CN" sz="1600" b="0" i="0" u="none" strike="noStrike" cap="none" normalizeH="0" baseline="0" dirty="0">
                <a:ln>
                  <a:noFill/>
                </a:ln>
                <a:solidFill>
                  <a:srgbClr val="1750EB"/>
                </a:solidFill>
                <a:effectLst/>
                <a:latin typeface="Consolas" panose="020B0609020204030204" pitchFamily="49" charset="0"/>
                <a:ea typeface="JetBrains Mono"/>
              </a:rPr>
              <a:t>6</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a:t>
            </a:r>
            <a:b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600" b="0" i="0" u="none" strike="noStrike" cap="none" normalizeH="0" baseline="0" dirty="0">
                <a:ln>
                  <a:noFill/>
                </a:ln>
                <a:solidFill>
                  <a:srgbClr val="000000"/>
                </a:solidFill>
                <a:effectLst/>
                <a:latin typeface="Consolas" panose="020B0609020204030204" pitchFamily="49" charset="0"/>
                <a:ea typeface="JetBrains Mono"/>
              </a:rPr>
              <a:t>Executors</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1600" b="0" i="1" u="none" strike="noStrike" cap="none" normalizeH="0" baseline="0" dirty="0">
                <a:ln>
                  <a:noFill/>
                </a:ln>
                <a:solidFill>
                  <a:srgbClr val="080808"/>
                </a:solidFill>
                <a:effectLst/>
                <a:latin typeface="Consolas" panose="020B0609020204030204" pitchFamily="49" charset="0"/>
                <a:ea typeface="JetBrains Mono"/>
              </a:rPr>
              <a:t>defaultThreadFactory</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 , </a:t>
            </a:r>
            <a:r>
              <a:rPr kumimoji="0" lang="zh-CN" altLang="zh-CN" sz="1600" b="0" i="0" u="none" strike="noStrike" cap="none" normalizeH="0" baseline="0" dirty="0">
                <a:ln>
                  <a:noFill/>
                </a:ln>
                <a:solidFill>
                  <a:srgbClr val="0033B3"/>
                </a:solidFill>
                <a:effectLst/>
                <a:latin typeface="Consolas" panose="020B0609020204030204" pitchFamily="49" charset="0"/>
                <a:ea typeface="JetBrains Mono"/>
              </a:rPr>
              <a:t>new </a:t>
            </a:r>
            <a:r>
              <a:rPr kumimoji="0" lang="zh-CN" altLang="zh-CN" sz="1600" b="0" i="0" u="none" strike="noStrike" cap="none" normalizeH="0" baseline="0" dirty="0">
                <a:ln>
                  <a:noFill/>
                </a:ln>
                <a:solidFill>
                  <a:srgbClr val="000000"/>
                </a:solidFill>
                <a:effectLst/>
                <a:latin typeface="Consolas" panose="020B0609020204030204" pitchFamily="49" charset="0"/>
                <a:ea typeface="JetBrains Mono"/>
              </a:rPr>
              <a:t>ThreadPoolExecutor</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.AbortPolicy());</a:t>
            </a:r>
            <a:endParaRPr kumimoji="0" lang="zh-CN" altLang="zh-CN" sz="1600" b="0" i="0" u="none" strike="noStrike" cap="none" normalizeH="0" baseline="0" dirty="0">
              <a:ln>
                <a:noFill/>
              </a:ln>
              <a:solidFill>
                <a:schemeClr val="tx1"/>
              </a:solidFill>
              <a:effectLst/>
              <a:latin typeface="Consolas" panose="020B0609020204030204" pitchFamily="49" charset="0"/>
            </a:endParaRPr>
          </a:p>
        </p:txBody>
      </p:sp>
      <p:graphicFrame>
        <p:nvGraphicFramePr>
          <p:cNvPr id="5" name="表格 4">
            <a:extLst>
              <a:ext uri="{FF2B5EF4-FFF2-40B4-BE49-F238E27FC236}">
                <a16:creationId xmlns:a16="http://schemas.microsoft.com/office/drawing/2014/main" id="{201E1D39-051E-4E2F-A114-5CFA2E834CA4}"/>
              </a:ext>
            </a:extLst>
          </p:cNvPr>
          <p:cNvGraphicFramePr>
            <a:graphicFrameLocks noGrp="1"/>
          </p:cNvGraphicFramePr>
          <p:nvPr>
            <p:extLst>
              <p:ext uri="{D42A27DB-BD31-4B8C-83A1-F6EECF244321}">
                <p14:modId xmlns:p14="http://schemas.microsoft.com/office/powerpoint/2010/main" val="793831026"/>
              </p:ext>
            </p:extLst>
          </p:nvPr>
        </p:nvGraphicFramePr>
        <p:xfrm>
          <a:off x="658678" y="3738050"/>
          <a:ext cx="9779431" cy="2317244"/>
        </p:xfrm>
        <a:graphic>
          <a:graphicData uri="http://schemas.openxmlformats.org/drawingml/2006/table">
            <a:tbl>
              <a:tblPr/>
              <a:tblGrid>
                <a:gridCol w="4026992">
                  <a:extLst>
                    <a:ext uri="{9D8B030D-6E8A-4147-A177-3AD203B41FA5}">
                      <a16:colId xmlns:a16="http://schemas.microsoft.com/office/drawing/2014/main" val="1138920238"/>
                    </a:ext>
                  </a:extLst>
                </a:gridCol>
                <a:gridCol w="5752439">
                  <a:extLst>
                    <a:ext uri="{9D8B030D-6E8A-4147-A177-3AD203B41FA5}">
                      <a16:colId xmlns:a16="http://schemas.microsoft.com/office/drawing/2014/main" val="432614512"/>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44918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200" kern="1200" dirty="0">
                          <a:solidFill>
                            <a:srgbClr val="C00000"/>
                          </a:solidFill>
                          <a:latin typeface="Consolas" panose="020B0609020204030204" pitchFamily="49" charset="0"/>
                          <a:ea typeface="+mn-ea"/>
                          <a:cs typeface="+mn-cs"/>
                        </a:rPr>
                        <a:t>void execute(Runnable command) </a:t>
                      </a:r>
                      <a:endParaRPr lang="zh-CN" altLang="en-US" sz="1200" kern="1200" dirty="0">
                        <a:solidFill>
                          <a:srgbClr val="C00000"/>
                        </a:solidFill>
                        <a:latin typeface="Consolas" panose="020B0609020204030204" pitchFamily="49" charset="0"/>
                        <a:ea typeface="+mn-ea"/>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200" dirty="0">
                          <a:latin typeface="Consolas" panose="020B0609020204030204" pitchFamily="49" charset="0"/>
                          <a:ea typeface="Alibaba PuHuiTi R"/>
                        </a:rPr>
                        <a:t>执行任务</a:t>
                      </a:r>
                      <a:r>
                        <a:rPr lang="en-US" altLang="zh-CN" sz="1200" dirty="0">
                          <a:latin typeface="Consolas" panose="020B0609020204030204" pitchFamily="49" charset="0"/>
                          <a:ea typeface="Alibaba PuHuiTi R"/>
                        </a:rPr>
                        <a:t>/</a:t>
                      </a:r>
                      <a:r>
                        <a:rPr lang="zh-CN" altLang="en-US" sz="1200" dirty="0">
                          <a:latin typeface="Consolas" panose="020B0609020204030204" pitchFamily="49" charset="0"/>
                          <a:ea typeface="Alibaba PuHuiTi R"/>
                        </a:rPr>
                        <a:t>命令，没有返回值，一般用来执行 </a:t>
                      </a:r>
                      <a:r>
                        <a:rPr lang="en-US" altLang="zh-CN" sz="1200" dirty="0">
                          <a:latin typeface="Consolas" panose="020B0609020204030204" pitchFamily="49" charset="0"/>
                          <a:ea typeface="Alibaba PuHuiTi R"/>
                        </a:rPr>
                        <a:t>Runnable </a:t>
                      </a:r>
                      <a:r>
                        <a:rPr lang="zh-CN" altLang="en-US" sz="1200" dirty="0">
                          <a:latin typeface="Consolas" panose="020B0609020204030204" pitchFamily="49" charset="0"/>
                          <a:ea typeface="Alibaba PuHuiTi R"/>
                        </a:rPr>
                        <a:t>任务</a:t>
                      </a:r>
                      <a:endParaRPr kumimoji="0" lang="zh-CN" altLang="en-US" sz="1200" b="0" i="0" u="none" strike="noStrike" cap="none" normalizeH="0" baseline="0" dirty="0">
                        <a:ln>
                          <a:noFill/>
                        </a:ln>
                        <a:solidFill>
                          <a:srgbClr val="262626"/>
                        </a:solidFill>
                        <a:effectLst/>
                        <a:latin typeface="Consolas" panose="020B0609020204030204" pitchFamily="49" charset="0"/>
                        <a:ea typeface="Alibaba PuHuiTi R"/>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449183">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kern="1200" dirty="0">
                          <a:solidFill>
                            <a:schemeClr val="tx1"/>
                          </a:solidFill>
                          <a:latin typeface="Consolas" panose="020B0609020204030204" pitchFamily="49" charset="0"/>
                          <a:ea typeface="+mn-ea"/>
                          <a:cs typeface="+mn-cs"/>
                        </a:rPr>
                        <a:t>Future&lt;T&gt; submit(Callable&lt;T&gt; task)</a:t>
                      </a:r>
                      <a:endParaRPr lang="zh-CN" altLang="en-US" sz="1200" kern="1200" dirty="0">
                        <a:solidFill>
                          <a:schemeClr val="tx1"/>
                        </a:solidFill>
                        <a:latin typeface="Consolas" panose="020B0609020204030204" pitchFamily="49" charset="0"/>
                        <a:ea typeface="+mn-ea"/>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200" dirty="0">
                          <a:latin typeface="Consolas" panose="020B0609020204030204" pitchFamily="49" charset="0"/>
                          <a:ea typeface="Alibaba PuHuiTi R"/>
                        </a:rPr>
                        <a:t>执行任务，返回未来任务对象获取线程结果，一般拿来执行 </a:t>
                      </a:r>
                      <a:r>
                        <a:rPr lang="en-US" altLang="zh-CN" sz="1200" dirty="0">
                          <a:latin typeface="Consolas" panose="020B0609020204030204" pitchFamily="49" charset="0"/>
                          <a:ea typeface="Alibaba PuHuiTi R"/>
                        </a:rPr>
                        <a:t>Callable </a:t>
                      </a:r>
                      <a:r>
                        <a:rPr lang="zh-CN" altLang="en-US" sz="1200" dirty="0">
                          <a:latin typeface="Consolas" panose="020B0609020204030204" pitchFamily="49" charset="0"/>
                          <a:ea typeface="Alibaba PuHuiTi R"/>
                        </a:rPr>
                        <a:t>任务</a:t>
                      </a:r>
                      <a:endParaRPr kumimoji="0" lang="zh-CN" altLang="en-US" sz="1200" b="0" i="0" u="none" strike="noStrike" cap="none" normalizeH="0" baseline="0" dirty="0">
                        <a:ln>
                          <a:noFill/>
                        </a:ln>
                        <a:solidFill>
                          <a:srgbClr val="262626"/>
                        </a:solidFill>
                        <a:effectLst/>
                        <a:latin typeface="Consolas" panose="020B0609020204030204" pitchFamily="49" charset="0"/>
                        <a:ea typeface="Alibaba PuHuiTi R"/>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338090476"/>
                  </a:ext>
                </a:extLst>
              </a:tr>
              <a:tr h="449183">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dirty="0">
                          <a:latin typeface="Consolas" panose="020B0609020204030204" pitchFamily="49" charset="0"/>
                        </a:rPr>
                        <a:t>void shutdown() </a:t>
                      </a:r>
                      <a:endParaRPr kumimoji="0" lang="zh-CN" altLang="en-US" sz="1200" b="0" i="0" u="none" strike="noStrike" cap="none" normalizeH="0" baseline="0" dirty="0">
                        <a:ln>
                          <a:noFill/>
                        </a:ln>
                        <a:solidFill>
                          <a:srgbClr val="262626"/>
                        </a:solidFill>
                        <a:effectLst/>
                        <a:latin typeface="Consolas" panose="020B0609020204030204" pitchFamily="49" charset="0"/>
                        <a:ea typeface="Alibaba PuHuiTi R"/>
                        <a:cs typeface="Times New Roman" panose="02020603050405020304" pitchFamily="18"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200" dirty="0">
                          <a:latin typeface="Consolas" panose="020B0609020204030204" pitchFamily="49" charset="0"/>
                          <a:ea typeface="Alibaba PuHuiTi R"/>
                        </a:rPr>
                        <a:t>等任务执行完毕后关闭线程池</a:t>
                      </a:r>
                      <a:endParaRPr kumimoji="0" lang="zh-CN" altLang="en-US" sz="1200" b="0" i="0" u="none" strike="noStrike" cap="none" normalizeH="0" baseline="0" dirty="0">
                        <a:ln>
                          <a:noFill/>
                        </a:ln>
                        <a:solidFill>
                          <a:srgbClr val="262626"/>
                        </a:solidFill>
                        <a:effectLst/>
                        <a:latin typeface="Consolas" panose="020B0609020204030204" pitchFamily="49" charset="0"/>
                        <a:ea typeface="Alibaba PuHuiTi R"/>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117168034"/>
                  </a:ext>
                </a:extLst>
              </a:tr>
              <a:tr h="449183">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kern="1200" dirty="0">
                          <a:solidFill>
                            <a:schemeClr val="tx1"/>
                          </a:solidFill>
                          <a:latin typeface="Consolas" panose="020B0609020204030204" pitchFamily="49" charset="0"/>
                          <a:ea typeface="+mn-ea"/>
                          <a:cs typeface="+mn-cs"/>
                          <a:hlinkClick r:id="rId3" action="ppaction://hlinkfile" tooltip="interface in java.util">
                            <a:extLst>
                              <a:ext uri="{A12FA001-AC4F-418D-AE19-62706E023703}">
                                <ahyp:hlinkClr xmlns:ahyp="http://schemas.microsoft.com/office/drawing/2018/hyperlinkcolor" val="tx"/>
                              </a:ext>
                            </a:extLst>
                          </a:hlinkClick>
                        </a:rPr>
                        <a:t>List</a:t>
                      </a:r>
                      <a:r>
                        <a:rPr lang="en-US" altLang="zh-CN" sz="1200" kern="1200" dirty="0">
                          <a:solidFill>
                            <a:schemeClr val="tx1"/>
                          </a:solidFill>
                          <a:latin typeface="Consolas" panose="020B0609020204030204" pitchFamily="49" charset="0"/>
                          <a:ea typeface="+mn-ea"/>
                          <a:cs typeface="+mn-cs"/>
                        </a:rPr>
                        <a:t>&lt;</a:t>
                      </a:r>
                      <a:r>
                        <a:rPr lang="en-US" altLang="zh-CN" sz="1200" kern="1200" dirty="0">
                          <a:solidFill>
                            <a:schemeClr val="tx1"/>
                          </a:solidFill>
                          <a:latin typeface="Consolas" panose="020B0609020204030204" pitchFamily="49" charset="0"/>
                          <a:ea typeface="+mn-ea"/>
                          <a:cs typeface="+mn-cs"/>
                          <a:hlinkClick r:id="rId4" action="ppaction://hlinkfile" tooltip="interface in java.lang">
                            <a:extLst>
                              <a:ext uri="{A12FA001-AC4F-418D-AE19-62706E023703}">
                                <ahyp:hlinkClr xmlns:ahyp="http://schemas.microsoft.com/office/drawing/2018/hyperlinkcolor" val="tx"/>
                              </a:ext>
                            </a:extLst>
                          </a:hlinkClick>
                        </a:rPr>
                        <a:t>Runnable</a:t>
                      </a:r>
                      <a:r>
                        <a:rPr lang="en-US" altLang="zh-CN" sz="1200" kern="1200" dirty="0">
                          <a:solidFill>
                            <a:schemeClr val="tx1"/>
                          </a:solidFill>
                          <a:latin typeface="Consolas" panose="020B0609020204030204" pitchFamily="49" charset="0"/>
                          <a:ea typeface="+mn-ea"/>
                          <a:cs typeface="+mn-cs"/>
                        </a:rPr>
                        <a:t>&gt; </a:t>
                      </a:r>
                      <a:r>
                        <a:rPr lang="en-US" altLang="zh-CN" sz="1200" kern="1200" dirty="0" err="1">
                          <a:solidFill>
                            <a:schemeClr val="tx1"/>
                          </a:solidFill>
                          <a:latin typeface="Consolas" panose="020B0609020204030204" pitchFamily="49" charset="0"/>
                          <a:ea typeface="+mn-ea"/>
                          <a:cs typeface="+mn-cs"/>
                        </a:rPr>
                        <a:t>shutdownNow</a:t>
                      </a:r>
                      <a:r>
                        <a:rPr lang="en-US" altLang="zh-CN" sz="1200" kern="1200" dirty="0">
                          <a:solidFill>
                            <a:schemeClr val="tx1"/>
                          </a:solidFill>
                          <a:latin typeface="Consolas" panose="020B0609020204030204" pitchFamily="49" charset="0"/>
                          <a:ea typeface="+mn-ea"/>
                          <a:cs typeface="+mn-cs"/>
                        </a:rPr>
                        <a:t>()</a:t>
                      </a:r>
                      <a:endParaRPr lang="zh-CN" altLang="en-US" sz="1200" kern="1200" dirty="0">
                        <a:solidFill>
                          <a:schemeClr val="tx1"/>
                        </a:solidFill>
                        <a:latin typeface="Consolas" panose="020B0609020204030204" pitchFamily="49" charset="0"/>
                        <a:ea typeface="+mn-ea"/>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200" b="0" i="0" kern="1200" dirty="0">
                          <a:solidFill>
                            <a:schemeClr val="tx1"/>
                          </a:solidFill>
                          <a:effectLst/>
                          <a:latin typeface="Consolas" panose="020B0609020204030204" pitchFamily="49" charset="0"/>
                          <a:ea typeface="Alibaba PuHuiTi R"/>
                          <a:cs typeface="+mn-cs"/>
                        </a:rPr>
                        <a:t>立刻关闭，停止正在执行的任务，并返回队列中未执行的任务</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473847276"/>
                  </a:ext>
                </a:extLst>
              </a:tr>
            </a:tbl>
          </a:graphicData>
        </a:graphic>
      </p:graphicFrame>
      <p:sp>
        <p:nvSpPr>
          <p:cNvPr id="6" name="文本框 5">
            <a:extLst>
              <a:ext uri="{FF2B5EF4-FFF2-40B4-BE49-F238E27FC236}">
                <a16:creationId xmlns:a16="http://schemas.microsoft.com/office/drawing/2014/main" id="{66506117-27AA-41B0-BE7F-0886A55035D2}"/>
              </a:ext>
            </a:extLst>
          </p:cNvPr>
          <p:cNvSpPr txBox="1"/>
          <p:nvPr/>
        </p:nvSpPr>
        <p:spPr>
          <a:xfrm>
            <a:off x="578346" y="3244334"/>
            <a:ext cx="9004465" cy="369332"/>
          </a:xfrm>
          <a:prstGeom prst="rect">
            <a:avLst/>
          </a:prstGeom>
          <a:noFill/>
        </p:spPr>
        <p:txBody>
          <a:bodyPr wrap="square">
            <a:spAutoFit/>
          </a:bodyPr>
          <a:lstStyle/>
          <a:p>
            <a:r>
              <a:rPr lang="en-US" altLang="zh-CN" b="1"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ExecutorService</a:t>
            </a:r>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的常用方法</a:t>
            </a:r>
          </a:p>
        </p:txBody>
      </p:sp>
    </p:spTree>
    <p:extLst>
      <p:ext uri="{BB962C8B-B14F-4D97-AF65-F5344CB8AC3E}">
        <p14:creationId xmlns:p14="http://schemas.microsoft.com/office/powerpoint/2010/main" val="470543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down)">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20D43E-57C6-4E59-92B0-71A9196FB2C4}"/>
              </a:ext>
            </a:extLst>
          </p:cNvPr>
          <p:cNvSpPr txBox="1"/>
          <p:nvPr/>
        </p:nvSpPr>
        <p:spPr>
          <a:xfrm>
            <a:off x="625639" y="1117562"/>
            <a:ext cx="4686300" cy="468975"/>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新任务拒绝策略</a:t>
            </a:r>
          </a:p>
        </p:txBody>
      </p:sp>
      <p:graphicFrame>
        <p:nvGraphicFramePr>
          <p:cNvPr id="7" name="表格 6">
            <a:extLst>
              <a:ext uri="{FF2B5EF4-FFF2-40B4-BE49-F238E27FC236}">
                <a16:creationId xmlns:a16="http://schemas.microsoft.com/office/drawing/2014/main" id="{F616967B-6CCC-4EF3-8CC3-957F1510E117}"/>
              </a:ext>
            </a:extLst>
          </p:cNvPr>
          <p:cNvGraphicFramePr>
            <a:graphicFrameLocks noGrp="1"/>
          </p:cNvGraphicFramePr>
          <p:nvPr/>
        </p:nvGraphicFramePr>
        <p:xfrm>
          <a:off x="710880" y="1697649"/>
          <a:ext cx="11106872" cy="3256316"/>
        </p:xfrm>
        <a:graphic>
          <a:graphicData uri="http://schemas.openxmlformats.org/drawingml/2006/table">
            <a:tbl>
              <a:tblPr/>
              <a:tblGrid>
                <a:gridCol w="4776104">
                  <a:extLst>
                    <a:ext uri="{9D8B030D-6E8A-4147-A177-3AD203B41FA5}">
                      <a16:colId xmlns:a16="http://schemas.microsoft.com/office/drawing/2014/main" val="1138920238"/>
                    </a:ext>
                  </a:extLst>
                </a:gridCol>
                <a:gridCol w="6330768">
                  <a:extLst>
                    <a:ext uri="{9D8B030D-6E8A-4147-A177-3AD203B41FA5}">
                      <a16:colId xmlns:a16="http://schemas.microsoft.com/office/drawing/2014/main" val="432614512"/>
                    </a:ext>
                  </a:extLst>
                </a:gridCol>
              </a:tblGrid>
              <a:tr h="66779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策略</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详解</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59768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lang="zh-CN" altLang="en-US" sz="1600" dirty="0">
                          <a:latin typeface="Consolas" panose="020B0609020204030204" pitchFamily="49" charset="0"/>
                          <a:ea typeface="微软雅黑" panose="020B0503020204020204" pitchFamily="34" charset="-122"/>
                        </a:rPr>
                        <a:t>ThreadPoolExecutor.AbortPolicy</a:t>
                      </a:r>
                      <a:endParaRPr kumimoji="0" lang="zh-CN" altLang="en-US" sz="1600" b="0" i="0" u="none" strike="noStrike" cap="none" normalizeH="0" baseline="0" dirty="0">
                        <a:ln>
                          <a:noFill/>
                        </a:ln>
                        <a:solidFill>
                          <a:srgbClr val="262626"/>
                        </a:solidFill>
                        <a:effectLst/>
                        <a:latin typeface="Consolas" panose="020B0609020204030204" pitchFamily="49" charset="0"/>
                        <a:ea typeface="Alibaba PuHuiTi R"/>
                        <a:cs typeface="Times New Roman" panose="02020603050405020304" pitchFamily="18"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defRPr/>
                      </a:pPr>
                      <a:r>
                        <a:rPr lang="zh-CN" altLang="en-US" sz="1600" dirty="0">
                          <a:solidFill>
                            <a:schemeClr val="tx1"/>
                          </a:solidFill>
                          <a:latin typeface="微软雅黑" panose="020B0503020204020204" pitchFamily="34" charset="-122"/>
                          <a:ea typeface="Alibaba PuHuiTi R"/>
                        </a:rPr>
                        <a:t>丢弃任务并抛出RejectedExecutionException异常。</a:t>
                      </a:r>
                      <a:r>
                        <a:rPr lang="zh-CN" altLang="en-US" sz="1600" b="1" dirty="0">
                          <a:solidFill>
                            <a:srgbClr val="C00000"/>
                          </a:solidFill>
                          <a:latin typeface="微软雅黑" panose="020B0503020204020204" pitchFamily="34" charset="-122"/>
                          <a:ea typeface="Alibaba PuHuiTi R"/>
                        </a:rPr>
                        <a:t>是默认的策略</a:t>
                      </a:r>
                      <a:endParaRPr lang="zh-CN" altLang="en-US" sz="1600" b="0" i="0" kern="1200" dirty="0">
                        <a:solidFill>
                          <a:srgbClr val="C00000"/>
                        </a:solidFill>
                        <a:effectLst/>
                        <a:latin typeface="+mn-lt"/>
                        <a:ea typeface="Alibaba PuHuiTi R"/>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671331">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lang="zh-CN" altLang="en-US" sz="1600" dirty="0">
                          <a:latin typeface="Consolas" panose="020B0609020204030204" pitchFamily="49" charset="0"/>
                          <a:ea typeface="微软雅黑" panose="020B0503020204020204" pitchFamily="34" charset="-122"/>
                        </a:rPr>
                        <a:t>ThreadPoolExecutor.DiscardPolicy： </a:t>
                      </a:r>
                      <a:endParaRPr kumimoji="0" lang="zh-CN" altLang="en-US" sz="1600" b="0" i="0" u="none" strike="noStrike" cap="none" normalizeH="0" baseline="0" dirty="0">
                        <a:ln>
                          <a:noFill/>
                        </a:ln>
                        <a:solidFill>
                          <a:srgbClr val="262626"/>
                        </a:solidFill>
                        <a:effectLst/>
                        <a:latin typeface="Consolas" panose="020B0609020204030204" pitchFamily="49" charset="0"/>
                        <a:ea typeface="Alibaba PuHuiTi R"/>
                        <a:cs typeface="Times New Roman" panose="02020603050405020304" pitchFamily="18"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lang="zh-CN" altLang="en-US" sz="1600" dirty="0">
                          <a:solidFill>
                            <a:schemeClr val="tx1"/>
                          </a:solidFill>
                          <a:latin typeface="微软雅黑" panose="020B0503020204020204" pitchFamily="34" charset="-122"/>
                          <a:ea typeface="Alibaba PuHuiTi R"/>
                        </a:rPr>
                        <a:t>丢弃任务，但是不抛出异常 这是不推荐的做法</a:t>
                      </a:r>
                      <a:endParaRPr lang="zh-CN" altLang="en-US" sz="1600" b="0" i="0" kern="1200" dirty="0">
                        <a:solidFill>
                          <a:schemeClr val="tx1"/>
                        </a:solidFill>
                        <a:effectLst/>
                        <a:latin typeface="+mn-lt"/>
                        <a:ea typeface="Alibaba PuHuiTi R"/>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338090476"/>
                  </a:ext>
                </a:extLst>
              </a:tr>
              <a:tr h="625033">
                <a:tc>
                  <a:txBody>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lang="zh-CN" altLang="en-US" sz="1600" dirty="0">
                          <a:latin typeface="Consolas" panose="020B0609020204030204" pitchFamily="49" charset="0"/>
                          <a:ea typeface="微软雅黑" panose="020B0503020204020204" pitchFamily="34" charset="-122"/>
                        </a:rPr>
                        <a:t>ThreadPoolExecutor.DiscardOldestPolicy</a:t>
                      </a:r>
                      <a:endParaRPr kumimoji="0" lang="zh-CN" altLang="en-US" sz="1600" b="0" i="0" u="none" strike="noStrike" cap="none" normalizeH="0" baseline="0" dirty="0">
                        <a:ln>
                          <a:noFill/>
                        </a:ln>
                        <a:solidFill>
                          <a:srgbClr val="262626"/>
                        </a:solidFill>
                        <a:effectLst/>
                        <a:latin typeface="Consolas" panose="020B0609020204030204" pitchFamily="49" charset="0"/>
                        <a:ea typeface="Alibaba PuHuiTi R"/>
                        <a:cs typeface="Times New Roman" panose="02020603050405020304" pitchFamily="18"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lang="zh-CN" altLang="en-US" sz="1600" dirty="0">
                          <a:solidFill>
                            <a:schemeClr val="tx1"/>
                          </a:solidFill>
                          <a:latin typeface="微软雅黑" panose="020B0503020204020204" pitchFamily="34" charset="-122"/>
                          <a:ea typeface="Alibaba PuHuiTi R"/>
                        </a:rPr>
                        <a:t>抛弃队列中等待最久的任务 然后把当前任务加入队列中</a:t>
                      </a:r>
                      <a:endParaRPr lang="zh-CN" altLang="en-US" sz="1600" b="0" i="0" kern="1200" dirty="0">
                        <a:solidFill>
                          <a:schemeClr val="tx1"/>
                        </a:solidFill>
                        <a:effectLst/>
                        <a:latin typeface="+mn-lt"/>
                        <a:ea typeface="Alibaba PuHuiTi R"/>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117168034"/>
                  </a:ext>
                </a:extLst>
              </a:tr>
              <a:tr h="694482">
                <a:tc>
                  <a:txBody>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lang="zh-CN" altLang="en-US" sz="1600" dirty="0">
                          <a:latin typeface="Consolas" panose="020B0609020204030204" pitchFamily="49" charset="0"/>
                          <a:ea typeface="微软雅黑" panose="020B0503020204020204" pitchFamily="34" charset="-122"/>
                        </a:rPr>
                        <a:t>ThreadPoolExecutor.CallerRunsPolicy</a:t>
                      </a:r>
                      <a:endParaRPr kumimoji="0" lang="zh-CN" altLang="en-US" sz="1600" b="0" i="0" u="none" strike="noStrike" cap="none" normalizeH="0" baseline="0" dirty="0">
                        <a:ln>
                          <a:noFill/>
                        </a:ln>
                        <a:solidFill>
                          <a:srgbClr val="262626"/>
                        </a:solidFill>
                        <a:effectLst/>
                        <a:latin typeface="Consolas" panose="020B0609020204030204" pitchFamily="49" charset="0"/>
                        <a:ea typeface="Alibaba PuHuiTi R"/>
                        <a:cs typeface="Times New Roman" panose="02020603050405020304" pitchFamily="18"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lang="zh-CN" altLang="en-US" sz="1600" dirty="0">
                          <a:solidFill>
                            <a:schemeClr val="tx1"/>
                          </a:solidFill>
                          <a:latin typeface="微软雅黑" panose="020B0503020204020204" pitchFamily="34" charset="-122"/>
                          <a:ea typeface="Alibaba PuHuiTi R"/>
                        </a:rPr>
                        <a:t>由主线程负责调用任务的run()方法从而绕过线程池直接执行</a:t>
                      </a:r>
                      <a:endParaRPr kumimoji="0" lang="zh-CN" altLang="en-US" sz="1600" b="0" i="0" u="none" strike="noStrike" cap="none" normalizeH="0" baseline="0" dirty="0">
                        <a:ln>
                          <a:noFill/>
                        </a:ln>
                        <a:solidFill>
                          <a:schemeClr val="tx1"/>
                        </a:solidFill>
                        <a:effectLst/>
                        <a:latin typeface="Alibaba PuHuiTi R" pitchFamily="18" charset="-122"/>
                        <a:ea typeface="Alibaba PuHuiTi R"/>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912594356"/>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475791" y="842651"/>
            <a:ext cx="7612887" cy="4511040"/>
          </a:xfrm>
        </p:spPr>
        <p:txBody>
          <a:bodyPr/>
          <a:lstStyle/>
          <a:p>
            <a:r>
              <a:rPr kumimoji="1"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线程池如何</a:t>
            </a:r>
            <a:r>
              <a:rPr kumimoji="1" lang="zh-CN" altLang="en-US" sz="1600" dirty="0"/>
              <a:t>处理</a:t>
            </a:r>
            <a:r>
              <a:rPr kumimoji="1" lang="en-US" altLang="zh-CN" sz="1600" dirty="0"/>
              <a:t>Runnable</a:t>
            </a:r>
            <a:r>
              <a:rPr kumimoji="1" lang="zh-CN" altLang="en-US" sz="1600" dirty="0"/>
              <a:t>任务</a:t>
            </a:r>
            <a:endParaRPr kumimoji="1"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l"/>
            </a:pPr>
            <a:r>
              <a:rPr kumimoji="1"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使用</a:t>
            </a:r>
            <a:r>
              <a:rPr kumimoji="1" lang="en-US" altLang="zh-CN" sz="16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ExecutorService</a:t>
            </a:r>
            <a:r>
              <a:rPr kumimoji="1"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的方法：</a:t>
            </a:r>
            <a:endParaRPr kumimoji="1"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l"/>
            </a:pPr>
            <a:r>
              <a:rPr kumimoji="1"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void  execute(Runnable target)</a:t>
            </a:r>
          </a:p>
          <a:p>
            <a:pPr lvl="1">
              <a:lnSpc>
                <a:spcPct val="150000"/>
              </a:lnSpc>
            </a:pPr>
            <a:endParaRPr kumimoji="1"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endParaRPr kumimoji="1"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479644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065406" y="1117198"/>
            <a:ext cx="5973761" cy="4256405"/>
          </a:xfrm>
        </p:spPr>
        <p:txBody>
          <a:bodyPr>
            <a:noAutofit/>
          </a:bodyPr>
          <a:lstStyle/>
          <a:p>
            <a:pPr>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多线程的创建</a:t>
            </a:r>
            <a:endPar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Thread</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的常用方法</a:t>
            </a:r>
          </a:p>
          <a:p>
            <a:pPr>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线程安全</a:t>
            </a:r>
            <a:endPar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线程同步</a:t>
            </a:r>
            <a:endPar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线程通信</a:t>
            </a:r>
            <a:endPar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线程池</a:t>
            </a:r>
            <a:r>
              <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重点</a:t>
            </a:r>
            <a:r>
              <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pPr marL="895335" lvl="1" indent="-285750">
              <a:lnSpc>
                <a:spcPct val="200000"/>
              </a:lnSpc>
              <a:buFont typeface="Wingdings" panose="05000000000000000000" pitchFamily="2" charset="2"/>
              <a:buChar char="u"/>
            </a:pPr>
            <a:r>
              <a:rPr lang="zh-CN" altLang="en-US" sz="12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线程池概述</a:t>
            </a:r>
            <a:endParaRPr lang="en-US" altLang="zh-CN" sz="12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2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线程池实现的</a:t>
            </a:r>
            <a:r>
              <a:rPr lang="en-US" altLang="zh-CN" sz="12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r>
              <a:rPr lang="zh-CN" altLang="en-US" sz="12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、参数说明</a:t>
            </a:r>
            <a:endParaRPr lang="en-US" altLang="zh-CN" sz="12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2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线程池处理</a:t>
            </a:r>
            <a:r>
              <a:rPr lang="en-US" altLang="zh-CN" sz="12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Runnable</a:t>
            </a:r>
            <a:r>
              <a:rPr lang="zh-CN" altLang="en-US" sz="12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任务</a:t>
            </a:r>
            <a:endParaRPr lang="en-US" altLang="zh-CN" sz="12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2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线程池处理</a:t>
            </a:r>
            <a:r>
              <a:rPr lang="en-US" altLang="zh-CN" sz="12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Callable</a:t>
            </a:r>
            <a:r>
              <a:rPr lang="zh-CN" altLang="en-US" sz="12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任务</a:t>
            </a:r>
            <a:endParaRPr lang="en-US" altLang="zh-CN" sz="12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2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Executors</a:t>
            </a:r>
            <a:r>
              <a:rPr lang="zh-CN" altLang="en-US" sz="12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工具类实现线程池</a:t>
            </a:r>
            <a:endParaRPr lang="en-US" altLang="zh-CN" sz="12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补充知识：定时器</a:t>
            </a:r>
            <a:endPar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补充知识：并发、并行</a:t>
            </a:r>
            <a:endPar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补充知识：线程的生命周期</a:t>
            </a:r>
            <a:endPar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87060506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表格 18">
            <a:extLst>
              <a:ext uri="{FF2B5EF4-FFF2-40B4-BE49-F238E27FC236}">
                <a16:creationId xmlns:a16="http://schemas.microsoft.com/office/drawing/2014/main" id="{71EA9AFF-1F84-43B2-985B-38B423B5EC85}"/>
              </a:ext>
            </a:extLst>
          </p:cNvPr>
          <p:cNvGraphicFramePr>
            <a:graphicFrameLocks noGrp="1"/>
          </p:cNvGraphicFramePr>
          <p:nvPr/>
        </p:nvGraphicFramePr>
        <p:xfrm>
          <a:off x="705173" y="1732334"/>
          <a:ext cx="9779431" cy="2317244"/>
        </p:xfrm>
        <a:graphic>
          <a:graphicData uri="http://schemas.openxmlformats.org/drawingml/2006/table">
            <a:tbl>
              <a:tblPr/>
              <a:tblGrid>
                <a:gridCol w="4026992">
                  <a:extLst>
                    <a:ext uri="{9D8B030D-6E8A-4147-A177-3AD203B41FA5}">
                      <a16:colId xmlns:a16="http://schemas.microsoft.com/office/drawing/2014/main" val="1138920238"/>
                    </a:ext>
                  </a:extLst>
                </a:gridCol>
                <a:gridCol w="5752439">
                  <a:extLst>
                    <a:ext uri="{9D8B030D-6E8A-4147-A177-3AD203B41FA5}">
                      <a16:colId xmlns:a16="http://schemas.microsoft.com/office/drawing/2014/main" val="432614512"/>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44918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kern="1200" dirty="0">
                          <a:solidFill>
                            <a:schemeClr val="tx1"/>
                          </a:solidFill>
                          <a:latin typeface="Consolas" panose="020B0609020204030204" pitchFamily="49" charset="0"/>
                          <a:ea typeface="+mn-ea"/>
                          <a:cs typeface="+mn-cs"/>
                        </a:rPr>
                        <a:t>void execute(Runnable command) </a:t>
                      </a:r>
                      <a:endParaRPr lang="zh-CN" altLang="en-US" sz="1200" kern="1200" dirty="0">
                        <a:solidFill>
                          <a:schemeClr val="tx1"/>
                        </a:solidFill>
                        <a:latin typeface="Consolas" panose="020B0609020204030204" pitchFamily="49" charset="0"/>
                        <a:ea typeface="+mn-ea"/>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200" dirty="0">
                          <a:latin typeface="Consolas" panose="020B0609020204030204" pitchFamily="49" charset="0"/>
                          <a:ea typeface="Alibaba PuHuiTi R"/>
                        </a:rPr>
                        <a:t>执行任务</a:t>
                      </a:r>
                      <a:r>
                        <a:rPr lang="en-US" altLang="zh-CN" sz="1200" dirty="0">
                          <a:latin typeface="Consolas" panose="020B0609020204030204" pitchFamily="49" charset="0"/>
                          <a:ea typeface="Alibaba PuHuiTi R"/>
                        </a:rPr>
                        <a:t>/</a:t>
                      </a:r>
                      <a:r>
                        <a:rPr lang="zh-CN" altLang="en-US" sz="1200" dirty="0">
                          <a:latin typeface="Consolas" panose="020B0609020204030204" pitchFamily="49" charset="0"/>
                          <a:ea typeface="Alibaba PuHuiTi R"/>
                        </a:rPr>
                        <a:t>命令，没有返回值，一般用来执行 </a:t>
                      </a:r>
                      <a:r>
                        <a:rPr lang="en-US" altLang="zh-CN" sz="1200" dirty="0">
                          <a:latin typeface="Consolas" panose="020B0609020204030204" pitchFamily="49" charset="0"/>
                          <a:ea typeface="Alibaba PuHuiTi R"/>
                        </a:rPr>
                        <a:t>Runnable </a:t>
                      </a:r>
                      <a:r>
                        <a:rPr lang="zh-CN" altLang="en-US" sz="1200" dirty="0">
                          <a:latin typeface="Consolas" panose="020B0609020204030204" pitchFamily="49" charset="0"/>
                          <a:ea typeface="Alibaba PuHuiTi R"/>
                        </a:rPr>
                        <a:t>任务</a:t>
                      </a:r>
                      <a:endParaRPr kumimoji="0" lang="zh-CN" altLang="en-US" sz="1200" b="0" i="0" u="none" strike="noStrike" cap="none" normalizeH="0" baseline="0" dirty="0">
                        <a:ln>
                          <a:noFill/>
                        </a:ln>
                        <a:solidFill>
                          <a:srgbClr val="262626"/>
                        </a:solidFill>
                        <a:effectLst/>
                        <a:latin typeface="Consolas" panose="020B0609020204030204" pitchFamily="49" charset="0"/>
                        <a:ea typeface="Alibaba PuHuiTi R"/>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449183">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kern="1200" dirty="0">
                          <a:solidFill>
                            <a:srgbClr val="C00000"/>
                          </a:solidFill>
                          <a:latin typeface="Consolas" panose="020B0609020204030204" pitchFamily="49" charset="0"/>
                          <a:ea typeface="+mn-ea"/>
                          <a:cs typeface="+mn-cs"/>
                        </a:rPr>
                        <a:t>Future&lt;T&gt; submit(Callable&lt;T&gt; task)</a:t>
                      </a:r>
                      <a:endParaRPr lang="zh-CN" altLang="en-US" sz="1200" kern="1200" dirty="0">
                        <a:solidFill>
                          <a:srgbClr val="C00000"/>
                        </a:solidFill>
                        <a:latin typeface="Consolas" panose="020B0609020204030204" pitchFamily="49" charset="0"/>
                        <a:ea typeface="+mn-ea"/>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200" dirty="0">
                          <a:solidFill>
                            <a:srgbClr val="C00000"/>
                          </a:solidFill>
                          <a:latin typeface="Consolas" panose="020B0609020204030204" pitchFamily="49" charset="0"/>
                          <a:ea typeface="Alibaba PuHuiTi R"/>
                        </a:rPr>
                        <a:t>执行</a:t>
                      </a:r>
                      <a:r>
                        <a:rPr lang="en-US" altLang="zh-CN" sz="1200" dirty="0">
                          <a:solidFill>
                            <a:srgbClr val="C00000"/>
                          </a:solidFill>
                          <a:latin typeface="Consolas" panose="020B0609020204030204" pitchFamily="49" charset="0"/>
                          <a:ea typeface="Alibaba PuHuiTi R"/>
                        </a:rPr>
                        <a:t>Callable</a:t>
                      </a:r>
                      <a:r>
                        <a:rPr lang="zh-CN" altLang="en-US" sz="1200" dirty="0">
                          <a:solidFill>
                            <a:srgbClr val="C00000"/>
                          </a:solidFill>
                          <a:latin typeface="Consolas" panose="020B0609020204030204" pitchFamily="49" charset="0"/>
                          <a:ea typeface="Alibaba PuHuiTi R"/>
                        </a:rPr>
                        <a:t>任务，返回未来任务对象获取线程结果</a:t>
                      </a:r>
                      <a:endParaRPr kumimoji="0" lang="zh-CN" altLang="en-US" sz="1200" b="0" i="0" u="none" strike="noStrike" cap="none" normalizeH="0" baseline="0" dirty="0">
                        <a:ln>
                          <a:noFill/>
                        </a:ln>
                        <a:solidFill>
                          <a:srgbClr val="C00000"/>
                        </a:solidFill>
                        <a:effectLst/>
                        <a:latin typeface="Consolas" panose="020B0609020204030204" pitchFamily="49" charset="0"/>
                        <a:ea typeface="Alibaba PuHuiTi R"/>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338090476"/>
                  </a:ext>
                </a:extLst>
              </a:tr>
              <a:tr h="449183">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dirty="0">
                          <a:latin typeface="Consolas" panose="020B0609020204030204" pitchFamily="49" charset="0"/>
                        </a:rPr>
                        <a:t>void shutdown() </a:t>
                      </a:r>
                      <a:endParaRPr kumimoji="0" lang="zh-CN" altLang="en-US" sz="1200" b="0" i="0" u="none" strike="noStrike" cap="none" normalizeH="0" baseline="0" dirty="0">
                        <a:ln>
                          <a:noFill/>
                        </a:ln>
                        <a:solidFill>
                          <a:srgbClr val="262626"/>
                        </a:solidFill>
                        <a:effectLst/>
                        <a:latin typeface="Consolas" panose="020B0609020204030204" pitchFamily="49" charset="0"/>
                        <a:ea typeface="Alibaba PuHuiTi R"/>
                        <a:cs typeface="Times New Roman" panose="02020603050405020304" pitchFamily="18"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200" dirty="0">
                          <a:latin typeface="Consolas" panose="020B0609020204030204" pitchFamily="49" charset="0"/>
                          <a:ea typeface="Alibaba PuHuiTi R"/>
                        </a:rPr>
                        <a:t>等任务执行完毕后关闭线程池</a:t>
                      </a:r>
                      <a:endParaRPr kumimoji="0" lang="zh-CN" altLang="en-US" sz="1200" b="0" i="0" u="none" strike="noStrike" cap="none" normalizeH="0" baseline="0" dirty="0">
                        <a:ln>
                          <a:noFill/>
                        </a:ln>
                        <a:solidFill>
                          <a:srgbClr val="262626"/>
                        </a:solidFill>
                        <a:effectLst/>
                        <a:latin typeface="Consolas" panose="020B0609020204030204" pitchFamily="49" charset="0"/>
                        <a:ea typeface="Alibaba PuHuiTi R"/>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117168034"/>
                  </a:ext>
                </a:extLst>
              </a:tr>
              <a:tr h="449183">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kern="1200" dirty="0">
                          <a:solidFill>
                            <a:schemeClr val="tx1"/>
                          </a:solidFill>
                          <a:latin typeface="Consolas" panose="020B0609020204030204" pitchFamily="49" charset="0"/>
                          <a:ea typeface="+mn-ea"/>
                          <a:cs typeface="+mn-cs"/>
                          <a:hlinkClick r:id="rId3" action="ppaction://hlinkfile" tooltip="interface in java.util">
                            <a:extLst>
                              <a:ext uri="{A12FA001-AC4F-418D-AE19-62706E023703}">
                                <ahyp:hlinkClr xmlns:ahyp="http://schemas.microsoft.com/office/drawing/2018/hyperlinkcolor" val="tx"/>
                              </a:ext>
                            </a:extLst>
                          </a:hlinkClick>
                        </a:rPr>
                        <a:t>List</a:t>
                      </a:r>
                      <a:r>
                        <a:rPr lang="en-US" altLang="zh-CN" sz="1200" kern="1200" dirty="0">
                          <a:solidFill>
                            <a:schemeClr val="tx1"/>
                          </a:solidFill>
                          <a:latin typeface="Consolas" panose="020B0609020204030204" pitchFamily="49" charset="0"/>
                          <a:ea typeface="+mn-ea"/>
                          <a:cs typeface="+mn-cs"/>
                        </a:rPr>
                        <a:t>&lt;</a:t>
                      </a:r>
                      <a:r>
                        <a:rPr lang="en-US" altLang="zh-CN" sz="1200" kern="1200" dirty="0">
                          <a:solidFill>
                            <a:schemeClr val="tx1"/>
                          </a:solidFill>
                          <a:latin typeface="Consolas" panose="020B0609020204030204" pitchFamily="49" charset="0"/>
                          <a:ea typeface="+mn-ea"/>
                          <a:cs typeface="+mn-cs"/>
                          <a:hlinkClick r:id="rId4" action="ppaction://hlinkfile" tooltip="interface in java.lang">
                            <a:extLst>
                              <a:ext uri="{A12FA001-AC4F-418D-AE19-62706E023703}">
                                <ahyp:hlinkClr xmlns:ahyp="http://schemas.microsoft.com/office/drawing/2018/hyperlinkcolor" val="tx"/>
                              </a:ext>
                            </a:extLst>
                          </a:hlinkClick>
                        </a:rPr>
                        <a:t>Runnable</a:t>
                      </a:r>
                      <a:r>
                        <a:rPr lang="en-US" altLang="zh-CN" sz="1200" kern="1200" dirty="0">
                          <a:solidFill>
                            <a:schemeClr val="tx1"/>
                          </a:solidFill>
                          <a:latin typeface="Consolas" panose="020B0609020204030204" pitchFamily="49" charset="0"/>
                          <a:ea typeface="+mn-ea"/>
                          <a:cs typeface="+mn-cs"/>
                        </a:rPr>
                        <a:t>&gt; </a:t>
                      </a:r>
                      <a:r>
                        <a:rPr lang="en-US" altLang="zh-CN" sz="1200" kern="1200" dirty="0" err="1">
                          <a:solidFill>
                            <a:schemeClr val="tx1"/>
                          </a:solidFill>
                          <a:latin typeface="Consolas" panose="020B0609020204030204" pitchFamily="49" charset="0"/>
                          <a:ea typeface="+mn-ea"/>
                          <a:cs typeface="+mn-cs"/>
                        </a:rPr>
                        <a:t>shutdownNow</a:t>
                      </a:r>
                      <a:r>
                        <a:rPr lang="en-US" altLang="zh-CN" sz="1200" kern="1200" dirty="0">
                          <a:solidFill>
                            <a:schemeClr val="tx1"/>
                          </a:solidFill>
                          <a:latin typeface="Consolas" panose="020B0609020204030204" pitchFamily="49" charset="0"/>
                          <a:ea typeface="+mn-ea"/>
                          <a:cs typeface="+mn-cs"/>
                        </a:rPr>
                        <a:t>()</a:t>
                      </a:r>
                      <a:endParaRPr lang="zh-CN" altLang="en-US" sz="1200" kern="1200" dirty="0">
                        <a:solidFill>
                          <a:schemeClr val="tx1"/>
                        </a:solidFill>
                        <a:latin typeface="Consolas" panose="020B0609020204030204" pitchFamily="49" charset="0"/>
                        <a:ea typeface="+mn-ea"/>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200" b="0" i="0" kern="1200" dirty="0">
                          <a:solidFill>
                            <a:schemeClr val="tx1"/>
                          </a:solidFill>
                          <a:effectLst/>
                          <a:latin typeface="Consolas" panose="020B0609020204030204" pitchFamily="49" charset="0"/>
                          <a:ea typeface="Alibaba PuHuiTi R"/>
                          <a:cs typeface="+mn-cs"/>
                        </a:rPr>
                        <a:t>立刻关闭，停止正在执行的任务，并返回队列中未执行的任务</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473847276"/>
                  </a:ext>
                </a:extLst>
              </a:tr>
            </a:tbl>
          </a:graphicData>
        </a:graphic>
      </p:graphicFrame>
      <p:sp>
        <p:nvSpPr>
          <p:cNvPr id="20" name="文本框 19">
            <a:extLst>
              <a:ext uri="{FF2B5EF4-FFF2-40B4-BE49-F238E27FC236}">
                <a16:creationId xmlns:a16="http://schemas.microsoft.com/office/drawing/2014/main" id="{C91EAF65-E2DA-4328-83FF-074D0F2B9D9F}"/>
              </a:ext>
            </a:extLst>
          </p:cNvPr>
          <p:cNvSpPr txBox="1"/>
          <p:nvPr/>
        </p:nvSpPr>
        <p:spPr>
          <a:xfrm>
            <a:off x="624841" y="1238618"/>
            <a:ext cx="9004465" cy="369332"/>
          </a:xfrm>
          <a:prstGeom prst="rect">
            <a:avLst/>
          </a:prstGeom>
          <a:noFill/>
        </p:spPr>
        <p:txBody>
          <a:bodyPr wrap="square">
            <a:spAutoFit/>
          </a:bodyPr>
          <a:lstStyle/>
          <a:p>
            <a:r>
              <a:rPr lang="en-US" altLang="zh-CN" b="1"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ExecutorService</a:t>
            </a:r>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的常用方法</a:t>
            </a:r>
          </a:p>
        </p:txBody>
      </p:sp>
    </p:spTree>
    <p:extLst>
      <p:ext uri="{BB962C8B-B14F-4D97-AF65-F5344CB8AC3E}">
        <p14:creationId xmlns:p14="http://schemas.microsoft.com/office/powerpoint/2010/main" val="3597180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up)">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A25EB302-D39A-40B8-BC9C-EE8E1D47BC38}"/>
              </a:ext>
            </a:extLst>
          </p:cNvPr>
          <p:cNvSpPr txBox="1"/>
          <p:nvPr/>
        </p:nvSpPr>
        <p:spPr>
          <a:xfrm>
            <a:off x="838201" y="1703365"/>
            <a:ext cx="9984316" cy="1495409"/>
          </a:xfrm>
          <a:prstGeom prst="rect">
            <a:avLst/>
          </a:prstGeom>
          <a:noFill/>
        </p:spPr>
        <p:txBody>
          <a:bodyPr>
            <a:spAutoFit/>
          </a:bodyPr>
          <a:lstStyle/>
          <a:p>
            <a:pPr marL="357708" indent="-357708">
              <a:lnSpc>
                <a:spcPct val="200000"/>
              </a:lnSpc>
              <a:buFont typeface="+mj-ea"/>
              <a:buAutoNum type="circleNumDbPlain"/>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定义一个子类</a:t>
            </a:r>
            <a:r>
              <a:rPr lang="en-US" altLang="zh-CN" sz="16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MyThread</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继承线程类</a:t>
            </a:r>
            <a:r>
              <a:rPr lang="en-US" altLang="zh-CN" sz="16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java.lang.Thread</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，重写</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run()</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7708" indent="-357708">
              <a:lnSpc>
                <a:spcPct val="200000"/>
              </a:lnSpc>
              <a:buFont typeface="+mj-ea"/>
              <a:buAutoNum type="circleNumDbPlain"/>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创建</a:t>
            </a:r>
            <a:r>
              <a:rPr lang="en-US" altLang="zh-CN" sz="16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MyThread</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类的对象</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7708" indent="-357708">
              <a:lnSpc>
                <a:spcPct val="200000"/>
              </a:lnSpc>
              <a:buFont typeface="+mj-ea"/>
              <a:buAutoNum type="circleNumDbPlain"/>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调用线程对象的</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start()</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方法启动线程（启动后还是执行</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run</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方法的）</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 name="TextBox 2">
            <a:extLst>
              <a:ext uri="{FF2B5EF4-FFF2-40B4-BE49-F238E27FC236}">
                <a16:creationId xmlns:a16="http://schemas.microsoft.com/office/drawing/2014/main" id="{1583EDDD-FE10-4FBB-82A9-36CC2C4B51B5}"/>
              </a:ext>
            </a:extLst>
          </p:cNvPr>
          <p:cNvSpPr txBox="1"/>
          <p:nvPr/>
        </p:nvSpPr>
        <p:spPr>
          <a:xfrm>
            <a:off x="838201" y="1130516"/>
            <a:ext cx="4686300" cy="572849"/>
          </a:xfrm>
          <a:prstGeom prst="rect">
            <a:avLst/>
          </a:prstGeom>
          <a:noFill/>
        </p:spPr>
        <p:txBody>
          <a:bodyPr>
            <a:spAutoFit/>
          </a:bodyPr>
          <a:lstStyle/>
          <a:p>
            <a:pPr>
              <a:lnSpc>
                <a:spcPct val="20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多线程的实现方案一：继承</a:t>
            </a: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Thread</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a:t>
            </a:r>
          </a:p>
        </p:txBody>
      </p:sp>
      <p:sp>
        <p:nvSpPr>
          <p:cNvPr id="7" name="文本框 6">
            <a:extLst>
              <a:ext uri="{FF2B5EF4-FFF2-40B4-BE49-F238E27FC236}">
                <a16:creationId xmlns:a16="http://schemas.microsoft.com/office/drawing/2014/main" id="{DB2A283F-D3F8-4592-B3CA-43B254A41EB0}"/>
              </a:ext>
            </a:extLst>
          </p:cNvPr>
          <p:cNvSpPr txBox="1"/>
          <p:nvPr/>
        </p:nvSpPr>
        <p:spPr>
          <a:xfrm>
            <a:off x="838201" y="3847218"/>
            <a:ext cx="6922572" cy="572849"/>
          </a:xfrm>
          <a:prstGeom prst="rect">
            <a:avLst/>
          </a:prstGeom>
          <a:noFill/>
        </p:spPr>
        <p:txBody>
          <a:bodyPr wrap="square" rtlCol="0">
            <a:spAutoFit/>
          </a:bodyPr>
          <a:lstStyle/>
          <a:p>
            <a:pPr fontAlgn="auto">
              <a:lnSpc>
                <a:spcPct val="200000"/>
              </a:lnSpc>
              <a:spcBef>
                <a:spcPts val="0"/>
              </a:spcBef>
              <a:spcAft>
                <a:spcPts val="0"/>
              </a:spcAft>
            </a:pPr>
            <a:r>
              <a:rPr lang="zh-CN" altLang="en-US"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方式一优缺点：</a:t>
            </a:r>
            <a:endParaRPr lang="en-US" altLang="zh-CN"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2" name="文本框 11">
            <a:extLst>
              <a:ext uri="{FF2B5EF4-FFF2-40B4-BE49-F238E27FC236}">
                <a16:creationId xmlns:a16="http://schemas.microsoft.com/office/drawing/2014/main" id="{A5D456BA-CDB7-47D3-BD7B-7BA764BA5A26}"/>
              </a:ext>
            </a:extLst>
          </p:cNvPr>
          <p:cNvSpPr txBox="1"/>
          <p:nvPr/>
        </p:nvSpPr>
        <p:spPr>
          <a:xfrm>
            <a:off x="838201" y="4319002"/>
            <a:ext cx="7706343" cy="1011880"/>
          </a:xfrm>
          <a:prstGeom prst="rect">
            <a:avLst/>
          </a:prstGeom>
          <a:noFill/>
        </p:spPr>
        <p:txBody>
          <a:bodyPr wrap="square">
            <a:spAutoFit/>
          </a:bodyPr>
          <a:lstStyle/>
          <a:p>
            <a:pPr marL="285750" indent="-285750" fontAlgn="auto">
              <a:lnSpc>
                <a:spcPct val="200000"/>
              </a:lnSpc>
              <a:spcBef>
                <a:spcPts val="0"/>
              </a:spcBef>
              <a:spcAft>
                <a:spcPts val="0"/>
              </a:spcAft>
              <a:buFont typeface="Wingdings" panose="05000000000000000000" pitchFamily="2" charset="2"/>
              <a:buChar char="l"/>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优点：编码简单</a:t>
            </a:r>
            <a:endPar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fontAlgn="auto">
              <a:lnSpc>
                <a:spcPct val="200000"/>
              </a:lnSpc>
              <a:spcBef>
                <a:spcPts val="0"/>
              </a:spcBef>
              <a:spcAft>
                <a:spcPts val="0"/>
              </a:spcAft>
              <a:buFont typeface="Wingdings" panose="05000000000000000000" pitchFamily="2" charset="2"/>
              <a:buChar char="l"/>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缺点：线程类已经继承</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Thread</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，无法继承其他类，不利于扩展。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500"/>
                                        <p:tgtEl>
                                          <p:spTgt spid="7">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2">
                                            <p:txEl>
                                              <p:pRg st="0" end="0"/>
                                            </p:txEl>
                                          </p:spTgt>
                                        </p:tgtEl>
                                        <p:attrNameLst>
                                          <p:attrName>style.visibility</p:attrName>
                                        </p:attrNameLst>
                                      </p:cBhvr>
                                      <p:to>
                                        <p:strVal val="visible"/>
                                      </p:to>
                                    </p:set>
                                    <p:animEffect transition="in" filter="fade">
                                      <p:cBhvr>
                                        <p:cTn id="24" dur="500"/>
                                        <p:tgtEl>
                                          <p:spTgt spid="12">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2">
                                            <p:txEl>
                                              <p:pRg st="1" end="1"/>
                                            </p:txEl>
                                          </p:spTgt>
                                        </p:tgtEl>
                                        <p:attrNameLst>
                                          <p:attrName>style.visibility</p:attrName>
                                        </p:attrNameLst>
                                      </p:cBhvr>
                                      <p:to>
                                        <p:strVal val="visible"/>
                                      </p:to>
                                    </p:set>
                                    <p:animEffect transition="in" filter="fade">
                                      <p:cBhvr>
                                        <p:cTn id="29"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475791" y="842651"/>
            <a:ext cx="7612887" cy="4511040"/>
          </a:xfrm>
        </p:spPr>
        <p:txBody>
          <a:bodyPr/>
          <a:lstStyle/>
          <a:p>
            <a:r>
              <a:rPr kumimoji="1"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线程池如何</a:t>
            </a:r>
            <a:r>
              <a:rPr kumimoji="1" lang="zh-CN" altLang="en-US" sz="1600" dirty="0"/>
              <a:t>处理</a:t>
            </a:r>
            <a:r>
              <a:rPr kumimoji="1" lang="en-US" altLang="zh-CN" sz="1600" dirty="0"/>
              <a:t>Callable</a:t>
            </a:r>
            <a:r>
              <a:rPr kumimoji="1" lang="zh-CN" altLang="en-US" sz="1600" dirty="0"/>
              <a:t>任务，并得到任务执行完后返回的结果。</a:t>
            </a:r>
            <a:endParaRPr kumimoji="1"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l"/>
            </a:pPr>
            <a:r>
              <a:rPr kumimoji="1"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使用</a:t>
            </a:r>
            <a:r>
              <a:rPr kumimoji="1" lang="en-US" altLang="zh-CN" sz="16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ExecutorService</a:t>
            </a:r>
            <a:r>
              <a:rPr kumimoji="1"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的方法：</a:t>
            </a:r>
            <a:endParaRPr kumimoji="1"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l"/>
            </a:pPr>
            <a:r>
              <a:rPr kumimoji="1"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Future&lt;T&gt; submit(Callable&lt;T&gt; command)</a:t>
            </a:r>
          </a:p>
          <a:p>
            <a:pPr lvl="1">
              <a:lnSpc>
                <a:spcPct val="150000"/>
              </a:lnSpc>
            </a:pPr>
            <a:endParaRPr kumimoji="1"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endParaRPr kumimoji="1"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244032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065406" y="1117198"/>
            <a:ext cx="5973761" cy="4256405"/>
          </a:xfrm>
        </p:spPr>
        <p:txBody>
          <a:bodyPr>
            <a:noAutofit/>
          </a:bodyPr>
          <a:lstStyle/>
          <a:p>
            <a:pPr>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多线程的创建</a:t>
            </a:r>
            <a:endPar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Thread</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的常用方法</a:t>
            </a:r>
          </a:p>
          <a:p>
            <a:pPr>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线程安全</a:t>
            </a:r>
            <a:endPar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线程同步</a:t>
            </a:r>
            <a:endPar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线程通信</a:t>
            </a:r>
            <a:endPar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线程池</a:t>
            </a:r>
            <a:r>
              <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重点</a:t>
            </a:r>
            <a:r>
              <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pPr marL="895335" lvl="1" indent="-285750">
              <a:lnSpc>
                <a:spcPct val="200000"/>
              </a:lnSpc>
              <a:buFont typeface="Wingdings" panose="05000000000000000000" pitchFamily="2" charset="2"/>
              <a:buChar char="u"/>
            </a:pPr>
            <a:r>
              <a:rPr lang="zh-CN" altLang="en-US" sz="12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线程池概述</a:t>
            </a:r>
            <a:endParaRPr lang="en-US" altLang="zh-CN" sz="12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2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线程池实现的</a:t>
            </a:r>
            <a:r>
              <a:rPr lang="en-US" altLang="zh-CN" sz="12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r>
              <a:rPr lang="zh-CN" altLang="en-US" sz="12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、参数说明</a:t>
            </a:r>
            <a:endParaRPr lang="en-US" altLang="zh-CN" sz="12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2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线程池处理</a:t>
            </a:r>
            <a:r>
              <a:rPr lang="en-US" altLang="zh-CN" sz="12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Runnable</a:t>
            </a:r>
            <a:r>
              <a:rPr lang="zh-CN" altLang="en-US" sz="12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任务</a:t>
            </a:r>
            <a:endParaRPr lang="en-US" altLang="zh-CN" sz="12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2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线程池处理</a:t>
            </a:r>
            <a:r>
              <a:rPr lang="en-US" altLang="zh-CN" sz="12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Callable</a:t>
            </a:r>
            <a:r>
              <a:rPr lang="zh-CN" altLang="en-US" sz="12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任务</a:t>
            </a:r>
            <a:endParaRPr lang="en-US" altLang="zh-CN" sz="12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2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Executors</a:t>
            </a:r>
            <a:r>
              <a:rPr lang="zh-CN" altLang="en-US" sz="12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工具类实现线程池</a:t>
            </a:r>
            <a:endParaRPr lang="en-US" altLang="zh-CN" sz="12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补充知识：定时器</a:t>
            </a:r>
            <a:endPar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补充知识：并发、并行</a:t>
            </a:r>
            <a:endPar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补充知识：线程的生命周期</a:t>
            </a:r>
            <a:endParaRPr kumimoji="1" lang="en-US" altLang="zh-CN" sz="1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73034520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 name="表格 26">
            <a:extLst>
              <a:ext uri="{FF2B5EF4-FFF2-40B4-BE49-F238E27FC236}">
                <a16:creationId xmlns:a16="http://schemas.microsoft.com/office/drawing/2014/main" id="{FB32327C-EEF8-4511-8AFA-300029D583C0}"/>
              </a:ext>
            </a:extLst>
          </p:cNvPr>
          <p:cNvGraphicFramePr>
            <a:graphicFrameLocks noGrp="1"/>
          </p:cNvGraphicFramePr>
          <p:nvPr/>
        </p:nvGraphicFramePr>
        <p:xfrm>
          <a:off x="601594" y="2428814"/>
          <a:ext cx="11239113" cy="2814850"/>
        </p:xfrm>
        <a:graphic>
          <a:graphicData uri="http://schemas.openxmlformats.org/drawingml/2006/table">
            <a:tbl>
              <a:tblPr/>
              <a:tblGrid>
                <a:gridCol w="7046820">
                  <a:extLst>
                    <a:ext uri="{9D8B030D-6E8A-4147-A177-3AD203B41FA5}">
                      <a16:colId xmlns:a16="http://schemas.microsoft.com/office/drawing/2014/main" val="1138920238"/>
                    </a:ext>
                  </a:extLst>
                </a:gridCol>
                <a:gridCol w="4192293">
                  <a:extLst>
                    <a:ext uri="{9D8B030D-6E8A-4147-A177-3AD203B41FA5}">
                      <a16:colId xmlns:a16="http://schemas.microsoft.com/office/drawing/2014/main" val="432614512"/>
                    </a:ext>
                  </a:extLst>
                </a:gridCol>
              </a:tblGrid>
              <a:tr h="307495">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44918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kern="1200" dirty="0">
                          <a:solidFill>
                            <a:schemeClr val="tx1"/>
                          </a:solidFill>
                          <a:latin typeface="Consolas" panose="020B0609020204030204" pitchFamily="49" charset="0"/>
                          <a:ea typeface="+mn-ea"/>
                          <a:cs typeface="+mn-cs"/>
                        </a:rPr>
                        <a:t>public static </a:t>
                      </a:r>
                      <a:r>
                        <a:rPr lang="en-US" altLang="zh-CN" sz="1200" kern="1200" dirty="0" err="1">
                          <a:solidFill>
                            <a:schemeClr val="tx1"/>
                          </a:solidFill>
                          <a:latin typeface="Consolas" panose="020B0609020204030204" pitchFamily="49" charset="0"/>
                          <a:ea typeface="+mn-ea"/>
                          <a:cs typeface="+mn-cs"/>
                          <a:hlinkClick r:id="rId3" action="ppaction://hlinkfile" tooltip="interface in java.util.concurrent">
                            <a:extLst>
                              <a:ext uri="{A12FA001-AC4F-418D-AE19-62706E023703}">
                                <ahyp:hlinkClr xmlns:ahyp="http://schemas.microsoft.com/office/drawing/2018/hyperlinkcolor" val="tx"/>
                              </a:ext>
                            </a:extLst>
                          </a:hlinkClick>
                        </a:rPr>
                        <a:t>ExecutorService</a:t>
                      </a:r>
                      <a:r>
                        <a:rPr lang="en-US" altLang="zh-CN" sz="1200" kern="1200" dirty="0">
                          <a:solidFill>
                            <a:schemeClr val="tx1"/>
                          </a:solidFill>
                          <a:latin typeface="Consolas" panose="020B0609020204030204" pitchFamily="49" charset="0"/>
                          <a:ea typeface="+mn-ea"/>
                          <a:cs typeface="+mn-cs"/>
                        </a:rPr>
                        <a:t> </a:t>
                      </a:r>
                      <a:r>
                        <a:rPr lang="en-US" altLang="zh-CN" sz="1200" kern="1200" dirty="0" err="1">
                          <a:solidFill>
                            <a:schemeClr val="tx1"/>
                          </a:solidFill>
                          <a:latin typeface="Consolas" panose="020B0609020204030204" pitchFamily="49" charset="0"/>
                          <a:ea typeface="+mn-ea"/>
                          <a:cs typeface="+mn-cs"/>
                        </a:rPr>
                        <a:t>newCachedThreadPool</a:t>
                      </a:r>
                      <a:r>
                        <a:rPr lang="en-US" altLang="zh-CN" sz="1200" kern="1200" dirty="0">
                          <a:solidFill>
                            <a:schemeClr val="tx1"/>
                          </a:solidFill>
                          <a:latin typeface="Consolas" panose="020B0609020204030204" pitchFamily="49" charset="0"/>
                          <a:ea typeface="+mn-ea"/>
                          <a:cs typeface="+mn-cs"/>
                        </a:rPr>
                        <a:t>()</a:t>
                      </a:r>
                      <a:endParaRPr lang="zh-CN" altLang="en-US" sz="1200" kern="1200" dirty="0">
                        <a:solidFill>
                          <a:schemeClr val="tx1"/>
                        </a:solidFill>
                        <a:latin typeface="Consolas" panose="020B0609020204030204" pitchFamily="49" charset="0"/>
                        <a:ea typeface="+mn-ea"/>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indent="0" algn="l">
                        <a:lnSpc>
                          <a:spcPct val="150000"/>
                        </a:lnSpc>
                        <a:buFont typeface="Wingdings" panose="05000000000000000000" pitchFamily="2" charset="2"/>
                        <a:buNone/>
                      </a:pPr>
                      <a:r>
                        <a:rPr lang="zh-CN" altLang="en-US" sz="1200" b="0" i="0" dirty="0">
                          <a:solidFill>
                            <a:srgbClr val="121212"/>
                          </a:solidFill>
                          <a:effectLst/>
                          <a:latin typeface="Consolas" panose="020B0609020204030204" pitchFamily="49" charset="0"/>
                          <a:ea typeface="Alibaba PuHuiTi R"/>
                        </a:rPr>
                        <a:t>线程数量随着任务增加而增加，如果线程任务执行完毕且空闲了一段时间则会被回收掉。</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449183">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kern="1200" dirty="0">
                          <a:solidFill>
                            <a:srgbClr val="C00000"/>
                          </a:solidFill>
                          <a:latin typeface="Consolas" panose="020B0609020204030204" pitchFamily="49" charset="0"/>
                          <a:ea typeface="+mn-ea"/>
                          <a:cs typeface="+mn-cs"/>
                        </a:rPr>
                        <a:t>public static </a:t>
                      </a:r>
                      <a:r>
                        <a:rPr lang="en-US" altLang="zh-CN" sz="1200" kern="1200" dirty="0" err="1">
                          <a:solidFill>
                            <a:srgbClr val="C00000"/>
                          </a:solidFill>
                          <a:latin typeface="Consolas" panose="020B0609020204030204" pitchFamily="49" charset="0"/>
                          <a:ea typeface="+mn-ea"/>
                          <a:cs typeface="+mn-cs"/>
                          <a:hlinkClick r:id="rId3" action="ppaction://hlinkfile" tooltip="interface in java.util.concurrent">
                            <a:extLst>
                              <a:ext uri="{A12FA001-AC4F-418D-AE19-62706E023703}">
                                <ahyp:hlinkClr xmlns:ahyp="http://schemas.microsoft.com/office/drawing/2018/hyperlinkcolor" val="tx"/>
                              </a:ext>
                            </a:extLst>
                          </a:hlinkClick>
                        </a:rPr>
                        <a:t>ExecutorService</a:t>
                      </a:r>
                      <a:r>
                        <a:rPr lang="en-US" altLang="zh-CN" sz="1200" kern="1200" dirty="0">
                          <a:solidFill>
                            <a:srgbClr val="C00000"/>
                          </a:solidFill>
                          <a:latin typeface="Consolas" panose="020B0609020204030204" pitchFamily="49" charset="0"/>
                          <a:ea typeface="+mn-ea"/>
                          <a:cs typeface="+mn-cs"/>
                        </a:rPr>
                        <a:t> </a:t>
                      </a:r>
                      <a:r>
                        <a:rPr lang="en-US" altLang="zh-CN" sz="1200" kern="1200" dirty="0" err="1">
                          <a:solidFill>
                            <a:srgbClr val="C00000"/>
                          </a:solidFill>
                          <a:latin typeface="Consolas" panose="020B0609020204030204" pitchFamily="49" charset="0"/>
                          <a:ea typeface="+mn-ea"/>
                          <a:cs typeface="+mn-cs"/>
                        </a:rPr>
                        <a:t>newFixedThreadPool</a:t>
                      </a:r>
                      <a:r>
                        <a:rPr lang="en-US" altLang="zh-CN" sz="1200" kern="1200" dirty="0">
                          <a:solidFill>
                            <a:srgbClr val="C00000"/>
                          </a:solidFill>
                          <a:latin typeface="Consolas" panose="020B0609020204030204" pitchFamily="49" charset="0"/>
                          <a:ea typeface="+mn-ea"/>
                          <a:cs typeface="+mn-cs"/>
                        </a:rPr>
                        <a:t>​(int </a:t>
                      </a:r>
                      <a:r>
                        <a:rPr lang="en-US" altLang="zh-CN" sz="1200" kern="1200" dirty="0" err="1">
                          <a:solidFill>
                            <a:srgbClr val="C00000"/>
                          </a:solidFill>
                          <a:latin typeface="Consolas" panose="020B0609020204030204" pitchFamily="49" charset="0"/>
                          <a:ea typeface="+mn-ea"/>
                          <a:cs typeface="+mn-cs"/>
                        </a:rPr>
                        <a:t>nThreads</a:t>
                      </a:r>
                      <a:r>
                        <a:rPr lang="en-US" altLang="zh-CN" sz="1200" kern="1200" dirty="0">
                          <a:solidFill>
                            <a:srgbClr val="C00000"/>
                          </a:solidFill>
                          <a:latin typeface="Consolas" panose="020B0609020204030204" pitchFamily="49" charset="0"/>
                          <a:ea typeface="+mn-ea"/>
                          <a:cs typeface="+mn-cs"/>
                        </a:rPr>
                        <a:t>)</a:t>
                      </a:r>
                      <a:endParaRPr lang="zh-CN" altLang="en-US" sz="1200" kern="1200" dirty="0">
                        <a:solidFill>
                          <a:srgbClr val="C00000"/>
                        </a:solidFill>
                        <a:latin typeface="Consolas" panose="020B0609020204030204" pitchFamily="49" charset="0"/>
                        <a:ea typeface="+mn-ea"/>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indent="0" algn="l">
                        <a:lnSpc>
                          <a:spcPct val="150000"/>
                        </a:lnSpc>
                        <a:buFont typeface="Wingdings" panose="05000000000000000000" pitchFamily="2" charset="2"/>
                        <a:buNone/>
                      </a:pPr>
                      <a:r>
                        <a:rPr lang="zh-CN" altLang="en-US" sz="1200" b="0" i="0" dirty="0">
                          <a:solidFill>
                            <a:srgbClr val="121212"/>
                          </a:solidFill>
                          <a:effectLst/>
                          <a:latin typeface="Consolas" panose="020B0609020204030204" pitchFamily="49" charset="0"/>
                          <a:ea typeface="Alibaba PuHuiTi R"/>
                        </a:rPr>
                        <a:t>创建固定线程数量的线程池，如果某个线程因为执行异常而结束，那么线程池会补充一个新线程替代它。</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338090476"/>
                  </a:ext>
                </a:extLst>
              </a:tr>
              <a:tr h="449183">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kern="1200" dirty="0">
                          <a:solidFill>
                            <a:schemeClr val="tx1"/>
                          </a:solidFill>
                          <a:latin typeface="Consolas" panose="020B0609020204030204" pitchFamily="49" charset="0"/>
                          <a:ea typeface="+mn-ea"/>
                          <a:cs typeface="+mn-cs"/>
                        </a:rPr>
                        <a:t>public static </a:t>
                      </a:r>
                      <a:r>
                        <a:rPr lang="en-US" altLang="zh-CN" sz="1200" kern="1200" dirty="0" err="1">
                          <a:solidFill>
                            <a:schemeClr val="tx1"/>
                          </a:solidFill>
                          <a:latin typeface="Consolas" panose="020B0609020204030204" pitchFamily="49" charset="0"/>
                          <a:ea typeface="+mn-ea"/>
                          <a:cs typeface="+mn-cs"/>
                          <a:hlinkClick r:id="rId3" action="ppaction://hlinkfile" tooltip="interface in java.util.concurrent">
                            <a:extLst>
                              <a:ext uri="{A12FA001-AC4F-418D-AE19-62706E023703}">
                                <ahyp:hlinkClr xmlns:ahyp="http://schemas.microsoft.com/office/drawing/2018/hyperlinkcolor" val="tx"/>
                              </a:ext>
                            </a:extLst>
                          </a:hlinkClick>
                        </a:rPr>
                        <a:t>ExecutorService</a:t>
                      </a:r>
                      <a:r>
                        <a:rPr lang="en-US" altLang="zh-CN" sz="1200" kern="1200" dirty="0">
                          <a:solidFill>
                            <a:schemeClr val="tx1"/>
                          </a:solidFill>
                          <a:latin typeface="Consolas" panose="020B0609020204030204" pitchFamily="49" charset="0"/>
                          <a:ea typeface="+mn-ea"/>
                          <a:cs typeface="+mn-cs"/>
                        </a:rPr>
                        <a:t> </a:t>
                      </a:r>
                      <a:r>
                        <a:rPr lang="en-US" altLang="zh-CN" sz="1200" kern="1200" dirty="0" err="1">
                          <a:solidFill>
                            <a:schemeClr val="tx1"/>
                          </a:solidFill>
                          <a:latin typeface="Consolas" panose="020B0609020204030204" pitchFamily="49" charset="0"/>
                          <a:ea typeface="+mn-ea"/>
                          <a:cs typeface="+mn-cs"/>
                        </a:rPr>
                        <a:t>newSingleThreadExecutor</a:t>
                      </a:r>
                      <a:r>
                        <a:rPr lang="en-US" altLang="zh-CN" sz="1200" kern="1200" dirty="0">
                          <a:solidFill>
                            <a:schemeClr val="tx1"/>
                          </a:solidFill>
                          <a:latin typeface="Consolas" panose="020B0609020204030204" pitchFamily="49" charset="0"/>
                          <a:ea typeface="+mn-ea"/>
                          <a:cs typeface="+mn-cs"/>
                        </a:rPr>
                        <a:t> ()</a:t>
                      </a:r>
                      <a:endParaRPr lang="zh-CN" altLang="en-US" sz="1200" kern="1200" dirty="0">
                        <a:solidFill>
                          <a:schemeClr val="tx1"/>
                        </a:solidFill>
                        <a:latin typeface="Consolas" panose="020B0609020204030204" pitchFamily="49" charset="0"/>
                        <a:ea typeface="+mn-ea"/>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lang="zh-CN" altLang="en-US" sz="1200" kern="1200" dirty="0">
                          <a:solidFill>
                            <a:schemeClr val="tx1"/>
                          </a:solidFill>
                          <a:latin typeface="Consolas" panose="020B0609020204030204" pitchFamily="49" charset="0"/>
                          <a:ea typeface="Alibaba PuHuiTi R"/>
                          <a:cs typeface="+mn-cs"/>
                        </a:rPr>
                        <a:t>创建只有一个线程的线程池对象，如果该线程出现异常而结束，</a:t>
                      </a:r>
                      <a:r>
                        <a:rPr lang="zh-CN" altLang="en-US" sz="1200" b="0" i="0" dirty="0">
                          <a:solidFill>
                            <a:srgbClr val="121212"/>
                          </a:solidFill>
                          <a:effectLst/>
                          <a:latin typeface="Consolas" panose="020B0609020204030204" pitchFamily="49" charset="0"/>
                          <a:ea typeface="Alibaba PuHuiTi R"/>
                        </a:rPr>
                        <a:t>那么线程池会补充一个新线程。</a:t>
                      </a:r>
                      <a:endParaRPr lang="zh-CN" altLang="en-US" sz="1200" kern="1200" dirty="0">
                        <a:solidFill>
                          <a:schemeClr val="tx1"/>
                        </a:solidFill>
                        <a:latin typeface="Consolas" panose="020B0609020204030204" pitchFamily="49" charset="0"/>
                        <a:ea typeface="Alibaba PuHuiTi R"/>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117168034"/>
                  </a:ext>
                </a:extLst>
              </a:tr>
              <a:tr h="449183">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kern="1200" dirty="0">
                          <a:solidFill>
                            <a:schemeClr val="tx1"/>
                          </a:solidFill>
                          <a:latin typeface="Consolas" panose="020B0609020204030204" pitchFamily="49" charset="0"/>
                          <a:ea typeface="+mn-ea"/>
                          <a:cs typeface="+mn-cs"/>
                        </a:rPr>
                        <a:t>public static </a:t>
                      </a:r>
                      <a:r>
                        <a:rPr lang="en-US" altLang="zh-CN" sz="1200" kern="1200" dirty="0" err="1">
                          <a:solidFill>
                            <a:schemeClr val="tx1"/>
                          </a:solidFill>
                          <a:latin typeface="Consolas" panose="020B0609020204030204" pitchFamily="49" charset="0"/>
                          <a:ea typeface="+mn-ea"/>
                          <a:cs typeface="+mn-cs"/>
                          <a:hlinkClick r:id="rId4" action="ppaction://hlinkfile" tooltip="interface in java.util.concurrent">
                            <a:extLst>
                              <a:ext uri="{A12FA001-AC4F-418D-AE19-62706E023703}">
                                <ahyp:hlinkClr xmlns:ahyp="http://schemas.microsoft.com/office/drawing/2018/hyperlinkcolor" val="tx"/>
                              </a:ext>
                            </a:extLst>
                          </a:hlinkClick>
                        </a:rPr>
                        <a:t>ScheduledExecutorService</a:t>
                      </a:r>
                      <a:r>
                        <a:rPr lang="en-US" altLang="zh-CN" sz="1200" kern="1200" dirty="0">
                          <a:solidFill>
                            <a:schemeClr val="tx1"/>
                          </a:solidFill>
                          <a:latin typeface="Consolas" panose="020B0609020204030204" pitchFamily="49" charset="0"/>
                          <a:ea typeface="+mn-ea"/>
                          <a:cs typeface="+mn-cs"/>
                        </a:rPr>
                        <a:t> </a:t>
                      </a:r>
                      <a:r>
                        <a:rPr lang="en-US" altLang="zh-CN" sz="1200" kern="1200" dirty="0" err="1">
                          <a:solidFill>
                            <a:schemeClr val="tx1"/>
                          </a:solidFill>
                          <a:latin typeface="Consolas" panose="020B0609020204030204" pitchFamily="49" charset="0"/>
                          <a:ea typeface="+mn-ea"/>
                          <a:cs typeface="+mn-cs"/>
                        </a:rPr>
                        <a:t>newScheduledThreadPool</a:t>
                      </a:r>
                      <a:r>
                        <a:rPr lang="en-US" altLang="zh-CN" sz="1200" kern="1200" dirty="0">
                          <a:solidFill>
                            <a:schemeClr val="tx1"/>
                          </a:solidFill>
                          <a:latin typeface="Consolas" panose="020B0609020204030204" pitchFamily="49" charset="0"/>
                          <a:ea typeface="+mn-ea"/>
                          <a:cs typeface="+mn-cs"/>
                        </a:rPr>
                        <a:t>​(int </a:t>
                      </a:r>
                      <a:r>
                        <a:rPr lang="en-US" altLang="zh-CN" sz="1200" kern="1200" dirty="0" err="1">
                          <a:solidFill>
                            <a:schemeClr val="tx1"/>
                          </a:solidFill>
                          <a:latin typeface="Consolas" panose="020B0609020204030204" pitchFamily="49" charset="0"/>
                          <a:ea typeface="+mn-ea"/>
                          <a:cs typeface="+mn-cs"/>
                        </a:rPr>
                        <a:t>corePoolSize</a:t>
                      </a:r>
                      <a:r>
                        <a:rPr lang="en-US" altLang="zh-CN" sz="1200" kern="1200" dirty="0">
                          <a:solidFill>
                            <a:schemeClr val="tx1"/>
                          </a:solidFill>
                          <a:latin typeface="Consolas" panose="020B0609020204030204" pitchFamily="49" charset="0"/>
                          <a:ea typeface="+mn-ea"/>
                          <a:cs typeface="+mn-cs"/>
                        </a:rPr>
                        <a:t>)</a:t>
                      </a:r>
                      <a:endParaRPr lang="zh-CN" altLang="en-US" sz="1200" kern="1200" dirty="0">
                        <a:solidFill>
                          <a:schemeClr val="tx1"/>
                        </a:solidFill>
                        <a:latin typeface="Consolas" panose="020B0609020204030204" pitchFamily="49" charset="0"/>
                        <a:ea typeface="+mn-ea"/>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lang="zh-CN" altLang="en-US" sz="1200" kern="1200" dirty="0">
                          <a:solidFill>
                            <a:schemeClr val="tx1"/>
                          </a:solidFill>
                          <a:latin typeface="Consolas" panose="020B0609020204030204" pitchFamily="49" charset="0"/>
                          <a:ea typeface="Alibaba PuHuiTi R"/>
                          <a:cs typeface="+mn-cs"/>
                        </a:rPr>
                        <a:t>创建一个线程池，可以实现在给定的延迟后运行任务，或者定期执行任务。 </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912594356"/>
                  </a:ext>
                </a:extLst>
              </a:tr>
            </a:tbl>
          </a:graphicData>
        </a:graphic>
      </p:graphicFrame>
      <p:sp>
        <p:nvSpPr>
          <p:cNvPr id="11" name="文本框 10">
            <a:extLst>
              <a:ext uri="{FF2B5EF4-FFF2-40B4-BE49-F238E27FC236}">
                <a16:creationId xmlns:a16="http://schemas.microsoft.com/office/drawing/2014/main" id="{8E010963-19EC-4E6A-B712-635034E1AEA3}"/>
              </a:ext>
            </a:extLst>
          </p:cNvPr>
          <p:cNvSpPr txBox="1"/>
          <p:nvPr/>
        </p:nvSpPr>
        <p:spPr>
          <a:xfrm>
            <a:off x="539601" y="1391969"/>
            <a:ext cx="6094708" cy="369332"/>
          </a:xfrm>
          <a:prstGeom prst="rect">
            <a:avLst/>
          </a:prstGeom>
          <a:noFill/>
        </p:spPr>
        <p:txBody>
          <a:bodyPr wrap="square">
            <a:spAutoFit/>
          </a:bodyPr>
          <a:lstStyle/>
          <a:p>
            <a:r>
              <a:rPr lang="en-US" altLang="zh-CN" b="1" dirty="0">
                <a:ea typeface="阿里巴巴普惠体" panose="00020600040101010101" pitchFamily="18" charset="-122"/>
              </a:rPr>
              <a:t>Executors</a:t>
            </a:r>
            <a:r>
              <a:rPr lang="zh-CN" altLang="en-US" b="1" dirty="0">
                <a:ea typeface="阿里巴巴普惠体" panose="00020600040101010101" pitchFamily="18" charset="-122"/>
              </a:rPr>
              <a:t>得到线程池对象的常用方法</a:t>
            </a:r>
          </a:p>
        </p:txBody>
      </p:sp>
      <p:sp>
        <p:nvSpPr>
          <p:cNvPr id="12" name="文本框 11">
            <a:extLst>
              <a:ext uri="{FF2B5EF4-FFF2-40B4-BE49-F238E27FC236}">
                <a16:creationId xmlns:a16="http://schemas.microsoft.com/office/drawing/2014/main" id="{03036D3C-F3EF-4CAB-BB98-B927D73E5AED}"/>
              </a:ext>
            </a:extLst>
          </p:cNvPr>
          <p:cNvSpPr txBox="1"/>
          <p:nvPr/>
        </p:nvSpPr>
        <p:spPr>
          <a:xfrm>
            <a:off x="539601" y="1761301"/>
            <a:ext cx="10408932" cy="460382"/>
          </a:xfrm>
          <a:prstGeom prst="rect">
            <a:avLst/>
          </a:prstGeom>
          <a:noFill/>
        </p:spPr>
        <p:txBody>
          <a:bodyPr wrap="square">
            <a:spAutoFit/>
          </a:bodyPr>
          <a:lstStyle/>
          <a:p>
            <a:pPr marL="285750" indent="-285750">
              <a:lnSpc>
                <a:spcPct val="150000"/>
              </a:lnSpc>
              <a:buFont typeface="Wingdings" panose="05000000000000000000" pitchFamily="2" charset="2"/>
              <a:buChar char="l"/>
            </a:pPr>
            <a:r>
              <a:rPr lang="en-US" altLang="zh-CN" dirty="0"/>
              <a:t>Executors</a:t>
            </a:r>
            <a:r>
              <a:rPr lang="zh-CN" altLang="en-US" dirty="0"/>
              <a:t>：线程池的工具类通过调用方法返回不同类型的线程池对象。 </a:t>
            </a:r>
            <a:endParaRPr lang="en-US" altLang="zh-CN" dirty="0"/>
          </a:p>
        </p:txBody>
      </p:sp>
      <p:sp>
        <p:nvSpPr>
          <p:cNvPr id="7" name="文本框 6">
            <a:extLst>
              <a:ext uri="{FF2B5EF4-FFF2-40B4-BE49-F238E27FC236}">
                <a16:creationId xmlns:a16="http://schemas.microsoft.com/office/drawing/2014/main" id="{E1570F4C-C750-46C6-8FA2-FF7F7AFE7CC0}"/>
              </a:ext>
            </a:extLst>
          </p:cNvPr>
          <p:cNvSpPr txBox="1"/>
          <p:nvPr/>
        </p:nvSpPr>
        <p:spPr>
          <a:xfrm>
            <a:off x="539601" y="5450796"/>
            <a:ext cx="9030604" cy="418191"/>
          </a:xfrm>
          <a:prstGeom prst="rect">
            <a:avLst/>
          </a:prstGeom>
          <a:noFill/>
        </p:spPr>
        <p:txBody>
          <a:bodyPr wrap="square">
            <a:spAutoFit/>
          </a:bodyPr>
          <a:lstStyle/>
          <a:p>
            <a:pPr>
              <a:lnSpc>
                <a:spcPct val="150000"/>
              </a:lnSpc>
            </a:pPr>
            <a:r>
              <a:rPr lang="zh-CN" altLang="en-US" sz="1600" b="1" dirty="0">
                <a:solidFill>
                  <a:srgbClr val="C00000"/>
                </a:solidFill>
                <a:latin typeface="Alibaba PuHuiTi R"/>
                <a:ea typeface="Alibaba PuHuiTi R"/>
              </a:rPr>
              <a:t>注意：</a:t>
            </a:r>
            <a:r>
              <a:rPr lang="en-US" altLang="zh-CN" sz="1600" b="1" dirty="0">
                <a:solidFill>
                  <a:srgbClr val="C00000"/>
                </a:solidFill>
                <a:latin typeface="Alibaba PuHuiTi R"/>
                <a:ea typeface="Alibaba PuHuiTi R"/>
              </a:rPr>
              <a:t>Executors</a:t>
            </a:r>
            <a:r>
              <a:rPr lang="zh-CN" altLang="en-US" sz="1600" b="1" dirty="0">
                <a:solidFill>
                  <a:srgbClr val="C00000"/>
                </a:solidFill>
                <a:latin typeface="Alibaba PuHuiTi R"/>
                <a:ea typeface="Alibaba PuHuiTi R"/>
              </a:rPr>
              <a:t>的底层其实也是基于线程池的实现类</a:t>
            </a:r>
            <a:r>
              <a:rPr lang="en-US" altLang="zh-CN" sz="1600" b="1" dirty="0" err="1">
                <a:solidFill>
                  <a:srgbClr val="C00000"/>
                </a:solidFill>
                <a:latin typeface="Alibaba PuHuiTi R"/>
                <a:ea typeface="Alibaba PuHuiTi R"/>
              </a:rPr>
              <a:t>ThreadPoolExecutor</a:t>
            </a:r>
            <a:r>
              <a:rPr lang="zh-CN" altLang="en-US" sz="1600" b="1" dirty="0">
                <a:solidFill>
                  <a:srgbClr val="C00000"/>
                </a:solidFill>
                <a:latin typeface="Alibaba PuHuiTi R"/>
                <a:ea typeface="Alibaba PuHuiTi R"/>
              </a:rPr>
              <a:t>创建线程池对象的。</a:t>
            </a:r>
            <a:endParaRPr lang="en-US" altLang="zh-CN" sz="1600" b="1" dirty="0">
              <a:solidFill>
                <a:srgbClr val="C00000"/>
              </a:solidFill>
              <a:latin typeface="Alibaba PuHuiTi R"/>
              <a:ea typeface="Alibaba PuHuiTi R"/>
            </a:endParaRPr>
          </a:p>
        </p:txBody>
      </p:sp>
    </p:spTree>
    <p:extLst>
      <p:ext uri="{BB962C8B-B14F-4D97-AF65-F5344CB8AC3E}">
        <p14:creationId xmlns:p14="http://schemas.microsoft.com/office/powerpoint/2010/main" val="2949620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up)">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889DB304-8C07-4A7B-A438-E7A98362B9FD}"/>
              </a:ext>
            </a:extLst>
          </p:cNvPr>
          <p:cNvSpPr txBox="1"/>
          <p:nvPr/>
        </p:nvSpPr>
        <p:spPr>
          <a:xfrm>
            <a:off x="539601" y="1205725"/>
            <a:ext cx="10543475" cy="1064522"/>
          </a:xfrm>
          <a:prstGeom prst="rect">
            <a:avLst/>
          </a:prstGeom>
          <a:noFill/>
        </p:spPr>
        <p:txBody>
          <a:bodyPr wrap="square">
            <a:spAutoFit/>
          </a:bodyPr>
          <a:lstStyle/>
          <a:p>
            <a:pPr marL="0" indent="0" eaLnBrk="1" hangingPunct="1">
              <a:lnSpc>
                <a:spcPct val="200000"/>
              </a:lnSpc>
              <a:buFont typeface="Arial" panose="020B0604020202020204" pitchFamily="34" charset="0"/>
              <a:buNone/>
              <a:defRPr/>
            </a:pPr>
            <a:r>
              <a:rPr lang="en-US" altLang="zh-CN" sz="18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Executors</a:t>
            </a:r>
            <a:r>
              <a:rPr lang="zh-CN" altLang="en-US" sz="18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使用可能存在的陷阱</a:t>
            </a:r>
          </a:p>
          <a:p>
            <a:pPr marL="285750" indent="-285750" eaLnBrk="1" hangingPunct="1">
              <a:lnSpc>
                <a:spcPct val="200000"/>
              </a:lnSpc>
              <a:buFont typeface="Wingdings" panose="05000000000000000000" pitchFamily="2" charset="2"/>
              <a:buChar char="l"/>
              <a:defRPr/>
            </a:pPr>
            <a:r>
              <a:rPr lang="zh-CN" altLang="en-US" sz="1600"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rPr>
              <a:t>大型并发系统环境中使用</a:t>
            </a:r>
            <a:r>
              <a:rPr lang="en-US" altLang="zh-CN" sz="1600"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rPr>
              <a:t>Executors</a:t>
            </a:r>
            <a:r>
              <a:rPr lang="zh-CN" altLang="en-US" sz="1600"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rPr>
              <a:t>如果不注意可能会出现系统风险。</a:t>
            </a:r>
            <a:endParaRPr lang="en-US" altLang="zh-CN" sz="1600"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endParaRPr>
          </a:p>
        </p:txBody>
      </p:sp>
      <p:graphicFrame>
        <p:nvGraphicFramePr>
          <p:cNvPr id="5" name="表格 4">
            <a:extLst>
              <a:ext uri="{FF2B5EF4-FFF2-40B4-BE49-F238E27FC236}">
                <a16:creationId xmlns:a16="http://schemas.microsoft.com/office/drawing/2014/main" id="{38FC9BB5-9166-4517-890E-7F614E75CC0B}"/>
              </a:ext>
            </a:extLst>
          </p:cNvPr>
          <p:cNvGraphicFramePr>
            <a:graphicFrameLocks noGrp="1"/>
          </p:cNvGraphicFramePr>
          <p:nvPr/>
        </p:nvGraphicFramePr>
        <p:xfrm>
          <a:off x="539601" y="2429992"/>
          <a:ext cx="11481123" cy="2320029"/>
        </p:xfrm>
        <a:graphic>
          <a:graphicData uri="http://schemas.openxmlformats.org/drawingml/2006/table">
            <a:tbl>
              <a:tblPr/>
              <a:tblGrid>
                <a:gridCol w="6874667">
                  <a:extLst>
                    <a:ext uri="{9D8B030D-6E8A-4147-A177-3AD203B41FA5}">
                      <a16:colId xmlns:a16="http://schemas.microsoft.com/office/drawing/2014/main" val="1138920238"/>
                    </a:ext>
                  </a:extLst>
                </a:gridCol>
                <a:gridCol w="4606456">
                  <a:extLst>
                    <a:ext uri="{9D8B030D-6E8A-4147-A177-3AD203B41FA5}">
                      <a16:colId xmlns:a16="http://schemas.microsoft.com/office/drawing/2014/main" val="432614512"/>
                    </a:ext>
                  </a:extLst>
                </a:gridCol>
              </a:tblGrid>
              <a:tr h="60366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存在问题</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44918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kern="1200" dirty="0">
                          <a:solidFill>
                            <a:schemeClr val="tx1"/>
                          </a:solidFill>
                          <a:latin typeface="Consolas" panose="020B0609020204030204" pitchFamily="49" charset="0"/>
                          <a:ea typeface="+mn-ea"/>
                          <a:cs typeface="+mn-cs"/>
                        </a:rPr>
                        <a:t>public static </a:t>
                      </a:r>
                      <a:r>
                        <a:rPr lang="en-US" altLang="zh-CN" sz="1200" kern="1200" dirty="0" err="1">
                          <a:solidFill>
                            <a:schemeClr val="tx1"/>
                          </a:solidFill>
                          <a:latin typeface="Consolas" panose="020B0609020204030204" pitchFamily="49" charset="0"/>
                          <a:ea typeface="+mn-ea"/>
                          <a:cs typeface="+mn-cs"/>
                          <a:hlinkClick r:id="rId2" action="ppaction://hlinkfile" tooltip="interface in java.util.concurrent">
                            <a:extLst>
                              <a:ext uri="{A12FA001-AC4F-418D-AE19-62706E023703}">
                                <ahyp:hlinkClr xmlns:ahyp="http://schemas.microsoft.com/office/drawing/2018/hyperlinkcolor" val="tx"/>
                              </a:ext>
                            </a:extLst>
                          </a:hlinkClick>
                        </a:rPr>
                        <a:t>ExecutorService</a:t>
                      </a:r>
                      <a:r>
                        <a:rPr lang="en-US" altLang="zh-CN" sz="1200" kern="1200" dirty="0">
                          <a:solidFill>
                            <a:schemeClr val="tx1"/>
                          </a:solidFill>
                          <a:latin typeface="Consolas" panose="020B0609020204030204" pitchFamily="49" charset="0"/>
                          <a:ea typeface="+mn-ea"/>
                          <a:cs typeface="+mn-cs"/>
                        </a:rPr>
                        <a:t> </a:t>
                      </a:r>
                      <a:r>
                        <a:rPr lang="en-US" altLang="zh-CN" sz="1200" kern="1200" dirty="0" err="1">
                          <a:solidFill>
                            <a:schemeClr val="tx1"/>
                          </a:solidFill>
                          <a:latin typeface="Consolas" panose="020B0609020204030204" pitchFamily="49" charset="0"/>
                          <a:ea typeface="+mn-ea"/>
                          <a:cs typeface="+mn-cs"/>
                        </a:rPr>
                        <a:t>newFixedThreadPool</a:t>
                      </a:r>
                      <a:r>
                        <a:rPr lang="en-US" altLang="zh-CN" sz="1200" kern="1200" dirty="0">
                          <a:solidFill>
                            <a:schemeClr val="tx1"/>
                          </a:solidFill>
                          <a:latin typeface="Consolas" panose="020B0609020204030204" pitchFamily="49" charset="0"/>
                          <a:ea typeface="+mn-ea"/>
                          <a:cs typeface="+mn-cs"/>
                        </a:rPr>
                        <a:t>​(int </a:t>
                      </a:r>
                      <a:r>
                        <a:rPr lang="en-US" altLang="zh-CN" sz="1200" kern="1200" dirty="0" err="1">
                          <a:solidFill>
                            <a:schemeClr val="tx1"/>
                          </a:solidFill>
                          <a:latin typeface="Consolas" panose="020B0609020204030204" pitchFamily="49" charset="0"/>
                          <a:ea typeface="+mn-ea"/>
                          <a:cs typeface="+mn-cs"/>
                        </a:rPr>
                        <a:t>nThreads</a:t>
                      </a:r>
                      <a:r>
                        <a:rPr lang="en-US" altLang="zh-CN" sz="1200" kern="1200" dirty="0">
                          <a:solidFill>
                            <a:schemeClr val="tx1"/>
                          </a:solidFill>
                          <a:latin typeface="Consolas" panose="020B0609020204030204" pitchFamily="49" charset="0"/>
                          <a:ea typeface="+mn-ea"/>
                          <a:cs typeface="+mn-cs"/>
                        </a:rPr>
                        <a:t>)</a:t>
                      </a:r>
                      <a:endParaRPr lang="zh-CN" altLang="en-US" sz="1200" kern="1200" dirty="0">
                        <a:solidFill>
                          <a:schemeClr val="tx1"/>
                        </a:solidFill>
                        <a:latin typeface="Consolas" panose="020B0609020204030204" pitchFamily="49" charset="0"/>
                        <a:ea typeface="+mn-ea"/>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rowSpan="2">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indent="0" algn="l">
                        <a:lnSpc>
                          <a:spcPct val="150000"/>
                        </a:lnSpc>
                        <a:buFont typeface="Wingdings" panose="05000000000000000000" pitchFamily="2" charset="2"/>
                        <a:buNone/>
                      </a:pPr>
                      <a:r>
                        <a:rPr lang="zh-CN" altLang="en-US" sz="1200" dirty="0">
                          <a:solidFill>
                            <a:srgbClr val="383A42"/>
                          </a:solidFill>
                          <a:latin typeface="Alibaba PuHuiTi R"/>
                          <a:ea typeface="阿里巴巴普惠体" panose="00020600040101010101" pitchFamily="18" charset="-122"/>
                          <a:cs typeface="阿里巴巴普惠体" panose="00020600040101010101" pitchFamily="18" charset="-122"/>
                        </a:rPr>
                        <a:t>允许请求的任务队列长度是</a:t>
                      </a:r>
                      <a:r>
                        <a:rPr lang="en-US" altLang="zh-CN" sz="1200" dirty="0" err="1">
                          <a:solidFill>
                            <a:srgbClr val="383A42"/>
                          </a:solidFill>
                          <a:latin typeface="Alibaba PuHuiTi R"/>
                          <a:ea typeface="阿里巴巴普惠体" panose="00020600040101010101" pitchFamily="18" charset="-122"/>
                          <a:cs typeface="阿里巴巴普惠体" panose="00020600040101010101" pitchFamily="18" charset="-122"/>
                        </a:rPr>
                        <a:t>Integer.MAX_VALUE</a:t>
                      </a:r>
                      <a:r>
                        <a:rPr lang="zh-CN" altLang="en-US" sz="1200" dirty="0">
                          <a:solidFill>
                            <a:srgbClr val="383A42"/>
                          </a:solidFill>
                          <a:latin typeface="Alibaba PuHuiTi R"/>
                          <a:ea typeface="阿里巴巴普惠体" panose="00020600040101010101" pitchFamily="18" charset="-122"/>
                          <a:cs typeface="阿里巴巴普惠体" panose="00020600040101010101" pitchFamily="18" charset="-122"/>
                        </a:rPr>
                        <a:t>，可能出现</a:t>
                      </a:r>
                      <a:r>
                        <a:rPr lang="en-US" altLang="zh-CN" sz="1200" dirty="0">
                          <a:solidFill>
                            <a:srgbClr val="383A42"/>
                          </a:solidFill>
                          <a:latin typeface="Alibaba PuHuiTi R"/>
                          <a:ea typeface="阿里巴巴普惠体" panose="00020600040101010101" pitchFamily="18" charset="-122"/>
                          <a:cs typeface="阿里巴巴普惠体" panose="00020600040101010101" pitchFamily="18" charset="-122"/>
                        </a:rPr>
                        <a:t>OOM</a:t>
                      </a:r>
                      <a:r>
                        <a:rPr lang="zh-CN" altLang="en-US" sz="1200" dirty="0">
                          <a:solidFill>
                            <a:srgbClr val="383A42"/>
                          </a:solidFill>
                          <a:latin typeface="Alibaba PuHuiTi R"/>
                          <a:ea typeface="阿里巴巴普惠体" panose="00020600040101010101" pitchFamily="18" charset="-122"/>
                          <a:cs typeface="阿里巴巴普惠体" panose="00020600040101010101" pitchFamily="18" charset="-122"/>
                        </a:rPr>
                        <a:t>错误（</a:t>
                      </a:r>
                      <a:r>
                        <a:rPr lang="en-US" altLang="zh-CN" sz="1200" b="0" dirty="0">
                          <a:latin typeface="Alibaba PuHuiTi R"/>
                        </a:rPr>
                        <a:t> </a:t>
                      </a:r>
                      <a:r>
                        <a:rPr lang="en-US" altLang="zh-CN" sz="1200" dirty="0" err="1">
                          <a:solidFill>
                            <a:srgbClr val="383A42"/>
                          </a:solidFill>
                          <a:latin typeface="Alibaba PuHuiTi R"/>
                          <a:ea typeface="阿里巴巴普惠体" panose="00020600040101010101" pitchFamily="18" charset="-122"/>
                          <a:cs typeface="阿里巴巴普惠体" panose="00020600040101010101" pitchFamily="18" charset="-122"/>
                        </a:rPr>
                        <a:t>java.lang.OutOfMemoryError</a:t>
                      </a:r>
                      <a:r>
                        <a:rPr lang="en-US" altLang="zh-CN" sz="1200" dirty="0">
                          <a:solidFill>
                            <a:srgbClr val="383A42"/>
                          </a:solidFill>
                          <a:latin typeface="Alibaba PuHuiTi R"/>
                          <a:ea typeface="阿里巴巴普惠体" panose="00020600040101010101" pitchFamily="18" charset="-122"/>
                          <a:cs typeface="阿里巴巴普惠体" panose="00020600040101010101" pitchFamily="18" charset="-122"/>
                        </a:rPr>
                        <a:t> </a:t>
                      </a:r>
                      <a:r>
                        <a:rPr lang="zh-CN" altLang="en-US" sz="1200" dirty="0">
                          <a:solidFill>
                            <a:srgbClr val="383A42"/>
                          </a:solidFill>
                          <a:latin typeface="Alibaba PuHuiTi R"/>
                          <a:ea typeface="阿里巴巴普惠体" panose="00020600040101010101" pitchFamily="18" charset="-122"/>
                          <a:cs typeface="阿里巴巴普惠体" panose="00020600040101010101" pitchFamily="18" charset="-122"/>
                        </a:rPr>
                        <a:t>）</a:t>
                      </a:r>
                      <a:endParaRPr lang="zh-CN" altLang="en-US" sz="1200" b="0" i="0" dirty="0">
                        <a:solidFill>
                          <a:srgbClr val="121212"/>
                        </a:solidFill>
                        <a:effectLst/>
                        <a:latin typeface="Consolas" panose="020B0609020204030204" pitchFamily="49" charset="0"/>
                        <a:ea typeface="Alibaba PuHuiTi R"/>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368818">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kern="1200" dirty="0">
                          <a:solidFill>
                            <a:schemeClr val="tx1"/>
                          </a:solidFill>
                          <a:latin typeface="Consolas" panose="020B0609020204030204" pitchFamily="49" charset="0"/>
                          <a:ea typeface="+mn-ea"/>
                          <a:cs typeface="+mn-cs"/>
                        </a:rPr>
                        <a:t>public static </a:t>
                      </a:r>
                      <a:r>
                        <a:rPr lang="en-US" altLang="zh-CN" sz="1200" kern="1200" dirty="0" err="1">
                          <a:solidFill>
                            <a:schemeClr val="tx1"/>
                          </a:solidFill>
                          <a:latin typeface="Consolas" panose="020B0609020204030204" pitchFamily="49" charset="0"/>
                          <a:ea typeface="+mn-ea"/>
                          <a:cs typeface="+mn-cs"/>
                          <a:hlinkClick r:id="rId2" action="ppaction://hlinkfile" tooltip="interface in java.util.concurrent">
                            <a:extLst>
                              <a:ext uri="{A12FA001-AC4F-418D-AE19-62706E023703}">
                                <ahyp:hlinkClr xmlns:ahyp="http://schemas.microsoft.com/office/drawing/2018/hyperlinkcolor" val="tx"/>
                              </a:ext>
                            </a:extLst>
                          </a:hlinkClick>
                        </a:rPr>
                        <a:t>ExecutorService</a:t>
                      </a:r>
                      <a:r>
                        <a:rPr lang="en-US" altLang="zh-CN" sz="1200" kern="1200" dirty="0">
                          <a:solidFill>
                            <a:schemeClr val="tx1"/>
                          </a:solidFill>
                          <a:latin typeface="Consolas" panose="020B0609020204030204" pitchFamily="49" charset="0"/>
                          <a:ea typeface="+mn-ea"/>
                          <a:cs typeface="+mn-cs"/>
                        </a:rPr>
                        <a:t> </a:t>
                      </a:r>
                      <a:r>
                        <a:rPr lang="en-US" altLang="zh-CN" sz="1200" kern="1200" dirty="0" err="1">
                          <a:solidFill>
                            <a:schemeClr val="tx1"/>
                          </a:solidFill>
                          <a:latin typeface="Consolas" panose="020B0609020204030204" pitchFamily="49" charset="0"/>
                          <a:ea typeface="+mn-ea"/>
                          <a:cs typeface="+mn-cs"/>
                        </a:rPr>
                        <a:t>newSingleThreadExecutor</a:t>
                      </a:r>
                      <a:r>
                        <a:rPr lang="en-US" altLang="zh-CN" sz="1200" kern="1200" dirty="0">
                          <a:solidFill>
                            <a:schemeClr val="tx1"/>
                          </a:solidFill>
                          <a:latin typeface="Consolas" panose="020B0609020204030204" pitchFamily="49" charset="0"/>
                          <a:ea typeface="+mn-ea"/>
                          <a:cs typeface="+mn-cs"/>
                        </a:rPr>
                        <a:t>()</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vMerge="1">
                  <a:txBody>
                    <a:bodyPr/>
                    <a:lstStyle/>
                    <a:p>
                      <a:pPr marL="0" indent="0" algn="l">
                        <a:lnSpc>
                          <a:spcPct val="150000"/>
                        </a:lnSpc>
                        <a:buFont typeface="Wingdings" panose="05000000000000000000" pitchFamily="2" charset="2"/>
                        <a:buNone/>
                      </a:pPr>
                      <a:r>
                        <a:rPr lang="zh-CN" altLang="en-US" sz="1200" b="0" i="0" dirty="0">
                          <a:solidFill>
                            <a:srgbClr val="121212"/>
                          </a:solidFill>
                          <a:effectLst/>
                          <a:latin typeface="Consolas" panose="020B0609020204030204" pitchFamily="49" charset="0"/>
                          <a:ea typeface="Alibaba PuHuiTi R"/>
                        </a:rPr>
                        <a:t>创建固定线程数量的线程池，如果某个线程因为执行异常而结束，那么线程池会补充一个新线程替代它。</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338090476"/>
                  </a:ext>
                </a:extLst>
              </a:tr>
              <a:tr h="449183">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kern="1200" dirty="0">
                          <a:solidFill>
                            <a:schemeClr val="tx1"/>
                          </a:solidFill>
                          <a:latin typeface="Consolas" panose="020B0609020204030204" pitchFamily="49" charset="0"/>
                          <a:ea typeface="+mn-ea"/>
                          <a:cs typeface="+mn-cs"/>
                        </a:rPr>
                        <a:t>public static </a:t>
                      </a:r>
                      <a:r>
                        <a:rPr lang="en-US" altLang="zh-CN" sz="1200" kern="1200" dirty="0" err="1">
                          <a:solidFill>
                            <a:schemeClr val="tx1"/>
                          </a:solidFill>
                          <a:latin typeface="Consolas" panose="020B0609020204030204" pitchFamily="49" charset="0"/>
                          <a:ea typeface="+mn-ea"/>
                          <a:cs typeface="+mn-cs"/>
                          <a:hlinkClick r:id="rId2" action="ppaction://hlinkfile" tooltip="interface in java.util.concurrent">
                            <a:extLst>
                              <a:ext uri="{A12FA001-AC4F-418D-AE19-62706E023703}">
                                <ahyp:hlinkClr xmlns:ahyp="http://schemas.microsoft.com/office/drawing/2018/hyperlinkcolor" val="tx"/>
                              </a:ext>
                            </a:extLst>
                          </a:hlinkClick>
                        </a:rPr>
                        <a:t>ExecutorService</a:t>
                      </a:r>
                      <a:r>
                        <a:rPr lang="en-US" altLang="zh-CN" sz="1200" kern="1200" dirty="0">
                          <a:solidFill>
                            <a:schemeClr val="tx1"/>
                          </a:solidFill>
                          <a:latin typeface="Consolas" panose="020B0609020204030204" pitchFamily="49" charset="0"/>
                          <a:ea typeface="+mn-ea"/>
                          <a:cs typeface="+mn-cs"/>
                        </a:rPr>
                        <a:t> </a:t>
                      </a:r>
                      <a:r>
                        <a:rPr lang="en-US" altLang="zh-CN" sz="1200" kern="1200" dirty="0" err="1">
                          <a:solidFill>
                            <a:schemeClr val="tx1"/>
                          </a:solidFill>
                          <a:latin typeface="Consolas" panose="020B0609020204030204" pitchFamily="49" charset="0"/>
                          <a:ea typeface="+mn-ea"/>
                          <a:cs typeface="+mn-cs"/>
                        </a:rPr>
                        <a:t>newCachedThreadPool</a:t>
                      </a:r>
                      <a:r>
                        <a:rPr lang="en-US" altLang="zh-CN" sz="1200" kern="1200" dirty="0">
                          <a:solidFill>
                            <a:schemeClr val="tx1"/>
                          </a:solidFill>
                          <a:latin typeface="Consolas" panose="020B0609020204030204" pitchFamily="49" charset="0"/>
                          <a:ea typeface="+mn-ea"/>
                          <a:cs typeface="+mn-cs"/>
                        </a:rPr>
                        <a:t>()</a:t>
                      </a:r>
                      <a:endParaRPr lang="zh-CN" altLang="en-US" sz="1200" kern="1200" dirty="0">
                        <a:solidFill>
                          <a:schemeClr val="tx1"/>
                        </a:solidFill>
                        <a:latin typeface="Consolas" panose="020B0609020204030204" pitchFamily="49" charset="0"/>
                        <a:ea typeface="+mn-ea"/>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rowSpan="2">
                  <a:txBody>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lang="zh-CN" altLang="en-US" sz="1200" dirty="0">
                          <a:solidFill>
                            <a:srgbClr val="383A42"/>
                          </a:solidFill>
                          <a:latin typeface="Alibaba PuHuiTi R"/>
                          <a:ea typeface="阿里巴巴普惠体" panose="00020600040101010101" pitchFamily="18" charset="-122"/>
                          <a:cs typeface="阿里巴巴普惠体" panose="00020600040101010101" pitchFamily="18" charset="-122"/>
                        </a:rPr>
                        <a:t>创建的线程数量最大上限是</a:t>
                      </a:r>
                      <a:r>
                        <a:rPr lang="en-US" altLang="zh-CN" sz="1200" dirty="0" err="1">
                          <a:solidFill>
                            <a:srgbClr val="383A42"/>
                          </a:solidFill>
                          <a:latin typeface="Alibaba PuHuiTi R"/>
                          <a:ea typeface="阿里巴巴普惠体" panose="00020600040101010101" pitchFamily="18" charset="-122"/>
                          <a:cs typeface="阿里巴巴普惠体" panose="00020600040101010101" pitchFamily="18" charset="-122"/>
                        </a:rPr>
                        <a:t>Integer.MAX_VALUE</a:t>
                      </a:r>
                      <a:r>
                        <a:rPr lang="zh-CN" altLang="en-US" sz="1200" dirty="0">
                          <a:solidFill>
                            <a:srgbClr val="383A42"/>
                          </a:solidFill>
                          <a:latin typeface="Alibaba PuHuiTi R"/>
                          <a:ea typeface="阿里巴巴普惠体" panose="00020600040101010101" pitchFamily="18" charset="-122"/>
                          <a:cs typeface="阿里巴巴普惠体" panose="00020600040101010101" pitchFamily="18" charset="-122"/>
                        </a:rPr>
                        <a:t>，</a:t>
                      </a:r>
                      <a:endParaRPr lang="en-US" altLang="zh-CN" sz="1200" dirty="0">
                        <a:solidFill>
                          <a:srgbClr val="383A42"/>
                        </a:solidFill>
                        <a:latin typeface="Alibaba PuHuiTi R"/>
                        <a:ea typeface="阿里巴巴普惠体" panose="00020600040101010101" pitchFamily="18" charset="-122"/>
                        <a:cs typeface="阿里巴巴普惠体" panose="00020600040101010101" pitchFamily="18" charset="-122"/>
                      </a:endParaRPr>
                    </a:p>
                    <a:p>
                      <a:pPr marL="0" marR="0" lvl="0" indent="0" algn="l" defTabSz="914400" rtl="0" eaLnBrk="1" fontAlgn="base" latinLnBrk="0" hangingPunct="1">
                        <a:lnSpc>
                          <a:spcPct val="150000"/>
                        </a:lnSpc>
                        <a:spcBef>
                          <a:spcPct val="0"/>
                        </a:spcBef>
                        <a:spcAft>
                          <a:spcPct val="0"/>
                        </a:spcAft>
                        <a:buClrTx/>
                        <a:buSzTx/>
                        <a:buFontTx/>
                        <a:buNone/>
                        <a:tabLst/>
                        <a:defRPr/>
                      </a:pPr>
                      <a:r>
                        <a:rPr lang="zh-CN" altLang="en-US" sz="1200" dirty="0">
                          <a:solidFill>
                            <a:srgbClr val="383A42"/>
                          </a:solidFill>
                          <a:latin typeface="Alibaba PuHuiTi R"/>
                          <a:ea typeface="阿里巴巴普惠体" panose="00020600040101010101" pitchFamily="18" charset="-122"/>
                          <a:cs typeface="阿里巴巴普惠体" panose="00020600040101010101" pitchFamily="18" charset="-122"/>
                        </a:rPr>
                        <a:t>线程数可能会随着任务</a:t>
                      </a:r>
                      <a:r>
                        <a:rPr lang="en-US" altLang="zh-CN" sz="1200" dirty="0">
                          <a:solidFill>
                            <a:srgbClr val="383A42"/>
                          </a:solidFill>
                          <a:latin typeface="Alibaba PuHuiTi R"/>
                          <a:ea typeface="阿里巴巴普惠体" panose="00020600040101010101" pitchFamily="18" charset="-122"/>
                          <a:cs typeface="阿里巴巴普惠体" panose="00020600040101010101" pitchFamily="18" charset="-122"/>
                        </a:rPr>
                        <a:t>1:1</a:t>
                      </a:r>
                      <a:r>
                        <a:rPr lang="zh-CN" altLang="en-US" sz="1200" dirty="0">
                          <a:solidFill>
                            <a:srgbClr val="383A42"/>
                          </a:solidFill>
                          <a:latin typeface="Alibaba PuHuiTi R"/>
                          <a:ea typeface="阿里巴巴普惠体" panose="00020600040101010101" pitchFamily="18" charset="-122"/>
                          <a:cs typeface="阿里巴巴普惠体" panose="00020600040101010101" pitchFamily="18" charset="-122"/>
                        </a:rPr>
                        <a:t>增长，也可能出现</a:t>
                      </a:r>
                      <a:r>
                        <a:rPr lang="en-US" altLang="zh-CN" sz="1200" dirty="0">
                          <a:solidFill>
                            <a:srgbClr val="383A42"/>
                          </a:solidFill>
                          <a:latin typeface="Alibaba PuHuiTi R"/>
                          <a:ea typeface="阿里巴巴普惠体" panose="00020600040101010101" pitchFamily="18" charset="-122"/>
                          <a:cs typeface="阿里巴巴普惠体" panose="00020600040101010101" pitchFamily="18" charset="-122"/>
                        </a:rPr>
                        <a:t>OOM</a:t>
                      </a:r>
                      <a:r>
                        <a:rPr lang="zh-CN" altLang="en-US" sz="1200" dirty="0">
                          <a:solidFill>
                            <a:srgbClr val="383A42"/>
                          </a:solidFill>
                          <a:latin typeface="Alibaba PuHuiTi R"/>
                          <a:ea typeface="阿里巴巴普惠体" panose="00020600040101010101" pitchFamily="18" charset="-122"/>
                          <a:cs typeface="阿里巴巴普惠体" panose="00020600040101010101" pitchFamily="18" charset="-122"/>
                        </a:rPr>
                        <a:t>错误（</a:t>
                      </a:r>
                      <a:r>
                        <a:rPr lang="en-US" altLang="zh-CN" sz="1200" b="0" dirty="0">
                          <a:latin typeface="Alibaba PuHuiTi R"/>
                        </a:rPr>
                        <a:t> </a:t>
                      </a:r>
                      <a:r>
                        <a:rPr lang="en-US" altLang="zh-CN" sz="1200" dirty="0" err="1">
                          <a:solidFill>
                            <a:srgbClr val="383A42"/>
                          </a:solidFill>
                          <a:latin typeface="Alibaba PuHuiTi R"/>
                          <a:ea typeface="阿里巴巴普惠体" panose="00020600040101010101" pitchFamily="18" charset="-122"/>
                          <a:cs typeface="阿里巴巴普惠体" panose="00020600040101010101" pitchFamily="18" charset="-122"/>
                        </a:rPr>
                        <a:t>java.lang.OutOfMemoryError</a:t>
                      </a:r>
                      <a:r>
                        <a:rPr lang="en-US" altLang="zh-CN" sz="1200" dirty="0">
                          <a:solidFill>
                            <a:srgbClr val="383A42"/>
                          </a:solidFill>
                          <a:latin typeface="Alibaba PuHuiTi R"/>
                          <a:ea typeface="阿里巴巴普惠体" panose="00020600040101010101" pitchFamily="18" charset="-122"/>
                          <a:cs typeface="阿里巴巴普惠体" panose="00020600040101010101" pitchFamily="18" charset="-122"/>
                        </a:rPr>
                        <a:t> </a:t>
                      </a:r>
                      <a:r>
                        <a:rPr lang="zh-CN" altLang="en-US" sz="1200" dirty="0">
                          <a:solidFill>
                            <a:srgbClr val="383A42"/>
                          </a:solidFill>
                          <a:latin typeface="Alibaba PuHuiTi R"/>
                          <a:ea typeface="阿里巴巴普惠体" panose="00020600040101010101" pitchFamily="18" charset="-122"/>
                          <a:cs typeface="阿里巴巴普惠体" panose="00020600040101010101" pitchFamily="18" charset="-122"/>
                        </a:rPr>
                        <a:t>）</a:t>
                      </a:r>
                      <a:endParaRPr lang="en-US" altLang="zh-CN" sz="1200" dirty="0">
                        <a:solidFill>
                          <a:srgbClr val="383A42"/>
                        </a:solidFill>
                        <a:latin typeface="Alibaba PuHuiTi R"/>
                        <a:ea typeface="阿里巴巴普惠体" panose="00020600040101010101" pitchFamily="18" charset="-122"/>
                        <a:cs typeface="阿里巴巴普惠体" panose="00020600040101010101"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117168034"/>
                  </a:ext>
                </a:extLst>
              </a:tr>
              <a:tr h="449183">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kern="1200" dirty="0">
                          <a:solidFill>
                            <a:schemeClr val="tx1"/>
                          </a:solidFill>
                          <a:latin typeface="Consolas" panose="020B0609020204030204" pitchFamily="49" charset="0"/>
                          <a:ea typeface="+mn-ea"/>
                          <a:cs typeface="+mn-cs"/>
                        </a:rPr>
                        <a:t>public static </a:t>
                      </a:r>
                      <a:r>
                        <a:rPr lang="en-US" altLang="zh-CN" sz="1200" kern="1200" dirty="0" err="1">
                          <a:solidFill>
                            <a:schemeClr val="tx1"/>
                          </a:solidFill>
                          <a:latin typeface="Consolas" panose="020B0609020204030204" pitchFamily="49" charset="0"/>
                          <a:ea typeface="+mn-ea"/>
                          <a:cs typeface="+mn-cs"/>
                          <a:hlinkClick r:id="rId3" action="ppaction://hlinkfile" tooltip="interface in java.util.concurrent">
                            <a:extLst>
                              <a:ext uri="{A12FA001-AC4F-418D-AE19-62706E023703}">
                                <ahyp:hlinkClr xmlns:ahyp="http://schemas.microsoft.com/office/drawing/2018/hyperlinkcolor" val="tx"/>
                              </a:ext>
                            </a:extLst>
                          </a:hlinkClick>
                        </a:rPr>
                        <a:t>ScheduledExecutorService</a:t>
                      </a:r>
                      <a:r>
                        <a:rPr lang="en-US" altLang="zh-CN" sz="1200" kern="1200" dirty="0">
                          <a:solidFill>
                            <a:schemeClr val="tx1"/>
                          </a:solidFill>
                          <a:latin typeface="Consolas" panose="020B0609020204030204" pitchFamily="49" charset="0"/>
                          <a:ea typeface="+mn-ea"/>
                          <a:cs typeface="+mn-cs"/>
                        </a:rPr>
                        <a:t> </a:t>
                      </a:r>
                      <a:r>
                        <a:rPr lang="en-US" altLang="zh-CN" sz="1200" kern="1200" dirty="0" err="1">
                          <a:solidFill>
                            <a:schemeClr val="tx1"/>
                          </a:solidFill>
                          <a:latin typeface="Consolas" panose="020B0609020204030204" pitchFamily="49" charset="0"/>
                          <a:ea typeface="+mn-ea"/>
                          <a:cs typeface="+mn-cs"/>
                        </a:rPr>
                        <a:t>newScheduledThreadPool</a:t>
                      </a:r>
                      <a:r>
                        <a:rPr lang="en-US" altLang="zh-CN" sz="1200" kern="1200" dirty="0">
                          <a:solidFill>
                            <a:schemeClr val="tx1"/>
                          </a:solidFill>
                          <a:latin typeface="Consolas" panose="020B0609020204030204" pitchFamily="49" charset="0"/>
                          <a:ea typeface="+mn-ea"/>
                          <a:cs typeface="+mn-cs"/>
                        </a:rPr>
                        <a:t>​(int </a:t>
                      </a:r>
                      <a:r>
                        <a:rPr lang="en-US" altLang="zh-CN" sz="1200" kern="1200" dirty="0" err="1">
                          <a:solidFill>
                            <a:schemeClr val="tx1"/>
                          </a:solidFill>
                          <a:latin typeface="Consolas" panose="020B0609020204030204" pitchFamily="49" charset="0"/>
                          <a:ea typeface="+mn-ea"/>
                          <a:cs typeface="+mn-cs"/>
                        </a:rPr>
                        <a:t>corePoolSize</a:t>
                      </a:r>
                      <a:r>
                        <a:rPr lang="en-US" altLang="zh-CN" sz="1200" kern="1200" dirty="0">
                          <a:solidFill>
                            <a:schemeClr val="tx1"/>
                          </a:solidFill>
                          <a:latin typeface="Consolas" panose="020B0609020204030204" pitchFamily="49" charset="0"/>
                          <a:ea typeface="+mn-ea"/>
                          <a:cs typeface="+mn-cs"/>
                        </a:rPr>
                        <a:t>)</a:t>
                      </a:r>
                      <a:endParaRPr lang="zh-CN" altLang="en-US" sz="1200" kern="1200" dirty="0">
                        <a:solidFill>
                          <a:schemeClr val="tx1"/>
                        </a:solidFill>
                        <a:latin typeface="Consolas" panose="020B0609020204030204" pitchFamily="49" charset="0"/>
                        <a:ea typeface="+mn-ea"/>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vMerge="1">
                  <a:txBody>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lang="zh-CN" altLang="en-US" sz="1200" kern="1200" dirty="0">
                          <a:solidFill>
                            <a:schemeClr val="tx1"/>
                          </a:solidFill>
                          <a:latin typeface="Consolas" panose="020B0609020204030204" pitchFamily="49" charset="0"/>
                          <a:ea typeface="Alibaba PuHuiTi R"/>
                          <a:cs typeface="+mn-cs"/>
                        </a:rPr>
                        <a:t>创建一个线程池，可以实现在给定的延迟后运行任务，或者定期执行任务。 </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912594356"/>
                  </a:ext>
                </a:extLst>
              </a:tr>
            </a:tbl>
          </a:graphicData>
        </a:graphic>
      </p:graphicFrame>
    </p:spTree>
    <p:extLst>
      <p:ext uri="{BB962C8B-B14F-4D97-AF65-F5344CB8AC3E}">
        <p14:creationId xmlns:p14="http://schemas.microsoft.com/office/powerpoint/2010/main" val="165972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8D168649-28BA-43CA-9780-EDF925DF92E8}"/>
              </a:ext>
            </a:extLst>
          </p:cNvPr>
          <p:cNvPicPr>
            <a:picLocks noChangeAspect="1"/>
          </p:cNvPicPr>
          <p:nvPr/>
        </p:nvPicPr>
        <p:blipFill>
          <a:blip r:embed="rId2"/>
          <a:stretch>
            <a:fillRect/>
          </a:stretch>
        </p:blipFill>
        <p:spPr>
          <a:xfrm>
            <a:off x="539601" y="2444993"/>
            <a:ext cx="8090115" cy="2556949"/>
          </a:xfrm>
          <a:prstGeom prst="rect">
            <a:avLst/>
          </a:prstGeom>
        </p:spPr>
      </p:pic>
      <p:sp>
        <p:nvSpPr>
          <p:cNvPr id="9" name="文本框 8">
            <a:extLst>
              <a:ext uri="{FF2B5EF4-FFF2-40B4-BE49-F238E27FC236}">
                <a16:creationId xmlns:a16="http://schemas.microsoft.com/office/drawing/2014/main" id="{484D6A4C-0012-4837-8470-8108D1894CC7}"/>
              </a:ext>
            </a:extLst>
          </p:cNvPr>
          <p:cNvSpPr txBox="1"/>
          <p:nvPr/>
        </p:nvSpPr>
        <p:spPr>
          <a:xfrm>
            <a:off x="539601" y="1205725"/>
            <a:ext cx="10543475" cy="1064522"/>
          </a:xfrm>
          <a:prstGeom prst="rect">
            <a:avLst/>
          </a:prstGeom>
          <a:noFill/>
        </p:spPr>
        <p:txBody>
          <a:bodyPr wrap="square">
            <a:spAutoFit/>
          </a:bodyPr>
          <a:lstStyle/>
          <a:p>
            <a:pPr marL="0" indent="0" eaLnBrk="1" hangingPunct="1">
              <a:lnSpc>
                <a:spcPct val="200000"/>
              </a:lnSpc>
              <a:buFont typeface="Arial" panose="020B0604020202020204" pitchFamily="34" charset="0"/>
              <a:buNone/>
              <a:defRPr/>
            </a:pPr>
            <a:r>
              <a:rPr lang="en-US" altLang="zh-CN" sz="18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Executors</a:t>
            </a:r>
            <a:r>
              <a:rPr lang="zh-CN" altLang="en-US" sz="18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使用可能存在的陷阱</a:t>
            </a:r>
          </a:p>
          <a:p>
            <a:pPr marL="285750" indent="-285750" eaLnBrk="1" hangingPunct="1">
              <a:lnSpc>
                <a:spcPct val="200000"/>
              </a:lnSpc>
              <a:buFont typeface="Wingdings" panose="05000000000000000000" pitchFamily="2" charset="2"/>
              <a:buChar char="l"/>
              <a:defRPr/>
            </a:pPr>
            <a:r>
              <a:rPr lang="zh-CN" altLang="en-US" sz="1600"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rPr>
              <a:t>大型并发系统环境中使用</a:t>
            </a:r>
            <a:r>
              <a:rPr lang="en-US" altLang="zh-CN" sz="1600"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rPr>
              <a:t>Executors</a:t>
            </a:r>
            <a:r>
              <a:rPr lang="zh-CN" altLang="en-US" sz="1600"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rPr>
              <a:t>如果不注意可能会出现系统风险。</a:t>
            </a:r>
            <a:endParaRPr lang="en-US" altLang="zh-CN" sz="1600"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endParaRPr>
          </a:p>
        </p:txBody>
      </p:sp>
    </p:spTree>
    <p:extLst>
      <p:ext uri="{BB962C8B-B14F-4D97-AF65-F5344CB8AC3E}">
        <p14:creationId xmlns:p14="http://schemas.microsoft.com/office/powerpoint/2010/main" val="71804132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579113" y="1173480"/>
            <a:ext cx="7612887" cy="4511040"/>
          </a:xfrm>
        </p:spPr>
        <p:txBody>
          <a:bodyPr/>
          <a:lstStyle/>
          <a:p>
            <a:r>
              <a:rPr kumimoji="1" lang="en-US" altLang="zh-CN" sz="1600" dirty="0"/>
              <a:t>Executors</a:t>
            </a:r>
            <a:r>
              <a:rPr kumimoji="1" lang="zh-CN" altLang="en-US" sz="1600" dirty="0"/>
              <a:t>工具类底层是基于什么方式实现的线程池对象？</a:t>
            </a:r>
            <a:endParaRPr kumimoji="1" lang="en-US" altLang="zh-CN" sz="1600" dirty="0"/>
          </a:p>
          <a:p>
            <a:pPr marL="895335" lvl="1" indent="-285750">
              <a:lnSpc>
                <a:spcPct val="150000"/>
              </a:lnSpc>
              <a:buFont typeface="Wingdings" panose="05000000000000000000" pitchFamily="2" charset="2"/>
              <a:buChar char="l"/>
            </a:pPr>
            <a:r>
              <a:rPr kumimoji="1" lang="zh-CN" altLang="en-US" sz="1400" dirty="0">
                <a:latin typeface="Consolas" panose="020B0609020204030204" pitchFamily="49" charset="0"/>
                <a:ea typeface="阿里巴巴普惠体" panose="00020600040101010101" pitchFamily="18" charset="-122"/>
              </a:rPr>
              <a:t>线程池</a:t>
            </a:r>
            <a:r>
              <a:rPr kumimoji="1" lang="en-US" altLang="zh-CN" sz="1400" dirty="0" err="1">
                <a:latin typeface="Consolas" panose="020B0609020204030204" pitchFamily="49" charset="0"/>
                <a:ea typeface="阿里巴巴普惠体" panose="00020600040101010101" pitchFamily="18" charset="-122"/>
              </a:rPr>
              <a:t>ExecutorService</a:t>
            </a:r>
            <a:r>
              <a:rPr kumimoji="1" lang="zh-CN" altLang="en-US" sz="1400" dirty="0">
                <a:latin typeface="Consolas" panose="020B0609020204030204" pitchFamily="49" charset="0"/>
                <a:ea typeface="阿里巴巴普惠体" panose="00020600040101010101" pitchFamily="18" charset="-122"/>
              </a:rPr>
              <a:t>的实现类：</a:t>
            </a:r>
            <a:r>
              <a:rPr kumimoji="1" lang="en-US" altLang="zh-CN" sz="1400" dirty="0" err="1">
                <a:latin typeface="Consolas" panose="020B0609020204030204" pitchFamily="49" charset="0"/>
                <a:ea typeface="阿里巴巴普惠体" panose="00020600040101010101" pitchFamily="18" charset="-122"/>
              </a:rPr>
              <a:t>ThreadPoolExecutor</a:t>
            </a:r>
            <a:endParaRPr kumimoji="1" lang="en-US" altLang="zh-CN" sz="1400" dirty="0">
              <a:latin typeface="Consolas" panose="020B0609020204030204" pitchFamily="49" charset="0"/>
              <a:ea typeface="阿里巴巴普惠体" panose="00020600040101010101" pitchFamily="18" charset="-122"/>
            </a:endParaRPr>
          </a:p>
          <a:p>
            <a:pPr lvl="1">
              <a:lnSpc>
                <a:spcPct val="150000"/>
              </a:lnSpc>
            </a:pPr>
            <a:endParaRPr kumimoji="1"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kumimoji="1" lang="en-US" altLang="zh-CN" sz="1600" dirty="0"/>
              <a:t>Executors</a:t>
            </a:r>
            <a:r>
              <a:rPr kumimoji="1" lang="zh-CN" altLang="en-US" sz="1600" dirty="0"/>
              <a:t>是否适合做大型互联网场景的线程池方案？</a:t>
            </a:r>
            <a:endParaRPr kumimoji="1"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l"/>
            </a:pPr>
            <a:r>
              <a:rPr kumimoji="1" lang="zh-CN" altLang="en-US" sz="1400" dirty="0">
                <a:latin typeface="Consolas" panose="020B0609020204030204" pitchFamily="49" charset="0"/>
                <a:ea typeface="阿里巴巴普惠体" panose="00020600040101010101" pitchFamily="18" charset="-122"/>
              </a:rPr>
              <a:t>不合适。</a:t>
            </a:r>
            <a:endParaRPr kumimoji="1" lang="en-US" altLang="zh-CN" sz="1400" dirty="0">
              <a:latin typeface="Consolas" panose="020B0609020204030204" pitchFamily="49" charset="0"/>
              <a:ea typeface="阿里巴巴普惠体" panose="00020600040101010101" pitchFamily="18" charset="-122"/>
            </a:endParaRPr>
          </a:p>
          <a:p>
            <a:pPr marL="895335" lvl="1" indent="-285750">
              <a:lnSpc>
                <a:spcPct val="150000"/>
              </a:lnSpc>
              <a:buFont typeface="Wingdings" panose="05000000000000000000" pitchFamily="2" charset="2"/>
              <a:buChar char="l"/>
            </a:pPr>
            <a:r>
              <a:rPr kumimoji="1" lang="zh-CN" altLang="en-US" sz="1400" dirty="0">
                <a:latin typeface="Consolas" panose="020B0609020204030204" pitchFamily="49" charset="0"/>
                <a:ea typeface="阿里巴巴普惠体" panose="00020600040101010101" pitchFamily="18" charset="-122"/>
              </a:rPr>
              <a:t>建议使用</a:t>
            </a:r>
            <a:r>
              <a:rPr kumimoji="1" lang="en-US" altLang="zh-CN" sz="1400" dirty="0" err="1">
                <a:latin typeface="Consolas" panose="020B0609020204030204" pitchFamily="49" charset="0"/>
                <a:ea typeface="阿里巴巴普惠体" panose="00020600040101010101" pitchFamily="18" charset="-122"/>
              </a:rPr>
              <a:t>ThreadPoolExecutor</a:t>
            </a:r>
            <a:r>
              <a:rPr kumimoji="1" lang="zh-CN" altLang="en-US" sz="1400" dirty="0">
                <a:latin typeface="Consolas" panose="020B0609020204030204" pitchFamily="49" charset="0"/>
                <a:ea typeface="阿里巴巴普惠体" panose="00020600040101010101" pitchFamily="18" charset="-122"/>
              </a:rPr>
              <a:t>来指定线程池参数，这样可以明确线程池的运行规则，规避资源耗尽的风险。</a:t>
            </a:r>
            <a:endParaRPr kumimoji="1" lang="en-US" altLang="zh-CN" sz="1400" dirty="0">
              <a:latin typeface="Consolas" panose="020B0609020204030204" pitchFamily="49" charset="0"/>
              <a:ea typeface="阿里巴巴普惠体" panose="00020600040101010101" pitchFamily="18" charset="-122"/>
            </a:endParaRPr>
          </a:p>
          <a:p>
            <a:pPr lvl="1"/>
            <a:endParaRPr kumimoji="1"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83582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fade">
                                      <p:cBhvr>
                                        <p:cTn id="12" dur="500"/>
                                        <p:tgtEl>
                                          <p:spTgt spid="5">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animEffect transition="in" filter="fade">
                                      <p:cBhvr>
                                        <p:cTn id="15"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065406" y="1117198"/>
            <a:ext cx="5973761" cy="4256405"/>
          </a:xfrm>
        </p:spPr>
        <p:txBody>
          <a:bodyPr>
            <a:noAutofit/>
          </a:bodyPr>
          <a:lstStyle/>
          <a:p>
            <a:pPr>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多线程的创建</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Thread</a:t>
            </a: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的常用方法</a:t>
            </a:r>
          </a:p>
          <a:p>
            <a:pPr>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线程安全</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线程同步</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线程通信</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线程池</a:t>
            </a:r>
            <a:r>
              <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重点</a:t>
            </a:r>
            <a:r>
              <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pPr>
              <a:buFont typeface="Wingdings" panose="05000000000000000000" pitchFamily="2" charset="2"/>
              <a:buChar char="Ø"/>
            </a:pPr>
            <a:r>
              <a:rPr kumimoji="1"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补充知识：定时器</a:t>
            </a:r>
            <a:endParaRPr kumimoji="1"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补充知识：并发、并行</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补充知识：线程的生命周期</a:t>
            </a:r>
            <a:endParaRPr kumimoji="1"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76240940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4">
            <a:extLst>
              <a:ext uri="{FF2B5EF4-FFF2-40B4-BE49-F238E27FC236}">
                <a16:creationId xmlns:a16="http://schemas.microsoft.com/office/drawing/2014/main" id="{D31A61E9-D9B7-45FD-A8BD-B8E5947A611D}"/>
              </a:ext>
            </a:extLst>
          </p:cNvPr>
          <p:cNvSpPr txBox="1"/>
          <p:nvPr/>
        </p:nvSpPr>
        <p:spPr>
          <a:xfrm>
            <a:off x="710879" y="1548317"/>
            <a:ext cx="10285167" cy="1011880"/>
          </a:xfrm>
          <a:prstGeom prst="rect">
            <a:avLst/>
          </a:prstGeom>
          <a:noFill/>
        </p:spPr>
        <p:txBody>
          <a:bodyPr wrap="square">
            <a:spAutoFit/>
          </a:bodyPr>
          <a:lstStyle/>
          <a:p>
            <a:pPr marL="285750" indent="-285750">
              <a:lnSpc>
                <a:spcPct val="200000"/>
              </a:lnSpc>
              <a:buFont typeface="Wingdings" panose="05000000000000000000" pitchFamily="2" charset="2"/>
              <a:buChar char="l"/>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定时器是一种控制任务延时调用，或者周期调用的技术。</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defRPr/>
            </a:pP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作用</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：闹钟、定时邮件发送。</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9" name="文本框 18">
            <a:extLst>
              <a:ext uri="{FF2B5EF4-FFF2-40B4-BE49-F238E27FC236}">
                <a16:creationId xmlns:a16="http://schemas.microsoft.com/office/drawing/2014/main" id="{CF852D22-5FE2-4E9D-B668-15931FEEE43E}"/>
              </a:ext>
            </a:extLst>
          </p:cNvPr>
          <p:cNvSpPr txBox="1"/>
          <p:nvPr/>
        </p:nvSpPr>
        <p:spPr>
          <a:xfrm>
            <a:off x="710880" y="1079342"/>
            <a:ext cx="6141720" cy="572849"/>
          </a:xfrm>
          <a:prstGeom prst="rect">
            <a:avLst/>
          </a:prstGeom>
          <a:noFill/>
        </p:spPr>
        <p:txBody>
          <a:bodyPr wrap="square">
            <a:spAutoFit/>
          </a:bodyPr>
          <a:lstStyle/>
          <a:p>
            <a:pPr>
              <a:lnSpc>
                <a:spcPct val="200000"/>
              </a:lnSpc>
              <a:defRPr/>
            </a:pPr>
            <a:r>
              <a: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定时器</a:t>
            </a:r>
            <a:endParaRPr lang="en-US" altLang="zh-CN"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 name="文本框 4">
            <a:extLst>
              <a:ext uri="{FF2B5EF4-FFF2-40B4-BE49-F238E27FC236}">
                <a16:creationId xmlns:a16="http://schemas.microsoft.com/office/drawing/2014/main" id="{E7A18028-7C21-4F6A-9C31-BFDDBBA072CB}"/>
              </a:ext>
            </a:extLst>
          </p:cNvPr>
          <p:cNvSpPr txBox="1"/>
          <p:nvPr/>
        </p:nvSpPr>
        <p:spPr>
          <a:xfrm>
            <a:off x="726896" y="2627257"/>
            <a:ext cx="6125704" cy="572849"/>
          </a:xfrm>
          <a:prstGeom prst="rect">
            <a:avLst/>
          </a:prstGeom>
          <a:noFill/>
        </p:spPr>
        <p:txBody>
          <a:bodyPr wrap="square">
            <a:spAutoFit/>
          </a:bodyPr>
          <a:lstStyle/>
          <a:p>
            <a:pPr>
              <a:lnSpc>
                <a:spcPct val="200000"/>
              </a:lnSpc>
              <a:defRPr/>
            </a:pPr>
            <a:r>
              <a: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定时器的实现方式</a:t>
            </a:r>
            <a:endParaRPr lang="en-US" altLang="zh-CN"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 name="TextBox 4">
            <a:extLst>
              <a:ext uri="{FF2B5EF4-FFF2-40B4-BE49-F238E27FC236}">
                <a16:creationId xmlns:a16="http://schemas.microsoft.com/office/drawing/2014/main" id="{E9817722-80C5-4C8E-8D22-92E4E8CFF5E7}"/>
              </a:ext>
            </a:extLst>
          </p:cNvPr>
          <p:cNvSpPr txBox="1"/>
          <p:nvPr/>
        </p:nvSpPr>
        <p:spPr>
          <a:xfrm>
            <a:off x="726896" y="3200106"/>
            <a:ext cx="10285167" cy="1011880"/>
          </a:xfrm>
          <a:prstGeom prst="rect">
            <a:avLst/>
          </a:prstGeom>
          <a:noFill/>
        </p:spPr>
        <p:txBody>
          <a:bodyPr wrap="square">
            <a:spAutoFit/>
          </a:bodyPr>
          <a:lstStyle/>
          <a:p>
            <a:pPr marL="285750" indent="-285750">
              <a:lnSpc>
                <a:spcPct val="200000"/>
              </a:lnSpc>
              <a:buFont typeface="Wingdings" panose="05000000000000000000" pitchFamily="2" charset="2"/>
              <a:buChar char="l"/>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方式一：</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Timer</a:t>
            </a:r>
          </a:p>
          <a:p>
            <a:pPr marL="285750" indent="-285750">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方式二：</a:t>
            </a:r>
            <a:r>
              <a:rPr lang="zh-CN"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ScheduledExecutorService</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168893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xEl>
                                              <p:pRg st="0" end="0"/>
                                            </p:txEl>
                                          </p:spTgt>
                                        </p:tgtEl>
                                        <p:attrNameLst>
                                          <p:attrName>style.visibility</p:attrName>
                                        </p:attrNameLst>
                                      </p:cBhvr>
                                      <p:to>
                                        <p:strVal val="visible"/>
                                      </p:to>
                                    </p:set>
                                    <p:animEffect transition="in" filter="fade">
                                      <p:cBhvr>
                                        <p:cTn id="12" dur="500"/>
                                        <p:tgtEl>
                                          <p:spTgt spid="1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xEl>
                                              <p:pRg st="1" end="1"/>
                                            </p:txEl>
                                          </p:spTgt>
                                        </p:tgtEl>
                                        <p:attrNameLst>
                                          <p:attrName>style.visibility</p:attrName>
                                        </p:attrNameLst>
                                      </p:cBhvr>
                                      <p:to>
                                        <p:strVal val="visible"/>
                                      </p:to>
                                    </p:set>
                                    <p:animEffect transition="in" filter="fade">
                                      <p:cBhvr>
                                        <p:cTn id="17" dur="500"/>
                                        <p:tgtEl>
                                          <p:spTgt spid="1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fade">
                                      <p:cBhvr>
                                        <p:cTn id="22" dur="5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Effect transition="in" filter="fade">
                                      <p:cBhvr>
                                        <p:cTn id="2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CF852D22-5FE2-4E9D-B668-15931FEEE43E}"/>
              </a:ext>
            </a:extLst>
          </p:cNvPr>
          <p:cNvSpPr txBox="1"/>
          <p:nvPr/>
        </p:nvSpPr>
        <p:spPr>
          <a:xfrm>
            <a:off x="710880" y="953924"/>
            <a:ext cx="6141720" cy="572849"/>
          </a:xfrm>
          <a:prstGeom prst="rect">
            <a:avLst/>
          </a:prstGeom>
          <a:noFill/>
        </p:spPr>
        <p:txBody>
          <a:bodyPr wrap="square">
            <a:spAutoFit/>
          </a:bodyPr>
          <a:lstStyle/>
          <a:p>
            <a:pPr>
              <a:lnSpc>
                <a:spcPct val="200000"/>
              </a:lnSpc>
              <a:defRPr/>
            </a:pPr>
            <a:r>
              <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Timer</a:t>
            </a:r>
            <a:r>
              <a: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定时器</a:t>
            </a:r>
            <a:endParaRPr lang="en-US" altLang="zh-CN"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 name="文本框 6">
            <a:extLst>
              <a:ext uri="{FF2B5EF4-FFF2-40B4-BE49-F238E27FC236}">
                <a16:creationId xmlns:a16="http://schemas.microsoft.com/office/drawing/2014/main" id="{95C04B20-A5A6-4FFE-AE53-9B64EC41B6D8}"/>
              </a:ext>
            </a:extLst>
          </p:cNvPr>
          <p:cNvSpPr txBox="1"/>
          <p:nvPr/>
        </p:nvSpPr>
        <p:spPr>
          <a:xfrm>
            <a:off x="710880" y="3769049"/>
            <a:ext cx="10773364" cy="1446614"/>
          </a:xfrm>
          <a:prstGeom prst="rect">
            <a:avLst/>
          </a:prstGeom>
          <a:noFill/>
        </p:spPr>
        <p:txBody>
          <a:bodyPr wrap="square">
            <a:spAutoFit/>
          </a:bodyPr>
          <a:lstStyle/>
          <a:p>
            <a:pPr>
              <a:lnSpc>
                <a:spcPct val="200000"/>
              </a:lnSpc>
              <a:defRPr/>
            </a:pPr>
            <a:r>
              <a:rPr lang="en-US" altLang="zh-CN"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Timer</a:t>
            </a:r>
            <a:r>
              <a: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定时器的特点和存在的问题</a:t>
            </a:r>
            <a:endParaRPr lang="en-US" altLang="zh-CN"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defRPr/>
            </a:pPr>
            <a:r>
              <a:rPr lang="en-US" altLang="zh-CN" sz="1400" b="0" i="0" dirty="0">
                <a:solidFill>
                  <a:srgbClr val="404040"/>
                </a:solidFill>
                <a:effectLst/>
                <a:latin typeface="-apple-system"/>
              </a:rPr>
              <a:t>1</a:t>
            </a:r>
            <a:r>
              <a:rPr lang="zh-CN" altLang="en-US" sz="1400" b="0" i="0" dirty="0">
                <a:solidFill>
                  <a:srgbClr val="404040"/>
                </a:solidFill>
                <a:effectLst/>
                <a:latin typeface="-apple-system"/>
              </a:rPr>
              <a:t>、</a:t>
            </a:r>
            <a:r>
              <a:rPr lang="en-US" altLang="zh-CN" sz="1400" dirty="0">
                <a:solidFill>
                  <a:srgbClr val="404040"/>
                </a:solidFill>
                <a:latin typeface="-apple-system"/>
              </a:rPr>
              <a:t>T</a:t>
            </a:r>
            <a:r>
              <a:rPr lang="en-US" altLang="zh-CN" sz="1400" b="0" i="0" dirty="0">
                <a:solidFill>
                  <a:srgbClr val="404040"/>
                </a:solidFill>
                <a:effectLst/>
                <a:latin typeface="-apple-system"/>
              </a:rPr>
              <a:t>imer</a:t>
            </a:r>
            <a:r>
              <a:rPr lang="zh-CN" altLang="en-US" sz="1400" b="0" i="0" dirty="0">
                <a:solidFill>
                  <a:srgbClr val="404040"/>
                </a:solidFill>
                <a:effectLst/>
                <a:latin typeface="-apple-system"/>
              </a:rPr>
              <a:t>是单线程，处理多个任务按照顺序执行，存在延时与设置定时器的时间有出入</a:t>
            </a:r>
            <a:r>
              <a:rPr lang="zh-CN" altLang="en-US" sz="1400" dirty="0">
                <a:solidFill>
                  <a:srgbClr val="404040"/>
                </a:solidFill>
                <a:latin typeface="-apple-system"/>
              </a:rPr>
              <a:t>。</a:t>
            </a:r>
            <a:endParaRPr lang="en-US" altLang="zh-CN" sz="1400" dirty="0">
              <a:solidFill>
                <a:srgbClr val="404040"/>
              </a:solidFill>
              <a:latin typeface="-apple-system"/>
            </a:endParaRPr>
          </a:p>
          <a:p>
            <a:pPr>
              <a:lnSpc>
                <a:spcPct val="200000"/>
              </a:lnSpc>
              <a:defRPr/>
            </a:pPr>
            <a:r>
              <a:rPr lang="en-US" altLang="zh-CN" sz="1400" dirty="0">
                <a:solidFill>
                  <a:srgbClr val="404040"/>
                </a:solidFill>
                <a:latin typeface="-apple-system"/>
              </a:rPr>
              <a:t>2</a:t>
            </a:r>
            <a:r>
              <a:rPr lang="zh-CN" altLang="en-US" sz="1400" dirty="0">
                <a:solidFill>
                  <a:srgbClr val="404040"/>
                </a:solidFill>
                <a:latin typeface="-apple-system"/>
              </a:rPr>
              <a:t>、可</a:t>
            </a:r>
            <a:r>
              <a:rPr lang="zh-CN" altLang="en-US" sz="1400" b="0" i="0" dirty="0">
                <a:solidFill>
                  <a:srgbClr val="404040"/>
                </a:solidFill>
                <a:effectLst/>
                <a:latin typeface="-apple-system"/>
              </a:rPr>
              <a:t>能因为其中的某个任务的异常使</a:t>
            </a:r>
            <a:r>
              <a:rPr lang="en-US" altLang="zh-CN" sz="1400" b="0" i="0" dirty="0">
                <a:solidFill>
                  <a:srgbClr val="404040"/>
                </a:solidFill>
                <a:effectLst/>
                <a:latin typeface="-apple-system"/>
              </a:rPr>
              <a:t>Timer</a:t>
            </a:r>
            <a:r>
              <a:rPr lang="zh-CN" altLang="en-US" sz="1400" b="0" i="0" dirty="0">
                <a:solidFill>
                  <a:srgbClr val="404040"/>
                </a:solidFill>
                <a:effectLst/>
                <a:latin typeface="-apple-system"/>
              </a:rPr>
              <a:t>线程死掉，从而影响后续任务执行。</a:t>
            </a:r>
            <a:endPar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aphicFrame>
        <p:nvGraphicFramePr>
          <p:cNvPr id="10" name="表格 9">
            <a:extLst>
              <a:ext uri="{FF2B5EF4-FFF2-40B4-BE49-F238E27FC236}">
                <a16:creationId xmlns:a16="http://schemas.microsoft.com/office/drawing/2014/main" id="{1F77F17A-7615-43DC-8E13-95AF97A4DFBF}"/>
              </a:ext>
            </a:extLst>
          </p:cNvPr>
          <p:cNvGraphicFramePr>
            <a:graphicFrameLocks noGrp="1"/>
          </p:cNvGraphicFramePr>
          <p:nvPr>
            <p:extLst>
              <p:ext uri="{D42A27DB-BD31-4B8C-83A1-F6EECF244321}">
                <p14:modId xmlns:p14="http://schemas.microsoft.com/office/powerpoint/2010/main" val="4019481875"/>
              </p:ext>
            </p:extLst>
          </p:nvPr>
        </p:nvGraphicFramePr>
        <p:xfrm>
          <a:off x="787574" y="1745978"/>
          <a:ext cx="4667830" cy="823685"/>
        </p:xfrm>
        <a:graphic>
          <a:graphicData uri="http://schemas.openxmlformats.org/drawingml/2006/table">
            <a:tbl>
              <a:tblPr/>
              <a:tblGrid>
                <a:gridCol w="1746398">
                  <a:extLst>
                    <a:ext uri="{9D8B030D-6E8A-4147-A177-3AD203B41FA5}">
                      <a16:colId xmlns:a16="http://schemas.microsoft.com/office/drawing/2014/main" val="1138920238"/>
                    </a:ext>
                  </a:extLst>
                </a:gridCol>
                <a:gridCol w="2921432">
                  <a:extLst>
                    <a:ext uri="{9D8B030D-6E8A-4147-A177-3AD203B41FA5}">
                      <a16:colId xmlns:a16="http://schemas.microsoft.com/office/drawing/2014/main" val="432614512"/>
                    </a:ext>
                  </a:extLst>
                </a:gridCol>
              </a:tblGrid>
              <a:tr h="307495">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构造器</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44918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kern="1200" dirty="0">
                          <a:solidFill>
                            <a:schemeClr val="tx1"/>
                          </a:solidFill>
                          <a:latin typeface="Consolas" panose="020B0609020204030204" pitchFamily="49" charset="0"/>
                          <a:ea typeface="+mn-ea"/>
                          <a:cs typeface="+mn-cs"/>
                        </a:rPr>
                        <a:t>public Timer()</a:t>
                      </a:r>
                      <a:endParaRPr lang="zh-CN" altLang="en-US" sz="1200" kern="1200" dirty="0">
                        <a:solidFill>
                          <a:schemeClr val="tx1"/>
                        </a:solidFill>
                        <a:latin typeface="Consolas" panose="020B0609020204030204" pitchFamily="49" charset="0"/>
                        <a:ea typeface="+mn-ea"/>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indent="0" algn="l">
                        <a:lnSpc>
                          <a:spcPct val="150000"/>
                        </a:lnSpc>
                        <a:buFont typeface="Wingdings" panose="05000000000000000000" pitchFamily="2" charset="2"/>
                        <a:buNone/>
                      </a:pPr>
                      <a:r>
                        <a:rPr lang="zh-CN" altLang="en-US" sz="1200" b="0" i="0" dirty="0">
                          <a:solidFill>
                            <a:srgbClr val="121212"/>
                          </a:solidFill>
                          <a:effectLst/>
                          <a:latin typeface="Consolas" panose="020B0609020204030204" pitchFamily="49" charset="0"/>
                          <a:ea typeface="Alibaba PuHuiTi R"/>
                        </a:rPr>
                        <a:t>创建</a:t>
                      </a:r>
                      <a:r>
                        <a:rPr lang="en-US" altLang="zh-CN" sz="1200" b="0" i="0" dirty="0">
                          <a:solidFill>
                            <a:srgbClr val="121212"/>
                          </a:solidFill>
                          <a:effectLst/>
                          <a:latin typeface="Consolas" panose="020B0609020204030204" pitchFamily="49" charset="0"/>
                          <a:ea typeface="Alibaba PuHuiTi R"/>
                        </a:rPr>
                        <a:t>Timer</a:t>
                      </a:r>
                      <a:r>
                        <a:rPr lang="zh-CN" altLang="en-US" sz="1200" b="0" i="0" dirty="0">
                          <a:solidFill>
                            <a:srgbClr val="121212"/>
                          </a:solidFill>
                          <a:effectLst/>
                          <a:latin typeface="Consolas" panose="020B0609020204030204" pitchFamily="49" charset="0"/>
                          <a:ea typeface="Alibaba PuHuiTi R"/>
                        </a:rPr>
                        <a:t>定时器对象</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bl>
          </a:graphicData>
        </a:graphic>
      </p:graphicFrame>
      <p:graphicFrame>
        <p:nvGraphicFramePr>
          <p:cNvPr id="11" name="表格 10">
            <a:extLst>
              <a:ext uri="{FF2B5EF4-FFF2-40B4-BE49-F238E27FC236}">
                <a16:creationId xmlns:a16="http://schemas.microsoft.com/office/drawing/2014/main" id="{FC904EFD-D5AF-4DF2-AC63-8DB5BD10806C}"/>
              </a:ext>
            </a:extLst>
          </p:cNvPr>
          <p:cNvGraphicFramePr>
            <a:graphicFrameLocks noGrp="1"/>
          </p:cNvGraphicFramePr>
          <p:nvPr>
            <p:extLst>
              <p:ext uri="{D42A27DB-BD31-4B8C-83A1-F6EECF244321}">
                <p14:modId xmlns:p14="http://schemas.microsoft.com/office/powerpoint/2010/main" val="1194496196"/>
              </p:ext>
            </p:extLst>
          </p:nvPr>
        </p:nvGraphicFramePr>
        <p:xfrm>
          <a:off x="787574" y="2788868"/>
          <a:ext cx="10309212" cy="823685"/>
        </p:xfrm>
        <a:graphic>
          <a:graphicData uri="http://schemas.openxmlformats.org/drawingml/2006/table">
            <a:tbl>
              <a:tblPr/>
              <a:tblGrid>
                <a:gridCol w="5628013">
                  <a:extLst>
                    <a:ext uri="{9D8B030D-6E8A-4147-A177-3AD203B41FA5}">
                      <a16:colId xmlns:a16="http://schemas.microsoft.com/office/drawing/2014/main" val="1138920238"/>
                    </a:ext>
                  </a:extLst>
                </a:gridCol>
                <a:gridCol w="4681199">
                  <a:extLst>
                    <a:ext uri="{9D8B030D-6E8A-4147-A177-3AD203B41FA5}">
                      <a16:colId xmlns:a16="http://schemas.microsoft.com/office/drawing/2014/main" val="432614512"/>
                    </a:ext>
                  </a:extLst>
                </a:gridCol>
              </a:tblGrid>
              <a:tr h="307495">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方法</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44918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kern="1200" dirty="0">
                          <a:solidFill>
                            <a:schemeClr val="tx1"/>
                          </a:solidFill>
                          <a:latin typeface="Consolas" panose="020B0609020204030204" pitchFamily="49" charset="0"/>
                          <a:ea typeface="+mn-ea"/>
                          <a:cs typeface="+mn-cs"/>
                        </a:rPr>
                        <a:t>public void schedule​(</a:t>
                      </a:r>
                      <a:r>
                        <a:rPr lang="en-US" altLang="zh-CN" sz="1200" kern="1200" dirty="0" err="1">
                          <a:solidFill>
                            <a:schemeClr val="tx1"/>
                          </a:solidFill>
                          <a:latin typeface="Consolas" panose="020B0609020204030204" pitchFamily="49" charset="0"/>
                          <a:ea typeface="+mn-ea"/>
                          <a:cs typeface="+mn-cs"/>
                          <a:hlinkClick r:id="rId2" action="ppaction://hlinkfile" tooltip="class in java.util">
                            <a:extLst>
                              <a:ext uri="{A12FA001-AC4F-418D-AE19-62706E023703}">
                                <ahyp:hlinkClr xmlns:ahyp="http://schemas.microsoft.com/office/drawing/2018/hyperlinkcolor" val="tx"/>
                              </a:ext>
                            </a:extLst>
                          </a:hlinkClick>
                        </a:rPr>
                        <a:t>TimerTask</a:t>
                      </a:r>
                      <a:r>
                        <a:rPr lang="en-US" altLang="zh-CN" sz="1200" kern="1200" dirty="0">
                          <a:solidFill>
                            <a:schemeClr val="tx1"/>
                          </a:solidFill>
                          <a:latin typeface="Consolas" panose="020B0609020204030204" pitchFamily="49" charset="0"/>
                          <a:ea typeface="+mn-ea"/>
                          <a:cs typeface="+mn-cs"/>
                        </a:rPr>
                        <a:t> task, long delay, long period)</a:t>
                      </a:r>
                      <a:endParaRPr lang="zh-CN" altLang="en-US" sz="1200" kern="1200" dirty="0">
                        <a:solidFill>
                          <a:schemeClr val="tx1"/>
                        </a:solidFill>
                        <a:latin typeface="Consolas" panose="020B0609020204030204" pitchFamily="49" charset="0"/>
                        <a:ea typeface="+mn-ea"/>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200" kern="1200" dirty="0">
                          <a:solidFill>
                            <a:schemeClr val="tx1"/>
                          </a:solidFill>
                          <a:latin typeface="Consolas" panose="020B0609020204030204" pitchFamily="49" charset="0"/>
                          <a:ea typeface="+mn-ea"/>
                          <a:cs typeface="+mn-cs"/>
                        </a:rPr>
                        <a:t>开启一个定时器，按照计划处理</a:t>
                      </a:r>
                      <a:r>
                        <a:rPr lang="en-US" altLang="zh-CN" sz="1200" kern="1200" dirty="0" err="1">
                          <a:solidFill>
                            <a:schemeClr val="tx1"/>
                          </a:solidFill>
                          <a:latin typeface="Consolas" panose="020B0609020204030204" pitchFamily="49" charset="0"/>
                          <a:ea typeface="+mn-ea"/>
                          <a:cs typeface="+mn-cs"/>
                        </a:rPr>
                        <a:t>TimerTask</a:t>
                      </a:r>
                      <a:r>
                        <a:rPr lang="zh-CN" altLang="en-US" sz="1200" kern="1200" dirty="0">
                          <a:solidFill>
                            <a:schemeClr val="tx1"/>
                          </a:solidFill>
                          <a:latin typeface="Consolas" panose="020B0609020204030204" pitchFamily="49" charset="0"/>
                          <a:ea typeface="+mn-ea"/>
                          <a:cs typeface="+mn-cs"/>
                        </a:rPr>
                        <a:t>任务</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bl>
          </a:graphicData>
        </a:graphic>
      </p:graphicFrame>
    </p:spTree>
    <p:extLst>
      <p:ext uri="{BB962C8B-B14F-4D97-AF65-F5344CB8AC3E}">
        <p14:creationId xmlns:p14="http://schemas.microsoft.com/office/powerpoint/2010/main" val="2826372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up)">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up)">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CF852D22-5FE2-4E9D-B668-15931FEEE43E}"/>
              </a:ext>
            </a:extLst>
          </p:cNvPr>
          <p:cNvSpPr txBox="1"/>
          <p:nvPr/>
        </p:nvSpPr>
        <p:spPr>
          <a:xfrm>
            <a:off x="710880" y="1000609"/>
            <a:ext cx="6141720" cy="572849"/>
          </a:xfrm>
          <a:prstGeom prst="rect">
            <a:avLst/>
          </a:prstGeom>
          <a:noFill/>
        </p:spPr>
        <p:txBody>
          <a:bodyPr wrap="square">
            <a:spAutoFit/>
          </a:bodyPr>
          <a:lstStyle/>
          <a:p>
            <a:pPr>
              <a:lnSpc>
                <a:spcPct val="200000"/>
              </a:lnSpc>
              <a:defRPr/>
            </a:pPr>
            <a:r>
              <a:rPr lang="en-US" altLang="zh-CN" b="1"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ScheduledExecutorService</a:t>
            </a:r>
            <a:r>
              <a: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定时器</a:t>
            </a:r>
            <a:endParaRPr lang="en-US" altLang="zh-CN"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 name="文本框 6">
            <a:extLst>
              <a:ext uri="{FF2B5EF4-FFF2-40B4-BE49-F238E27FC236}">
                <a16:creationId xmlns:a16="http://schemas.microsoft.com/office/drawing/2014/main" id="{95C04B20-A5A6-4FFE-AE53-9B64EC41B6D8}"/>
              </a:ext>
            </a:extLst>
          </p:cNvPr>
          <p:cNvSpPr txBox="1"/>
          <p:nvPr/>
        </p:nvSpPr>
        <p:spPr>
          <a:xfrm>
            <a:off x="710880" y="4802212"/>
            <a:ext cx="10773364" cy="1073435"/>
          </a:xfrm>
          <a:prstGeom prst="rect">
            <a:avLst/>
          </a:prstGeom>
          <a:noFill/>
        </p:spPr>
        <p:txBody>
          <a:bodyPr wrap="square">
            <a:spAutoFit/>
          </a:bodyPr>
          <a:lstStyle/>
          <a:p>
            <a:pPr>
              <a:lnSpc>
                <a:spcPct val="200000"/>
              </a:lnSpc>
              <a:defRPr/>
            </a:pPr>
            <a:r>
              <a:rPr lang="en-US" altLang="zh-CN" b="1"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ScheduledExecutorService</a:t>
            </a:r>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的优点</a:t>
            </a:r>
            <a:endPar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defRPr/>
            </a:pPr>
            <a:r>
              <a:rPr lang="en-US" altLang="zh-CN" sz="1600" b="0" i="0" dirty="0">
                <a:solidFill>
                  <a:srgbClr val="40404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sz="1600" b="0" i="0" dirty="0">
                <a:solidFill>
                  <a:srgbClr val="40404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、基于线程池，某个任务的执行情况不会影响其他定时任务的执行</a:t>
            </a:r>
            <a:r>
              <a:rPr lang="zh-CN" altLang="en-US" sz="1600"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600"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 name="文本框 7">
            <a:extLst>
              <a:ext uri="{FF2B5EF4-FFF2-40B4-BE49-F238E27FC236}">
                <a16:creationId xmlns:a16="http://schemas.microsoft.com/office/drawing/2014/main" id="{37D4E735-03E0-46AC-9A51-3FABACB2A52E}"/>
              </a:ext>
            </a:extLst>
          </p:cNvPr>
          <p:cNvSpPr txBox="1"/>
          <p:nvPr/>
        </p:nvSpPr>
        <p:spPr>
          <a:xfrm>
            <a:off x="710880" y="1589699"/>
            <a:ext cx="11122076" cy="466090"/>
          </a:xfrm>
          <a:prstGeom prst="rect">
            <a:avLst/>
          </a:prstGeom>
          <a:noFill/>
        </p:spPr>
        <p:txBody>
          <a:bodyPr wrap="square">
            <a:spAutoFit/>
          </a:bodyPr>
          <a:lstStyle/>
          <a:p>
            <a:pPr marL="285750" indent="-285750">
              <a:lnSpc>
                <a:spcPct val="200000"/>
              </a:lnSpc>
              <a:buFont typeface="Wingdings" panose="05000000000000000000" pitchFamily="2" charset="2"/>
              <a:buChar char="l"/>
            </a:pPr>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ScheduledExecutorService</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是</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jdk1.5</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中引入了并发包，目的是为了弥补</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Timer</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的缺陷</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ScheduledExecutorService</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内部为线程池。</a:t>
            </a:r>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aphicFrame>
        <p:nvGraphicFramePr>
          <p:cNvPr id="9" name="表格 8">
            <a:extLst>
              <a:ext uri="{FF2B5EF4-FFF2-40B4-BE49-F238E27FC236}">
                <a16:creationId xmlns:a16="http://schemas.microsoft.com/office/drawing/2014/main" id="{596330A6-0E03-4345-9F0D-E53B374CB59A}"/>
              </a:ext>
            </a:extLst>
          </p:cNvPr>
          <p:cNvGraphicFramePr>
            <a:graphicFrameLocks noGrp="1"/>
          </p:cNvGraphicFramePr>
          <p:nvPr>
            <p:extLst>
              <p:ext uri="{D42A27DB-BD31-4B8C-83A1-F6EECF244321}">
                <p14:modId xmlns:p14="http://schemas.microsoft.com/office/powerpoint/2010/main" val="686273455"/>
              </p:ext>
            </p:extLst>
          </p:nvPr>
        </p:nvGraphicFramePr>
        <p:xfrm>
          <a:off x="803071" y="2469876"/>
          <a:ext cx="10053491" cy="823685"/>
        </p:xfrm>
        <a:graphic>
          <a:graphicData uri="http://schemas.openxmlformats.org/drawingml/2006/table">
            <a:tbl>
              <a:tblPr/>
              <a:tblGrid>
                <a:gridCol w="8260469">
                  <a:extLst>
                    <a:ext uri="{9D8B030D-6E8A-4147-A177-3AD203B41FA5}">
                      <a16:colId xmlns:a16="http://schemas.microsoft.com/office/drawing/2014/main" val="1138920238"/>
                    </a:ext>
                  </a:extLst>
                </a:gridCol>
                <a:gridCol w="1793022">
                  <a:extLst>
                    <a:ext uri="{9D8B030D-6E8A-4147-A177-3AD203B41FA5}">
                      <a16:colId xmlns:a16="http://schemas.microsoft.com/office/drawing/2014/main" val="432614512"/>
                    </a:ext>
                  </a:extLst>
                </a:gridCol>
              </a:tblGrid>
              <a:tr h="307495">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en-US" altLang="zh-CN"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Executors</a:t>
                      </a: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的方法</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44918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1219170" rtl="0" eaLnBrk="1" fontAlgn="base" latinLnBrk="0" hangingPunct="1">
                        <a:lnSpc>
                          <a:spcPct val="150000"/>
                        </a:lnSpc>
                        <a:spcBef>
                          <a:spcPct val="20000"/>
                        </a:spcBef>
                        <a:spcAft>
                          <a:spcPct val="0"/>
                        </a:spcAft>
                        <a:buClrTx/>
                        <a:buSzTx/>
                        <a:buFont typeface="Wingdings" panose="05000000000000000000" pitchFamily="2" charset="2"/>
                        <a:buNone/>
                        <a:tabLst/>
                        <a:defRPr/>
                      </a:pPr>
                      <a:r>
                        <a:rPr lang="en-US" altLang="zh-CN" sz="1200" b="0" i="0" kern="1200" dirty="0">
                          <a:solidFill>
                            <a:srgbClr val="121212"/>
                          </a:solidFill>
                          <a:effectLst/>
                          <a:latin typeface="Consolas" panose="020B0609020204030204" pitchFamily="49" charset="0"/>
                          <a:ea typeface="Alibaba PuHuiTi R"/>
                          <a:cs typeface="+mn-cs"/>
                        </a:rPr>
                        <a:t>public static </a:t>
                      </a:r>
                      <a:r>
                        <a:rPr lang="en-US" altLang="zh-CN" sz="1200" b="0" i="0" kern="1200" dirty="0" err="1">
                          <a:solidFill>
                            <a:srgbClr val="121212"/>
                          </a:solidFill>
                          <a:effectLst/>
                          <a:latin typeface="Consolas" panose="020B0609020204030204" pitchFamily="49" charset="0"/>
                          <a:ea typeface="Alibaba PuHuiTi R"/>
                          <a:cs typeface="+mn-cs"/>
                        </a:rPr>
                        <a:t>ScheduledExecutorService</a:t>
                      </a:r>
                      <a:r>
                        <a:rPr lang="en-US" altLang="zh-CN" sz="1200" b="0" i="0" kern="1200" dirty="0">
                          <a:solidFill>
                            <a:srgbClr val="121212"/>
                          </a:solidFill>
                          <a:effectLst/>
                          <a:latin typeface="Consolas" panose="020B0609020204030204" pitchFamily="49" charset="0"/>
                          <a:ea typeface="Alibaba PuHuiTi R"/>
                          <a:cs typeface="+mn-cs"/>
                        </a:rPr>
                        <a:t> </a:t>
                      </a:r>
                      <a:r>
                        <a:rPr lang="en-US" altLang="zh-CN" sz="1200" b="0" i="0" kern="1200" dirty="0" err="1">
                          <a:solidFill>
                            <a:srgbClr val="121212"/>
                          </a:solidFill>
                          <a:effectLst/>
                          <a:latin typeface="Consolas" panose="020B0609020204030204" pitchFamily="49" charset="0"/>
                          <a:ea typeface="Alibaba PuHuiTi R"/>
                          <a:cs typeface="+mn-cs"/>
                        </a:rPr>
                        <a:t>newScheduledThreadPool</a:t>
                      </a:r>
                      <a:r>
                        <a:rPr lang="en-US" altLang="zh-CN" sz="1200" b="0" i="0" kern="1200" dirty="0">
                          <a:solidFill>
                            <a:srgbClr val="121212"/>
                          </a:solidFill>
                          <a:effectLst/>
                          <a:latin typeface="Consolas" panose="020B0609020204030204" pitchFamily="49" charset="0"/>
                          <a:ea typeface="Alibaba PuHuiTi R"/>
                          <a:cs typeface="+mn-cs"/>
                        </a:rPr>
                        <a:t>(int </a:t>
                      </a:r>
                      <a:r>
                        <a:rPr lang="en-US" altLang="zh-CN" sz="1200" b="0" i="0" kern="1200" dirty="0" err="1">
                          <a:solidFill>
                            <a:srgbClr val="121212"/>
                          </a:solidFill>
                          <a:effectLst/>
                          <a:latin typeface="Consolas" panose="020B0609020204030204" pitchFamily="49" charset="0"/>
                          <a:ea typeface="Alibaba PuHuiTi R"/>
                          <a:cs typeface="+mn-cs"/>
                        </a:rPr>
                        <a:t>corePoolSize</a:t>
                      </a:r>
                      <a:r>
                        <a:rPr lang="en-US" altLang="zh-CN" sz="1200" b="0" i="0" kern="1200" dirty="0">
                          <a:solidFill>
                            <a:srgbClr val="121212"/>
                          </a:solidFill>
                          <a:effectLst/>
                          <a:latin typeface="Consolas" panose="020B0609020204030204" pitchFamily="49" charset="0"/>
                          <a:ea typeface="Alibaba PuHuiTi R"/>
                          <a:cs typeface="+mn-cs"/>
                        </a:rPr>
                        <a:t>)</a:t>
                      </a:r>
                      <a:endParaRPr lang="zh-CN" altLang="en-US" sz="1200" b="0" i="0" kern="1200" dirty="0">
                        <a:solidFill>
                          <a:srgbClr val="121212"/>
                        </a:solidFill>
                        <a:effectLst/>
                        <a:latin typeface="Consolas" panose="020B0609020204030204" pitchFamily="49" charset="0"/>
                        <a:ea typeface="Alibaba PuHuiTi R"/>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indent="0" algn="l">
                        <a:lnSpc>
                          <a:spcPct val="150000"/>
                        </a:lnSpc>
                        <a:buFont typeface="Wingdings" panose="05000000000000000000" pitchFamily="2" charset="2"/>
                        <a:buNone/>
                      </a:pPr>
                      <a:r>
                        <a:rPr lang="zh-CN" altLang="en-US" sz="1200" b="0" i="0" dirty="0">
                          <a:solidFill>
                            <a:srgbClr val="121212"/>
                          </a:solidFill>
                          <a:effectLst/>
                          <a:latin typeface="Consolas" panose="020B0609020204030204" pitchFamily="49" charset="0"/>
                          <a:ea typeface="Alibaba PuHuiTi R"/>
                        </a:rPr>
                        <a:t>得到线程池对象</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bl>
          </a:graphicData>
        </a:graphic>
      </p:graphicFrame>
      <p:graphicFrame>
        <p:nvGraphicFramePr>
          <p:cNvPr id="12" name="表格 11">
            <a:extLst>
              <a:ext uri="{FF2B5EF4-FFF2-40B4-BE49-F238E27FC236}">
                <a16:creationId xmlns:a16="http://schemas.microsoft.com/office/drawing/2014/main" id="{74CC89B3-936E-4E45-AEDB-CA7F38424D56}"/>
              </a:ext>
            </a:extLst>
          </p:cNvPr>
          <p:cNvGraphicFramePr>
            <a:graphicFrameLocks noGrp="1"/>
          </p:cNvGraphicFramePr>
          <p:nvPr>
            <p:extLst>
              <p:ext uri="{D42A27DB-BD31-4B8C-83A1-F6EECF244321}">
                <p14:modId xmlns:p14="http://schemas.microsoft.com/office/powerpoint/2010/main" val="1090970906"/>
              </p:ext>
            </p:extLst>
          </p:nvPr>
        </p:nvGraphicFramePr>
        <p:xfrm>
          <a:off x="803071" y="3707649"/>
          <a:ext cx="9872419" cy="985224"/>
        </p:xfrm>
        <a:graphic>
          <a:graphicData uri="http://schemas.openxmlformats.org/drawingml/2006/table">
            <a:tbl>
              <a:tblPr/>
              <a:tblGrid>
                <a:gridCol w="8388552">
                  <a:extLst>
                    <a:ext uri="{9D8B030D-6E8A-4147-A177-3AD203B41FA5}">
                      <a16:colId xmlns:a16="http://schemas.microsoft.com/office/drawing/2014/main" val="1138920238"/>
                    </a:ext>
                  </a:extLst>
                </a:gridCol>
                <a:gridCol w="1483867">
                  <a:extLst>
                    <a:ext uri="{9D8B030D-6E8A-4147-A177-3AD203B41FA5}">
                      <a16:colId xmlns:a16="http://schemas.microsoft.com/office/drawing/2014/main" val="432614512"/>
                    </a:ext>
                  </a:extLst>
                </a:gridCol>
              </a:tblGrid>
              <a:tr h="307495">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en-US" altLang="zh-CN" sz="1800" b="0" i="0" u="none" strike="noStrike" cap="none" normalizeH="0" baseline="0" dirty="0" err="1">
                          <a:ln>
                            <a:noFill/>
                          </a:ln>
                          <a:solidFill>
                            <a:srgbClr val="FFFFFF"/>
                          </a:solidFill>
                          <a:effectLst/>
                          <a:latin typeface="Alibaba PuHuiTi R" pitchFamily="18" charset="-122"/>
                          <a:ea typeface="Alibaba PuHuiTi R" pitchFamily="18" charset="-122"/>
                          <a:cs typeface="Alibaba PuHuiTi R" pitchFamily="18" charset="-122"/>
                        </a:rPr>
                        <a:t>ScheduledExecutorService</a:t>
                      </a: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的方法</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44918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1219170" rtl="0" eaLnBrk="1" fontAlgn="base" latinLnBrk="0" hangingPunct="1">
                        <a:lnSpc>
                          <a:spcPct val="150000"/>
                        </a:lnSpc>
                        <a:spcBef>
                          <a:spcPct val="20000"/>
                        </a:spcBef>
                        <a:spcAft>
                          <a:spcPct val="0"/>
                        </a:spcAft>
                        <a:buClrTx/>
                        <a:buSzTx/>
                        <a:buFont typeface="Wingdings" panose="05000000000000000000" pitchFamily="2" charset="2"/>
                        <a:buNone/>
                        <a:tabLst/>
                        <a:defRPr/>
                      </a:pPr>
                      <a:r>
                        <a:rPr lang="en-US" altLang="zh-CN" sz="1200" b="0" i="0" kern="1200" dirty="0">
                          <a:solidFill>
                            <a:srgbClr val="121212"/>
                          </a:solidFill>
                          <a:effectLst/>
                          <a:latin typeface="Consolas" panose="020B0609020204030204" pitchFamily="49" charset="0"/>
                          <a:ea typeface="Alibaba PuHuiTi R"/>
                          <a:cs typeface="+mn-cs"/>
                        </a:rPr>
                        <a:t>public </a:t>
                      </a:r>
                      <a:r>
                        <a:rPr lang="en-US" altLang="zh-CN" sz="1200" b="0" i="0" kern="1200" dirty="0" err="1">
                          <a:solidFill>
                            <a:srgbClr val="121212"/>
                          </a:solidFill>
                          <a:effectLst/>
                          <a:latin typeface="Consolas" panose="020B0609020204030204" pitchFamily="49" charset="0"/>
                          <a:ea typeface="Alibaba PuHuiTi R"/>
                          <a:cs typeface="+mn-cs"/>
                        </a:rPr>
                        <a:t>ScheduledFuture</a:t>
                      </a:r>
                      <a:r>
                        <a:rPr lang="en-US" altLang="zh-CN" sz="1200" b="0" i="0" kern="1200" dirty="0">
                          <a:solidFill>
                            <a:srgbClr val="121212"/>
                          </a:solidFill>
                          <a:effectLst/>
                          <a:latin typeface="Consolas" panose="020B0609020204030204" pitchFamily="49" charset="0"/>
                          <a:ea typeface="Alibaba PuHuiTi R"/>
                          <a:cs typeface="+mn-cs"/>
                        </a:rPr>
                        <a:t>&lt;?&gt; </a:t>
                      </a:r>
                      <a:r>
                        <a:rPr lang="en-US" altLang="zh-CN" sz="1200" b="0" i="0" kern="1200" dirty="0" err="1">
                          <a:solidFill>
                            <a:srgbClr val="121212"/>
                          </a:solidFill>
                          <a:effectLst/>
                          <a:latin typeface="Consolas" panose="020B0609020204030204" pitchFamily="49" charset="0"/>
                          <a:ea typeface="Alibaba PuHuiTi R"/>
                          <a:cs typeface="+mn-cs"/>
                        </a:rPr>
                        <a:t>scheduleAtFixedRate</a:t>
                      </a:r>
                      <a:r>
                        <a:rPr lang="en-US" altLang="zh-CN" sz="1200" b="0" i="0" kern="1200" dirty="0">
                          <a:solidFill>
                            <a:srgbClr val="121212"/>
                          </a:solidFill>
                          <a:effectLst/>
                          <a:latin typeface="Consolas" panose="020B0609020204030204" pitchFamily="49" charset="0"/>
                          <a:ea typeface="Alibaba PuHuiTi R"/>
                          <a:cs typeface="+mn-cs"/>
                        </a:rPr>
                        <a:t>(Runnable command, long </a:t>
                      </a:r>
                      <a:r>
                        <a:rPr lang="en-US" altLang="zh-CN" sz="1200" b="0" i="0" kern="1200" dirty="0" err="1">
                          <a:solidFill>
                            <a:srgbClr val="121212"/>
                          </a:solidFill>
                          <a:effectLst/>
                          <a:latin typeface="Consolas" panose="020B0609020204030204" pitchFamily="49" charset="0"/>
                          <a:ea typeface="Alibaba PuHuiTi R"/>
                          <a:cs typeface="+mn-cs"/>
                        </a:rPr>
                        <a:t>initialDelay</a:t>
                      </a:r>
                      <a:r>
                        <a:rPr lang="en-US" altLang="zh-CN" sz="1200" b="0" i="0" kern="1200" dirty="0">
                          <a:solidFill>
                            <a:srgbClr val="121212"/>
                          </a:solidFill>
                          <a:effectLst/>
                          <a:latin typeface="Consolas" panose="020B0609020204030204" pitchFamily="49" charset="0"/>
                          <a:ea typeface="Alibaba PuHuiTi R"/>
                          <a:cs typeface="+mn-cs"/>
                        </a:rPr>
                        <a:t>, long period,</a:t>
                      </a:r>
                      <a:br>
                        <a:rPr lang="en-US" altLang="zh-CN" sz="1200" b="0" i="0" kern="1200" dirty="0">
                          <a:solidFill>
                            <a:srgbClr val="121212"/>
                          </a:solidFill>
                          <a:effectLst/>
                          <a:latin typeface="Consolas" panose="020B0609020204030204" pitchFamily="49" charset="0"/>
                          <a:ea typeface="Alibaba PuHuiTi R"/>
                          <a:cs typeface="+mn-cs"/>
                        </a:rPr>
                      </a:br>
                      <a:r>
                        <a:rPr lang="en-US" altLang="zh-CN" sz="1200" b="0" i="0" kern="1200" dirty="0">
                          <a:solidFill>
                            <a:srgbClr val="121212"/>
                          </a:solidFill>
                          <a:effectLst/>
                          <a:latin typeface="Consolas" panose="020B0609020204030204" pitchFamily="49" charset="0"/>
                          <a:ea typeface="Alibaba PuHuiTi R"/>
                          <a:cs typeface="+mn-cs"/>
                        </a:rPr>
                        <a:t>                                              </a:t>
                      </a:r>
                      <a:r>
                        <a:rPr lang="en-US" altLang="zh-CN" sz="1200" b="0" i="0" kern="1200" dirty="0" err="1">
                          <a:solidFill>
                            <a:srgbClr val="121212"/>
                          </a:solidFill>
                          <a:effectLst/>
                          <a:latin typeface="Consolas" panose="020B0609020204030204" pitchFamily="49" charset="0"/>
                          <a:ea typeface="Alibaba PuHuiTi R"/>
                          <a:cs typeface="+mn-cs"/>
                        </a:rPr>
                        <a:t>TimeUnit</a:t>
                      </a:r>
                      <a:r>
                        <a:rPr lang="en-US" altLang="zh-CN" sz="1200" b="0" i="0" kern="1200" dirty="0">
                          <a:solidFill>
                            <a:srgbClr val="121212"/>
                          </a:solidFill>
                          <a:effectLst/>
                          <a:latin typeface="Consolas" panose="020B0609020204030204" pitchFamily="49" charset="0"/>
                          <a:ea typeface="Alibaba PuHuiTi R"/>
                          <a:cs typeface="+mn-cs"/>
                        </a:rPr>
                        <a:t> unit)</a:t>
                      </a:r>
                      <a:endParaRPr lang="zh-CN" altLang="en-US" sz="1200" b="0" i="0" kern="1200" dirty="0">
                        <a:solidFill>
                          <a:srgbClr val="121212"/>
                        </a:solidFill>
                        <a:effectLst/>
                        <a:latin typeface="Consolas" panose="020B0609020204030204" pitchFamily="49" charset="0"/>
                        <a:ea typeface="Alibaba PuHuiTi R"/>
                        <a:cs typeface="+mn-cs"/>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indent="0" algn="l">
                        <a:lnSpc>
                          <a:spcPct val="150000"/>
                        </a:lnSpc>
                        <a:buFont typeface="Wingdings" panose="05000000000000000000" pitchFamily="2" charset="2"/>
                        <a:buNone/>
                      </a:pPr>
                      <a:r>
                        <a:rPr lang="zh-CN" altLang="en-US" sz="1200" b="0" i="0" dirty="0">
                          <a:solidFill>
                            <a:srgbClr val="121212"/>
                          </a:solidFill>
                          <a:effectLst/>
                          <a:latin typeface="Consolas" panose="020B0609020204030204" pitchFamily="49" charset="0"/>
                          <a:ea typeface="Alibaba PuHuiTi R"/>
                        </a:rPr>
                        <a:t>周期调度方法</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bl>
          </a:graphicData>
        </a:graphic>
      </p:graphicFrame>
    </p:spTree>
    <p:extLst>
      <p:ext uri="{BB962C8B-B14F-4D97-AF65-F5344CB8AC3E}">
        <p14:creationId xmlns:p14="http://schemas.microsoft.com/office/powerpoint/2010/main" val="2925913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up)">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A79B317E-631D-4BFF-BC4D-CF35F0C585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508" y="1732361"/>
            <a:ext cx="2475793" cy="2292897"/>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7B631CE2-2D21-443C-9BE9-C640DFD6DAAA}"/>
              </a:ext>
            </a:extLst>
          </p:cNvPr>
          <p:cNvSpPr txBox="1"/>
          <p:nvPr/>
        </p:nvSpPr>
        <p:spPr>
          <a:xfrm>
            <a:off x="3793907" y="1035438"/>
            <a:ext cx="7395869" cy="3474093"/>
          </a:xfrm>
          <a:prstGeom prst="rect">
            <a:avLst/>
          </a:prstGeom>
          <a:noFill/>
        </p:spPr>
        <p:txBody>
          <a:bodyPr wrap="square">
            <a:spAutoFit/>
          </a:bodyPr>
          <a:lstStyle/>
          <a:p>
            <a:pPr lvl="1">
              <a:lnSpc>
                <a:spcPct val="200000"/>
              </a:lnSpc>
              <a:defRPr/>
            </a:pP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defRPr/>
            </a:pP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、为什么不直接调用了</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run</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方法，而是调用</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start</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启动线程。</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defRPr/>
            </a:pP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直接调用</a:t>
            </a: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run</a:t>
            </a: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方法会当成普通方法执行，此时相当于还是单线程执行。</a:t>
            </a:r>
            <a:endPar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defRPr/>
            </a:pP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只有调用</a:t>
            </a: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start</a:t>
            </a: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方法才是启动一个新的线程执行。</a:t>
            </a:r>
            <a:endPar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lnSpc>
                <a:spcPct val="200000"/>
              </a:lnSpc>
              <a:defRPr/>
            </a:pP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defRPr/>
            </a:pP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、把主线程任务放在子线程之前了。</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defRPr/>
            </a:pP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这样主线程一直是先跑完的，相当于是一个单线程的效果了。</a:t>
            </a:r>
            <a:endPar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57649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fade">
                                      <p:cBhvr>
                                        <p:cTn id="27" dur="500"/>
                                        <p:tgtEl>
                                          <p:spTgt spid="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fade">
                                      <p:cBhvr>
                                        <p:cTn id="32"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034856" y="882488"/>
            <a:ext cx="5973761" cy="4256405"/>
          </a:xfrm>
        </p:spPr>
        <p:txBody>
          <a:bodyPr>
            <a:noAutofit/>
          </a:bodyPr>
          <a:lstStyle/>
          <a:p>
            <a:pPr>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多线程的创建</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Thread</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的常用方法</a:t>
            </a:r>
          </a:p>
          <a:p>
            <a:pPr>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线程安全</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线程同步</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线程通信</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线程池</a:t>
            </a:r>
            <a:r>
              <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重点</a:t>
            </a:r>
            <a:r>
              <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pPr>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补充知识：定时器</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补充知识：并发、并行</a:t>
            </a:r>
            <a:endParaRPr kumimoji="1"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补充知识：线程的生命周期</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09769486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4">
            <a:extLst>
              <a:ext uri="{FF2B5EF4-FFF2-40B4-BE49-F238E27FC236}">
                <a16:creationId xmlns:a16="http://schemas.microsoft.com/office/drawing/2014/main" id="{D31A61E9-D9B7-45FD-A8BD-B8E5947A611D}"/>
              </a:ext>
            </a:extLst>
          </p:cNvPr>
          <p:cNvSpPr txBox="1"/>
          <p:nvPr/>
        </p:nvSpPr>
        <p:spPr>
          <a:xfrm>
            <a:off x="710879" y="1548317"/>
            <a:ext cx="10285167" cy="427105"/>
          </a:xfrm>
          <a:prstGeom prst="rect">
            <a:avLst/>
          </a:prstGeom>
          <a:noFill/>
        </p:spPr>
        <p:txBody>
          <a:bodyPr wrap="square">
            <a:spAutoFit/>
          </a:bodyPr>
          <a:lstStyle/>
          <a:p>
            <a:pPr marL="285750" indent="-285750">
              <a:lnSpc>
                <a:spcPct val="15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正在运行的程序（软件）就是一个独立的进程， 线程是属于进程的，多个线程其实是并发与并行同时进行的。</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9" name="文本框 18">
            <a:extLst>
              <a:ext uri="{FF2B5EF4-FFF2-40B4-BE49-F238E27FC236}">
                <a16:creationId xmlns:a16="http://schemas.microsoft.com/office/drawing/2014/main" id="{CF852D22-5FE2-4E9D-B668-15931FEEE43E}"/>
              </a:ext>
            </a:extLst>
          </p:cNvPr>
          <p:cNvSpPr txBox="1"/>
          <p:nvPr/>
        </p:nvSpPr>
        <p:spPr>
          <a:xfrm>
            <a:off x="710880" y="1079342"/>
            <a:ext cx="6141720" cy="468975"/>
          </a:xfrm>
          <a:prstGeom prst="rect">
            <a:avLst/>
          </a:prstGeom>
          <a:noFill/>
        </p:spPr>
        <p:txBody>
          <a:bodyPr wrap="square">
            <a:spAutoFit/>
          </a:bodyPr>
          <a:lstStyle/>
          <a:p>
            <a:pPr>
              <a:lnSpc>
                <a:spcPct val="150000"/>
              </a:lnSpc>
              <a:defRPr/>
            </a:pPr>
            <a:r>
              <a: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并发与并行</a:t>
            </a:r>
            <a:endParaRPr lang="en-US" altLang="zh-CN"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 name="文本框 3">
            <a:extLst>
              <a:ext uri="{FF2B5EF4-FFF2-40B4-BE49-F238E27FC236}">
                <a16:creationId xmlns:a16="http://schemas.microsoft.com/office/drawing/2014/main" id="{D550F323-3AFB-4D0B-A410-B6DFF5323CAE}"/>
              </a:ext>
            </a:extLst>
          </p:cNvPr>
          <p:cNvSpPr txBox="1"/>
          <p:nvPr/>
        </p:nvSpPr>
        <p:spPr>
          <a:xfrm>
            <a:off x="710880" y="2075932"/>
            <a:ext cx="6141720" cy="468975"/>
          </a:xfrm>
          <a:prstGeom prst="rect">
            <a:avLst/>
          </a:prstGeom>
          <a:noFill/>
        </p:spPr>
        <p:txBody>
          <a:bodyPr wrap="square">
            <a:spAutoFit/>
          </a:bodyPr>
          <a:lstStyle/>
          <a:p>
            <a:pPr>
              <a:lnSpc>
                <a:spcPct val="150000"/>
              </a:lnSpc>
              <a:defRPr/>
            </a:pPr>
            <a:r>
              <a:rPr lang="zh-CN" altLang="en-US" sz="18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并发的理解：</a:t>
            </a:r>
            <a:endParaRPr lang="en-US" altLang="zh-CN" sz="18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 name="TextBox 4">
            <a:extLst>
              <a:ext uri="{FF2B5EF4-FFF2-40B4-BE49-F238E27FC236}">
                <a16:creationId xmlns:a16="http://schemas.microsoft.com/office/drawing/2014/main" id="{0E247081-C65E-430F-B372-8A4628B3435B}"/>
              </a:ext>
            </a:extLst>
          </p:cNvPr>
          <p:cNvSpPr txBox="1"/>
          <p:nvPr/>
        </p:nvSpPr>
        <p:spPr>
          <a:xfrm>
            <a:off x="210333" y="2457959"/>
            <a:ext cx="11612180" cy="1011880"/>
          </a:xfrm>
          <a:prstGeom prst="rect">
            <a:avLst/>
          </a:prstGeom>
          <a:noFill/>
        </p:spPr>
        <p:txBody>
          <a:bodyPr wrap="square">
            <a:spAutoFit/>
          </a:bodyPr>
          <a:lstStyle/>
          <a:p>
            <a:pPr marL="814908" lvl="1" indent="-357708">
              <a:lnSpc>
                <a:spcPct val="200000"/>
              </a:lnSpc>
              <a:buFont typeface="Wingdings" panose="05000000000000000000" pitchFamily="2" charset="2"/>
              <a:buChar char="l"/>
              <a:defRPr/>
            </a:pP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CPU</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同时处理线程的数量有限。</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14908" lvl="1" indent="-357708">
              <a:lnSpc>
                <a:spcPct val="200000"/>
              </a:lnSpc>
              <a:buFont typeface="Wingdings" panose="05000000000000000000" pitchFamily="2" charset="2"/>
              <a:buChar char="l"/>
              <a:defRPr/>
            </a:pP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CPU</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会轮询为系统的每个线程服务，由于</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CPU</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切换的速度很快，给我们的感觉这些线程在同时执行，这就是并发。</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6" name="图片 5">
            <a:extLst>
              <a:ext uri="{FF2B5EF4-FFF2-40B4-BE49-F238E27FC236}">
                <a16:creationId xmlns:a16="http://schemas.microsoft.com/office/drawing/2014/main" id="{DBCF8717-E6D5-4169-AE0E-586B9A7288FE}"/>
              </a:ext>
            </a:extLst>
          </p:cNvPr>
          <p:cNvPicPr>
            <a:picLocks noChangeAspect="1"/>
          </p:cNvPicPr>
          <p:nvPr/>
        </p:nvPicPr>
        <p:blipFill>
          <a:blip r:embed="rId2"/>
          <a:stretch>
            <a:fillRect/>
          </a:stretch>
        </p:blipFill>
        <p:spPr>
          <a:xfrm>
            <a:off x="833928" y="3686175"/>
            <a:ext cx="4600575" cy="2714625"/>
          </a:xfrm>
          <a:prstGeom prst="rect">
            <a:avLst/>
          </a:prstGeom>
        </p:spPr>
      </p:pic>
      <p:sp>
        <p:nvSpPr>
          <p:cNvPr id="7" name="文本框 6">
            <a:extLst>
              <a:ext uri="{FF2B5EF4-FFF2-40B4-BE49-F238E27FC236}">
                <a16:creationId xmlns:a16="http://schemas.microsoft.com/office/drawing/2014/main" id="{E9DB125A-3032-418E-B8BC-1D905958314C}"/>
              </a:ext>
            </a:extLst>
          </p:cNvPr>
          <p:cNvSpPr txBox="1"/>
          <p:nvPr/>
        </p:nvSpPr>
        <p:spPr>
          <a:xfrm>
            <a:off x="7807816" y="3835727"/>
            <a:ext cx="904415" cy="830997"/>
          </a:xfrm>
          <a:prstGeom prst="rect">
            <a:avLst/>
          </a:prstGeom>
          <a:noFill/>
        </p:spPr>
        <p:txBody>
          <a:bodyPr wrap="none" rtlCol="0">
            <a:spAutoFit/>
          </a:bodyPr>
          <a:lstStyle/>
          <a:p>
            <a:pPr fontAlgn="auto">
              <a:spcBef>
                <a:spcPts val="0"/>
              </a:spcBef>
              <a:spcAft>
                <a:spcPts val="0"/>
              </a:spcAft>
            </a:pPr>
            <a:r>
              <a:rPr lang="en-US" altLang="zh-CN" sz="2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CPU</a:t>
            </a:r>
          </a:p>
          <a:p>
            <a:pPr fontAlgn="auto">
              <a:spcBef>
                <a:spcPts val="0"/>
              </a:spcBef>
              <a:spcAft>
                <a:spcPts val="0"/>
              </a:spcAft>
            </a:pPr>
            <a:r>
              <a:rPr lang="en-US" altLang="zh-CN" sz="2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2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核</a:t>
            </a:r>
            <a:r>
              <a:rPr lang="en-US" altLang="zh-CN" sz="2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a:t>
            </a:r>
            <a:endParaRPr lang="zh-CN" altLang="en-US" sz="2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8" name="直接箭头连接符 7">
            <a:extLst>
              <a:ext uri="{FF2B5EF4-FFF2-40B4-BE49-F238E27FC236}">
                <a16:creationId xmlns:a16="http://schemas.microsoft.com/office/drawing/2014/main" id="{0478C0D0-C0BA-45C2-A8CB-A70E54D75350}"/>
              </a:ext>
            </a:extLst>
          </p:cNvPr>
          <p:cNvCxnSpPr/>
          <p:nvPr/>
        </p:nvCxnSpPr>
        <p:spPr>
          <a:xfrm flipH="1" flipV="1">
            <a:off x="3743816" y="3835727"/>
            <a:ext cx="4064000" cy="23083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 name="直接箭头连接符 8">
            <a:extLst>
              <a:ext uri="{FF2B5EF4-FFF2-40B4-BE49-F238E27FC236}">
                <a16:creationId xmlns:a16="http://schemas.microsoft.com/office/drawing/2014/main" id="{93B8664C-01D5-4699-A7A7-7DB19C7BDD69}"/>
              </a:ext>
            </a:extLst>
          </p:cNvPr>
          <p:cNvCxnSpPr>
            <a:cxnSpLocks/>
            <a:stCxn id="7" idx="1"/>
          </p:cNvCxnSpPr>
          <p:nvPr/>
        </p:nvCxnSpPr>
        <p:spPr>
          <a:xfrm flipH="1">
            <a:off x="2880216" y="4251226"/>
            <a:ext cx="4927600" cy="43386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 name="直接箭头连接符 9">
            <a:extLst>
              <a:ext uri="{FF2B5EF4-FFF2-40B4-BE49-F238E27FC236}">
                <a16:creationId xmlns:a16="http://schemas.microsoft.com/office/drawing/2014/main" id="{81931B5F-060C-4AC7-96FA-ABC243F0F05E}"/>
              </a:ext>
            </a:extLst>
          </p:cNvPr>
          <p:cNvCxnSpPr>
            <a:cxnSpLocks/>
            <a:stCxn id="7" idx="1"/>
          </p:cNvCxnSpPr>
          <p:nvPr/>
        </p:nvCxnSpPr>
        <p:spPr>
          <a:xfrm flipH="1">
            <a:off x="3032618" y="4251226"/>
            <a:ext cx="4775198" cy="197421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241926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xEl>
                                              <p:pRg st="0" end="0"/>
                                            </p:txEl>
                                          </p:spTgt>
                                        </p:tgtEl>
                                        <p:attrNameLst>
                                          <p:attrName>style.visibility</p:attrName>
                                        </p:attrNameLst>
                                      </p:cBhvr>
                                      <p:to>
                                        <p:strVal val="visible"/>
                                      </p:to>
                                    </p:set>
                                    <p:animEffect transition="in" filter="fade">
                                      <p:cBhvr>
                                        <p:cTn id="12" dur="500"/>
                                        <p:tgtEl>
                                          <p:spTgt spid="1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fade">
                                      <p:cBhvr>
                                        <p:cTn id="27" dur="500"/>
                                        <p:tgtEl>
                                          <p:spTgt spid="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down)">
                                      <p:cBhvr>
                                        <p:cTn id="32" dur="500"/>
                                        <p:tgtEl>
                                          <p:spTgt spid="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2" fill="hold"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wipe(right)">
                                      <p:cBhvr>
                                        <p:cTn id="40" dur="500"/>
                                        <p:tgtEl>
                                          <p:spTgt spid="8"/>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8"/>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2"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wipe(right)">
                                      <p:cBhvr>
                                        <p:cTn id="49" dur="500"/>
                                        <p:tgtEl>
                                          <p:spTgt spid="9"/>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nodeType="clickEffect">
                                  <p:stCondLst>
                                    <p:cond delay="0"/>
                                  </p:stCondLst>
                                  <p:childTnLst>
                                    <p:set>
                                      <p:cBhvr>
                                        <p:cTn id="53" dur="1" fill="hold">
                                          <p:stCondLst>
                                            <p:cond delay="0"/>
                                          </p:stCondLst>
                                        </p:cTn>
                                        <p:tgtEl>
                                          <p:spTgt spid="9"/>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2" fill="hold" nodeType="click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wipe(right)">
                                      <p:cBhvr>
                                        <p:cTn id="5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C95402D4-695F-4928-86E7-CF09920ED9EA}"/>
              </a:ext>
            </a:extLst>
          </p:cNvPr>
          <p:cNvSpPr txBox="1"/>
          <p:nvPr/>
        </p:nvSpPr>
        <p:spPr>
          <a:xfrm>
            <a:off x="710880" y="1042443"/>
            <a:ext cx="6141720" cy="468975"/>
          </a:xfrm>
          <a:prstGeom prst="rect">
            <a:avLst/>
          </a:prstGeom>
          <a:noFill/>
        </p:spPr>
        <p:txBody>
          <a:bodyPr wrap="square">
            <a:spAutoFit/>
          </a:bodyPr>
          <a:lstStyle/>
          <a:p>
            <a:pPr>
              <a:lnSpc>
                <a:spcPct val="150000"/>
              </a:lnSpc>
              <a:defRPr/>
            </a:pP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并行</a:t>
            </a:r>
            <a:r>
              <a:rPr lang="zh-CN" altLang="en-US" sz="18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的理解：</a:t>
            </a:r>
            <a:endParaRPr lang="en-US" altLang="zh-CN" sz="18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 name="TextBox 4">
            <a:extLst>
              <a:ext uri="{FF2B5EF4-FFF2-40B4-BE49-F238E27FC236}">
                <a16:creationId xmlns:a16="http://schemas.microsoft.com/office/drawing/2014/main" id="{2A231627-2897-4ECE-8675-17693DBDFD7C}"/>
              </a:ext>
            </a:extLst>
          </p:cNvPr>
          <p:cNvSpPr txBox="1"/>
          <p:nvPr/>
        </p:nvSpPr>
        <p:spPr>
          <a:xfrm>
            <a:off x="334960" y="1511418"/>
            <a:ext cx="10597040" cy="418191"/>
          </a:xfrm>
          <a:prstGeom prst="rect">
            <a:avLst/>
          </a:prstGeom>
          <a:noFill/>
        </p:spPr>
        <p:txBody>
          <a:bodyPr wrap="square">
            <a:spAutoFit/>
          </a:bodyPr>
          <a:lstStyle/>
          <a:p>
            <a:pPr marL="814908" lvl="1" indent="-357708">
              <a:lnSpc>
                <a:spcPct val="150000"/>
              </a:lnSpc>
              <a:buFont typeface="Wingdings" panose="05000000000000000000" pitchFamily="2" charset="2"/>
              <a:buChar char="l"/>
              <a:defRPr/>
            </a:pPr>
            <a:r>
              <a:rPr lang="zh-CN" altLang="en-US" sz="1600" dirty="0">
                <a:latin typeface="微软雅黑" pitchFamily="34" charset="-122"/>
                <a:ea typeface="Alibaba PuHuiTi R"/>
              </a:rPr>
              <a:t>在同一个时刻上，同时有多个线程在被</a:t>
            </a:r>
            <a:r>
              <a:rPr lang="en-US" altLang="zh-CN" sz="1600" dirty="0">
                <a:latin typeface="微软雅黑" pitchFamily="34" charset="-122"/>
                <a:ea typeface="Alibaba PuHuiTi R"/>
              </a:rPr>
              <a:t>CPU</a:t>
            </a:r>
            <a:r>
              <a:rPr lang="zh-CN" altLang="en-US" sz="1600" dirty="0">
                <a:latin typeface="微软雅黑" pitchFamily="34" charset="-122"/>
                <a:ea typeface="Alibaba PuHuiTi R"/>
              </a:rPr>
              <a:t>处理并执行。</a:t>
            </a:r>
            <a:endParaRPr lang="en-US" altLang="zh-CN" sz="1600" dirty="0">
              <a:latin typeface="微软雅黑" pitchFamily="34" charset="-122"/>
              <a:ea typeface="Alibaba PuHuiTi R"/>
            </a:endParaRPr>
          </a:p>
        </p:txBody>
      </p:sp>
      <p:pic>
        <p:nvPicPr>
          <p:cNvPr id="11" name="图片 10">
            <a:extLst>
              <a:ext uri="{FF2B5EF4-FFF2-40B4-BE49-F238E27FC236}">
                <a16:creationId xmlns:a16="http://schemas.microsoft.com/office/drawing/2014/main" id="{4D50DE5A-07AC-43AC-B9B0-B8B1F0C74A1D}"/>
              </a:ext>
            </a:extLst>
          </p:cNvPr>
          <p:cNvPicPr>
            <a:picLocks noChangeAspect="1"/>
          </p:cNvPicPr>
          <p:nvPr/>
        </p:nvPicPr>
        <p:blipFill>
          <a:blip r:embed="rId2"/>
          <a:stretch>
            <a:fillRect/>
          </a:stretch>
        </p:blipFill>
        <p:spPr>
          <a:xfrm>
            <a:off x="886513" y="2258487"/>
            <a:ext cx="4600575" cy="2714625"/>
          </a:xfrm>
          <a:prstGeom prst="rect">
            <a:avLst/>
          </a:prstGeom>
        </p:spPr>
      </p:pic>
      <p:sp>
        <p:nvSpPr>
          <p:cNvPr id="12" name="文本框 11">
            <a:extLst>
              <a:ext uri="{FF2B5EF4-FFF2-40B4-BE49-F238E27FC236}">
                <a16:creationId xmlns:a16="http://schemas.microsoft.com/office/drawing/2014/main" id="{25595912-1280-4785-9812-4AC9C4DF3C4A}"/>
              </a:ext>
            </a:extLst>
          </p:cNvPr>
          <p:cNvSpPr txBox="1"/>
          <p:nvPr/>
        </p:nvSpPr>
        <p:spPr>
          <a:xfrm>
            <a:off x="7870562" y="2173189"/>
            <a:ext cx="1778051" cy="1938992"/>
          </a:xfrm>
          <a:prstGeom prst="rect">
            <a:avLst/>
          </a:prstGeom>
          <a:noFill/>
        </p:spPr>
        <p:txBody>
          <a:bodyPr wrap="none" rtlCol="0">
            <a:spAutoFit/>
          </a:bodyPr>
          <a:lstStyle/>
          <a:p>
            <a:pPr fontAlgn="auto">
              <a:spcBef>
                <a:spcPts val="0"/>
              </a:spcBef>
              <a:spcAft>
                <a:spcPts val="0"/>
              </a:spcAft>
            </a:pPr>
            <a:r>
              <a:rPr lang="en-US" altLang="zh-CN" sz="2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CPU</a:t>
            </a:r>
          </a:p>
          <a:p>
            <a:pPr fontAlgn="auto">
              <a:spcBef>
                <a:spcPts val="0"/>
              </a:spcBef>
              <a:spcAft>
                <a:spcPts val="0"/>
              </a:spcAft>
            </a:pPr>
            <a:r>
              <a:rPr lang="en-US" altLang="zh-CN" sz="2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2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核</a:t>
            </a:r>
            <a:r>
              <a:rPr lang="en-US" altLang="zh-CN" sz="2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a:t>
            </a:r>
          </a:p>
          <a:p>
            <a:pPr fontAlgn="auto">
              <a:spcBef>
                <a:spcPts val="0"/>
              </a:spcBef>
              <a:spcAft>
                <a:spcPts val="0"/>
              </a:spcAft>
            </a:pPr>
            <a:r>
              <a:rPr lang="en-US" altLang="zh-CN" sz="2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2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核</a:t>
            </a:r>
            <a:r>
              <a:rPr lang="en-US" altLang="zh-CN" sz="2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p>
          <a:p>
            <a:pPr fontAlgn="auto">
              <a:spcBef>
                <a:spcPts val="0"/>
              </a:spcBef>
              <a:spcAft>
                <a:spcPts val="0"/>
              </a:spcAft>
            </a:pPr>
            <a:r>
              <a:rPr lang="en-US" altLang="zh-CN" sz="2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2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核</a:t>
            </a:r>
            <a:r>
              <a:rPr lang="en-US" altLang="zh-CN" sz="2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a:t>
            </a:r>
          </a:p>
          <a:p>
            <a:pPr fontAlgn="auto">
              <a:spcBef>
                <a:spcPts val="0"/>
              </a:spcBef>
              <a:spcAft>
                <a:spcPts val="0"/>
              </a:spcAft>
            </a:pPr>
            <a:r>
              <a:rPr lang="en-US" altLang="zh-CN" sz="2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2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核</a:t>
            </a:r>
            <a:r>
              <a:rPr lang="en-US" altLang="zh-CN" sz="2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4</a:t>
            </a:r>
            <a:endParaRPr lang="zh-CN" altLang="en-US" sz="2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15" name="直接箭头连接符 14">
            <a:extLst>
              <a:ext uri="{FF2B5EF4-FFF2-40B4-BE49-F238E27FC236}">
                <a16:creationId xmlns:a16="http://schemas.microsoft.com/office/drawing/2014/main" id="{0D947451-041A-42A6-B37E-EFA263EDAB94}"/>
              </a:ext>
            </a:extLst>
          </p:cNvPr>
          <p:cNvCxnSpPr>
            <a:cxnSpLocks/>
          </p:cNvCxnSpPr>
          <p:nvPr/>
        </p:nvCxnSpPr>
        <p:spPr>
          <a:xfrm flipH="1" flipV="1">
            <a:off x="3704962" y="2409461"/>
            <a:ext cx="5005864" cy="31366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6" name="直接箭头连接符 15">
            <a:extLst>
              <a:ext uri="{FF2B5EF4-FFF2-40B4-BE49-F238E27FC236}">
                <a16:creationId xmlns:a16="http://schemas.microsoft.com/office/drawing/2014/main" id="{2CE6CE0A-B97F-4B02-A671-9A4CD8162F31}"/>
              </a:ext>
            </a:extLst>
          </p:cNvPr>
          <p:cNvCxnSpPr>
            <a:cxnSpLocks/>
          </p:cNvCxnSpPr>
          <p:nvPr/>
        </p:nvCxnSpPr>
        <p:spPr>
          <a:xfrm flipH="1" flipV="1">
            <a:off x="3186802" y="2871128"/>
            <a:ext cx="5524024" cy="25083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9" name="直接箭头连接符 18">
            <a:extLst>
              <a:ext uri="{FF2B5EF4-FFF2-40B4-BE49-F238E27FC236}">
                <a16:creationId xmlns:a16="http://schemas.microsoft.com/office/drawing/2014/main" id="{8D50F7B7-B050-418D-941E-545DE45B2B35}"/>
              </a:ext>
            </a:extLst>
          </p:cNvPr>
          <p:cNvCxnSpPr>
            <a:cxnSpLocks/>
          </p:cNvCxnSpPr>
          <p:nvPr/>
        </p:nvCxnSpPr>
        <p:spPr>
          <a:xfrm flipH="1" flipV="1">
            <a:off x="2849590" y="3251349"/>
            <a:ext cx="5935372" cy="27341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1" name="直接箭头连接符 20">
            <a:extLst>
              <a:ext uri="{FF2B5EF4-FFF2-40B4-BE49-F238E27FC236}">
                <a16:creationId xmlns:a16="http://schemas.microsoft.com/office/drawing/2014/main" id="{4A0C9C9F-6C81-49E8-A6C7-0686D1D460A7}"/>
              </a:ext>
            </a:extLst>
          </p:cNvPr>
          <p:cNvCxnSpPr>
            <a:cxnSpLocks/>
          </p:cNvCxnSpPr>
          <p:nvPr/>
        </p:nvCxnSpPr>
        <p:spPr>
          <a:xfrm flipH="1">
            <a:off x="3186801" y="3954251"/>
            <a:ext cx="5769373" cy="90796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1" name="直接箭头连接符 30">
            <a:extLst>
              <a:ext uri="{FF2B5EF4-FFF2-40B4-BE49-F238E27FC236}">
                <a16:creationId xmlns:a16="http://schemas.microsoft.com/office/drawing/2014/main" id="{FD566A99-CB17-4F63-8E45-9748E8DAFF75}"/>
              </a:ext>
            </a:extLst>
          </p:cNvPr>
          <p:cNvCxnSpPr>
            <a:cxnSpLocks/>
          </p:cNvCxnSpPr>
          <p:nvPr/>
        </p:nvCxnSpPr>
        <p:spPr>
          <a:xfrm flipH="1">
            <a:off x="3110601" y="2853294"/>
            <a:ext cx="5676425" cy="762506"/>
          </a:xfrm>
          <a:prstGeom prst="straightConnector1">
            <a:avLst/>
          </a:prstGeom>
          <a:ln>
            <a:solidFill>
              <a:schemeClr val="tx1"/>
            </a:solidFill>
            <a:tailEnd type="triangle"/>
          </a:ln>
        </p:spPr>
        <p:style>
          <a:lnRef idx="3">
            <a:schemeClr val="accent2"/>
          </a:lnRef>
          <a:fillRef idx="0">
            <a:schemeClr val="accent2"/>
          </a:fillRef>
          <a:effectRef idx="2">
            <a:schemeClr val="accent2"/>
          </a:effectRef>
          <a:fontRef idx="minor">
            <a:schemeClr val="tx1"/>
          </a:fontRef>
        </p:style>
      </p:cxnSp>
      <p:cxnSp>
        <p:nvCxnSpPr>
          <p:cNvPr id="33" name="直接箭头连接符 32">
            <a:extLst>
              <a:ext uri="{FF2B5EF4-FFF2-40B4-BE49-F238E27FC236}">
                <a16:creationId xmlns:a16="http://schemas.microsoft.com/office/drawing/2014/main" id="{B87F6583-C09B-46F4-8432-13F93F78F721}"/>
              </a:ext>
            </a:extLst>
          </p:cNvPr>
          <p:cNvCxnSpPr>
            <a:cxnSpLocks/>
          </p:cNvCxnSpPr>
          <p:nvPr/>
        </p:nvCxnSpPr>
        <p:spPr>
          <a:xfrm flipH="1">
            <a:off x="3186801" y="3220182"/>
            <a:ext cx="5676425" cy="762506"/>
          </a:xfrm>
          <a:prstGeom prst="straightConnector1">
            <a:avLst/>
          </a:prstGeom>
          <a:ln>
            <a:solidFill>
              <a:schemeClr val="tx1"/>
            </a:solidFill>
            <a:tailEnd type="triangle"/>
          </a:ln>
        </p:spPr>
        <p:style>
          <a:lnRef idx="3">
            <a:schemeClr val="accent2"/>
          </a:lnRef>
          <a:fillRef idx="0">
            <a:schemeClr val="accent2"/>
          </a:fillRef>
          <a:effectRef idx="2">
            <a:schemeClr val="accent2"/>
          </a:effectRef>
          <a:fontRef idx="minor">
            <a:schemeClr val="tx1"/>
          </a:fontRef>
        </p:style>
      </p:cxnSp>
      <p:cxnSp>
        <p:nvCxnSpPr>
          <p:cNvPr id="34" name="直接箭头连接符 33">
            <a:extLst>
              <a:ext uri="{FF2B5EF4-FFF2-40B4-BE49-F238E27FC236}">
                <a16:creationId xmlns:a16="http://schemas.microsoft.com/office/drawing/2014/main" id="{6FB395DA-7644-4491-A99E-7ED09D187B9B}"/>
              </a:ext>
            </a:extLst>
          </p:cNvPr>
          <p:cNvCxnSpPr>
            <a:cxnSpLocks/>
          </p:cNvCxnSpPr>
          <p:nvPr/>
        </p:nvCxnSpPr>
        <p:spPr>
          <a:xfrm flipH="1">
            <a:off x="3369682" y="3551443"/>
            <a:ext cx="5341144" cy="833266"/>
          </a:xfrm>
          <a:prstGeom prst="straightConnector1">
            <a:avLst/>
          </a:prstGeom>
          <a:ln>
            <a:solidFill>
              <a:schemeClr val="tx1"/>
            </a:solidFill>
            <a:tailEnd type="triangle"/>
          </a:ln>
        </p:spPr>
        <p:style>
          <a:lnRef idx="3">
            <a:schemeClr val="accent2"/>
          </a:lnRef>
          <a:fillRef idx="0">
            <a:schemeClr val="accent2"/>
          </a:fillRef>
          <a:effectRef idx="2">
            <a:schemeClr val="accent2"/>
          </a:effectRef>
          <a:fontRef idx="minor">
            <a:schemeClr val="tx1"/>
          </a:fontRef>
        </p:style>
      </p:cxnSp>
      <p:cxnSp>
        <p:nvCxnSpPr>
          <p:cNvPr id="36" name="直接箭头连接符 35">
            <a:extLst>
              <a:ext uri="{FF2B5EF4-FFF2-40B4-BE49-F238E27FC236}">
                <a16:creationId xmlns:a16="http://schemas.microsoft.com/office/drawing/2014/main" id="{3DF1E384-4E36-40D2-9F09-E42E5C96F12A}"/>
              </a:ext>
            </a:extLst>
          </p:cNvPr>
          <p:cNvCxnSpPr>
            <a:cxnSpLocks/>
          </p:cNvCxnSpPr>
          <p:nvPr/>
        </p:nvCxnSpPr>
        <p:spPr>
          <a:xfrm flipH="1" flipV="1">
            <a:off x="3704962" y="2521446"/>
            <a:ext cx="5229251" cy="1372402"/>
          </a:xfrm>
          <a:prstGeom prst="straightConnector1">
            <a:avLst/>
          </a:prstGeom>
          <a:ln>
            <a:solidFill>
              <a:schemeClr val="tx1"/>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574877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right)">
                                      <p:cBhvr>
                                        <p:cTn id="7" dur="500"/>
                                        <p:tgtEl>
                                          <p:spTgt spid="15"/>
                                        </p:tgtEl>
                                      </p:cBhvr>
                                    </p:animEffect>
                                  </p:childTnLst>
                                </p:cTn>
                              </p:par>
                              <p:par>
                                <p:cTn id="8" presetID="22" presetClass="entr" presetSubtype="2"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right)">
                                      <p:cBhvr>
                                        <p:cTn id="10" dur="500"/>
                                        <p:tgtEl>
                                          <p:spTgt spid="16"/>
                                        </p:tgtEl>
                                      </p:cBhvr>
                                    </p:animEffect>
                                  </p:childTnLst>
                                </p:cTn>
                              </p:par>
                              <p:par>
                                <p:cTn id="11" presetID="22" presetClass="entr" presetSubtype="2"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right)">
                                      <p:cBhvr>
                                        <p:cTn id="13" dur="500"/>
                                        <p:tgtEl>
                                          <p:spTgt spid="19"/>
                                        </p:tgtEl>
                                      </p:cBhvr>
                                    </p:animEffect>
                                  </p:childTnLst>
                                </p:cTn>
                              </p:par>
                              <p:par>
                                <p:cTn id="14" presetID="22" presetClass="entr" presetSubtype="2"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right)">
                                      <p:cBhvr>
                                        <p:cTn id="16" dur="500"/>
                                        <p:tgtEl>
                                          <p:spTgt spid="21"/>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15"/>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6"/>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19"/>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2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wipe(right)">
                                      <p:cBhvr>
                                        <p:cTn id="31" dur="500"/>
                                        <p:tgtEl>
                                          <p:spTgt spid="31"/>
                                        </p:tgtEl>
                                      </p:cBhvr>
                                    </p:animEffect>
                                  </p:childTnLst>
                                </p:cTn>
                              </p:par>
                              <p:par>
                                <p:cTn id="32" presetID="22" presetClass="entr" presetSubtype="2" fill="hold" nodeType="with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wipe(right)">
                                      <p:cBhvr>
                                        <p:cTn id="34" dur="500"/>
                                        <p:tgtEl>
                                          <p:spTgt spid="33"/>
                                        </p:tgtEl>
                                      </p:cBhvr>
                                    </p:animEffect>
                                  </p:childTnLst>
                                </p:cTn>
                              </p:par>
                              <p:par>
                                <p:cTn id="35" presetID="22" presetClass="entr" presetSubtype="2"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wipe(right)">
                                      <p:cBhvr>
                                        <p:cTn id="37" dur="500"/>
                                        <p:tgtEl>
                                          <p:spTgt spid="34"/>
                                        </p:tgtEl>
                                      </p:cBhvr>
                                    </p:animEffect>
                                  </p:childTnLst>
                                </p:cTn>
                              </p:par>
                              <p:par>
                                <p:cTn id="38" presetID="22" presetClass="entr" presetSubtype="2" fill="hold" nodeType="with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wipe(right)">
                                      <p:cBhvr>
                                        <p:cTn id="4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886361" y="1131376"/>
            <a:ext cx="6867494" cy="3937154"/>
          </a:xfrm>
        </p:spPr>
        <p:txBody>
          <a:bodyPr/>
          <a:lstStyle/>
          <a:p>
            <a:pPr>
              <a:lnSpc>
                <a:spcPct val="250000"/>
              </a:lnSpc>
            </a:pPr>
            <a:r>
              <a:rPr lang="zh-CN" altLang="en-US" dirty="0"/>
              <a:t>简单说说并发和并行的含义</a:t>
            </a:r>
            <a:endParaRPr lang="en-US" altLang="zh-CN" dirty="0"/>
          </a:p>
          <a:p>
            <a:pPr marL="895335" lvl="1" indent="-285750">
              <a:lnSpc>
                <a:spcPct val="25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并发：</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CPU</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分时轮询的执行线程。</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5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并行：同一个时刻同时在执行</a:t>
            </a: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p>
        </p:txBody>
      </p:sp>
    </p:spTree>
    <p:extLst>
      <p:ext uri="{BB962C8B-B14F-4D97-AF65-F5344CB8AC3E}">
        <p14:creationId xmlns:p14="http://schemas.microsoft.com/office/powerpoint/2010/main" val="1920213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034856" y="882488"/>
            <a:ext cx="5973761" cy="4256405"/>
          </a:xfrm>
        </p:spPr>
        <p:txBody>
          <a:bodyPr>
            <a:noAutofit/>
          </a:bodyPr>
          <a:lstStyle/>
          <a:p>
            <a:pPr>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多线程的创建</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Thread</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的常用方法</a:t>
            </a:r>
          </a:p>
          <a:p>
            <a:pPr>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线程安全</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线程同步</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线程通信</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线程池</a:t>
            </a:r>
            <a:r>
              <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重点</a:t>
            </a:r>
            <a:r>
              <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pPr>
              <a:buFont typeface="Wingdings" panose="05000000000000000000" pitchFamily="2" charset="2"/>
              <a:buChar char="Ø"/>
            </a:pPr>
            <a:r>
              <a:rPr kumimoji="1"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补充知识：定时器</a:t>
            </a:r>
            <a:endParaRPr kumimoji="1" lang="en-US" altLang="zh-CN"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补充知识：并发、并行</a:t>
            </a:r>
            <a:endPar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补充知识：线程的生命周期</a:t>
            </a:r>
            <a:endParaRPr kumimoji="1"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63705446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C24E65-DCFC-438D-AD3E-C90B15835460}"/>
              </a:ext>
            </a:extLst>
          </p:cNvPr>
          <p:cNvSpPr txBox="1"/>
          <p:nvPr/>
        </p:nvSpPr>
        <p:spPr>
          <a:xfrm>
            <a:off x="710877" y="970812"/>
            <a:ext cx="4686300" cy="468975"/>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状态</a:t>
            </a:r>
          </a:p>
        </p:txBody>
      </p:sp>
      <p:grpSp>
        <p:nvGrpSpPr>
          <p:cNvPr id="15" name="组合 14">
            <a:extLst>
              <a:ext uri="{FF2B5EF4-FFF2-40B4-BE49-F238E27FC236}">
                <a16:creationId xmlns:a16="http://schemas.microsoft.com/office/drawing/2014/main" id="{47B9FC89-B7BA-4A23-8188-0A2820A28EAA}"/>
              </a:ext>
            </a:extLst>
          </p:cNvPr>
          <p:cNvGrpSpPr>
            <a:grpSpLocks/>
          </p:cNvGrpSpPr>
          <p:nvPr/>
        </p:nvGrpSpPr>
        <p:grpSpPr bwMode="auto">
          <a:xfrm>
            <a:off x="630767" y="4241800"/>
            <a:ext cx="1238251" cy="1884695"/>
            <a:chOff x="500899" y="2427734"/>
            <a:chExt cx="928583" cy="1413957"/>
          </a:xfrm>
        </p:grpSpPr>
        <p:pic>
          <p:nvPicPr>
            <p:cNvPr id="7190" name="Picture 2" descr="https://timgsa.baidu.com/timg?image&amp;quality=80&amp;size=b9999_10000&amp;sec=1573540343&amp;di=adee98fc8a97008562ac6febfc22967a&amp;imgtype=jpg&amp;er=1&amp;src=http%3A%2F%2Fbpic.588ku.com%2Felement_origin_min_pic%2F17%2F09%2F10%2Fc167f157dd3cccb43548088d03aff201.jpg">
              <a:extLst>
                <a:ext uri="{FF2B5EF4-FFF2-40B4-BE49-F238E27FC236}">
                  <a16:creationId xmlns:a16="http://schemas.microsoft.com/office/drawing/2014/main" id="{2F81115D-2740-45E3-AAD2-7B9DB34A83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899" y="2427734"/>
              <a:ext cx="928583" cy="1167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TextBox 35">
              <a:extLst>
                <a:ext uri="{FF2B5EF4-FFF2-40B4-BE49-F238E27FC236}">
                  <a16:creationId xmlns:a16="http://schemas.microsoft.com/office/drawing/2014/main" id="{318CA83B-12B8-4C89-994D-682EC53B681E}"/>
                </a:ext>
              </a:extLst>
            </p:cNvPr>
            <p:cNvSpPr txBox="1"/>
            <p:nvPr/>
          </p:nvSpPr>
          <p:spPr bwMode="auto">
            <a:xfrm>
              <a:off x="735822" y="3610787"/>
              <a:ext cx="574610" cy="230904"/>
            </a:xfrm>
            <a:prstGeom prst="rect">
              <a:avLst/>
            </a:prstGeom>
            <a:noFill/>
          </p:spPr>
          <p:txBody>
            <a:bodyPr>
              <a:spAutoFit/>
            </a:bodyPr>
            <a:lstStyle/>
            <a:p>
              <a:pPr>
                <a:defRPr/>
              </a:pPr>
              <a:r>
                <a:rPr lang="zh-CN" altLang="en-US" sz="1400" dirty="0">
                  <a:solidFill>
                    <a:schemeClr val="tx1">
                      <a:lumMod val="85000"/>
                      <a:lumOff val="15000"/>
                    </a:schemeClr>
                  </a:solidFill>
                  <a:latin typeface="微软雅黑" pitchFamily="34" charset="-122"/>
                  <a:ea typeface="微软雅黑" pitchFamily="34" charset="-122"/>
                </a:rPr>
                <a:t>婴儿</a:t>
              </a:r>
            </a:p>
          </p:txBody>
        </p:sp>
      </p:grpSp>
      <p:grpSp>
        <p:nvGrpSpPr>
          <p:cNvPr id="17" name="组合 16">
            <a:extLst>
              <a:ext uri="{FF2B5EF4-FFF2-40B4-BE49-F238E27FC236}">
                <a16:creationId xmlns:a16="http://schemas.microsoft.com/office/drawing/2014/main" id="{076CEBB1-F16C-40B5-9BD1-F2CA20B52517}"/>
              </a:ext>
            </a:extLst>
          </p:cNvPr>
          <p:cNvGrpSpPr>
            <a:grpSpLocks/>
          </p:cNvGrpSpPr>
          <p:nvPr/>
        </p:nvGrpSpPr>
        <p:grpSpPr bwMode="auto">
          <a:xfrm>
            <a:off x="3407834" y="4292599"/>
            <a:ext cx="1471084" cy="1848710"/>
            <a:chOff x="2583438" y="2466744"/>
            <a:chExt cx="1103565" cy="1386579"/>
          </a:xfrm>
        </p:grpSpPr>
        <p:pic>
          <p:nvPicPr>
            <p:cNvPr id="7188" name="图片 10">
              <a:extLst>
                <a:ext uri="{FF2B5EF4-FFF2-40B4-BE49-F238E27FC236}">
                  <a16:creationId xmlns:a16="http://schemas.microsoft.com/office/drawing/2014/main" id="{E4285838-48CB-4CC9-920E-25252F364AE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83438" y="2466744"/>
              <a:ext cx="1103565" cy="1144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TextBox 60">
              <a:extLst>
                <a:ext uri="{FF2B5EF4-FFF2-40B4-BE49-F238E27FC236}">
                  <a16:creationId xmlns:a16="http://schemas.microsoft.com/office/drawing/2014/main" id="{B8B2F36A-1B10-4EE5-B4FB-3FA4C1D496B6}"/>
                </a:ext>
              </a:extLst>
            </p:cNvPr>
            <p:cNvSpPr txBox="1"/>
            <p:nvPr/>
          </p:nvSpPr>
          <p:spPr bwMode="auto">
            <a:xfrm>
              <a:off x="2885132" y="3622483"/>
              <a:ext cx="500177" cy="230840"/>
            </a:xfrm>
            <a:prstGeom prst="rect">
              <a:avLst/>
            </a:prstGeom>
            <a:noFill/>
          </p:spPr>
          <p:txBody>
            <a:bodyPr>
              <a:spAutoFit/>
            </a:bodyPr>
            <a:lstStyle/>
            <a:p>
              <a:pPr>
                <a:defRPr/>
              </a:pPr>
              <a:r>
                <a:rPr lang="zh-CN" altLang="en-US" sz="1400" dirty="0">
                  <a:solidFill>
                    <a:schemeClr val="tx1">
                      <a:lumMod val="85000"/>
                      <a:lumOff val="15000"/>
                    </a:schemeClr>
                  </a:solidFill>
                  <a:latin typeface="微软雅黑" pitchFamily="34" charset="-122"/>
                  <a:ea typeface="微软雅黑" pitchFamily="34" charset="-122"/>
                </a:rPr>
                <a:t>单身</a:t>
              </a:r>
            </a:p>
          </p:txBody>
        </p:sp>
      </p:grpSp>
      <p:grpSp>
        <p:nvGrpSpPr>
          <p:cNvPr id="18" name="组合 17">
            <a:extLst>
              <a:ext uri="{FF2B5EF4-FFF2-40B4-BE49-F238E27FC236}">
                <a16:creationId xmlns:a16="http://schemas.microsoft.com/office/drawing/2014/main" id="{ED92056B-B300-4789-8E63-4702C81250F4}"/>
              </a:ext>
            </a:extLst>
          </p:cNvPr>
          <p:cNvGrpSpPr>
            <a:grpSpLocks/>
          </p:cNvGrpSpPr>
          <p:nvPr/>
        </p:nvGrpSpPr>
        <p:grpSpPr bwMode="auto">
          <a:xfrm>
            <a:off x="6731000" y="4292600"/>
            <a:ext cx="1534584" cy="1833894"/>
            <a:chOff x="5076056" y="2466923"/>
            <a:chExt cx="1150128" cy="1374785"/>
          </a:xfrm>
        </p:grpSpPr>
        <p:pic>
          <p:nvPicPr>
            <p:cNvPr id="7186" name="图片 4">
              <a:extLst>
                <a:ext uri="{FF2B5EF4-FFF2-40B4-BE49-F238E27FC236}">
                  <a16:creationId xmlns:a16="http://schemas.microsoft.com/office/drawing/2014/main" id="{1F41410E-24DE-4B06-B7CA-23F4154B5CA6}"/>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076056" y="2466923"/>
              <a:ext cx="1150128" cy="1127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 name="TextBox 60">
              <a:extLst>
                <a:ext uri="{FF2B5EF4-FFF2-40B4-BE49-F238E27FC236}">
                  <a16:creationId xmlns:a16="http://schemas.microsoft.com/office/drawing/2014/main" id="{3E905FA5-0998-41D3-8A34-C78E0BCB5143}"/>
                </a:ext>
              </a:extLst>
            </p:cNvPr>
            <p:cNvSpPr txBox="1"/>
            <p:nvPr/>
          </p:nvSpPr>
          <p:spPr bwMode="auto">
            <a:xfrm>
              <a:off x="5406024" y="3610982"/>
              <a:ext cx="488606" cy="230726"/>
            </a:xfrm>
            <a:prstGeom prst="rect">
              <a:avLst/>
            </a:prstGeom>
            <a:noFill/>
          </p:spPr>
          <p:txBody>
            <a:bodyPr>
              <a:spAutoFit/>
            </a:bodyPr>
            <a:lstStyle/>
            <a:p>
              <a:pPr>
                <a:defRPr/>
              </a:pPr>
              <a:r>
                <a:rPr lang="zh-CN" altLang="en-US" sz="1400" dirty="0">
                  <a:solidFill>
                    <a:schemeClr val="tx1">
                      <a:lumMod val="85000"/>
                      <a:lumOff val="15000"/>
                    </a:schemeClr>
                  </a:solidFill>
                  <a:latin typeface="微软雅黑" pitchFamily="34" charset="-122"/>
                  <a:ea typeface="微软雅黑" pitchFamily="34" charset="-122"/>
                </a:rPr>
                <a:t>婚后</a:t>
              </a:r>
            </a:p>
          </p:txBody>
        </p:sp>
      </p:grpSp>
      <p:grpSp>
        <p:nvGrpSpPr>
          <p:cNvPr id="20" name="组合 19">
            <a:extLst>
              <a:ext uri="{FF2B5EF4-FFF2-40B4-BE49-F238E27FC236}">
                <a16:creationId xmlns:a16="http://schemas.microsoft.com/office/drawing/2014/main" id="{832CB4FD-EAF1-4004-8A11-D88BD2C5A4E3}"/>
              </a:ext>
            </a:extLst>
          </p:cNvPr>
          <p:cNvGrpSpPr>
            <a:grpSpLocks/>
          </p:cNvGrpSpPr>
          <p:nvPr/>
        </p:nvGrpSpPr>
        <p:grpSpPr bwMode="auto">
          <a:xfrm>
            <a:off x="9893300" y="4292599"/>
            <a:ext cx="1898651" cy="1848710"/>
            <a:chOff x="7447013" y="2466744"/>
            <a:chExt cx="1424607" cy="1386579"/>
          </a:xfrm>
        </p:grpSpPr>
        <p:pic>
          <p:nvPicPr>
            <p:cNvPr id="7184" name="图片 13">
              <a:extLst>
                <a:ext uri="{FF2B5EF4-FFF2-40B4-BE49-F238E27FC236}">
                  <a16:creationId xmlns:a16="http://schemas.microsoft.com/office/drawing/2014/main" id="{0F4609ED-2985-40E4-85DF-905756787D0D}"/>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447013" y="2466744"/>
              <a:ext cx="1424607" cy="1155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TextBox 60">
              <a:extLst>
                <a:ext uri="{FF2B5EF4-FFF2-40B4-BE49-F238E27FC236}">
                  <a16:creationId xmlns:a16="http://schemas.microsoft.com/office/drawing/2014/main" id="{A2B7C0C7-CC06-4AD4-A870-F179C4F8B13B}"/>
                </a:ext>
              </a:extLst>
            </p:cNvPr>
            <p:cNvSpPr txBox="1"/>
            <p:nvPr/>
          </p:nvSpPr>
          <p:spPr bwMode="auto">
            <a:xfrm>
              <a:off x="7937764" y="3622483"/>
              <a:ext cx="443105" cy="230840"/>
            </a:xfrm>
            <a:prstGeom prst="rect">
              <a:avLst/>
            </a:prstGeom>
            <a:noFill/>
          </p:spPr>
          <p:txBody>
            <a:bodyPr>
              <a:spAutoFit/>
            </a:bodyPr>
            <a:lstStyle/>
            <a:p>
              <a:pPr>
                <a:defRPr/>
              </a:pPr>
              <a:r>
                <a:rPr lang="en-US" altLang="zh-CN" sz="1400" dirty="0">
                  <a:solidFill>
                    <a:schemeClr val="tx1">
                      <a:lumMod val="85000"/>
                      <a:lumOff val="15000"/>
                    </a:schemeClr>
                  </a:solidFill>
                  <a:latin typeface="微软雅黑" pitchFamily="34" charset="-122"/>
                  <a:ea typeface="微软雅黑" pitchFamily="34" charset="-122"/>
                </a:rPr>
                <a:t>GG</a:t>
              </a:r>
              <a:endParaRPr lang="zh-CN" altLang="en-US" sz="1400" dirty="0">
                <a:solidFill>
                  <a:schemeClr val="tx1">
                    <a:lumMod val="85000"/>
                    <a:lumOff val="15000"/>
                  </a:schemeClr>
                </a:solidFill>
                <a:latin typeface="微软雅黑" pitchFamily="34" charset="-122"/>
                <a:ea typeface="微软雅黑" pitchFamily="34" charset="-122"/>
              </a:endParaRPr>
            </a:p>
          </p:txBody>
        </p:sp>
      </p:grpSp>
      <p:sp>
        <p:nvSpPr>
          <p:cNvPr id="21" name="右箭头 20">
            <a:extLst>
              <a:ext uri="{FF2B5EF4-FFF2-40B4-BE49-F238E27FC236}">
                <a16:creationId xmlns:a16="http://schemas.microsoft.com/office/drawing/2014/main" id="{F2533669-6C9F-4D82-9317-628126F2835E}"/>
              </a:ext>
            </a:extLst>
          </p:cNvPr>
          <p:cNvSpPr/>
          <p:nvPr/>
        </p:nvSpPr>
        <p:spPr>
          <a:xfrm>
            <a:off x="2061633" y="4828118"/>
            <a:ext cx="1153584" cy="38311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53" name="右箭头 52">
            <a:extLst>
              <a:ext uri="{FF2B5EF4-FFF2-40B4-BE49-F238E27FC236}">
                <a16:creationId xmlns:a16="http://schemas.microsoft.com/office/drawing/2014/main" id="{F16CD864-627B-4B7A-831D-36F50DE87F56}"/>
              </a:ext>
            </a:extLst>
          </p:cNvPr>
          <p:cNvSpPr/>
          <p:nvPr/>
        </p:nvSpPr>
        <p:spPr>
          <a:xfrm>
            <a:off x="5230284" y="4828118"/>
            <a:ext cx="1151467" cy="38311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54" name="右箭头 53">
            <a:extLst>
              <a:ext uri="{FF2B5EF4-FFF2-40B4-BE49-F238E27FC236}">
                <a16:creationId xmlns:a16="http://schemas.microsoft.com/office/drawing/2014/main" id="{733DA321-0CA9-44BC-B4AB-B1ED5AD0758A}"/>
              </a:ext>
            </a:extLst>
          </p:cNvPr>
          <p:cNvSpPr/>
          <p:nvPr/>
        </p:nvSpPr>
        <p:spPr>
          <a:xfrm>
            <a:off x="8502651" y="4853518"/>
            <a:ext cx="1151467" cy="38311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57" name="右箭头 56">
            <a:extLst>
              <a:ext uri="{FF2B5EF4-FFF2-40B4-BE49-F238E27FC236}">
                <a16:creationId xmlns:a16="http://schemas.microsoft.com/office/drawing/2014/main" id="{1B2FB3F8-4409-417B-8F57-18F55AE2741C}"/>
              </a:ext>
            </a:extLst>
          </p:cNvPr>
          <p:cNvSpPr/>
          <p:nvPr/>
        </p:nvSpPr>
        <p:spPr>
          <a:xfrm rot="13841856">
            <a:off x="6474884" y="3509434"/>
            <a:ext cx="1151467" cy="385233"/>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58" name="右箭头 57">
            <a:extLst>
              <a:ext uri="{FF2B5EF4-FFF2-40B4-BE49-F238E27FC236}">
                <a16:creationId xmlns:a16="http://schemas.microsoft.com/office/drawing/2014/main" id="{15A161F7-5017-4D70-9326-A0B265168A6F}"/>
              </a:ext>
            </a:extLst>
          </p:cNvPr>
          <p:cNvSpPr/>
          <p:nvPr/>
        </p:nvSpPr>
        <p:spPr>
          <a:xfrm rot="7687519">
            <a:off x="3851276" y="3468159"/>
            <a:ext cx="1151467" cy="38311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grpSp>
        <p:nvGrpSpPr>
          <p:cNvPr id="2" name="组合 1">
            <a:extLst>
              <a:ext uri="{FF2B5EF4-FFF2-40B4-BE49-F238E27FC236}">
                <a16:creationId xmlns:a16="http://schemas.microsoft.com/office/drawing/2014/main" id="{B53092C4-0691-43C2-8FFA-1F24A45B0B57}"/>
              </a:ext>
            </a:extLst>
          </p:cNvPr>
          <p:cNvGrpSpPr>
            <a:grpSpLocks/>
          </p:cNvGrpSpPr>
          <p:nvPr/>
        </p:nvGrpSpPr>
        <p:grpSpPr bwMode="auto">
          <a:xfrm>
            <a:off x="5027085" y="1684868"/>
            <a:ext cx="1562100" cy="1903744"/>
            <a:chOff x="3770312" y="1264039"/>
            <a:chExt cx="1171575" cy="1426870"/>
          </a:xfrm>
        </p:grpSpPr>
        <p:sp>
          <p:nvSpPr>
            <p:cNvPr id="60" name="TextBox 60">
              <a:extLst>
                <a:ext uri="{FF2B5EF4-FFF2-40B4-BE49-F238E27FC236}">
                  <a16:creationId xmlns:a16="http://schemas.microsoft.com/office/drawing/2014/main" id="{0D9A82D3-EEAD-480C-A021-8EB3BA93AA78}"/>
                </a:ext>
              </a:extLst>
            </p:cNvPr>
            <p:cNvSpPr txBox="1"/>
            <p:nvPr/>
          </p:nvSpPr>
          <p:spPr bwMode="auto">
            <a:xfrm>
              <a:off x="3965574" y="2460228"/>
              <a:ext cx="781050" cy="230681"/>
            </a:xfrm>
            <a:prstGeom prst="rect">
              <a:avLst/>
            </a:prstGeom>
            <a:noFill/>
          </p:spPr>
          <p:txBody>
            <a:bodyPr>
              <a:spAutoFit/>
            </a:bodyPr>
            <a:lstStyle/>
            <a:p>
              <a:pPr>
                <a:defRPr/>
              </a:pPr>
              <a:r>
                <a:rPr lang="zh-CN" altLang="en-US" sz="1400" dirty="0">
                  <a:solidFill>
                    <a:schemeClr val="tx1">
                      <a:lumMod val="85000"/>
                      <a:lumOff val="15000"/>
                    </a:schemeClr>
                  </a:solidFill>
                  <a:latin typeface="微软雅黑" pitchFamily="34" charset="-122"/>
                  <a:ea typeface="微软雅黑" pitchFamily="34" charset="-122"/>
                </a:rPr>
                <a:t>意外状态</a:t>
              </a:r>
            </a:p>
          </p:txBody>
        </p:sp>
        <p:pic>
          <p:nvPicPr>
            <p:cNvPr id="7183" name="Picture 25">
              <a:extLst>
                <a:ext uri="{FF2B5EF4-FFF2-40B4-BE49-F238E27FC236}">
                  <a16:creationId xmlns:a16="http://schemas.microsoft.com/office/drawing/2014/main" id="{CEB99E46-F1FD-40B5-A35B-1FBF726B262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70312" y="1264039"/>
              <a:ext cx="1171575"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left)">
                                      <p:cBhvr>
                                        <p:cTn id="11" dur="500"/>
                                        <p:tgtEl>
                                          <p:spTgt spid="2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17"/>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53"/>
                                        </p:tgtEl>
                                        <p:attrNameLst>
                                          <p:attrName>style.visibility</p:attrName>
                                        </p:attrNameLst>
                                      </p:cBhvr>
                                      <p:to>
                                        <p:strVal val="visible"/>
                                      </p:to>
                                    </p:set>
                                    <p:animEffect transition="in" filter="wipe(left)">
                                      <p:cBhvr>
                                        <p:cTn id="20" dur="500"/>
                                        <p:tgtEl>
                                          <p:spTgt spid="5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54"/>
                                        </p:tgtEl>
                                        <p:attrNameLst>
                                          <p:attrName>style.visibility</p:attrName>
                                        </p:attrNameLst>
                                      </p:cBhvr>
                                      <p:to>
                                        <p:strVal val="visible"/>
                                      </p:to>
                                    </p:set>
                                    <p:animEffect transition="in" filter="wipe(left)">
                                      <p:cBhvr>
                                        <p:cTn id="29" dur="500"/>
                                        <p:tgtEl>
                                          <p:spTgt spid="5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0"/>
                                          </p:stCondLst>
                                        </p:cTn>
                                        <p:tgtEl>
                                          <p:spTgt spid="20"/>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57"/>
                                        </p:tgtEl>
                                        <p:attrNameLst>
                                          <p:attrName>style.visibility</p:attrName>
                                        </p:attrNameLst>
                                      </p:cBhvr>
                                      <p:to>
                                        <p:strVal val="visible"/>
                                      </p:to>
                                    </p:set>
                                    <p:animEffect transition="in" filter="wipe(down)">
                                      <p:cBhvr>
                                        <p:cTn id="38" dur="500"/>
                                        <p:tgtEl>
                                          <p:spTgt spid="57"/>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58"/>
                                        </p:tgtEl>
                                        <p:attrNameLst>
                                          <p:attrName>style.visibility</p:attrName>
                                        </p:attrNameLst>
                                      </p:cBhvr>
                                      <p:to>
                                        <p:strVal val="visible"/>
                                      </p:to>
                                    </p:set>
                                    <p:animEffect transition="in" filter="wipe(up)">
                                      <p:cBhvr>
                                        <p:cTn id="47"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53" grpId="0" animBg="1"/>
      <p:bldP spid="54" grpId="0" animBg="1"/>
      <p:bldP spid="57" grpId="0" animBg="1"/>
      <p:bldP spid="58"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6CF94E84-6F22-C942-A1D4-BA6A5DBD17DC}"/>
              </a:ext>
            </a:extLst>
          </p:cNvPr>
          <p:cNvSpPr>
            <a:spLocks noGrp="1"/>
          </p:cNvSpPr>
          <p:nvPr>
            <p:ph type="body" sz="quarter" idx="10"/>
          </p:nvPr>
        </p:nvSpPr>
        <p:spPr>
          <a:xfrm>
            <a:off x="710877" y="940081"/>
            <a:ext cx="10749599" cy="517190"/>
          </a:xfrm>
        </p:spPr>
        <p:txBody>
          <a:bodyPr/>
          <a:lstStyle/>
          <a:p>
            <a:r>
              <a:rPr kumimoji="1" lang="zh-CN" altLang="en-US" dirty="0"/>
              <a:t>线程的状态</a:t>
            </a:r>
          </a:p>
        </p:txBody>
      </p:sp>
      <p:sp>
        <p:nvSpPr>
          <p:cNvPr id="11" name="文本占位符 3">
            <a:extLst>
              <a:ext uri="{FF2B5EF4-FFF2-40B4-BE49-F238E27FC236}">
                <a16:creationId xmlns:a16="http://schemas.microsoft.com/office/drawing/2014/main" id="{14016CEF-37B9-4786-AA56-1F88388CE940}"/>
              </a:ext>
            </a:extLst>
          </p:cNvPr>
          <p:cNvSpPr txBox="1">
            <a:spLocks/>
          </p:cNvSpPr>
          <p:nvPr/>
        </p:nvSpPr>
        <p:spPr>
          <a:xfrm>
            <a:off x="710877" y="2363682"/>
            <a:ext cx="10749599"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kumimoji="1" lang="en-US" altLang="zh-CN" dirty="0"/>
              <a:t>Java</a:t>
            </a:r>
            <a:r>
              <a:rPr kumimoji="1" lang="zh-CN" altLang="en-US" dirty="0"/>
              <a:t>线程的状态</a:t>
            </a:r>
          </a:p>
        </p:txBody>
      </p:sp>
      <p:sp>
        <p:nvSpPr>
          <p:cNvPr id="17" name="文本框 16">
            <a:extLst>
              <a:ext uri="{FF2B5EF4-FFF2-40B4-BE49-F238E27FC236}">
                <a16:creationId xmlns:a16="http://schemas.microsoft.com/office/drawing/2014/main" id="{881A2209-9674-459D-9F19-92629E071313}"/>
              </a:ext>
            </a:extLst>
          </p:cNvPr>
          <p:cNvSpPr txBox="1"/>
          <p:nvPr/>
        </p:nvSpPr>
        <p:spPr>
          <a:xfrm>
            <a:off x="6085679" y="2787990"/>
            <a:ext cx="4399806" cy="3386633"/>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eaLnBrk="0" fontAlgn="base" hangingPunct="0">
              <a:lnSpc>
                <a:spcPct val="150000"/>
              </a:lnSpc>
              <a:spcBef>
                <a:spcPct val="0"/>
              </a:spcBef>
              <a:spcAft>
                <a:spcPct val="0"/>
              </a:spcAft>
            </a:pPr>
            <a:r>
              <a:rPr lang="en-US" altLang="zh-CN" sz="1200" dirty="0">
                <a:solidFill>
                  <a:srgbClr val="0033B3"/>
                </a:solidFill>
                <a:latin typeface="Consolas" panose="020B0609020204030204" pitchFamily="49" charset="0"/>
                <a:ea typeface="JetBrains Mono"/>
              </a:rPr>
              <a:t>p</a:t>
            </a:r>
            <a:r>
              <a:rPr kumimoji="0" lang="en-US" altLang="zh-CN" sz="1200" b="0" i="0" u="none" strike="noStrike" cap="none" normalizeH="0" baseline="0" dirty="0">
                <a:ln>
                  <a:noFill/>
                </a:ln>
                <a:solidFill>
                  <a:srgbClr val="0033B3"/>
                </a:solidFill>
                <a:effectLst/>
                <a:latin typeface="Consolas" panose="020B0609020204030204" pitchFamily="49" charset="0"/>
                <a:ea typeface="JetBrains Mono"/>
              </a:rPr>
              <a:t>ublic class</a:t>
            </a:r>
            <a:r>
              <a:rPr kumimoji="0" lang="zh-CN" altLang="zh-CN" sz="1200" b="0" i="0" u="none" strike="noStrike" cap="none" normalizeH="0" baseline="0" dirty="0">
                <a:ln>
                  <a:noFill/>
                </a:ln>
                <a:solidFill>
                  <a:srgbClr val="0033B3"/>
                </a:solidFill>
                <a:effectLst/>
                <a:latin typeface="Consolas" panose="020B0609020204030204" pitchFamily="49" charset="0"/>
                <a:ea typeface="JetBrains Mono"/>
              </a:rPr>
              <a:t> </a:t>
            </a:r>
            <a:r>
              <a:rPr kumimoji="0" lang="en-US" altLang="zh-CN" sz="1200" b="0" i="0" u="none" strike="noStrike" cap="none" normalizeH="0" baseline="0" dirty="0">
                <a:ln>
                  <a:noFill/>
                </a:ln>
                <a:solidFill>
                  <a:srgbClr val="0033B3"/>
                </a:solidFill>
                <a:effectLst/>
                <a:latin typeface="Consolas" panose="020B0609020204030204" pitchFamily="49" charset="0"/>
                <a:ea typeface="JetBrains Mono"/>
              </a:rPr>
              <a:t>Thread</a:t>
            </a:r>
            <a:r>
              <a:rPr kumimoji="0" lang="zh-CN" altLang="zh-CN" sz="1200" b="0" i="0" u="none" strike="noStrike" cap="none" normalizeH="0" baseline="0" dirty="0">
                <a:ln>
                  <a:noFill/>
                </a:ln>
                <a:solidFill>
                  <a:srgbClr val="080808"/>
                </a:solidFill>
                <a:effectLst/>
                <a:latin typeface="Consolas" panose="020B0609020204030204" pitchFamily="49" charset="0"/>
                <a:ea typeface="JetBrains Mono"/>
              </a:rPr>
              <a:t>{</a:t>
            </a:r>
            <a:endParaRPr kumimoji="0" lang="en-US" altLang="zh-CN" sz="1200" b="0" i="0" u="none" strike="noStrike" cap="none" normalizeH="0" baseline="0" dirty="0">
              <a:ln>
                <a:noFill/>
              </a:ln>
              <a:solidFill>
                <a:srgbClr val="080808"/>
              </a:solidFill>
              <a:effectLst/>
              <a:latin typeface="Consolas" panose="020B0609020204030204" pitchFamily="49" charset="0"/>
              <a:ea typeface="JetBrains Mono"/>
            </a:endParaRPr>
          </a:p>
          <a:p>
            <a:pPr eaLnBrk="0" fontAlgn="base" hangingPunct="0">
              <a:lnSpc>
                <a:spcPct val="150000"/>
              </a:lnSpc>
              <a:spcBef>
                <a:spcPct val="0"/>
              </a:spcBef>
              <a:spcAft>
                <a:spcPct val="0"/>
              </a:spcAft>
            </a:pPr>
            <a:r>
              <a:rPr lang="en-US" altLang="zh-CN" sz="1200" dirty="0">
                <a:solidFill>
                  <a:srgbClr val="080808"/>
                </a:solidFill>
                <a:latin typeface="Consolas" panose="020B0609020204030204" pitchFamily="49" charset="0"/>
                <a:ea typeface="JetBrains Mono"/>
              </a:rPr>
              <a:t>     ...</a:t>
            </a:r>
            <a:br>
              <a:rPr kumimoji="0" lang="zh-CN" altLang="zh-CN" sz="1200" b="0" i="0" u="none" strike="noStrike" cap="none" normalizeH="0" baseline="0" dirty="0">
                <a:ln>
                  <a:noFill/>
                </a:ln>
                <a:solidFill>
                  <a:srgbClr val="080808"/>
                </a:solidFill>
                <a:effectLst/>
                <a:latin typeface="Consolas" panose="020B0609020204030204" pitchFamily="49" charset="0"/>
                <a:ea typeface="JetBrains Mono"/>
              </a:rPr>
            </a:br>
            <a:r>
              <a:rPr kumimoji="0" lang="en-US" altLang="zh-CN" sz="1200" b="0" i="0" u="none" strike="noStrike" cap="none" normalizeH="0" baseline="0" dirty="0">
                <a:ln>
                  <a:noFill/>
                </a:ln>
                <a:solidFill>
                  <a:srgbClr val="080808"/>
                </a:solidFill>
                <a:effectLst/>
                <a:latin typeface="Consolas" panose="020B0609020204030204" pitchFamily="49" charset="0"/>
                <a:ea typeface="JetBrains Mono"/>
              </a:rPr>
              <a:t>     </a:t>
            </a:r>
            <a:r>
              <a:rPr lang="en-US" altLang="zh-CN" sz="1200" dirty="0">
                <a:solidFill>
                  <a:srgbClr val="0033B3"/>
                </a:solidFill>
                <a:latin typeface="Consolas" panose="020B0609020204030204" pitchFamily="49" charset="0"/>
                <a:ea typeface="JetBrains Mono"/>
              </a:rPr>
              <a:t>p</a:t>
            </a:r>
            <a:r>
              <a:rPr kumimoji="0" lang="en-US" altLang="zh-CN" sz="1200" b="0" i="0" u="none" strike="noStrike" cap="none" normalizeH="0" baseline="0" dirty="0">
                <a:ln>
                  <a:noFill/>
                </a:ln>
                <a:solidFill>
                  <a:srgbClr val="0033B3"/>
                </a:solidFill>
                <a:effectLst/>
                <a:latin typeface="Consolas" panose="020B0609020204030204" pitchFamily="49" charset="0"/>
                <a:ea typeface="JetBrains Mono"/>
              </a:rPr>
              <a:t>ublic </a:t>
            </a:r>
            <a:r>
              <a:rPr kumimoji="0" lang="zh-CN" altLang="zh-CN" sz="1200" b="0" i="0" u="none" strike="noStrike" cap="none" normalizeH="0" baseline="0" dirty="0">
                <a:ln>
                  <a:noFill/>
                </a:ln>
                <a:solidFill>
                  <a:srgbClr val="0033B3"/>
                </a:solidFill>
                <a:effectLst/>
                <a:latin typeface="Consolas" panose="020B0609020204030204" pitchFamily="49" charset="0"/>
                <a:ea typeface="JetBrains Mono"/>
              </a:rPr>
              <a:t>enum </a:t>
            </a:r>
            <a:r>
              <a:rPr kumimoji="0" lang="zh-CN" altLang="zh-CN" sz="1200" b="0" i="0" u="none" strike="noStrike" cap="none" normalizeH="0" baseline="0" dirty="0">
                <a:ln>
                  <a:noFill/>
                </a:ln>
                <a:solidFill>
                  <a:srgbClr val="000000"/>
                </a:solidFill>
                <a:effectLst/>
                <a:latin typeface="Consolas" panose="020B0609020204030204" pitchFamily="49" charset="0"/>
                <a:ea typeface="JetBrains Mono"/>
              </a:rPr>
              <a:t>State </a:t>
            </a:r>
            <a:r>
              <a:rPr kumimoji="0" lang="zh-CN" altLang="zh-CN" sz="1200" b="0" i="0" u="none" strike="noStrike" cap="none" normalizeH="0" baseline="0" dirty="0">
                <a:ln>
                  <a:noFill/>
                </a:ln>
                <a:solidFill>
                  <a:srgbClr val="080808"/>
                </a:solidFill>
                <a:effectLst/>
                <a:latin typeface="Consolas" panose="020B0609020204030204" pitchFamily="49" charset="0"/>
                <a:ea typeface="JetBrains Mono"/>
              </a:rPr>
              <a:t>{</a:t>
            </a:r>
            <a:br>
              <a:rPr kumimoji="0" lang="zh-CN" altLang="zh-CN" sz="12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200" b="0" i="0" u="none" strike="noStrike" cap="none" normalizeH="0" baseline="0" dirty="0">
                <a:ln>
                  <a:noFill/>
                </a:ln>
                <a:solidFill>
                  <a:srgbClr val="080808"/>
                </a:solidFill>
                <a:effectLst/>
                <a:latin typeface="Consolas" panose="020B0609020204030204" pitchFamily="49" charset="0"/>
                <a:ea typeface="JetBrains Mono"/>
              </a:rPr>
              <a:t>    </a:t>
            </a:r>
            <a:r>
              <a:rPr kumimoji="0" lang="en-US" altLang="zh-CN" sz="12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200" b="0" i="1" u="none" strike="noStrike" cap="none" normalizeH="0" baseline="0" dirty="0">
                <a:ln>
                  <a:noFill/>
                </a:ln>
                <a:solidFill>
                  <a:srgbClr val="871094"/>
                </a:solidFill>
                <a:effectLst/>
                <a:latin typeface="Consolas" panose="020B0609020204030204" pitchFamily="49" charset="0"/>
                <a:ea typeface="JetBrains Mono"/>
              </a:rPr>
              <a:t>NEW</a:t>
            </a:r>
            <a:r>
              <a:rPr kumimoji="0" lang="zh-CN" altLang="zh-CN" sz="1200" b="0" i="0" u="none" strike="noStrike" cap="none" normalizeH="0" baseline="0" dirty="0">
                <a:ln>
                  <a:noFill/>
                </a:ln>
                <a:solidFill>
                  <a:srgbClr val="080808"/>
                </a:solidFill>
                <a:effectLst/>
                <a:latin typeface="Consolas" panose="020B0609020204030204" pitchFamily="49" charset="0"/>
                <a:ea typeface="JetBrains Mono"/>
              </a:rPr>
              <a:t>,</a:t>
            </a:r>
            <a:br>
              <a:rPr kumimoji="0" lang="zh-CN" altLang="zh-CN" sz="12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200" b="0" i="0" u="none" strike="noStrike" cap="none" normalizeH="0" baseline="0" dirty="0">
                <a:ln>
                  <a:noFill/>
                </a:ln>
                <a:solidFill>
                  <a:srgbClr val="080808"/>
                </a:solidFill>
                <a:effectLst/>
                <a:latin typeface="Consolas" panose="020B0609020204030204" pitchFamily="49" charset="0"/>
                <a:ea typeface="JetBrains Mono"/>
              </a:rPr>
              <a:t>    </a:t>
            </a:r>
            <a:r>
              <a:rPr kumimoji="0" lang="en-US" altLang="zh-CN" sz="12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200" b="0" i="1" u="none" strike="noStrike" cap="none" normalizeH="0" baseline="0" dirty="0">
                <a:ln>
                  <a:noFill/>
                </a:ln>
                <a:solidFill>
                  <a:srgbClr val="871094"/>
                </a:solidFill>
                <a:effectLst/>
                <a:latin typeface="Consolas" panose="020B0609020204030204" pitchFamily="49" charset="0"/>
                <a:ea typeface="JetBrains Mono"/>
              </a:rPr>
              <a:t>RUNNABLE</a:t>
            </a:r>
            <a:r>
              <a:rPr kumimoji="0" lang="zh-CN" altLang="zh-CN" sz="1200" b="0" i="0" u="none" strike="noStrike" cap="none" normalizeH="0" baseline="0" dirty="0">
                <a:ln>
                  <a:noFill/>
                </a:ln>
                <a:solidFill>
                  <a:srgbClr val="080808"/>
                </a:solidFill>
                <a:effectLst/>
                <a:latin typeface="Consolas" panose="020B0609020204030204" pitchFamily="49" charset="0"/>
                <a:ea typeface="JetBrains Mono"/>
              </a:rPr>
              <a:t>,</a:t>
            </a:r>
            <a:br>
              <a:rPr kumimoji="0" lang="zh-CN" altLang="zh-CN" sz="12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200" b="0" i="0" u="none" strike="noStrike" cap="none" normalizeH="0" baseline="0" dirty="0">
                <a:ln>
                  <a:noFill/>
                </a:ln>
                <a:solidFill>
                  <a:srgbClr val="080808"/>
                </a:solidFill>
                <a:effectLst/>
                <a:latin typeface="Consolas" panose="020B0609020204030204" pitchFamily="49" charset="0"/>
                <a:ea typeface="JetBrains Mono"/>
              </a:rPr>
              <a:t>    </a:t>
            </a:r>
            <a:r>
              <a:rPr kumimoji="0" lang="en-US" altLang="zh-CN" sz="12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200" b="0" i="1" u="none" strike="noStrike" cap="none" normalizeH="0" baseline="0" dirty="0">
                <a:ln>
                  <a:noFill/>
                </a:ln>
                <a:solidFill>
                  <a:srgbClr val="871094"/>
                </a:solidFill>
                <a:effectLst/>
                <a:latin typeface="Consolas" panose="020B0609020204030204" pitchFamily="49" charset="0"/>
                <a:ea typeface="JetBrains Mono"/>
              </a:rPr>
              <a:t>BLOCKED</a:t>
            </a:r>
            <a:r>
              <a:rPr kumimoji="0" lang="zh-CN" altLang="zh-CN" sz="1200" b="0" i="0" u="none" strike="noStrike" cap="none" normalizeH="0" baseline="0" dirty="0">
                <a:ln>
                  <a:noFill/>
                </a:ln>
                <a:solidFill>
                  <a:srgbClr val="080808"/>
                </a:solidFill>
                <a:effectLst/>
                <a:latin typeface="Consolas" panose="020B0609020204030204" pitchFamily="49" charset="0"/>
                <a:ea typeface="JetBrains Mono"/>
              </a:rPr>
              <a:t>,</a:t>
            </a:r>
            <a:br>
              <a:rPr kumimoji="0" lang="zh-CN" altLang="zh-CN" sz="12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200" b="0" i="0" u="none" strike="noStrike" cap="none" normalizeH="0" baseline="0" dirty="0">
                <a:ln>
                  <a:noFill/>
                </a:ln>
                <a:solidFill>
                  <a:srgbClr val="080808"/>
                </a:solidFill>
                <a:effectLst/>
                <a:latin typeface="Consolas" panose="020B0609020204030204" pitchFamily="49" charset="0"/>
                <a:ea typeface="JetBrains Mono"/>
              </a:rPr>
              <a:t>    </a:t>
            </a:r>
            <a:r>
              <a:rPr kumimoji="0" lang="en-US" altLang="zh-CN" sz="12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200" b="0" i="1" u="none" strike="noStrike" cap="none" normalizeH="0" baseline="0" dirty="0">
                <a:ln>
                  <a:noFill/>
                </a:ln>
                <a:solidFill>
                  <a:srgbClr val="871094"/>
                </a:solidFill>
                <a:effectLst/>
                <a:latin typeface="Consolas" panose="020B0609020204030204" pitchFamily="49" charset="0"/>
                <a:ea typeface="JetBrains Mono"/>
              </a:rPr>
              <a:t>WAITING</a:t>
            </a:r>
            <a:r>
              <a:rPr kumimoji="0" lang="zh-CN" altLang="zh-CN" sz="1200" b="0" i="0" u="none" strike="noStrike" cap="none" normalizeH="0" baseline="0" dirty="0">
                <a:ln>
                  <a:noFill/>
                </a:ln>
                <a:solidFill>
                  <a:srgbClr val="080808"/>
                </a:solidFill>
                <a:effectLst/>
                <a:latin typeface="Consolas" panose="020B0609020204030204" pitchFamily="49" charset="0"/>
                <a:ea typeface="JetBrains Mono"/>
              </a:rPr>
              <a:t>,</a:t>
            </a:r>
            <a:br>
              <a:rPr kumimoji="0" lang="zh-CN" altLang="zh-CN" sz="12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200" b="0" i="0" u="none" strike="noStrike" cap="none" normalizeH="0" baseline="0" dirty="0">
                <a:ln>
                  <a:noFill/>
                </a:ln>
                <a:solidFill>
                  <a:srgbClr val="080808"/>
                </a:solidFill>
                <a:effectLst/>
                <a:latin typeface="Consolas" panose="020B0609020204030204" pitchFamily="49" charset="0"/>
                <a:ea typeface="JetBrains Mono"/>
              </a:rPr>
              <a:t>    </a:t>
            </a:r>
            <a:r>
              <a:rPr kumimoji="0" lang="en-US" altLang="zh-CN" sz="12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200" b="0" i="1" u="none" strike="noStrike" cap="none" normalizeH="0" baseline="0" dirty="0">
                <a:ln>
                  <a:noFill/>
                </a:ln>
                <a:solidFill>
                  <a:srgbClr val="871094"/>
                </a:solidFill>
                <a:effectLst/>
                <a:latin typeface="Consolas" panose="020B0609020204030204" pitchFamily="49" charset="0"/>
                <a:ea typeface="JetBrains Mono"/>
              </a:rPr>
              <a:t>TIMED_WAITING</a:t>
            </a:r>
            <a:r>
              <a:rPr kumimoji="0" lang="zh-CN" altLang="zh-CN" sz="1200" b="0" i="0" u="none" strike="noStrike" cap="none" normalizeH="0" baseline="0" dirty="0">
                <a:ln>
                  <a:noFill/>
                </a:ln>
                <a:solidFill>
                  <a:srgbClr val="080808"/>
                </a:solidFill>
                <a:effectLst/>
                <a:latin typeface="Consolas" panose="020B0609020204030204" pitchFamily="49" charset="0"/>
                <a:ea typeface="JetBrains Mono"/>
              </a:rPr>
              <a:t>,</a:t>
            </a:r>
            <a:br>
              <a:rPr kumimoji="0" lang="zh-CN" altLang="zh-CN" sz="12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200" b="0" i="0" u="none" strike="noStrike" cap="none" normalizeH="0" baseline="0" dirty="0">
                <a:ln>
                  <a:noFill/>
                </a:ln>
                <a:solidFill>
                  <a:srgbClr val="080808"/>
                </a:solidFill>
                <a:effectLst/>
                <a:latin typeface="Consolas" panose="020B0609020204030204" pitchFamily="49" charset="0"/>
                <a:ea typeface="JetBrains Mono"/>
              </a:rPr>
              <a:t>    </a:t>
            </a:r>
            <a:r>
              <a:rPr kumimoji="0" lang="en-US" altLang="zh-CN" sz="12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200" b="0" i="1" u="none" strike="noStrike" cap="none" normalizeH="0" baseline="0" dirty="0">
                <a:ln>
                  <a:noFill/>
                </a:ln>
                <a:solidFill>
                  <a:srgbClr val="871094"/>
                </a:solidFill>
                <a:effectLst/>
                <a:latin typeface="Consolas" panose="020B0609020204030204" pitchFamily="49" charset="0"/>
                <a:ea typeface="JetBrains Mono"/>
              </a:rPr>
              <a:t>TERMINATED</a:t>
            </a:r>
            <a:r>
              <a:rPr kumimoji="0" lang="zh-CN" altLang="zh-CN" sz="1200" b="0" i="0" u="none" strike="noStrike" cap="none" normalizeH="0" baseline="0" dirty="0">
                <a:ln>
                  <a:noFill/>
                </a:ln>
                <a:solidFill>
                  <a:srgbClr val="080808"/>
                </a:solidFill>
                <a:effectLst/>
                <a:latin typeface="Consolas" panose="020B0609020204030204" pitchFamily="49" charset="0"/>
                <a:ea typeface="JetBrains Mono"/>
              </a:rPr>
              <a:t>;</a:t>
            </a:r>
            <a:br>
              <a:rPr kumimoji="0" lang="zh-CN" altLang="zh-CN" sz="1200" b="0" i="0" u="none" strike="noStrike" cap="none" normalizeH="0" baseline="0" dirty="0">
                <a:ln>
                  <a:noFill/>
                </a:ln>
                <a:solidFill>
                  <a:srgbClr val="080808"/>
                </a:solidFill>
                <a:effectLst/>
                <a:latin typeface="Consolas" panose="020B0609020204030204" pitchFamily="49" charset="0"/>
                <a:ea typeface="JetBrains Mono"/>
              </a:rPr>
            </a:br>
            <a:r>
              <a:rPr kumimoji="0" lang="en-US" altLang="zh-CN" sz="12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200" b="0" i="0" u="none" strike="noStrike" cap="none" normalizeH="0" baseline="0" dirty="0">
                <a:ln>
                  <a:noFill/>
                </a:ln>
                <a:solidFill>
                  <a:srgbClr val="080808"/>
                </a:solidFill>
                <a:effectLst/>
                <a:latin typeface="Consolas" panose="020B0609020204030204" pitchFamily="49" charset="0"/>
                <a:ea typeface="JetBrains Mono"/>
              </a:rPr>
              <a:t>}</a:t>
            </a:r>
            <a:endParaRPr kumimoji="0" lang="en-US" altLang="zh-CN" sz="1200" b="0" i="0" u="none" strike="noStrike" cap="none" normalizeH="0" baseline="0" dirty="0">
              <a:ln>
                <a:noFill/>
              </a:ln>
              <a:solidFill>
                <a:srgbClr val="080808"/>
              </a:solidFill>
              <a:effectLst/>
              <a:latin typeface="Consolas" panose="020B0609020204030204" pitchFamily="49" charset="0"/>
              <a:ea typeface="JetBrains Mono"/>
            </a:endParaRPr>
          </a:p>
          <a:p>
            <a:pPr eaLnBrk="0" fontAlgn="base" hangingPunct="0">
              <a:lnSpc>
                <a:spcPct val="150000"/>
              </a:lnSpc>
              <a:spcBef>
                <a:spcPct val="0"/>
              </a:spcBef>
              <a:spcAft>
                <a:spcPct val="0"/>
              </a:spcAft>
            </a:pPr>
            <a:r>
              <a:rPr kumimoji="0" lang="en-US" altLang="zh-CN" sz="1200" b="0" i="0" u="none" strike="noStrike" cap="none" normalizeH="0" baseline="0" dirty="0">
                <a:ln>
                  <a:noFill/>
                </a:ln>
                <a:solidFill>
                  <a:srgbClr val="080808"/>
                </a:solidFill>
                <a:effectLst/>
                <a:latin typeface="Consolas" panose="020B0609020204030204" pitchFamily="49" charset="0"/>
              </a:rPr>
              <a:t>     ...</a:t>
            </a:r>
            <a:endParaRPr kumimoji="0" lang="zh-CN" altLang="zh-CN" sz="12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200" b="0" i="0" u="none" strike="noStrike" cap="none" normalizeH="0" baseline="0" dirty="0">
                <a:ln>
                  <a:noFill/>
                </a:ln>
                <a:solidFill>
                  <a:srgbClr val="080808"/>
                </a:solidFill>
                <a:effectLst/>
                <a:latin typeface="Consolas" panose="020B0609020204030204" pitchFamily="49" charset="0"/>
                <a:ea typeface="JetBrains Mono"/>
              </a:rPr>
              <a:t>}</a:t>
            </a:r>
            <a:endParaRPr kumimoji="0" lang="zh-CN" altLang="zh-CN" sz="1200" b="0" i="0" u="none" strike="noStrike" cap="none" normalizeH="0" baseline="0" dirty="0">
              <a:ln>
                <a:noFill/>
              </a:ln>
              <a:solidFill>
                <a:schemeClr val="tx1"/>
              </a:solidFill>
              <a:effectLst/>
              <a:latin typeface="Consolas" panose="020B0609020204030204" pitchFamily="49" charset="0"/>
            </a:endParaRPr>
          </a:p>
        </p:txBody>
      </p:sp>
      <p:sp>
        <p:nvSpPr>
          <p:cNvPr id="22" name="文本框 21">
            <a:extLst>
              <a:ext uri="{FF2B5EF4-FFF2-40B4-BE49-F238E27FC236}">
                <a16:creationId xmlns:a16="http://schemas.microsoft.com/office/drawing/2014/main" id="{C2AC6DC2-7767-43A3-96B8-CFB9C9EEB3C8}"/>
              </a:ext>
            </a:extLst>
          </p:cNvPr>
          <p:cNvSpPr txBox="1"/>
          <p:nvPr/>
        </p:nvSpPr>
        <p:spPr>
          <a:xfrm>
            <a:off x="710877" y="2787990"/>
            <a:ext cx="4767774" cy="787523"/>
          </a:xfrm>
          <a:prstGeom prst="rect">
            <a:avLst/>
          </a:prstGeom>
          <a:noFill/>
        </p:spPr>
        <p:txBody>
          <a:bodyPr wrap="square">
            <a:spAutoFit/>
          </a:bodyPr>
          <a:lstStyle/>
          <a:p>
            <a:pPr marL="285750" indent="-285750">
              <a:lnSpc>
                <a:spcPct val="150000"/>
              </a:lnSpc>
              <a:buFont typeface="Wingdings" panose="05000000000000000000" pitchFamily="2" charset="2"/>
              <a:buChar char="l"/>
            </a:pPr>
            <a:r>
              <a:rPr lang="en-US" altLang="zh-CN" sz="1600" dirty="0">
                <a:solidFill>
                  <a:schemeClr val="tx1">
                    <a:lumMod val="85000"/>
                    <a:lumOff val="15000"/>
                  </a:schemeClr>
                </a:solidFill>
                <a:latin typeface="微软雅黑" pitchFamily="34" charset="-122"/>
                <a:ea typeface="Alibaba PuHuiTi R"/>
              </a:rPr>
              <a:t>Java</a:t>
            </a:r>
            <a:r>
              <a:rPr lang="zh-CN" altLang="en-US" sz="1600" dirty="0">
                <a:solidFill>
                  <a:schemeClr val="tx1">
                    <a:lumMod val="85000"/>
                    <a:lumOff val="15000"/>
                  </a:schemeClr>
                </a:solidFill>
                <a:latin typeface="微软雅黑" pitchFamily="34" charset="-122"/>
                <a:ea typeface="Alibaba PuHuiTi R"/>
              </a:rPr>
              <a:t>总共定义了</a:t>
            </a:r>
            <a:r>
              <a:rPr lang="en-US" altLang="zh-CN" sz="1600" dirty="0">
                <a:solidFill>
                  <a:schemeClr val="tx1">
                    <a:lumMod val="85000"/>
                    <a:lumOff val="15000"/>
                  </a:schemeClr>
                </a:solidFill>
                <a:latin typeface="微软雅黑" pitchFamily="34" charset="-122"/>
                <a:ea typeface="Alibaba PuHuiTi R"/>
              </a:rPr>
              <a:t>6</a:t>
            </a:r>
            <a:r>
              <a:rPr lang="zh-CN" altLang="en-US" sz="1600" dirty="0">
                <a:solidFill>
                  <a:schemeClr val="tx1">
                    <a:lumMod val="85000"/>
                    <a:lumOff val="15000"/>
                  </a:schemeClr>
                </a:solidFill>
                <a:latin typeface="微软雅黑" pitchFamily="34" charset="-122"/>
                <a:ea typeface="Alibaba PuHuiTi R"/>
              </a:rPr>
              <a:t>种状态</a:t>
            </a:r>
            <a:endParaRPr lang="en-US" altLang="zh-CN" sz="1600" dirty="0">
              <a:solidFill>
                <a:schemeClr val="tx1">
                  <a:lumMod val="85000"/>
                  <a:lumOff val="15000"/>
                </a:schemeClr>
              </a:solidFill>
              <a:latin typeface="微软雅黑" pitchFamily="34" charset="-122"/>
              <a:ea typeface="Alibaba PuHuiTi R"/>
            </a:endParaRPr>
          </a:p>
          <a:p>
            <a:pPr marL="285750" indent="-285750">
              <a:lnSpc>
                <a:spcPct val="150000"/>
              </a:lnSpc>
              <a:buFont typeface="Wingdings" panose="05000000000000000000" pitchFamily="2" charset="2"/>
              <a:buChar char="l"/>
            </a:pPr>
            <a:r>
              <a:rPr lang="en-US" altLang="zh-CN" sz="1600" dirty="0">
                <a:solidFill>
                  <a:schemeClr val="tx1">
                    <a:lumMod val="85000"/>
                    <a:lumOff val="15000"/>
                  </a:schemeClr>
                </a:solidFill>
                <a:latin typeface="微软雅黑" pitchFamily="34" charset="-122"/>
                <a:ea typeface="Alibaba PuHuiTi R"/>
              </a:rPr>
              <a:t>6</a:t>
            </a:r>
            <a:r>
              <a:rPr lang="zh-CN" altLang="en-US" sz="1600" dirty="0">
                <a:solidFill>
                  <a:schemeClr val="tx1">
                    <a:lumMod val="85000"/>
                    <a:lumOff val="15000"/>
                  </a:schemeClr>
                </a:solidFill>
                <a:latin typeface="微软雅黑" pitchFamily="34" charset="-122"/>
                <a:ea typeface="Alibaba PuHuiTi R"/>
              </a:rPr>
              <a:t>种状态都定义在</a:t>
            </a:r>
            <a:r>
              <a:rPr lang="en-US" altLang="zh-CN" sz="1600" dirty="0">
                <a:solidFill>
                  <a:schemeClr val="tx1">
                    <a:lumMod val="85000"/>
                    <a:lumOff val="15000"/>
                  </a:schemeClr>
                </a:solidFill>
                <a:latin typeface="微软雅黑" pitchFamily="34" charset="-122"/>
                <a:ea typeface="Alibaba PuHuiTi R"/>
              </a:rPr>
              <a:t>Thread</a:t>
            </a:r>
            <a:r>
              <a:rPr lang="zh-CN" altLang="en-US" sz="1600" dirty="0">
                <a:solidFill>
                  <a:schemeClr val="tx1">
                    <a:lumMod val="85000"/>
                    <a:lumOff val="15000"/>
                  </a:schemeClr>
                </a:solidFill>
                <a:latin typeface="微软雅黑" pitchFamily="34" charset="-122"/>
                <a:ea typeface="Alibaba PuHuiTi R"/>
              </a:rPr>
              <a:t>类的内部枚举类中。</a:t>
            </a:r>
            <a:endParaRPr lang="en-US" altLang="zh-CN" sz="1600" dirty="0">
              <a:solidFill>
                <a:schemeClr val="tx1">
                  <a:lumMod val="85000"/>
                  <a:lumOff val="15000"/>
                </a:schemeClr>
              </a:solidFill>
              <a:latin typeface="微软雅黑" pitchFamily="34" charset="-122"/>
              <a:ea typeface="Alibaba PuHuiTi R"/>
            </a:endParaRPr>
          </a:p>
        </p:txBody>
      </p:sp>
      <p:sp>
        <p:nvSpPr>
          <p:cNvPr id="26" name="文本框 25">
            <a:extLst>
              <a:ext uri="{FF2B5EF4-FFF2-40B4-BE49-F238E27FC236}">
                <a16:creationId xmlns:a16="http://schemas.microsoft.com/office/drawing/2014/main" id="{C61EF730-8D56-4E3A-89C3-F8DDD285F10D}"/>
              </a:ext>
            </a:extLst>
          </p:cNvPr>
          <p:cNvSpPr txBox="1"/>
          <p:nvPr/>
        </p:nvSpPr>
        <p:spPr>
          <a:xfrm>
            <a:off x="710877" y="1388916"/>
            <a:ext cx="9743440" cy="791627"/>
          </a:xfrm>
          <a:prstGeom prst="rect">
            <a:avLst/>
          </a:prstGeom>
          <a:noFill/>
        </p:spPr>
        <p:txBody>
          <a:bodyPr wrap="square">
            <a:spAutoFit/>
          </a:bodyPr>
          <a:lstStyle/>
          <a:p>
            <a:pPr marL="285750" indent="-285750">
              <a:lnSpc>
                <a:spcPct val="150000"/>
              </a:lnSpc>
              <a:buFont typeface="Wingdings" panose="05000000000000000000" pitchFamily="2" charset="2"/>
              <a:buChar char="l"/>
            </a:pPr>
            <a:r>
              <a:rPr lang="zh-CN" altLang="en-US" sz="1600" dirty="0">
                <a:solidFill>
                  <a:schemeClr val="tx1">
                    <a:lumMod val="85000"/>
                    <a:lumOff val="15000"/>
                  </a:schemeClr>
                </a:solidFill>
                <a:latin typeface="微软雅黑" pitchFamily="34" charset="-122"/>
                <a:ea typeface="Alibaba PuHuiTi R"/>
              </a:rPr>
              <a:t>线程的状态：也就是线程从生到死的过程，以及中间经历的各种状态及状态转换。</a:t>
            </a:r>
            <a:endParaRPr lang="en-US" altLang="zh-CN" sz="1600" dirty="0">
              <a:solidFill>
                <a:schemeClr val="tx1">
                  <a:lumMod val="85000"/>
                  <a:lumOff val="15000"/>
                </a:schemeClr>
              </a:solidFill>
              <a:latin typeface="微软雅黑" pitchFamily="34" charset="-122"/>
              <a:ea typeface="Alibaba PuHuiTi R"/>
            </a:endParaRPr>
          </a:p>
          <a:p>
            <a:pPr marL="285750" indent="-285750">
              <a:lnSpc>
                <a:spcPct val="150000"/>
              </a:lnSpc>
              <a:buFont typeface="Wingdings" panose="05000000000000000000" pitchFamily="2" charset="2"/>
              <a:buChar char="l"/>
            </a:pPr>
            <a:r>
              <a:rPr lang="zh-CN" altLang="en-US" sz="1600" dirty="0">
                <a:solidFill>
                  <a:schemeClr val="tx1">
                    <a:lumMod val="85000"/>
                    <a:lumOff val="15000"/>
                  </a:schemeClr>
                </a:solidFill>
                <a:latin typeface="微软雅黑" pitchFamily="34" charset="-122"/>
                <a:ea typeface="Alibaba PuHuiTi R"/>
              </a:rPr>
              <a:t>理解线程的状态有利于提升并发编程的理解能力。</a:t>
            </a:r>
            <a:endParaRPr kumimoji="1" lang="zh-CN" altLang="en-US" sz="1600" dirty="0">
              <a:ea typeface="Alibaba PuHuiTi R"/>
            </a:endParaRPr>
          </a:p>
        </p:txBody>
      </p:sp>
    </p:spTree>
    <p:extLst>
      <p:ext uri="{BB962C8B-B14F-4D97-AF65-F5344CB8AC3E}">
        <p14:creationId xmlns:p14="http://schemas.microsoft.com/office/powerpoint/2010/main" val="235821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xEl>
                                              <p:pRg st="0" end="0"/>
                                            </p:txEl>
                                          </p:spTgt>
                                        </p:tgtEl>
                                        <p:attrNameLst>
                                          <p:attrName>style.visibility</p:attrName>
                                        </p:attrNameLst>
                                      </p:cBhvr>
                                      <p:to>
                                        <p:strVal val="visible"/>
                                      </p:to>
                                    </p:set>
                                    <p:animEffect transition="in" filter="fade">
                                      <p:cBhvr>
                                        <p:cTn id="12" dur="500"/>
                                        <p:tgtEl>
                                          <p:spTgt spid="2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
                                            <p:txEl>
                                              <p:pRg st="1" end="1"/>
                                            </p:txEl>
                                          </p:spTgt>
                                        </p:tgtEl>
                                        <p:attrNameLst>
                                          <p:attrName>style.visibility</p:attrName>
                                        </p:attrNameLst>
                                      </p:cBhvr>
                                      <p:to>
                                        <p:strVal val="visible"/>
                                      </p:to>
                                    </p:set>
                                    <p:animEffect transition="in" filter="fade">
                                      <p:cBhvr>
                                        <p:cTn id="17" dur="500"/>
                                        <p:tgtEl>
                                          <p:spTgt spid="2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
                                            <p:txEl>
                                              <p:pRg st="0" end="0"/>
                                            </p:txEl>
                                          </p:spTgt>
                                        </p:tgtEl>
                                        <p:attrNameLst>
                                          <p:attrName>style.visibility</p:attrName>
                                        </p:attrNameLst>
                                      </p:cBhvr>
                                      <p:to>
                                        <p:strVal val="visible"/>
                                      </p:to>
                                    </p:set>
                                    <p:animEffect transition="in" filter="fade">
                                      <p:cBhvr>
                                        <p:cTn id="27" dur="500"/>
                                        <p:tgtEl>
                                          <p:spTgt spid="2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2">
                                            <p:txEl>
                                              <p:pRg st="1" end="1"/>
                                            </p:txEl>
                                          </p:spTgt>
                                        </p:tgtEl>
                                        <p:attrNameLst>
                                          <p:attrName>style.visibility</p:attrName>
                                        </p:attrNameLst>
                                      </p:cBhvr>
                                      <p:to>
                                        <p:strVal val="visible"/>
                                      </p:to>
                                    </p:set>
                                    <p:animEffect transition="in" filter="fade">
                                      <p:cBhvr>
                                        <p:cTn id="32" dur="500"/>
                                        <p:tgtEl>
                                          <p:spTgt spid="22">
                                            <p:txEl>
                                              <p:pRg st="1" end="1"/>
                                            </p:txEl>
                                          </p:spTgt>
                                        </p:tgtEl>
                                      </p:cBhvr>
                                    </p:animEffect>
                                  </p:childTnLst>
                                </p:cTn>
                              </p:par>
                            </p:childTnLst>
                          </p:cTn>
                        </p:par>
                        <p:par>
                          <p:cTn id="33" fill="hold">
                            <p:stCondLst>
                              <p:cond delay="500"/>
                            </p:stCondLst>
                            <p:childTnLst>
                              <p:par>
                                <p:cTn id="34" presetID="22" presetClass="entr" presetSubtype="4" fill="hold" grpId="0" nodeType="after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down)">
                                      <p:cBhvr>
                                        <p:cTn id="3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1" grpId="0"/>
      <p:bldP spid="17"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6CF94E84-6F22-C942-A1D4-BA6A5DBD17DC}"/>
              </a:ext>
            </a:extLst>
          </p:cNvPr>
          <p:cNvSpPr>
            <a:spLocks noGrp="1"/>
          </p:cNvSpPr>
          <p:nvPr>
            <p:ph type="body" sz="quarter" idx="10"/>
          </p:nvPr>
        </p:nvSpPr>
        <p:spPr>
          <a:xfrm>
            <a:off x="710880" y="761379"/>
            <a:ext cx="10749599" cy="517190"/>
          </a:xfrm>
        </p:spPr>
        <p:txBody>
          <a:bodyPr/>
          <a:lstStyle/>
          <a:p>
            <a:r>
              <a:rPr kumimoji="1" lang="zh-CN" altLang="en-US" dirty="0"/>
              <a:t>线程的</a:t>
            </a:r>
            <a:r>
              <a:rPr kumimoji="1" lang="en-US" altLang="zh-CN" dirty="0"/>
              <a:t>6</a:t>
            </a:r>
            <a:r>
              <a:rPr kumimoji="1" lang="zh-CN" altLang="en-US" dirty="0"/>
              <a:t>种状态互相转换</a:t>
            </a:r>
          </a:p>
        </p:txBody>
      </p:sp>
      <p:sp>
        <p:nvSpPr>
          <p:cNvPr id="12" name="椭圆 11">
            <a:extLst>
              <a:ext uri="{FF2B5EF4-FFF2-40B4-BE49-F238E27FC236}">
                <a16:creationId xmlns:a16="http://schemas.microsoft.com/office/drawing/2014/main" id="{7EDCA6C0-15EF-4476-99D9-086D61E1D54D}"/>
              </a:ext>
            </a:extLst>
          </p:cNvPr>
          <p:cNvSpPr/>
          <p:nvPr/>
        </p:nvSpPr>
        <p:spPr>
          <a:xfrm>
            <a:off x="1388418" y="1458114"/>
            <a:ext cx="1613240" cy="951909"/>
          </a:xfrm>
          <a:prstGeom prst="ellipse">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bg1"/>
                </a:solidFill>
                <a:latin typeface="Alibaba PuHuiTi R" pitchFamily="18" charset="-122"/>
                <a:ea typeface="Alibaba PuHuiTi R"/>
                <a:cs typeface="Alibaba PuHuiTi R" pitchFamily="18" charset="-122"/>
              </a:rPr>
              <a:t>New</a:t>
            </a:r>
            <a:r>
              <a:rPr lang="zh-CN" altLang="en-US" sz="1400" dirty="0">
                <a:latin typeface="阿里巴巴普惠体" panose="00020600040101010101" pitchFamily="18" charset="-122"/>
                <a:ea typeface="Alibaba PuHuiTi R"/>
                <a:cs typeface="阿里巴巴普惠体" panose="00020600040101010101" pitchFamily="18" charset="-122"/>
              </a:rPr>
              <a:t>新建</a:t>
            </a:r>
            <a:endParaRPr lang="zh-CN" altLang="en-US" sz="1400" dirty="0">
              <a:solidFill>
                <a:schemeClr val="bg1"/>
              </a:solidFill>
              <a:latin typeface="Alibaba PuHuiTi R" pitchFamily="18" charset="-122"/>
              <a:ea typeface="Alibaba PuHuiTi R"/>
              <a:cs typeface="Alibaba PuHuiTi R" pitchFamily="18" charset="-122"/>
            </a:endParaRPr>
          </a:p>
        </p:txBody>
      </p:sp>
      <p:cxnSp>
        <p:nvCxnSpPr>
          <p:cNvPr id="15" name="直接箭头连接符 59">
            <a:extLst>
              <a:ext uri="{FF2B5EF4-FFF2-40B4-BE49-F238E27FC236}">
                <a16:creationId xmlns:a16="http://schemas.microsoft.com/office/drawing/2014/main" id="{A53CE4C5-94CF-4578-95D6-1DE43877FFC1}"/>
              </a:ext>
            </a:extLst>
          </p:cNvPr>
          <p:cNvCxnSpPr>
            <a:cxnSpLocks/>
          </p:cNvCxnSpPr>
          <p:nvPr/>
        </p:nvCxnSpPr>
        <p:spPr>
          <a:xfrm flipH="1">
            <a:off x="2193281" y="2459284"/>
            <a:ext cx="2" cy="619651"/>
          </a:xfrm>
          <a:prstGeom prst="straightConnector1">
            <a:avLst/>
          </a:prstGeom>
          <a:ln w="19050">
            <a:solidFill>
              <a:srgbClr val="49504F"/>
            </a:solidFill>
            <a:tailEnd type="arrow"/>
          </a:ln>
        </p:spPr>
        <p:style>
          <a:lnRef idx="1">
            <a:schemeClr val="accent1"/>
          </a:lnRef>
          <a:fillRef idx="0">
            <a:schemeClr val="accent1"/>
          </a:fillRef>
          <a:effectRef idx="0">
            <a:schemeClr val="accent1"/>
          </a:effectRef>
          <a:fontRef idx="minor">
            <a:schemeClr val="tx1"/>
          </a:fontRef>
        </p:style>
      </p:cxnSp>
      <p:sp>
        <p:nvSpPr>
          <p:cNvPr id="21" name="椭圆 20">
            <a:extLst>
              <a:ext uri="{FF2B5EF4-FFF2-40B4-BE49-F238E27FC236}">
                <a16:creationId xmlns:a16="http://schemas.microsoft.com/office/drawing/2014/main" id="{46FF9F7E-A81D-4178-A1FA-A2AE61B48958}"/>
              </a:ext>
            </a:extLst>
          </p:cNvPr>
          <p:cNvSpPr/>
          <p:nvPr/>
        </p:nvSpPr>
        <p:spPr>
          <a:xfrm>
            <a:off x="1325764" y="5285507"/>
            <a:ext cx="1785710" cy="907420"/>
          </a:xfrm>
          <a:prstGeom prst="ellipse">
            <a:avLst/>
          </a:prstGeom>
          <a:solidFill>
            <a:schemeClr val="bg1"/>
          </a:solid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1400" dirty="0" err="1">
                <a:solidFill>
                  <a:schemeClr val="tx1"/>
                </a:solidFill>
                <a:latin typeface="Consolas" panose="020B0609020204030204" pitchFamily="49" charset="0"/>
                <a:ea typeface="Alibaba PuHuiTi R"/>
              </a:rPr>
              <a:t>Teminated</a:t>
            </a:r>
            <a:endParaRPr lang="en-US" altLang="zh-CN" sz="1400" dirty="0">
              <a:solidFill>
                <a:schemeClr val="tx1"/>
              </a:solidFill>
              <a:latin typeface="Consolas" panose="020B0609020204030204" pitchFamily="49" charset="0"/>
              <a:ea typeface="Alibaba PuHuiTi R"/>
            </a:endParaRPr>
          </a:p>
          <a:p>
            <a:pPr algn="ctr"/>
            <a:r>
              <a:rPr lang="zh-CN" altLang="en-US" sz="1400" dirty="0">
                <a:solidFill>
                  <a:schemeClr val="tx1"/>
                </a:solidFill>
                <a:latin typeface="Consolas" panose="020B0609020204030204" pitchFamily="49" charset="0"/>
                <a:ea typeface="Alibaba PuHuiTi R"/>
              </a:rPr>
              <a:t>被终止</a:t>
            </a:r>
          </a:p>
          <a:p>
            <a:pPr algn="ctr"/>
            <a:endParaRPr lang="zh-CN" altLang="en-US" sz="1400" dirty="0">
              <a:solidFill>
                <a:schemeClr val="tx1"/>
              </a:solidFill>
              <a:latin typeface="Consolas" panose="020B0609020204030204" pitchFamily="49" charset="0"/>
              <a:ea typeface="Alibaba PuHuiTi R"/>
            </a:endParaRPr>
          </a:p>
        </p:txBody>
      </p:sp>
      <p:cxnSp>
        <p:nvCxnSpPr>
          <p:cNvPr id="37" name="直接箭头连接符 59">
            <a:extLst>
              <a:ext uri="{FF2B5EF4-FFF2-40B4-BE49-F238E27FC236}">
                <a16:creationId xmlns:a16="http://schemas.microsoft.com/office/drawing/2014/main" id="{052485EA-3CD7-4D0F-A56A-8B4F17DB9F8D}"/>
              </a:ext>
            </a:extLst>
          </p:cNvPr>
          <p:cNvCxnSpPr>
            <a:cxnSpLocks/>
            <a:stCxn id="40" idx="2"/>
            <a:endCxn id="21" idx="0"/>
          </p:cNvCxnSpPr>
          <p:nvPr/>
        </p:nvCxnSpPr>
        <p:spPr>
          <a:xfrm flipH="1">
            <a:off x="2218619" y="4289635"/>
            <a:ext cx="1" cy="995872"/>
          </a:xfrm>
          <a:prstGeom prst="straightConnector1">
            <a:avLst/>
          </a:prstGeom>
          <a:ln w="19050">
            <a:solidFill>
              <a:srgbClr val="49504F"/>
            </a:solidFill>
            <a:tailEnd type="arrow"/>
          </a:ln>
        </p:spPr>
        <p:style>
          <a:lnRef idx="1">
            <a:schemeClr val="accent1"/>
          </a:lnRef>
          <a:fillRef idx="0">
            <a:schemeClr val="accent1"/>
          </a:fillRef>
          <a:effectRef idx="0">
            <a:schemeClr val="accent1"/>
          </a:effectRef>
          <a:fontRef idx="minor">
            <a:schemeClr val="tx1"/>
          </a:fontRef>
        </p:style>
      </p:cxnSp>
      <p:sp>
        <p:nvSpPr>
          <p:cNvPr id="40" name="流程图: 决策 12">
            <a:extLst>
              <a:ext uri="{FF2B5EF4-FFF2-40B4-BE49-F238E27FC236}">
                <a16:creationId xmlns:a16="http://schemas.microsoft.com/office/drawing/2014/main" id="{928E8D59-AE57-4AAA-A919-CC04C87D21C4}"/>
              </a:ext>
            </a:extLst>
          </p:cNvPr>
          <p:cNvSpPr/>
          <p:nvPr/>
        </p:nvSpPr>
        <p:spPr>
          <a:xfrm>
            <a:off x="1198766" y="3078935"/>
            <a:ext cx="2039707" cy="1210700"/>
          </a:xfrm>
          <a:prstGeom prst="flowChartDecision">
            <a:avLst/>
          </a:prstGeom>
          <a:solidFill>
            <a:srgbClr val="00B050"/>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400" dirty="0">
                <a:solidFill>
                  <a:schemeClr val="bg1"/>
                </a:solidFill>
                <a:latin typeface="Alibaba PuHuiTi R" pitchFamily="18" charset="-122"/>
                <a:ea typeface="Alibaba PuHuiTi R"/>
                <a:cs typeface="Alibaba PuHuiTi R" pitchFamily="18" charset="-122"/>
              </a:rPr>
              <a:t>Runnable</a:t>
            </a:r>
          </a:p>
          <a:p>
            <a:pPr algn="ctr">
              <a:defRPr/>
            </a:pPr>
            <a:r>
              <a:rPr lang="zh-CN" altLang="en-US" sz="1400" dirty="0">
                <a:solidFill>
                  <a:schemeClr val="bg1"/>
                </a:solidFill>
                <a:ea typeface="Alibaba PuHuiTi R" pitchFamily="18" charset="-122"/>
              </a:rPr>
              <a:t>可运行</a:t>
            </a:r>
          </a:p>
          <a:p>
            <a:pPr algn="ctr" fontAlgn="auto">
              <a:spcBef>
                <a:spcPts val="0"/>
              </a:spcBef>
              <a:spcAft>
                <a:spcPts val="0"/>
              </a:spcAft>
              <a:defRPr/>
            </a:pPr>
            <a:endParaRPr lang="zh-CN" altLang="en-US" sz="1400" dirty="0">
              <a:solidFill>
                <a:schemeClr val="bg1"/>
              </a:solidFill>
              <a:latin typeface="Alibaba PuHuiTi R" pitchFamily="18" charset="-122"/>
              <a:ea typeface="Alibaba PuHuiTi R" pitchFamily="18" charset="-122"/>
              <a:cs typeface="Alibaba PuHuiTi R" pitchFamily="18" charset="-122"/>
            </a:endParaRPr>
          </a:p>
        </p:txBody>
      </p:sp>
      <p:sp>
        <p:nvSpPr>
          <p:cNvPr id="58" name="矩形 57">
            <a:extLst>
              <a:ext uri="{FF2B5EF4-FFF2-40B4-BE49-F238E27FC236}">
                <a16:creationId xmlns:a16="http://schemas.microsoft.com/office/drawing/2014/main" id="{B9CCB647-3292-4C46-8A53-267519A1C1B0}"/>
              </a:ext>
            </a:extLst>
          </p:cNvPr>
          <p:cNvSpPr/>
          <p:nvPr/>
        </p:nvSpPr>
        <p:spPr>
          <a:xfrm>
            <a:off x="7068212" y="3471529"/>
            <a:ext cx="1736668" cy="411380"/>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bg1"/>
                </a:solidFill>
                <a:ea typeface="Alibaba PuHuiTi R"/>
              </a:rPr>
              <a:t>Wait</a:t>
            </a:r>
            <a:r>
              <a:rPr lang="en-US" altLang="zh-CN" sz="1400" dirty="0">
                <a:solidFill>
                  <a:schemeClr val="bg1"/>
                </a:solidFill>
                <a:latin typeface="Alibaba PuHuiTi R" pitchFamily="18" charset="-122"/>
                <a:ea typeface="Alibaba PuHuiTi R"/>
                <a:cs typeface="Alibaba PuHuiTi R" pitchFamily="18" charset="-122"/>
              </a:rPr>
              <a:t>ing</a:t>
            </a:r>
            <a:r>
              <a:rPr lang="zh-CN" altLang="en-US" sz="1400" dirty="0">
                <a:latin typeface="阿里巴巴普惠体" panose="00020600040101010101" pitchFamily="18" charset="-122"/>
                <a:ea typeface="Alibaba PuHuiTi R"/>
                <a:cs typeface="阿里巴巴普惠体" panose="00020600040101010101" pitchFamily="18" charset="-122"/>
              </a:rPr>
              <a:t>无限</a:t>
            </a:r>
            <a:r>
              <a:rPr lang="zh-CN" altLang="en-US" sz="1400" dirty="0">
                <a:solidFill>
                  <a:schemeClr val="bg1"/>
                </a:solidFill>
                <a:ea typeface="Alibaba PuHuiTi R"/>
              </a:rPr>
              <a:t>等待</a:t>
            </a:r>
          </a:p>
        </p:txBody>
      </p:sp>
      <p:cxnSp>
        <p:nvCxnSpPr>
          <p:cNvPr id="63" name="直接箭头连接符 59">
            <a:extLst>
              <a:ext uri="{FF2B5EF4-FFF2-40B4-BE49-F238E27FC236}">
                <a16:creationId xmlns:a16="http://schemas.microsoft.com/office/drawing/2014/main" id="{AB3D87B1-9EEE-43AA-B305-BDECF1D5FF24}"/>
              </a:ext>
            </a:extLst>
          </p:cNvPr>
          <p:cNvCxnSpPr>
            <a:cxnSpLocks/>
          </p:cNvCxnSpPr>
          <p:nvPr/>
        </p:nvCxnSpPr>
        <p:spPr>
          <a:xfrm>
            <a:off x="3068065" y="3538208"/>
            <a:ext cx="4000147" cy="0"/>
          </a:xfrm>
          <a:prstGeom prst="straightConnector1">
            <a:avLst/>
          </a:prstGeom>
          <a:ln w="19050">
            <a:solidFill>
              <a:srgbClr val="49504F"/>
            </a:solidFill>
            <a:tailEnd type="arrow"/>
          </a:ln>
        </p:spPr>
        <p:style>
          <a:lnRef idx="1">
            <a:schemeClr val="accent1"/>
          </a:lnRef>
          <a:fillRef idx="0">
            <a:schemeClr val="accent1"/>
          </a:fillRef>
          <a:effectRef idx="0">
            <a:schemeClr val="accent1"/>
          </a:effectRef>
          <a:fontRef idx="minor">
            <a:schemeClr val="tx1"/>
          </a:fontRef>
        </p:style>
      </p:cxnSp>
      <p:cxnSp>
        <p:nvCxnSpPr>
          <p:cNvPr id="70" name="直接箭头连接符 59">
            <a:extLst>
              <a:ext uri="{FF2B5EF4-FFF2-40B4-BE49-F238E27FC236}">
                <a16:creationId xmlns:a16="http://schemas.microsoft.com/office/drawing/2014/main" id="{F075B7A7-84FC-4B6C-8794-55E25AFDCFF2}"/>
              </a:ext>
            </a:extLst>
          </p:cNvPr>
          <p:cNvCxnSpPr>
            <a:cxnSpLocks/>
          </p:cNvCxnSpPr>
          <p:nvPr/>
        </p:nvCxnSpPr>
        <p:spPr>
          <a:xfrm flipH="1">
            <a:off x="3115065" y="3712557"/>
            <a:ext cx="3953147" cy="0"/>
          </a:xfrm>
          <a:prstGeom prst="straightConnector1">
            <a:avLst/>
          </a:prstGeom>
          <a:ln w="19050">
            <a:solidFill>
              <a:srgbClr val="49504F"/>
            </a:solidFill>
            <a:tailEnd type="arrow"/>
          </a:ln>
        </p:spPr>
        <p:style>
          <a:lnRef idx="1">
            <a:schemeClr val="accent1"/>
          </a:lnRef>
          <a:fillRef idx="0">
            <a:schemeClr val="accent1"/>
          </a:fillRef>
          <a:effectRef idx="0">
            <a:schemeClr val="accent1"/>
          </a:effectRef>
          <a:fontRef idx="minor">
            <a:schemeClr val="tx1"/>
          </a:fontRef>
        </p:style>
      </p:cxnSp>
      <p:sp>
        <p:nvSpPr>
          <p:cNvPr id="76" name="文本框 75">
            <a:extLst>
              <a:ext uri="{FF2B5EF4-FFF2-40B4-BE49-F238E27FC236}">
                <a16:creationId xmlns:a16="http://schemas.microsoft.com/office/drawing/2014/main" id="{E7C00EF1-19DD-4FF8-8885-46C824F43011}"/>
              </a:ext>
            </a:extLst>
          </p:cNvPr>
          <p:cNvSpPr txBox="1"/>
          <p:nvPr/>
        </p:nvSpPr>
        <p:spPr>
          <a:xfrm>
            <a:off x="3652771" y="3300960"/>
            <a:ext cx="2480791" cy="276999"/>
          </a:xfrm>
          <a:prstGeom prst="rect">
            <a:avLst/>
          </a:prstGeom>
          <a:noFill/>
        </p:spPr>
        <p:txBody>
          <a:bodyPr wrap="square">
            <a:spAutoFit/>
          </a:bodyPr>
          <a:lstStyle/>
          <a:p>
            <a:pPr fontAlgn="auto">
              <a:spcBef>
                <a:spcPts val="0"/>
              </a:spcBef>
              <a:spcAft>
                <a:spcPts val="0"/>
              </a:spcAft>
            </a:pPr>
            <a:r>
              <a:rPr lang="zh-CN" altLang="en-US" sz="1200" dirty="0">
                <a:solidFill>
                  <a:schemeClr val="tx1">
                    <a:lumMod val="65000"/>
                    <a:lumOff val="35000"/>
                  </a:schemeClr>
                </a:solidFill>
                <a:ea typeface="Alibaba PuHuiTi R"/>
              </a:rPr>
              <a:t>获得锁对象调用了</a:t>
            </a:r>
            <a:r>
              <a:rPr lang="en-US" altLang="zh-CN" sz="1200" dirty="0">
                <a:solidFill>
                  <a:schemeClr val="tx1">
                    <a:lumMod val="65000"/>
                    <a:lumOff val="35000"/>
                  </a:schemeClr>
                </a:solidFill>
                <a:ea typeface="Alibaba PuHuiTi R"/>
              </a:rPr>
              <a:t>wait()</a:t>
            </a:r>
            <a:r>
              <a:rPr lang="zh-CN" altLang="en-US" sz="1200" dirty="0">
                <a:solidFill>
                  <a:schemeClr val="tx1">
                    <a:lumMod val="65000"/>
                    <a:lumOff val="35000"/>
                  </a:schemeClr>
                </a:solidFill>
                <a:ea typeface="Alibaba PuHuiTi R"/>
              </a:rPr>
              <a:t>方法</a:t>
            </a:r>
          </a:p>
        </p:txBody>
      </p:sp>
      <p:sp>
        <p:nvSpPr>
          <p:cNvPr id="77" name="文本框 76">
            <a:extLst>
              <a:ext uri="{FF2B5EF4-FFF2-40B4-BE49-F238E27FC236}">
                <a16:creationId xmlns:a16="http://schemas.microsoft.com/office/drawing/2014/main" id="{1D923BA6-71E8-499C-928A-04921CA59E92}"/>
              </a:ext>
            </a:extLst>
          </p:cNvPr>
          <p:cNvSpPr txBox="1"/>
          <p:nvPr/>
        </p:nvSpPr>
        <p:spPr>
          <a:xfrm>
            <a:off x="3615209" y="3720359"/>
            <a:ext cx="2480791" cy="276999"/>
          </a:xfrm>
          <a:prstGeom prst="rect">
            <a:avLst/>
          </a:prstGeom>
          <a:noFill/>
        </p:spPr>
        <p:txBody>
          <a:bodyPr wrap="square">
            <a:spAutoFit/>
          </a:bodyPr>
          <a:lstStyle/>
          <a:p>
            <a:pPr fontAlgn="auto">
              <a:spcBef>
                <a:spcPts val="0"/>
              </a:spcBef>
              <a:spcAft>
                <a:spcPts val="0"/>
              </a:spcAft>
            </a:pPr>
            <a:r>
              <a:rPr lang="zh-CN" altLang="en-US" sz="1200" dirty="0">
                <a:solidFill>
                  <a:schemeClr val="tx1">
                    <a:lumMod val="65000"/>
                    <a:lumOff val="35000"/>
                  </a:schemeClr>
                </a:solidFill>
                <a:ea typeface="Alibaba PuHuiTi R"/>
              </a:rPr>
              <a:t>被其他线程</a:t>
            </a:r>
            <a:r>
              <a:rPr lang="en-US" altLang="zh-CN" sz="1200" dirty="0">
                <a:solidFill>
                  <a:schemeClr val="tx1">
                    <a:lumMod val="65000"/>
                    <a:lumOff val="35000"/>
                  </a:schemeClr>
                </a:solidFill>
                <a:ea typeface="Alibaba PuHuiTi R"/>
              </a:rPr>
              <a:t>notify</a:t>
            </a:r>
            <a:r>
              <a:rPr lang="zh-CN" altLang="en-US" sz="1200" dirty="0">
                <a:solidFill>
                  <a:schemeClr val="tx1">
                    <a:lumMod val="65000"/>
                    <a:lumOff val="35000"/>
                  </a:schemeClr>
                </a:solidFill>
                <a:ea typeface="Alibaba PuHuiTi R"/>
              </a:rPr>
              <a:t>并获得锁对象</a:t>
            </a:r>
          </a:p>
        </p:txBody>
      </p:sp>
      <p:sp>
        <p:nvSpPr>
          <p:cNvPr id="78" name="五边形 77">
            <a:extLst>
              <a:ext uri="{FF2B5EF4-FFF2-40B4-BE49-F238E27FC236}">
                <a16:creationId xmlns:a16="http://schemas.microsoft.com/office/drawing/2014/main" id="{73342A83-ADB9-4D74-A61C-DD8C45A8B559}"/>
              </a:ext>
            </a:extLst>
          </p:cNvPr>
          <p:cNvSpPr/>
          <p:nvPr/>
        </p:nvSpPr>
        <p:spPr>
          <a:xfrm>
            <a:off x="6912839" y="1306538"/>
            <a:ext cx="1736668" cy="1152746"/>
          </a:xfrm>
          <a:prstGeom prst="pent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1400" dirty="0">
                <a:solidFill>
                  <a:schemeClr val="bg1"/>
                </a:solidFill>
                <a:ea typeface="Alibaba PuHuiTi R"/>
              </a:rPr>
              <a:t>Blocked</a:t>
            </a:r>
            <a:r>
              <a:rPr lang="zh-CN" altLang="en-US" sz="1400" dirty="0">
                <a:solidFill>
                  <a:schemeClr val="bg1"/>
                </a:solidFill>
                <a:ea typeface="Alibaba PuHuiTi R"/>
              </a:rPr>
              <a:t>锁阻塞</a:t>
            </a:r>
            <a:endParaRPr lang="en-US" altLang="zh-CN" sz="1400" dirty="0">
              <a:solidFill>
                <a:schemeClr val="bg1"/>
              </a:solidFill>
              <a:ea typeface="Alibaba PuHuiTi R"/>
            </a:endParaRPr>
          </a:p>
          <a:p>
            <a:pPr algn="ctr"/>
            <a:endParaRPr lang="zh-CN" altLang="en-US" sz="1400" dirty="0">
              <a:solidFill>
                <a:schemeClr val="bg1"/>
              </a:solidFill>
              <a:ea typeface="Alibaba PuHuiTi R"/>
            </a:endParaRPr>
          </a:p>
        </p:txBody>
      </p:sp>
      <p:sp>
        <p:nvSpPr>
          <p:cNvPr id="97" name="梯形 96">
            <a:extLst>
              <a:ext uri="{FF2B5EF4-FFF2-40B4-BE49-F238E27FC236}">
                <a16:creationId xmlns:a16="http://schemas.microsoft.com/office/drawing/2014/main" id="{2F2EA6B3-3C46-4ECC-A66C-79E0BC13AC10}"/>
              </a:ext>
            </a:extLst>
          </p:cNvPr>
          <p:cNvSpPr/>
          <p:nvPr/>
        </p:nvSpPr>
        <p:spPr>
          <a:xfrm>
            <a:off x="6801104" y="5390534"/>
            <a:ext cx="2495294" cy="644695"/>
          </a:xfrm>
          <a:prstGeom prst="trapezoid">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1400" dirty="0">
                <a:solidFill>
                  <a:schemeClr val="bg1"/>
                </a:solidFill>
                <a:ea typeface="Alibaba PuHuiTi R"/>
              </a:rPr>
              <a:t>Timed Waiting(</a:t>
            </a:r>
            <a:r>
              <a:rPr lang="zh-CN" altLang="en-US" sz="1400" dirty="0">
                <a:solidFill>
                  <a:schemeClr val="bg1"/>
                </a:solidFill>
                <a:ea typeface="Alibaba PuHuiTi R"/>
              </a:rPr>
              <a:t>计时等待</a:t>
            </a:r>
            <a:r>
              <a:rPr lang="en-US" altLang="zh-CN" sz="1400" dirty="0">
                <a:solidFill>
                  <a:schemeClr val="bg1"/>
                </a:solidFill>
                <a:ea typeface="Alibaba PuHuiTi R"/>
              </a:rPr>
              <a:t>)</a:t>
            </a:r>
          </a:p>
        </p:txBody>
      </p:sp>
      <p:cxnSp>
        <p:nvCxnSpPr>
          <p:cNvPr id="98" name="直接箭头连接符 59" descr="获得锁对象">
            <a:extLst>
              <a:ext uri="{FF2B5EF4-FFF2-40B4-BE49-F238E27FC236}">
                <a16:creationId xmlns:a16="http://schemas.microsoft.com/office/drawing/2014/main" id="{01928E0F-B8F0-4186-9892-408D3E12C33F}"/>
              </a:ext>
              <a:ext uri="{C183D7F6-B498-43B3-948B-1728B52AA6E4}">
                <adec:decorative xmlns:adec="http://schemas.microsoft.com/office/drawing/2017/decorative" val="0"/>
              </a:ext>
            </a:extLst>
          </p:cNvPr>
          <p:cNvCxnSpPr>
            <a:cxnSpLocks/>
          </p:cNvCxnSpPr>
          <p:nvPr/>
        </p:nvCxnSpPr>
        <p:spPr>
          <a:xfrm flipH="1">
            <a:off x="2877049" y="2040142"/>
            <a:ext cx="4160399" cy="1437372"/>
          </a:xfrm>
          <a:prstGeom prst="straightConnector1">
            <a:avLst/>
          </a:prstGeom>
          <a:ln w="19050">
            <a:solidFill>
              <a:srgbClr val="49504F"/>
            </a:solidFill>
            <a:tailEnd type="arrow"/>
          </a:ln>
        </p:spPr>
        <p:style>
          <a:lnRef idx="1">
            <a:schemeClr val="accent1"/>
          </a:lnRef>
          <a:fillRef idx="0">
            <a:schemeClr val="accent1"/>
          </a:fillRef>
          <a:effectRef idx="0">
            <a:schemeClr val="accent1"/>
          </a:effectRef>
          <a:fontRef idx="minor">
            <a:schemeClr val="tx1"/>
          </a:fontRef>
        </p:style>
      </p:cxnSp>
      <p:cxnSp>
        <p:nvCxnSpPr>
          <p:cNvPr id="104" name="直接箭头连接符 59">
            <a:extLst>
              <a:ext uri="{FF2B5EF4-FFF2-40B4-BE49-F238E27FC236}">
                <a16:creationId xmlns:a16="http://schemas.microsoft.com/office/drawing/2014/main" id="{46BD9BC6-ACE0-4729-B656-54A9312D3FA5}"/>
              </a:ext>
            </a:extLst>
          </p:cNvPr>
          <p:cNvCxnSpPr>
            <a:cxnSpLocks/>
          </p:cNvCxnSpPr>
          <p:nvPr/>
        </p:nvCxnSpPr>
        <p:spPr>
          <a:xfrm flipV="1">
            <a:off x="2737942" y="1905544"/>
            <a:ext cx="4299506" cy="1462313"/>
          </a:xfrm>
          <a:prstGeom prst="straightConnector1">
            <a:avLst/>
          </a:prstGeom>
          <a:ln w="19050">
            <a:solidFill>
              <a:srgbClr val="49504F"/>
            </a:solidFill>
            <a:tailEnd type="arrow"/>
          </a:ln>
        </p:spPr>
        <p:style>
          <a:lnRef idx="1">
            <a:schemeClr val="accent1"/>
          </a:lnRef>
          <a:fillRef idx="0">
            <a:schemeClr val="accent1"/>
          </a:fillRef>
          <a:effectRef idx="0">
            <a:schemeClr val="accent1"/>
          </a:effectRef>
          <a:fontRef idx="minor">
            <a:schemeClr val="tx1"/>
          </a:fontRef>
        </p:style>
      </p:cxnSp>
      <p:sp>
        <p:nvSpPr>
          <p:cNvPr id="108" name="文本框 107">
            <a:extLst>
              <a:ext uri="{FF2B5EF4-FFF2-40B4-BE49-F238E27FC236}">
                <a16:creationId xmlns:a16="http://schemas.microsoft.com/office/drawing/2014/main" id="{F841CFB6-AA78-4112-BE36-2B622191FA5D}"/>
              </a:ext>
            </a:extLst>
          </p:cNvPr>
          <p:cNvSpPr txBox="1"/>
          <p:nvPr/>
        </p:nvSpPr>
        <p:spPr>
          <a:xfrm rot="20309888">
            <a:off x="4456839" y="2309817"/>
            <a:ext cx="1107996" cy="276999"/>
          </a:xfrm>
          <a:prstGeom prst="rect">
            <a:avLst/>
          </a:prstGeom>
          <a:noFill/>
        </p:spPr>
        <p:txBody>
          <a:bodyPr wrap="none" rtlCol="0">
            <a:spAutoFit/>
          </a:bodyPr>
          <a:lstStyle/>
          <a:p>
            <a:pPr fontAlgn="auto">
              <a:spcBef>
                <a:spcPts val="0"/>
              </a:spcBef>
              <a:spcAft>
                <a:spcPts val="0"/>
              </a:spcAft>
            </a:pPr>
            <a:r>
              <a:rPr lang="zh-CN" altLang="en-US" sz="1200" dirty="0">
                <a:solidFill>
                  <a:schemeClr val="tx1">
                    <a:lumMod val="65000"/>
                    <a:lumOff val="35000"/>
                  </a:schemeClr>
                </a:solidFill>
                <a:ea typeface="Alibaba PuHuiTi R"/>
              </a:rPr>
              <a:t>未获得锁对象</a:t>
            </a:r>
          </a:p>
        </p:txBody>
      </p:sp>
      <p:sp>
        <p:nvSpPr>
          <p:cNvPr id="109" name="文本框 108">
            <a:extLst>
              <a:ext uri="{FF2B5EF4-FFF2-40B4-BE49-F238E27FC236}">
                <a16:creationId xmlns:a16="http://schemas.microsoft.com/office/drawing/2014/main" id="{5CEC26C0-E5FA-4036-9903-344AF91A3946}"/>
              </a:ext>
            </a:extLst>
          </p:cNvPr>
          <p:cNvSpPr txBox="1"/>
          <p:nvPr/>
        </p:nvSpPr>
        <p:spPr>
          <a:xfrm rot="20309888">
            <a:off x="4676289" y="2696601"/>
            <a:ext cx="954107" cy="276999"/>
          </a:xfrm>
          <a:prstGeom prst="rect">
            <a:avLst/>
          </a:prstGeom>
          <a:noFill/>
        </p:spPr>
        <p:txBody>
          <a:bodyPr wrap="none" rtlCol="0">
            <a:spAutoFit/>
          </a:bodyPr>
          <a:lstStyle/>
          <a:p>
            <a:pPr fontAlgn="auto">
              <a:spcBef>
                <a:spcPts val="0"/>
              </a:spcBef>
              <a:spcAft>
                <a:spcPts val="0"/>
              </a:spcAft>
            </a:pPr>
            <a:r>
              <a:rPr lang="zh-CN" altLang="en-US" sz="1200" dirty="0">
                <a:solidFill>
                  <a:schemeClr val="tx1">
                    <a:lumMod val="65000"/>
                    <a:lumOff val="35000"/>
                  </a:schemeClr>
                </a:solidFill>
                <a:ea typeface="Alibaba PuHuiTi R"/>
              </a:rPr>
              <a:t>获得锁对象</a:t>
            </a:r>
          </a:p>
        </p:txBody>
      </p:sp>
      <p:cxnSp>
        <p:nvCxnSpPr>
          <p:cNvPr id="110" name="直接箭头连接符 59">
            <a:extLst>
              <a:ext uri="{FF2B5EF4-FFF2-40B4-BE49-F238E27FC236}">
                <a16:creationId xmlns:a16="http://schemas.microsoft.com/office/drawing/2014/main" id="{826368F9-C8B6-49CA-B882-E1A614F64A4D}"/>
              </a:ext>
            </a:extLst>
          </p:cNvPr>
          <p:cNvCxnSpPr>
            <a:cxnSpLocks/>
            <a:endCxn id="78" idx="3"/>
          </p:cNvCxnSpPr>
          <p:nvPr/>
        </p:nvCxnSpPr>
        <p:spPr>
          <a:xfrm flipV="1">
            <a:off x="7781173" y="2459284"/>
            <a:ext cx="0" cy="1012245"/>
          </a:xfrm>
          <a:prstGeom prst="straightConnector1">
            <a:avLst/>
          </a:prstGeom>
          <a:ln w="19050">
            <a:solidFill>
              <a:srgbClr val="49504F"/>
            </a:solidFill>
            <a:tailEnd type="arrow"/>
          </a:ln>
        </p:spPr>
        <p:style>
          <a:lnRef idx="1">
            <a:schemeClr val="accent1"/>
          </a:lnRef>
          <a:fillRef idx="0">
            <a:schemeClr val="accent1"/>
          </a:fillRef>
          <a:effectRef idx="0">
            <a:schemeClr val="accent1"/>
          </a:effectRef>
          <a:fontRef idx="minor">
            <a:schemeClr val="tx1"/>
          </a:fontRef>
        </p:style>
      </p:cxnSp>
      <p:sp>
        <p:nvSpPr>
          <p:cNvPr id="113" name="文本框 112">
            <a:extLst>
              <a:ext uri="{FF2B5EF4-FFF2-40B4-BE49-F238E27FC236}">
                <a16:creationId xmlns:a16="http://schemas.microsoft.com/office/drawing/2014/main" id="{CE4B9929-7D29-4F17-B647-EA79D4394337}"/>
              </a:ext>
            </a:extLst>
          </p:cNvPr>
          <p:cNvSpPr txBox="1"/>
          <p:nvPr/>
        </p:nvSpPr>
        <p:spPr>
          <a:xfrm>
            <a:off x="7781173" y="2851772"/>
            <a:ext cx="2673465" cy="276999"/>
          </a:xfrm>
          <a:prstGeom prst="rect">
            <a:avLst/>
          </a:prstGeom>
          <a:noFill/>
        </p:spPr>
        <p:txBody>
          <a:bodyPr wrap="square">
            <a:spAutoFit/>
          </a:bodyPr>
          <a:lstStyle/>
          <a:p>
            <a:pPr fontAlgn="auto">
              <a:spcBef>
                <a:spcPts val="0"/>
              </a:spcBef>
              <a:spcAft>
                <a:spcPts val="0"/>
              </a:spcAft>
            </a:pPr>
            <a:r>
              <a:rPr lang="zh-CN" altLang="en-US" sz="1200" dirty="0">
                <a:solidFill>
                  <a:schemeClr val="tx1">
                    <a:lumMod val="65000"/>
                    <a:lumOff val="35000"/>
                  </a:schemeClr>
                </a:solidFill>
                <a:ea typeface="Alibaba PuHuiTi R"/>
              </a:rPr>
              <a:t>被其他线程</a:t>
            </a:r>
            <a:r>
              <a:rPr lang="en-US" altLang="zh-CN" sz="1200" dirty="0">
                <a:solidFill>
                  <a:schemeClr val="tx1">
                    <a:lumMod val="65000"/>
                    <a:lumOff val="35000"/>
                  </a:schemeClr>
                </a:solidFill>
                <a:ea typeface="Alibaba PuHuiTi R"/>
              </a:rPr>
              <a:t>notify</a:t>
            </a:r>
            <a:r>
              <a:rPr lang="zh-CN" altLang="en-US" sz="1200" dirty="0">
                <a:solidFill>
                  <a:schemeClr val="tx1">
                    <a:lumMod val="65000"/>
                    <a:lumOff val="35000"/>
                  </a:schemeClr>
                </a:solidFill>
                <a:ea typeface="Alibaba PuHuiTi R"/>
              </a:rPr>
              <a:t>，但未获得锁对象</a:t>
            </a:r>
          </a:p>
        </p:txBody>
      </p:sp>
      <p:cxnSp>
        <p:nvCxnSpPr>
          <p:cNvPr id="114" name="直接箭头连接符 59">
            <a:extLst>
              <a:ext uri="{FF2B5EF4-FFF2-40B4-BE49-F238E27FC236}">
                <a16:creationId xmlns:a16="http://schemas.microsoft.com/office/drawing/2014/main" id="{09C68B28-D096-4F88-A5E9-159FA065836A}"/>
              </a:ext>
            </a:extLst>
          </p:cNvPr>
          <p:cNvCxnSpPr>
            <a:cxnSpLocks/>
          </p:cNvCxnSpPr>
          <p:nvPr/>
        </p:nvCxnSpPr>
        <p:spPr>
          <a:xfrm>
            <a:off x="2586412" y="4033208"/>
            <a:ext cx="4341691" cy="1636194"/>
          </a:xfrm>
          <a:prstGeom prst="straightConnector1">
            <a:avLst/>
          </a:prstGeom>
          <a:ln w="19050">
            <a:solidFill>
              <a:srgbClr val="49504F"/>
            </a:solidFill>
            <a:tailEnd type="arrow"/>
          </a:ln>
        </p:spPr>
        <p:style>
          <a:lnRef idx="1">
            <a:schemeClr val="accent1"/>
          </a:lnRef>
          <a:fillRef idx="0">
            <a:schemeClr val="accent1"/>
          </a:fillRef>
          <a:effectRef idx="0">
            <a:schemeClr val="accent1"/>
          </a:effectRef>
          <a:fontRef idx="minor">
            <a:schemeClr val="tx1"/>
          </a:fontRef>
        </p:style>
      </p:cxnSp>
      <p:sp>
        <p:nvSpPr>
          <p:cNvPr id="116" name="文本框 115">
            <a:extLst>
              <a:ext uri="{FF2B5EF4-FFF2-40B4-BE49-F238E27FC236}">
                <a16:creationId xmlns:a16="http://schemas.microsoft.com/office/drawing/2014/main" id="{3C8504A2-7DBE-4F15-8FDA-94EC17E687BE}"/>
              </a:ext>
            </a:extLst>
          </p:cNvPr>
          <p:cNvSpPr txBox="1"/>
          <p:nvPr/>
        </p:nvSpPr>
        <p:spPr>
          <a:xfrm rot="1069121">
            <a:off x="3866105" y="4303898"/>
            <a:ext cx="2480791" cy="616836"/>
          </a:xfrm>
          <a:prstGeom prst="rect">
            <a:avLst/>
          </a:prstGeom>
          <a:noFill/>
        </p:spPr>
        <p:txBody>
          <a:bodyPr wrap="square">
            <a:spAutoFit/>
          </a:bodyPr>
          <a:lstStyle/>
          <a:p>
            <a:pPr fontAlgn="auto">
              <a:lnSpc>
                <a:spcPct val="150000"/>
              </a:lnSpc>
              <a:spcBef>
                <a:spcPts val="0"/>
              </a:spcBef>
              <a:spcAft>
                <a:spcPts val="0"/>
              </a:spcAft>
            </a:pPr>
            <a:r>
              <a:rPr lang="en-US" altLang="zh-CN" sz="1200" dirty="0">
                <a:solidFill>
                  <a:schemeClr val="tx1">
                    <a:lumMod val="65000"/>
                    <a:lumOff val="35000"/>
                  </a:schemeClr>
                </a:solidFill>
                <a:ea typeface="Alibaba PuHuiTi R"/>
              </a:rPr>
              <a:t>1</a:t>
            </a:r>
            <a:r>
              <a:rPr lang="zh-CN" altLang="en-US" sz="1200" dirty="0">
                <a:solidFill>
                  <a:schemeClr val="tx1">
                    <a:lumMod val="65000"/>
                    <a:lumOff val="35000"/>
                  </a:schemeClr>
                </a:solidFill>
                <a:ea typeface="Alibaba PuHuiTi R"/>
              </a:rPr>
              <a:t>、</a:t>
            </a:r>
            <a:r>
              <a:rPr lang="en-US" altLang="zh-CN" sz="1200" dirty="0">
                <a:solidFill>
                  <a:schemeClr val="tx1">
                    <a:lumMod val="65000"/>
                    <a:lumOff val="35000"/>
                  </a:schemeClr>
                </a:solidFill>
                <a:ea typeface="Alibaba PuHuiTi R"/>
              </a:rPr>
              <a:t>sleep(</a:t>
            </a:r>
            <a:r>
              <a:rPr lang="zh-CN" altLang="en-US" sz="1200" dirty="0">
                <a:solidFill>
                  <a:schemeClr val="tx1">
                    <a:lumMod val="65000"/>
                    <a:lumOff val="35000"/>
                  </a:schemeClr>
                </a:solidFill>
                <a:ea typeface="Alibaba PuHuiTi R"/>
              </a:rPr>
              <a:t>毫秒</a:t>
            </a:r>
            <a:r>
              <a:rPr lang="en-US" altLang="zh-CN" sz="1200" dirty="0">
                <a:solidFill>
                  <a:schemeClr val="tx1">
                    <a:lumMod val="65000"/>
                    <a:lumOff val="35000"/>
                  </a:schemeClr>
                </a:solidFill>
                <a:ea typeface="Alibaba PuHuiTi R"/>
              </a:rPr>
              <a:t>)</a:t>
            </a:r>
          </a:p>
          <a:p>
            <a:pPr fontAlgn="auto">
              <a:lnSpc>
                <a:spcPct val="150000"/>
              </a:lnSpc>
              <a:spcBef>
                <a:spcPts val="0"/>
              </a:spcBef>
              <a:spcAft>
                <a:spcPts val="0"/>
              </a:spcAft>
            </a:pPr>
            <a:r>
              <a:rPr lang="en-US" altLang="zh-CN" sz="1200" dirty="0">
                <a:solidFill>
                  <a:schemeClr val="tx1">
                    <a:lumMod val="65000"/>
                    <a:lumOff val="35000"/>
                  </a:schemeClr>
                </a:solidFill>
                <a:ea typeface="Alibaba PuHuiTi R"/>
              </a:rPr>
              <a:t>2</a:t>
            </a:r>
            <a:r>
              <a:rPr lang="zh-CN" altLang="en-US" sz="1200" dirty="0">
                <a:solidFill>
                  <a:schemeClr val="tx1">
                    <a:lumMod val="65000"/>
                    <a:lumOff val="35000"/>
                  </a:schemeClr>
                </a:solidFill>
                <a:ea typeface="Alibaba PuHuiTi R"/>
              </a:rPr>
              <a:t>、</a:t>
            </a:r>
            <a:r>
              <a:rPr lang="en-US" altLang="zh-CN" sz="1200" dirty="0">
                <a:solidFill>
                  <a:schemeClr val="tx1">
                    <a:lumMod val="65000"/>
                    <a:lumOff val="35000"/>
                  </a:schemeClr>
                </a:solidFill>
                <a:ea typeface="Alibaba PuHuiTi R"/>
              </a:rPr>
              <a:t>wait(</a:t>
            </a:r>
            <a:r>
              <a:rPr lang="zh-CN" altLang="en-US" sz="1200" dirty="0">
                <a:solidFill>
                  <a:schemeClr val="tx1">
                    <a:lumMod val="65000"/>
                    <a:lumOff val="35000"/>
                  </a:schemeClr>
                </a:solidFill>
                <a:ea typeface="Alibaba PuHuiTi R"/>
              </a:rPr>
              <a:t>毫秒</a:t>
            </a:r>
            <a:r>
              <a:rPr lang="en-US" altLang="zh-CN" sz="1200" dirty="0">
                <a:solidFill>
                  <a:schemeClr val="tx1">
                    <a:lumMod val="65000"/>
                    <a:lumOff val="35000"/>
                  </a:schemeClr>
                </a:solidFill>
                <a:ea typeface="Alibaba PuHuiTi R"/>
              </a:rPr>
              <a:t>)</a:t>
            </a:r>
            <a:endParaRPr lang="zh-CN" altLang="en-US" sz="1200" dirty="0">
              <a:solidFill>
                <a:schemeClr val="tx1">
                  <a:lumMod val="65000"/>
                  <a:lumOff val="35000"/>
                </a:schemeClr>
              </a:solidFill>
              <a:ea typeface="Alibaba PuHuiTi R"/>
            </a:endParaRPr>
          </a:p>
        </p:txBody>
      </p:sp>
      <p:cxnSp>
        <p:nvCxnSpPr>
          <p:cNvPr id="117" name="直接箭头连接符 59">
            <a:extLst>
              <a:ext uri="{FF2B5EF4-FFF2-40B4-BE49-F238E27FC236}">
                <a16:creationId xmlns:a16="http://schemas.microsoft.com/office/drawing/2014/main" id="{493573EE-1277-46E6-90F2-412DF8700663}"/>
              </a:ext>
            </a:extLst>
          </p:cNvPr>
          <p:cNvCxnSpPr>
            <a:cxnSpLocks/>
          </p:cNvCxnSpPr>
          <p:nvPr/>
        </p:nvCxnSpPr>
        <p:spPr>
          <a:xfrm flipH="1" flipV="1">
            <a:off x="2387600" y="4159908"/>
            <a:ext cx="4444578" cy="1670749"/>
          </a:xfrm>
          <a:prstGeom prst="straightConnector1">
            <a:avLst/>
          </a:prstGeom>
          <a:ln w="19050">
            <a:solidFill>
              <a:srgbClr val="49504F"/>
            </a:solidFill>
            <a:tailEnd type="arrow"/>
          </a:ln>
        </p:spPr>
        <p:style>
          <a:lnRef idx="1">
            <a:schemeClr val="accent1"/>
          </a:lnRef>
          <a:fillRef idx="0">
            <a:schemeClr val="accent1"/>
          </a:fillRef>
          <a:effectRef idx="0">
            <a:schemeClr val="accent1"/>
          </a:effectRef>
          <a:fontRef idx="minor">
            <a:schemeClr val="tx1"/>
          </a:fontRef>
        </p:style>
      </p:cxnSp>
      <p:sp>
        <p:nvSpPr>
          <p:cNvPr id="119" name="文本框 118">
            <a:extLst>
              <a:ext uri="{FF2B5EF4-FFF2-40B4-BE49-F238E27FC236}">
                <a16:creationId xmlns:a16="http://schemas.microsoft.com/office/drawing/2014/main" id="{8236AB05-06F6-424B-9153-D47B851D12E2}"/>
              </a:ext>
            </a:extLst>
          </p:cNvPr>
          <p:cNvSpPr txBox="1"/>
          <p:nvPr/>
        </p:nvSpPr>
        <p:spPr>
          <a:xfrm rot="1171443">
            <a:off x="3485180" y="5258336"/>
            <a:ext cx="3858474" cy="893834"/>
          </a:xfrm>
          <a:prstGeom prst="rect">
            <a:avLst/>
          </a:prstGeom>
          <a:noFill/>
        </p:spPr>
        <p:txBody>
          <a:bodyPr wrap="square">
            <a:spAutoFit/>
          </a:bodyPr>
          <a:lstStyle/>
          <a:p>
            <a:pPr fontAlgn="auto">
              <a:lnSpc>
                <a:spcPct val="150000"/>
              </a:lnSpc>
              <a:spcBef>
                <a:spcPts val="0"/>
              </a:spcBef>
              <a:spcAft>
                <a:spcPts val="0"/>
              </a:spcAft>
            </a:pPr>
            <a:r>
              <a:rPr lang="en-US" altLang="zh-CN" sz="1200" dirty="0">
                <a:solidFill>
                  <a:schemeClr val="tx1">
                    <a:lumMod val="65000"/>
                    <a:lumOff val="35000"/>
                  </a:schemeClr>
                </a:solidFill>
                <a:ea typeface="Alibaba PuHuiTi R"/>
              </a:rPr>
              <a:t>1</a:t>
            </a:r>
            <a:r>
              <a:rPr lang="zh-CN" altLang="en-US" sz="1200" dirty="0">
                <a:solidFill>
                  <a:schemeClr val="tx1">
                    <a:lumMod val="65000"/>
                    <a:lumOff val="35000"/>
                  </a:schemeClr>
                </a:solidFill>
                <a:ea typeface="Alibaba PuHuiTi R"/>
              </a:rPr>
              <a:t>、</a:t>
            </a:r>
            <a:r>
              <a:rPr lang="en-US" altLang="zh-CN" sz="1200" dirty="0">
                <a:solidFill>
                  <a:schemeClr val="tx1">
                    <a:lumMod val="65000"/>
                    <a:lumOff val="35000"/>
                  </a:schemeClr>
                </a:solidFill>
                <a:ea typeface="Alibaba PuHuiTi R"/>
              </a:rPr>
              <a:t>sleep</a:t>
            </a:r>
            <a:r>
              <a:rPr lang="zh-CN" altLang="en-US" sz="1200" dirty="0">
                <a:solidFill>
                  <a:schemeClr val="tx1">
                    <a:lumMod val="65000"/>
                    <a:lumOff val="35000"/>
                  </a:schemeClr>
                </a:solidFill>
                <a:ea typeface="Alibaba PuHuiTi R"/>
              </a:rPr>
              <a:t>时间到</a:t>
            </a:r>
            <a:endParaRPr lang="en-US" altLang="zh-CN" sz="1200" dirty="0">
              <a:solidFill>
                <a:schemeClr val="tx1">
                  <a:lumMod val="65000"/>
                  <a:lumOff val="35000"/>
                </a:schemeClr>
              </a:solidFill>
              <a:ea typeface="Alibaba PuHuiTi R"/>
            </a:endParaRPr>
          </a:p>
          <a:p>
            <a:pPr fontAlgn="auto">
              <a:lnSpc>
                <a:spcPct val="150000"/>
              </a:lnSpc>
              <a:spcBef>
                <a:spcPts val="0"/>
              </a:spcBef>
              <a:spcAft>
                <a:spcPts val="0"/>
              </a:spcAft>
            </a:pPr>
            <a:r>
              <a:rPr lang="en-US" altLang="zh-CN" sz="1200" dirty="0">
                <a:solidFill>
                  <a:schemeClr val="tx1">
                    <a:lumMod val="65000"/>
                    <a:lumOff val="35000"/>
                  </a:schemeClr>
                </a:solidFill>
                <a:ea typeface="Alibaba PuHuiTi R"/>
              </a:rPr>
              <a:t>2</a:t>
            </a:r>
            <a:r>
              <a:rPr lang="zh-CN" altLang="en-US" sz="1200" dirty="0">
                <a:solidFill>
                  <a:schemeClr val="tx1">
                    <a:lumMod val="65000"/>
                    <a:lumOff val="35000"/>
                  </a:schemeClr>
                </a:solidFill>
                <a:ea typeface="Alibaba PuHuiTi R"/>
              </a:rPr>
              <a:t>、</a:t>
            </a:r>
            <a:r>
              <a:rPr lang="en-US" altLang="zh-CN" sz="1200" dirty="0">
                <a:solidFill>
                  <a:schemeClr val="tx1">
                    <a:lumMod val="65000"/>
                    <a:lumOff val="35000"/>
                  </a:schemeClr>
                </a:solidFill>
                <a:ea typeface="Alibaba PuHuiTi R"/>
              </a:rPr>
              <a:t>wait</a:t>
            </a:r>
            <a:r>
              <a:rPr lang="zh-CN" altLang="en-US" sz="1200" dirty="0">
                <a:solidFill>
                  <a:schemeClr val="tx1">
                    <a:lumMod val="65000"/>
                    <a:lumOff val="35000"/>
                  </a:schemeClr>
                </a:solidFill>
                <a:ea typeface="Alibaba PuHuiTi R"/>
              </a:rPr>
              <a:t>事件到，并得到锁对象</a:t>
            </a:r>
            <a:endParaRPr lang="en-US" altLang="zh-CN" sz="1200" dirty="0">
              <a:solidFill>
                <a:schemeClr val="tx1">
                  <a:lumMod val="65000"/>
                  <a:lumOff val="35000"/>
                </a:schemeClr>
              </a:solidFill>
              <a:ea typeface="Alibaba PuHuiTi R"/>
            </a:endParaRPr>
          </a:p>
          <a:p>
            <a:pPr fontAlgn="auto">
              <a:lnSpc>
                <a:spcPct val="150000"/>
              </a:lnSpc>
              <a:spcBef>
                <a:spcPts val="0"/>
              </a:spcBef>
              <a:spcAft>
                <a:spcPts val="0"/>
              </a:spcAft>
            </a:pPr>
            <a:r>
              <a:rPr lang="en-US" altLang="zh-CN" sz="1200" dirty="0">
                <a:solidFill>
                  <a:schemeClr val="tx1">
                    <a:lumMod val="65000"/>
                    <a:lumOff val="35000"/>
                  </a:schemeClr>
                </a:solidFill>
                <a:ea typeface="Alibaba PuHuiTi R"/>
              </a:rPr>
              <a:t>3</a:t>
            </a:r>
            <a:r>
              <a:rPr lang="zh-CN" altLang="en-US" sz="1200" dirty="0">
                <a:solidFill>
                  <a:schemeClr val="tx1">
                    <a:lumMod val="65000"/>
                    <a:lumOff val="35000"/>
                  </a:schemeClr>
                </a:solidFill>
                <a:ea typeface="Alibaba PuHuiTi R"/>
              </a:rPr>
              <a:t>、</a:t>
            </a:r>
            <a:r>
              <a:rPr lang="en-US" altLang="zh-CN" sz="1200" dirty="0">
                <a:solidFill>
                  <a:schemeClr val="tx1">
                    <a:lumMod val="65000"/>
                    <a:lumOff val="35000"/>
                  </a:schemeClr>
                </a:solidFill>
                <a:ea typeface="Alibaba PuHuiTi R"/>
              </a:rPr>
              <a:t>wait</a:t>
            </a:r>
            <a:r>
              <a:rPr lang="zh-CN" altLang="en-US" sz="1200" dirty="0">
                <a:solidFill>
                  <a:schemeClr val="tx1">
                    <a:lumMod val="65000"/>
                    <a:lumOff val="35000"/>
                  </a:schemeClr>
                </a:solidFill>
                <a:ea typeface="Alibaba PuHuiTi R"/>
              </a:rPr>
              <a:t>时间没到，被其他线程</a:t>
            </a:r>
            <a:r>
              <a:rPr lang="en-US" altLang="zh-CN" sz="1200" dirty="0">
                <a:solidFill>
                  <a:schemeClr val="tx1">
                    <a:lumMod val="65000"/>
                    <a:lumOff val="35000"/>
                  </a:schemeClr>
                </a:solidFill>
                <a:ea typeface="Alibaba PuHuiTi R"/>
              </a:rPr>
              <a:t>notify</a:t>
            </a:r>
            <a:r>
              <a:rPr lang="zh-CN" altLang="en-US" sz="1200" dirty="0">
                <a:solidFill>
                  <a:schemeClr val="tx1">
                    <a:lumMod val="65000"/>
                    <a:lumOff val="35000"/>
                  </a:schemeClr>
                </a:solidFill>
                <a:ea typeface="Alibaba PuHuiTi R"/>
              </a:rPr>
              <a:t>，并得到锁对象</a:t>
            </a:r>
          </a:p>
        </p:txBody>
      </p:sp>
      <p:sp>
        <p:nvSpPr>
          <p:cNvPr id="121" name="文本框 120">
            <a:extLst>
              <a:ext uri="{FF2B5EF4-FFF2-40B4-BE49-F238E27FC236}">
                <a16:creationId xmlns:a16="http://schemas.microsoft.com/office/drawing/2014/main" id="{6E61CFFD-9EB1-4FA2-90C9-0271D1DE1BBF}"/>
              </a:ext>
            </a:extLst>
          </p:cNvPr>
          <p:cNvSpPr txBox="1"/>
          <p:nvPr/>
        </p:nvSpPr>
        <p:spPr>
          <a:xfrm>
            <a:off x="1617742" y="2620328"/>
            <a:ext cx="575542" cy="276999"/>
          </a:xfrm>
          <a:prstGeom prst="rect">
            <a:avLst/>
          </a:prstGeom>
          <a:noFill/>
        </p:spPr>
        <p:txBody>
          <a:bodyPr wrap="none" rtlCol="0">
            <a:spAutoFit/>
          </a:bodyPr>
          <a:lstStyle/>
          <a:p>
            <a:pPr fontAlgn="auto">
              <a:spcBef>
                <a:spcPts val="0"/>
              </a:spcBef>
              <a:spcAft>
                <a:spcPts val="0"/>
              </a:spcAft>
            </a:pPr>
            <a:r>
              <a:rPr lang="en-US" altLang="zh-CN" sz="1200" dirty="0">
                <a:solidFill>
                  <a:schemeClr val="tx1">
                    <a:lumMod val="65000"/>
                    <a:lumOff val="35000"/>
                  </a:schemeClr>
                </a:solidFill>
                <a:ea typeface="Alibaba PuHuiTi R"/>
              </a:rPr>
              <a:t>start()</a:t>
            </a:r>
            <a:endParaRPr lang="zh-CN" altLang="en-US" sz="1200" dirty="0">
              <a:solidFill>
                <a:schemeClr val="tx1">
                  <a:lumMod val="65000"/>
                  <a:lumOff val="35000"/>
                </a:schemeClr>
              </a:solidFill>
              <a:ea typeface="Alibaba PuHuiTi R"/>
            </a:endParaRPr>
          </a:p>
        </p:txBody>
      </p:sp>
      <p:sp>
        <p:nvSpPr>
          <p:cNvPr id="122" name="文本框 121">
            <a:extLst>
              <a:ext uri="{FF2B5EF4-FFF2-40B4-BE49-F238E27FC236}">
                <a16:creationId xmlns:a16="http://schemas.microsoft.com/office/drawing/2014/main" id="{F6737DDA-2C04-48DA-99D0-90E8A60FD45F}"/>
              </a:ext>
            </a:extLst>
          </p:cNvPr>
          <p:cNvSpPr txBox="1"/>
          <p:nvPr/>
        </p:nvSpPr>
        <p:spPr>
          <a:xfrm>
            <a:off x="1432666" y="4471243"/>
            <a:ext cx="800219" cy="616836"/>
          </a:xfrm>
          <a:prstGeom prst="rect">
            <a:avLst/>
          </a:prstGeom>
          <a:noFill/>
        </p:spPr>
        <p:txBody>
          <a:bodyPr wrap="square" rtlCol="0">
            <a:spAutoFit/>
          </a:bodyPr>
          <a:lstStyle/>
          <a:p>
            <a:pPr fontAlgn="auto">
              <a:lnSpc>
                <a:spcPct val="150000"/>
              </a:lnSpc>
              <a:spcBef>
                <a:spcPts val="0"/>
              </a:spcBef>
              <a:spcAft>
                <a:spcPts val="0"/>
              </a:spcAft>
            </a:pPr>
            <a:r>
              <a:rPr lang="zh-CN" altLang="en-US" sz="1200" dirty="0">
                <a:solidFill>
                  <a:schemeClr val="tx1">
                    <a:lumMod val="65000"/>
                    <a:lumOff val="35000"/>
                  </a:schemeClr>
                </a:solidFill>
                <a:ea typeface="Alibaba PuHuiTi R"/>
              </a:rPr>
              <a:t>执行完毕</a:t>
            </a:r>
            <a:endParaRPr lang="en-US" altLang="zh-CN" sz="1200" dirty="0">
              <a:solidFill>
                <a:schemeClr val="tx1">
                  <a:lumMod val="65000"/>
                  <a:lumOff val="35000"/>
                </a:schemeClr>
              </a:solidFill>
              <a:ea typeface="Alibaba PuHuiTi R"/>
            </a:endParaRPr>
          </a:p>
          <a:p>
            <a:pPr fontAlgn="auto">
              <a:lnSpc>
                <a:spcPct val="150000"/>
              </a:lnSpc>
              <a:spcBef>
                <a:spcPts val="0"/>
              </a:spcBef>
              <a:spcAft>
                <a:spcPts val="0"/>
              </a:spcAft>
            </a:pPr>
            <a:r>
              <a:rPr lang="zh-CN" altLang="en-US" sz="1200" dirty="0">
                <a:solidFill>
                  <a:schemeClr val="tx1">
                    <a:lumMod val="65000"/>
                    <a:lumOff val="35000"/>
                  </a:schemeClr>
                </a:solidFill>
                <a:ea typeface="Alibaba PuHuiTi R"/>
              </a:rPr>
              <a:t>出现异常</a:t>
            </a:r>
          </a:p>
        </p:txBody>
      </p:sp>
      <p:cxnSp>
        <p:nvCxnSpPr>
          <p:cNvPr id="124" name="肘形连接符 76">
            <a:extLst>
              <a:ext uri="{FF2B5EF4-FFF2-40B4-BE49-F238E27FC236}">
                <a16:creationId xmlns:a16="http://schemas.microsoft.com/office/drawing/2014/main" id="{4D4F742B-1D5A-4826-A875-D176CB4AF09A}"/>
              </a:ext>
            </a:extLst>
          </p:cNvPr>
          <p:cNvCxnSpPr>
            <a:cxnSpLocks/>
            <a:stCxn id="97" idx="3"/>
            <a:endCxn id="78" idx="5"/>
          </p:cNvCxnSpPr>
          <p:nvPr/>
        </p:nvCxnSpPr>
        <p:spPr>
          <a:xfrm flipH="1" flipV="1">
            <a:off x="8649505" y="1746847"/>
            <a:ext cx="566306" cy="3966035"/>
          </a:xfrm>
          <a:prstGeom prst="bentConnector3">
            <a:avLst>
              <a:gd name="adj1" fmla="val -214270"/>
            </a:avLst>
          </a:prstGeom>
          <a:ln w="19050">
            <a:solidFill>
              <a:srgbClr val="49504F"/>
            </a:solidFill>
            <a:tailEnd type="arrow"/>
          </a:ln>
        </p:spPr>
        <p:style>
          <a:lnRef idx="1">
            <a:schemeClr val="accent1"/>
          </a:lnRef>
          <a:fillRef idx="0">
            <a:schemeClr val="accent1"/>
          </a:fillRef>
          <a:effectRef idx="0">
            <a:schemeClr val="accent1"/>
          </a:effectRef>
          <a:fontRef idx="minor">
            <a:schemeClr val="tx1"/>
          </a:fontRef>
        </p:style>
      </p:cxnSp>
      <p:sp>
        <p:nvSpPr>
          <p:cNvPr id="128" name="文本框 127">
            <a:extLst>
              <a:ext uri="{FF2B5EF4-FFF2-40B4-BE49-F238E27FC236}">
                <a16:creationId xmlns:a16="http://schemas.microsoft.com/office/drawing/2014/main" id="{4F087172-1122-4AA9-9C67-F48C8EE46698}"/>
              </a:ext>
            </a:extLst>
          </p:cNvPr>
          <p:cNvSpPr txBox="1"/>
          <p:nvPr/>
        </p:nvSpPr>
        <p:spPr>
          <a:xfrm>
            <a:off x="10432583" y="2713272"/>
            <a:ext cx="1525737" cy="1447832"/>
          </a:xfrm>
          <a:prstGeom prst="rect">
            <a:avLst/>
          </a:prstGeom>
          <a:noFill/>
        </p:spPr>
        <p:txBody>
          <a:bodyPr wrap="square">
            <a:spAutoFit/>
          </a:bodyPr>
          <a:lstStyle/>
          <a:p>
            <a:pPr fontAlgn="auto">
              <a:lnSpc>
                <a:spcPct val="150000"/>
              </a:lnSpc>
              <a:spcBef>
                <a:spcPts val="0"/>
              </a:spcBef>
              <a:spcAft>
                <a:spcPts val="0"/>
              </a:spcAft>
            </a:pPr>
            <a:r>
              <a:rPr lang="en-US" altLang="zh-CN" sz="1200" dirty="0">
                <a:solidFill>
                  <a:schemeClr val="tx1">
                    <a:lumMod val="65000"/>
                    <a:lumOff val="35000"/>
                  </a:schemeClr>
                </a:solidFill>
                <a:ea typeface="Alibaba PuHuiTi R"/>
              </a:rPr>
              <a:t>1</a:t>
            </a:r>
            <a:r>
              <a:rPr lang="zh-CN" altLang="en-US" sz="1200" dirty="0">
                <a:solidFill>
                  <a:schemeClr val="tx1">
                    <a:lumMod val="65000"/>
                    <a:lumOff val="35000"/>
                  </a:schemeClr>
                </a:solidFill>
                <a:ea typeface="Alibaba PuHuiTi R"/>
              </a:rPr>
              <a:t>、</a:t>
            </a:r>
            <a:r>
              <a:rPr lang="en-US" altLang="zh-CN" sz="1200" dirty="0">
                <a:solidFill>
                  <a:schemeClr val="tx1">
                    <a:lumMod val="65000"/>
                    <a:lumOff val="35000"/>
                  </a:schemeClr>
                </a:solidFill>
                <a:ea typeface="Alibaba PuHuiTi R"/>
              </a:rPr>
              <a:t>wait</a:t>
            </a:r>
            <a:r>
              <a:rPr lang="zh-CN" altLang="en-US" sz="1200" dirty="0">
                <a:solidFill>
                  <a:schemeClr val="tx1">
                    <a:lumMod val="65000"/>
                    <a:lumOff val="35000"/>
                  </a:schemeClr>
                </a:solidFill>
                <a:ea typeface="Alibaba PuHuiTi R"/>
              </a:rPr>
              <a:t>时间到，未获得锁对象</a:t>
            </a:r>
            <a:endParaRPr lang="en-US" altLang="zh-CN" sz="1200" dirty="0">
              <a:solidFill>
                <a:schemeClr val="tx1">
                  <a:lumMod val="65000"/>
                  <a:lumOff val="35000"/>
                </a:schemeClr>
              </a:solidFill>
              <a:ea typeface="Alibaba PuHuiTi R"/>
            </a:endParaRPr>
          </a:p>
          <a:p>
            <a:pPr fontAlgn="auto">
              <a:lnSpc>
                <a:spcPct val="150000"/>
              </a:lnSpc>
              <a:spcBef>
                <a:spcPts val="0"/>
              </a:spcBef>
              <a:spcAft>
                <a:spcPts val="0"/>
              </a:spcAft>
            </a:pPr>
            <a:r>
              <a:rPr lang="en-US" altLang="zh-CN" sz="1200" dirty="0">
                <a:solidFill>
                  <a:schemeClr val="tx1">
                    <a:lumMod val="65000"/>
                    <a:lumOff val="35000"/>
                  </a:schemeClr>
                </a:solidFill>
                <a:ea typeface="Alibaba PuHuiTi R"/>
              </a:rPr>
              <a:t>2</a:t>
            </a:r>
            <a:r>
              <a:rPr lang="zh-CN" altLang="en-US" sz="1200" dirty="0">
                <a:solidFill>
                  <a:schemeClr val="tx1">
                    <a:lumMod val="65000"/>
                    <a:lumOff val="35000"/>
                  </a:schemeClr>
                </a:solidFill>
                <a:ea typeface="Alibaba PuHuiTi R"/>
              </a:rPr>
              <a:t>、</a:t>
            </a:r>
            <a:r>
              <a:rPr lang="en-US" altLang="zh-CN" sz="1200" dirty="0">
                <a:solidFill>
                  <a:schemeClr val="tx1">
                    <a:lumMod val="65000"/>
                    <a:lumOff val="35000"/>
                  </a:schemeClr>
                </a:solidFill>
                <a:ea typeface="Alibaba PuHuiTi R"/>
              </a:rPr>
              <a:t>wait</a:t>
            </a:r>
            <a:r>
              <a:rPr lang="zh-CN" altLang="en-US" sz="1200" dirty="0">
                <a:solidFill>
                  <a:schemeClr val="tx1">
                    <a:lumMod val="65000"/>
                    <a:lumOff val="35000"/>
                  </a:schemeClr>
                </a:solidFill>
                <a:ea typeface="Alibaba PuHuiTi R"/>
              </a:rPr>
              <a:t>时间没到，被其他线程</a:t>
            </a:r>
            <a:r>
              <a:rPr lang="en-US" altLang="zh-CN" sz="1200" dirty="0">
                <a:solidFill>
                  <a:schemeClr val="tx1">
                    <a:lumMod val="65000"/>
                    <a:lumOff val="35000"/>
                  </a:schemeClr>
                </a:solidFill>
                <a:ea typeface="Alibaba PuHuiTi R"/>
              </a:rPr>
              <a:t>notify</a:t>
            </a:r>
            <a:r>
              <a:rPr lang="zh-CN" altLang="en-US" sz="1200" dirty="0">
                <a:solidFill>
                  <a:schemeClr val="tx1">
                    <a:lumMod val="65000"/>
                    <a:lumOff val="35000"/>
                  </a:schemeClr>
                </a:solidFill>
                <a:ea typeface="Alibaba PuHuiTi R"/>
              </a:rPr>
              <a:t>，未获得锁对象</a:t>
            </a:r>
          </a:p>
        </p:txBody>
      </p:sp>
    </p:spTree>
    <p:extLst>
      <p:ext uri="{BB962C8B-B14F-4D97-AF65-F5344CB8AC3E}">
        <p14:creationId xmlns:p14="http://schemas.microsoft.com/office/powerpoint/2010/main" val="2974119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1"/>
                                        </p:tgtEl>
                                        <p:attrNameLst>
                                          <p:attrName>style.visibility</p:attrName>
                                        </p:attrNameLst>
                                      </p:cBhvr>
                                      <p:to>
                                        <p:strVal val="visible"/>
                                      </p:to>
                                    </p:set>
                                    <p:animEffect transition="in" filter="wipe(up)">
                                      <p:cBhvr>
                                        <p:cTn id="12" dur="500"/>
                                        <p:tgtEl>
                                          <p:spTgt spid="121"/>
                                        </p:tgtEl>
                                      </p:cBhvr>
                                    </p:animEffect>
                                  </p:childTnLst>
                                </p:cTn>
                              </p:par>
                              <p:par>
                                <p:cTn id="13" presetID="22" presetClass="entr" presetSubtype="1"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22"/>
                                        </p:tgtEl>
                                        <p:attrNameLst>
                                          <p:attrName>style.visibility</p:attrName>
                                        </p:attrNameLst>
                                      </p:cBhvr>
                                      <p:to>
                                        <p:strVal val="visible"/>
                                      </p:to>
                                    </p:set>
                                    <p:animEffect transition="in" filter="wipe(up)">
                                      <p:cBhvr>
                                        <p:cTn id="20" dur="500"/>
                                        <p:tgtEl>
                                          <p:spTgt spid="122"/>
                                        </p:tgtEl>
                                      </p:cBhvr>
                                    </p:animEffect>
                                  </p:childTnLst>
                                </p:cTn>
                              </p:par>
                              <p:par>
                                <p:cTn id="21" presetID="22" presetClass="entr" presetSubtype="1" fill="hold" nodeType="with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wipe(up)">
                                      <p:cBhvr>
                                        <p:cTn id="23" dur="500"/>
                                        <p:tgtEl>
                                          <p:spTgt spid="3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08"/>
                                        </p:tgtEl>
                                        <p:attrNameLst>
                                          <p:attrName>style.visibility</p:attrName>
                                        </p:attrNameLst>
                                      </p:cBhvr>
                                      <p:to>
                                        <p:strVal val="visible"/>
                                      </p:to>
                                    </p:set>
                                    <p:animEffect transition="in" filter="wipe(down)">
                                      <p:cBhvr>
                                        <p:cTn id="28" dur="500"/>
                                        <p:tgtEl>
                                          <p:spTgt spid="108"/>
                                        </p:tgtEl>
                                      </p:cBhvr>
                                    </p:animEffect>
                                  </p:childTnLst>
                                </p:cTn>
                              </p:par>
                              <p:par>
                                <p:cTn id="29" presetID="22" presetClass="entr" presetSubtype="4" fill="hold" nodeType="withEffect">
                                  <p:stCondLst>
                                    <p:cond delay="0"/>
                                  </p:stCondLst>
                                  <p:childTnLst>
                                    <p:set>
                                      <p:cBhvr>
                                        <p:cTn id="30" dur="1" fill="hold">
                                          <p:stCondLst>
                                            <p:cond delay="0"/>
                                          </p:stCondLst>
                                        </p:cTn>
                                        <p:tgtEl>
                                          <p:spTgt spid="104"/>
                                        </p:tgtEl>
                                        <p:attrNameLst>
                                          <p:attrName>style.visibility</p:attrName>
                                        </p:attrNameLst>
                                      </p:cBhvr>
                                      <p:to>
                                        <p:strVal val="visible"/>
                                      </p:to>
                                    </p:set>
                                    <p:animEffect transition="in" filter="wipe(down)">
                                      <p:cBhvr>
                                        <p:cTn id="31" dur="500"/>
                                        <p:tgtEl>
                                          <p:spTgt spid="10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109"/>
                                        </p:tgtEl>
                                        <p:attrNameLst>
                                          <p:attrName>style.visibility</p:attrName>
                                        </p:attrNameLst>
                                      </p:cBhvr>
                                      <p:to>
                                        <p:strVal val="visible"/>
                                      </p:to>
                                    </p:set>
                                    <p:animEffect transition="in" filter="wipe(up)">
                                      <p:cBhvr>
                                        <p:cTn id="36" dur="500"/>
                                        <p:tgtEl>
                                          <p:spTgt spid="109"/>
                                        </p:tgtEl>
                                      </p:cBhvr>
                                    </p:animEffect>
                                  </p:childTnLst>
                                </p:cTn>
                              </p:par>
                              <p:par>
                                <p:cTn id="37" presetID="22" presetClass="entr" presetSubtype="1" fill="hold" nodeType="withEffect">
                                  <p:stCondLst>
                                    <p:cond delay="0"/>
                                  </p:stCondLst>
                                  <p:childTnLst>
                                    <p:set>
                                      <p:cBhvr>
                                        <p:cTn id="38" dur="1" fill="hold">
                                          <p:stCondLst>
                                            <p:cond delay="0"/>
                                          </p:stCondLst>
                                        </p:cTn>
                                        <p:tgtEl>
                                          <p:spTgt spid="98"/>
                                        </p:tgtEl>
                                        <p:attrNameLst>
                                          <p:attrName>style.visibility</p:attrName>
                                        </p:attrNameLst>
                                      </p:cBhvr>
                                      <p:to>
                                        <p:strVal val="visible"/>
                                      </p:to>
                                    </p:set>
                                    <p:animEffect transition="in" filter="wipe(up)">
                                      <p:cBhvr>
                                        <p:cTn id="39" dur="500"/>
                                        <p:tgtEl>
                                          <p:spTgt spid="9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76"/>
                                        </p:tgtEl>
                                        <p:attrNameLst>
                                          <p:attrName>style.visibility</p:attrName>
                                        </p:attrNameLst>
                                      </p:cBhvr>
                                      <p:to>
                                        <p:strVal val="visible"/>
                                      </p:to>
                                    </p:set>
                                    <p:animEffect transition="in" filter="wipe(left)">
                                      <p:cBhvr>
                                        <p:cTn id="44" dur="500"/>
                                        <p:tgtEl>
                                          <p:spTgt spid="76"/>
                                        </p:tgtEl>
                                      </p:cBhvr>
                                    </p:animEffect>
                                  </p:childTnLst>
                                </p:cTn>
                              </p:par>
                              <p:par>
                                <p:cTn id="45" presetID="22" presetClass="entr" presetSubtype="8" fill="hold" nodeType="withEffect">
                                  <p:stCondLst>
                                    <p:cond delay="0"/>
                                  </p:stCondLst>
                                  <p:childTnLst>
                                    <p:set>
                                      <p:cBhvr>
                                        <p:cTn id="46" dur="1" fill="hold">
                                          <p:stCondLst>
                                            <p:cond delay="0"/>
                                          </p:stCondLst>
                                        </p:cTn>
                                        <p:tgtEl>
                                          <p:spTgt spid="63"/>
                                        </p:tgtEl>
                                        <p:attrNameLst>
                                          <p:attrName>style.visibility</p:attrName>
                                        </p:attrNameLst>
                                      </p:cBhvr>
                                      <p:to>
                                        <p:strVal val="visible"/>
                                      </p:to>
                                    </p:set>
                                    <p:animEffect transition="in" filter="wipe(left)">
                                      <p:cBhvr>
                                        <p:cTn id="47" dur="500"/>
                                        <p:tgtEl>
                                          <p:spTgt spid="6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110"/>
                                        </p:tgtEl>
                                        <p:attrNameLst>
                                          <p:attrName>style.visibility</p:attrName>
                                        </p:attrNameLst>
                                      </p:cBhvr>
                                      <p:to>
                                        <p:strVal val="visible"/>
                                      </p:to>
                                    </p:set>
                                    <p:animEffect transition="in" filter="wipe(down)">
                                      <p:cBhvr>
                                        <p:cTn id="52" dur="500"/>
                                        <p:tgtEl>
                                          <p:spTgt spid="110"/>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113"/>
                                        </p:tgtEl>
                                        <p:attrNameLst>
                                          <p:attrName>style.visibility</p:attrName>
                                        </p:attrNameLst>
                                      </p:cBhvr>
                                      <p:to>
                                        <p:strVal val="visible"/>
                                      </p:to>
                                    </p:set>
                                    <p:animEffect transition="in" filter="wipe(down)">
                                      <p:cBhvr>
                                        <p:cTn id="55" dur="500"/>
                                        <p:tgtEl>
                                          <p:spTgt spid="113"/>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2" fill="hold" grpId="0" nodeType="clickEffect">
                                  <p:stCondLst>
                                    <p:cond delay="0"/>
                                  </p:stCondLst>
                                  <p:childTnLst>
                                    <p:set>
                                      <p:cBhvr>
                                        <p:cTn id="59" dur="1" fill="hold">
                                          <p:stCondLst>
                                            <p:cond delay="0"/>
                                          </p:stCondLst>
                                        </p:cTn>
                                        <p:tgtEl>
                                          <p:spTgt spid="77"/>
                                        </p:tgtEl>
                                        <p:attrNameLst>
                                          <p:attrName>style.visibility</p:attrName>
                                        </p:attrNameLst>
                                      </p:cBhvr>
                                      <p:to>
                                        <p:strVal val="visible"/>
                                      </p:to>
                                    </p:set>
                                    <p:animEffect transition="in" filter="wipe(right)">
                                      <p:cBhvr>
                                        <p:cTn id="60" dur="500"/>
                                        <p:tgtEl>
                                          <p:spTgt spid="77"/>
                                        </p:tgtEl>
                                      </p:cBhvr>
                                    </p:animEffect>
                                  </p:childTnLst>
                                </p:cTn>
                              </p:par>
                              <p:par>
                                <p:cTn id="61" presetID="22" presetClass="entr" presetSubtype="2" fill="hold" nodeType="withEffect">
                                  <p:stCondLst>
                                    <p:cond delay="0"/>
                                  </p:stCondLst>
                                  <p:childTnLst>
                                    <p:set>
                                      <p:cBhvr>
                                        <p:cTn id="62" dur="1" fill="hold">
                                          <p:stCondLst>
                                            <p:cond delay="0"/>
                                          </p:stCondLst>
                                        </p:cTn>
                                        <p:tgtEl>
                                          <p:spTgt spid="70"/>
                                        </p:tgtEl>
                                        <p:attrNameLst>
                                          <p:attrName>style.visibility</p:attrName>
                                        </p:attrNameLst>
                                      </p:cBhvr>
                                      <p:to>
                                        <p:strVal val="visible"/>
                                      </p:to>
                                    </p:set>
                                    <p:animEffect transition="in" filter="wipe(right)">
                                      <p:cBhvr>
                                        <p:cTn id="63" dur="500"/>
                                        <p:tgtEl>
                                          <p:spTgt spid="70"/>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116"/>
                                        </p:tgtEl>
                                        <p:attrNameLst>
                                          <p:attrName>style.visibility</p:attrName>
                                        </p:attrNameLst>
                                      </p:cBhvr>
                                      <p:to>
                                        <p:strVal val="visible"/>
                                      </p:to>
                                    </p:set>
                                    <p:animEffect transition="in" filter="wipe(left)">
                                      <p:cBhvr>
                                        <p:cTn id="68" dur="500"/>
                                        <p:tgtEl>
                                          <p:spTgt spid="116"/>
                                        </p:tgtEl>
                                      </p:cBhvr>
                                    </p:animEffect>
                                  </p:childTnLst>
                                </p:cTn>
                              </p:par>
                              <p:par>
                                <p:cTn id="69" presetID="22" presetClass="entr" presetSubtype="8" fill="hold" nodeType="withEffect">
                                  <p:stCondLst>
                                    <p:cond delay="0"/>
                                  </p:stCondLst>
                                  <p:childTnLst>
                                    <p:set>
                                      <p:cBhvr>
                                        <p:cTn id="70" dur="1" fill="hold">
                                          <p:stCondLst>
                                            <p:cond delay="0"/>
                                          </p:stCondLst>
                                        </p:cTn>
                                        <p:tgtEl>
                                          <p:spTgt spid="114"/>
                                        </p:tgtEl>
                                        <p:attrNameLst>
                                          <p:attrName>style.visibility</p:attrName>
                                        </p:attrNameLst>
                                      </p:cBhvr>
                                      <p:to>
                                        <p:strVal val="visible"/>
                                      </p:to>
                                    </p:set>
                                    <p:animEffect transition="in" filter="wipe(left)">
                                      <p:cBhvr>
                                        <p:cTn id="71" dur="500"/>
                                        <p:tgtEl>
                                          <p:spTgt spid="114"/>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grpId="0" nodeType="clickEffect">
                                  <p:stCondLst>
                                    <p:cond delay="0"/>
                                  </p:stCondLst>
                                  <p:childTnLst>
                                    <p:set>
                                      <p:cBhvr>
                                        <p:cTn id="75" dur="1" fill="hold">
                                          <p:stCondLst>
                                            <p:cond delay="0"/>
                                          </p:stCondLst>
                                        </p:cTn>
                                        <p:tgtEl>
                                          <p:spTgt spid="119"/>
                                        </p:tgtEl>
                                        <p:attrNameLst>
                                          <p:attrName>style.visibility</p:attrName>
                                        </p:attrNameLst>
                                      </p:cBhvr>
                                      <p:to>
                                        <p:strVal val="visible"/>
                                      </p:to>
                                    </p:set>
                                    <p:animEffect transition="in" filter="wipe(down)">
                                      <p:cBhvr>
                                        <p:cTn id="76" dur="500"/>
                                        <p:tgtEl>
                                          <p:spTgt spid="119"/>
                                        </p:tgtEl>
                                      </p:cBhvr>
                                    </p:animEffect>
                                  </p:childTnLst>
                                </p:cTn>
                              </p:par>
                              <p:par>
                                <p:cTn id="77" presetID="22" presetClass="entr" presetSubtype="4" fill="hold" nodeType="withEffect">
                                  <p:stCondLst>
                                    <p:cond delay="0"/>
                                  </p:stCondLst>
                                  <p:childTnLst>
                                    <p:set>
                                      <p:cBhvr>
                                        <p:cTn id="78" dur="1" fill="hold">
                                          <p:stCondLst>
                                            <p:cond delay="0"/>
                                          </p:stCondLst>
                                        </p:cTn>
                                        <p:tgtEl>
                                          <p:spTgt spid="117"/>
                                        </p:tgtEl>
                                        <p:attrNameLst>
                                          <p:attrName>style.visibility</p:attrName>
                                        </p:attrNameLst>
                                      </p:cBhvr>
                                      <p:to>
                                        <p:strVal val="visible"/>
                                      </p:to>
                                    </p:set>
                                    <p:animEffect transition="in" filter="wipe(down)">
                                      <p:cBhvr>
                                        <p:cTn id="79" dur="500"/>
                                        <p:tgtEl>
                                          <p:spTgt spid="117"/>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nodeType="clickEffect">
                                  <p:stCondLst>
                                    <p:cond delay="0"/>
                                  </p:stCondLst>
                                  <p:childTnLst>
                                    <p:set>
                                      <p:cBhvr>
                                        <p:cTn id="83" dur="1" fill="hold">
                                          <p:stCondLst>
                                            <p:cond delay="0"/>
                                          </p:stCondLst>
                                        </p:cTn>
                                        <p:tgtEl>
                                          <p:spTgt spid="124"/>
                                        </p:tgtEl>
                                        <p:attrNameLst>
                                          <p:attrName>style.visibility</p:attrName>
                                        </p:attrNameLst>
                                      </p:cBhvr>
                                      <p:to>
                                        <p:strVal val="visible"/>
                                      </p:to>
                                    </p:set>
                                    <p:animEffect transition="in" filter="wipe(down)">
                                      <p:cBhvr>
                                        <p:cTn id="84" dur="500"/>
                                        <p:tgtEl>
                                          <p:spTgt spid="124"/>
                                        </p:tgtEl>
                                      </p:cBhvr>
                                    </p:animEffect>
                                  </p:childTnLst>
                                </p:cTn>
                              </p:par>
                              <p:par>
                                <p:cTn id="85" presetID="22" presetClass="entr" presetSubtype="4" fill="hold" grpId="0" nodeType="withEffect">
                                  <p:stCondLst>
                                    <p:cond delay="0"/>
                                  </p:stCondLst>
                                  <p:childTnLst>
                                    <p:set>
                                      <p:cBhvr>
                                        <p:cTn id="86" dur="1" fill="hold">
                                          <p:stCondLst>
                                            <p:cond delay="0"/>
                                          </p:stCondLst>
                                        </p:cTn>
                                        <p:tgtEl>
                                          <p:spTgt spid="128"/>
                                        </p:tgtEl>
                                        <p:attrNameLst>
                                          <p:attrName>style.visibility</p:attrName>
                                        </p:attrNameLst>
                                      </p:cBhvr>
                                      <p:to>
                                        <p:strVal val="visible"/>
                                      </p:to>
                                    </p:set>
                                    <p:animEffect transition="in" filter="wipe(down)">
                                      <p:cBhvr>
                                        <p:cTn id="87"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6" grpId="0"/>
      <p:bldP spid="77" grpId="0"/>
      <p:bldP spid="108" grpId="0"/>
      <p:bldP spid="109" grpId="0"/>
      <p:bldP spid="113" grpId="0"/>
      <p:bldP spid="116" grpId="0"/>
      <p:bldP spid="119" grpId="0"/>
      <p:bldP spid="121" grpId="0"/>
      <p:bldP spid="122" grpId="0"/>
      <p:bldP spid="128"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6CF94E84-6F22-C942-A1D4-BA6A5DBD17DC}"/>
              </a:ext>
            </a:extLst>
          </p:cNvPr>
          <p:cNvSpPr>
            <a:spLocks noGrp="1"/>
          </p:cNvSpPr>
          <p:nvPr>
            <p:ph type="body" sz="quarter" idx="10"/>
          </p:nvPr>
        </p:nvSpPr>
        <p:spPr/>
        <p:txBody>
          <a:bodyPr/>
          <a:lstStyle/>
          <a:p>
            <a:r>
              <a:rPr kumimoji="1" lang="zh-CN" altLang="en-US" sz="1600" dirty="0"/>
              <a:t>线程的</a:t>
            </a:r>
            <a:r>
              <a:rPr kumimoji="1" lang="en-US" altLang="zh-CN" sz="1600" dirty="0"/>
              <a:t>6</a:t>
            </a:r>
            <a:r>
              <a:rPr kumimoji="1" lang="zh-CN" altLang="en-US" sz="1600" dirty="0"/>
              <a:t>种状态总结</a:t>
            </a:r>
          </a:p>
        </p:txBody>
      </p:sp>
      <p:graphicFrame>
        <p:nvGraphicFramePr>
          <p:cNvPr id="7" name="表格 6">
            <a:extLst>
              <a:ext uri="{FF2B5EF4-FFF2-40B4-BE49-F238E27FC236}">
                <a16:creationId xmlns:a16="http://schemas.microsoft.com/office/drawing/2014/main" id="{7CA6C6F0-8AB9-4E69-893E-B60294811F0D}"/>
              </a:ext>
            </a:extLst>
          </p:cNvPr>
          <p:cNvGraphicFramePr>
            <a:graphicFrameLocks noGrp="1"/>
          </p:cNvGraphicFramePr>
          <p:nvPr>
            <p:extLst>
              <p:ext uri="{D42A27DB-BD31-4B8C-83A1-F6EECF244321}">
                <p14:modId xmlns:p14="http://schemas.microsoft.com/office/powerpoint/2010/main" val="1390218758"/>
              </p:ext>
            </p:extLst>
          </p:nvPr>
        </p:nvGraphicFramePr>
        <p:xfrm>
          <a:off x="710880" y="1912892"/>
          <a:ext cx="10288597" cy="3385037"/>
        </p:xfrm>
        <a:graphic>
          <a:graphicData uri="http://schemas.openxmlformats.org/drawingml/2006/table">
            <a:tbl>
              <a:tblPr/>
              <a:tblGrid>
                <a:gridCol w="2550480">
                  <a:extLst>
                    <a:ext uri="{9D8B030D-6E8A-4147-A177-3AD203B41FA5}">
                      <a16:colId xmlns:a16="http://schemas.microsoft.com/office/drawing/2014/main" val="3112462163"/>
                    </a:ext>
                  </a:extLst>
                </a:gridCol>
                <a:gridCol w="7738117">
                  <a:extLst>
                    <a:ext uri="{9D8B030D-6E8A-4147-A177-3AD203B41FA5}">
                      <a16:colId xmlns:a16="http://schemas.microsoft.com/office/drawing/2014/main" val="2117105028"/>
                    </a:ext>
                  </a:extLst>
                </a:gridCol>
              </a:tblGrid>
              <a:tr h="495028">
                <a:tc>
                  <a:txBody>
                    <a:bodyPr/>
                    <a:lstStyle/>
                    <a:p>
                      <a:pPr>
                        <a:lnSpc>
                          <a:spcPct val="200000"/>
                        </a:lnSpc>
                      </a:pPr>
                      <a:r>
                        <a:rPr lang="en-US" sz="1600"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NEW(</a:t>
                      </a:r>
                      <a:r>
                        <a:rPr lang="zh-CN" altLang="en-US" sz="1600"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新建</a:t>
                      </a:r>
                      <a:r>
                        <a:rPr lang="en-US" altLang="zh-CN" sz="1600"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p>
                  </a:txBody>
                  <a:tcPr marL="17775" marR="17775" marT="8204" marB="8204"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pPr>
                        <a:lnSpc>
                          <a:spcPct val="200000"/>
                        </a:lnSpc>
                      </a:pPr>
                      <a:r>
                        <a:rPr lang="zh-CN" altLang="en-US" sz="1600"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线程刚被创建，但是并未启动。</a:t>
                      </a:r>
                    </a:p>
                  </a:txBody>
                  <a:tcPr marL="17775" marR="17775" marT="8204" marB="8204"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750962174"/>
                  </a:ext>
                </a:extLst>
              </a:tr>
              <a:tr h="497840">
                <a:tc>
                  <a:txBody>
                    <a:bodyPr/>
                    <a:lstStyle/>
                    <a:p>
                      <a:pPr>
                        <a:lnSpc>
                          <a:spcPct val="200000"/>
                        </a:lnSpc>
                      </a:pPr>
                      <a:r>
                        <a:rPr lang="en-US" sz="1600"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Runnable(</a:t>
                      </a:r>
                      <a:r>
                        <a:rPr lang="zh-CN" altLang="en-US" sz="1600"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可运行</a:t>
                      </a:r>
                      <a:r>
                        <a:rPr lang="en-US" altLang="zh-CN" sz="1600"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p>
                  </a:txBody>
                  <a:tcPr marL="17775" marR="17775" marT="8204" marB="8204"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8F8F8"/>
                    </a:solidFill>
                  </a:tcPr>
                </a:tc>
                <a:tc>
                  <a:txBody>
                    <a:bodyPr/>
                    <a:lstStyle/>
                    <a:p>
                      <a:pPr>
                        <a:lnSpc>
                          <a:spcPct val="200000"/>
                        </a:lnSpc>
                      </a:pPr>
                      <a:r>
                        <a:rPr lang="zh-CN" altLang="en-US" sz="1600"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线程已经调用了</a:t>
                      </a:r>
                      <a:r>
                        <a:rPr lang="en-US" altLang="zh-CN" sz="1600"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start()</a:t>
                      </a:r>
                      <a:r>
                        <a:rPr lang="zh-CN" altLang="en-US" sz="1600"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等待</a:t>
                      </a:r>
                      <a:r>
                        <a:rPr lang="en-US" altLang="zh-CN" sz="1600"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CPU</a:t>
                      </a:r>
                      <a:r>
                        <a:rPr lang="zh-CN" altLang="en-US" sz="1600"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调度</a:t>
                      </a:r>
                    </a:p>
                  </a:txBody>
                  <a:tcPr marL="17775" marR="17775" marT="8204" marB="8204"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110293922"/>
                  </a:ext>
                </a:extLst>
              </a:tr>
              <a:tr h="406400">
                <a:tc>
                  <a:txBody>
                    <a:bodyPr/>
                    <a:lstStyle/>
                    <a:p>
                      <a:pPr>
                        <a:lnSpc>
                          <a:spcPct val="200000"/>
                        </a:lnSpc>
                      </a:pPr>
                      <a:r>
                        <a:rPr lang="en-US" sz="1600"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Blocked(</a:t>
                      </a:r>
                      <a:r>
                        <a:rPr lang="zh-CN" altLang="en-US" sz="1600"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锁阻塞</a:t>
                      </a:r>
                      <a:r>
                        <a:rPr lang="en-US" altLang="zh-CN" sz="1600"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p>
                  </a:txBody>
                  <a:tcPr marL="17775" marR="17775" marT="8204" marB="8204"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pPr>
                        <a:lnSpc>
                          <a:spcPct val="200000"/>
                        </a:lnSpc>
                      </a:pPr>
                      <a:r>
                        <a:rPr lang="zh-CN" altLang="en-US" sz="1600"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线程在执行的时候未竞争到锁对象，则该线程进入</a:t>
                      </a:r>
                      <a:r>
                        <a:rPr lang="en-US" altLang="zh-CN" sz="1600"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Blocked</a:t>
                      </a:r>
                      <a:r>
                        <a:rPr lang="zh-CN" altLang="en-US" sz="1600"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状态；。</a:t>
                      </a:r>
                    </a:p>
                  </a:txBody>
                  <a:tcPr marL="17775" marR="17775" marT="8204" marB="8204"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400954706"/>
                  </a:ext>
                </a:extLst>
              </a:tr>
              <a:tr h="467360">
                <a:tc>
                  <a:txBody>
                    <a:bodyPr/>
                    <a:lstStyle/>
                    <a:p>
                      <a:pPr>
                        <a:lnSpc>
                          <a:spcPct val="200000"/>
                        </a:lnSpc>
                      </a:pPr>
                      <a:r>
                        <a:rPr lang="en-US" sz="1600"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Waiting(</a:t>
                      </a:r>
                      <a:r>
                        <a:rPr lang="zh-CN" altLang="en-US" sz="1600"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无限等待</a:t>
                      </a:r>
                      <a:r>
                        <a:rPr lang="en-US" altLang="zh-CN" sz="1600"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p>
                  </a:txBody>
                  <a:tcPr marL="17775" marR="17775" marT="8204" marB="8204"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8F8F8"/>
                    </a:solidFill>
                  </a:tcPr>
                </a:tc>
                <a:tc>
                  <a:txBody>
                    <a:bodyPr/>
                    <a:lstStyle/>
                    <a:p>
                      <a:pPr>
                        <a:lnSpc>
                          <a:spcPct val="200000"/>
                        </a:lnSpc>
                      </a:pPr>
                      <a:r>
                        <a:rPr lang="zh-CN" altLang="en-US" sz="1600"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一个线程进入</a:t>
                      </a:r>
                      <a:r>
                        <a:rPr lang="en-US" altLang="zh-CN" sz="1600"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Waiting</a:t>
                      </a:r>
                      <a:r>
                        <a:rPr lang="zh-CN" altLang="en-US" sz="1600"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状态，另一个线程调用</a:t>
                      </a:r>
                      <a:r>
                        <a:rPr lang="en-US" altLang="zh-CN" sz="1600"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notify</a:t>
                      </a:r>
                      <a:r>
                        <a:rPr lang="zh-CN" altLang="en-US" sz="1600"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或者</a:t>
                      </a:r>
                      <a:r>
                        <a:rPr lang="en-US" altLang="zh-CN" sz="1600" dirty="0" err="1">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notifyAll</a:t>
                      </a:r>
                      <a:r>
                        <a:rPr lang="zh-CN" altLang="en-US" sz="1600"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方法才能够唤醒</a:t>
                      </a:r>
                    </a:p>
                  </a:txBody>
                  <a:tcPr marL="17775" marR="17775" marT="8204" marB="8204"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7925784"/>
                  </a:ext>
                </a:extLst>
              </a:tr>
              <a:tr h="1046045">
                <a:tc>
                  <a:txBody>
                    <a:bodyPr/>
                    <a:lstStyle/>
                    <a:p>
                      <a:pPr>
                        <a:lnSpc>
                          <a:spcPct val="200000"/>
                        </a:lnSpc>
                      </a:pPr>
                      <a:r>
                        <a:rPr lang="en-US" sz="1600"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Timed Waiting(</a:t>
                      </a:r>
                      <a:r>
                        <a:rPr lang="zh-CN" altLang="en-US" sz="1600"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计时等待</a:t>
                      </a:r>
                      <a:r>
                        <a:rPr lang="en-US" altLang="zh-CN" sz="1600"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p>
                  </a:txBody>
                  <a:tcPr marL="17775" marR="17775" marT="8204" marB="8204"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tc>
                  <a:txBody>
                    <a:bodyPr/>
                    <a:lstStyle/>
                    <a:p>
                      <a:pPr>
                        <a:lnSpc>
                          <a:spcPct val="200000"/>
                        </a:lnSpc>
                      </a:pPr>
                      <a:r>
                        <a:rPr lang="zh-CN" altLang="en-US" sz="1600"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同</a:t>
                      </a:r>
                      <a:r>
                        <a:rPr lang="en-US" altLang="zh-CN" sz="1600"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waiting</a:t>
                      </a:r>
                      <a:r>
                        <a:rPr lang="zh-CN" altLang="en-US" sz="1600"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状态，有几个方法有超时参数，调用他们将进入</a:t>
                      </a:r>
                      <a:r>
                        <a:rPr lang="en-US" altLang="zh-CN" sz="1600"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Timed Waiting</a:t>
                      </a:r>
                      <a:r>
                        <a:rPr lang="zh-CN" altLang="en-US" sz="1600"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状态。带有超时参数的常用方法有</a:t>
                      </a:r>
                      <a:r>
                        <a:rPr lang="en-US" altLang="zh-CN" sz="1600" dirty="0" err="1">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Thread.sleep</a:t>
                      </a:r>
                      <a:r>
                        <a:rPr lang="en-US" altLang="zh-CN" sz="1600"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600"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600" dirty="0" err="1">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Object.wait</a:t>
                      </a:r>
                      <a:r>
                        <a:rPr lang="zh-CN" altLang="en-US" sz="1600"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p>
                  </a:txBody>
                  <a:tcPr marL="17775" marR="17775" marT="8204" marB="8204"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946329787"/>
                  </a:ext>
                </a:extLst>
              </a:tr>
              <a:tr h="399635">
                <a:tc>
                  <a:txBody>
                    <a:bodyPr/>
                    <a:lstStyle/>
                    <a:p>
                      <a:pPr>
                        <a:lnSpc>
                          <a:spcPct val="200000"/>
                        </a:lnSpc>
                      </a:pPr>
                      <a:r>
                        <a:rPr lang="en-US" sz="1600" dirty="0" err="1">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Teminated</a:t>
                      </a:r>
                      <a:r>
                        <a:rPr lang="en-US" sz="1600"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被终止</a:t>
                      </a:r>
                      <a:r>
                        <a:rPr lang="en-US" altLang="zh-CN" sz="1600"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p>
                  </a:txBody>
                  <a:tcPr marL="17775" marR="17775" marT="8204" marB="8204"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8F8F8"/>
                    </a:solidFill>
                  </a:tcPr>
                </a:tc>
                <a:tc>
                  <a:txBody>
                    <a:bodyPr/>
                    <a:lstStyle/>
                    <a:p>
                      <a:pPr>
                        <a:lnSpc>
                          <a:spcPct val="200000"/>
                        </a:lnSpc>
                      </a:pPr>
                      <a:r>
                        <a:rPr lang="zh-CN" altLang="en-US" sz="1600"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因为</a:t>
                      </a:r>
                      <a:r>
                        <a:rPr lang="en-US" altLang="zh-CN" sz="1600"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run</a:t>
                      </a:r>
                      <a:r>
                        <a:rPr lang="zh-CN" altLang="en-US" sz="1600"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方法正常退出而死亡，或者因为没有捕获的异常终止了</a:t>
                      </a:r>
                      <a:r>
                        <a:rPr lang="en-US" altLang="zh-CN" sz="1600"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run</a:t>
                      </a:r>
                      <a:r>
                        <a:rPr lang="zh-CN" altLang="en-US" sz="1600" dirty="0">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方法而死亡。</a:t>
                      </a:r>
                    </a:p>
                  </a:txBody>
                  <a:tcPr marL="17775" marR="17775" marT="8204" marB="8204" anchor="ctr">
                    <a:lnL w="6350" cap="flat" cmpd="sng" algn="ctr">
                      <a:solidFill>
                        <a:srgbClr val="DFE2E5"/>
                      </a:solidFill>
                      <a:prstDash val="solid"/>
                      <a:round/>
                      <a:headEnd type="none" w="med" len="med"/>
                      <a:tailEnd type="none" w="med" len="med"/>
                    </a:lnL>
                    <a:lnR w="6350" cap="flat" cmpd="sng" algn="ctr">
                      <a:solidFill>
                        <a:srgbClr val="DFE2E5"/>
                      </a:solidFill>
                      <a:prstDash val="solid"/>
                      <a:round/>
                      <a:headEnd type="none" w="med" len="med"/>
                      <a:tailEnd type="none" w="med" len="med"/>
                    </a:lnR>
                    <a:lnT w="6350" cap="flat" cmpd="sng" algn="ctr">
                      <a:solidFill>
                        <a:srgbClr val="DFE2E5"/>
                      </a:solidFill>
                      <a:prstDash val="solid"/>
                      <a:round/>
                      <a:headEnd type="none" w="med" len="med"/>
                      <a:tailEnd type="none" w="med" len="med"/>
                    </a:lnT>
                    <a:lnB w="6350"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335715500"/>
                  </a:ext>
                </a:extLst>
              </a:tr>
            </a:tbl>
          </a:graphicData>
        </a:graphic>
      </p:graphicFrame>
      <p:graphicFrame>
        <p:nvGraphicFramePr>
          <p:cNvPr id="8" name="表格 7">
            <a:extLst>
              <a:ext uri="{FF2B5EF4-FFF2-40B4-BE49-F238E27FC236}">
                <a16:creationId xmlns:a16="http://schemas.microsoft.com/office/drawing/2014/main" id="{DA58A303-0D33-404C-899F-8971ADA8D631}"/>
              </a:ext>
            </a:extLst>
          </p:cNvPr>
          <p:cNvGraphicFramePr>
            <a:graphicFrameLocks noGrp="1"/>
          </p:cNvGraphicFramePr>
          <p:nvPr>
            <p:extLst>
              <p:ext uri="{D42A27DB-BD31-4B8C-83A1-F6EECF244321}">
                <p14:modId xmlns:p14="http://schemas.microsoft.com/office/powerpoint/2010/main" val="2615318530"/>
              </p:ext>
            </p:extLst>
          </p:nvPr>
        </p:nvGraphicFramePr>
        <p:xfrm>
          <a:off x="710880" y="1457271"/>
          <a:ext cx="10288597" cy="498573"/>
        </p:xfrm>
        <a:graphic>
          <a:graphicData uri="http://schemas.openxmlformats.org/drawingml/2006/table">
            <a:tbl>
              <a:tblPr/>
              <a:tblGrid>
                <a:gridCol w="2570800">
                  <a:extLst>
                    <a:ext uri="{9D8B030D-6E8A-4147-A177-3AD203B41FA5}">
                      <a16:colId xmlns:a16="http://schemas.microsoft.com/office/drawing/2014/main" val="2492034232"/>
                    </a:ext>
                  </a:extLst>
                </a:gridCol>
                <a:gridCol w="7717797">
                  <a:extLst>
                    <a:ext uri="{9D8B030D-6E8A-4147-A177-3AD203B41FA5}">
                      <a16:colId xmlns:a16="http://schemas.microsoft.com/office/drawing/2014/main" val="1899230908"/>
                    </a:ext>
                  </a:extLst>
                </a:gridCol>
              </a:tblGrid>
              <a:tr h="49857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线程状态</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描述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1056128917"/>
                  </a:ext>
                </a:extLst>
              </a:tr>
            </a:tbl>
          </a:graphicData>
        </a:graphic>
      </p:graphicFrame>
    </p:spTree>
    <p:extLst>
      <p:ext uri="{BB962C8B-B14F-4D97-AF65-F5344CB8AC3E}">
        <p14:creationId xmlns:p14="http://schemas.microsoft.com/office/powerpoint/2010/main" val="2548881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par>
                                <p:cTn id="13" presetID="22" presetClass="entr" presetSubtype="8"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E942EF5C-5DF0-4CB1-8681-FE8E730A328D}"/>
              </a:ext>
            </a:extLst>
          </p:cNvPr>
          <p:cNvSpPr/>
          <p:nvPr/>
        </p:nvSpPr>
        <p:spPr>
          <a:xfrm>
            <a:off x="4548145" y="1587100"/>
            <a:ext cx="3312583" cy="4527009"/>
          </a:xfrm>
          <a:prstGeom prst="rect">
            <a:avLst/>
          </a:prstGeom>
        </p:spPr>
        <p:txBody>
          <a:bodyPr>
            <a:spAutoFit/>
          </a:bodyPr>
          <a:lstStyle/>
          <a:p>
            <a:pPr>
              <a:lnSpc>
                <a:spcPct val="150000"/>
              </a:lnSpc>
              <a:defRPr/>
            </a:pP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线程的六种状态：</a:t>
            </a:r>
            <a:endParaRPr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defRPr/>
            </a:pPr>
            <a:r>
              <a:rPr lang="en-US" altLang="zh-CN" sz="1600" dirty="0">
                <a:solidFill>
                  <a:srgbClr val="333333"/>
                </a:solidFill>
                <a:latin typeface="Alibaba PuHuiTi R"/>
                <a:ea typeface="微软雅黑" panose="020B0503020204020204" pitchFamily="34" charset="-122"/>
              </a:rPr>
              <a:t>   </a:t>
            </a:r>
            <a:r>
              <a:rPr lang="zh-CN" altLang="en-US" sz="1600" dirty="0">
                <a:solidFill>
                  <a:srgbClr val="333333"/>
                </a:solidFill>
                <a:latin typeface="Alibaba PuHuiTi R"/>
                <a:ea typeface="微软雅黑" panose="020B0503020204020204" pitchFamily="34" charset="-122"/>
              </a:rPr>
              <a:t>新建状态（</a:t>
            </a:r>
            <a:r>
              <a:rPr lang="en-US" altLang="zh-CN" sz="1600" dirty="0">
                <a:solidFill>
                  <a:srgbClr val="333333"/>
                </a:solidFill>
                <a:latin typeface="Alibaba PuHuiTi R"/>
                <a:ea typeface="微软雅黑" panose="020B0503020204020204" pitchFamily="34" charset="-122"/>
              </a:rPr>
              <a:t> NEW </a:t>
            </a:r>
            <a:r>
              <a:rPr lang="zh-CN" altLang="en-US" sz="1600" dirty="0">
                <a:solidFill>
                  <a:srgbClr val="333333"/>
                </a:solidFill>
                <a:latin typeface="Alibaba PuHuiTi R"/>
                <a:ea typeface="微软雅黑" panose="020B0503020204020204" pitchFamily="34" charset="-122"/>
              </a:rPr>
              <a:t>）</a:t>
            </a:r>
            <a:endParaRPr lang="en-US" altLang="zh-CN" sz="1600" dirty="0">
              <a:solidFill>
                <a:srgbClr val="333333"/>
              </a:solidFill>
              <a:latin typeface="Alibaba PuHuiTi R"/>
              <a:ea typeface="微软雅黑" panose="020B0503020204020204" pitchFamily="34" charset="-122"/>
            </a:endParaRPr>
          </a:p>
          <a:p>
            <a:pPr>
              <a:lnSpc>
                <a:spcPct val="150000"/>
              </a:lnSpc>
              <a:defRPr/>
            </a:pPr>
            <a:endParaRPr lang="en-US" altLang="zh-CN" sz="1600" dirty="0">
              <a:solidFill>
                <a:srgbClr val="333333"/>
              </a:solidFill>
              <a:latin typeface="Alibaba PuHuiTi R"/>
              <a:ea typeface="微软雅黑" panose="020B0503020204020204" pitchFamily="34" charset="-122"/>
            </a:endParaRPr>
          </a:p>
          <a:p>
            <a:pPr>
              <a:lnSpc>
                <a:spcPct val="150000"/>
              </a:lnSpc>
              <a:defRPr/>
            </a:pPr>
            <a:r>
              <a:rPr lang="en-US" altLang="zh-CN" sz="1600" dirty="0">
                <a:latin typeface="Alibaba PuHuiTi R"/>
                <a:ea typeface="微软雅黑" panose="020B0503020204020204" pitchFamily="34" charset="-122"/>
              </a:rPr>
              <a:t>   </a:t>
            </a:r>
            <a:r>
              <a:rPr lang="zh-CN" altLang="en-US" sz="1600" dirty="0">
                <a:latin typeface="Alibaba PuHuiTi R"/>
                <a:ea typeface="微软雅黑" panose="020B0503020204020204" pitchFamily="34" charset="-122"/>
              </a:rPr>
              <a:t>就绪状态（</a:t>
            </a:r>
            <a:r>
              <a:rPr lang="en-US" altLang="zh-CN" sz="1600" dirty="0">
                <a:latin typeface="Alibaba PuHuiTi R"/>
                <a:ea typeface="微软雅黑" panose="020B0503020204020204" pitchFamily="34" charset="-122"/>
              </a:rPr>
              <a:t> RUNNABLE </a:t>
            </a:r>
            <a:r>
              <a:rPr lang="zh-CN" altLang="en-US" sz="1600" dirty="0">
                <a:latin typeface="Alibaba PuHuiTi R"/>
                <a:ea typeface="微软雅黑" panose="020B0503020204020204" pitchFamily="34" charset="-122"/>
              </a:rPr>
              <a:t>）</a:t>
            </a:r>
            <a:endParaRPr lang="en-US" altLang="zh-CN" sz="1600" dirty="0">
              <a:latin typeface="Alibaba PuHuiTi R"/>
              <a:ea typeface="微软雅黑" panose="020B0503020204020204" pitchFamily="34" charset="-122"/>
            </a:endParaRPr>
          </a:p>
          <a:p>
            <a:pPr>
              <a:lnSpc>
                <a:spcPct val="150000"/>
              </a:lnSpc>
              <a:defRPr/>
            </a:pPr>
            <a:endParaRPr lang="en-US" altLang="zh-CN" sz="1600" dirty="0">
              <a:latin typeface="Alibaba PuHuiTi R"/>
              <a:ea typeface="微软雅黑" panose="020B0503020204020204" pitchFamily="34" charset="-122"/>
            </a:endParaRPr>
          </a:p>
          <a:p>
            <a:pPr>
              <a:lnSpc>
                <a:spcPct val="150000"/>
              </a:lnSpc>
              <a:defRPr/>
            </a:pPr>
            <a:r>
              <a:rPr lang="en-US" altLang="zh-CN" sz="1600" dirty="0">
                <a:latin typeface="Alibaba PuHuiTi R"/>
                <a:ea typeface="微软雅黑" panose="020B0503020204020204" pitchFamily="34" charset="-122"/>
              </a:rPr>
              <a:t>   </a:t>
            </a:r>
            <a:r>
              <a:rPr lang="zh-CN" altLang="en-US" sz="1600" dirty="0">
                <a:latin typeface="Alibaba PuHuiTi R"/>
                <a:ea typeface="微软雅黑" panose="020B0503020204020204" pitchFamily="34" charset="-122"/>
              </a:rPr>
              <a:t>阻塞状态（</a:t>
            </a:r>
            <a:r>
              <a:rPr lang="en-US" altLang="zh-CN" sz="1600" dirty="0">
                <a:latin typeface="Alibaba PuHuiTi R"/>
                <a:ea typeface="微软雅黑" panose="020B0503020204020204" pitchFamily="34" charset="-122"/>
              </a:rPr>
              <a:t> BLOCKED </a:t>
            </a:r>
            <a:r>
              <a:rPr lang="zh-CN" altLang="en-US" sz="1600" dirty="0">
                <a:latin typeface="Alibaba PuHuiTi R"/>
                <a:ea typeface="微软雅黑" panose="020B0503020204020204" pitchFamily="34" charset="-122"/>
              </a:rPr>
              <a:t>）</a:t>
            </a:r>
            <a:endParaRPr lang="en-US" altLang="zh-CN" sz="1600" dirty="0">
              <a:latin typeface="Alibaba PuHuiTi R"/>
              <a:ea typeface="微软雅黑" panose="020B0503020204020204" pitchFamily="34" charset="-122"/>
            </a:endParaRPr>
          </a:p>
          <a:p>
            <a:pPr>
              <a:lnSpc>
                <a:spcPct val="150000"/>
              </a:lnSpc>
              <a:defRPr/>
            </a:pPr>
            <a:endParaRPr lang="en-US" altLang="zh-CN" sz="1600" dirty="0">
              <a:latin typeface="Alibaba PuHuiTi R"/>
              <a:ea typeface="微软雅黑" panose="020B0503020204020204" pitchFamily="34" charset="-122"/>
            </a:endParaRPr>
          </a:p>
          <a:p>
            <a:pPr>
              <a:lnSpc>
                <a:spcPct val="150000"/>
              </a:lnSpc>
              <a:defRPr/>
            </a:pPr>
            <a:r>
              <a:rPr lang="en-US" altLang="zh-CN" sz="1600" dirty="0">
                <a:latin typeface="Alibaba PuHuiTi R"/>
                <a:ea typeface="微软雅黑" panose="020B0503020204020204" pitchFamily="34" charset="-122"/>
              </a:rPr>
              <a:t>   </a:t>
            </a:r>
            <a:r>
              <a:rPr lang="zh-CN" altLang="en-US" sz="1600" dirty="0">
                <a:latin typeface="Alibaba PuHuiTi R"/>
                <a:ea typeface="微软雅黑" panose="020B0503020204020204" pitchFamily="34" charset="-122"/>
              </a:rPr>
              <a:t>等待状态（</a:t>
            </a:r>
            <a:r>
              <a:rPr lang="en-US" altLang="zh-CN" sz="1600" dirty="0">
                <a:latin typeface="Alibaba PuHuiTi R"/>
                <a:ea typeface="微软雅黑" panose="020B0503020204020204" pitchFamily="34" charset="-122"/>
              </a:rPr>
              <a:t> WAITING </a:t>
            </a:r>
            <a:r>
              <a:rPr lang="zh-CN" altLang="en-US" sz="1600" dirty="0">
                <a:latin typeface="Alibaba PuHuiTi R"/>
                <a:ea typeface="微软雅黑" panose="020B0503020204020204" pitchFamily="34" charset="-122"/>
              </a:rPr>
              <a:t>）</a:t>
            </a:r>
            <a:endParaRPr lang="en-US" altLang="zh-CN" sz="1600" dirty="0">
              <a:latin typeface="Alibaba PuHuiTi R"/>
              <a:ea typeface="微软雅黑" panose="020B0503020204020204" pitchFamily="34" charset="-122"/>
            </a:endParaRPr>
          </a:p>
          <a:p>
            <a:pPr>
              <a:lnSpc>
                <a:spcPct val="150000"/>
              </a:lnSpc>
              <a:defRPr/>
            </a:pPr>
            <a:endParaRPr lang="en-US" altLang="zh-CN" sz="1600" dirty="0">
              <a:latin typeface="Alibaba PuHuiTi R"/>
              <a:ea typeface="微软雅黑" panose="020B0503020204020204" pitchFamily="34" charset="-122"/>
            </a:endParaRPr>
          </a:p>
          <a:p>
            <a:pPr>
              <a:lnSpc>
                <a:spcPct val="150000"/>
              </a:lnSpc>
              <a:defRPr/>
            </a:pPr>
            <a:r>
              <a:rPr lang="en-US" altLang="zh-CN" sz="1600" dirty="0">
                <a:latin typeface="Alibaba PuHuiTi R"/>
                <a:ea typeface="微软雅黑" panose="020B0503020204020204" pitchFamily="34" charset="-122"/>
              </a:rPr>
              <a:t>   </a:t>
            </a:r>
            <a:r>
              <a:rPr lang="zh-CN" altLang="en-US" sz="1600" dirty="0">
                <a:latin typeface="Alibaba PuHuiTi R"/>
                <a:ea typeface="微软雅黑" panose="020B0503020204020204" pitchFamily="34" charset="-122"/>
              </a:rPr>
              <a:t>计时等待（</a:t>
            </a:r>
            <a:r>
              <a:rPr lang="en-US" altLang="zh-CN" sz="1600" dirty="0">
                <a:latin typeface="Alibaba PuHuiTi R"/>
                <a:ea typeface="微软雅黑" panose="020B0503020204020204" pitchFamily="34" charset="-122"/>
              </a:rPr>
              <a:t> TIMED_WAITING </a:t>
            </a:r>
            <a:r>
              <a:rPr lang="zh-CN" altLang="en-US" sz="1600" dirty="0">
                <a:latin typeface="Alibaba PuHuiTi R"/>
                <a:ea typeface="微软雅黑" panose="020B0503020204020204" pitchFamily="34" charset="-122"/>
              </a:rPr>
              <a:t>）</a:t>
            </a:r>
            <a:endParaRPr lang="en-US" altLang="zh-CN" sz="1600" dirty="0">
              <a:latin typeface="Alibaba PuHuiTi R"/>
              <a:ea typeface="微软雅黑" panose="020B0503020204020204" pitchFamily="34" charset="-122"/>
            </a:endParaRPr>
          </a:p>
          <a:p>
            <a:pPr>
              <a:lnSpc>
                <a:spcPct val="150000"/>
              </a:lnSpc>
              <a:defRPr/>
            </a:pPr>
            <a:endParaRPr lang="en-US" altLang="zh-CN" sz="1600" dirty="0">
              <a:latin typeface="Alibaba PuHuiTi R"/>
              <a:ea typeface="微软雅黑" panose="020B0503020204020204" pitchFamily="34" charset="-122"/>
            </a:endParaRPr>
          </a:p>
          <a:p>
            <a:pPr>
              <a:lnSpc>
                <a:spcPct val="150000"/>
              </a:lnSpc>
              <a:defRPr/>
            </a:pPr>
            <a:r>
              <a:rPr lang="en-US" altLang="zh-CN" sz="1600" dirty="0">
                <a:latin typeface="Alibaba PuHuiTi R"/>
                <a:ea typeface="微软雅黑" panose="020B0503020204020204" pitchFamily="34" charset="-122"/>
              </a:rPr>
              <a:t>   </a:t>
            </a:r>
            <a:r>
              <a:rPr lang="zh-CN" altLang="en-US" sz="1600" dirty="0">
                <a:latin typeface="Alibaba PuHuiTi R"/>
                <a:ea typeface="微软雅黑" panose="020B0503020204020204" pitchFamily="34" charset="-122"/>
              </a:rPr>
              <a:t>结束状态（</a:t>
            </a:r>
            <a:r>
              <a:rPr lang="en-US" altLang="zh-CN" sz="1600" dirty="0">
                <a:latin typeface="Alibaba PuHuiTi R"/>
                <a:ea typeface="微软雅黑" panose="020B0503020204020204" pitchFamily="34" charset="-122"/>
              </a:rPr>
              <a:t> TERMINATED </a:t>
            </a:r>
            <a:r>
              <a:rPr lang="zh-CN" altLang="en-US" sz="1600" dirty="0">
                <a:latin typeface="Alibaba PuHuiTi R"/>
                <a:ea typeface="微软雅黑" panose="020B0503020204020204" pitchFamily="34" charset="-122"/>
              </a:rPr>
              <a:t>）</a:t>
            </a:r>
          </a:p>
        </p:txBody>
      </p:sp>
      <p:cxnSp>
        <p:nvCxnSpPr>
          <p:cNvPr id="8" name="直接箭头连接符 7">
            <a:extLst>
              <a:ext uri="{FF2B5EF4-FFF2-40B4-BE49-F238E27FC236}">
                <a16:creationId xmlns:a16="http://schemas.microsoft.com/office/drawing/2014/main" id="{63D5566F-09B8-4A58-96F2-6358B801A048}"/>
              </a:ext>
            </a:extLst>
          </p:cNvPr>
          <p:cNvCxnSpPr/>
          <p:nvPr/>
        </p:nvCxnSpPr>
        <p:spPr>
          <a:xfrm>
            <a:off x="7413711" y="2240520"/>
            <a:ext cx="153670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81722091-3F5B-4687-914D-B8F9290EC59B}"/>
              </a:ext>
            </a:extLst>
          </p:cNvPr>
          <p:cNvCxnSpPr/>
          <p:nvPr/>
        </p:nvCxnSpPr>
        <p:spPr>
          <a:xfrm>
            <a:off x="7489740" y="3040735"/>
            <a:ext cx="153670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54F06D0A-7C0C-4DB6-8065-4223BDBA9BFB}"/>
              </a:ext>
            </a:extLst>
          </p:cNvPr>
          <p:cNvCxnSpPr/>
          <p:nvPr/>
        </p:nvCxnSpPr>
        <p:spPr>
          <a:xfrm>
            <a:off x="7512565" y="3701535"/>
            <a:ext cx="153670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454ADA47-595E-45E8-94E7-4D58923DB18C}"/>
              </a:ext>
            </a:extLst>
          </p:cNvPr>
          <p:cNvCxnSpPr/>
          <p:nvPr/>
        </p:nvCxnSpPr>
        <p:spPr>
          <a:xfrm>
            <a:off x="7512565" y="4448089"/>
            <a:ext cx="153670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B4152361-D400-4EC8-AF39-C598C1EAC68B}"/>
              </a:ext>
            </a:extLst>
          </p:cNvPr>
          <p:cNvCxnSpPr/>
          <p:nvPr/>
        </p:nvCxnSpPr>
        <p:spPr>
          <a:xfrm>
            <a:off x="7512565" y="5158259"/>
            <a:ext cx="153670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DEE3344A-E9F6-4021-B553-13074C787355}"/>
              </a:ext>
            </a:extLst>
          </p:cNvPr>
          <p:cNvCxnSpPr/>
          <p:nvPr/>
        </p:nvCxnSpPr>
        <p:spPr>
          <a:xfrm>
            <a:off x="7512565" y="5881530"/>
            <a:ext cx="153670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D0A8C724-9E08-4523-AE75-0B7F01030D57}"/>
              </a:ext>
            </a:extLst>
          </p:cNvPr>
          <p:cNvSpPr/>
          <p:nvPr/>
        </p:nvSpPr>
        <p:spPr>
          <a:xfrm>
            <a:off x="9395312" y="2002599"/>
            <a:ext cx="3312583" cy="4111510"/>
          </a:xfrm>
          <a:prstGeom prst="rect">
            <a:avLst/>
          </a:prstGeom>
        </p:spPr>
        <p:txBody>
          <a:bodyPr>
            <a:spAutoFit/>
          </a:bodyPr>
          <a:lstStyle/>
          <a:p>
            <a:pPr>
              <a:lnSpc>
                <a:spcPct val="150000"/>
              </a:lnSpc>
              <a:defRPr/>
            </a:pPr>
            <a:r>
              <a:rPr lang="zh-CN" altLang="en-US" sz="1600" dirty="0">
                <a:solidFill>
                  <a:srgbClr val="333333"/>
                </a:solidFill>
                <a:latin typeface="Alibaba PuHuiTi R"/>
                <a:ea typeface="微软雅黑" panose="020B0503020204020204" pitchFamily="34" charset="-122"/>
              </a:rPr>
              <a:t>创建线程对象</a:t>
            </a:r>
            <a:endParaRPr lang="en-US" altLang="zh-CN" sz="1600" dirty="0">
              <a:solidFill>
                <a:srgbClr val="333333"/>
              </a:solidFill>
              <a:latin typeface="Alibaba PuHuiTi R"/>
              <a:ea typeface="微软雅黑" panose="020B0503020204020204" pitchFamily="34" charset="-122"/>
            </a:endParaRPr>
          </a:p>
          <a:p>
            <a:pPr>
              <a:lnSpc>
                <a:spcPct val="150000"/>
              </a:lnSpc>
              <a:defRPr/>
            </a:pPr>
            <a:endParaRPr lang="en-US" altLang="zh-CN" sz="1600" dirty="0">
              <a:solidFill>
                <a:srgbClr val="333333"/>
              </a:solidFill>
              <a:latin typeface="Alibaba PuHuiTi R"/>
              <a:ea typeface="微软雅黑" panose="020B0503020204020204" pitchFamily="34" charset="-122"/>
            </a:endParaRPr>
          </a:p>
          <a:p>
            <a:pPr>
              <a:lnSpc>
                <a:spcPct val="150000"/>
              </a:lnSpc>
              <a:defRPr/>
            </a:pPr>
            <a:r>
              <a:rPr lang="en-US" altLang="zh-CN" sz="1600" dirty="0">
                <a:latin typeface="Alibaba PuHuiTi R"/>
                <a:ea typeface="微软雅黑" panose="020B0503020204020204" pitchFamily="34" charset="-122"/>
              </a:rPr>
              <a:t>start</a:t>
            </a:r>
            <a:r>
              <a:rPr lang="zh-CN" altLang="en-US" sz="1600" dirty="0">
                <a:latin typeface="Alibaba PuHuiTi R"/>
                <a:ea typeface="微软雅黑" panose="020B0503020204020204" pitchFamily="34" charset="-122"/>
              </a:rPr>
              <a:t>方法</a:t>
            </a:r>
            <a:endParaRPr lang="en-US" altLang="zh-CN" sz="1600" dirty="0">
              <a:latin typeface="Alibaba PuHuiTi R"/>
              <a:ea typeface="微软雅黑" panose="020B0503020204020204" pitchFamily="34" charset="-122"/>
            </a:endParaRPr>
          </a:p>
          <a:p>
            <a:pPr>
              <a:lnSpc>
                <a:spcPct val="150000"/>
              </a:lnSpc>
              <a:defRPr/>
            </a:pPr>
            <a:endParaRPr lang="en-US" altLang="zh-CN" sz="1600" dirty="0">
              <a:latin typeface="Alibaba PuHuiTi R"/>
              <a:ea typeface="微软雅黑" panose="020B0503020204020204" pitchFamily="34" charset="-122"/>
            </a:endParaRPr>
          </a:p>
          <a:p>
            <a:pPr>
              <a:lnSpc>
                <a:spcPct val="150000"/>
              </a:lnSpc>
              <a:defRPr/>
            </a:pPr>
            <a:r>
              <a:rPr lang="zh-CN" altLang="en-US" sz="1600" dirty="0">
                <a:latin typeface="Alibaba PuHuiTi R"/>
                <a:ea typeface="微软雅黑" panose="020B0503020204020204" pitchFamily="34" charset="-122"/>
              </a:rPr>
              <a:t>无法获得锁对象</a:t>
            </a:r>
            <a:endParaRPr lang="en-US" altLang="zh-CN" sz="1600" dirty="0">
              <a:latin typeface="Alibaba PuHuiTi R"/>
              <a:ea typeface="微软雅黑" panose="020B0503020204020204" pitchFamily="34" charset="-122"/>
            </a:endParaRPr>
          </a:p>
          <a:p>
            <a:pPr>
              <a:lnSpc>
                <a:spcPct val="150000"/>
              </a:lnSpc>
              <a:defRPr/>
            </a:pPr>
            <a:endParaRPr lang="en-US" altLang="zh-CN" sz="1600" dirty="0">
              <a:latin typeface="Alibaba PuHuiTi R"/>
              <a:ea typeface="微软雅黑" panose="020B0503020204020204" pitchFamily="34" charset="-122"/>
            </a:endParaRPr>
          </a:p>
          <a:p>
            <a:pPr>
              <a:lnSpc>
                <a:spcPct val="150000"/>
              </a:lnSpc>
              <a:defRPr/>
            </a:pPr>
            <a:r>
              <a:rPr lang="en-US" altLang="zh-CN" sz="1600" dirty="0">
                <a:latin typeface="Alibaba PuHuiTi R"/>
                <a:ea typeface="微软雅黑" panose="020B0503020204020204" pitchFamily="34" charset="-122"/>
              </a:rPr>
              <a:t>wait</a:t>
            </a:r>
            <a:r>
              <a:rPr lang="zh-CN" altLang="en-US" sz="1600" dirty="0">
                <a:latin typeface="Alibaba PuHuiTi R"/>
                <a:ea typeface="微软雅黑" panose="020B0503020204020204" pitchFamily="34" charset="-122"/>
              </a:rPr>
              <a:t>方法</a:t>
            </a:r>
            <a:endParaRPr lang="en-US" altLang="zh-CN" sz="1600" dirty="0">
              <a:latin typeface="Alibaba PuHuiTi R"/>
              <a:ea typeface="微软雅黑" panose="020B0503020204020204" pitchFamily="34" charset="-122"/>
            </a:endParaRPr>
          </a:p>
          <a:p>
            <a:pPr>
              <a:lnSpc>
                <a:spcPct val="150000"/>
              </a:lnSpc>
              <a:defRPr/>
            </a:pPr>
            <a:endParaRPr lang="en-US" altLang="zh-CN" sz="1600" dirty="0">
              <a:latin typeface="Alibaba PuHuiTi R"/>
              <a:ea typeface="微软雅黑" panose="020B0503020204020204" pitchFamily="34" charset="-122"/>
            </a:endParaRPr>
          </a:p>
          <a:p>
            <a:pPr>
              <a:lnSpc>
                <a:spcPct val="150000"/>
              </a:lnSpc>
              <a:defRPr/>
            </a:pPr>
            <a:r>
              <a:rPr lang="en-US" altLang="zh-CN" sz="1600" dirty="0">
                <a:latin typeface="Alibaba PuHuiTi R"/>
                <a:ea typeface="微软雅黑" panose="020B0503020204020204" pitchFamily="34" charset="-122"/>
              </a:rPr>
              <a:t>sleep</a:t>
            </a:r>
            <a:r>
              <a:rPr lang="zh-CN" altLang="en-US" sz="1600" dirty="0">
                <a:latin typeface="Alibaba PuHuiTi R"/>
                <a:ea typeface="微软雅黑" panose="020B0503020204020204" pitchFamily="34" charset="-122"/>
              </a:rPr>
              <a:t>方法</a:t>
            </a:r>
            <a:endParaRPr lang="en-US" altLang="zh-CN" sz="1600" dirty="0">
              <a:latin typeface="Alibaba PuHuiTi R"/>
              <a:ea typeface="微软雅黑" panose="020B0503020204020204" pitchFamily="34" charset="-122"/>
            </a:endParaRPr>
          </a:p>
          <a:p>
            <a:pPr>
              <a:lnSpc>
                <a:spcPct val="150000"/>
              </a:lnSpc>
              <a:defRPr/>
            </a:pPr>
            <a:endParaRPr lang="en-US" altLang="zh-CN" sz="1600" dirty="0">
              <a:latin typeface="Alibaba PuHuiTi R"/>
              <a:ea typeface="微软雅黑" panose="020B0503020204020204" pitchFamily="34" charset="-122"/>
            </a:endParaRPr>
          </a:p>
          <a:p>
            <a:pPr>
              <a:lnSpc>
                <a:spcPct val="150000"/>
              </a:lnSpc>
              <a:defRPr/>
            </a:pPr>
            <a:r>
              <a:rPr lang="en-US" altLang="zh-CN" sz="1600" dirty="0">
                <a:latin typeface="Alibaba PuHuiTi R"/>
                <a:ea typeface="微软雅黑" panose="020B0503020204020204" pitchFamily="34" charset="-122"/>
              </a:rPr>
              <a:t> </a:t>
            </a:r>
            <a:r>
              <a:rPr lang="zh-CN" altLang="en-US" sz="1600" dirty="0">
                <a:latin typeface="Alibaba PuHuiTi R"/>
                <a:ea typeface="微软雅黑" panose="020B0503020204020204" pitchFamily="34" charset="-122"/>
              </a:rPr>
              <a:t>全部代码运行完毕</a:t>
            </a:r>
          </a:p>
        </p:txBody>
      </p:sp>
    </p:spTree>
    <p:extLst>
      <p:ext uri="{BB962C8B-B14F-4D97-AF65-F5344CB8AC3E}">
        <p14:creationId xmlns:p14="http://schemas.microsoft.com/office/powerpoint/2010/main" val="777063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left)">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wipe(left)">
                                      <p:cBhvr>
                                        <p:cTn id="44" dur="500"/>
                                        <p:tgtEl>
                                          <p:spTgt spid="9"/>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wipe(left)">
                                      <p:cBhvr>
                                        <p:cTn id="53" dur="500"/>
                                        <p:tgtEl>
                                          <p:spTgt spid="10"/>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1"/>
                                        </p:tgtEl>
                                        <p:attrNameLst>
                                          <p:attrName>style.visibility</p:attrName>
                                        </p:attrNameLst>
                                      </p:cBhvr>
                                      <p:to>
                                        <p:strVal val="visible"/>
                                      </p:to>
                                    </p:set>
                                    <p:animEffect transition="in" filter="wipe(left)">
                                      <p:cBhvr>
                                        <p:cTn id="62" dur="500"/>
                                        <p:tgtEl>
                                          <p:spTgt spid="11"/>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12"/>
                                        </p:tgtEl>
                                        <p:attrNameLst>
                                          <p:attrName>style.visibility</p:attrName>
                                        </p:attrNameLst>
                                      </p:cBhvr>
                                      <p:to>
                                        <p:strVal val="visible"/>
                                      </p:to>
                                    </p:set>
                                    <p:animEffect transition="in" filter="wipe(left)">
                                      <p:cBhvr>
                                        <p:cTn id="71" dur="500"/>
                                        <p:tgtEl>
                                          <p:spTgt spid="12"/>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13"/>
                                        </p:tgtEl>
                                        <p:attrNameLst>
                                          <p:attrName>style.visibility</p:attrName>
                                        </p:attrNameLst>
                                      </p:cBhvr>
                                      <p:to>
                                        <p:strVal val="visible"/>
                                      </p:to>
                                    </p:set>
                                    <p:animEffect transition="in" filter="wipe(left)">
                                      <p:cBhvr>
                                        <p:cTn id="80" dur="500"/>
                                        <p:tgtEl>
                                          <p:spTgt spid="13"/>
                                        </p:tgtEl>
                                      </p:cBhvr>
                                    </p:animEffec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405066" y="1173480"/>
            <a:ext cx="7675863" cy="4511040"/>
          </a:xfrm>
        </p:spPr>
        <p:txBody>
          <a:bodyPr/>
          <a:lstStyle/>
          <a:p>
            <a:r>
              <a:rPr lang="zh-CN" altLang="en-US" sz="1600" dirty="0"/>
              <a:t>方式一是如何实现多线程的？</a:t>
            </a:r>
            <a:endParaRPr lang="en-US" altLang="zh-CN" sz="1600" dirty="0"/>
          </a:p>
          <a:p>
            <a:pPr marL="895335" lvl="1" indent="-285750">
              <a:lnSpc>
                <a:spcPct val="200000"/>
              </a:lnSpc>
              <a:buFont typeface="Wingdings" panose="05000000000000000000" pitchFamily="2" charset="2"/>
              <a:buChar char="l"/>
            </a:pPr>
            <a:r>
              <a:rPr lang="zh-CN" altLang="en-US" sz="1200" dirty="0">
                <a:latin typeface="阿里巴巴普惠体" panose="00020600040101010101" pitchFamily="18" charset="-122"/>
                <a:ea typeface="阿里巴巴普惠体" panose="00020600040101010101" pitchFamily="18" charset="-122"/>
                <a:cs typeface="阿里巴巴普惠体" panose="00020600040101010101" pitchFamily="18" charset="-122"/>
              </a:rPr>
              <a:t>继承</a:t>
            </a:r>
            <a:r>
              <a:rPr lang="en-US" altLang="zh-CN" sz="1200" dirty="0">
                <a:latin typeface="阿里巴巴普惠体" panose="00020600040101010101" pitchFamily="18" charset="-122"/>
                <a:ea typeface="阿里巴巴普惠体" panose="00020600040101010101" pitchFamily="18" charset="-122"/>
                <a:cs typeface="阿里巴巴普惠体" panose="00020600040101010101" pitchFamily="18" charset="-122"/>
              </a:rPr>
              <a:t>Thread</a:t>
            </a:r>
            <a:r>
              <a:rPr lang="zh-CN" altLang="en-US" sz="1200" dirty="0">
                <a:latin typeface="阿里巴巴普惠体" panose="00020600040101010101" pitchFamily="18" charset="-122"/>
                <a:ea typeface="阿里巴巴普惠体" panose="00020600040101010101" pitchFamily="18" charset="-122"/>
                <a:cs typeface="阿里巴巴普惠体" panose="00020600040101010101" pitchFamily="18" charset="-122"/>
              </a:rPr>
              <a:t>类</a:t>
            </a:r>
            <a:endParaRPr lang="en-US" altLang="zh-CN" sz="12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pPr>
            <a:r>
              <a:rPr lang="zh-CN" altLang="en-US" sz="1200" dirty="0">
                <a:latin typeface="阿里巴巴普惠体" panose="00020600040101010101" pitchFamily="18" charset="-122"/>
                <a:ea typeface="阿里巴巴普惠体" panose="00020600040101010101" pitchFamily="18" charset="-122"/>
                <a:cs typeface="阿里巴巴普惠体" panose="00020600040101010101" pitchFamily="18" charset="-122"/>
              </a:rPr>
              <a:t>重写</a:t>
            </a:r>
            <a:r>
              <a:rPr lang="en-US" altLang="zh-CN" sz="1200" dirty="0">
                <a:latin typeface="阿里巴巴普惠体" panose="00020600040101010101" pitchFamily="18" charset="-122"/>
                <a:ea typeface="阿里巴巴普惠体" panose="00020600040101010101" pitchFamily="18" charset="-122"/>
                <a:cs typeface="阿里巴巴普惠体" panose="00020600040101010101" pitchFamily="18" charset="-122"/>
              </a:rPr>
              <a:t>run</a:t>
            </a:r>
            <a:r>
              <a:rPr lang="zh-CN" altLang="en-US" sz="1200"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endParaRPr lang="en-US" altLang="zh-CN" sz="12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pPr>
            <a:r>
              <a:rPr lang="zh-CN" altLang="en-US" sz="1200" dirty="0">
                <a:latin typeface="阿里巴巴普惠体" panose="00020600040101010101" pitchFamily="18" charset="-122"/>
                <a:ea typeface="阿里巴巴普惠体" panose="00020600040101010101" pitchFamily="18" charset="-122"/>
                <a:cs typeface="阿里巴巴普惠体" panose="00020600040101010101" pitchFamily="18" charset="-122"/>
              </a:rPr>
              <a:t>创建线程对象</a:t>
            </a:r>
            <a:endParaRPr lang="en-US" altLang="zh-CN" sz="12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pPr>
            <a:r>
              <a:rPr lang="zh-CN" altLang="en-US" sz="1200" dirty="0">
                <a:latin typeface="阿里巴巴普惠体" panose="00020600040101010101" pitchFamily="18" charset="-122"/>
                <a:ea typeface="阿里巴巴普惠体" panose="00020600040101010101" pitchFamily="18" charset="-122"/>
                <a:cs typeface="阿里巴巴普惠体" panose="00020600040101010101" pitchFamily="18" charset="-122"/>
              </a:rPr>
              <a:t>调用</a:t>
            </a:r>
            <a:r>
              <a:rPr lang="en-US" altLang="zh-CN" sz="1200" dirty="0">
                <a:latin typeface="阿里巴巴普惠体" panose="00020600040101010101" pitchFamily="18" charset="-122"/>
                <a:ea typeface="阿里巴巴普惠体" panose="00020600040101010101" pitchFamily="18" charset="-122"/>
                <a:cs typeface="阿里巴巴普惠体" panose="00020600040101010101" pitchFamily="18" charset="-122"/>
              </a:rPr>
              <a:t>start()</a:t>
            </a:r>
            <a:r>
              <a:rPr lang="zh-CN" altLang="en-US" sz="1200"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方法启动。</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zh-CN" altLang="en-US" sz="1600" dirty="0"/>
              <a:t>优缺点是什么？</a:t>
            </a:r>
            <a:endParaRPr lang="en-US" altLang="zh-CN" sz="1600" dirty="0"/>
          </a:p>
          <a:p>
            <a:pPr marL="895335" lvl="1" indent="-285750">
              <a:lnSpc>
                <a:spcPct val="200000"/>
              </a:lnSpc>
              <a:buFont typeface="Wingdings" panose="05000000000000000000" pitchFamily="2" charset="2"/>
              <a:buChar char="l"/>
            </a:pP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优点：编码简单</a:t>
            </a:r>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pP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缺点：存在单继承的局限性，线程类继承</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Thread</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后，不能继承其他类，不便于扩展。</a:t>
            </a:r>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lnSpc>
                <a:spcPct val="200000"/>
              </a:lnSpc>
            </a:pPr>
            <a:endPar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94647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2" name="图片 1">
            <a:extLst>
              <a:ext uri="{FF2B5EF4-FFF2-40B4-BE49-F238E27FC236}">
                <a16:creationId xmlns:a16="http://schemas.microsoft.com/office/drawing/2014/main" id="{DA2F3ADD-BD86-45B1-8996-C05C82318A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5645788"/>
      </p:ext>
    </p:extLst>
  </p:cSld>
  <p:clrMapOvr>
    <a:masterClrMapping/>
  </p:clrMapOvr>
</p:sld>
</file>

<file path=ppt/theme/theme1.xml><?xml version="1.0" encoding="utf-8"?>
<a:theme xmlns:a="http://schemas.openxmlformats.org/drawingml/2006/main" name="封面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目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3.xml><?xml version="1.0" encoding="utf-8"?>
<a:theme xmlns:a="http://schemas.openxmlformats.org/drawingml/2006/main" name="学习目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4.xml><?xml version="1.0" encoding="utf-8"?>
<a:theme xmlns:a="http://schemas.openxmlformats.org/drawingml/2006/main" name="章节页版式（一级+二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章节页版式（一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7.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23158</TotalTime>
  <Words>6870</Words>
  <Application>Microsoft Office PowerPoint</Application>
  <PresentationFormat>宽屏</PresentationFormat>
  <Paragraphs>891</Paragraphs>
  <Slides>91</Slides>
  <Notes>54</Notes>
  <HiddenSlides>0</HiddenSlides>
  <MMClips>0</MMClips>
  <ScaleCrop>false</ScaleCrop>
  <HeadingPairs>
    <vt:vector size="6" baseType="variant">
      <vt:variant>
        <vt:lpstr>已用的字体</vt:lpstr>
      </vt:variant>
      <vt:variant>
        <vt:i4>18</vt:i4>
      </vt:variant>
      <vt:variant>
        <vt:lpstr>主题</vt:lpstr>
      </vt:variant>
      <vt:variant>
        <vt:i4>7</vt:i4>
      </vt:variant>
      <vt:variant>
        <vt:lpstr>幻灯片标题</vt:lpstr>
      </vt:variant>
      <vt:variant>
        <vt:i4>91</vt:i4>
      </vt:variant>
    </vt:vector>
  </HeadingPairs>
  <TitlesOfParts>
    <vt:vector size="116" baseType="lpstr">
      <vt:lpstr>Alibaba PuHuiTi B</vt:lpstr>
      <vt:lpstr>Alibaba PuHuiTi M</vt:lpstr>
      <vt:lpstr>Alibaba PuHuiTi Medium</vt:lpstr>
      <vt:lpstr>Alibaba PuHuiTi R</vt:lpstr>
      <vt:lpstr>-apple-system</vt:lpstr>
      <vt:lpstr>阿里巴巴普惠体</vt:lpstr>
      <vt:lpstr>等线</vt:lpstr>
      <vt:lpstr>黑体</vt:lpstr>
      <vt:lpstr>STKaiti</vt:lpstr>
      <vt:lpstr>STKaiti</vt:lpstr>
      <vt:lpstr>宋体</vt:lpstr>
      <vt:lpstr>微软雅黑</vt:lpstr>
      <vt:lpstr>Arial</vt:lpstr>
      <vt:lpstr>Calibri</vt:lpstr>
      <vt:lpstr>Consolas</vt:lpstr>
      <vt:lpstr>Segoe UI</vt:lpstr>
      <vt:lpstr>Verdana</vt:lpstr>
      <vt:lpstr>Wingdings</vt:lpstr>
      <vt:lpstr>封面2</vt:lpstr>
      <vt:lpstr>目录</vt:lpstr>
      <vt:lpstr>学习目标</vt:lpstr>
      <vt:lpstr>章节页版式（一级+二级标题）</vt:lpstr>
      <vt:lpstr>章节页版式（一级标题）</vt:lpstr>
      <vt:lpstr>正文设计方案</vt:lpstr>
      <vt:lpstr>5_结束页设计方案</vt:lpstr>
      <vt:lpstr>多线程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8802</dc:creator>
  <cp:lastModifiedBy>itheima</cp:lastModifiedBy>
  <cp:revision>5187</cp:revision>
  <dcterms:created xsi:type="dcterms:W3CDTF">2020-03-31T02:23:27Z</dcterms:created>
  <dcterms:modified xsi:type="dcterms:W3CDTF">2021-10-10T11:54:43Z</dcterms:modified>
</cp:coreProperties>
</file>