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1"/>
  </p:notesMasterIdLst>
  <p:handoutMasterIdLst>
    <p:handoutMasterId r:id="rId52"/>
  </p:handoutMasterIdLst>
  <p:sldIdLst>
    <p:sldId id="1105" r:id="rId8"/>
    <p:sldId id="1419" r:id="rId9"/>
    <p:sldId id="1402" r:id="rId10"/>
    <p:sldId id="1129" r:id="rId11"/>
    <p:sldId id="656" r:id="rId12"/>
    <p:sldId id="1420" r:id="rId13"/>
    <p:sldId id="1410" r:id="rId14"/>
    <p:sldId id="1421" r:id="rId15"/>
    <p:sldId id="958" r:id="rId16"/>
    <p:sldId id="959" r:id="rId17"/>
    <p:sldId id="1422" r:id="rId18"/>
    <p:sldId id="682" r:id="rId19"/>
    <p:sldId id="930" r:id="rId20"/>
    <p:sldId id="1423" r:id="rId21"/>
    <p:sldId id="472" r:id="rId22"/>
    <p:sldId id="932" r:id="rId23"/>
    <p:sldId id="1424" r:id="rId24"/>
    <p:sldId id="684" r:id="rId25"/>
    <p:sldId id="935" r:id="rId26"/>
    <p:sldId id="1425" r:id="rId27"/>
    <p:sldId id="1426" r:id="rId28"/>
    <p:sldId id="685" r:id="rId29"/>
    <p:sldId id="936" r:id="rId30"/>
    <p:sldId id="1429" r:id="rId31"/>
    <p:sldId id="1405" r:id="rId32"/>
    <p:sldId id="482" r:id="rId33"/>
    <p:sldId id="498" r:id="rId34"/>
    <p:sldId id="1428" r:id="rId35"/>
    <p:sldId id="1432" r:id="rId36"/>
    <p:sldId id="1430" r:id="rId37"/>
    <p:sldId id="1433" r:id="rId38"/>
    <p:sldId id="1435" r:id="rId39"/>
    <p:sldId id="1436" r:id="rId40"/>
    <p:sldId id="1437" r:id="rId41"/>
    <p:sldId id="1438" r:id="rId42"/>
    <p:sldId id="1439" r:id="rId43"/>
    <p:sldId id="1440" r:id="rId44"/>
    <p:sldId id="1441" r:id="rId45"/>
    <p:sldId id="1442" r:id="rId46"/>
    <p:sldId id="1443" r:id="rId47"/>
    <p:sldId id="1444" r:id="rId48"/>
    <p:sldId id="355" r:id="rId49"/>
    <p:sldId id="26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852" autoAdjust="0"/>
  </p:normalViewPr>
  <p:slideViewPr>
    <p:cSldViewPr snapToGrid="0">
      <p:cViewPr varScale="1">
        <p:scale>
          <a:sx n="99" d="100"/>
          <a:sy n="99" d="100"/>
        </p:scale>
        <p:origin x="230" y="58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99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35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61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34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81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5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59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14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8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96479AFE-920E-4FF0-8B79-5634013378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98973B47-EB00-4E8B-ABEB-D19695F30B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12FE5FE7-9F4A-4A39-8240-D43B2E3AC5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AA24FE6-180A-4B4B-8E5D-327E8C68E32F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B0A9E1F1-D905-47D1-8B6A-CF82E8B197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085E5DEB-D73C-40D6-886B-E0346A3D0A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E014BE34-1577-40F2-8134-BCC8C7032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F42A2DF-7F17-4990-AF13-789175A2D83E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5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410C9DB-8CC6-4ABC-9E89-6242766B0F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92900BE4-2E67-435A-BC6D-80EE362B58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E7CD97D0-3520-4363-9681-A5BFBA7A4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F56D7F1-C795-4654-9B14-1C0C33F9CDE3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9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DA94B36E-4648-4AE2-AAE2-8BCB3E49C0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AA10ABB-61F1-452D-AD45-3A26604E8C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A4B72301-6A75-4901-BADB-FC438B16C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2C9CE4-9963-490F-B4B6-58A75CD446B9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DC19F8E1-30CA-484E-B0E0-BFDD9050BE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5651A281-E23E-4C26-AFA6-C195BB3979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DC9A4441-8838-4DFB-9FFB-72881B68C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2B7C3CF-DB42-4B4B-BAC8-A305214BC8B0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0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129B94E-24D7-44F8-AB5E-FEE517A91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EE8C228-FD75-449C-B201-593D0D55B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E96AB0B-ABB3-40A6-9965-68054ED02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8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21003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657797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1685528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34" r:id="rId18"/>
    <p:sldLayoutId id="2147483741" r:id="rId19"/>
    <p:sldLayoutId id="2147483742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zh-CN" altLang="en-US" sz="6000" dirty="0"/>
              <a:t>日志框架、阶段项目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8584" y="1077309"/>
            <a:ext cx="6639016" cy="4511040"/>
          </a:xfrm>
        </p:spPr>
        <p:txBody>
          <a:bodyPr/>
          <a:lstStyle/>
          <a:p>
            <a:r>
              <a:rPr lang="zh-CN" altLang="en-US" dirty="0"/>
              <a:t>日志的规范是什么，常见的有几种形式。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日志规范大多是一些接口，提供给实现框架去设计的。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常见的规范是：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Commons Logging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 Logging Facade for Java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日志的实现框架有哪些常见的？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我们重点学习的，其他的都大同小异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04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75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24AFE-BF61-401E-B581-823EAE56BA7B}"/>
              </a:ext>
            </a:extLst>
          </p:cNvPr>
          <p:cNvSpPr txBox="1"/>
          <p:nvPr/>
        </p:nvSpPr>
        <p:spPr>
          <a:xfrm>
            <a:off x="838201" y="1054101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010316-D892-41EC-B8F2-B32B18DCB5BA}"/>
              </a:ext>
            </a:extLst>
          </p:cNvPr>
          <p:cNvSpPr/>
          <p:nvPr/>
        </p:nvSpPr>
        <p:spPr>
          <a:xfrm>
            <a:off x="838201" y="1523076"/>
            <a:ext cx="9408584" cy="15577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是由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创始人设计的另一个开源日志组件，性能比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要好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官方网站：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8A2921-4D40-4CDD-A8A4-5D25B4E1BADD}"/>
              </a:ext>
            </a:extLst>
          </p:cNvPr>
          <p:cNvSpPr txBox="1"/>
          <p:nvPr/>
        </p:nvSpPr>
        <p:spPr>
          <a:xfrm>
            <a:off x="838201" y="4704080"/>
            <a:ext cx="8061959" cy="385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E517BF-281E-400B-BD86-3B74905B3161}"/>
              </a:ext>
            </a:extLst>
          </p:cNvPr>
          <p:cNvSpPr txBox="1"/>
          <p:nvPr/>
        </p:nvSpPr>
        <p:spPr>
          <a:xfrm>
            <a:off x="2387436" y="2245776"/>
            <a:ext cx="6097978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https://logback.qos.ch/index.html 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9DDA05-28DB-4C38-A007-43EF33BDC075}"/>
              </a:ext>
            </a:extLst>
          </p:cNvPr>
          <p:cNvSpPr txBox="1"/>
          <p:nvPr/>
        </p:nvSpPr>
        <p:spPr>
          <a:xfrm>
            <a:off x="838201" y="2637583"/>
            <a:ext cx="10105102" cy="321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是基于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的日志规范实现的框架。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主要分为三个技术模块：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-core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-core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模块为其他两个模块奠定了基础，必须有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-classic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：它是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的一个改良版本，同时它完整实现了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 API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-access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Tomcat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Jetty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Servlet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容器集成，以提供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访问日志功能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6467" y="230552"/>
            <a:ext cx="7553096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Logback</a:t>
            </a:r>
            <a:r>
              <a:rPr lang="zh-CN" altLang="en-US" dirty="0"/>
              <a:t>需要使用哪几个模块，各自的作用是什么。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6C7ABE-A797-4120-9E5D-E40E1BE15400}"/>
              </a:ext>
            </a:extLst>
          </p:cNvPr>
          <p:cNvSpPr txBox="1"/>
          <p:nvPr/>
        </p:nvSpPr>
        <p:spPr>
          <a:xfrm>
            <a:off x="3977573" y="2719974"/>
            <a:ext cx="7648369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slf4j-api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：日志规范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-core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：基础模块。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-classic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：它是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的一个改良版本，同时它完整实现了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 API</a:t>
            </a:r>
          </a:p>
        </p:txBody>
      </p:sp>
    </p:spTree>
    <p:extLst>
      <p:ext uri="{BB962C8B-B14F-4D97-AF65-F5344CB8AC3E}">
        <p14:creationId xmlns:p14="http://schemas.microsoft.com/office/powerpoint/2010/main" val="89391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85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需求：导入</a:t>
            </a:r>
            <a:r>
              <a:rPr lang="en-US" altLang="zh-CN" dirty="0" err="1"/>
              <a:t>Logback</a:t>
            </a:r>
            <a:r>
              <a:rPr lang="zh-CN" altLang="en-US" dirty="0"/>
              <a:t>日志技术到项目中，用于纪录系统的日志信息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①：在项目下新建文件夹</a:t>
            </a:r>
            <a:r>
              <a:rPr lang="en-US" altLang="zh-CN" dirty="0"/>
              <a:t>lib</a:t>
            </a:r>
            <a:r>
              <a:rPr lang="zh-CN" altLang="en-US" dirty="0"/>
              <a:t>，</a:t>
            </a:r>
            <a:r>
              <a:rPr lang="zh-CN" altLang="en-US" sz="1600" dirty="0"/>
              <a:t>导入</a:t>
            </a:r>
            <a:r>
              <a:rPr lang="en-US" altLang="zh-CN" sz="1600" dirty="0" err="1"/>
              <a:t>Logback</a:t>
            </a:r>
            <a:r>
              <a:rPr lang="zh-CN" altLang="en-US" sz="1600" dirty="0"/>
              <a:t>的相关</a:t>
            </a:r>
            <a:r>
              <a:rPr lang="en-US" altLang="zh-CN" sz="1600" dirty="0"/>
              <a:t>jar</a:t>
            </a:r>
            <a:r>
              <a:rPr lang="zh-CN" altLang="en-US" sz="1600" dirty="0"/>
              <a:t>包</a:t>
            </a:r>
            <a:r>
              <a:rPr lang="zh-CN" altLang="en-US" dirty="0"/>
              <a:t>到该文件夹下，并添加到项目依赖库中去。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②：</a:t>
            </a:r>
            <a:r>
              <a:rPr lang="zh-CN" altLang="en-US" sz="1600" dirty="0"/>
              <a:t>将</a:t>
            </a:r>
            <a:r>
              <a:rPr lang="en-US" altLang="zh-CN" sz="1600" dirty="0" err="1"/>
              <a:t>Logback</a:t>
            </a:r>
            <a:r>
              <a:rPr lang="zh-CN" altLang="en-US" sz="1600" dirty="0"/>
              <a:t>的核心配置文件</a:t>
            </a:r>
            <a:r>
              <a:rPr lang="en-US" altLang="zh-CN" sz="1600" dirty="0">
                <a:solidFill>
                  <a:srgbClr val="C00000"/>
                </a:solidFill>
              </a:rPr>
              <a:t>logback.xml</a:t>
            </a:r>
            <a:r>
              <a:rPr lang="zh-CN" altLang="en-US" sz="1600" dirty="0"/>
              <a:t>直接拷贝到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目录下（必须是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下）。</a:t>
            </a:r>
            <a:endParaRPr lang="en-US" altLang="zh-CN" sz="1600" dirty="0"/>
          </a:p>
          <a:p>
            <a:r>
              <a:rPr lang="zh-CN" altLang="en-US" dirty="0"/>
              <a:t>③：</a:t>
            </a:r>
            <a:r>
              <a:rPr lang="zh-CN" altLang="en-US" sz="1600" dirty="0"/>
              <a:t>在代码中获取日志的对象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dirty="0"/>
              <a:t>④：</a:t>
            </a:r>
            <a:r>
              <a:rPr lang="zh-CN" altLang="en-US" sz="1600" dirty="0"/>
              <a:t>使用日志对象</a:t>
            </a:r>
            <a:r>
              <a:rPr lang="en-US" altLang="zh-CN" sz="1600" dirty="0"/>
              <a:t>LOGGER</a:t>
            </a:r>
            <a:r>
              <a:rPr lang="zh-CN" altLang="en-US" sz="1600" dirty="0"/>
              <a:t>调用其方法输出不能的日志信息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640EEF-1472-4DCF-B7A5-B18A8ADA0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45" y="3035935"/>
            <a:ext cx="3409950" cy="10096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6833347-D451-4D15-8288-B03078680341}"/>
              </a:ext>
            </a:extLst>
          </p:cNvPr>
          <p:cNvSpPr txBox="1"/>
          <p:nvPr/>
        </p:nvSpPr>
        <p:spPr>
          <a:xfrm>
            <a:off x="2537080" y="5086966"/>
            <a:ext cx="8056880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Logger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LoggerFactory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getLogger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"类对象"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8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6348" y="234029"/>
            <a:ext cx="7988852" cy="4511040"/>
          </a:xfrm>
        </p:spPr>
        <p:txBody>
          <a:bodyPr/>
          <a:lstStyle/>
          <a:p>
            <a:r>
              <a:rPr lang="zh-CN" altLang="en-US" sz="1600" dirty="0"/>
              <a:t>使用</a:t>
            </a:r>
            <a:r>
              <a:rPr lang="en-US" altLang="zh-CN" sz="1600" dirty="0" err="1"/>
              <a:t>Logback</a:t>
            </a:r>
            <a:r>
              <a:rPr lang="zh-CN" altLang="en-US" sz="1600" dirty="0"/>
              <a:t>的开发步骤是怎么样的</a:t>
            </a:r>
            <a:r>
              <a:rPr lang="en-US" altLang="zh-CN" sz="1600" dirty="0"/>
              <a:t>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6C7ABE-A797-4120-9E5D-E40E1BE15400}"/>
              </a:ext>
            </a:extLst>
          </p:cNvPr>
          <p:cNvSpPr txBox="1"/>
          <p:nvPr/>
        </p:nvSpPr>
        <p:spPr>
          <a:xfrm>
            <a:off x="4269851" y="2783068"/>
            <a:ext cx="7988852" cy="253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50000"/>
              </a:lnSpc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①：在项目下新建文件夹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lib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，导入</a:t>
            </a:r>
            <a:r>
              <a:rPr lang="en-US" altLang="zh-CN" sz="14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的相关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jar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包到该文件夹下，并添加到项目库中去。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  <a:defRPr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②：必须将</a:t>
            </a:r>
            <a:r>
              <a:rPr lang="en-US" altLang="zh-CN" sz="14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的核心配置文件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logback.xml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直接拷贝到</a:t>
            </a:r>
            <a:r>
              <a:rPr lang="en-US" altLang="zh-CN" sz="14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目录下。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③：在代码中获取日志的对象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④：使用日志对象输出日志信息</a:t>
            </a:r>
          </a:p>
          <a:p>
            <a:pPr lvl="1"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49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40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BE8D7-82D3-4C4F-90B8-DE07AEBD329F}"/>
              </a:ext>
            </a:extLst>
          </p:cNvPr>
          <p:cNvSpPr txBox="1"/>
          <p:nvPr/>
        </p:nvSpPr>
        <p:spPr>
          <a:xfrm>
            <a:off x="629920" y="1646646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日志输出位置、格式设置：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C29DE7-7714-48EE-A522-5261D2276BBC}"/>
              </a:ext>
            </a:extLst>
          </p:cNvPr>
          <p:cNvSpPr/>
          <p:nvPr/>
        </p:nvSpPr>
        <p:spPr>
          <a:xfrm>
            <a:off x="629920" y="2162232"/>
            <a:ext cx="7701147" cy="1011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logback.xml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&lt;append&gt;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标签可以设置输出位置和日志信息的详细格式。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通常可以设置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个日志输出位置：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一个是控制台、一个是系统文件中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859A85-8DA4-48F7-A62A-F2FE58C24A04}"/>
              </a:ext>
            </a:extLst>
          </p:cNvPr>
          <p:cNvSpPr txBox="1"/>
          <p:nvPr/>
        </p:nvSpPr>
        <p:spPr>
          <a:xfrm>
            <a:off x="629920" y="3305324"/>
            <a:ext cx="5100320" cy="1249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输出到控制台的配置标志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C553E2-9AFA-4117-8CEB-DB0E1A3475D5}"/>
              </a:ext>
            </a:extLst>
          </p:cNvPr>
          <p:cNvSpPr txBox="1"/>
          <p:nvPr/>
        </p:nvSpPr>
        <p:spPr>
          <a:xfrm>
            <a:off x="629920" y="1134081"/>
            <a:ext cx="8390565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日志系统的特性都是通过核心配置文件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logback.xml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控制的。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CFD260D-DCF7-4002-A1DF-661037CC7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05" y="5197503"/>
            <a:ext cx="8937062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="FILE"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="ch.qos.logback.core.rolling.RollingFileAppender"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DC49EA-8929-4A82-9281-FE1DD2309F07}"/>
              </a:ext>
            </a:extLst>
          </p:cNvPr>
          <p:cNvSpPr txBox="1"/>
          <p:nvPr/>
        </p:nvSpPr>
        <p:spPr>
          <a:xfrm>
            <a:off x="760405" y="3985802"/>
            <a:ext cx="8260080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="CONSOLE"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="ch.qos.logback.core.ConsoleAppender"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D5365C-D059-4964-84B1-06A4E9543F2F}"/>
              </a:ext>
            </a:extLst>
          </p:cNvPr>
          <p:cNvSpPr txBox="1"/>
          <p:nvPr/>
        </p:nvSpPr>
        <p:spPr>
          <a:xfrm>
            <a:off x="629920" y="4455568"/>
            <a:ext cx="5100320" cy="57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输出到系统文件的配置标志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8478" y="154903"/>
            <a:ext cx="7553096" cy="4511040"/>
          </a:xfrm>
        </p:spPr>
        <p:txBody>
          <a:bodyPr/>
          <a:lstStyle/>
          <a:p>
            <a:r>
              <a:rPr lang="zh-CN" altLang="en-US" dirty="0"/>
              <a:t>在核心配置文件</a:t>
            </a:r>
            <a:r>
              <a:rPr lang="en-US" altLang="zh-CN" dirty="0"/>
              <a:t>Logback.xml</a:t>
            </a:r>
            <a:r>
              <a:rPr lang="zh-CN" altLang="en-US" dirty="0"/>
              <a:t>中可以配置的日志方向有哪些。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EA7876-C858-45E1-954F-46A9082BBD79}"/>
              </a:ext>
            </a:extLst>
          </p:cNvPr>
          <p:cNvSpPr txBox="1"/>
          <p:nvPr/>
        </p:nvSpPr>
        <p:spPr>
          <a:xfrm>
            <a:off x="4842104" y="2929190"/>
            <a:ext cx="51003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输出到控制台的配置标志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580F577-A281-4C02-B5DC-2FB0D563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369" y="4665943"/>
            <a:ext cx="2714205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=“FILE” </a:t>
            </a:r>
            <a:r>
              <a:rPr lang="en-US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…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8D54FB-FAF4-493E-8363-0257BB16BD72}"/>
              </a:ext>
            </a:extLst>
          </p:cNvPr>
          <p:cNvSpPr txBox="1"/>
          <p:nvPr/>
        </p:nvSpPr>
        <p:spPr>
          <a:xfrm>
            <a:off x="4983369" y="3451688"/>
            <a:ext cx="3439271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="CONSOLE“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…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BFAFF5-CB92-4067-94E9-C8B58B0EED9B}"/>
              </a:ext>
            </a:extLst>
          </p:cNvPr>
          <p:cNvSpPr txBox="1"/>
          <p:nvPr/>
        </p:nvSpPr>
        <p:spPr>
          <a:xfrm>
            <a:off x="4842104" y="4079434"/>
            <a:ext cx="510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输出到系统文件的配置标志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24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3275473" y="1790780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086" y="2005011"/>
            <a:ext cx="2391925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5337812" y="1790778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443BDFA3-12C3-4A88-A6A4-AB5390CB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64" y="1943799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21208" y="4555472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>
            <a:extLst>
              <a:ext uri="{FF2B5EF4-FFF2-40B4-BE49-F238E27FC236}">
                <a16:creationId xmlns:a16="http://schemas.microsoft.com/office/drawing/2014/main" id="{DF221A37-6F24-4EAD-8A27-C6D16BD6789D}"/>
              </a:ext>
            </a:extLst>
          </p:cNvPr>
          <p:cNvSpPr txBox="1"/>
          <p:nvPr/>
        </p:nvSpPr>
        <p:spPr>
          <a:xfrm>
            <a:off x="5528169" y="2789683"/>
            <a:ext cx="2102163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学以致用，使用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程序处理数据、控制业务逻辑推进。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787079" y="1072893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今天同学们需要学会什么</a:t>
            </a: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8F65FDAF-C245-4FA3-8E28-39EBEF6B8E0A}"/>
              </a:ext>
            </a:extLst>
          </p:cNvPr>
          <p:cNvSpPr txBox="1"/>
          <p:nvPr/>
        </p:nvSpPr>
        <p:spPr>
          <a:xfrm>
            <a:off x="3304670" y="2747683"/>
            <a:ext cx="2033142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系统在开发阶段或者上线后，一旦业务出现问题，需要有信息去定位，如何记录程序的运行信息？</a:t>
            </a:r>
          </a:p>
        </p:txBody>
      </p:sp>
    </p:spTree>
    <p:extLst>
      <p:ext uri="{BB962C8B-B14F-4D97-AF65-F5344CB8AC3E}">
        <p14:creationId xmlns:p14="http://schemas.microsoft.com/office/powerpoint/2010/main" val="53383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20" grpId="0" animBg="1"/>
      <p:bldP spid="21" grpId="0"/>
      <p:bldP spid="33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711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79B317E-631D-4BFF-BC4D-CF35F0C5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8" y="2282551"/>
            <a:ext cx="2475793" cy="22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0D5A08-E887-4706-ABE8-A6CCD2CBE6F2}"/>
              </a:ext>
            </a:extLst>
          </p:cNvPr>
          <p:cNvSpPr txBox="1"/>
          <p:nvPr/>
        </p:nvSpPr>
        <p:spPr>
          <a:xfrm>
            <a:off x="3541362" y="2282551"/>
            <a:ext cx="8017390" cy="1369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、如果系统上线后只想记录一些错误的日志信息或者不想记录日志了，怎么办？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可以通过设置日志的输出级别来控制哪些日志信息输出或者不输出。</a:t>
            </a:r>
          </a:p>
        </p:txBody>
      </p:sp>
    </p:spTree>
    <p:extLst>
      <p:ext uri="{BB962C8B-B14F-4D97-AF65-F5344CB8AC3E}">
        <p14:creationId xmlns:p14="http://schemas.microsoft.com/office/powerpoint/2010/main" val="65616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D2238-43C9-420C-82D8-590B27CBBB6E}"/>
              </a:ext>
            </a:extLst>
          </p:cNvPr>
          <p:cNvSpPr/>
          <p:nvPr/>
        </p:nvSpPr>
        <p:spPr>
          <a:xfrm>
            <a:off x="838201" y="1631356"/>
            <a:ext cx="10402207" cy="4520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级别程度依次是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：TRACE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DEBUG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INFO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WARN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;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级别是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（忽略大小写），对应其方法。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作用：用于控制系统中哪些日志级别是可以输出的，只输出级别不低于设定级别的日志信息。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OFF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分别是打开全部日志信息，及关闭全部日志信息。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具体在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&lt;root level=“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INFO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”&gt;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标签的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level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属性中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C8414-BE82-4F29-8DCF-1CDB32F085BD}"/>
              </a:ext>
            </a:extLst>
          </p:cNvPr>
          <p:cNvSpPr txBox="1"/>
          <p:nvPr/>
        </p:nvSpPr>
        <p:spPr>
          <a:xfrm>
            <a:off x="838201" y="107950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83FE99-ACE0-4CF3-9D68-087CA9BE249B}"/>
              </a:ext>
            </a:extLst>
          </p:cNvPr>
          <p:cNvSpPr txBox="1"/>
          <p:nvPr/>
        </p:nvSpPr>
        <p:spPr>
          <a:xfrm>
            <a:off x="898344" y="4382730"/>
            <a:ext cx="5140960" cy="107721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root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level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INFO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appender-ref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ref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="CONSOLE"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/&gt;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appender-ref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ref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="FILE"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/&gt;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root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3782" y="2986885"/>
            <a:ext cx="6966437" cy="4616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Logback</a:t>
            </a:r>
            <a:r>
              <a:rPr lang="zh-CN" altLang="en-US" dirty="0"/>
              <a:t>的日志级别是什么样的？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822523-5708-4182-80D2-36C24FBE95A0}"/>
              </a:ext>
            </a:extLst>
          </p:cNvPr>
          <p:cNvSpPr txBox="1"/>
          <p:nvPr/>
        </p:nvSpPr>
        <p:spPr>
          <a:xfrm>
            <a:off x="4842104" y="3579447"/>
            <a:ext cx="6681302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级别程度依次是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：TRACE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DEBUG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INFO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WARN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级别是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（忽略大小写），只输出不低于当前级别的日志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 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OFF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分别是打开全部日志和关闭全部日志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F1CCF8-A317-4F6C-9FE3-3A23803DCE36}"/>
              </a:ext>
            </a:extLst>
          </p:cNvPr>
          <p:cNvSpPr txBox="1"/>
          <p:nvPr/>
        </p:nvSpPr>
        <p:spPr>
          <a:xfrm>
            <a:off x="4743782" y="1821737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、设置日志输出级别的作用是什么？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D316A7-EB16-4709-B92B-AC6840334A5F}"/>
              </a:ext>
            </a:extLst>
          </p:cNvPr>
          <p:cNvSpPr txBox="1"/>
          <p:nvPr/>
        </p:nvSpPr>
        <p:spPr>
          <a:xfrm>
            <a:off x="4871601" y="2191069"/>
            <a:ext cx="619760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用于控制系统中哪些日志级别是可以输出的。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94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5114" y="1719397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日志框架搭建、系统角色分析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首页设计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、登录、商家界面、用户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界面实现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详情页设计、影片上架、退出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28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D0B030F-A779-4CED-9A1D-60AD0F3A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电影购票系统功能演示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915734-4AC7-48BD-9B09-A896348AE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1" y="2102835"/>
            <a:ext cx="2666999" cy="28561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D3221D-5C02-4030-BEF5-5379B5B07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60" y="2102835"/>
            <a:ext cx="2580640" cy="28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34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黑马电影购票系统技术选型分析：</a:t>
            </a: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FF67C956-E7E4-C949-BBCE-37D6A64500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4536" y="2845229"/>
            <a:ext cx="558429" cy="5171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17ED3356-8FC6-E345-B1E1-A36F4E963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0290" y="4639127"/>
            <a:ext cx="582675" cy="582105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293D12B0-432B-DE4E-892C-4F3DD740E7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52626" y="2694617"/>
            <a:ext cx="639073" cy="647425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4059D770-C98D-4640-AD5D-DD98012C84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2629" y="4663388"/>
            <a:ext cx="612989" cy="557844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1792B83-ACB6-8B49-8703-4A74405C35AE}"/>
              </a:ext>
            </a:extLst>
          </p:cNvPr>
          <p:cNvSpPr/>
          <p:nvPr/>
        </p:nvSpPr>
        <p:spPr>
          <a:xfrm>
            <a:off x="5211681" y="3058288"/>
            <a:ext cx="1865868" cy="1865868"/>
          </a:xfrm>
          <a:prstGeom prst="ellipse">
            <a:avLst/>
          </a:pr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42BD5-C695-F54D-9615-1298E5B15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601" y="4541889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4CB37-8684-CC47-A42C-DA7D740A3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120" y="4271890"/>
            <a:ext cx="2880000" cy="540000"/>
          </a:xfrm>
          <a:prstGeom prst="rect">
            <a:avLst/>
          </a:pr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使用常见</a:t>
            </a:r>
            <a:r>
              <a:rPr lang="en-US" altLang="zh-CN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API</a:t>
            </a:r>
            <a:endParaRPr lang="zh-CN" altLang="en-US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Arial" panose="020B0604020202090204" pitchFamily="34" charset="0"/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C052CCB3-F865-3A4F-9B80-3C9BBF8EE78D}"/>
              </a:ext>
            </a:extLst>
          </p:cNvPr>
          <p:cNvSpPr txBox="1"/>
          <p:nvPr/>
        </p:nvSpPr>
        <p:spPr>
          <a:xfrm>
            <a:off x="7585047" y="4900688"/>
            <a:ext cx="3393317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登录信息的内容比较，业务数据的分析、处理，日期时间的处理等。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24A737F4-944A-C549-B3D7-5B76D8AA96C7}"/>
              </a:ext>
            </a:extLst>
          </p:cNvPr>
          <p:cNvSpPr txBox="1"/>
          <p:nvPr/>
        </p:nvSpPr>
        <p:spPr>
          <a:xfrm>
            <a:off x="5188046" y="3587782"/>
            <a:ext cx="1865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技术点分析</a:t>
            </a:r>
            <a:endParaRPr lang="en-US" altLang="zh-CN" sz="2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16EF758-1607-DF4D-9423-29A39A6B0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966" y="2064524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C2F0A86-546A-F04A-A05C-BBE2270BE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485" y="1794525"/>
            <a:ext cx="2880000" cy="540000"/>
          </a:xfrm>
          <a:prstGeom prst="rect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使用集合容器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2024E3F4-9DA5-B541-B847-667D06200169}"/>
              </a:ext>
            </a:extLst>
          </p:cNvPr>
          <p:cNvSpPr txBox="1"/>
          <p:nvPr/>
        </p:nvSpPr>
        <p:spPr>
          <a:xfrm>
            <a:off x="7519412" y="2386470"/>
            <a:ext cx="3393317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系统需要提供不同的容器分别存储系统注册的用户，以及当前商家发布的电影信息。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BA3CE60-1C3A-2B40-AA8F-28060B5F1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866" y="2064524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9CFCEFA-1156-CF4E-B947-A0018F076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58" y="1794525"/>
            <a:ext cx="2880000" cy="540000"/>
          </a:xfrm>
          <a:prstGeom prst="rect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面向对象编程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E449197D-E919-D446-A377-B77BE7B9D98D}"/>
              </a:ext>
            </a:extLst>
          </p:cNvPr>
          <p:cNvSpPr txBox="1"/>
          <p:nvPr/>
        </p:nvSpPr>
        <p:spPr>
          <a:xfrm>
            <a:off x="1459312" y="2423323"/>
            <a:ext cx="3393317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系统包含了电影对象，商家对象，客户对象，需要用到继承、多态等语法知识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3BDBA1A4-6F85-4243-8F5D-E55BB2BE6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866" y="4393387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E90A7BBD-993E-7F49-90A8-4F4B32248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58" y="4123388"/>
            <a:ext cx="2880000" cy="540000"/>
          </a:xfrm>
          <a:prstGeom prst="rect">
            <a:avLst/>
          </a:pr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程序流程控制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916FDA4C-3E59-4E48-A081-5337AA2341AB}"/>
              </a:ext>
            </a:extLst>
          </p:cNvPr>
          <p:cNvSpPr txBox="1"/>
          <p:nvPr/>
        </p:nvSpPr>
        <p:spPr>
          <a:xfrm>
            <a:off x="1459312" y="4752186"/>
            <a:ext cx="3393317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90204" pitchFamily="34" charset="0"/>
              </a:rPr>
              <a:t>需要结合分支、循环、跳转关键字等相关操作控制程序的业务逻辑。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5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00" y="1164745"/>
            <a:ext cx="10749599" cy="5171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595959"/>
                </a:solidFill>
              </a:rPr>
              <a:t>学习本项目，你将至少得到如下收获：</a:t>
            </a:r>
            <a:endParaRPr kumimoji="1"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1A7AEA-1EEC-E547-A801-B036E2F9FEDA}"/>
              </a:ext>
            </a:extLst>
          </p:cNvPr>
          <p:cNvSpPr/>
          <p:nvPr/>
        </p:nvSpPr>
        <p:spPr>
          <a:xfrm>
            <a:off x="1284831" y="1928893"/>
            <a:ext cx="4081247" cy="2002716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A6E1E4-ADBF-3945-8AC9-3FA5D5F77235}"/>
              </a:ext>
            </a:extLst>
          </p:cNvPr>
          <p:cNvSpPr/>
          <p:nvPr/>
        </p:nvSpPr>
        <p:spPr>
          <a:xfrm>
            <a:off x="5366084" y="1928893"/>
            <a:ext cx="4087055" cy="2002709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AE5AE8-BA80-CD4B-9C6A-9AED4E7AF704}"/>
              </a:ext>
            </a:extLst>
          </p:cNvPr>
          <p:cNvSpPr/>
          <p:nvPr/>
        </p:nvSpPr>
        <p:spPr>
          <a:xfrm>
            <a:off x="1284832" y="3955303"/>
            <a:ext cx="4081246" cy="2002720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0406E6-CA38-2447-B084-3B6538865F93}"/>
              </a:ext>
            </a:extLst>
          </p:cNvPr>
          <p:cNvSpPr/>
          <p:nvPr/>
        </p:nvSpPr>
        <p:spPr>
          <a:xfrm>
            <a:off x="5366084" y="3955319"/>
            <a:ext cx="4087055" cy="2002704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1BFC4B8-5130-4E43-9554-9C8DA71B10EC}"/>
              </a:ext>
            </a:extLst>
          </p:cNvPr>
          <p:cNvCxnSpPr>
            <a:cxnSpLocks/>
          </p:cNvCxnSpPr>
          <p:nvPr/>
        </p:nvCxnSpPr>
        <p:spPr>
          <a:xfrm>
            <a:off x="1284831" y="3931620"/>
            <a:ext cx="8371761" cy="0"/>
          </a:xfrm>
          <a:prstGeom prst="straightConnector1">
            <a:avLst/>
          </a:prstGeom>
          <a:ln w="50800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12DB6D1-280B-BE42-B5F8-690C844609E9}"/>
              </a:ext>
            </a:extLst>
          </p:cNvPr>
          <p:cNvCxnSpPr>
            <a:cxnSpLocks/>
          </p:cNvCxnSpPr>
          <p:nvPr/>
        </p:nvCxnSpPr>
        <p:spPr>
          <a:xfrm flipV="1">
            <a:off x="5366084" y="1715418"/>
            <a:ext cx="0" cy="4242604"/>
          </a:xfrm>
          <a:prstGeom prst="straightConnector1">
            <a:avLst/>
          </a:prstGeom>
          <a:ln w="50800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5C9CEE7-84BB-564B-8387-C56D65A0A1AB}"/>
              </a:ext>
            </a:extLst>
          </p:cNvPr>
          <p:cNvSpPr/>
          <p:nvPr/>
        </p:nvSpPr>
        <p:spPr>
          <a:xfrm>
            <a:off x="1528578" y="2585969"/>
            <a:ext cx="3382977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、优秀的面向对象编程能力。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CED827-DC92-4D5E-B190-6BFE7A6672C4}"/>
              </a:ext>
            </a:extLst>
          </p:cNvPr>
          <p:cNvSpPr/>
          <p:nvPr/>
        </p:nvSpPr>
        <p:spPr>
          <a:xfrm>
            <a:off x="5604675" y="2558900"/>
            <a:ext cx="360985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 清晰、缜密的业务、数据分析能力。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C45EAE9-CD4E-420D-92E0-A8CAEB07EF0E}"/>
              </a:ext>
            </a:extLst>
          </p:cNvPr>
          <p:cNvSpPr/>
          <p:nvPr/>
        </p:nvSpPr>
        <p:spPr>
          <a:xfrm>
            <a:off x="1528572" y="4204502"/>
            <a:ext cx="3382977" cy="101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、熟练使用程序流程技术来控制计算机完成自己的想法。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FEEF90-576B-4ED4-908A-6123E9D56327}"/>
              </a:ext>
            </a:extLst>
          </p:cNvPr>
          <p:cNvSpPr/>
          <p:nvPr/>
        </p:nvSpPr>
        <p:spPr>
          <a:xfrm>
            <a:off x="5491230" y="3931602"/>
            <a:ext cx="3836748" cy="199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、形成良好的编码习惯，获得一定的编码经验。提升业务分析和解决问题的能力，让基础知识形成体系结构，为后续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技术的学习做有力的支撑。</a:t>
            </a:r>
          </a:p>
        </p:txBody>
      </p:sp>
    </p:spTree>
    <p:extLst>
      <p:ext uri="{BB962C8B-B14F-4D97-AF65-F5344CB8AC3E}">
        <p14:creationId xmlns:p14="http://schemas.microsoft.com/office/powerpoint/2010/main" val="32680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5114" y="1719397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日志框架搭建、系统角色分析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首页设计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、登录、商家界面、用户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界面实现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详情页设计、影片上架、退出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472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3737532" y="1624522"/>
            <a:ext cx="8066868" cy="445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集成日志框架、用于后期记录日志信息。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定义一个电影类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Movie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Movie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类包含：片名、主演、评分、时长、票价、余票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系统包含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个用户角色：客户、商家。存在大量相同属性信息。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类作为父类，属性：登录名称、密码、真实名称、性别、电话、账户金额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Business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类代表商家角色，属性：店铺名称、地址。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Customer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类代表客户角色，属性：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定义集合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List&lt;User&gt;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用户存放系统注册的用户对象信息。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定义集合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Map&lt;Business, List&lt;Movie&gt;&gt;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存放商家和其排片信息。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准备一些测试数据。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系统角色类准备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3A504-A92D-42B3-AD3C-133692B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日志技术体系结构</a:t>
            </a:r>
            <a:endParaRPr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384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、影片上架、退出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426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3812582" y="1764805"/>
            <a:ext cx="7852332" cy="29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首页需要包含登录，商家入驻，客户注册功能。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商家和客户可以共用一个登录功能。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判断登录成功的用户的真实类型，根据用户类型完成对应的操作界面设计。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首页、登录、商家界面、用户界面设计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3A504-A92D-42B3-AD3C-133692B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03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3897823" y="1809080"/>
            <a:ext cx="7852332" cy="29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展示本商家的信息和其排片情况。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提供影片上架功能：就是创建一个影片对象，存入到商家的集合中去。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退出，需要回到登录的首页。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3A504-A92D-42B3-AD3C-133692B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3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942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3812582" y="1764805"/>
            <a:ext cx="7852332" cy="2181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提供影片下架功能：其实就是从商家的集合中删除影片对象。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影片修改功能：拿到需要修改的影片对象，修改里面的数据。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3A504-A92D-42B3-AD3C-133692B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60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3812582" y="1764805"/>
            <a:ext cx="7852332" cy="70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其实就是 遍历全部商家和其排片信息并展示出来。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展示全部影片信息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3A504-A92D-42B3-AD3C-133692B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7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297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3812582" y="1764805"/>
            <a:ext cx="7852332" cy="2181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用户可以选择需要购买票的商家和其电影信息。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可以选择购买的数量。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购买成功后需要支付金额，并更新商家金额和客户金额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购票操作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3A504-A92D-42B3-AD3C-133692B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9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79B317E-631D-4BFF-BC4D-CF35F0C5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87" y="1672951"/>
            <a:ext cx="2475793" cy="22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0D5A08-E887-4706-ABE8-A6CCD2CBE6F2}"/>
              </a:ext>
            </a:extLst>
          </p:cNvPr>
          <p:cNvSpPr txBox="1"/>
          <p:nvPr/>
        </p:nvSpPr>
        <p:spPr>
          <a:xfrm>
            <a:off x="3541362" y="1672951"/>
            <a:ext cx="7583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想清楚的知道一个系统运行的过程和详情怎么办？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DE8863D-3ADF-455C-A800-92505C05ED49}"/>
              </a:ext>
            </a:extLst>
          </p:cNvPr>
          <p:cNvSpPr txBox="1"/>
          <p:nvPr/>
        </p:nvSpPr>
        <p:spPr>
          <a:xfrm>
            <a:off x="3541362" y="2418341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4538D3-CB71-4176-8421-F5700632E96F}"/>
              </a:ext>
            </a:extLst>
          </p:cNvPr>
          <p:cNvSpPr/>
          <p:nvPr/>
        </p:nvSpPr>
        <p:spPr>
          <a:xfrm>
            <a:off x="3541362" y="3114649"/>
            <a:ext cx="8510101" cy="1504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生活中的日志：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生活中的日志就好比日记，可以记录你生活的点点滴滴。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程序中的日志：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程序中的日志可以用来记录程序运行过程中的信息，并可以进行永久存储。</a:t>
            </a: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290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5935AE3-7E82-4D51-916A-1A7BFC15B7DB}"/>
              </a:ext>
            </a:extLst>
          </p:cNvPr>
          <p:cNvSpPr txBox="1"/>
          <p:nvPr/>
        </p:nvSpPr>
        <p:spPr>
          <a:xfrm>
            <a:off x="3812582" y="1764805"/>
            <a:ext cx="7852332" cy="29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用户只能对自己已经购买过的电影进行评分。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需要在当前用户对象中记录购买的电影信息（包括是否已经评价过）。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每部电影的评分信息应该是系统所有用户评分的平均值。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应该在系统定义一个集合存储每部电影的评分详情。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03B0CD-2230-49AC-A713-3397F17A9F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3A504-A92D-42B3-AD3C-133692B65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3034AEC-6978-4031-8DC2-FDD7E0DC5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1805027"/>
            <a:ext cx="5155530" cy="296273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Scanner sc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Scanner(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"请输入一个整数"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number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.nextLine();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parseInt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number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"输入的数字为"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catch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NumberFormatException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e) {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"输入的数字有误，请输入一个整数"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09AA-050B-4217-8D99-4470E2734EBC}"/>
              </a:ext>
            </a:extLst>
          </p:cNvPr>
          <p:cNvSpPr txBox="1"/>
          <p:nvPr/>
        </p:nvSpPr>
        <p:spPr>
          <a:xfrm>
            <a:off x="710880" y="1192748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以前记录日志的方式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C77B57-4D5B-4322-822F-EFC11FE97DD8}"/>
              </a:ext>
            </a:extLst>
          </p:cNvPr>
          <p:cNvCxnSpPr/>
          <p:nvPr/>
        </p:nvCxnSpPr>
        <p:spPr>
          <a:xfrm>
            <a:off x="1129031" y="4515273"/>
            <a:ext cx="374438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902D246-F2DB-4EA0-8AC9-3DFC42623D69}"/>
              </a:ext>
            </a:extLst>
          </p:cNvPr>
          <p:cNvCxnSpPr/>
          <p:nvPr/>
        </p:nvCxnSpPr>
        <p:spPr>
          <a:xfrm>
            <a:off x="1044978" y="3796844"/>
            <a:ext cx="448733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">
            <a:extLst>
              <a:ext uri="{FF2B5EF4-FFF2-40B4-BE49-F238E27FC236}">
                <a16:creationId xmlns:a16="http://schemas.microsoft.com/office/drawing/2014/main" id="{5A5A11C4-4663-4406-8C99-7EF9B711BA00}"/>
              </a:ext>
            </a:extLst>
          </p:cNvPr>
          <p:cNvSpPr txBox="1"/>
          <p:nvPr/>
        </p:nvSpPr>
        <p:spPr>
          <a:xfrm>
            <a:off x="6503335" y="135312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输出语句的弊端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7EA717-C96F-4C1C-AC52-984B82714BD6}"/>
              </a:ext>
            </a:extLst>
          </p:cNvPr>
          <p:cNvSpPr/>
          <p:nvPr/>
        </p:nvSpPr>
        <p:spPr>
          <a:xfrm>
            <a:off x="6503335" y="1902813"/>
            <a:ext cx="5155531" cy="199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信息只能展示在控制台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不能将其记录到其他的位置（文件，数据库）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想取消记录的信息需要修改代码才可以完成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90C9D4-857F-4B3D-8FBF-E5572165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74" y="3661412"/>
            <a:ext cx="2080285" cy="268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392CF8-061C-4519-AB7E-8F6148634188}"/>
              </a:ext>
            </a:extLst>
          </p:cNvPr>
          <p:cNvSpPr/>
          <p:nvPr/>
        </p:nvSpPr>
        <p:spPr>
          <a:xfrm>
            <a:off x="768128" y="1260735"/>
            <a:ext cx="9120717" cy="15658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日志技术具备的优势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可以将系统执行的信息选择性的记录到指定的位置（控制台、文件中、数据库中）。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可以随时以开关的形式控制是否记录日志，无需修改源代码。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CF30257A-D91C-4B6B-B984-3425D8B668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44" y="3082183"/>
            <a:ext cx="3276878" cy="327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8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9373" y="1061883"/>
            <a:ext cx="5678972" cy="2070695"/>
          </a:xfrm>
        </p:spPr>
        <p:txBody>
          <a:bodyPr/>
          <a:lstStyle/>
          <a:p>
            <a:r>
              <a:rPr lang="zh-CN" altLang="en-US" dirty="0"/>
              <a:t>日志技术的具体优势？</a:t>
            </a: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377C5C9-4B40-4C3F-AA50-6274D953C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40814"/>
              </p:ext>
            </p:extLst>
          </p:nvPr>
        </p:nvGraphicFramePr>
        <p:xfrm>
          <a:off x="4835178" y="2526890"/>
          <a:ext cx="7170007" cy="308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315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 kern="1200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输出语句</a:t>
                      </a: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400" b="1" i="0" kern="1200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日志技术</a:t>
                      </a:r>
                    </a:p>
                  </a:txBody>
                  <a:tcPr marT="45744" marB="4574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1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输出位置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只能是控制台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可以将日志信息写入到文件或者数据库中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1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取消日志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需要修改代码，灵活性比较差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不需要修改代码，灵活性比较好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extLst>
                  <a:ext uri="{0D108BD9-81ED-4DB2-BD59-A6C34878D82A}">
                    <a16:rowId xmlns:a16="http://schemas.microsoft.com/office/drawing/2014/main" val="2683373114"/>
                  </a:ext>
                </a:extLst>
              </a:tr>
              <a:tr h="8686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多线程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性能较差</a:t>
                      </a:r>
                    </a:p>
                  </a:txBody>
                  <a:tcPr marL="123825" marR="123825" marT="57181" marB="5718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性能较好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0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99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92C7EC-8A33-4403-87C4-C1270E711036}"/>
              </a:ext>
            </a:extLst>
          </p:cNvPr>
          <p:cNvSpPr txBox="1"/>
          <p:nvPr/>
        </p:nvSpPr>
        <p:spPr>
          <a:xfrm>
            <a:off x="807006" y="95500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体系结构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40C26B-DE3D-49D6-936F-1222FD848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06" y="2167850"/>
            <a:ext cx="1092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40F683D-B5F8-4FAE-A21D-0EA2C1FDA6E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899206" y="2311783"/>
            <a:ext cx="1117600" cy="7196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6F8E22CC-E2B2-40A7-BB5D-1307384FFA7A}"/>
              </a:ext>
            </a:extLst>
          </p:cNvPr>
          <p:cNvSpPr/>
          <p:nvPr/>
        </p:nvSpPr>
        <p:spPr>
          <a:xfrm>
            <a:off x="3016806" y="2070483"/>
            <a:ext cx="2590800" cy="480483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Commons Logging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90DE112-CD43-489D-94BB-6978B8E45FC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899206" y="3031451"/>
            <a:ext cx="1117600" cy="8233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31C13C00-6B86-431B-BECF-F5444D1287A9}"/>
              </a:ext>
            </a:extLst>
          </p:cNvPr>
          <p:cNvSpPr/>
          <p:nvPr/>
        </p:nvSpPr>
        <p:spPr>
          <a:xfrm>
            <a:off x="3016806" y="3615651"/>
            <a:ext cx="3637994" cy="478367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Simple Logging Facade for Java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2AC91106-1EDC-4052-9FBD-FEC965476EC6}"/>
              </a:ext>
            </a:extLst>
          </p:cNvPr>
          <p:cNvSpPr/>
          <p:nvPr/>
        </p:nvSpPr>
        <p:spPr>
          <a:xfrm>
            <a:off x="7378700" y="1515804"/>
            <a:ext cx="2592917" cy="480484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Log4j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B72E8935-275E-4D71-91DA-755777653F15}"/>
              </a:ext>
            </a:extLst>
          </p:cNvPr>
          <p:cNvSpPr/>
          <p:nvPr/>
        </p:nvSpPr>
        <p:spPr>
          <a:xfrm>
            <a:off x="6654800" y="1716888"/>
            <a:ext cx="539751" cy="2480733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A2E26051-643E-4672-8EEA-2B937F99A27C}"/>
              </a:ext>
            </a:extLst>
          </p:cNvPr>
          <p:cNvSpPr/>
          <p:nvPr/>
        </p:nvSpPr>
        <p:spPr>
          <a:xfrm>
            <a:off x="7378700" y="2292621"/>
            <a:ext cx="2592917" cy="48048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JUL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（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java.util.loggiing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）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FC47DC06-3261-4A83-8222-E909BFFFEF5C}"/>
              </a:ext>
            </a:extLst>
          </p:cNvPr>
          <p:cNvSpPr/>
          <p:nvPr/>
        </p:nvSpPr>
        <p:spPr>
          <a:xfrm>
            <a:off x="7378700" y="3164687"/>
            <a:ext cx="2592917" cy="48048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Logback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D634F62-6878-4421-AA0B-0A67E3B12842}"/>
              </a:ext>
            </a:extLst>
          </p:cNvPr>
          <p:cNvSpPr/>
          <p:nvPr/>
        </p:nvSpPr>
        <p:spPr>
          <a:xfrm>
            <a:off x="7786724" y="96423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日志实现框架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E47EEB-D8D2-443B-8F98-1D48E5A99C20}"/>
              </a:ext>
            </a:extLst>
          </p:cNvPr>
          <p:cNvSpPr/>
          <p:nvPr/>
        </p:nvSpPr>
        <p:spPr>
          <a:xfrm>
            <a:off x="3462505" y="165773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日志规范接口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97962F-56E2-416E-9A95-6FB964807366}"/>
              </a:ext>
            </a:extLst>
          </p:cNvPr>
          <p:cNvSpPr/>
          <p:nvPr/>
        </p:nvSpPr>
        <p:spPr>
          <a:xfrm>
            <a:off x="3489755" y="4134196"/>
            <a:ext cx="13612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简称：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slf4j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C27368-7E7A-492F-820F-92EE0EAA0C67}"/>
              </a:ext>
            </a:extLst>
          </p:cNvPr>
          <p:cNvSpPr/>
          <p:nvPr/>
        </p:nvSpPr>
        <p:spPr>
          <a:xfrm>
            <a:off x="3565983" y="2536151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简称：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JCL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1E7930B8-EEA5-456E-AEE6-E2B94C14BFB2}"/>
              </a:ext>
            </a:extLst>
          </p:cNvPr>
          <p:cNvSpPr/>
          <p:nvPr/>
        </p:nvSpPr>
        <p:spPr>
          <a:xfrm>
            <a:off x="7378700" y="3956321"/>
            <a:ext cx="2592917" cy="482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其他实现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D002AF-1CEA-4E0D-92DF-43C22361BF5B}"/>
              </a:ext>
            </a:extLst>
          </p:cNvPr>
          <p:cNvSpPr txBox="1"/>
          <p:nvPr/>
        </p:nvSpPr>
        <p:spPr>
          <a:xfrm>
            <a:off x="934742" y="4832514"/>
            <a:ext cx="10470677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日志规范：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一些接口，提供给日志的实现框架设计的标准。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牛人或者第三方公司已经做好的日志记录实现代码，后来者直接可以拿去使用。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因为对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Commons Logging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的接口不满意，有人就搞了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。因为对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的性能不满意，有人就搞了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751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5" grpId="1" animBg="1"/>
      <p:bldP spid="27" grpId="0"/>
      <p:bldP spid="28" grpId="0"/>
      <p:bldP spid="4" grpId="0"/>
      <p:bldP spid="19" grpId="0"/>
      <p:bldP spid="21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23469</TotalTime>
  <Words>3220</Words>
  <Application>Microsoft Office PowerPoint</Application>
  <PresentationFormat>宽屏</PresentationFormat>
  <Paragraphs>343</Paragraphs>
  <Slides>43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43</vt:i4>
      </vt:variant>
    </vt:vector>
  </HeadingPairs>
  <TitlesOfParts>
    <vt:vector size="66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日志框架、阶段项目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电影购票系统功能演示</vt:lpstr>
      <vt:lpstr>黑马电影购票系统技术选型分析：</vt:lpstr>
      <vt:lpstr>学习本项目，你将至少得到如下收获：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4896</cp:revision>
  <dcterms:created xsi:type="dcterms:W3CDTF">2020-03-31T02:23:27Z</dcterms:created>
  <dcterms:modified xsi:type="dcterms:W3CDTF">2021-10-10T11:16:39Z</dcterms:modified>
</cp:coreProperties>
</file>