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70"/>
  </p:notesMasterIdLst>
  <p:handoutMasterIdLst>
    <p:handoutMasterId r:id="rId71"/>
  </p:handoutMasterIdLst>
  <p:sldIdLst>
    <p:sldId id="1105" r:id="rId8"/>
    <p:sldId id="1181" r:id="rId9"/>
    <p:sldId id="1273" r:id="rId10"/>
    <p:sldId id="1274" r:id="rId11"/>
    <p:sldId id="674" r:id="rId12"/>
    <p:sldId id="1275" r:id="rId13"/>
    <p:sldId id="557" r:id="rId14"/>
    <p:sldId id="1287" r:id="rId15"/>
    <p:sldId id="1276" r:id="rId16"/>
    <p:sldId id="698" r:id="rId17"/>
    <p:sldId id="1277" r:id="rId18"/>
    <p:sldId id="682" r:id="rId19"/>
    <p:sldId id="709" r:id="rId20"/>
    <p:sldId id="1288" r:id="rId21"/>
    <p:sldId id="684" r:id="rId22"/>
    <p:sldId id="729" r:id="rId23"/>
    <p:sldId id="728" r:id="rId24"/>
    <p:sldId id="1309" r:id="rId25"/>
    <p:sldId id="1289" r:id="rId26"/>
    <p:sldId id="1290" r:id="rId27"/>
    <p:sldId id="1291" r:id="rId28"/>
    <p:sldId id="1292" r:id="rId29"/>
    <p:sldId id="1293" r:id="rId30"/>
    <p:sldId id="691" r:id="rId31"/>
    <p:sldId id="1294" r:id="rId32"/>
    <p:sldId id="686" r:id="rId33"/>
    <p:sldId id="1305" r:id="rId34"/>
    <p:sldId id="1295" r:id="rId35"/>
    <p:sldId id="687" r:id="rId36"/>
    <p:sldId id="1296" r:id="rId37"/>
    <p:sldId id="713" r:id="rId38"/>
    <p:sldId id="1300" r:id="rId39"/>
    <p:sldId id="594" r:id="rId40"/>
    <p:sldId id="1297" r:id="rId41"/>
    <p:sldId id="1298" r:id="rId42"/>
    <p:sldId id="1306" r:id="rId43"/>
    <p:sldId id="1301" r:id="rId44"/>
    <p:sldId id="1299" r:id="rId45"/>
    <p:sldId id="1307" r:id="rId46"/>
    <p:sldId id="1303" r:id="rId47"/>
    <p:sldId id="732" r:id="rId48"/>
    <p:sldId id="571" r:id="rId49"/>
    <p:sldId id="1312" r:id="rId50"/>
    <p:sldId id="1304" r:id="rId51"/>
    <p:sldId id="760" r:id="rId52"/>
    <p:sldId id="476" r:id="rId53"/>
    <p:sldId id="530" r:id="rId54"/>
    <p:sldId id="531" r:id="rId55"/>
    <p:sldId id="745" r:id="rId56"/>
    <p:sldId id="1151" r:id="rId57"/>
    <p:sldId id="1308" r:id="rId58"/>
    <p:sldId id="525" r:id="rId59"/>
    <p:sldId id="1310" r:id="rId60"/>
    <p:sldId id="527" r:id="rId61"/>
    <p:sldId id="583" r:id="rId62"/>
    <p:sldId id="1311" r:id="rId63"/>
    <p:sldId id="574" r:id="rId64"/>
    <p:sldId id="720" r:id="rId65"/>
    <p:sldId id="451" r:id="rId66"/>
    <p:sldId id="1313" r:id="rId67"/>
    <p:sldId id="355" r:id="rId68"/>
    <p:sldId id="264" r:id="rId6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5852" autoAdjust="0"/>
  </p:normalViewPr>
  <p:slideViewPr>
    <p:cSldViewPr snapToGrid="0">
      <p:cViewPr varScale="1">
        <p:scale>
          <a:sx n="94" d="100"/>
          <a:sy n="94" d="100"/>
        </p:scale>
        <p:origin x="110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536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" Type="http://schemas.openxmlformats.org/officeDocument/2006/relationships/slideMaster" Target="slideMasters/slideMaster7.xml"/><Relationship Id="rId71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slide" Target="slides/slide5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2021/10/29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A0%BC%E6%9E%97%E5%B0%BC%E6%B2%BB%E6%97%B6%E9%97%B4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5%8E%9F%E5%AD%90%E9%92%9F" TargetMode="External"/><Relationship Id="rId5" Type="http://schemas.openxmlformats.org/officeDocument/2006/relationships/hyperlink" Target="https://baike.baidu.com/item/UTC" TargetMode="External"/><Relationship Id="rId4" Type="http://schemas.openxmlformats.org/officeDocument/2006/relationships/hyperlink" Target="https://baike.baidu.com/item/%E5%8D%8F%E8%B0%83%E4%B8%96%E7%95%8C%E6%97%B6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23D71FB6-2317-444E-B706-7C29399E33F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353DA17E-5F15-4F87-AEB5-D334C28836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A685ABD8-D8FC-4DCA-B8CD-7626276347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8FC13EA-22FC-4549-9555-95C9DD661CD3}" type="slidenum">
              <a:rPr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6023E003-414A-4E83-9825-D34D807E569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380DDD51-7606-458B-97CC-7A335C1A1C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35932899-93F6-4291-8183-B614841FB2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96A9E7B-5F31-4D5E-862F-677E830FDB57}" type="slidenum">
              <a:rPr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31A52431-745B-404B-ACDF-B1FD19E4070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BF203CDD-EB5E-48D0-943C-2246BDA18D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根据图形讲解出需求，两种方式使用：第一种方式，定义一个类实现接口，创建接口的实现类对象完成需求。如果要模拟狗跳高，还得定义类。而且，也许这个类就用一次。所以不好。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我们用刚才学习过的匿名内部类改进。第二种方式，使用匿名内部类对象即可。</a:t>
            </a: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985794F2-A2B0-4746-9CED-6F2D1C7BDA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F6762CF-A47F-4473-971D-29414DE10ED3}" type="slidenum">
              <a:rPr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31A52431-745B-404B-ACDF-B1FD19E4070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BF203CDD-EB5E-48D0-943C-2246BDA18D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根据图形讲解出需求，两种方式使用：第一种方式，定义一个类实现接口，创建接口的实现类对象完成需求。如果要模拟狗跳高，还得定义类。而且，也许这个类就用一次。所以不好。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我们用刚才学习过的匿名内部类改进。第二种方式，使用匿名内部类对象即可。</a:t>
            </a: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985794F2-A2B0-4746-9CED-6F2D1C7BDA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F6762CF-A47F-4473-971D-29414DE10ED3}" type="slidenum">
              <a:rPr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022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>
            <a:extLst>
              <a:ext uri="{FF2B5EF4-FFF2-40B4-BE49-F238E27FC236}">
                <a16:creationId xmlns:a16="http://schemas.microsoft.com/office/drawing/2014/main" id="{3BBECC77-AC2D-48F1-B20C-54361C5669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备注占位符 2">
            <a:extLst>
              <a:ext uri="{FF2B5EF4-FFF2-40B4-BE49-F238E27FC236}">
                <a16:creationId xmlns:a16="http://schemas.microsoft.com/office/drawing/2014/main" id="{89D6D744-6CE7-405F-AED3-0E923FAF90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332" name="灯片编号占位符 3">
            <a:extLst>
              <a:ext uri="{FF2B5EF4-FFF2-40B4-BE49-F238E27FC236}">
                <a16:creationId xmlns:a16="http://schemas.microsoft.com/office/drawing/2014/main" id="{1FC12CA6-2ABF-443E-88C2-38F84ACA76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C19EEBE-BC7E-4740-A5DB-759B0AAF1C0A}" type="slidenum">
              <a:rPr lang="zh-CN" altLang="en-US"/>
              <a:pPr>
                <a:spcBef>
                  <a:spcPct val="0"/>
                </a:spcBef>
              </a:pPr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245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46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836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>
            <a:extLst>
              <a:ext uri="{FF2B5EF4-FFF2-40B4-BE49-F238E27FC236}">
                <a16:creationId xmlns:a16="http://schemas.microsoft.com/office/drawing/2014/main" id="{DB48456D-D749-4635-81B8-6AE92716E4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备注占位符 2">
            <a:extLst>
              <a:ext uri="{FF2B5EF4-FFF2-40B4-BE49-F238E27FC236}">
                <a16:creationId xmlns:a16="http://schemas.microsoft.com/office/drawing/2014/main" id="{652A7E2B-F53E-4909-B077-09DF042DD8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12644" name="灯片编号占位符 3">
            <a:extLst>
              <a:ext uri="{FF2B5EF4-FFF2-40B4-BE49-F238E27FC236}">
                <a16:creationId xmlns:a16="http://schemas.microsoft.com/office/drawing/2014/main" id="{FDB02C81-6F26-4C48-AF39-D1D580BF3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0C59F05-A6B6-4A37-813D-ECAE50967E74}" type="slidenum">
              <a:rPr lang="zh-CN" altLang="en-US"/>
              <a:pPr>
                <a:spcBef>
                  <a:spcPct val="0"/>
                </a:spcBef>
              </a:pPr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>
            <a:extLst>
              <a:ext uri="{FF2B5EF4-FFF2-40B4-BE49-F238E27FC236}">
                <a16:creationId xmlns:a16="http://schemas.microsoft.com/office/drawing/2014/main" id="{6913AB43-E034-40A4-9D76-067B98F974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>
            <a:extLst>
              <a:ext uri="{FF2B5EF4-FFF2-40B4-BE49-F238E27FC236}">
                <a16:creationId xmlns:a16="http://schemas.microsoft.com/office/drawing/2014/main" id="{5BDE183E-2F52-499D-9E78-1C8D4AFA20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020" name="灯片编号占位符 3">
            <a:extLst>
              <a:ext uri="{FF2B5EF4-FFF2-40B4-BE49-F238E27FC236}">
                <a16:creationId xmlns:a16="http://schemas.microsoft.com/office/drawing/2014/main" id="{E8C65B5C-DE7D-4983-B5B1-B09D85BEEC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341ADB9-2ED7-4D93-972B-EE98E99DF282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433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>
            <a:extLst>
              <a:ext uri="{FF2B5EF4-FFF2-40B4-BE49-F238E27FC236}">
                <a16:creationId xmlns:a16="http://schemas.microsoft.com/office/drawing/2014/main" id="{C4DDE58E-9249-4CD6-8D9C-944CEDB9B0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备注占位符 2">
            <a:extLst>
              <a:ext uri="{FF2B5EF4-FFF2-40B4-BE49-F238E27FC236}">
                <a16:creationId xmlns:a16="http://schemas.microsoft.com/office/drawing/2014/main" id="{B8F34028-77CB-4661-BDE9-0ED501ACCD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068" name="灯片编号占位符 3">
            <a:extLst>
              <a:ext uri="{FF2B5EF4-FFF2-40B4-BE49-F238E27FC236}">
                <a16:creationId xmlns:a16="http://schemas.microsoft.com/office/drawing/2014/main" id="{39B08119-7AD9-443C-8DA5-CEB130990C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78C1190-3527-4DB2-A36F-83FF1C8C1EA7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948047F8-0A0C-4AF1-BCC0-A565B7295F4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5B34FE33-F669-42BE-89ED-9C10E06800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117CCC81-72F7-4D01-A714-3D2EC3D572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2A92D9E-26E7-4DF3-B277-405DADC9905B}" type="slidenum">
              <a:rPr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>
            <a:extLst>
              <a:ext uri="{FF2B5EF4-FFF2-40B4-BE49-F238E27FC236}">
                <a16:creationId xmlns:a16="http://schemas.microsoft.com/office/drawing/2014/main" id="{6F80084A-3E3F-41B8-A40D-2835DA3289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备注占位符 2">
            <a:extLst>
              <a:ext uri="{FF2B5EF4-FFF2-40B4-BE49-F238E27FC236}">
                <a16:creationId xmlns:a16="http://schemas.microsoft.com/office/drawing/2014/main" id="{F3C98FFE-3820-430C-ABFB-D4580A421B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64" name="灯片编号占位符 3">
            <a:extLst>
              <a:ext uri="{FF2B5EF4-FFF2-40B4-BE49-F238E27FC236}">
                <a16:creationId xmlns:a16="http://schemas.microsoft.com/office/drawing/2014/main" id="{56DC5C3B-7C82-4E8C-9EC9-95DA6403B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554F996-6FBD-494E-97B0-5C7A888544FF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>
            <a:extLst>
              <a:ext uri="{FF2B5EF4-FFF2-40B4-BE49-F238E27FC236}">
                <a16:creationId xmlns:a16="http://schemas.microsoft.com/office/drawing/2014/main" id="{F42A212D-017F-4677-8442-119FD2C23E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备注占位符 2">
            <a:extLst>
              <a:ext uri="{FF2B5EF4-FFF2-40B4-BE49-F238E27FC236}">
                <a16:creationId xmlns:a16="http://schemas.microsoft.com/office/drawing/2014/main" id="{7DF8A543-D7DA-42F6-9145-ABEF0876D0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212" name="灯片编号占位符 3">
            <a:extLst>
              <a:ext uri="{FF2B5EF4-FFF2-40B4-BE49-F238E27FC236}">
                <a16:creationId xmlns:a16="http://schemas.microsoft.com/office/drawing/2014/main" id="{3A725440-A1F0-44CF-9F1C-B6E0F35D6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5F0EFA4-0923-4674-8A88-7D9209FBC7C6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>
            <a:extLst>
              <a:ext uri="{FF2B5EF4-FFF2-40B4-BE49-F238E27FC236}">
                <a16:creationId xmlns:a16="http://schemas.microsoft.com/office/drawing/2014/main" id="{7DDBD095-9769-4200-AA3B-29965DA2E8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备注占位符 2">
            <a:extLst>
              <a:ext uri="{FF2B5EF4-FFF2-40B4-BE49-F238E27FC236}">
                <a16:creationId xmlns:a16="http://schemas.microsoft.com/office/drawing/2014/main" id="{4F49BD61-5C5F-4089-AC76-1C663FB41F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04" name="灯片编号占位符 3">
            <a:extLst>
              <a:ext uri="{FF2B5EF4-FFF2-40B4-BE49-F238E27FC236}">
                <a16:creationId xmlns:a16="http://schemas.microsoft.com/office/drawing/2014/main" id="{EE669C1C-4B08-442A-A450-678300AEB1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6E0704-38DF-4EFF-97F4-7B9CA6A226EB}" type="slidenum">
              <a:rPr lang="zh-CN" altLang="en-US"/>
              <a:pPr>
                <a:spcBef>
                  <a:spcPct val="0"/>
                </a:spcBef>
              </a:pPr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>
            <a:extLst>
              <a:ext uri="{FF2B5EF4-FFF2-40B4-BE49-F238E27FC236}">
                <a16:creationId xmlns:a16="http://schemas.microsoft.com/office/drawing/2014/main" id="{0300BD5B-1595-4708-B540-71F1594D21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备注占位符 2">
            <a:extLst>
              <a:ext uri="{FF2B5EF4-FFF2-40B4-BE49-F238E27FC236}">
                <a16:creationId xmlns:a16="http://schemas.microsoft.com/office/drawing/2014/main" id="{5061E9CB-2999-445A-AD4F-1D3E73C7FE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System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4452" name="灯片编号占位符 3">
            <a:extLst>
              <a:ext uri="{FF2B5EF4-FFF2-40B4-BE49-F238E27FC236}">
                <a16:creationId xmlns:a16="http://schemas.microsoft.com/office/drawing/2014/main" id="{12915AC3-9534-475F-8AE3-8BCCBB72E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DDD4956-BE10-4E4A-88B6-36AAAEE33C1E}" type="slidenum">
              <a:rPr lang="zh-CN" altLang="en-US"/>
              <a:pPr>
                <a:spcBef>
                  <a:spcPct val="0"/>
                </a:spcBef>
              </a:pPr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AADEE440-AB82-4B16-8D91-F6025D051D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EF5C13E0-CA96-45B6-8E94-EE2971FBA9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地球每天的自转是有些不规则的，而且正在缓慢减速。所以，</a:t>
            </a:r>
            <a:r>
              <a:rPr lang="en-US" altLang="zh-CN"/>
              <a:t>GMT </a:t>
            </a:r>
            <a:r>
              <a:rPr lang="zh-CN" altLang="en-US">
                <a:hlinkClick r:id="rId3"/>
              </a:rPr>
              <a:t>格林尼治时间</a:t>
            </a:r>
            <a:r>
              <a:rPr lang="zh-CN" altLang="en-US"/>
              <a:t>已经不再被作为标准时间使用。</a:t>
            </a:r>
            <a:endParaRPr lang="en-US" altLang="zh-CN"/>
          </a:p>
          <a:p>
            <a:r>
              <a:rPr lang="zh-CN" altLang="en-US"/>
              <a:t>现在的标准时间──</a:t>
            </a:r>
            <a:r>
              <a:rPr lang="zh-CN" altLang="en-US">
                <a:hlinkClick r:id="rId4"/>
              </a:rPr>
              <a:t>协调世界时</a:t>
            </a:r>
            <a:r>
              <a:rPr lang="zh-CN" altLang="en-US"/>
              <a:t>（</a:t>
            </a:r>
            <a:r>
              <a:rPr lang="en-US" altLang="zh-CN">
                <a:hlinkClick r:id="rId5"/>
              </a:rPr>
              <a:t>UTC</a:t>
            </a:r>
            <a:r>
              <a:rPr lang="zh-CN" altLang="en-US"/>
              <a:t>）──由</a:t>
            </a:r>
            <a:r>
              <a:rPr lang="zh-CN" altLang="en-US">
                <a:hlinkClick r:id="rId6"/>
              </a:rPr>
              <a:t>原子钟</a:t>
            </a:r>
            <a:r>
              <a:rPr lang="zh-CN" altLang="en-US"/>
              <a:t>提供。</a:t>
            </a:r>
            <a:endParaRPr lang="en-US" altLang="zh-CN"/>
          </a:p>
          <a:p>
            <a:r>
              <a:rPr lang="en-US" altLang="zh-CN"/>
              <a:t>CST</a:t>
            </a:r>
            <a:r>
              <a:rPr lang="zh-CN" altLang="en-US"/>
              <a:t>：中国标准时间：</a:t>
            </a:r>
            <a:r>
              <a:rPr lang="en-US" altLang="zh-CN"/>
              <a:t>China Standard Time UT+8:00</a:t>
            </a:r>
          </a:p>
          <a:p>
            <a:endParaRPr lang="en-US" altLang="zh-CN"/>
          </a:p>
          <a:p>
            <a:r>
              <a:rPr lang="zh-CN" altLang="en-US"/>
              <a:t>标准基准时间（称为“时代”）即</a:t>
            </a:r>
            <a:r>
              <a:rPr lang="en-US" altLang="zh-CN"/>
              <a:t>1970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</a:t>
            </a:r>
            <a:r>
              <a:rPr lang="en-US" altLang="zh-CN"/>
              <a:t>00:00:00 GMT</a:t>
            </a:r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79E7902F-B7B4-44A2-AF10-E3BA651D60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053C3F9-5EBB-4B2C-BE3F-13D8A606DA74}" type="slidenum">
              <a:rPr lang="zh-CN" altLang="en-US"/>
              <a:pPr>
                <a:spcBef>
                  <a:spcPct val="0"/>
                </a:spcBef>
              </a:pPr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2814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>
            <a:extLst>
              <a:ext uri="{FF2B5EF4-FFF2-40B4-BE49-F238E27FC236}">
                <a16:creationId xmlns:a16="http://schemas.microsoft.com/office/drawing/2014/main" id="{A8F8AE7C-E93F-4310-A9E4-DC2197FFB2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备注占位符 2">
            <a:extLst>
              <a:ext uri="{FF2B5EF4-FFF2-40B4-BE49-F238E27FC236}">
                <a16:creationId xmlns:a16="http://schemas.microsoft.com/office/drawing/2014/main" id="{5A47805D-F02B-443E-828D-0A0152DE3F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14692" name="灯片编号占位符 3">
            <a:extLst>
              <a:ext uri="{FF2B5EF4-FFF2-40B4-BE49-F238E27FC236}">
                <a16:creationId xmlns:a16="http://schemas.microsoft.com/office/drawing/2014/main" id="{86DBAB21-EA34-4903-A4AA-F52DA0CA36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4B7884-D31C-4B5E-B5C1-8B0EEF9CDB41}" type="slidenum">
              <a:rPr lang="zh-CN" altLang="en-US"/>
              <a:pPr>
                <a:spcBef>
                  <a:spcPct val="0"/>
                </a:spcBef>
              </a:pPr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9339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>
            <a:extLst>
              <a:ext uri="{FF2B5EF4-FFF2-40B4-BE49-F238E27FC236}">
                <a16:creationId xmlns:a16="http://schemas.microsoft.com/office/drawing/2014/main" id="{A8F8AE7C-E93F-4310-A9E4-DC2197FFB2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备注占位符 2">
            <a:extLst>
              <a:ext uri="{FF2B5EF4-FFF2-40B4-BE49-F238E27FC236}">
                <a16:creationId xmlns:a16="http://schemas.microsoft.com/office/drawing/2014/main" id="{5A47805D-F02B-443E-828D-0A0152DE3F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14692" name="灯片编号占位符 3">
            <a:extLst>
              <a:ext uri="{FF2B5EF4-FFF2-40B4-BE49-F238E27FC236}">
                <a16:creationId xmlns:a16="http://schemas.microsoft.com/office/drawing/2014/main" id="{86DBAB21-EA34-4903-A4AA-F52DA0CA36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4B7884-D31C-4B5E-B5C1-8B0EEF9CDB41}" type="slidenum">
              <a:rPr lang="zh-CN" altLang="en-US"/>
              <a:pPr>
                <a:spcBef>
                  <a:spcPct val="0"/>
                </a:spcBef>
              </a:pPr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607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0845A2B8-FF13-4312-9981-08246C42135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78BF6EC3-77FE-40E7-BB07-38BB4C99CA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65F69056-9AED-4695-998F-6A6BD7EEA0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6218401-F6BB-4029-B775-6A3489FB9C67}" type="slidenum">
              <a:rPr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29A4CA82-7F1A-4569-AC39-E98DB603FFF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1E972969-4779-416B-B909-0CAD0C347C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687E0D66-3571-40FF-A8C8-FDE007FFF2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BD86E65-9FA9-46CD-9B9D-E2DD532EFDB7}" type="slidenum">
              <a:rPr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6A13C956-96D8-40DA-9B4C-2242621B3D8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2E41B7D1-67B8-49C4-879F-60B327521A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接下来，我们来学习内部类，学完内部类之后，要求大家知道内部类的格式和使用。</a:t>
            </a:r>
            <a:endParaRPr lang="en-US" altLang="zh-CN"/>
          </a:p>
          <a:p>
            <a:r>
              <a:rPr lang="zh-CN" altLang="en-US"/>
              <a:t>在讲解内部类之前，我们先对内部类做一个简单的描述。</a:t>
            </a:r>
            <a:endParaRPr lang="en-US" altLang="zh-CN"/>
          </a:p>
          <a:p>
            <a:r>
              <a:rPr lang="zh-CN" altLang="en-US"/>
              <a:t>内部类，顾名思义，就是在一个类中定义一个类。</a:t>
            </a:r>
            <a:endParaRPr lang="en-US" altLang="zh-CN"/>
          </a:p>
          <a:p>
            <a:r>
              <a:rPr lang="zh-CN" altLang="en-US"/>
              <a:t>我们来看一下格式，这就是内部类的定义格式。</a:t>
            </a:r>
            <a:endParaRPr lang="en-US" altLang="zh-CN"/>
          </a:p>
          <a:p>
            <a:r>
              <a:rPr lang="zh-CN" altLang="en-US"/>
              <a:t>讲解完毕格式和和针对格式给出的范例，以及访问特点后，我们到代码中演示一下。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507FB824-9C06-4B56-A127-5CB6CDC57C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5957C07-582A-443B-891B-5FA5C62DF537}" type="slidenum">
              <a:rPr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6A13C956-96D8-40DA-9B4C-2242621B3D8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2E41B7D1-67B8-49C4-879F-60B327521A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接下来，我们来学习内部类，学完内部类之后，要求大家知道内部类的格式和使用。</a:t>
            </a:r>
            <a:endParaRPr lang="en-US" altLang="zh-CN"/>
          </a:p>
          <a:p>
            <a:r>
              <a:rPr lang="zh-CN" altLang="en-US"/>
              <a:t>在讲解内部类之前，我们先对内部类做一个简单的描述。</a:t>
            </a:r>
            <a:endParaRPr lang="en-US" altLang="zh-CN"/>
          </a:p>
          <a:p>
            <a:r>
              <a:rPr lang="zh-CN" altLang="en-US"/>
              <a:t>内部类，顾名思义，就是在一个类中定义一个类。</a:t>
            </a:r>
            <a:endParaRPr lang="en-US" altLang="zh-CN"/>
          </a:p>
          <a:p>
            <a:r>
              <a:rPr lang="zh-CN" altLang="en-US"/>
              <a:t>我们来看一下格式，这就是内部类的定义格式。</a:t>
            </a:r>
            <a:endParaRPr lang="en-US" altLang="zh-CN"/>
          </a:p>
          <a:p>
            <a:r>
              <a:rPr lang="zh-CN" altLang="en-US"/>
              <a:t>讲解完毕格式和和针对格式给出的范例，以及访问特点后，我们到代码中演示一下。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507FB824-9C06-4B56-A127-5CB6CDC57C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5957C07-582A-443B-891B-5FA5C62DF537}" type="slidenum">
              <a:rPr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036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9B2E0C3A-575E-4CD2-8D21-E5D4EFDF5A5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72A91698-6D0D-4450-BB33-2CC9C39368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按照内部类在类中定义的位置不同，可以分为如下两种格式</a:t>
            </a: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CC7BDEDD-17FA-4883-ABB7-CCF3A4DCDE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B310C3B-2A0C-4537-8FE1-F1D8E6FD2540}" type="slidenum">
              <a:rPr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9B2E0C3A-575E-4CD2-8D21-E5D4EFDF5A5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72A91698-6D0D-4450-BB33-2CC9C39368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按照内部类在类中定义的位置不同，可以分为如下两种格式</a:t>
            </a: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CC7BDEDD-17FA-4883-ABB7-CCF3A4DCDE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B310C3B-2A0C-4537-8FE1-F1D8E6FD2540}" type="slidenum">
              <a:rPr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03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9B2E0C3A-575E-4CD2-8D21-E5D4EFDF5A5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72A91698-6D0D-4450-BB33-2CC9C39368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按照内部类在类中定义的位置不同，可以分为如下两种格式</a:t>
            </a: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CC7BDEDD-17FA-4883-ABB7-CCF3A4DCDE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B310C3B-2A0C-4537-8FE1-F1D8E6FD2540}" type="slidenum">
              <a:rPr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363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015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92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08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9076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9321516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23" r:id="rId16"/>
    <p:sldLayoutId id="2147483725" r:id="rId17"/>
    <p:sldLayoutId id="2147483727" r:id="rId18"/>
    <p:sldLayoutId id="2147483728" r:id="rId19"/>
    <p:sldLayoutId id="2147483729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面向对象进阶</a:t>
            </a:r>
          </a:p>
        </p:txBody>
      </p:sp>
    </p:spTree>
    <p:extLst>
      <p:ext uri="{BB962C8B-B14F-4D97-AF65-F5344CB8AC3E}">
        <p14:creationId xmlns:p14="http://schemas.microsoft.com/office/powerpoint/2010/main" val="3221279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49">
            <a:extLst>
              <a:ext uri="{FF2B5EF4-FFF2-40B4-BE49-F238E27FC236}">
                <a16:creationId xmlns:a16="http://schemas.microsoft.com/office/drawing/2014/main" id="{472DD658-101D-4470-B012-0795751D1AC3}"/>
              </a:ext>
            </a:extLst>
          </p:cNvPr>
          <p:cNvSpPr/>
          <p:nvPr/>
        </p:nvSpPr>
        <p:spPr>
          <a:xfrm>
            <a:off x="4762501" y="1113368"/>
            <a:ext cx="6193367" cy="9440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53">
            <a:extLst>
              <a:ext uri="{FF2B5EF4-FFF2-40B4-BE49-F238E27FC236}">
                <a16:creationId xmlns:a16="http://schemas.microsoft.com/office/drawing/2014/main" id="{0C5071FB-3C5F-4226-9131-9FD4E5867091}"/>
              </a:ext>
            </a:extLst>
          </p:cNvPr>
          <p:cNvSpPr txBox="1"/>
          <p:nvPr/>
        </p:nvSpPr>
        <p:spPr>
          <a:xfrm>
            <a:off x="5708906" y="1514062"/>
            <a:ext cx="3475915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解读案例需求和目标并用代码实现。</a:t>
            </a:r>
          </a:p>
        </p:txBody>
      </p:sp>
      <p:sp>
        <p:nvSpPr>
          <p:cNvPr id="15" name="圆角矩形 2">
            <a:extLst>
              <a:ext uri="{FF2B5EF4-FFF2-40B4-BE49-F238E27FC236}">
                <a16:creationId xmlns:a16="http://schemas.microsoft.com/office/drawing/2014/main" id="{E6AF5A07-08B7-4FBE-AF3D-BAB310E9EB34}"/>
              </a:ext>
            </a:extLst>
          </p:cNvPr>
          <p:cNvSpPr/>
          <p:nvPr/>
        </p:nvSpPr>
        <p:spPr>
          <a:xfrm>
            <a:off x="4487333" y="1185333"/>
            <a:ext cx="770467" cy="77046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6" name="Picture 2">
            <a:extLst>
              <a:ext uri="{FF2B5EF4-FFF2-40B4-BE49-F238E27FC236}">
                <a16:creationId xmlns:a16="http://schemas.microsoft.com/office/drawing/2014/main" id="{88B438DE-E557-4509-981E-AA2C99282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1" y="1325034"/>
            <a:ext cx="256116" cy="25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52">
            <a:extLst>
              <a:ext uri="{FF2B5EF4-FFF2-40B4-BE49-F238E27FC236}">
                <a16:creationId xmlns:a16="http://schemas.microsoft.com/office/drawing/2014/main" id="{6FDB8CD3-DB92-4A64-B817-B525DCAA433F}"/>
              </a:ext>
            </a:extLst>
          </p:cNvPr>
          <p:cNvSpPr txBox="1"/>
          <p:nvPr/>
        </p:nvSpPr>
        <p:spPr>
          <a:xfrm>
            <a:off x="4470400" y="1598085"/>
            <a:ext cx="7874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18" name="TextBox 58">
            <a:extLst>
              <a:ext uri="{FF2B5EF4-FFF2-40B4-BE49-F238E27FC236}">
                <a16:creationId xmlns:a16="http://schemas.microsoft.com/office/drawing/2014/main" id="{37980611-337C-47B9-9B8B-B0F756964C3D}"/>
              </a:ext>
            </a:extLst>
          </p:cNvPr>
          <p:cNvSpPr txBox="1"/>
          <p:nvPr/>
        </p:nvSpPr>
        <p:spPr>
          <a:xfrm>
            <a:off x="5882218" y="1058334"/>
            <a:ext cx="880533" cy="427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15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分钟</a:t>
            </a:r>
          </a:p>
        </p:txBody>
      </p:sp>
      <p:grpSp>
        <p:nvGrpSpPr>
          <p:cNvPr id="19" name="组合 59">
            <a:extLst>
              <a:ext uri="{FF2B5EF4-FFF2-40B4-BE49-F238E27FC236}">
                <a16:creationId xmlns:a16="http://schemas.microsoft.com/office/drawing/2014/main" id="{E1093DA4-A99E-4804-A7C0-68BB55160838}"/>
              </a:ext>
            </a:extLst>
          </p:cNvPr>
          <p:cNvGrpSpPr/>
          <p:nvPr/>
        </p:nvGrpSpPr>
        <p:grpSpPr>
          <a:xfrm>
            <a:off x="5681061" y="1187399"/>
            <a:ext cx="224897" cy="228824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4DD64AC5-7F12-4634-8055-CC1A6FED5817}"/>
                </a:ext>
              </a:extLst>
            </p:cNvPr>
            <p:cNvSpPr/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09AA87FD-A565-46A2-9511-D58416CB5D2C}"/>
                </a:ext>
              </a:extLst>
            </p:cNvPr>
            <p:cNvSpPr/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Oval 17">
              <a:extLst>
                <a:ext uri="{FF2B5EF4-FFF2-40B4-BE49-F238E27FC236}">
                  <a16:creationId xmlns:a16="http://schemas.microsoft.com/office/drawing/2014/main" id="{898F9A01-86E0-4191-B08F-F97CDFBCE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8">
              <a:extLst>
                <a:ext uri="{FF2B5EF4-FFF2-40B4-BE49-F238E27FC236}">
                  <a16:creationId xmlns:a16="http://schemas.microsoft.com/office/drawing/2014/main" id="{A2B94843-DD7D-40C2-B501-B80D0382B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19">
              <a:extLst>
                <a:ext uri="{FF2B5EF4-FFF2-40B4-BE49-F238E27FC236}">
                  <a16:creationId xmlns:a16="http://schemas.microsoft.com/office/drawing/2014/main" id="{03175B89-5AB6-4418-9979-8408E011D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Oval 20">
              <a:extLst>
                <a:ext uri="{FF2B5EF4-FFF2-40B4-BE49-F238E27FC236}">
                  <a16:creationId xmlns:a16="http://schemas.microsoft.com/office/drawing/2014/main" id="{F6B0E09D-B0E6-4DF9-8B35-0D4201435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91D7F804-01FE-4560-953D-1DE22911BADD}"/>
                </a:ext>
              </a:extLst>
            </p:cNvPr>
            <p:cNvSpPr/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00822F7A-3761-4F92-A5F6-76E6DCD08F95}"/>
                </a:ext>
              </a:extLst>
            </p:cNvPr>
            <p:cNvSpPr/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2C0E3C33-AC4A-4357-8B12-6F119151C59D}"/>
              </a:ext>
            </a:extLst>
          </p:cNvPr>
          <p:cNvSpPr txBox="1"/>
          <p:nvPr/>
        </p:nvSpPr>
        <p:spPr>
          <a:xfrm>
            <a:off x="3436253" y="1955800"/>
            <a:ext cx="8021220" cy="4089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使用面向对象编程模拟：设计一个电脑对象，可以安装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USB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设备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鼠标：被安装时可以完成接入、调用点击功能、拔出功能。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键盘：被安装时可以完成接入、调用打字功能、拔出功能。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USB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的接口（申明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USB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设备的规范必须是：可以接入和拔出）。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USB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实现类代表鼠标和键盘，让其实现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USB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接口，并分别定义独有功能。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创建电脑对象，创建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USB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实现类对象，分别安装到电脑中并触发功能的执行。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56EFB6-FD51-4D0F-A238-BEB8A9A841A5}"/>
              </a:ext>
            </a:extLst>
          </p:cNvPr>
          <p:cNvSpPr txBox="1"/>
          <p:nvPr/>
        </p:nvSpPr>
        <p:spPr>
          <a:xfrm>
            <a:off x="4999567" y="4961467"/>
            <a:ext cx="184731" cy="3774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22" name="图片 5">
            <a:extLst>
              <a:ext uri="{FF2B5EF4-FFF2-40B4-BE49-F238E27FC236}">
                <a16:creationId xmlns:a16="http://schemas.microsoft.com/office/drawing/2014/main" id="{1F2C979C-43AB-42F1-ABE1-6F48D875E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71" y="2231824"/>
            <a:ext cx="2359342" cy="176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21E134E-9F76-44F2-84E4-4384B81779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103440"/>
            <a:ext cx="1851689" cy="517190"/>
          </a:xfrm>
        </p:spPr>
        <p:txBody>
          <a:bodyPr/>
          <a:lstStyle/>
          <a:p>
            <a:r>
              <a:rPr lang="zh-CN" altLang="en-US" dirty="0"/>
              <a:t>多态综合案例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0206" y="277032"/>
            <a:ext cx="5912069" cy="57150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内部类概述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内部类之一：静态内部类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内部类之二：成员内部类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内部类之三：局部内部类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内部类之四：匿名内部类概述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重点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匿名内部类常见使用形式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匿名内部类真实使用场景演示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008891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F6949478-6691-4E37-8F11-4064D1E7C5CE}"/>
              </a:ext>
            </a:extLst>
          </p:cNvPr>
          <p:cNvSpPr txBox="1"/>
          <p:nvPr/>
        </p:nvSpPr>
        <p:spPr>
          <a:xfrm>
            <a:off x="654674" y="963583"/>
            <a:ext cx="11426264" cy="2058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内部类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内部类就是定义在一个类里面的类，里面的类可以理解成（寄生），外部类可以理解成（宿主）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</a:t>
            </a:r>
          </a:p>
          <a:p>
            <a:pPr>
              <a:lnSpc>
                <a:spcPct val="200000"/>
              </a:lnSpc>
              <a:defRPr/>
            </a:pPr>
            <a:endParaRPr lang="en-US" altLang="zh-CN" sz="1600" b="1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600" b="1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9274FA-7E1F-499B-8A4B-3B080AE52712}"/>
              </a:ext>
            </a:extLst>
          </p:cNvPr>
          <p:cNvSpPr txBox="1"/>
          <p:nvPr/>
        </p:nvSpPr>
        <p:spPr>
          <a:xfrm>
            <a:off x="654674" y="3564249"/>
            <a:ext cx="9972137" cy="2550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内部类的使用场景、作用</a:t>
            </a:r>
            <a:endParaRPr lang="en-US" altLang="zh-CN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当一个事物的内部，还有一个部分需要一个完整的结构进行描述，而这个内部的完整的结构又只为外部事物提供服务，那么整个内部的完整结构可以选择使用内部类来设计。</a:t>
            </a:r>
            <a:endParaRPr lang="en-US" altLang="zh-CN" sz="1600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内部类通常可以方便访问外部类的成员，包括私有的成员。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内部类提供了更好的封装性，内部类本身就可以用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private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protectecd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等修饰，封装性可以做更多控制。</a:t>
            </a:r>
            <a:endParaRPr lang="zh-CN" altLang="en-US" sz="1600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485450C-F0A9-4A43-B273-554560F010C9}"/>
              </a:ext>
            </a:extLst>
          </p:cNvPr>
          <p:cNvSpPr txBox="1"/>
          <p:nvPr/>
        </p:nvSpPr>
        <p:spPr>
          <a:xfrm>
            <a:off x="747583" y="2259449"/>
            <a:ext cx="2934730" cy="116955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People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内部类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Heart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4ACDE4A2-4DF9-4F5F-82F5-69667A2A6323}"/>
              </a:ext>
            </a:extLst>
          </p:cNvPr>
          <p:cNvSpPr txBox="1"/>
          <p:nvPr/>
        </p:nvSpPr>
        <p:spPr>
          <a:xfrm>
            <a:off x="883005" y="1231956"/>
            <a:ext cx="6854455" cy="4394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内部类的分类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静态内部类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成员内部类（非静态内部类）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[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局部内部类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匿名内部类（重点）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defRPr/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lnSpc>
                <a:spcPct val="250000"/>
              </a:lnSpc>
              <a:defRPr/>
            </a:pPr>
            <a:endParaRPr lang="zh-CN" altLang="en-US" sz="1400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182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0206" y="277032"/>
            <a:ext cx="5912069" cy="57150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内部类概述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内部类之一：静态内部类</a:t>
            </a: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内部类之二：成员内部类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内部类之三：局部内部类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内部类之四：匿名内部类概述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重点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匿名内部类常见使用形式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匿名内部类真实使用场景演示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18004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97AB941-011B-44BA-813F-9B589880D808}"/>
              </a:ext>
            </a:extLst>
          </p:cNvPr>
          <p:cNvSpPr txBox="1"/>
          <p:nvPr/>
        </p:nvSpPr>
        <p:spPr>
          <a:xfrm>
            <a:off x="739544" y="1184163"/>
            <a:ext cx="11929534" cy="3773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什么是静态内部类？</a:t>
            </a: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修饰，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属于外部类本身。</a:t>
            </a: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它的特点和使用与普通类是完全一样的，类有的成分它都有，只是位置在别人里面而已。</a:t>
            </a:r>
          </a:p>
          <a:p>
            <a:pPr indent="-609585">
              <a:lnSpc>
                <a:spcPct val="200000"/>
              </a:lnSpc>
              <a:defRPr/>
            </a:pP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indent="-609585">
              <a:lnSpc>
                <a:spcPct val="200000"/>
              </a:lnSpc>
              <a:defRPr/>
            </a:pP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indent="-609585">
              <a:lnSpc>
                <a:spcPct val="200000"/>
              </a:lnSpc>
              <a:defRPr/>
            </a:pP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indent="-609585">
              <a:lnSpc>
                <a:spcPct val="200000"/>
              </a:lnSpc>
              <a:defRPr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静态内部类创建对象的格式：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E14D8D-5FDE-46D6-85F8-9A962BFB7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458" y="2993350"/>
            <a:ext cx="2910042" cy="132343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Fira Code Medium"/>
              </a:rPr>
              <a:t>public class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Outer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Fira Code Medium"/>
              </a:rPr>
              <a:t>{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Fira Code Mediu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80808"/>
                </a:solidFill>
                <a:latin typeface="Arial Unicode MS"/>
                <a:ea typeface="Fira Code Medium"/>
              </a:rPr>
              <a:t>        //</a:t>
            </a:r>
            <a:r>
              <a:rPr lang="zh-CN" altLang="en-US" sz="1600" dirty="0">
                <a:solidFill>
                  <a:srgbClr val="080808"/>
                </a:solidFill>
                <a:latin typeface="Arial Unicode MS"/>
                <a:ea typeface="Fira Code Medium"/>
              </a:rPr>
              <a:t> 静态成员内部类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Fira Code Medium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Fira Code Medium"/>
              </a:rPr>
              <a:t>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Fira Code Medium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Fira Code Medium"/>
              </a:rPr>
              <a:t>public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Fira Code Medium"/>
              </a:rPr>
              <a:t>static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Fira Code Medium"/>
              </a:rPr>
              <a:t>class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/>
              </a:rPr>
              <a:t>Inner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Fira Code Medium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Fira Code Medium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Fira Code Medium"/>
              </a:rPr>
              <a:t>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Fira Code Medium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Fira Code Medium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Fira Code Medium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Fira Code Medium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F5212E-4501-4AE4-BCF4-716A62990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164" y="5027873"/>
            <a:ext cx="5980671" cy="101188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格式：外部类名.内部类名 对象名 = new 外部类名.内部类构造器;</a:t>
            </a:r>
            <a:b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范例：Outer.Inner in =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>
                <a:solidFill>
                  <a:srgbClr val="0033B3"/>
                </a:solidFill>
                <a:latin typeface="Arial Unicode MS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Outer.Inner();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87876C4-96A1-4436-ADA0-A400FD7B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静态内部类的访问拓展：	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en-US" altLang="zh-CN" sz="1800" dirty="0"/>
              <a:t>1</a:t>
            </a:r>
            <a:r>
              <a:rPr lang="zh-CN" altLang="en-US" sz="1800" dirty="0"/>
              <a:t>、静态内部类中是否可以直接访问外部类的静态成员？ </a:t>
            </a:r>
            <a:endParaRPr lang="en-US" altLang="zh-CN" sz="1800" dirty="0"/>
          </a:p>
          <a:p>
            <a:pPr marL="1276325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可以，外部类的静态成员只有一份可以被共享访问。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1800" dirty="0"/>
              <a:t>2</a:t>
            </a:r>
            <a:r>
              <a:rPr lang="zh-CN" altLang="en-US" sz="1800" dirty="0"/>
              <a:t>、静态内部类中是否可以直接访问外部类的实例成员？ </a:t>
            </a:r>
            <a:endParaRPr lang="en-US" altLang="zh-CN" sz="1800" dirty="0"/>
          </a:p>
          <a:p>
            <a:pPr marL="1276325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不可以的，外部类的实例成员必须用外部类对象访问。</a:t>
            </a:r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98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4205" y="1386943"/>
            <a:ext cx="8452021" cy="4511040"/>
          </a:xfrm>
        </p:spPr>
        <p:txBody>
          <a:bodyPr/>
          <a:lstStyle/>
          <a:p>
            <a:r>
              <a:rPr lang="zh-CN" altLang="en-US" dirty="0"/>
              <a:t>静态内部类的使用场景、特点、访问总结。</a:t>
            </a:r>
            <a:endParaRPr lang="en-US" altLang="zh-CN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如果一个类中包含了一个完整的成分，如汽车类中的发动机类。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特点、使用与普通类是一样的，类有的成分它都有，只是位置在别人里面而已。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可以直接访问外部类的静态成员，不能直接访问外部类的实例成员。</a:t>
            </a:r>
            <a:endParaRPr lang="en-US" altLang="zh-CN" sz="16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注意：开发中实际上用的还是比较少。</a:t>
            </a:r>
            <a:endParaRPr lang="en-US" altLang="zh-CN" sz="16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23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C57F4F-0E71-4BCB-8CCC-6F0CF81B6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成员内部类</a:t>
            </a:r>
            <a:r>
              <a:rPr lang="en-US" altLang="zh-CN" dirty="0"/>
              <a:t>-</a:t>
            </a:r>
            <a:r>
              <a:rPr lang="zh-CN" altLang="en-US" dirty="0"/>
              <a:t>面试题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78DC77-DB89-447A-8168-678C920AE3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请观察如下代码，写出合适的代码对应其注释要求输出的结果。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D18FB6B-7273-427F-9881-D5679CBB7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928" y="2367927"/>
            <a:ext cx="5429249" cy="3386633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People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heartbeat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150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Heart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heartbeat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show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heartbeat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78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.println(??);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78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.println(??);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110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.println(??);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150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AE2E91-2CBD-4555-9AB6-40E926DD51E7}"/>
              </a:ext>
            </a:extLst>
          </p:cNvPr>
          <p:cNvSpPr txBox="1"/>
          <p:nvPr/>
        </p:nvSpPr>
        <p:spPr>
          <a:xfrm>
            <a:off x="2268928" y="6139543"/>
            <a:ext cx="7835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注意：在成员内部类中访问所在外部类对象 ，格式：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外部类名</a:t>
            </a: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.this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61056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0206" y="277032"/>
            <a:ext cx="5912069" cy="57150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内部类概述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内部类之一：静态内部类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内部类之二：成员内部类</a:t>
            </a: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内部类之三：局部内部类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内部类之四：匿名内部类概述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重点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匿名内部类常见使用形式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匿名内部类真实使用场景演示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01454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9786" y="819807"/>
            <a:ext cx="4800600" cy="42645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多态的概述，多态的形式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多态的好处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多态下引用数据类型的类型转换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多态的综合案例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871070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97AB941-011B-44BA-813F-9B589880D808}"/>
              </a:ext>
            </a:extLst>
          </p:cNvPr>
          <p:cNvSpPr txBox="1"/>
          <p:nvPr/>
        </p:nvSpPr>
        <p:spPr>
          <a:xfrm>
            <a:off x="739544" y="1152265"/>
            <a:ext cx="11929534" cy="3712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什么是成员内部类？</a:t>
            </a: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修饰，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属于外部类的对象。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JDK16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之前，成员内部类中不能定义静态成员，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JDK 16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开始也可以定义静态成员了。</a:t>
            </a:r>
          </a:p>
          <a:p>
            <a:pPr indent="-609585">
              <a:lnSpc>
                <a:spcPct val="200000"/>
              </a:lnSpc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indent="-609585">
              <a:lnSpc>
                <a:spcPct val="200000"/>
              </a:lnSpc>
              <a:defRPr/>
            </a:pP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indent="-609585">
              <a:lnSpc>
                <a:spcPct val="200000"/>
              </a:lnSpc>
              <a:defRPr/>
            </a:pP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indent="-609585">
              <a:lnSpc>
                <a:spcPct val="200000"/>
              </a:lnSpc>
              <a:defRPr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成员内部类创建对象的格式：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F5212E-4501-4AE4-BCF4-716A62990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544" y="4993823"/>
            <a:ext cx="7853182" cy="100937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格式：外部类名.内部类名 对象名 = </a:t>
            </a:r>
            <a:r>
              <a:rPr lang="en-US" altLang="zh-CN" sz="1600" dirty="0">
                <a:solidFill>
                  <a:srgbClr val="0033B3"/>
                </a:solidFill>
                <a:latin typeface="Arial Unicode MS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外部类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600" dirty="0">
                <a:solidFill>
                  <a:srgbClr val="0033B3"/>
                </a:solidFill>
                <a:latin typeface="Arial Unicode MS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内部类构造器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范例：Outer.Inner in =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>
                <a:solidFill>
                  <a:srgbClr val="0033B3"/>
                </a:solidFill>
                <a:latin typeface="Arial Unicode MS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Outer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().</a:t>
            </a:r>
            <a:r>
              <a:rPr lang="en-US" altLang="zh-CN" sz="1600" dirty="0">
                <a:solidFill>
                  <a:srgbClr val="0033B3"/>
                </a:solidFill>
                <a:latin typeface="Arial Unicode MS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Inner();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8A7C4CF-C996-4050-B939-D3D4051D5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164" y="2885236"/>
            <a:ext cx="2852814" cy="138499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Outer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成员内部类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Inner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56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87876C4-96A1-4436-ADA0-A400FD7B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成员内部类的访问拓展：	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en-US" altLang="zh-CN" sz="1800" dirty="0"/>
              <a:t>1</a:t>
            </a:r>
            <a:r>
              <a:rPr lang="zh-CN" altLang="en-US" sz="1800" dirty="0"/>
              <a:t>、成员内部类中是否可以直接访问外部类的静态成员？ </a:t>
            </a:r>
            <a:endParaRPr lang="en-US" altLang="zh-CN" sz="1800" dirty="0"/>
          </a:p>
          <a:p>
            <a:pPr marL="1276325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可以，外部类的静态成员只有一份可以被共享访问。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1800" dirty="0"/>
              <a:t>2</a:t>
            </a:r>
            <a:r>
              <a:rPr lang="zh-CN" altLang="en-US" sz="1800" dirty="0"/>
              <a:t>、成员内部类的实例方法中是否可以直接访问外部类的实例成员？ </a:t>
            </a:r>
            <a:endParaRPr lang="en-US" altLang="zh-CN" sz="1800" dirty="0"/>
          </a:p>
          <a:p>
            <a:pPr marL="1276325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可以的，因为必须先有外部类对象，才能有成员内部类对象，所以可以直接访问外部类对象的实例成员。</a:t>
            </a:r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81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4205" y="1386943"/>
            <a:ext cx="8452021" cy="4511040"/>
          </a:xfrm>
        </p:spPr>
        <p:txBody>
          <a:bodyPr/>
          <a:lstStyle/>
          <a:p>
            <a:r>
              <a:rPr lang="zh-CN" altLang="en-US" dirty="0"/>
              <a:t>成员内部类是什么样的、有什么特点？</a:t>
            </a:r>
            <a:endParaRPr lang="en-US" altLang="zh-CN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无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修饰，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属于外部类的对象。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可以直接访问外部类的静态成员，实例方法中可以直接访问外部类的实例成员。</a:t>
            </a:r>
            <a:endParaRPr lang="en-US" altLang="zh-CN" sz="16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成员内部类如何创建对象？</a:t>
            </a:r>
            <a:endParaRPr lang="en-US" altLang="zh-CN" dirty="0"/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外部类名.内部类名 对象名 = </a:t>
            </a:r>
            <a:r>
              <a:rPr lang="en-US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外部类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内部类构造器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78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0206" y="277032"/>
            <a:ext cx="5912069" cy="57150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内部类概述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内部类之一：静态内部类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内部类之二：成员内部类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内部类之三：局部内部类</a:t>
            </a: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内部类之四：匿名内部类概述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重点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匿名内部类常见使用形式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匿名内部类真实使用场景演示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013515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AEDF442-8EB8-4614-9C2B-BACB1B3F1847}"/>
              </a:ext>
            </a:extLst>
          </p:cNvPr>
          <p:cNvSpPr txBox="1"/>
          <p:nvPr/>
        </p:nvSpPr>
        <p:spPr>
          <a:xfrm>
            <a:off x="611716" y="1164149"/>
            <a:ext cx="8515955" cy="2264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  <a:defRPr/>
            </a:pPr>
            <a:r>
              <a:rPr lang="zh-CN" altLang="en-US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局部内部类 （</a:t>
            </a:r>
            <a:r>
              <a:rPr lang="zh-CN" altLang="en-US" b="1" u="sng" noProof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鸡肋语法，了解即可</a:t>
            </a:r>
            <a:r>
              <a:rPr lang="zh-CN" altLang="en-US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zh-CN" altLang="en-US" sz="16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R"/>
            </a:endParaRPr>
          </a:p>
          <a:p>
            <a:pPr marL="228594" indent="-228594">
              <a:lnSpc>
                <a:spcPct val="3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R"/>
              </a:rPr>
              <a:t>局部内部类放在方法、代码块、构造器等执行体中。</a:t>
            </a:r>
          </a:p>
          <a:p>
            <a:pPr marL="228594" indent="-228594">
              <a:lnSpc>
                <a:spcPct val="3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R"/>
              </a:rPr>
              <a:t>局部内部类的类文件名为： 外部类$N内部类.class。</a:t>
            </a:r>
            <a:endParaRPr lang="en-US" altLang="zh-CN" sz="16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0206" y="277032"/>
            <a:ext cx="5912069" cy="57150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内部类概述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内部类之一：静态内部类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内部类之二：成员内部类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内部类之三：局部内部类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内部类之四：匿名内部类概述</a:t>
            </a: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重点</a:t>
            </a: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匿名内部类常见使用形式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匿名内部类真实使用场景演示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413384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>
            <a:extLst>
              <a:ext uri="{FF2B5EF4-FFF2-40B4-BE49-F238E27FC236}">
                <a16:creationId xmlns:a16="http://schemas.microsoft.com/office/drawing/2014/main" id="{63CB6F88-63B9-426D-B614-387AE50B58AB}"/>
              </a:ext>
            </a:extLst>
          </p:cNvPr>
          <p:cNvSpPr txBox="1"/>
          <p:nvPr/>
        </p:nvSpPr>
        <p:spPr>
          <a:xfrm>
            <a:off x="879220" y="992926"/>
            <a:ext cx="7414683" cy="50745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本质上是一个没有名字的局部内部类，定义在方法中、代码块中、等。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：方便创建子类对象，最终目的为了简化代码编写。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E0732420-3026-42D1-9EFC-C67C42B584E5}"/>
              </a:ext>
            </a:extLst>
          </p:cNvPr>
          <p:cNvSpPr txBox="1"/>
          <p:nvPr/>
        </p:nvSpPr>
        <p:spPr>
          <a:xfrm>
            <a:off x="922951" y="4519372"/>
            <a:ext cx="7327219" cy="2058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特点总结：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匿名内部类是一个没有名字的内部类。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匿名内部类写出来就会产生一个匿名内部类的对象。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匿名内部类的对象类型相当于是当前new的那个的类型的子类类型。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E5D152-7D23-4047-8889-B038B6B77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951" y="3198281"/>
            <a:ext cx="3187730" cy="102720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类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|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抽象类名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|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或者接口名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重写方法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15990D-AD7E-4C9F-9A6D-4725D45A1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804" y="3198281"/>
            <a:ext cx="3978876" cy="167353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Animal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Animal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run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lang="en-US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 run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80549" y="1722568"/>
            <a:ext cx="7404622" cy="3969572"/>
          </a:xfrm>
        </p:spPr>
        <p:txBody>
          <a:bodyPr/>
          <a:lstStyle/>
          <a:p>
            <a:r>
              <a:rPr lang="zh-CN" altLang="en-US" dirty="0"/>
              <a:t>匿名内部类的作用？</a:t>
            </a:r>
            <a:endParaRPr lang="en-US" altLang="zh-CN" dirty="0"/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方便创建子类对象，最终目的为了简化代码编写。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en-US" altLang="zh-CN" dirty="0"/>
          </a:p>
          <a:p>
            <a:r>
              <a:rPr lang="zh-CN" altLang="en-US" dirty="0"/>
              <a:t>匿名内部类的格式？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匿名内部类的特点？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匿名内部类是一个没有名字的内部类。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匿名内部类写出来就会产生一个匿名内部类的对象。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匿名内部类的对象类型相当于是当前new的那个的类型的子类类型。</a:t>
            </a:r>
          </a:p>
          <a:p>
            <a:pPr lvl="1"/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257A1F-9285-4C27-ACB1-FD45B6A43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107" y="2315779"/>
            <a:ext cx="3978876" cy="167353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Animal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new 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Animal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void </a:t>
            </a:r>
            <a:r>
              <a:rPr lang="en-US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run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en-US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 run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();</a:t>
            </a:r>
            <a:endParaRPr lang="zh-CN" altLang="zh-CN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96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0206" y="277032"/>
            <a:ext cx="5912069" cy="57150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内部类概述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内部类之一：静态内部类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内部类之二：成员内部类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内部类之三：局部内部类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内部类之四：匿名内部类概述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重点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匿名内部类常见使用形式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匿名内部类真实使用场景演示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004689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Box 2">
            <a:extLst>
              <a:ext uri="{FF2B5EF4-FFF2-40B4-BE49-F238E27FC236}">
                <a16:creationId xmlns:a16="http://schemas.microsoft.com/office/drawing/2014/main" id="{9A2AA0EB-33F6-430A-AE11-DCA5A858F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881" y="1137494"/>
            <a:ext cx="7315200" cy="84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匿名内部类在开发中的使用形式了解</a:t>
            </a:r>
            <a:endParaRPr lang="en-US" altLang="zh-CN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某个学校需要让老师，学生，运动员一起参加游泳比赛</a:t>
            </a: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06FAE750-B5BD-4B8E-BCC3-C94F2334B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803185"/>
            <a:ext cx="3073400" cy="4616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/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31C3D8FB-0EB5-492D-99FA-BDECB7B5F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151" y="3064593"/>
            <a:ext cx="5471583" cy="4616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/>
          </a:p>
        </p:txBody>
      </p:sp>
      <p:sp>
        <p:nvSpPr>
          <p:cNvPr id="24" name="三角形 5">
            <a:extLst>
              <a:ext uri="{FF2B5EF4-FFF2-40B4-BE49-F238E27FC236}">
                <a16:creationId xmlns:a16="http://schemas.microsoft.com/office/drawing/2014/main" id="{5A564C6B-71ED-45C7-9E0A-4EEBB994E0D7}"/>
              </a:ext>
            </a:extLst>
          </p:cNvPr>
          <p:cNvSpPr/>
          <p:nvPr/>
        </p:nvSpPr>
        <p:spPr>
          <a:xfrm rot="2651319">
            <a:off x="688830" y="557702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09066B9-BBB6-4E05-B47C-7508CB17F1F3}"/>
              </a:ext>
            </a:extLst>
          </p:cNvPr>
          <p:cNvSpPr/>
          <p:nvPr/>
        </p:nvSpPr>
        <p:spPr>
          <a:xfrm>
            <a:off x="817881" y="5199721"/>
            <a:ext cx="10302240" cy="10795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E85E68B-E44B-4833-9336-21CCB8210B10}"/>
              </a:ext>
            </a:extLst>
          </p:cNvPr>
          <p:cNvSpPr/>
          <p:nvPr/>
        </p:nvSpPr>
        <p:spPr>
          <a:xfrm>
            <a:off x="682215" y="529362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使用总结</a:t>
            </a:r>
          </a:p>
        </p:txBody>
      </p:sp>
      <p:sp>
        <p:nvSpPr>
          <p:cNvPr id="27" name="文本占位符 1">
            <a:extLst>
              <a:ext uri="{FF2B5EF4-FFF2-40B4-BE49-F238E27FC236}">
                <a16:creationId xmlns:a16="http://schemas.microsoft.com/office/drawing/2014/main" id="{B98B0F2E-0B2C-4937-8C4B-A8A7518F524C}"/>
              </a:ext>
            </a:extLst>
          </p:cNvPr>
          <p:cNvSpPr txBox="1">
            <a:spLocks/>
          </p:cNvSpPr>
          <p:nvPr/>
        </p:nvSpPr>
        <p:spPr>
          <a:xfrm>
            <a:off x="979171" y="5667037"/>
            <a:ext cx="11417300" cy="160622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  <a:defRPr lang="zh-CN" altLang="en-US" sz="160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tabLst/>
              <a:defRPr lang="en-US" altLang="zh-CN" sz="1600" b="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tabLst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匿名内部类可以作为方法的实际参数进行传输。</a:t>
            </a:r>
            <a:endParaRPr lang="zh-CN" altLang="en-US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4">
            <a:extLst>
              <a:ext uri="{FF2B5EF4-FFF2-40B4-BE49-F238E27FC236}">
                <a16:creationId xmlns:a16="http://schemas.microsoft.com/office/drawing/2014/main" id="{2C0EADB6-76A2-4F7D-A501-C7DA9379BB4A}"/>
              </a:ext>
            </a:extLst>
          </p:cNvPr>
          <p:cNvSpPr txBox="1"/>
          <p:nvPr/>
        </p:nvSpPr>
        <p:spPr bwMode="auto">
          <a:xfrm>
            <a:off x="1027431" y="2326935"/>
            <a:ext cx="3249084" cy="95410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zh-CN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zh-CN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游泳</a:t>
            </a:r>
            <a:r>
              <a:rPr lang="zh-CN" altLang="zh-CN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接口*/</a:t>
            </a:r>
            <a:br>
              <a:rPr lang="zh-CN" altLang="zh-CN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Swimming</a:t>
            </a:r>
            <a:r>
              <a:rPr lang="zh-C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zh-C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swim</a:t>
            </a:r>
            <a:r>
              <a:rPr lang="zh-C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zh-C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4">
            <a:extLst>
              <a:ext uri="{FF2B5EF4-FFF2-40B4-BE49-F238E27FC236}">
                <a16:creationId xmlns:a16="http://schemas.microsoft.com/office/drawing/2014/main" id="{48C93159-2377-48F9-B256-C7DA295CB973}"/>
              </a:ext>
            </a:extLst>
          </p:cNvPr>
          <p:cNvSpPr txBox="1"/>
          <p:nvPr/>
        </p:nvSpPr>
        <p:spPr bwMode="auto">
          <a:xfrm>
            <a:off x="5292935" y="2050579"/>
            <a:ext cx="5871634" cy="267765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zh-CN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altLang="zh-CN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测试类*/</a:t>
            </a:r>
            <a:br>
              <a:rPr lang="zh-CN" altLang="zh-CN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JumppingDemo {</a:t>
            </a:r>
            <a:br>
              <a:rPr lang="zh-C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args) {</a:t>
            </a:r>
            <a:br>
              <a:rPr lang="zh-C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CN" altLang="zh-CN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//需求：</a:t>
            </a:r>
            <a:r>
              <a:rPr lang="en-US" altLang="zh-CN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goSwimming</a:t>
            </a:r>
            <a:r>
              <a:rPr lang="zh-CN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方法</a:t>
            </a:r>
            <a:br>
              <a:rPr lang="zh-CN" altLang="zh-CN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eaLnBrk="1" hangingPunct="1">
              <a:defRPr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定义一个方法让所有角色进来一起比赛</a:t>
            </a:r>
            <a:endParaRPr lang="en-US" altLang="zh-CN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goSwimming(Swimming swimming)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swimming.swim();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/>
          </a:p>
          <a:p>
            <a:pPr eaLnBrk="1" hangingPunct="1">
              <a:defRPr/>
            </a:pPr>
            <a:br>
              <a:rPr lang="zh-C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/>
      <p:bldP spid="1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76B39E9-2D6C-46A7-B614-269754DE9940}"/>
              </a:ext>
            </a:extLst>
          </p:cNvPr>
          <p:cNvSpPr txBox="1"/>
          <p:nvPr/>
        </p:nvSpPr>
        <p:spPr>
          <a:xfrm>
            <a:off x="774356" y="1021492"/>
            <a:ext cx="10290776" cy="5320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什么是多态？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/>
              <a:t>同类型的对象，执行同一个行为，会表现出不同的行为特征。</a:t>
            </a:r>
            <a:endParaRPr lang="en-US" altLang="zh-CN" sz="1600" b="1" noProof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b="1" noProof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多态的常见形式</a:t>
            </a:r>
            <a:endParaRPr lang="en-US" altLang="zh-CN" b="1" noProof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endParaRPr lang="en-US" altLang="zh-CN" b="1" noProof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endParaRPr lang="en-US" altLang="zh-CN" b="1" noProof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b="1" noProof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多态中成员访问特点</a:t>
            </a:r>
            <a:endParaRPr lang="zh-CN" altLang="en-US" b="1" noProof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方法调用：编译看左边，运行看右边。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变量调用：编译看左边，运行也看左边。（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多态侧重行为多态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）</a:t>
            </a: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多态的前提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有继承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实现关系；有父类引用指向子类对象；有方法重写。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52E878B-69A0-4013-B4B6-5FE8FAAEEF45}"/>
              </a:ext>
            </a:extLst>
          </p:cNvPr>
          <p:cNvSpPr txBox="1"/>
          <p:nvPr/>
        </p:nvSpPr>
        <p:spPr>
          <a:xfrm>
            <a:off x="924963" y="2852429"/>
            <a:ext cx="4763530" cy="70846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noProof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父类类型 对象名称 </a:t>
            </a:r>
            <a:r>
              <a:rPr lang="en-US" altLang="zh-CN" sz="1400" noProof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= new </a:t>
            </a:r>
            <a:r>
              <a:rPr lang="zh-CN" altLang="en-US" sz="1400" noProof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子类构造器</a:t>
            </a:r>
            <a:r>
              <a:rPr lang="en-US" altLang="zh-CN" sz="1400" noProof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noProof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     对象名称 </a:t>
            </a:r>
            <a:r>
              <a:rPr lang="en-US" altLang="zh-CN" sz="1400" noProof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= new </a:t>
            </a:r>
            <a:r>
              <a:rPr lang="zh-CN" altLang="en-US" sz="1400" noProof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实现类构造器</a:t>
            </a:r>
            <a:r>
              <a:rPr lang="en-US" altLang="zh-CN" sz="1400" noProof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;	</a:t>
            </a:r>
            <a:endParaRPr lang="zh-CN" altLang="en-US" sz="1400" noProof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0206" y="277032"/>
            <a:ext cx="5912069" cy="57150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内部类概述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内部类之一：静态内部类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内部类之二：成员内部类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内部类之三：局部内部类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内部类之四：匿名内部类概述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重点</a:t>
            </a: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匿名内部类常见使用形式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匿名内部类真实使用场景演示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4057361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Box 2">
            <a:extLst>
              <a:ext uri="{FF2B5EF4-FFF2-40B4-BE49-F238E27FC236}">
                <a16:creationId xmlns:a16="http://schemas.microsoft.com/office/drawing/2014/main" id="{9A2AA0EB-33F6-430A-AE11-DCA5A858F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81" y="1123962"/>
            <a:ext cx="7315200" cy="84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匿名内部类在开发中的真实使用场景演示</a:t>
            </a:r>
            <a:endParaRPr lang="en-US" altLang="zh-CN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给按钮绑定点击事件</a:t>
            </a: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06FAE750-B5BD-4B8E-BCC3-C94F2334B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89653"/>
            <a:ext cx="3073400" cy="4616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/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31C3D8FB-0EB5-492D-99FA-BDECB7B5F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1" y="3051061"/>
            <a:ext cx="5471583" cy="4616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/>
          </a:p>
        </p:txBody>
      </p:sp>
      <p:sp>
        <p:nvSpPr>
          <p:cNvPr id="24" name="三角形 5">
            <a:extLst>
              <a:ext uri="{FF2B5EF4-FFF2-40B4-BE49-F238E27FC236}">
                <a16:creationId xmlns:a16="http://schemas.microsoft.com/office/drawing/2014/main" id="{5A564C6B-71ED-45C7-9E0A-4EEBB994E0D7}"/>
              </a:ext>
            </a:extLst>
          </p:cNvPr>
          <p:cNvSpPr/>
          <p:nvPr/>
        </p:nvSpPr>
        <p:spPr>
          <a:xfrm rot="2651319">
            <a:off x="536430" y="5563494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09066B9-BBB6-4E05-B47C-7508CB17F1F3}"/>
              </a:ext>
            </a:extLst>
          </p:cNvPr>
          <p:cNvSpPr/>
          <p:nvPr/>
        </p:nvSpPr>
        <p:spPr>
          <a:xfrm>
            <a:off x="688693" y="5095195"/>
            <a:ext cx="10302240" cy="1071689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E85E68B-E44B-4833-9336-21CCB8210B10}"/>
              </a:ext>
            </a:extLst>
          </p:cNvPr>
          <p:cNvSpPr/>
          <p:nvPr/>
        </p:nvSpPr>
        <p:spPr>
          <a:xfrm>
            <a:off x="529815" y="5280093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使用总结</a:t>
            </a:r>
          </a:p>
        </p:txBody>
      </p:sp>
      <p:sp>
        <p:nvSpPr>
          <p:cNvPr id="27" name="文本占位符 1">
            <a:extLst>
              <a:ext uri="{FF2B5EF4-FFF2-40B4-BE49-F238E27FC236}">
                <a16:creationId xmlns:a16="http://schemas.microsoft.com/office/drawing/2014/main" id="{B98B0F2E-0B2C-4937-8C4B-A8A7518F524C}"/>
              </a:ext>
            </a:extLst>
          </p:cNvPr>
          <p:cNvSpPr txBox="1">
            <a:spLocks/>
          </p:cNvSpPr>
          <p:nvPr/>
        </p:nvSpPr>
        <p:spPr>
          <a:xfrm>
            <a:off x="1741989" y="5251775"/>
            <a:ext cx="11417300" cy="160622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  <a:defRPr lang="zh-CN" altLang="en-US" sz="160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tabLst/>
              <a:defRPr lang="en-US" altLang="zh-CN" sz="1600" b="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tabLst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开发中不是我们主动去定义匿名内部类的，而是别人需要我们写或者我们可以写的时候才会使用。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  <a:defRPr/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匿名内部类的代码可以实现代码进一步的简化（回扣主题）</a:t>
            </a:r>
            <a:endParaRPr lang="zh-CN" altLang="en-US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CF02AB-FCA1-4E6A-B201-5192FFFBC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14" y="2227454"/>
            <a:ext cx="3533775" cy="26289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A4906E3-2A42-4862-A068-36FADDF07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071" y="2193134"/>
            <a:ext cx="6205220" cy="263918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Alibaba PuHuiTi R"/>
              </a:rPr>
              <a:t>// </a:t>
            </a:r>
            <a:r>
              <a:rPr kumimoji="0" lang="en-US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Alibaba PuHuiTi R"/>
              </a:rPr>
              <a:t>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Alibaba PuHuiTi R"/>
              </a:rPr>
              <a:t>为按钮绑定点击事件监听器。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Alibaba PuHuiTi R"/>
              </a:rPr>
            </a:br>
            <a:r>
              <a:rPr kumimoji="0" lang="en-US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Alibaba PuHuiTi R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Alibaba PuHuiTi R"/>
              </a:rPr>
              <a:t>btn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.addActionListener(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Alibaba PuHuiTi R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Alibaba PuHuiTi R"/>
              </a:rPr>
              <a:t>ActionListener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Alibaba PuHuiTi R"/>
              </a:rPr>
              <a:t>@Override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Alibaba PuHuiTi R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Alibaba PuHuiTi R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Alibaba PuHuiTi R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Alibaba PuHuiTi R"/>
              </a:rPr>
              <a:t>actionPerformed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Alibaba PuHuiTi R"/>
              </a:rPr>
              <a:t>ActionEvent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e)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Alibaba PuHuiTi R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Alibaba PuHuiTi R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Alibaba PuHuiTi R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Alibaba PuHuiTi R"/>
              </a:rPr>
              <a:t>登录一下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Alibaba PuHuiTi R"/>
              </a:rPr>
              <a:t>~~"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        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        });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Alibaba PuHuiTi R"/>
              </a:rPr>
              <a:t>//  btn.addActionListener(e -&gt; System.out.println("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Alibaba PuHuiTi R"/>
              </a:rPr>
              <a:t>登录一下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Alibaba PuHuiTi R"/>
              </a:rPr>
              <a:t>~~"));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374260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26725" y="433551"/>
            <a:ext cx="5912069" cy="57150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</a:t>
            </a:r>
          </a:p>
          <a:p>
            <a:pPr marL="1809712" lvl="2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67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toString</a:t>
            </a:r>
            <a:r>
              <a:rPr lang="zh-CN" altLang="en-US" sz="1667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-US" altLang="zh-CN" sz="1667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809712" lvl="2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67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sz="1667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-US" altLang="zh-CN" sz="1667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Objects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Builder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Math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BigDecimal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80779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1D593-0B89-42E4-B29C-D44C6C39FD8D}"/>
              </a:ext>
            </a:extLst>
          </p:cNvPr>
          <p:cNvSpPr txBox="1"/>
          <p:nvPr/>
        </p:nvSpPr>
        <p:spPr>
          <a:xfrm>
            <a:off x="838201" y="1251519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API?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4C1029-ECB9-4884-8EAE-A8EE82EDE1BF}"/>
              </a:ext>
            </a:extLst>
          </p:cNvPr>
          <p:cNvSpPr txBox="1"/>
          <p:nvPr/>
        </p:nvSpPr>
        <p:spPr>
          <a:xfrm>
            <a:off x="838201" y="1807862"/>
            <a:ext cx="8813800" cy="10118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API(Application Programming interface)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应用程序编程接口。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简单来说：就是</a:t>
            </a:r>
            <a:r>
              <a:rPr lang="en-US" altLang="zh-CN" sz="1600" b="1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b="1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帮我们已经写好的一些方法，我们直接拿过来用就可以了。</a:t>
            </a:r>
            <a:endParaRPr lang="en-US" altLang="zh-CN" sz="1600" b="1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8495F6-404A-4BF4-B8EA-137AEC320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3086100"/>
            <a:ext cx="6065981" cy="3254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AAC7E335-801D-492F-A2F8-90E77B1EAB09}"/>
              </a:ext>
            </a:extLst>
          </p:cNvPr>
          <p:cNvSpPr txBox="1"/>
          <p:nvPr/>
        </p:nvSpPr>
        <p:spPr>
          <a:xfrm>
            <a:off x="764061" y="1670741"/>
            <a:ext cx="11033760" cy="1504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Object类的方法是一切子类对象都可以直接使用的，所以我们要学习Object类的方法。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一个类要么默认继承了Object类，要么间接继承了Object类，Object类是Java中的祖宗类。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B5294E3F-54C8-49B9-9677-D0B8BCABF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2664"/>
              </p:ext>
            </p:extLst>
          </p:nvPr>
        </p:nvGraphicFramePr>
        <p:xfrm>
          <a:off x="807875" y="3849647"/>
          <a:ext cx="10946131" cy="1823335"/>
        </p:xfrm>
        <a:graphic>
          <a:graphicData uri="http://schemas.openxmlformats.org/drawingml/2006/table">
            <a:tbl>
              <a:tblPr/>
              <a:tblGrid>
                <a:gridCol w="3249931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188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93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 </a:t>
                      </a:r>
                      <a:r>
                        <a:rPr lang="en-US" altLang="zh-CN" sz="1400" b="0" dirty="0" err="1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toString</a:t>
                      </a: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默认是返回当前对象在堆内存中的地址信息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: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类的全限名@内存地址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6105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400" b="0" dirty="0" err="1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boolean</a:t>
                      </a: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equals(Object o)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默认是比较当前对象与另一个对象的地址是否相同，相同返回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，不同返回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64061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Object类的常用方法：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E5E2F7-63A0-416A-AF2B-720F771504B3}"/>
              </a:ext>
            </a:extLst>
          </p:cNvPr>
          <p:cNvSpPr txBox="1"/>
          <p:nvPr/>
        </p:nvSpPr>
        <p:spPr>
          <a:xfrm>
            <a:off x="764061" y="1103375"/>
            <a:ext cx="6097904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Object类的作用：</a:t>
            </a:r>
            <a:endParaRPr lang="en-US" altLang="zh-CN" b="1" dirty="0"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725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AAC7E335-801D-492F-A2F8-90E77B1EAB09}"/>
              </a:ext>
            </a:extLst>
          </p:cNvPr>
          <p:cNvSpPr txBox="1"/>
          <p:nvPr/>
        </p:nvSpPr>
        <p:spPr>
          <a:xfrm>
            <a:off x="713165" y="2954806"/>
            <a:ext cx="12336146" cy="3104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问题引出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开发中直接输出对象，默认输出对象的地址其实是毫无意义的。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开发中输出对象变量，更多的时候是希望看到对象的内容数据而不是对象的地址信息。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toString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存在的意义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父类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toString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方法存在的意义就是为了被子类重写，以便返回对象的内容信息，而不是地址信息！！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B5294E3F-54C8-49B9-9677-D0B8BCABF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030080"/>
              </p:ext>
            </p:extLst>
          </p:nvPr>
        </p:nvGraphicFramePr>
        <p:xfrm>
          <a:off x="785238" y="1770266"/>
          <a:ext cx="10946131" cy="1032723"/>
        </p:xfrm>
        <a:graphic>
          <a:graphicData uri="http://schemas.openxmlformats.org/drawingml/2006/table">
            <a:tbl>
              <a:tblPr/>
              <a:tblGrid>
                <a:gridCol w="3249931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582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b="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 </a:t>
                      </a:r>
                      <a:r>
                        <a:rPr lang="en-US" altLang="zh-CN" sz="1600" b="0" dirty="0" err="1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toString</a:t>
                      </a:r>
                      <a:r>
                        <a:rPr lang="en-US" altLang="zh-CN" sz="1600" b="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默认是返回当前对象在堆内存中的地址信息</a:t>
                      </a:r>
                      <a:r>
                        <a:rPr lang="en-US" altLang="zh-CN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:</a:t>
                      </a:r>
                      <a:r>
                        <a:rPr lang="zh-CN" altLang="en-US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类的全限名@内存地址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toString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31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39727" y="1151068"/>
            <a:ext cx="6702013" cy="3969572"/>
          </a:xfrm>
        </p:spPr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的</a:t>
            </a:r>
            <a:r>
              <a:rPr lang="en-US" altLang="zh-CN" dirty="0" err="1"/>
              <a:t>toString</a:t>
            </a:r>
            <a:r>
              <a:rPr lang="zh-CN" altLang="en-US" dirty="0"/>
              <a:t>方法的作用是什么？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让子类重写，以便返回子类对象的内容。</a:t>
            </a:r>
          </a:p>
        </p:txBody>
      </p:sp>
    </p:spTree>
    <p:extLst>
      <p:ext uri="{BB962C8B-B14F-4D97-AF65-F5344CB8AC3E}">
        <p14:creationId xmlns:p14="http://schemas.microsoft.com/office/powerpoint/2010/main" val="319067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26725" y="433551"/>
            <a:ext cx="5912069" cy="57150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</a:t>
            </a:r>
          </a:p>
          <a:p>
            <a:pPr marL="1809712" lvl="2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67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toString</a:t>
            </a:r>
            <a:r>
              <a:rPr lang="zh-CN" altLang="en-US" sz="1667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-US" altLang="zh-CN" sz="1667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809712" lvl="2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67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sz="1667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-US" altLang="zh-CN" sz="1667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Objects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Builder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Math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BigDecimal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0135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AAC7E335-801D-492F-A2F8-90E77B1EAB09}"/>
              </a:ext>
            </a:extLst>
          </p:cNvPr>
          <p:cNvSpPr txBox="1"/>
          <p:nvPr/>
        </p:nvSpPr>
        <p:spPr>
          <a:xfrm>
            <a:off x="884092" y="2947229"/>
            <a:ext cx="9173210" cy="2673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问题思考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直接比较两个对象的地址是否相同完全可以用“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==”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替代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存在的意义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父类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方法存在的意义就是为了被子类重写，以便子类自己来定制比较规则。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B5294E3F-54C8-49B9-9677-D0B8BCABF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476406"/>
              </p:ext>
            </p:extLst>
          </p:nvPr>
        </p:nvGraphicFramePr>
        <p:xfrm>
          <a:off x="884092" y="1836168"/>
          <a:ext cx="10946131" cy="1032723"/>
        </p:xfrm>
        <a:graphic>
          <a:graphicData uri="http://schemas.openxmlformats.org/drawingml/2006/table">
            <a:tbl>
              <a:tblPr/>
              <a:tblGrid>
                <a:gridCol w="3249931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582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b="0" dirty="0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1600" b="0" dirty="0" err="1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600" b="0" dirty="0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 equals(Object o)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微软雅黑" pitchFamily="34" charset="-122"/>
                        <a:ea typeface="Alibaba PuHuiTi R"/>
                        <a:cs typeface="Courier New" panose="020703090202050204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默认是比较当前对象与另一个对象的地址是否相同，相同返回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true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，不同返回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false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884092" y="1315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7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39727" y="1151068"/>
            <a:ext cx="6702013" cy="3969572"/>
          </a:xfrm>
        </p:spPr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的</a:t>
            </a:r>
            <a:r>
              <a:rPr lang="en-US" altLang="zh-CN" dirty="0"/>
              <a:t>equals</a:t>
            </a:r>
            <a:r>
              <a:rPr lang="zh-CN" altLang="en-US" dirty="0"/>
              <a:t>方法的作用是什么？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默认是与另一个对象比较地址是否一样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让子类重写，以便比较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个子类对象的内容是否相同。</a:t>
            </a:r>
          </a:p>
        </p:txBody>
      </p:sp>
    </p:spTree>
    <p:extLst>
      <p:ext uri="{BB962C8B-B14F-4D97-AF65-F5344CB8AC3E}">
        <p14:creationId xmlns:p14="http://schemas.microsoft.com/office/powerpoint/2010/main" val="406543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0959" y="606972"/>
            <a:ext cx="5628290" cy="53101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多态的概述，多态的形式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多态的优势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多态下引用数据类型的类型转换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多态的案例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5491344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26725" y="433551"/>
            <a:ext cx="5912069" cy="57150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</a:t>
            </a:r>
          </a:p>
          <a:p>
            <a:pPr marL="1809712" lvl="2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67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toString</a:t>
            </a:r>
            <a:r>
              <a:rPr lang="zh-CN" altLang="en-US" sz="1667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-US" altLang="zh-CN" sz="1667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809712" lvl="2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67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sz="1667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-US" altLang="zh-CN" sz="1667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Objects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Builder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Math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BigDecimal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11509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431" y="2224665"/>
            <a:ext cx="11151233" cy="3861223"/>
          </a:xfrm>
        </p:spPr>
        <p:txBody>
          <a:bodyPr/>
          <a:lstStyle/>
          <a:p>
            <a:pPr marL="0" indent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rgbClr val="49504F"/>
                </a:solidFill>
              </a:rPr>
              <a:t>官方在进行字符串比较时，没有用字符串对象的的</a:t>
            </a:r>
            <a:r>
              <a:rPr lang="en-US" altLang="zh-CN" sz="1800" b="1" dirty="0">
                <a:solidFill>
                  <a:srgbClr val="49504F"/>
                </a:solidFill>
              </a:rPr>
              <a:t>equals</a:t>
            </a:r>
            <a:r>
              <a:rPr lang="zh-CN" altLang="en-US" sz="1800" b="1" dirty="0">
                <a:solidFill>
                  <a:srgbClr val="49504F"/>
                </a:solidFill>
              </a:rPr>
              <a:t>方法，而是选择了</a:t>
            </a:r>
            <a:r>
              <a:rPr lang="en-US" altLang="zh-CN" sz="1800" b="1" dirty="0">
                <a:solidFill>
                  <a:srgbClr val="49504F"/>
                </a:solidFill>
              </a:rPr>
              <a:t>Objects</a:t>
            </a:r>
            <a:r>
              <a:rPr lang="zh-CN" altLang="en-US" sz="1800" b="1" dirty="0">
                <a:solidFill>
                  <a:srgbClr val="49504F"/>
                </a:solidFill>
              </a:rPr>
              <a:t>的</a:t>
            </a:r>
            <a:r>
              <a:rPr lang="en-US" altLang="zh-CN" sz="1800" b="1" dirty="0">
                <a:solidFill>
                  <a:srgbClr val="49504F"/>
                </a:solidFill>
              </a:rPr>
              <a:t>equals</a:t>
            </a:r>
            <a:r>
              <a:rPr lang="zh-CN" altLang="en-US" sz="1800" b="1" dirty="0">
                <a:solidFill>
                  <a:srgbClr val="49504F"/>
                </a:solidFill>
              </a:rPr>
              <a:t>方法来比较。</a:t>
            </a:r>
            <a:endParaRPr lang="en-US" altLang="zh-CN" sz="1800" b="1" dirty="0">
              <a:solidFill>
                <a:srgbClr val="49504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AF7BCF-EBCD-4D3E-B86B-37D8645B2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0" y="3031891"/>
            <a:ext cx="10328703" cy="224676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@Override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boolean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1、判断是否是同一个对象比较，如果是返回true。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== o)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 true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2、如果o是null返回false  如果o不是学生类型返回false  ...Student !=  ..Pig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(o 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||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.getClass() != o.getClass())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 false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3、说明o一定是学生类型而且不为null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 student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o;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sex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sex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&amp;&amp;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&amp;&amp;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CBDD5A-DEA8-45B7-8B72-A250A628B0F4}"/>
              </a:ext>
            </a:extLst>
          </p:cNvPr>
          <p:cNvSpPr txBox="1"/>
          <p:nvPr/>
        </p:nvSpPr>
        <p:spPr>
          <a:xfrm>
            <a:off x="394336" y="5306352"/>
            <a:ext cx="8167306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685" lvl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en-US" altLang="zh-CN" b="1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Objects</a:t>
            </a:r>
            <a:r>
              <a:rPr lang="zh-CN" altLang="en-US" b="1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b="1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b="1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方法在进行对象的比较会更安全。</a:t>
            </a:r>
            <a:endParaRPr lang="zh-CN" altLang="en-US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5449242-7E00-4AF5-A206-0F96B0185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1" y="1495050"/>
            <a:ext cx="8612367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Alibaba PuHuiTi R"/>
              </a:rPr>
              <a:t>Objects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宋体" panose="02010600030101010101" pitchFamily="2" charset="-122"/>
                <a:ea typeface="Alibaba PuHuiTi R"/>
              </a:rPr>
              <a:t>是一个工具类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Alibaba PuHuiTi R"/>
              </a:rPr>
              <a:t>，提供了一些方法去完成一些功能。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Alibaba PuHuiTi R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7A786F-C5AF-457F-8606-9494634E65F2}"/>
              </a:ext>
            </a:extLst>
          </p:cNvPr>
          <p:cNvSpPr txBox="1"/>
          <p:nvPr/>
        </p:nvSpPr>
        <p:spPr>
          <a:xfrm>
            <a:off x="746600" y="995095"/>
            <a:ext cx="657796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49504F"/>
                </a:solidFill>
                <a:latin typeface="Arial Unicode MS"/>
                <a:ea typeface="Alibaba PuHuiTi M"/>
              </a:rPr>
              <a:t>Objects</a:t>
            </a:r>
            <a:r>
              <a:rPr lang="zh-CN" altLang="en-US" b="1" dirty="0">
                <a:solidFill>
                  <a:srgbClr val="49504F"/>
                </a:solidFill>
                <a:latin typeface="Arial Unicode MS"/>
                <a:ea typeface="Alibaba PuHuiTi M"/>
              </a:rPr>
              <a:t>概述</a:t>
            </a:r>
            <a:endParaRPr lang="en-US" altLang="zh-CN" b="1" dirty="0">
              <a:solidFill>
                <a:srgbClr val="49504F"/>
              </a:solidFill>
              <a:latin typeface="Arial Unicode MS"/>
              <a:ea typeface="Alibaba PuHuiTi M"/>
            </a:endParaRPr>
          </a:p>
        </p:txBody>
      </p:sp>
    </p:spTree>
    <p:extLst>
      <p:ext uri="{BB962C8B-B14F-4D97-AF65-F5344CB8AC3E}">
        <p14:creationId xmlns:p14="http://schemas.microsoft.com/office/powerpoint/2010/main" val="30674648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7AB2683-1B16-49E5-BBFA-0E6A29D85311}"/>
              </a:ext>
            </a:extLst>
          </p:cNvPr>
          <p:cNvSpPr txBox="1"/>
          <p:nvPr/>
        </p:nvSpPr>
        <p:spPr>
          <a:xfrm>
            <a:off x="678384" y="1146243"/>
            <a:ext cx="8262530" cy="455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Alibaba PuHuiTi M"/>
              </a:rPr>
              <a:t>Objects</a:t>
            </a: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宋体" panose="02010600030101010101" pitchFamily="2" charset="-122"/>
                <a:ea typeface="Alibaba PuHuiTi M"/>
              </a:rPr>
              <a:t>的</a:t>
            </a:r>
            <a:r>
              <a:rPr kumimoji="0" lang="zh-CN" altLang="en-US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宋体" panose="02010600030101010101" pitchFamily="2" charset="-122"/>
                <a:ea typeface="Alibaba PuHuiTi M"/>
              </a:rPr>
              <a:t>常见</a:t>
            </a: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宋体" panose="02010600030101010101" pitchFamily="2" charset="-122"/>
                <a:ea typeface="Alibaba PuHuiTi M"/>
              </a:rPr>
              <a:t>方法：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Alibaba PuHuiTi M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5731E46-8DA6-4E9A-B5DC-86339D090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34" y="4880760"/>
            <a:ext cx="6012649" cy="83099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Alibaba PuHuiTi R"/>
              </a:rPr>
              <a:t>public static boolean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Alibaba PuHuiTi R"/>
              </a:rPr>
              <a:t>equals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Object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a,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Object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b)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Alibaba PuHuiTi R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(a == b) || (a !=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Alibaba PuHuiTi R"/>
              </a:rPr>
              <a:t>null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&amp;&amp; a.equals(b));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Alibaba PuHuiTi R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5678141-11D0-4270-AC02-30330A7C2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365074"/>
              </p:ext>
            </p:extLst>
          </p:nvPr>
        </p:nvGraphicFramePr>
        <p:xfrm>
          <a:off x="678384" y="1875234"/>
          <a:ext cx="10852149" cy="1812672"/>
        </p:xfrm>
        <a:graphic>
          <a:graphicData uri="http://schemas.openxmlformats.org/drawingml/2006/table">
            <a:tbl>
              <a:tblPr/>
              <a:tblGrid>
                <a:gridCol w="4809746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6042403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30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8212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public static boolean </a:t>
                      </a: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equals</a:t>
                      </a: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(Object a, Object b)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Consolas" panose="020B0609020204030204" pitchFamily="49" charset="0"/>
                        <a:ea typeface="Alibaba PuHuiTi R"/>
                        <a:cs typeface="Courier New" panose="020703090202050204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Alibaba PuHuiTi R"/>
                        </a:rPr>
                        <a:t>比较两个对象的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Alibaba PuHuiTi R"/>
                        </a:rPr>
                        <a:t>，</a:t>
                      </a:r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Alibaba PuHuiTi R"/>
                        </a:rPr>
                        <a:t>底层</a:t>
                      </a:r>
                      <a:r>
                        <a:rPr kumimoji="0" lang="zh-CN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Alibaba PuHuiTi R"/>
                        </a:rPr>
                        <a:t>会先</a:t>
                      </a:r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Alibaba PuHuiTi R"/>
                        </a:rPr>
                        <a:t>进行非空判断，从而可以避免空指针异常。</a:t>
                      </a:r>
                      <a:r>
                        <a:rPr kumimoji="0" lang="zh-CN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Alibaba PuHuiTi R"/>
                        </a:rPr>
                        <a:t>再进行</a:t>
                      </a:r>
                      <a:r>
                        <a:rPr kumimoji="0" lang="en-US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Alibaba PuHuiTi R"/>
                        </a:rPr>
                        <a:t>equals</a:t>
                      </a:r>
                      <a:r>
                        <a:rPr kumimoji="0" lang="zh-CN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Alibaba PuHuiTi R"/>
                        </a:rPr>
                        <a:t>比较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683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public static boolean </a:t>
                      </a: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isNull</a:t>
                      </a: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(Object obj)</a:t>
                      </a: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 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Alibaba PuHuiTi R"/>
                        </a:rPr>
                        <a:t>判断变量是否为</a:t>
                      </a:r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Unicode MS"/>
                          <a:ea typeface="Alibaba PuHuiTi R"/>
                        </a:rPr>
                        <a:t>null ,</a:t>
                      </a:r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Alibaba PuHuiTi R"/>
                        </a:rPr>
                        <a:t>为</a:t>
                      </a:r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Unicode MS"/>
                          <a:ea typeface="Alibaba PuHuiTi R"/>
                        </a:rPr>
                        <a:t>null</a:t>
                      </a:r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Alibaba PuHuiTi R"/>
                        </a:rPr>
                        <a:t>返回</a:t>
                      </a:r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 Unicode MS"/>
                          <a:ea typeface="Alibaba PuHuiTi R"/>
                        </a:rPr>
                        <a:t>true ,</a:t>
                      </a:r>
                      <a:r>
                        <a:rPr kumimoji="0" lang="zh-CN" altLang="zh-CN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Alibaba PuHuiTi R"/>
                        </a:rPr>
                        <a:t>反之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038E7F3-B9A4-43B0-B039-8F8482305221}"/>
              </a:ext>
            </a:extLst>
          </p:cNvPr>
          <p:cNvSpPr txBox="1"/>
          <p:nvPr/>
        </p:nvSpPr>
        <p:spPr>
          <a:xfrm>
            <a:off x="646431" y="42608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M"/>
              </a:rPr>
              <a:t>源码分析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39727" y="1151068"/>
            <a:ext cx="6702013" cy="3969572"/>
          </a:xfrm>
        </p:spPr>
        <p:txBody>
          <a:bodyPr/>
          <a:lstStyle/>
          <a:p>
            <a:r>
              <a:rPr lang="zh-CN" altLang="en-US" dirty="0"/>
              <a:t>对象进行内容比较的时候建议使用什么？为什么？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建议使用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Objects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提供的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方法。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比较的结果是一样的，但是更安全。</a:t>
            </a:r>
          </a:p>
        </p:txBody>
      </p:sp>
    </p:spTree>
    <p:extLst>
      <p:ext uri="{BB962C8B-B14F-4D97-AF65-F5344CB8AC3E}">
        <p14:creationId xmlns:p14="http://schemas.microsoft.com/office/powerpoint/2010/main" val="194285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26725" y="433551"/>
            <a:ext cx="5912069" cy="57150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</a:t>
            </a:r>
          </a:p>
          <a:p>
            <a:pPr marL="1809712" lvl="2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67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toString</a:t>
            </a:r>
            <a:r>
              <a:rPr lang="zh-CN" altLang="en-US" sz="1667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-US" altLang="zh-CN" sz="1667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809712" lvl="2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67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sz="1667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-US" altLang="zh-CN" sz="1667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Objects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StringBuilder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Math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BigDecimal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49198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308DF7-B069-4292-99BA-E49B611B6E71}"/>
              </a:ext>
            </a:extLst>
          </p:cNvPr>
          <p:cNvSpPr txBox="1"/>
          <p:nvPr/>
        </p:nvSpPr>
        <p:spPr>
          <a:xfrm>
            <a:off x="838201" y="1054101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StringBuilder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8A32EA-A52F-4B82-8D88-D02DF340938C}"/>
              </a:ext>
            </a:extLst>
          </p:cNvPr>
          <p:cNvSpPr txBox="1"/>
          <p:nvPr/>
        </p:nvSpPr>
        <p:spPr>
          <a:xfrm>
            <a:off x="838201" y="1523076"/>
            <a:ext cx="8718551" cy="10029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StringBuilder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是</a:t>
            </a:r>
            <a:r>
              <a:rPr lang="zh-CN" altLang="en-US" sz="1600" dirty="0">
                <a:latin typeface="Consolas" panose="020B0609020204030204" pitchFamily="49" charset="0"/>
                <a:ea typeface="Alibaba PuHuiTi R"/>
              </a:rPr>
              <a:t>一个可变的字符串类，我们可以把它看成是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一个对象容器。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</a:rPr>
              <a:t>作用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：提高字符串的操作效率，如拼接、修改等。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188E9AA-0586-4EF6-917C-D1CC3E8B0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594925"/>
              </p:ext>
            </p:extLst>
          </p:nvPr>
        </p:nvGraphicFramePr>
        <p:xfrm>
          <a:off x="907743" y="3496654"/>
          <a:ext cx="11048999" cy="1461366"/>
        </p:xfrm>
        <a:graphic>
          <a:graphicData uri="http://schemas.openxmlformats.org/drawingml/2006/table">
            <a:tbl>
              <a:tblPr/>
              <a:tblGrid>
                <a:gridCol w="4968131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6080868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770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0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public StringBuilder()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创建一个空白的可变的字符串对象，不包含任何内容</a:t>
                      </a:r>
                      <a:endParaRPr lang="en-US" altLang="zh-CN" sz="16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833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public StringBuilder(String str)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创建一个指定字符串内容的可变字符串对象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</a:tbl>
          </a:graphicData>
        </a:graphic>
      </p:graphicFrame>
      <p:sp>
        <p:nvSpPr>
          <p:cNvPr id="11" name="TextBox 2">
            <a:extLst>
              <a:ext uri="{FF2B5EF4-FFF2-40B4-BE49-F238E27FC236}">
                <a16:creationId xmlns:a16="http://schemas.microsoft.com/office/drawing/2014/main" id="{859E3623-1346-42C6-8DC5-4B621A4598B2}"/>
              </a:ext>
            </a:extLst>
          </p:cNvPr>
          <p:cNvSpPr txBox="1"/>
          <p:nvPr/>
        </p:nvSpPr>
        <p:spPr>
          <a:xfrm>
            <a:off x="838201" y="2995018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StringBuilder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</a:p>
        </p:txBody>
      </p:sp>
    </p:spTree>
    <p:extLst>
      <p:ext uri="{BB962C8B-B14F-4D97-AF65-F5344CB8AC3E}">
        <p14:creationId xmlns:p14="http://schemas.microsoft.com/office/powerpoint/2010/main" val="364734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D4E950-9726-4806-9797-69A7089130FB}"/>
              </a:ext>
            </a:extLst>
          </p:cNvPr>
          <p:cNvSpPr txBox="1"/>
          <p:nvPr/>
        </p:nvSpPr>
        <p:spPr>
          <a:xfrm>
            <a:off x="745672" y="1184458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StringBuilder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B63B107-C235-4E6B-8D04-20B2D3B28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771699"/>
              </p:ext>
            </p:extLst>
          </p:nvPr>
        </p:nvGraphicFramePr>
        <p:xfrm>
          <a:off x="735315" y="1778413"/>
          <a:ext cx="10685014" cy="2572280"/>
        </p:xfrm>
        <a:graphic>
          <a:graphicData uri="http://schemas.openxmlformats.org/drawingml/2006/table">
            <a:tbl>
              <a:tblPr/>
              <a:tblGrid>
                <a:gridCol w="5408664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27635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367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417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StringBuilder append(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任意类型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添加数据并返回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StringBuilder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对象本身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417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StringBuilder reverse()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将对象的内容反转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4417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int length()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返回对象内容长度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4417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toString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通过</a:t>
                      </a:r>
                      <a:r>
                        <a:rPr lang="en-US" altLang="zh-CN" sz="16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toString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就可以实现把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StringBuilder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转换为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52D60F9F-4926-4A56-93B5-EE2936537FC1}"/>
              </a:ext>
            </a:extLst>
          </p:cNvPr>
          <p:cNvSpPr/>
          <p:nvPr/>
        </p:nvSpPr>
        <p:spPr>
          <a:xfrm>
            <a:off x="778844" y="4025751"/>
            <a:ext cx="4165600" cy="1909233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9202DB11-FD49-4784-A6A5-0018BBCC7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5260" y="3464834"/>
            <a:ext cx="1246717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栈内存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A06E751E-9669-4045-A986-08090781C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8060" y="3917801"/>
            <a:ext cx="1246717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方法区</a:t>
            </a:r>
            <a:endParaRPr lang="en-US" altLang="zh-CN" sz="2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E536DF1-E664-4166-8F31-0A8D0FACFD7B}"/>
              </a:ext>
            </a:extLst>
          </p:cNvPr>
          <p:cNvGrpSpPr>
            <a:grpSpLocks/>
          </p:cNvGrpSpPr>
          <p:nvPr/>
        </p:nvGrpSpPr>
        <p:grpSpPr bwMode="auto">
          <a:xfrm>
            <a:off x="5101077" y="887343"/>
            <a:ext cx="6807200" cy="5007424"/>
            <a:chOff x="6557963" y="1084472"/>
            <a:chExt cx="1728787" cy="5932542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E6F12CE-318C-4BA8-9B4A-F355F5DBB741}"/>
                </a:ext>
              </a:extLst>
            </p:cNvPr>
            <p:cNvSpPr/>
            <p:nvPr/>
          </p:nvSpPr>
          <p:spPr>
            <a:xfrm>
              <a:off x="6557963" y="4566971"/>
              <a:ext cx="1728787" cy="2450043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E1515DE-9148-4FC1-A211-C8D05B81CC39}"/>
                </a:ext>
              </a:extLst>
            </p:cNvPr>
            <p:cNvSpPr/>
            <p:nvPr/>
          </p:nvSpPr>
          <p:spPr>
            <a:xfrm>
              <a:off x="6557963" y="1943897"/>
              <a:ext cx="1728787" cy="2592982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91183" name="TextBox 2">
              <a:extLst>
                <a:ext uri="{FF2B5EF4-FFF2-40B4-BE49-F238E27FC236}">
                  <a16:creationId xmlns:a16="http://schemas.microsoft.com/office/drawing/2014/main" id="{4B863D6B-8EE4-4F6F-97A7-13989D197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8261" y="1084472"/>
              <a:ext cx="659571" cy="68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047FF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堆内存</a:t>
              </a:r>
            </a:p>
          </p:txBody>
        </p:sp>
      </p:grpSp>
      <p:sp>
        <p:nvSpPr>
          <p:cNvPr id="9" name="TextBox 3">
            <a:extLst>
              <a:ext uri="{FF2B5EF4-FFF2-40B4-BE49-F238E27FC236}">
                <a16:creationId xmlns:a16="http://schemas.microsoft.com/office/drawing/2014/main" id="{AD4F71B1-591F-49C6-98CC-3F79140D0D3B}"/>
              </a:ext>
            </a:extLst>
          </p:cNvPr>
          <p:cNvSpPr txBox="1"/>
          <p:nvPr/>
        </p:nvSpPr>
        <p:spPr>
          <a:xfrm>
            <a:off x="772493" y="1991634"/>
            <a:ext cx="4032251" cy="156966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 {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args) {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s1 = </a:t>
            </a:r>
            <a:r>
              <a:rPr lang="zh-CN" altLang="zh-CN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"a"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s2 = s1 + </a:t>
            </a:r>
            <a:r>
              <a:rPr lang="zh-CN" altLang="zh-CN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"b"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s3 = s2 + </a:t>
            </a:r>
            <a:r>
              <a:rPr lang="zh-CN" altLang="zh-CN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"c"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zh-CN" altLang="zh-CN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.println(s3);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4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34850D1-834E-4E37-A7AF-227DABBC465F}"/>
              </a:ext>
            </a:extLst>
          </p:cNvPr>
          <p:cNvSpPr/>
          <p:nvPr/>
        </p:nvSpPr>
        <p:spPr>
          <a:xfrm>
            <a:off x="8589344" y="5058684"/>
            <a:ext cx="3056467" cy="6053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F0CC329-B163-4407-83C5-18B95882C922}"/>
              </a:ext>
            </a:extLst>
          </p:cNvPr>
          <p:cNvSpPr txBox="1"/>
          <p:nvPr/>
        </p:nvSpPr>
        <p:spPr>
          <a:xfrm>
            <a:off x="8582993" y="5010001"/>
            <a:ext cx="126188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字符串常量池</a:t>
            </a: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5959ABB0-9F96-4341-B5E3-B51D421C364A}"/>
              </a:ext>
            </a:extLst>
          </p:cNvPr>
          <p:cNvSpPr txBox="1"/>
          <p:nvPr/>
        </p:nvSpPr>
        <p:spPr>
          <a:xfrm>
            <a:off x="901611" y="4148517"/>
            <a:ext cx="3937000" cy="160043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方法：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main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s1 =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s2 = s1 +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"b"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s3 = s2 +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"c"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.println(s3);</a:t>
            </a: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656D8C8-2F35-48BD-BA02-F5011A0885C7}"/>
              </a:ext>
            </a:extLst>
          </p:cNvPr>
          <p:cNvSpPr/>
          <p:nvPr/>
        </p:nvSpPr>
        <p:spPr>
          <a:xfrm>
            <a:off x="5437627" y="1898501"/>
            <a:ext cx="2091267" cy="8043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41F6F44-A400-4260-A16B-C85CA4D897B8}"/>
              </a:ext>
            </a:extLst>
          </p:cNvPr>
          <p:cNvSpPr txBox="1"/>
          <p:nvPr/>
        </p:nvSpPr>
        <p:spPr>
          <a:xfrm>
            <a:off x="6004893" y="1564068"/>
            <a:ext cx="516488" cy="3774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001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D535A2-E24E-4A29-B1BD-156139AA3647}"/>
              </a:ext>
            </a:extLst>
          </p:cNvPr>
          <p:cNvSpPr txBox="1"/>
          <p:nvPr/>
        </p:nvSpPr>
        <p:spPr>
          <a:xfrm>
            <a:off x="8726927" y="5333851"/>
            <a:ext cx="48282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9C13270-40BF-48AF-A3B8-B42938B69FE6}"/>
              </a:ext>
            </a:extLst>
          </p:cNvPr>
          <p:cNvSpPr txBox="1"/>
          <p:nvPr/>
        </p:nvSpPr>
        <p:spPr>
          <a:xfrm>
            <a:off x="9963060" y="5333851"/>
            <a:ext cx="48282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b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2944B61-2DCD-4338-BC52-3DE7845E57EB}"/>
              </a:ext>
            </a:extLst>
          </p:cNvPr>
          <p:cNvSpPr txBox="1"/>
          <p:nvPr/>
        </p:nvSpPr>
        <p:spPr>
          <a:xfrm>
            <a:off x="10864760" y="5355017"/>
            <a:ext cx="48282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c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C01B70C-0DB1-4B3B-9C64-7DC4B46B5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011" y="3665916"/>
            <a:ext cx="677333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7AEEC153-20CE-429E-89C6-317AA55012EA}"/>
              </a:ext>
            </a:extLst>
          </p:cNvPr>
          <p:cNvCxnSpPr>
            <a:cxnSpLocks/>
          </p:cNvCxnSpPr>
          <p:nvPr/>
        </p:nvCxnSpPr>
        <p:spPr>
          <a:xfrm>
            <a:off x="1001094" y="4756001"/>
            <a:ext cx="7850717" cy="768349"/>
          </a:xfrm>
          <a:prstGeom prst="bentConnector3">
            <a:avLst>
              <a:gd name="adj1" fmla="val -682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B2BB6F7-A147-4EBE-BB26-BE38632C5ABB}"/>
              </a:ext>
            </a:extLst>
          </p:cNvPr>
          <p:cNvSpPr txBox="1"/>
          <p:nvPr/>
        </p:nvSpPr>
        <p:spPr>
          <a:xfrm>
            <a:off x="5388944" y="1978935"/>
            <a:ext cx="217239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new StringBuilder();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BB0847F-CB54-4D2B-A7C6-D8933BC0325B}"/>
              </a:ext>
            </a:extLst>
          </p:cNvPr>
          <p:cNvSpPr txBox="1"/>
          <p:nvPr/>
        </p:nvSpPr>
        <p:spPr>
          <a:xfrm>
            <a:off x="5376245" y="2328184"/>
            <a:ext cx="5822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</a:t>
            </a:r>
            <a:r>
              <a:rPr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b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4B95D2E-8448-46EC-9610-2E2DDE1D7042}"/>
              </a:ext>
            </a:extLst>
          </p:cNvPr>
          <p:cNvSpPr txBox="1"/>
          <p:nvPr/>
        </p:nvSpPr>
        <p:spPr>
          <a:xfrm>
            <a:off x="7480211" y="1970468"/>
            <a:ext cx="97975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toString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233078D-7FE0-4CD4-AB43-72FF05B3515E}"/>
              </a:ext>
            </a:extLst>
          </p:cNvPr>
          <p:cNvSpPr/>
          <p:nvPr/>
        </p:nvSpPr>
        <p:spPr>
          <a:xfrm>
            <a:off x="8625327" y="1926017"/>
            <a:ext cx="1418167" cy="8043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E86CF9D-73D2-47C0-AF5A-47FD5E078CB8}"/>
              </a:ext>
            </a:extLst>
          </p:cNvPr>
          <p:cNvSpPr txBox="1"/>
          <p:nvPr/>
        </p:nvSpPr>
        <p:spPr>
          <a:xfrm>
            <a:off x="9012677" y="1564068"/>
            <a:ext cx="516488" cy="3774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002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DD74EF0-C7E9-41AA-A711-9EF1808ACA4D}"/>
              </a:ext>
            </a:extLst>
          </p:cNvPr>
          <p:cNvSpPr txBox="1"/>
          <p:nvPr/>
        </p:nvSpPr>
        <p:spPr>
          <a:xfrm>
            <a:off x="8872978" y="1881568"/>
            <a:ext cx="78098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B0A5C2B-75B3-4F5F-A204-39A86FC12784}"/>
              </a:ext>
            </a:extLst>
          </p:cNvPr>
          <p:cNvSpPr txBox="1"/>
          <p:nvPr/>
        </p:nvSpPr>
        <p:spPr>
          <a:xfrm>
            <a:off x="8997861" y="2300668"/>
            <a:ext cx="5822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</a:t>
            </a:r>
            <a:r>
              <a:rPr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b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8F9AA09F-33E2-45B5-A4F6-380EE4C99B5C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7528894" y="2328183"/>
            <a:ext cx="10964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2E5F387F-B363-4E60-A02E-3E8D180D102C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3071194" y="2730350"/>
            <a:ext cx="6263217" cy="2233084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516A57E3-F7AC-4449-9D7C-F1004B431BD7}"/>
              </a:ext>
            </a:extLst>
          </p:cNvPr>
          <p:cNvSpPr/>
          <p:nvPr/>
        </p:nvSpPr>
        <p:spPr>
          <a:xfrm>
            <a:off x="5437627" y="3363234"/>
            <a:ext cx="2091267" cy="8043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5D11F68-AED0-4042-BA2D-E75B7407F445}"/>
              </a:ext>
            </a:extLst>
          </p:cNvPr>
          <p:cNvSpPr txBox="1"/>
          <p:nvPr/>
        </p:nvSpPr>
        <p:spPr>
          <a:xfrm>
            <a:off x="6004893" y="2916617"/>
            <a:ext cx="516488" cy="3774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003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BA3F067-C147-4D08-ACB9-3802FC230D7E}"/>
              </a:ext>
            </a:extLst>
          </p:cNvPr>
          <p:cNvSpPr txBox="1"/>
          <p:nvPr/>
        </p:nvSpPr>
        <p:spPr>
          <a:xfrm>
            <a:off x="5443977" y="3394984"/>
            <a:ext cx="217239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new StringBuilder();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4EFCB32-6669-4E89-9882-A40C11C8ABC8}"/>
              </a:ext>
            </a:extLst>
          </p:cNvPr>
          <p:cNvSpPr txBox="1"/>
          <p:nvPr/>
        </p:nvSpPr>
        <p:spPr>
          <a:xfrm>
            <a:off x="5484194" y="3782335"/>
            <a:ext cx="68159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</a:t>
            </a:r>
            <a:r>
              <a:rPr lang="en-US" altLang="zh-CN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bc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F1E314F-DD42-476A-AEAA-E0DA56F60862}"/>
              </a:ext>
            </a:extLst>
          </p:cNvPr>
          <p:cNvSpPr txBox="1"/>
          <p:nvPr/>
        </p:nvSpPr>
        <p:spPr>
          <a:xfrm>
            <a:off x="7501378" y="3361117"/>
            <a:ext cx="97975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toString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976330C-FFCF-46DD-BF60-756D59249926}"/>
              </a:ext>
            </a:extLst>
          </p:cNvPr>
          <p:cNvCxnSpPr>
            <a:cxnSpLocks/>
          </p:cNvCxnSpPr>
          <p:nvPr/>
        </p:nvCxnSpPr>
        <p:spPr>
          <a:xfrm>
            <a:off x="7550061" y="3716716"/>
            <a:ext cx="2103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90C606FD-FD49-402B-9230-E06A63AD500B}"/>
              </a:ext>
            </a:extLst>
          </p:cNvPr>
          <p:cNvSpPr/>
          <p:nvPr/>
        </p:nvSpPr>
        <p:spPr>
          <a:xfrm>
            <a:off x="9654027" y="3164267"/>
            <a:ext cx="1418167" cy="8043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7DB9FEE-5BE9-47EE-8AC8-47D7ECCB3764}"/>
              </a:ext>
            </a:extLst>
          </p:cNvPr>
          <p:cNvSpPr txBox="1"/>
          <p:nvPr/>
        </p:nvSpPr>
        <p:spPr>
          <a:xfrm>
            <a:off x="9944011" y="3181201"/>
            <a:ext cx="78098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626B860-239B-480A-B4D8-0B9AF80CE77D}"/>
              </a:ext>
            </a:extLst>
          </p:cNvPr>
          <p:cNvSpPr txBox="1"/>
          <p:nvPr/>
        </p:nvSpPr>
        <p:spPr>
          <a:xfrm>
            <a:off x="10043493" y="2753634"/>
            <a:ext cx="516488" cy="3774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004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6A56F76-6CB6-48B2-948F-62D1A164F173}"/>
              </a:ext>
            </a:extLst>
          </p:cNvPr>
          <p:cNvSpPr txBox="1"/>
          <p:nvPr/>
        </p:nvSpPr>
        <p:spPr>
          <a:xfrm>
            <a:off x="9999045" y="3591835"/>
            <a:ext cx="68159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</a:t>
            </a:r>
            <a:r>
              <a:rPr lang="en-US" altLang="zh-CN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bc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459FAFA7-3250-4E07-B314-6B21EEE77B00}"/>
              </a:ext>
            </a:extLst>
          </p:cNvPr>
          <p:cNvCxnSpPr>
            <a:cxnSpLocks/>
          </p:cNvCxnSpPr>
          <p:nvPr/>
        </p:nvCxnSpPr>
        <p:spPr>
          <a:xfrm flipV="1">
            <a:off x="3071194" y="3219301"/>
            <a:ext cx="6591300" cy="1974849"/>
          </a:xfrm>
          <a:prstGeom prst="bentConnector3">
            <a:avLst>
              <a:gd name="adj1" fmla="val 3410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32" name="文本框 91">
            <a:extLst>
              <a:ext uri="{FF2B5EF4-FFF2-40B4-BE49-F238E27FC236}">
                <a16:creationId xmlns:a16="http://schemas.microsoft.com/office/drawing/2014/main" id="{76B86D25-8BB2-4C6E-B8AE-844579B63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134" y="994834"/>
            <a:ext cx="29546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一个加号，堆内存中俩对象</a:t>
            </a:r>
          </a:p>
        </p:txBody>
      </p:sp>
      <p:sp>
        <p:nvSpPr>
          <p:cNvPr id="50" name="TextBox 2">
            <a:extLst>
              <a:ext uri="{FF2B5EF4-FFF2-40B4-BE49-F238E27FC236}">
                <a16:creationId xmlns:a16="http://schemas.microsoft.com/office/drawing/2014/main" id="{D991654C-931B-4FDF-82B8-2D5E141E773E}"/>
              </a:ext>
            </a:extLst>
          </p:cNvPr>
          <p:cNvSpPr txBox="1"/>
          <p:nvPr/>
        </p:nvSpPr>
        <p:spPr>
          <a:xfrm>
            <a:off x="827954" y="897316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类拼接字符串原理图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DB9F31-8E25-4CEF-A53F-9D20E272B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1737" y="4053753"/>
            <a:ext cx="154305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/>
      <p:bldP spid="25" grpId="0"/>
      <p:bldP spid="9" grpId="0" animBg="1"/>
      <p:bldP spid="29" grpId="0" animBg="1"/>
      <p:bldP spid="30" grpId="0"/>
      <p:bldP spid="31" grpId="0" animBg="1"/>
      <p:bldP spid="40" grpId="0" animBg="1"/>
      <p:bldP spid="48" grpId="0"/>
      <p:bldP spid="4" grpId="0"/>
      <p:bldP spid="39" grpId="0"/>
      <p:bldP spid="45" grpId="0"/>
      <p:bldP spid="22" grpId="0"/>
      <p:bldP spid="32" grpId="0"/>
      <p:bldP spid="59" grpId="0"/>
      <p:bldP spid="60" grpId="0" animBg="1"/>
      <p:bldP spid="61" grpId="0"/>
      <p:bldP spid="63" grpId="0"/>
      <p:bldP spid="64" grpId="0"/>
      <p:bldP spid="72" grpId="0" animBg="1"/>
      <p:bldP spid="73" grpId="0"/>
      <p:bldP spid="74" grpId="0"/>
      <p:bldP spid="75" grpId="0"/>
      <p:bldP spid="76" grpId="0"/>
      <p:bldP spid="78" grpId="0" animBg="1"/>
      <p:bldP spid="79" grpId="0"/>
      <p:bldP spid="80" grpId="0"/>
      <p:bldP spid="81" grpId="0"/>
      <p:bldP spid="8913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498A293-58D3-410B-904A-E3764A56DE99}"/>
              </a:ext>
            </a:extLst>
          </p:cNvPr>
          <p:cNvSpPr/>
          <p:nvPr/>
        </p:nvSpPr>
        <p:spPr bwMode="auto">
          <a:xfrm>
            <a:off x="8447617" y="1675131"/>
            <a:ext cx="3361267" cy="4216400"/>
          </a:xfrm>
          <a:prstGeom prst="rect">
            <a:avLst/>
          </a:prstGeom>
          <a:solidFill>
            <a:schemeClr val="accent3">
              <a:alpha val="10000"/>
            </a:schemeClr>
          </a:solidFill>
          <a:ln w="3810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3BCCC15-5729-4236-8AE9-5AB84EAB43E3}"/>
              </a:ext>
            </a:extLst>
          </p:cNvPr>
          <p:cNvSpPr/>
          <p:nvPr/>
        </p:nvSpPr>
        <p:spPr>
          <a:xfrm>
            <a:off x="785284" y="3988648"/>
            <a:ext cx="4165600" cy="1909233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EE7A74C4-F058-4E6E-A9E9-5C412B6B2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3427731"/>
            <a:ext cx="1246717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栈内存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874F9446-9338-4CBF-AE17-94ADA3F0F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7200" y="1093047"/>
            <a:ext cx="1246717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堆内存</a:t>
            </a:r>
            <a:endParaRPr lang="en-US" altLang="zh-CN" sz="2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3791395-22B4-40B5-86CC-79E76D118C19}"/>
              </a:ext>
            </a:extLst>
          </p:cNvPr>
          <p:cNvGrpSpPr>
            <a:grpSpLocks/>
          </p:cNvGrpSpPr>
          <p:nvPr/>
        </p:nvGrpSpPr>
        <p:grpSpPr bwMode="auto">
          <a:xfrm>
            <a:off x="5240867" y="1082464"/>
            <a:ext cx="3109384" cy="4815416"/>
            <a:chOff x="6557963" y="1575484"/>
            <a:chExt cx="1728787" cy="2961768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B194857-B683-4839-9C13-2DE5E0334386}"/>
                </a:ext>
              </a:extLst>
            </p:cNvPr>
            <p:cNvSpPr/>
            <p:nvPr/>
          </p:nvSpPr>
          <p:spPr>
            <a:xfrm>
              <a:off x="6557963" y="1943915"/>
              <a:ext cx="1728787" cy="2593337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93210" name="TextBox 2">
              <a:extLst>
                <a:ext uri="{FF2B5EF4-FFF2-40B4-BE49-F238E27FC236}">
                  <a16:creationId xmlns:a16="http://schemas.microsoft.com/office/drawing/2014/main" id="{834E4A4E-8CA9-4E14-AB96-66257FC0E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080" y="1575484"/>
              <a:ext cx="659571" cy="357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047FF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方法区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F1E77E-006A-46FD-8E35-E57E99744458}"/>
              </a:ext>
            </a:extLst>
          </p:cNvPr>
          <p:cNvSpPr txBox="1"/>
          <p:nvPr/>
        </p:nvSpPr>
        <p:spPr>
          <a:xfrm>
            <a:off x="778933" y="868113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StringBuilder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提高效率原理图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DB4383A3-3B62-4242-A854-6FCFC313D3A1}"/>
              </a:ext>
            </a:extLst>
          </p:cNvPr>
          <p:cNvSpPr txBox="1"/>
          <p:nvPr/>
        </p:nvSpPr>
        <p:spPr>
          <a:xfrm>
            <a:off x="778933" y="1823297"/>
            <a:ext cx="4267200" cy="1754326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 {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args) {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StringBuilder sb = 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StringBuilder();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sb.append(</a:t>
            </a:r>
            <a:r>
              <a:rPr lang="zh-CN" altLang="zh-CN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"a"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sb.append(</a:t>
            </a:r>
            <a:r>
              <a:rPr lang="zh-CN" altLang="zh-CN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"b"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sb.append(</a:t>
            </a:r>
            <a:r>
              <a:rPr lang="zh-CN" altLang="zh-CN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"c"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zh-CN" altLang="zh-CN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.println(sb);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4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9973469-DDAA-472F-9E4F-20E106ED8F48}"/>
              </a:ext>
            </a:extLst>
          </p:cNvPr>
          <p:cNvSpPr/>
          <p:nvPr/>
        </p:nvSpPr>
        <p:spPr>
          <a:xfrm>
            <a:off x="8652934" y="4367783"/>
            <a:ext cx="3056467" cy="12911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A49F9FC-EACD-4A01-9424-69534050888C}"/>
              </a:ext>
            </a:extLst>
          </p:cNvPr>
          <p:cNvSpPr txBox="1"/>
          <p:nvPr/>
        </p:nvSpPr>
        <p:spPr>
          <a:xfrm>
            <a:off x="8595784" y="3967481"/>
            <a:ext cx="126188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字符串常量池</a:t>
            </a: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7FDF9C13-7AAB-4201-8524-5D23E4C668A7}"/>
              </a:ext>
            </a:extLst>
          </p:cNvPr>
          <p:cNvSpPr txBox="1"/>
          <p:nvPr/>
        </p:nvSpPr>
        <p:spPr>
          <a:xfrm>
            <a:off x="908051" y="4111414"/>
            <a:ext cx="3937000" cy="160043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方法：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main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StringBuilder sb =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sb.append(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sb.append(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"b"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sb.append(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"c"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.println(sb);</a:t>
            </a: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EB1375D-2DB5-4730-9FE1-6A70776F4AE7}"/>
              </a:ext>
            </a:extLst>
          </p:cNvPr>
          <p:cNvSpPr/>
          <p:nvPr/>
        </p:nvSpPr>
        <p:spPr>
          <a:xfrm>
            <a:off x="8813377" y="2990851"/>
            <a:ext cx="2091267" cy="8043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210FEA3-46DF-4FF0-917E-E814687F33F9}"/>
              </a:ext>
            </a:extLst>
          </p:cNvPr>
          <p:cNvSpPr txBox="1"/>
          <p:nvPr/>
        </p:nvSpPr>
        <p:spPr>
          <a:xfrm>
            <a:off x="2760133" y="4513581"/>
            <a:ext cx="516488" cy="3774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001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328753-573C-4134-83A4-EDF8E197236A}"/>
              </a:ext>
            </a:extLst>
          </p:cNvPr>
          <p:cNvSpPr txBox="1"/>
          <p:nvPr/>
        </p:nvSpPr>
        <p:spPr>
          <a:xfrm>
            <a:off x="8716434" y="4773932"/>
            <a:ext cx="48282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CF2878E-D6E4-44A7-9991-D54902D15B98}"/>
              </a:ext>
            </a:extLst>
          </p:cNvPr>
          <p:cNvSpPr txBox="1"/>
          <p:nvPr/>
        </p:nvSpPr>
        <p:spPr>
          <a:xfrm>
            <a:off x="9762067" y="4812032"/>
            <a:ext cx="48282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b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B906319-BA67-4E66-8DD9-632B0B5A5F82}"/>
              </a:ext>
            </a:extLst>
          </p:cNvPr>
          <p:cNvSpPr txBox="1"/>
          <p:nvPr/>
        </p:nvSpPr>
        <p:spPr>
          <a:xfrm>
            <a:off x="10866967" y="4812032"/>
            <a:ext cx="48282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c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FEB9266-C232-426E-88DF-CA2505BF9423}"/>
              </a:ext>
            </a:extLst>
          </p:cNvPr>
          <p:cNvSpPr txBox="1"/>
          <p:nvPr/>
        </p:nvSpPr>
        <p:spPr>
          <a:xfrm>
            <a:off x="8764693" y="2933701"/>
            <a:ext cx="217239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new StringBuilder();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7C9B90-EAA5-4FF7-90C2-73F64FBA4F82}"/>
              </a:ext>
            </a:extLst>
          </p:cNvPr>
          <p:cNvSpPr txBox="1"/>
          <p:nvPr/>
        </p:nvSpPr>
        <p:spPr>
          <a:xfrm>
            <a:off x="8760461" y="3414185"/>
            <a:ext cx="68159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abc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5C16D51-E934-4A92-84AB-E428D543A40C}"/>
              </a:ext>
            </a:extLst>
          </p:cNvPr>
          <p:cNvSpPr txBox="1"/>
          <p:nvPr/>
        </p:nvSpPr>
        <p:spPr>
          <a:xfrm>
            <a:off x="8764693" y="2595034"/>
            <a:ext cx="516488" cy="3774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001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E3FB87D-581D-4F35-935B-49F626CAF137}"/>
              </a:ext>
            </a:extLst>
          </p:cNvPr>
          <p:cNvSpPr/>
          <p:nvPr/>
        </p:nvSpPr>
        <p:spPr>
          <a:xfrm>
            <a:off x="5281085" y="2401232"/>
            <a:ext cx="2765636" cy="41063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E714349-1E19-4CCD-B7C5-0CB3609FE30B}"/>
              </a:ext>
            </a:extLst>
          </p:cNvPr>
          <p:cNvSpPr txBox="1"/>
          <p:nvPr/>
        </p:nvSpPr>
        <p:spPr>
          <a:xfrm>
            <a:off x="5232401" y="1944032"/>
            <a:ext cx="1178528" cy="38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.class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DFDA0E7-9F17-4363-A95C-6B5850BC1276}"/>
              </a:ext>
            </a:extLst>
          </p:cNvPr>
          <p:cNvSpPr txBox="1"/>
          <p:nvPr/>
        </p:nvSpPr>
        <p:spPr>
          <a:xfrm>
            <a:off x="5327651" y="2361016"/>
            <a:ext cx="880369" cy="38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main();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24" grpId="0"/>
      <p:bldP spid="25" grpId="0"/>
      <p:bldP spid="9" grpId="0" animBg="1"/>
      <p:bldP spid="29" grpId="0" animBg="1"/>
      <p:bldP spid="30" grpId="0"/>
      <p:bldP spid="31" grpId="0" animBg="1"/>
      <p:bldP spid="40" grpId="0" animBg="1"/>
      <p:bldP spid="48" grpId="0"/>
      <p:bldP spid="4" grpId="0"/>
      <p:bldP spid="39" grpId="0"/>
      <p:bldP spid="45" grpId="0"/>
      <p:bldP spid="22" grpId="0"/>
      <p:bldP spid="32" grpId="0"/>
      <p:bldP spid="50" grpId="0"/>
      <p:bldP spid="34" grpId="0" animBg="1"/>
      <p:bldP spid="35" grpId="0"/>
      <p:bldP spid="3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FDC292-7B83-4C76-BDE2-85800ED5C1C0}"/>
              </a:ext>
            </a:extLst>
          </p:cNvPr>
          <p:cNvSpPr txBox="1"/>
          <p:nvPr/>
        </p:nvSpPr>
        <p:spPr>
          <a:xfrm>
            <a:off x="4574783" y="1935295"/>
            <a:ext cx="6441440" cy="3474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、为什么拼接、反转字符串建议使用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StringBuilder?</a:t>
            </a:r>
          </a:p>
          <a:p>
            <a:pPr marL="685794" lvl="2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：内容是不可变的、拼接字符串性能差。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85794" lvl="2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StringBuilder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：内容是可变的、拼接字符串性能好、代码优雅。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85794" lvl="2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85794" lvl="2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定义字符串使用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</a:p>
          <a:p>
            <a:pPr marL="685794" lvl="2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拼接、修改等操作字符串使用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StringBuilder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875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0DDCB41-42A5-4014-AD7F-FB6D9F9BE9FE}"/>
              </a:ext>
            </a:extLst>
          </p:cNvPr>
          <p:cNvSpPr txBox="1"/>
          <p:nvPr/>
        </p:nvSpPr>
        <p:spPr>
          <a:xfrm>
            <a:off x="838200" y="1384301"/>
            <a:ext cx="11032523" cy="4089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优势</a:t>
            </a:r>
            <a:endParaRPr lang="zh-CN" altLang="en-US" sz="1600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charset="0"/>
              <a:buChar char="l"/>
              <a:defRPr/>
            </a:pP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在多态形式下，右边对象可以实现解耦合，便于扩展和维护。</a:t>
            </a:r>
          </a:p>
          <a:p>
            <a:pPr marL="228594" indent="-228594">
              <a:lnSpc>
                <a:spcPct val="200000"/>
              </a:lnSpc>
              <a:buFont typeface="Wingdings" panose="05000000000000000000" charset="0"/>
              <a:buChar char="l"/>
              <a:defRPr/>
            </a:pPr>
            <a:endParaRPr lang="zh-CN" altLang="en-US" sz="1600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28594" lvl="1" indent="-228594">
              <a:lnSpc>
                <a:spcPct val="200000"/>
              </a:lnSpc>
              <a:buFont typeface="Wingdings" panose="05000000000000000000" charset="0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定义方法的时候，使用父类型作为参数，该方法就可以接收这父类的一切子类对象</a:t>
            </a: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</a:t>
            </a: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体现出多态的扩展性与便利。</a:t>
            </a:r>
          </a:p>
          <a:p>
            <a:pPr marL="228594" indent="-228594">
              <a:lnSpc>
                <a:spcPct val="200000"/>
              </a:lnSpc>
              <a:defRPr/>
            </a:pPr>
            <a:r>
              <a:rPr lang="zh-CN" altLang="en-US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多态下会产生的一个问题: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多态下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不能使用子类的独有功能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zh-CN" altLang="en-US" sz="1600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1B85A97-0244-48DB-927B-4451B5D797C9}"/>
              </a:ext>
            </a:extLst>
          </p:cNvPr>
          <p:cNvSpPr txBox="1"/>
          <p:nvPr/>
        </p:nvSpPr>
        <p:spPr>
          <a:xfrm>
            <a:off x="1274288" y="2611616"/>
            <a:ext cx="6290733" cy="742639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Animal a =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new Tortoise();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dirty="0"/>
              <a:t>a.run(); // </a:t>
            </a:r>
            <a:r>
              <a:rPr lang="zh-CN" altLang="en-US" sz="1600" dirty="0"/>
              <a:t>后续业务行为随对象而变，后续代码无需修改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A21738B5-F838-4343-B76D-42F11EEAB521}"/>
              </a:ext>
            </a:extLst>
          </p:cNvPr>
          <p:cNvSpPr txBox="1"/>
          <p:nvPr/>
        </p:nvSpPr>
        <p:spPr>
          <a:xfrm>
            <a:off x="1274287" y="2611615"/>
            <a:ext cx="6290733" cy="742639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Animal a =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 Dog();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dirty="0" err="1"/>
              <a:t>a.run</a:t>
            </a:r>
            <a:r>
              <a:rPr lang="en-US" altLang="zh-CN" sz="1600" dirty="0"/>
              <a:t>(); // </a:t>
            </a:r>
            <a:r>
              <a:rPr lang="zh-CN" altLang="en-US" sz="1600" dirty="0"/>
              <a:t>后续业务行为随对象而变，后续代码无需修改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EE89CA3-EBCC-4C95-8CE1-25FD2562F906}"/>
              </a:ext>
            </a:extLst>
          </p:cNvPr>
          <p:cNvSpPr/>
          <p:nvPr/>
        </p:nvSpPr>
        <p:spPr>
          <a:xfrm>
            <a:off x="2297558" y="2669454"/>
            <a:ext cx="1425945" cy="325623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5" grpId="0" bldLvl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5721-AE0C-4849-B485-D71B6B48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打印整型数组内容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1363C4-4B20-4ADA-A375-C512BE7B57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40271" y="1720134"/>
            <a:ext cx="9214230" cy="517191"/>
          </a:xfrm>
        </p:spPr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需求：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设计一个方法</a:t>
            </a:r>
            <a:r>
              <a:rPr lang="zh-CN" altLang="en-US" dirty="0">
                <a:latin typeface="Consolas" panose="020B0609020204030204" pitchFamily="49" charset="0"/>
              </a:rPr>
              <a:t>用于输出任意整型数组的内容，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要求</a:t>
            </a:r>
            <a:r>
              <a:rPr lang="zh-CN" altLang="en-US" dirty="0">
                <a:latin typeface="Consolas" panose="020B0609020204030204" pitchFamily="49" charset="0"/>
              </a:rPr>
              <a:t>输出成如下格式：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Consolas" panose="020B0609020204030204" pitchFamily="49" charset="0"/>
              </a:rPr>
              <a:t>      “该数组内容为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[11, 22, 33, 44, 55]</a:t>
            </a:r>
            <a:r>
              <a:rPr lang="zh-CN" altLang="en-US" dirty="0">
                <a:latin typeface="Consolas" panose="020B0609020204030204" pitchFamily="49" charset="0"/>
              </a:rPr>
              <a:t>”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文本占位符 3">
            <a:extLst>
              <a:ext uri="{FF2B5EF4-FFF2-40B4-BE49-F238E27FC236}">
                <a16:creationId xmlns:a16="http://schemas.microsoft.com/office/drawing/2014/main" id="{E256ADB8-132B-4002-9C8D-9B4E05307D08}"/>
              </a:ext>
            </a:extLst>
          </p:cNvPr>
          <p:cNvSpPr txBox="1">
            <a:spLocks/>
          </p:cNvSpPr>
          <p:nvPr/>
        </p:nvSpPr>
        <p:spPr>
          <a:xfrm>
            <a:off x="2140271" y="3119851"/>
            <a:ext cx="9996550" cy="27219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分析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Consolas" panose="020B0609020204030204" pitchFamily="49" charset="0"/>
              </a:rPr>
              <a:t>1</a:t>
            </a:r>
            <a:r>
              <a:rPr lang="zh-CN" altLang="en-US" dirty="0">
                <a:latin typeface="Consolas" panose="020B0609020204030204" pitchFamily="49" charset="0"/>
              </a:rPr>
              <a:t>、定义一个方法，要求该方法能够接收数组，并输出数组内容。 </a:t>
            </a:r>
            <a:r>
              <a:rPr lang="en-US" altLang="zh-CN" dirty="0">
                <a:latin typeface="Consolas" panose="020B0609020204030204" pitchFamily="49" charset="0"/>
              </a:rPr>
              <a:t>---&gt; </a:t>
            </a:r>
            <a:r>
              <a:rPr lang="zh-CN" altLang="en-US" dirty="0">
                <a:latin typeface="Consolas" panose="020B0609020204030204" pitchFamily="49" charset="0"/>
              </a:rPr>
              <a:t>需要参数吗？需要返回值类型申明吗？</a:t>
            </a:r>
            <a:endParaRPr lang="en-US" altLang="zh-CN" dirty="0">
              <a:latin typeface="Consolas" panose="020B0609020204030204" pitchFamily="49" charset="0"/>
            </a:endParaRPr>
          </a:p>
          <a:p>
            <a:pPr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、定义一个静态初始化的数组，调用该方法，并传入该数组。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76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26725" y="433551"/>
            <a:ext cx="5912069" cy="57150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</a:t>
            </a:r>
          </a:p>
          <a:p>
            <a:pPr marL="1809712" lvl="2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67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toString</a:t>
            </a:r>
            <a:r>
              <a:rPr lang="zh-CN" altLang="en-US" sz="1667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-US" altLang="zh-CN" sz="1667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809712" lvl="2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67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sz="1667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-US" altLang="zh-CN" sz="1667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Objects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StringBuilder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Math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BigDecimal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8132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827F64-3775-4415-BD82-7F091AFF5DD9}"/>
              </a:ext>
            </a:extLst>
          </p:cNvPr>
          <p:cNvSpPr txBox="1"/>
          <p:nvPr/>
        </p:nvSpPr>
        <p:spPr>
          <a:xfrm>
            <a:off x="762000" y="2542277"/>
            <a:ext cx="4686300" cy="427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Math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类的常用方法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FAD3A-C1F1-49ED-BDBE-955442E805CE}"/>
              </a:ext>
            </a:extLst>
          </p:cNvPr>
          <p:cNvSpPr txBox="1"/>
          <p:nvPr/>
        </p:nvSpPr>
        <p:spPr>
          <a:xfrm>
            <a:off x="762000" y="888841"/>
            <a:ext cx="9743439" cy="1504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Math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包含执行基本数字运算的方法，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Math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类没有提供公开的构造器。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如何使用类中的成员呢？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看类的成员是否都是静态的，如果是，通过类名就可以直接调用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605DA13-05A9-401A-A068-46BA359E5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359407"/>
              </p:ext>
            </p:extLst>
          </p:nvPr>
        </p:nvGraphicFramePr>
        <p:xfrm>
          <a:off x="824593" y="3118496"/>
          <a:ext cx="8867684" cy="3129246"/>
        </p:xfrm>
        <a:graphic>
          <a:graphicData uri="http://schemas.openxmlformats.org/drawingml/2006/table">
            <a:tbl>
              <a:tblPr/>
              <a:tblGrid>
                <a:gridCol w="5061361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806323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153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3584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1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 int abs​(int a)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获取参数绝对值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073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 double ceil​(double a)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向上取整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3584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1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 double floor​(double a)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9504F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向下取整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3584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9504F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 int round​(float a)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四舍五入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3584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 int max​(int </a:t>
                      </a:r>
                      <a:r>
                        <a:rPr lang="en-US" altLang="zh-CN" sz="1100" b="0" dirty="0" err="1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a,int</a:t>
                      </a:r>
                      <a:r>
                        <a:rPr lang="en-US" altLang="zh-CN" sz="11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b)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获取两个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值中的较大值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AD2B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  <a:tr h="4073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9504F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 double pow​(double </a:t>
                      </a: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9504F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a,double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9504F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b)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</a:t>
                      </a:r>
                      <a:r>
                        <a:rPr lang="en-US" altLang="zh-CN" sz="11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  <a:r>
                        <a:rPr lang="zh-CN" altLang="en-US" sz="11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</a:t>
                      </a:r>
                      <a:r>
                        <a:rPr lang="en-US" altLang="zh-CN" sz="11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</a:t>
                      </a:r>
                      <a:r>
                        <a:rPr lang="zh-CN" altLang="en-US" sz="11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次幂的值</a:t>
                      </a:r>
                      <a:endParaRPr lang="en-US" altLang="zh-CN" sz="1100" b="0" dirty="0">
                        <a:solidFill>
                          <a:srgbClr val="49504F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677622"/>
                  </a:ext>
                </a:extLst>
              </a:tr>
              <a:tr h="4073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9504F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 double random​()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返回值为</a:t>
                      </a:r>
                      <a:r>
                        <a:rPr lang="en-US" altLang="zh-CN" sz="11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double</a:t>
                      </a:r>
                      <a:r>
                        <a:rPr lang="zh-CN" altLang="en-US" sz="11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的随机值，范围</a:t>
                      </a:r>
                      <a:r>
                        <a:rPr lang="en-US" altLang="zh-CN" sz="1100" b="0" dirty="0">
                          <a:solidFill>
                            <a:srgbClr val="49504F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[0.0,1.0)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AD2B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6845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26725" y="433551"/>
            <a:ext cx="5912069" cy="57150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</a:t>
            </a:r>
          </a:p>
          <a:p>
            <a:pPr marL="1809712" lvl="2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67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toString</a:t>
            </a:r>
            <a:r>
              <a:rPr lang="zh-CN" altLang="en-US" sz="1667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-US" altLang="zh-CN" sz="1667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809712" lvl="2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67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sz="1667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-US" altLang="zh-CN" sz="1667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Objects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StringBuilder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Math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BigDecimal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9210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9FA5BD-BC48-4CE1-966E-B33FBA1A0654}"/>
              </a:ext>
            </a:extLst>
          </p:cNvPr>
          <p:cNvSpPr txBox="1"/>
          <p:nvPr/>
        </p:nvSpPr>
        <p:spPr>
          <a:xfrm>
            <a:off x="838201" y="1669788"/>
            <a:ext cx="8813800" cy="427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也是一个工具类，代表了当前系统，提供了一些与系统相关的方法。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0D271-C66E-496D-9986-2B06A657E96F}"/>
              </a:ext>
            </a:extLst>
          </p:cNvPr>
          <p:cNvSpPr txBox="1"/>
          <p:nvPr/>
        </p:nvSpPr>
        <p:spPr>
          <a:xfrm>
            <a:off x="838201" y="1127457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类概述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1828313-0530-47C7-89C1-B24A043BBF1F}"/>
              </a:ext>
            </a:extLst>
          </p:cNvPr>
          <p:cNvSpPr txBox="1"/>
          <p:nvPr/>
        </p:nvSpPr>
        <p:spPr>
          <a:xfrm>
            <a:off x="838201" y="2120555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类的常用方法 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AE07BC1-D709-4A65-9090-F76ADF694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461086"/>
              </p:ext>
            </p:extLst>
          </p:nvPr>
        </p:nvGraphicFramePr>
        <p:xfrm>
          <a:off x="838201" y="2814320"/>
          <a:ext cx="11017101" cy="2607483"/>
        </p:xfrm>
        <a:graphic>
          <a:graphicData uri="http://schemas.openxmlformats.org/drawingml/2006/table">
            <a:tbl>
              <a:tblPr/>
              <a:tblGrid>
                <a:gridCol w="7901762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115339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6299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129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 void exit​(int status)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终止当前运行的 </a:t>
                      </a:r>
                      <a:r>
                        <a:rPr lang="en-US" altLang="zh-CN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Java </a:t>
                      </a:r>
                      <a:r>
                        <a:rPr lang="zh-CN" altLang="en-US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虚拟机，非零表示异常终止</a:t>
                      </a:r>
                      <a:endParaRPr lang="en-US" altLang="zh-CN" sz="16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39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 long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currentTimeMillis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​()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返回当前系统的时间毫秒值形式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8254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 void </a:t>
                      </a:r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arraycopy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数据源数组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起始索引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目的地数组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起始索引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拷贝个数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数组拷贝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1D17B4-417B-4DFC-90AC-F6D63F7A5D0A}"/>
              </a:ext>
            </a:extLst>
          </p:cNvPr>
          <p:cNvSpPr txBox="1"/>
          <p:nvPr/>
        </p:nvSpPr>
        <p:spPr>
          <a:xfrm>
            <a:off x="882651" y="1046074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时间毫秒值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73202-B4AB-431D-901C-D051912A423E}"/>
              </a:ext>
            </a:extLst>
          </p:cNvPr>
          <p:cNvSpPr txBox="1"/>
          <p:nvPr/>
        </p:nvSpPr>
        <p:spPr>
          <a:xfrm>
            <a:off x="882650" y="1561651"/>
            <a:ext cx="10387861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计算机认为时间是有起点的，起始时间：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1970</a:t>
            </a:r>
            <a:r>
              <a:rPr lang="zh-CN" altLang="en-US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</a:t>
            </a:r>
            <a:r>
              <a:rPr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</a:t>
            </a:r>
            <a:r>
              <a:rPr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  </a:t>
            </a:r>
            <a:r>
              <a:rPr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00:00:00</a:t>
            </a:r>
          </a:p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时间毫秒值：指的是从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1970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00:00:00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走到此刻的总的毫秒数，应该是很大的。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1s = 1000ms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90F8F0C-08DA-454B-9DFB-3083100AF016}"/>
              </a:ext>
            </a:extLst>
          </p:cNvPr>
          <p:cNvSpPr/>
          <p:nvPr/>
        </p:nvSpPr>
        <p:spPr>
          <a:xfrm>
            <a:off x="882651" y="2741642"/>
            <a:ext cx="10387860" cy="2158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原因：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1969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月，贝尔实验室的程序员肯汤普逊利用妻儿离开一个月的机会，开始着手创造一个全新的革命性的操作系统，他使用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编译语言在老旧的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PDP-7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机器上开发出了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Unix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的一个版本。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随后，汤普逊和同事丹尼斯里奇改进了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语言，开发出了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语言，重写了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UNIX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</a:t>
            </a:r>
            <a:r>
              <a:rPr lang="en-US" altLang="zh-CN" sz="2667" b="1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1970</a:t>
            </a:r>
            <a:r>
              <a:rPr lang="zh-CN" altLang="en-US" sz="2667" b="1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</a:t>
            </a:r>
            <a:r>
              <a:rPr lang="en-US" altLang="zh-CN" sz="2667" b="1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2667" b="1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</a:t>
            </a:r>
            <a:r>
              <a:rPr lang="en-US" altLang="zh-CN" sz="2667" b="1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2667" b="1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 算</a:t>
            </a:r>
            <a:r>
              <a:rPr lang="en-US" altLang="zh-CN" sz="2667" b="1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</a:t>
            </a:r>
            <a:r>
              <a:rPr lang="zh-CN" altLang="en-US" sz="2667" b="1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语言的生日</a:t>
            </a:r>
            <a:endParaRPr lang="en-US" altLang="zh-CN" sz="2667" b="1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FDC65C-9B86-4024-9A43-6E4F77239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344" y="5078396"/>
            <a:ext cx="5814484" cy="79143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600" b="1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long </a:t>
            </a:r>
            <a:r>
              <a:rPr lang="zh-CN" altLang="zh-CN" sz="16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time = System.</a:t>
            </a:r>
            <a:r>
              <a:rPr lang="zh-CN" altLang="zh-CN" sz="1600" i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currentTimeMillis</a:t>
            </a:r>
            <a:r>
              <a:rPr lang="zh-CN" altLang="zh-CN" sz="16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  <a:br>
              <a:rPr lang="zh-CN" altLang="zh-CN" sz="16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System.</a:t>
            </a:r>
            <a:r>
              <a:rPr lang="zh-CN" altLang="zh-CN" sz="1600" b="1" i="1" dirty="0">
                <a:solidFill>
                  <a:srgbClr val="660E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6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.println(time);</a:t>
            </a:r>
            <a:r>
              <a:rPr lang="zh-CN" altLang="zh-CN" sz="1600" dirty="0">
                <a:solidFill>
                  <a:srgbClr val="8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//1575465416955</a:t>
            </a:r>
            <a:endParaRPr lang="zh-CN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94943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26725" y="433551"/>
            <a:ext cx="5912069" cy="57150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</a:t>
            </a:r>
          </a:p>
          <a:p>
            <a:pPr marL="1809712" lvl="2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67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toString</a:t>
            </a:r>
            <a:r>
              <a:rPr lang="zh-CN" altLang="en-US" sz="1667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-US" altLang="zh-CN" sz="1667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809712" lvl="2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67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sz="1667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-US" altLang="zh-CN" sz="1667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Objects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StringBuilder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Math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BigDecimal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5550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3335AC47-7D4B-4972-959C-2720A8EC54A9}"/>
              </a:ext>
            </a:extLst>
          </p:cNvPr>
          <p:cNvSpPr txBox="1"/>
          <p:nvPr/>
        </p:nvSpPr>
        <p:spPr>
          <a:xfrm>
            <a:off x="771271" y="1214479"/>
            <a:ext cx="5714999" cy="10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BigDecimal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用于解决浮点型运算精度失真的问题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09551F2-789E-40F2-A4F5-72A91262D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321" y="2761092"/>
            <a:ext cx="5643879" cy="224676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Alibaba PuHuiTi R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Alibaba PuHuiTi R"/>
              </a:rPr>
              <a:t>main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Alibaba PuHuiTi R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[] args)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Alibaba PuHuiTi R"/>
              </a:rPr>
              <a:t>//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Alibaba PuHuiTi R"/>
              </a:rPr>
              <a:t>浮点型运算的时候直接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Alibaba PuHuiTi R"/>
              </a:rPr>
              <a:t>+  * /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Alibaba PuHuiTi R"/>
              </a:rPr>
              <a:t>可能会出现数据失真（精度问题）。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Alibaba PuHuiTi R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Alibaba PuHuiTi R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Alibaba PuHuiTi R"/>
              </a:rPr>
              <a:t>0.09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Alibaba PuHuiTi R"/>
              </a:rPr>
              <a:t>0.01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Alibaba PuHuiTi R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Alibaba PuHuiTi R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Alibaba PuHuiTi R"/>
              </a:rPr>
              <a:t>1.0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-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Alibaba PuHuiTi R"/>
              </a:rPr>
              <a:t>0.32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Alibaba PuHuiTi R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Alibaba PuHuiTi R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Alibaba PuHuiTi R"/>
              </a:rPr>
              <a:t>1.015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*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Alibaba PuHuiTi R"/>
              </a:rPr>
              <a:t>100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Alibaba PuHuiTi R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Alibaba PuHuiTi R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Alibaba PuHuiTi R"/>
              </a:rPr>
              <a:t>1.301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/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Alibaba PuHuiTi R"/>
              </a:rPr>
              <a:t>100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Alibaba PuHuiTi R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Alibaba PuHuiTi R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Alibaba PuHuiTi R"/>
              </a:rPr>
              <a:t>"-------------------------"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Alibaba PuHuiTi R"/>
              </a:rPr>
              <a:t>double </a:t>
            </a:r>
            <a:r>
              <a:rPr lang="en-US" altLang="zh-CN" sz="1400" dirty="0">
                <a:solidFill>
                  <a:srgbClr val="000000"/>
                </a:solidFill>
                <a:latin typeface="Arial Unicode MS"/>
                <a:ea typeface="Alibaba PuHuiTi R"/>
              </a:rPr>
              <a:t>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Alibaba PuHuiTi R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Alibaba PuHuiTi R"/>
              </a:rPr>
              <a:t>0.1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Alibaba PuHuiTi R"/>
              </a:rPr>
              <a:t> + 0.2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Alibaba PuHuiTi R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Alibaba PuHuiTi R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Alibaba PuHuiTi R"/>
              </a:rPr>
              <a:t>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libaba PuHuiTi R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2D7D4B2-83B2-43BF-83AE-354CD944F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442" y="2777128"/>
            <a:ext cx="4257675" cy="2105025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8E183A9-A6A4-4A6D-8732-DE704B558248}"/>
              </a:ext>
            </a:extLst>
          </p:cNvPr>
          <p:cNvCxnSpPr/>
          <p:nvPr/>
        </p:nvCxnSpPr>
        <p:spPr>
          <a:xfrm>
            <a:off x="6807200" y="3738880"/>
            <a:ext cx="7010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761B9640-9BA3-4905-835F-F46F3D22AF57}"/>
              </a:ext>
            </a:extLst>
          </p:cNvPr>
          <p:cNvSpPr/>
          <p:nvPr/>
        </p:nvSpPr>
        <p:spPr>
          <a:xfrm>
            <a:off x="771271" y="2530548"/>
            <a:ext cx="11187047" cy="2721935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52933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5BE5031-1717-4B4E-9F30-97478CE00DE6}"/>
              </a:ext>
            </a:extLst>
          </p:cNvPr>
          <p:cNvSpPr txBox="1"/>
          <p:nvPr/>
        </p:nvSpPr>
        <p:spPr>
          <a:xfrm>
            <a:off x="838200" y="1109070"/>
            <a:ext cx="9809479" cy="2366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使用步骤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kumimoji="0" lang="zh-CN" altLang="zh-CN" sz="16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创建对象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BigDecimal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封装浮点型数据</a:t>
            </a:r>
            <a:r>
              <a:rPr kumimoji="0" lang="zh-CN" altLang="zh-CN" sz="16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（最好的方式</a:t>
            </a:r>
            <a:r>
              <a:rPr kumimoji="0" lang="zh-CN" altLang="en-US" sz="16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是调用方法</a:t>
            </a:r>
            <a:r>
              <a:rPr kumimoji="0" lang="zh-CN" altLang="zh-CN" sz="16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kumimoji="0" lang="en-US" altLang="zh-CN" sz="160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zh-CN" sz="160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BigDecima</a:t>
            </a:r>
            <a:r>
              <a:rPr kumimoji="0" lang="zh-CN" altLang="en-US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kumimoji="0" lang="en-US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br>
              <a:rPr kumimoji="0" lang="zh-CN" altLang="zh-CN" sz="160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697AEB-FE58-4438-8A27-0C4DC3C6ECE0}"/>
              </a:ext>
            </a:extLst>
          </p:cNvPr>
          <p:cNvSpPr txBox="1"/>
          <p:nvPr/>
        </p:nvSpPr>
        <p:spPr>
          <a:xfrm>
            <a:off x="972582" y="2078565"/>
            <a:ext cx="9072880" cy="42710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static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BigDecimal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valueOf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double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val)</a:t>
            </a:r>
            <a:r>
              <a:rPr kumimoji="0" lang="zh-CN" altLang="zh-CN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kumimoji="0" lang="en-US" altLang="zh-CN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kumimoji="0" lang="zh-CN" altLang="zh-CN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包装浮点数成为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BigDecimal</a:t>
            </a:r>
            <a:r>
              <a:rPr kumimoji="0" lang="zh-CN" altLang="zh-CN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对象。</a:t>
            </a:r>
            <a:endParaRPr lang="en-US" altLang="zh-CN" sz="1600" dirty="0">
              <a:solidFill>
                <a:srgbClr val="49504F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46D06B0-1B65-4615-ADD6-A45CE3278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241729"/>
              </p:ext>
            </p:extLst>
          </p:nvPr>
        </p:nvGraphicFramePr>
        <p:xfrm>
          <a:off x="838200" y="3259716"/>
          <a:ext cx="10596880" cy="2992228"/>
        </p:xfrm>
        <a:graphic>
          <a:graphicData uri="http://schemas.openxmlformats.org/drawingml/2006/table">
            <a:tbl>
              <a:tblPr/>
              <a:tblGrid>
                <a:gridCol w="8270240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749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476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b="0" kern="1200" dirty="0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1600" b="0" kern="1200" dirty="0" err="1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BigDecimal</a:t>
                      </a:r>
                      <a:r>
                        <a:rPr lang="en-US" altLang="zh-CN" sz="1600" b="0" kern="1200" dirty="0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 add(</a:t>
                      </a:r>
                      <a:r>
                        <a:rPr lang="en-US" altLang="zh-CN" sz="1600" b="0" kern="1200" dirty="0" err="1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BigDecimal</a:t>
                      </a:r>
                      <a:r>
                        <a:rPr lang="en-US" altLang="zh-CN" sz="1600" b="0" kern="1200" dirty="0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 b)</a:t>
                      </a:r>
                      <a:endParaRPr lang="zh-CN" altLang="en-US" sz="1600" b="0" kern="1200" dirty="0">
                        <a:solidFill>
                          <a:srgbClr val="49504F"/>
                        </a:solidFill>
                        <a:latin typeface="微软雅黑" pitchFamily="34" charset="-122"/>
                        <a:ea typeface="Alibaba PuHuiTi R"/>
                        <a:cs typeface="Courier New" panose="020703090202050204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b="0" kern="1200" dirty="0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加法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336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b="0" kern="1200" dirty="0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1600" b="0" kern="1200" dirty="0" err="1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BigDecimal</a:t>
                      </a:r>
                      <a:r>
                        <a:rPr lang="en-US" altLang="zh-CN" sz="1600" b="0" kern="1200" dirty="0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 subtract(</a:t>
                      </a:r>
                      <a:r>
                        <a:rPr lang="en-US" altLang="zh-CN" sz="1600" b="0" kern="1200" dirty="0" err="1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BigDecimal</a:t>
                      </a:r>
                      <a:r>
                        <a:rPr lang="en-US" altLang="zh-CN" sz="1600" b="0" kern="1200" dirty="0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 b)</a:t>
                      </a:r>
                      <a:endParaRPr lang="zh-CN" altLang="en-US" sz="1600" b="0" kern="1200" dirty="0">
                        <a:solidFill>
                          <a:srgbClr val="49504F"/>
                        </a:solidFill>
                        <a:latin typeface="微软雅黑" pitchFamily="34" charset="-122"/>
                        <a:ea typeface="Alibaba PuHuiTi R"/>
                        <a:cs typeface="Courier New" panose="020703090202050204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b="0" kern="1200" dirty="0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减法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409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b="0" kern="1200" dirty="0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1600" b="0" kern="1200" dirty="0" err="1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BigDecimal</a:t>
                      </a:r>
                      <a:r>
                        <a:rPr lang="en-US" altLang="zh-CN" sz="1600" b="0" kern="1200" dirty="0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 multiply(</a:t>
                      </a:r>
                      <a:r>
                        <a:rPr lang="en-US" altLang="zh-CN" sz="1600" b="0" kern="1200" dirty="0" err="1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BigDecimal</a:t>
                      </a:r>
                      <a:r>
                        <a:rPr lang="en-US" altLang="zh-CN" sz="1600" b="0" kern="1200" dirty="0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 b)</a:t>
                      </a:r>
                      <a:endParaRPr lang="zh-CN" altLang="en-US" sz="1600" b="0" kern="1200" dirty="0">
                        <a:solidFill>
                          <a:srgbClr val="49504F"/>
                        </a:solidFill>
                        <a:latin typeface="微软雅黑" pitchFamily="34" charset="-122"/>
                        <a:ea typeface="Alibaba PuHuiTi R"/>
                        <a:cs typeface="Courier New" panose="020703090202050204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b="0" kern="1200" dirty="0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乘法</a:t>
                      </a:r>
                      <a:endParaRPr lang="en-US" altLang="zh-CN" sz="1600" b="0" kern="1200" dirty="0">
                        <a:solidFill>
                          <a:srgbClr val="49504F"/>
                        </a:solidFill>
                        <a:latin typeface="微软雅黑" pitchFamily="34" charset="-122"/>
                        <a:ea typeface="Alibaba PuHuiTi R"/>
                        <a:cs typeface="Courier New" panose="020703090202050204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409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b="0" kern="1200" dirty="0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1600" b="0" kern="1200" dirty="0" err="1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BigDecimal</a:t>
                      </a:r>
                      <a:r>
                        <a:rPr lang="en-US" altLang="zh-CN" sz="1600" b="0" kern="1200" dirty="0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 divide(</a:t>
                      </a:r>
                      <a:r>
                        <a:rPr lang="en-US" altLang="zh-CN" sz="1600" b="0" kern="1200" dirty="0" err="1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BigDecimal</a:t>
                      </a:r>
                      <a:r>
                        <a:rPr lang="en-US" altLang="zh-CN" sz="1600" b="0" kern="1200" dirty="0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 b)</a:t>
                      </a:r>
                      <a:endParaRPr lang="zh-CN" altLang="en-US" sz="1600" b="0" kern="1200" dirty="0">
                        <a:solidFill>
                          <a:srgbClr val="49504F"/>
                        </a:solidFill>
                        <a:latin typeface="微软雅黑" pitchFamily="34" charset="-122"/>
                        <a:ea typeface="Alibaba PuHuiTi R"/>
                        <a:cs typeface="Courier New" panose="020703090202050204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b="0" kern="1200" dirty="0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除法</a:t>
                      </a:r>
                      <a:endParaRPr lang="en-US" altLang="zh-CN" sz="1600" b="0" kern="1200" dirty="0">
                        <a:solidFill>
                          <a:srgbClr val="49504F"/>
                        </a:solidFill>
                        <a:latin typeface="微软雅黑" pitchFamily="34" charset="-122"/>
                        <a:ea typeface="Alibaba PuHuiTi R"/>
                        <a:cs typeface="Courier New" panose="020703090202050204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716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1600" b="0" kern="1200" dirty="0" err="1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BigDecimal</a:t>
                      </a:r>
                      <a:r>
                        <a:rPr lang="en-US" altLang="zh-CN" sz="1600" b="0" kern="1200" dirty="0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 divide (</a:t>
                      </a:r>
                      <a:r>
                        <a:rPr lang="zh-CN" altLang="en-US" sz="1600" b="0" kern="1200" dirty="0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另一个</a:t>
                      </a:r>
                      <a:r>
                        <a:rPr lang="en-US" altLang="zh-CN" sz="1600" b="0" kern="1200" dirty="0" err="1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BigDecimal</a:t>
                      </a:r>
                      <a:r>
                        <a:rPr lang="zh-CN" altLang="en-US" sz="1600" b="0" kern="1200" dirty="0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对象，精确几位，舍入模式</a:t>
                      </a:r>
                      <a:r>
                        <a:rPr lang="en-US" altLang="zh-CN" sz="1600" b="0" kern="1200" dirty="0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) 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除法</a:t>
                      </a:r>
                      <a:endParaRPr lang="en-US" altLang="zh-CN" sz="1600" b="0" kern="1200" dirty="0">
                        <a:solidFill>
                          <a:srgbClr val="49504F"/>
                        </a:solidFill>
                        <a:latin typeface="微软雅黑" pitchFamily="34" charset="-122"/>
                        <a:ea typeface="Alibaba PuHuiTi R"/>
                        <a:cs typeface="Courier New" panose="020703090202050204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44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4440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4221" y="1668599"/>
            <a:ext cx="7169694" cy="3210560"/>
          </a:xfrm>
        </p:spPr>
        <p:txBody>
          <a:bodyPr/>
          <a:lstStyle/>
          <a:p>
            <a:r>
              <a:rPr lang="en-US" altLang="zh-CN" sz="1800" dirty="0" err="1">
                <a:solidFill>
                  <a:srgbClr val="262626"/>
                </a:solidFill>
              </a:rPr>
              <a:t>BigDecimal</a:t>
            </a:r>
            <a:r>
              <a:rPr lang="zh-CN" altLang="en-US" dirty="0">
                <a:solidFill>
                  <a:srgbClr val="262626"/>
                </a:solidFill>
              </a:rPr>
              <a:t>的作用是什么？</a:t>
            </a:r>
            <a:endParaRPr lang="en-US" altLang="zh-CN" dirty="0">
              <a:solidFill>
                <a:srgbClr val="262626"/>
              </a:solidFill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解决浮点型运算精度失真问题。</a:t>
            </a:r>
            <a:endParaRPr lang="en-US" altLang="zh-CN" sz="16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800" dirty="0" err="1">
                <a:solidFill>
                  <a:srgbClr val="262626"/>
                </a:solidFill>
              </a:rPr>
              <a:t>BigDecimal</a:t>
            </a:r>
            <a:r>
              <a:rPr lang="zh-CN" altLang="en-US" dirty="0">
                <a:solidFill>
                  <a:srgbClr val="262626"/>
                </a:solidFill>
              </a:rPr>
              <a:t>的对象如何获取？</a:t>
            </a:r>
            <a:endParaRPr lang="en-US" altLang="zh-CN" dirty="0">
              <a:solidFill>
                <a:srgbClr val="262626"/>
              </a:solidFill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BigDecimal b1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BigDecimal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600" b="1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valueOf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0.1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kumimoji="0" lang="zh-CN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21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0958" y="1923393"/>
            <a:ext cx="5115911" cy="25275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多态的概述，多态的形式</a:t>
            </a:r>
            <a:endParaRPr kumimoji="1" lang="en-US" altLang="zh-CN" sz="18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多态的好处</a:t>
            </a:r>
            <a:endParaRPr kumimoji="1" lang="en-US" altLang="zh-CN" sz="18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多态下</a:t>
            </a:r>
            <a:r>
              <a:rPr kumimoji="1" lang="zh-CN" altLang="en-US" sz="18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引用数据类型的类型转换</a:t>
            </a:r>
            <a:endParaRPr kumimoji="1" lang="en-US" altLang="zh-CN" sz="18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多态的案例</a:t>
            </a:r>
            <a:endParaRPr kumimoji="1" lang="en-US" altLang="zh-CN" sz="18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2766046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07840" y="1087120"/>
            <a:ext cx="9845040" cy="32105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262626"/>
                </a:solidFill>
              </a:rPr>
              <a:t>BigDecimal</a:t>
            </a:r>
            <a:r>
              <a:rPr lang="zh-CN" altLang="en-US" dirty="0">
                <a:solidFill>
                  <a:srgbClr val="262626"/>
                </a:solidFill>
              </a:rPr>
              <a:t>的作用是什么？</a:t>
            </a:r>
            <a:endParaRPr lang="en-US" altLang="zh-CN" dirty="0">
              <a:solidFill>
                <a:srgbClr val="262626"/>
              </a:solidFill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解决浮点型运算精度失真问题。</a:t>
            </a:r>
            <a:endParaRPr lang="en-US" altLang="zh-CN" sz="16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EC65C8-CD3E-413D-8DDD-82D0B4E10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788" y="3060749"/>
            <a:ext cx="6138998" cy="175432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BigDecimal divide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bd1.divide(参与运算的对象, 小数点后精确到多少位, 舍入模式);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参数1 ，表示参与运算的BigDecimal 对象。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参数2 ，表示小数点后面精确到多少位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参数3 ，舍入模式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2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BigDecimal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ROUND_UP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进一法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BigDecimal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ROUND_FLOOR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去尾法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BigDecimal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ROUND_HALF_UP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四舍五入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21081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1">
            <a:extLst>
              <a:ext uri="{FF2B5EF4-FFF2-40B4-BE49-F238E27FC236}">
                <a16:creationId xmlns:a16="http://schemas.microsoft.com/office/drawing/2014/main" id="{DA2F3ADD-BD86-45B1-8996-C05C82318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8ED68E2-22DF-464A-8297-E8015FDFDB9D}"/>
              </a:ext>
            </a:extLst>
          </p:cNvPr>
          <p:cNvSpPr txBox="1"/>
          <p:nvPr/>
        </p:nvSpPr>
        <p:spPr>
          <a:xfrm>
            <a:off x="601362" y="1122681"/>
            <a:ext cx="10369493" cy="4089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自动类型转换（从子到父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子类对象赋值给父类类型的变量指向。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强制类型转换吗（从父到子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此时必须进行强制类型转换：子类 对象变量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(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子类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父类类型的变量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作用：可以解决多态下的劣势，可以实现调用子类独有的功能。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注意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：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 如果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转型后的</a:t>
            </a:r>
            <a:r>
              <a:rPr lang="zh-CN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类型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和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对象真实类型</a:t>
            </a:r>
            <a:r>
              <a:rPr lang="zh-CN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不是同一种类型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，那么在转换的时候就会出现</a:t>
            </a:r>
            <a:r>
              <a:rPr lang="zh-CN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ClassCastException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600" b="1" noProof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</a:t>
            </a:r>
            <a:r>
              <a:rPr lang="zh-CN" altLang="en-US" sz="1600" b="1" noProof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建议强转转换前使用</a:t>
            </a:r>
            <a:r>
              <a:rPr lang="en-US" altLang="zh-CN" sz="1600" b="1" noProof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instanceof</a:t>
            </a:r>
            <a:r>
              <a:rPr lang="zh-CN" altLang="en-US" sz="1600" b="1" noProof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判断当前对象的真实类型，再进行强制转换</a:t>
            </a:r>
            <a:endParaRPr lang="en-US" altLang="zh-CN" sz="1600" b="1" noProof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EF2BCAC-156F-41B0-8F2C-32CCBCF7AA4D}"/>
              </a:ext>
            </a:extLst>
          </p:cNvPr>
          <p:cNvSpPr txBox="1"/>
          <p:nvPr/>
        </p:nvSpPr>
        <p:spPr>
          <a:xfrm>
            <a:off x="725045" y="3868992"/>
            <a:ext cx="6290733" cy="70423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Animal t = new Tortoise();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Dog d = (Dog)t; //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出现异常</a:t>
            </a: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  <a:sym typeface="+mn-ea"/>
              </a:rPr>
              <a:t>ClassCastException</a:t>
            </a:r>
            <a:endParaRPr lang="zh-CN" altLang="zh-CN" sz="1600" dirty="0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339D17-1E07-40B8-B151-42810246BAAE}"/>
              </a:ext>
            </a:extLst>
          </p:cNvPr>
          <p:cNvSpPr txBox="1"/>
          <p:nvPr/>
        </p:nvSpPr>
        <p:spPr>
          <a:xfrm>
            <a:off x="725045" y="5381087"/>
            <a:ext cx="9720649" cy="79643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变量名 </a:t>
            </a:r>
            <a:r>
              <a:rPr lang="en-US" altLang="zh-CN" sz="1600" b="1" noProof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instanceof </a:t>
            </a:r>
            <a:r>
              <a:rPr lang="zh-CN" altLang="en-US" sz="1600" b="1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真实</a:t>
            </a:r>
            <a:r>
              <a:rPr lang="zh-CN" altLang="en-US" sz="1600" noProof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类型</a:t>
            </a:r>
            <a:endParaRPr lang="en-US" altLang="zh-CN" sz="1600" noProof="1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判断关键字左边的变量指向的对象的真实类型，是否是右边的类型或者是其子类类型，是则返回</a:t>
            </a:r>
            <a:r>
              <a:rPr lang="en-US" altLang="zh-CN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true</a:t>
            </a: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，反之。</a:t>
            </a:r>
            <a:endParaRPr lang="zh-CN" altLang="en-US" sz="1600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0635" y="1678193"/>
            <a:ext cx="7379746" cy="4409067"/>
          </a:xfrm>
        </p:spPr>
        <p:txBody>
          <a:bodyPr/>
          <a:lstStyle/>
          <a:p>
            <a:r>
              <a:rPr lang="zh-CN" altLang="en-US" dirty="0"/>
              <a:t>引用数据类型的类型转换，有几种方式？</a:t>
            </a:r>
            <a:endParaRPr lang="en-US" altLang="zh-CN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自动类型转换、强制类型转换。</a:t>
            </a:r>
            <a:endParaRPr lang="en-US" altLang="zh-CN" sz="16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lang="zh-CN" altLang="en-US" dirty="0">
                <a:solidFill>
                  <a:srgbClr val="262626"/>
                </a:solidFill>
              </a:rPr>
              <a:t>强制类型转换能解决什么问题？强制类型转换需要注意什么。</a:t>
            </a:r>
            <a:endParaRPr lang="en-US" altLang="zh-CN" dirty="0">
              <a:solidFill>
                <a:srgbClr val="262626"/>
              </a:solidFill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可以转换成真正的子类类型，从而调用子类独有功能。</a:t>
            </a:r>
            <a:endParaRPr lang="en-US" altLang="zh-CN" sz="16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有继承关系</a:t>
            </a:r>
            <a:r>
              <a:rPr lang="en-US" altLang="zh-CN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实现的</a:t>
            </a:r>
            <a:r>
              <a:rPr lang="en-US" altLang="zh-CN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个类型就可以进行强制转换，编译无问题。</a:t>
            </a:r>
            <a:endParaRPr lang="en-US" altLang="zh-CN" sz="16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运行时，如果发现强制转换后的类型不是对象真实类型则报错。</a:t>
            </a:r>
            <a:endParaRPr lang="en-US" altLang="zh-CN" sz="16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类型转换异常：</a:t>
            </a:r>
            <a:r>
              <a:rPr lang="en-US" altLang="zh-CN" sz="1600" dirty="0" err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ClassCastException</a:t>
            </a:r>
            <a:endParaRPr lang="en-US" altLang="zh-CN" sz="16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51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26725" y="433551"/>
            <a:ext cx="5912069" cy="57150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面向对象三大特征之三：多态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多态的概述，多态的形式</a:t>
            </a:r>
            <a:endParaRPr kumimoji="1" lang="en-US" altLang="zh-CN" sz="18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多态的好处</a:t>
            </a:r>
            <a:endParaRPr kumimoji="1" lang="en-US" altLang="zh-CN" sz="18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多态下引用数据类型的类型转换</a:t>
            </a:r>
            <a:endParaRPr kumimoji="1" lang="en-US" altLang="zh-CN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多态的案例</a:t>
            </a:r>
            <a:endParaRPr kumimoji="1" lang="en-US" altLang="zh-CN" sz="18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lang="en-US" altLang="zh-CN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496049852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21390</TotalTime>
  <Words>5543</Words>
  <Application>Microsoft Office PowerPoint</Application>
  <PresentationFormat>宽屏</PresentationFormat>
  <Paragraphs>595</Paragraphs>
  <Slides>62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62</vt:i4>
      </vt:variant>
    </vt:vector>
  </HeadingPairs>
  <TitlesOfParts>
    <vt:vector size="88" baseType="lpstr">
      <vt:lpstr>Alibaba PuHuiTi B</vt:lpstr>
      <vt:lpstr>Alibaba PuHuiTi M</vt:lpstr>
      <vt:lpstr>Alibaba PuHuiTi Medium</vt:lpstr>
      <vt:lpstr>Alibaba PuHuiTi R</vt:lpstr>
      <vt:lpstr>Arial Unicode MS</vt:lpstr>
      <vt:lpstr>阿里巴巴普惠体</vt:lpstr>
      <vt:lpstr>等线</vt:lpstr>
      <vt:lpstr>黑体</vt:lpstr>
      <vt:lpstr>华文楷体</vt:lpstr>
      <vt:lpstr>华文楷体</vt:lpstr>
      <vt:lpstr>宋体</vt:lpstr>
      <vt:lpstr>微软雅黑</vt:lpstr>
      <vt:lpstr>Arial</vt:lpstr>
      <vt:lpstr>Calibri</vt:lpstr>
      <vt:lpstr>Consolas</vt:lpstr>
      <vt:lpstr>Courier New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面向对象进阶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静态内部类的访问拓展： </vt:lpstr>
      <vt:lpstr>PowerPoint 演示文稿</vt:lpstr>
      <vt:lpstr>PowerPoint 演示文稿</vt:lpstr>
      <vt:lpstr>PowerPoint 演示文稿</vt:lpstr>
      <vt:lpstr>PowerPoint 演示文稿</vt:lpstr>
      <vt:lpstr>成员内部类的访问拓展：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3450</cp:revision>
  <dcterms:created xsi:type="dcterms:W3CDTF">2020-03-31T02:23:27Z</dcterms:created>
  <dcterms:modified xsi:type="dcterms:W3CDTF">2021-10-29T00:51:06Z</dcterms:modified>
</cp:coreProperties>
</file>