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7"/>
  </p:notesMasterIdLst>
  <p:handoutMasterIdLst>
    <p:handoutMasterId r:id="rId78"/>
  </p:handoutMasterIdLst>
  <p:sldIdLst>
    <p:sldId id="1105" r:id="rId8"/>
    <p:sldId id="1302" r:id="rId9"/>
    <p:sldId id="1407" r:id="rId10"/>
    <p:sldId id="762" r:id="rId11"/>
    <p:sldId id="805" r:id="rId12"/>
    <p:sldId id="1411" r:id="rId13"/>
    <p:sldId id="1428" r:id="rId14"/>
    <p:sldId id="806" r:id="rId15"/>
    <p:sldId id="1413" r:id="rId16"/>
    <p:sldId id="1414" r:id="rId17"/>
    <p:sldId id="1415" r:id="rId18"/>
    <p:sldId id="1429" r:id="rId19"/>
    <p:sldId id="1434" r:id="rId20"/>
    <p:sldId id="1418" r:id="rId21"/>
    <p:sldId id="1419" r:id="rId22"/>
    <p:sldId id="1436" r:id="rId23"/>
    <p:sldId id="807" r:id="rId24"/>
    <p:sldId id="776" r:id="rId25"/>
    <p:sldId id="781" r:id="rId26"/>
    <p:sldId id="809" r:id="rId27"/>
    <p:sldId id="820" r:id="rId28"/>
    <p:sldId id="1437" r:id="rId29"/>
    <p:sldId id="1438" r:id="rId30"/>
    <p:sldId id="785" r:id="rId31"/>
    <p:sldId id="786" r:id="rId32"/>
    <p:sldId id="1439" r:id="rId33"/>
    <p:sldId id="1440" r:id="rId34"/>
    <p:sldId id="810" r:id="rId35"/>
    <p:sldId id="789" r:id="rId36"/>
    <p:sldId id="1421" r:id="rId37"/>
    <p:sldId id="1441" r:id="rId38"/>
    <p:sldId id="1442" r:id="rId39"/>
    <p:sldId id="811" r:id="rId40"/>
    <p:sldId id="792" r:id="rId41"/>
    <p:sldId id="793" r:id="rId42"/>
    <p:sldId id="1443" r:id="rId43"/>
    <p:sldId id="812" r:id="rId44"/>
    <p:sldId id="813" r:id="rId45"/>
    <p:sldId id="1423" r:id="rId46"/>
    <p:sldId id="1424" r:id="rId47"/>
    <p:sldId id="1444" r:id="rId48"/>
    <p:sldId id="814" r:id="rId49"/>
    <p:sldId id="815" r:id="rId50"/>
    <p:sldId id="799" r:id="rId51"/>
    <p:sldId id="816" r:id="rId52"/>
    <p:sldId id="1445" r:id="rId53"/>
    <p:sldId id="817" r:id="rId54"/>
    <p:sldId id="1425" r:id="rId55"/>
    <p:sldId id="822" r:id="rId56"/>
    <p:sldId id="821" r:id="rId57"/>
    <p:sldId id="1426" r:id="rId58"/>
    <p:sldId id="1446" r:id="rId59"/>
    <p:sldId id="1449" r:id="rId60"/>
    <p:sldId id="1447" r:id="rId61"/>
    <p:sldId id="904" r:id="rId62"/>
    <p:sldId id="824" r:id="rId63"/>
    <p:sldId id="825" r:id="rId64"/>
    <p:sldId id="804" r:id="rId65"/>
    <p:sldId id="905" r:id="rId66"/>
    <p:sldId id="826" r:id="rId67"/>
    <p:sldId id="827" r:id="rId68"/>
    <p:sldId id="828" r:id="rId69"/>
    <p:sldId id="829" r:id="rId70"/>
    <p:sldId id="830" r:id="rId71"/>
    <p:sldId id="1448" r:id="rId72"/>
    <p:sldId id="516" r:id="rId73"/>
    <p:sldId id="1450" r:id="rId74"/>
    <p:sldId id="355" r:id="rId75"/>
    <p:sldId id="264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77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BBA0196-0DA6-4C0E-AEC5-DC5CF75B5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6F4EE1E-042D-4C67-91E1-74F486DFA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26D561-B25C-4468-88E6-DB333189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41A28D-589D-48B3-A5F3-60AD9AA28524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5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6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3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1838CBAF-AE2A-428F-8CF4-8C5C48784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3D7281F-DF97-4659-BF53-37C5F6C4B1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下面我们来说说集合的体系结构，从集合开始讲解，依次往下讲解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C1A041B-BA47-4D5D-A8A8-B4707E3DC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581FD8-54EF-49BB-BC0F-F33086511DE4}" type="slidenum">
              <a:rPr lang="zh-CN" altLang="en-US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32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1E749271-CDBB-475D-9F7C-68292733D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C08BC0B4-93E4-4B4F-80B5-D108325265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B09D27EF-FA57-4035-AB6C-7344779C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EC5CF6-310D-437A-836A-B8C241EF5268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5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0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879115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8069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107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214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4" r:id="rId20"/>
    <p:sldLayoutId id="2147483745" r:id="rId21"/>
    <p:sldLayoutId id="2147483746" r:id="rId22"/>
    <p:sldLayoutId id="2147483747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en-US" altLang="zh-CN" sz="6000" dirty="0"/>
              <a:t>IO</a:t>
            </a:r>
            <a:r>
              <a:rPr kumimoji="1" lang="zh-CN" altLang="en-US" sz="6000" dirty="0"/>
              <a:t>流</a:t>
            </a:r>
            <a:r>
              <a:rPr kumimoji="1" lang="en-US" altLang="zh-CN" sz="6000" dirty="0"/>
              <a:t>(</a:t>
            </a:r>
            <a:r>
              <a:rPr kumimoji="1" lang="zh-CN" altLang="en-US" sz="6000" dirty="0"/>
              <a:t>二</a:t>
            </a:r>
            <a:r>
              <a:rPr kumimoji="1" lang="en-US" altLang="zh-CN" sz="6000" dirty="0"/>
              <a:t>)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1048688"/>
            <a:ext cx="9600705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，提高字节输入流读取数据的性能，读写功能上并无变化。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字节缓冲输出流：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，提高字节输出流读取数据的性能，读写功能上并无变化。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36634"/>
              </p:ext>
            </p:extLst>
          </p:nvPr>
        </p:nvGraphicFramePr>
        <p:xfrm>
          <a:off x="472442" y="2888426"/>
          <a:ext cx="10666307" cy="1923820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BufferedInputStream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可以把低级的字节输入流包装成一个高级的缓冲字节输入流管道，从而提高字节输入流读数据的性能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BufferedOutputStream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可以把低级的字节输出流包装成一个高级的缓冲字节输出流，从而提高写数据的性能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3877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字节缓冲流的功能如何调用？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功能上并无很大变化，性能提升了。</a:t>
            </a: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9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7293" y="1337485"/>
            <a:ext cx="7433479" cy="386122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、我们已经说明了字节缓冲流的性能高效，但是没有直接感受到。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、如何测试字节缓冲流的读写性能呢？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分别使用不同的方式复制大视频观察性能情况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分别使用低级字节流和高级字节缓冲流拷贝大视频，记录耗时。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使用低级的字节流按照一个一个字节数组的形式复制文件。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使用高级的缓冲字节流按照一个一个字节数组的形式复制文件。</a:t>
            </a:r>
          </a:p>
        </p:txBody>
      </p:sp>
    </p:spTree>
    <p:extLst>
      <p:ext uri="{BB962C8B-B14F-4D97-AF65-F5344CB8AC3E}">
        <p14:creationId xmlns:p14="http://schemas.microsoft.com/office/powerpoint/2010/main" val="2754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054101"/>
            <a:ext cx="7290141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推荐使用哪种方式提高字节流读写数据的性能？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建议使用字节缓冲输入流、字节缓冲输出流，结合字节数组的方式，目前来看是性能最优的组合。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8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35" y="5762238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6" y="573683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2" y="736945"/>
            <a:ext cx="7542449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作用：提高字符输入流读取数据的性能，除此之外多了按照行读取数据的功能。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00683"/>
              </p:ext>
            </p:extLst>
          </p:nvPr>
        </p:nvGraphicFramePr>
        <p:xfrm>
          <a:off x="736601" y="2621226"/>
          <a:ext cx="10902626" cy="1096611"/>
        </p:xfrm>
        <a:graphic>
          <a:graphicData uri="http://schemas.openxmlformats.org/drawingml/2006/table">
            <a:tbl>
              <a:tblPr/>
              <a:tblGrid>
                <a:gridCol w="376195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066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0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BufferedReader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Reader r)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可以把低级的字符输入流包装成一个高级的缓冲字符输入流管道，从而提高字符输入流读数据的性能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09" y="3897472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69083"/>
              </p:ext>
            </p:extLst>
          </p:nvPr>
        </p:nvGraphicFramePr>
        <p:xfrm>
          <a:off x="736601" y="4682987"/>
          <a:ext cx="10666307" cy="885012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84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String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readLine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读取一行数据返回，如果读取没有完毕，无行可读返回</a:t>
                      </a:r>
                      <a:r>
                        <a:rPr lang="en-US" altLang="zh-CN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null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9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1104234"/>
            <a:ext cx="6181500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作用：提高字符输出流写取数据的性能，除此之外多了换行功能</a:t>
            </a:r>
            <a:endParaRPr lang="zh-CN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86862"/>
              </p:ext>
            </p:extLst>
          </p:nvPr>
        </p:nvGraphicFramePr>
        <p:xfrm>
          <a:off x="865013" y="2768633"/>
          <a:ext cx="10666307" cy="1196686"/>
        </p:xfrm>
        <a:graphic>
          <a:graphicData uri="http://schemas.openxmlformats.org/drawingml/2006/table">
            <a:tbl>
              <a:tblPr/>
              <a:tblGrid>
                <a:gridCol w="352100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53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BufferedWriter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Writer w)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可以把低级的字符输出流包装成一个高级的缓冲字符输出流管道，从而提高字符输出流写数据的性能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4011298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0518"/>
              </p:ext>
            </p:extLst>
          </p:nvPr>
        </p:nvGraphicFramePr>
        <p:xfrm>
          <a:off x="865013" y="4682668"/>
          <a:ext cx="8529318" cy="1047572"/>
        </p:xfrm>
        <a:graphic>
          <a:graphicData uri="http://schemas.openxmlformats.org/drawingml/2006/table">
            <a:tbl>
              <a:tblPr/>
              <a:tblGrid>
                <a:gridCol w="398910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4021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5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91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void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newLine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换行操作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IO</a:t>
            </a:r>
            <a:r>
              <a:rPr lang="zh-CN" altLang="en-US" sz="1400" dirty="0"/>
              <a:t>框架等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对象进行长久保存。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281602" y="2891418"/>
            <a:ext cx="1885739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开发中有一种使用极为方便，性能高效的写数据的流，使用的很多。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537002" y="2916997"/>
            <a:ext cx="214823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微软雅黑" panose="020B0503020204020204" pitchFamily="34" charset="-122"/>
              </a:rPr>
              <a:t>IO</a:t>
            </a:r>
            <a:r>
              <a:rPr lang="zh-CN" altLang="en-US" dirty="0">
                <a:sym typeface="微软雅黑" panose="020B0503020204020204" pitchFamily="34" charset="-122"/>
              </a:rPr>
              <a:t>流原生的</a:t>
            </a:r>
            <a:r>
              <a:rPr lang="en-US" altLang="zh-CN" dirty="0"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ym typeface="微软雅黑" panose="020B0503020204020204" pitchFamily="34" charset="-122"/>
              </a:rPr>
              <a:t>使用起来其实挺麻烦的，有没有更好用的方式。</a:t>
            </a:r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我们之前学习的流都是属于基础流，性能其实不是最好的，缓冲流读写数据的性能更好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使用字符流读取中文不会乱码，原因是什么？那么如果读取的文件编码与代码编码不一致怎么办？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21201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字符缓冲流的功能如何使用？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Reader 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按照行读取的功能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 w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换行的功能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拷贝出师表到另一个文件，恢复顺序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2265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</a:rPr>
              <a:t>需求：把《出师表》的文章顺序进行恢复到一个新文件中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8CE5C-61F7-4871-95D1-30603D095E55}"/>
              </a:ext>
            </a:extLst>
          </p:cNvPr>
          <p:cNvSpPr txBox="1"/>
          <p:nvPr/>
        </p:nvSpPr>
        <p:spPr>
          <a:xfrm>
            <a:off x="2195450" y="2240618"/>
            <a:ext cx="6096000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定义一个缓存字符输入流管道与源文件接通。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定义一个List集合存储读取的每行数据。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定义一个循环按照行读取数据，存入到List集合中去。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对List集合中的每行数据按照首字符编号升序排序。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定义一个缓存字符输出管道与目标文件接通。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遍历List集合中的每个元素，用缓冲输出管道写出并换行。</a:t>
            </a:r>
          </a:p>
        </p:txBody>
      </p:sp>
    </p:spTree>
    <p:extLst>
      <p:ext uri="{BB962C8B-B14F-4D97-AF65-F5344CB8AC3E}">
        <p14:creationId xmlns:p14="http://schemas.microsoft.com/office/powerpoint/2010/main" val="16490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1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4319" y="1337486"/>
            <a:ext cx="7276453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、之前我们使用字符流读取中文是否有乱码？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没有的，因为代码编码和文件编码都是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UTF-8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文件编码和读取的编码必须一致才不会乱码。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99177"/>
            <a:ext cx="9214230" cy="51719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使用相同编码读取不同编码的文件内容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需求：分别使用如下两种方式读取文件内容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，文件编码也是</a:t>
            </a:r>
            <a:r>
              <a:rPr lang="en-US" altLang="zh-CN" dirty="0"/>
              <a:t>UTF-8</a:t>
            </a:r>
            <a:r>
              <a:rPr lang="zh-CN" altLang="en-US" dirty="0"/>
              <a:t>，使用字符流读取观察输出的中文字符结果。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，文件编码使用</a:t>
            </a:r>
            <a:r>
              <a:rPr lang="en-US" altLang="zh-CN" dirty="0"/>
              <a:t>GBK</a:t>
            </a:r>
            <a:r>
              <a:rPr lang="zh-CN" altLang="en-US" dirty="0"/>
              <a:t>，使用字符流读取观察输出的中文字符结果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字符流直接读取文本内容。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必须文件和代码编码一致才不会乱码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如果文件和代码编码不一致，读取将出现乱码。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54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、如果如何解决呢？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使用字符输入转换流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可以提取文件（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GBK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）的原始字节流，原始字节不会存在问题。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然后把字节流以指定编码转换成字符输入流，这样字符输入流中的字符就不乱码了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9FC32A6D-B501-49F1-AEA8-9B26230F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2" y="57373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10393"/>
            <a:ext cx="9201365" cy="1556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InputStreamReader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可以把原始的字节流按照指定编码转换成字符输入流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7838"/>
              </p:ext>
            </p:extLst>
          </p:nvPr>
        </p:nvGraphicFramePr>
        <p:xfrm>
          <a:off x="472442" y="2190386"/>
          <a:ext cx="11352765" cy="1872860"/>
        </p:xfrm>
        <a:graphic>
          <a:graphicData uri="http://schemas.openxmlformats.org/drawingml/2006/table">
            <a:tbl>
              <a:tblPr/>
              <a:tblGrid>
                <a:gridCol w="4808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54398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。几乎不用，与默认的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FileReader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一样。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可以把原始的字节流按照指定编码转换成字符输入流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，这样字符流中的字符就不乱码了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18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字符输入转换流InputStreamReader作用：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可以解决字符流读取不同编码乱码的问题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InputStreamReader(InputStream is,String charset):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字节流转换成字符流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，如此字符流中的字符不乱码。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58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、如果需要控制写出去的字符使用的编码，怎么办？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可以把字符以指定编码获取字节后再使用字节输出流写出去：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“我爱你中国”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67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getBytes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编码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也可以使用字符输出转换流实现。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4" y="574658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05936"/>
            <a:ext cx="8938665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把字节输出流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按照指定编码转换成字符输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33440"/>
              </p:ext>
            </p:extLst>
          </p:nvPr>
        </p:nvGraphicFramePr>
        <p:xfrm>
          <a:off x="557683" y="2325892"/>
          <a:ext cx="10174894" cy="1872860"/>
        </p:xfrm>
        <a:graphic>
          <a:graphicData uri="http://schemas.openxmlformats.org/drawingml/2006/table">
            <a:tbl>
              <a:tblPr/>
              <a:tblGrid>
                <a:gridCol w="455380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2109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流按照指定编码转换成字符输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6371" y="1017030"/>
            <a:ext cx="7534332" cy="4511040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zh-CN" dirty="0">
                <a:solidFill>
                  <a:srgbClr val="49504F"/>
                </a:solidFill>
              </a:rPr>
              <a:t>字符输出转换流OutputStreamWriter</a:t>
            </a:r>
            <a:r>
              <a:rPr lang="zh-CN" altLang="en-US" dirty="0">
                <a:solidFill>
                  <a:srgbClr val="49504F"/>
                </a:solidFill>
              </a:rPr>
              <a:t>的作用？</a:t>
            </a:r>
            <a:endParaRPr lang="en-US" altLang="zh-CN" dirty="0">
              <a:solidFill>
                <a:srgbClr val="49504F"/>
              </a:solidFill>
            </a:endParaRP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charset)</a:t>
            </a: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可以指定编码把字节输出流转换成字符输出流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从而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指定写出去的字符编码！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</a:pPr>
            <a:endParaRPr lang="zh-CN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5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406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765466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把内存中的对象存储到磁盘文件中去，称为对象序列化。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5F4CD19-13B8-4F98-8034-C5B6C26D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87" y="2808495"/>
            <a:ext cx="1053296" cy="15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648650" y="255774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906238" y="269067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899623" y="24072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7821549" y="243808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079137" y="257101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072522" y="228761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F7C372-3444-4EDE-B103-96DC3AD47FEE}"/>
              </a:ext>
            </a:extLst>
          </p:cNvPr>
          <p:cNvSpPr/>
          <p:nvPr/>
        </p:nvSpPr>
        <p:spPr>
          <a:xfrm>
            <a:off x="8533845" y="30750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5C721F-0E53-43CF-A27E-AA537AB85D54}"/>
              </a:ext>
            </a:extLst>
          </p:cNvPr>
          <p:cNvSpPr txBox="1"/>
          <p:nvPr/>
        </p:nvSpPr>
        <p:spPr>
          <a:xfrm>
            <a:off x="3326910" y="450388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对象字节输出流，写对象数据到磁盘文件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F423B70-8818-4811-ADE5-9DE6B5EE8935}"/>
              </a:ext>
            </a:extLst>
          </p:cNvPr>
          <p:cNvSpPr/>
          <p:nvPr/>
        </p:nvSpPr>
        <p:spPr>
          <a:xfrm flipH="1">
            <a:off x="2673834" y="4564365"/>
            <a:ext cx="5323022" cy="1052475"/>
          </a:xfrm>
          <a:prstGeom prst="rightArrow">
            <a:avLst>
              <a:gd name="adj1" fmla="val 28412"/>
              <a:gd name="adj2" fmla="val 362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4797863"/>
            <a:ext cx="419100" cy="45720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519442BA-E4E0-4B9A-9746-49E814880605}"/>
              </a:ext>
            </a:extLst>
          </p:cNvPr>
          <p:cNvSpPr/>
          <p:nvPr/>
        </p:nvSpPr>
        <p:spPr>
          <a:xfrm>
            <a:off x="3868826" y="4993611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B1A88F-6B76-4EF1-A763-FA4CE744BEC0}"/>
              </a:ext>
            </a:extLst>
          </p:cNvPr>
          <p:cNvSpPr/>
          <p:nvPr/>
        </p:nvSpPr>
        <p:spPr>
          <a:xfrm>
            <a:off x="4246290" y="4984539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A55424C-0BB9-487C-9CF6-D3081CE1176B}"/>
              </a:ext>
            </a:extLst>
          </p:cNvPr>
          <p:cNvSpPr/>
          <p:nvPr/>
        </p:nvSpPr>
        <p:spPr>
          <a:xfrm>
            <a:off x="4622925" y="498453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979" y="4891349"/>
            <a:ext cx="419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3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9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208797"/>
            <a:ext cx="5387629" cy="83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2242577"/>
          <a:ext cx="9651996" cy="937606"/>
        </p:xfrm>
        <a:graphic>
          <a:graphicData uri="http://schemas.openxmlformats.org/drawingml/2006/table">
            <a:tbl>
              <a:tblPr/>
              <a:tblGrid>
                <a:gridCol w="458999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6200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078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29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把低级字节输出流包装成高级的对象字节输出流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4213106"/>
          <a:ext cx="8798556" cy="1029454"/>
        </p:xfrm>
        <a:graphic>
          <a:graphicData uri="http://schemas.openxmlformats.org/drawingml/2006/table">
            <a:tbl>
              <a:tblPr/>
              <a:tblGrid>
                <a:gridCol w="457199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2656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7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81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final void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writeObject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(Object obj)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把对象写出去到对象序列化流的文件中去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538484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ObjectOutputStream</a:t>
            </a: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C81CD78-B7F6-4FAE-8264-0171BD31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86" y="873744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4401B4-5D6A-46F7-BC50-4763C79F158B}"/>
              </a:ext>
            </a:extLst>
          </p:cNvPr>
          <p:cNvSpPr txBox="1"/>
          <p:nvPr/>
        </p:nvSpPr>
        <p:spPr>
          <a:xfrm>
            <a:off x="813586" y="1296622"/>
            <a:ext cx="99843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缓冲流也称为高效流、或者高级流。之前学习的字节流可以称为原始流。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作用：缓冲流自带缓冲区、可以提高原始字节流、字符流读写数据的性能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三角形 5">
            <a:extLst>
              <a:ext uri="{FF2B5EF4-FFF2-40B4-BE49-F238E27FC236}">
                <a16:creationId xmlns:a16="http://schemas.microsoft.com/office/drawing/2014/main" id="{7C42255F-D9D1-4180-ADA2-096B2302B2D4}"/>
              </a:ext>
            </a:extLst>
          </p:cNvPr>
          <p:cNvSpPr/>
          <p:nvPr/>
        </p:nvSpPr>
        <p:spPr>
          <a:xfrm rot="2651319">
            <a:off x="1805721" y="28146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三角形 5">
            <a:extLst>
              <a:ext uri="{FF2B5EF4-FFF2-40B4-BE49-F238E27FC236}">
                <a16:creationId xmlns:a16="http://schemas.microsoft.com/office/drawing/2014/main" id="{37C0FEB3-09BD-49A3-BB3C-429AEDAADA3B}"/>
              </a:ext>
            </a:extLst>
          </p:cNvPr>
          <p:cNvSpPr/>
          <p:nvPr/>
        </p:nvSpPr>
        <p:spPr>
          <a:xfrm rot="2651319">
            <a:off x="1805721" y="26949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C7E9A-E7E2-41D5-8BFA-9C6FAE04EA82}"/>
              </a:ext>
            </a:extLst>
          </p:cNvPr>
          <p:cNvGrpSpPr>
            <a:grpSpLocks/>
          </p:cNvGrpSpPr>
          <p:nvPr/>
        </p:nvGrpSpPr>
        <p:grpSpPr bwMode="auto">
          <a:xfrm>
            <a:off x="555019" y="2323249"/>
            <a:ext cx="1054100" cy="1557867"/>
            <a:chOff x="605463" y="1598561"/>
            <a:chExt cx="790138" cy="11676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0376A6-3C99-42E1-A5A1-1F1A186A068B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数据源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ACDE65-2197-4333-8FD8-A71DCB21757F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F5F1CD-CDF3-4AE3-A18A-19A5882E46DF}"/>
              </a:ext>
            </a:extLst>
          </p:cNvPr>
          <p:cNvGrpSpPr>
            <a:grpSpLocks/>
          </p:cNvGrpSpPr>
          <p:nvPr/>
        </p:nvGrpSpPr>
        <p:grpSpPr bwMode="auto">
          <a:xfrm>
            <a:off x="10811121" y="2297497"/>
            <a:ext cx="1054100" cy="1602316"/>
            <a:chOff x="7596336" y="1565526"/>
            <a:chExt cx="790138" cy="12007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C826A-815F-4FF3-B48D-647959E35EE7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目的地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670167-1D6F-4476-8024-64498376EE6E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sp>
        <p:nvSpPr>
          <p:cNvPr id="17" name="Rectangle 7">
            <a:extLst>
              <a:ext uri="{FF2B5EF4-FFF2-40B4-BE49-F238E27FC236}">
                <a16:creationId xmlns:a16="http://schemas.microsoft.com/office/drawing/2014/main" id="{A30D1A65-2FD0-402B-94F8-8198DA74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337" y="3246746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AEB34B-A897-48D8-A14D-44BB4D64BFB1}"/>
              </a:ext>
            </a:extLst>
          </p:cNvPr>
          <p:cNvSpPr/>
          <p:nvPr/>
        </p:nvSpPr>
        <p:spPr bwMode="auto">
          <a:xfrm>
            <a:off x="1613353" y="3195316"/>
            <a:ext cx="1572050" cy="359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A5F4CB-D41B-42FE-8038-DDE38613F5BE}"/>
              </a:ext>
            </a:extLst>
          </p:cNvPr>
          <p:cNvSpPr/>
          <p:nvPr/>
        </p:nvSpPr>
        <p:spPr bwMode="auto">
          <a:xfrm>
            <a:off x="9429571" y="3155101"/>
            <a:ext cx="1381550" cy="399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CA5192-DC52-4BBD-A80C-FAB2C2C49E62}"/>
              </a:ext>
            </a:extLst>
          </p:cNvPr>
          <p:cNvGrpSpPr>
            <a:grpSpLocks/>
          </p:cNvGrpSpPr>
          <p:nvPr/>
        </p:nvGrpSpPr>
        <p:grpSpPr bwMode="auto">
          <a:xfrm>
            <a:off x="3189637" y="2323249"/>
            <a:ext cx="6239933" cy="1737784"/>
            <a:chOff x="2339752" y="1565275"/>
            <a:chExt cx="4680520" cy="13033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BE8BBA-D753-4704-8E70-50AECFA0035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10AB6F-10DD-4F78-870B-86712635CC29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76DEB28-C49C-4E2B-AD01-4958E4A9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95" y="2932465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4FD3B89-072A-45B9-9107-47A2B488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28" y="2916137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E2E637-9B0B-4832-9F91-AC9E9DA541F4}"/>
              </a:ext>
            </a:extLst>
          </p:cNvPr>
          <p:cNvGrpSpPr>
            <a:grpSpLocks/>
          </p:cNvGrpSpPr>
          <p:nvPr/>
        </p:nvGrpSpPr>
        <p:grpSpPr bwMode="auto">
          <a:xfrm>
            <a:off x="112003" y="4549130"/>
            <a:ext cx="1054100" cy="1557867"/>
            <a:chOff x="605463" y="1598561"/>
            <a:chExt cx="790138" cy="116766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0A5A42D-E7E4-4658-8651-F29AAF90EDF0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数据源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71DE8A-2043-4AEF-9657-694C355A8639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6B72AE-69B9-4E13-A83D-3A3ED3506A71}"/>
              </a:ext>
            </a:extLst>
          </p:cNvPr>
          <p:cNvGrpSpPr>
            <a:grpSpLocks/>
          </p:cNvGrpSpPr>
          <p:nvPr/>
        </p:nvGrpSpPr>
        <p:grpSpPr bwMode="auto">
          <a:xfrm>
            <a:off x="11116554" y="4384031"/>
            <a:ext cx="1054100" cy="1602316"/>
            <a:chOff x="7596336" y="1565526"/>
            <a:chExt cx="790138" cy="120070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730DC4-41EB-4E69-B6E2-98DC84E2F6B8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目的地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CE8143-DCF9-4D72-BA76-CD4D3CF17FF8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3E62B5E4-12CE-47EB-B819-DC11D591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103" y="5428176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5ABE11C-7F65-44B5-B2DF-A6EE7FB6FE71}"/>
              </a:ext>
            </a:extLst>
          </p:cNvPr>
          <p:cNvGrpSpPr>
            <a:grpSpLocks/>
          </p:cNvGrpSpPr>
          <p:nvPr/>
        </p:nvGrpSpPr>
        <p:grpSpPr bwMode="auto">
          <a:xfrm>
            <a:off x="1166103" y="5230697"/>
            <a:ext cx="2019300" cy="696383"/>
            <a:chOff x="826071" y="2110028"/>
            <a:chExt cx="1513682" cy="5218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B6A33B-240B-46EA-AB47-433FDBA57FF5}"/>
                </a:ext>
              </a:extLst>
            </p:cNvPr>
            <p:cNvSpPr/>
            <p:nvPr/>
          </p:nvSpPr>
          <p:spPr>
            <a:xfrm>
              <a:off x="826071" y="2219463"/>
              <a:ext cx="721935" cy="253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字节流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87A19A3-3585-44A1-B5E6-BA3F6E060314}"/>
                </a:ext>
              </a:extLst>
            </p:cNvPr>
            <p:cNvSpPr/>
            <p:nvPr/>
          </p:nvSpPr>
          <p:spPr>
            <a:xfrm>
              <a:off x="1549592" y="2110028"/>
              <a:ext cx="790161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缓冲流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847D0E9-994A-4A5F-91CB-BB841A449A38}"/>
              </a:ext>
            </a:extLst>
          </p:cNvPr>
          <p:cNvGrpSpPr>
            <a:grpSpLocks/>
          </p:cNvGrpSpPr>
          <p:nvPr/>
        </p:nvGrpSpPr>
        <p:grpSpPr bwMode="auto">
          <a:xfrm>
            <a:off x="9425336" y="5158731"/>
            <a:ext cx="1686984" cy="696383"/>
            <a:chOff x="7020272" y="2056116"/>
            <a:chExt cx="1264210" cy="52180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351F823-02C4-48F9-ADEF-F04EA10F3218}"/>
                </a:ext>
              </a:extLst>
            </p:cNvPr>
            <p:cNvSpPr/>
            <p:nvPr/>
          </p:nvSpPr>
          <p:spPr>
            <a:xfrm>
              <a:off x="7669032" y="2189342"/>
              <a:ext cx="615450" cy="25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字节流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63CE45-B1FD-46DA-A07D-DC598A4FDDA6}"/>
                </a:ext>
              </a:extLst>
            </p:cNvPr>
            <p:cNvSpPr/>
            <p:nvPr/>
          </p:nvSpPr>
          <p:spPr>
            <a:xfrm>
              <a:off x="7020272" y="2056116"/>
              <a:ext cx="648760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缓冲流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CA8B744-1304-4343-A4C1-F38AAEBE0802}"/>
              </a:ext>
            </a:extLst>
          </p:cNvPr>
          <p:cNvGrpSpPr>
            <a:grpSpLocks/>
          </p:cNvGrpSpPr>
          <p:nvPr/>
        </p:nvGrpSpPr>
        <p:grpSpPr bwMode="auto">
          <a:xfrm>
            <a:off x="3185403" y="4504679"/>
            <a:ext cx="6239933" cy="1737784"/>
            <a:chOff x="2339752" y="1565275"/>
            <a:chExt cx="4680520" cy="13033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0D842C8-D8AD-4DD1-8FBC-B78EDE27EA62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D027B69-4ECB-48C6-AAA0-A211BC08F64D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ADF7BC3-4654-4028-8915-B0FB98AED4F9}"/>
              </a:ext>
            </a:extLst>
          </p:cNvPr>
          <p:cNvGrpSpPr>
            <a:grpSpLocks/>
          </p:cNvGrpSpPr>
          <p:nvPr/>
        </p:nvGrpSpPr>
        <p:grpSpPr bwMode="auto">
          <a:xfrm>
            <a:off x="3240041" y="5271971"/>
            <a:ext cx="1124026" cy="851761"/>
            <a:chOff x="3165362" y="2169189"/>
            <a:chExt cx="843741" cy="63778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54F5C9-4724-48F8-A1F0-1BE0F05CC631}"/>
                </a:ext>
              </a:extLst>
            </p:cNvPr>
            <p:cNvSpPr/>
            <p:nvPr/>
          </p:nvSpPr>
          <p:spPr>
            <a:xfrm>
              <a:off x="3236861" y="2169189"/>
              <a:ext cx="721342" cy="355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缓冲输入流的数组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B7006A1-A5B9-4B04-9538-F4CDEF72DD8B}"/>
                </a:ext>
              </a:extLst>
            </p:cNvPr>
            <p:cNvSpPr/>
            <p:nvPr/>
          </p:nvSpPr>
          <p:spPr>
            <a:xfrm>
              <a:off x="3165362" y="2576518"/>
              <a:ext cx="843741" cy="230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长度：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8192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DAE11B-20F2-43B4-A55C-40266DF09012}"/>
              </a:ext>
            </a:extLst>
          </p:cNvPr>
          <p:cNvGrpSpPr>
            <a:grpSpLocks/>
          </p:cNvGrpSpPr>
          <p:nvPr/>
        </p:nvGrpSpPr>
        <p:grpSpPr bwMode="auto">
          <a:xfrm>
            <a:off x="8125308" y="5281496"/>
            <a:ext cx="1124026" cy="853877"/>
            <a:chOff x="5200233" y="2169189"/>
            <a:chExt cx="843741" cy="63920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A99675D-AE3C-4374-B631-596BC29C18AB}"/>
                </a:ext>
              </a:extLst>
            </p:cNvPr>
            <p:cNvSpPr/>
            <p:nvPr/>
          </p:nvSpPr>
          <p:spPr>
            <a:xfrm>
              <a:off x="5266965" y="2169189"/>
              <a:ext cx="722931" cy="354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缓冲输出流的数组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359FCA5-4786-480D-830D-A31B94760545}"/>
                </a:ext>
              </a:extLst>
            </p:cNvPr>
            <p:cNvSpPr/>
            <p:nvPr/>
          </p:nvSpPr>
          <p:spPr>
            <a:xfrm>
              <a:off x="5200233" y="2577994"/>
              <a:ext cx="843741" cy="230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长度：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8192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76" name="Picture 4">
            <a:extLst>
              <a:ext uri="{FF2B5EF4-FFF2-40B4-BE49-F238E27FC236}">
                <a16:creationId xmlns:a16="http://schemas.microsoft.com/office/drawing/2014/main" id="{EB407626-B8B8-430A-B579-B5E36908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46" y="5098465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ACEE4DF5-A784-4DEF-9BEB-1CFDB449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02" y="5098465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50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对象序列化的含义是什么？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把对象数据存入到文件中去。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对象序列化用到了哪个流？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 obj)</a:t>
            </a:r>
          </a:p>
          <a:p>
            <a:r>
              <a:rPr lang="zh-CN" altLang="en-US" dirty="0"/>
              <a:t>序列化对象的要求是怎么样的？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对象必须实现序列化接口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06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9501319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ObjectInputStream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把存储到磁盘文件中去的对象数据恢复成内存中的对象，称为对象反序列化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E1ECB40-922A-4BF7-9C54-DC533A1E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9" y="288866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9506BC-C80C-4F6B-A4E9-8DAC846F30CA}"/>
              </a:ext>
            </a:extLst>
          </p:cNvPr>
          <p:cNvSpPr/>
          <p:nvPr/>
        </p:nvSpPr>
        <p:spPr>
          <a:xfrm>
            <a:off x="538484" y="263792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3F3EECD-709A-4E13-800B-6C9C873D51C5}"/>
              </a:ext>
            </a:extLst>
          </p:cNvPr>
          <p:cNvSpPr/>
          <p:nvPr/>
        </p:nvSpPr>
        <p:spPr>
          <a:xfrm rot="2651319">
            <a:off x="796072" y="277085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28020-6843-40DA-A305-3462199B1F5D}"/>
              </a:ext>
            </a:extLst>
          </p:cNvPr>
          <p:cNvSpPr/>
          <p:nvPr/>
        </p:nvSpPr>
        <p:spPr>
          <a:xfrm>
            <a:off x="789457" y="248745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0367AE-E0AE-4B99-9245-051BD6B4D833}"/>
              </a:ext>
            </a:extLst>
          </p:cNvPr>
          <p:cNvSpPr/>
          <p:nvPr/>
        </p:nvSpPr>
        <p:spPr>
          <a:xfrm>
            <a:off x="7711383" y="251825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0405ECE3-C14B-4E40-BF1A-00503485B21C}"/>
              </a:ext>
            </a:extLst>
          </p:cNvPr>
          <p:cNvSpPr/>
          <p:nvPr/>
        </p:nvSpPr>
        <p:spPr>
          <a:xfrm rot="2651319">
            <a:off x="7968971" y="265118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76C935-CD82-4DFF-B8C7-C1B244E5E329}"/>
              </a:ext>
            </a:extLst>
          </p:cNvPr>
          <p:cNvSpPr/>
          <p:nvPr/>
        </p:nvSpPr>
        <p:spPr>
          <a:xfrm>
            <a:off x="7962356" y="23677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FA95C4-7BB7-42F0-89B3-4B2C1D502742}"/>
              </a:ext>
            </a:extLst>
          </p:cNvPr>
          <p:cNvSpPr/>
          <p:nvPr/>
        </p:nvSpPr>
        <p:spPr>
          <a:xfrm>
            <a:off x="8423679" y="315524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9832F2-9A36-4EBC-AF17-608CF3FAE57F}"/>
              </a:ext>
            </a:extLst>
          </p:cNvPr>
          <p:cNvSpPr txBox="1"/>
          <p:nvPr/>
        </p:nvSpPr>
        <p:spPr>
          <a:xfrm>
            <a:off x="3541561" y="30277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B8033E7-5410-4445-A9AB-A76C89A78C96}"/>
              </a:ext>
            </a:extLst>
          </p:cNvPr>
          <p:cNvSpPr/>
          <p:nvPr/>
        </p:nvSpPr>
        <p:spPr>
          <a:xfrm>
            <a:off x="3163766" y="3325098"/>
            <a:ext cx="5127118" cy="65890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590212D-311F-4ED0-9CE4-5DDDA59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17" y="3227799"/>
            <a:ext cx="419100" cy="6589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1BB111-E4EF-4715-A746-BF207835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34" y="4878035"/>
            <a:ext cx="419100" cy="4572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F44CA486-2C7A-433D-8915-15F40D95F01B}"/>
              </a:ext>
            </a:extLst>
          </p:cNvPr>
          <p:cNvSpPr/>
          <p:nvPr/>
        </p:nvSpPr>
        <p:spPr>
          <a:xfrm>
            <a:off x="3993204" y="355725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F55B2F-03D7-42F9-A570-593400432FC7}"/>
              </a:ext>
            </a:extLst>
          </p:cNvPr>
          <p:cNvSpPr/>
          <p:nvPr/>
        </p:nvSpPr>
        <p:spPr>
          <a:xfrm>
            <a:off x="4370668" y="354817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EEB6FD-3F14-42B5-ADF2-60C78D7976C1}"/>
              </a:ext>
            </a:extLst>
          </p:cNvPr>
          <p:cNvSpPr/>
          <p:nvPr/>
        </p:nvSpPr>
        <p:spPr>
          <a:xfrm>
            <a:off x="4747303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5D280A-B3F4-4FC8-9F50-7DCE1F239C89}"/>
              </a:ext>
            </a:extLst>
          </p:cNvPr>
          <p:cNvSpPr/>
          <p:nvPr/>
        </p:nvSpPr>
        <p:spPr>
          <a:xfrm>
            <a:off x="3891604" y="3548177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F0A446A-148B-4B7C-BD0A-BB4B45FD461D}"/>
              </a:ext>
            </a:extLst>
          </p:cNvPr>
          <p:cNvSpPr/>
          <p:nvPr/>
        </p:nvSpPr>
        <p:spPr>
          <a:xfrm>
            <a:off x="5580804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7D8DD9-6E02-40D5-AB5A-78B62B0C9BFF}"/>
              </a:ext>
            </a:extLst>
          </p:cNvPr>
          <p:cNvSpPr/>
          <p:nvPr/>
        </p:nvSpPr>
        <p:spPr>
          <a:xfrm>
            <a:off x="5958268" y="3539105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265EB4-1FDA-47EF-ADED-181C7DBCB352}"/>
              </a:ext>
            </a:extLst>
          </p:cNvPr>
          <p:cNvSpPr/>
          <p:nvPr/>
        </p:nvSpPr>
        <p:spPr>
          <a:xfrm>
            <a:off x="6334903" y="3539104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22D64A8-7F12-4787-9932-A62797FA96D9}"/>
              </a:ext>
            </a:extLst>
          </p:cNvPr>
          <p:cNvSpPr/>
          <p:nvPr/>
        </p:nvSpPr>
        <p:spPr>
          <a:xfrm>
            <a:off x="5479204" y="3539104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38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80690"/>
            <a:ext cx="10629833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使用到的流是对象字节输入流：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作用：以内存为基准，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把存储到磁盘文件中去的对象数据恢复成内存中的对象，称为对象反序列化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46773"/>
              </p:ext>
            </p:extLst>
          </p:nvPr>
        </p:nvGraphicFramePr>
        <p:xfrm>
          <a:off x="472442" y="2368581"/>
          <a:ext cx="10666307" cy="1196686"/>
        </p:xfrm>
        <a:graphic>
          <a:graphicData uri="http://schemas.openxmlformats.org/drawingml/2006/table">
            <a:tbl>
              <a:tblPr/>
              <a:tblGrid>
                <a:gridCol w="507234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9396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把低级字节输如流包装成高级的对象字节输入流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9385"/>
              </p:ext>
            </p:extLst>
          </p:nvPr>
        </p:nvGraphicFramePr>
        <p:xfrm>
          <a:off x="472442" y="4287601"/>
          <a:ext cx="10666307" cy="1196686"/>
        </p:xfrm>
        <a:graphic>
          <a:graphicData uri="http://schemas.openxmlformats.org/drawingml/2006/table">
            <a:tbl>
              <a:tblPr/>
              <a:tblGrid>
                <a:gridCol w="484631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81999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readObject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把存储到磁盘文件中去的对象数据恢复成内存中的对象返回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472442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4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对象反序列化的含义是什么？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把磁盘中的对象数据恢复到内存的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对象反序列化用到了哪个流？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Object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50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42" y="58598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圆角矩形 94">
            <a:extLst>
              <a:ext uri="{FF2B5EF4-FFF2-40B4-BE49-F238E27FC236}">
                <a16:creationId xmlns:a16="http://schemas.microsoft.com/office/drawing/2014/main" id="{77400A03-31DA-42C2-92BA-0E4FEF2E90B8}"/>
              </a:ext>
            </a:extLst>
          </p:cNvPr>
          <p:cNvSpPr/>
          <p:nvPr/>
        </p:nvSpPr>
        <p:spPr>
          <a:xfrm>
            <a:off x="3235521" y="5325439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圆角矩形 94">
            <a:extLst>
              <a:ext uri="{FF2B5EF4-FFF2-40B4-BE49-F238E27FC236}">
                <a16:creationId xmlns:a16="http://schemas.microsoft.com/office/drawing/2014/main" id="{3D914E19-BE82-4BD9-9DEB-376312636DC4}"/>
              </a:ext>
            </a:extLst>
          </p:cNvPr>
          <p:cNvSpPr/>
          <p:nvPr/>
        </p:nvSpPr>
        <p:spPr>
          <a:xfrm>
            <a:off x="8524383" y="5290978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E658B889-23F2-409F-8748-FC043474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20" y="5810304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7" grpId="0" animBg="1"/>
      <p:bldP spid="58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27949"/>
            <a:ext cx="1069825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作用：打印流可以实现方便、高效的打印数据到文件中去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。打印流一般是指：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可以实现打印什么数据就是什么数据，例如打印整数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，打印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9763"/>
              </p:ext>
            </p:extLst>
          </p:nvPr>
        </p:nvGraphicFramePr>
        <p:xfrm>
          <a:off x="562294" y="2740490"/>
          <a:ext cx="10666307" cy="164763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C74F50-2303-41F7-BADC-773E088BE1F7}"/>
              </a:ext>
            </a:extLst>
          </p:cNvPr>
          <p:cNvSpPr txBox="1"/>
          <p:nvPr/>
        </p:nvSpPr>
        <p:spPr>
          <a:xfrm>
            <a:off x="562294" y="2281661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4922D5-885D-46E7-980C-D4762D91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56067"/>
              </p:ext>
            </p:extLst>
          </p:nvPr>
        </p:nvGraphicFramePr>
        <p:xfrm>
          <a:off x="562293" y="4997646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1FA3844-8B13-4633-8C38-73D456C7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72129"/>
              </p:ext>
            </p:extLst>
          </p:nvPr>
        </p:nvGraphicFramePr>
        <p:xfrm>
          <a:off x="697818" y="1602105"/>
          <a:ext cx="10666307" cy="2111060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106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Writer w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打印流直接通向字符输出流管道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56705"/>
                  </a:ext>
                </a:extLst>
              </a:tr>
              <a:tr h="346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2C6DC41-DF50-4A30-B41F-891B2D72E24A}"/>
              </a:ext>
            </a:extLst>
          </p:cNvPr>
          <p:cNvSpPr txBox="1"/>
          <p:nvPr/>
        </p:nvSpPr>
        <p:spPr>
          <a:xfrm>
            <a:off x="616538" y="1026299"/>
            <a:ext cx="6096000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ADDF45-A5B3-4186-A75A-08A72A96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9173"/>
              </p:ext>
            </p:extLst>
          </p:nvPr>
        </p:nvGraphicFramePr>
        <p:xfrm>
          <a:off x="697817" y="3954439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2530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的区别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打印数据功能上是一模一样的，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都是使用方便，性能高效（核心优势）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，支持写字节数据的方法。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，支持写字符数据出去。</a:t>
            </a:r>
            <a:endParaRPr lang="zh-CN" altLang="en-US" sz="1600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6812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286576"/>
            <a:ext cx="6925499" cy="4511040"/>
          </a:xfrm>
        </p:spPr>
        <p:txBody>
          <a:bodyPr/>
          <a:lstStyle/>
          <a:p>
            <a:r>
              <a:rPr lang="zh-CN" altLang="en-US" dirty="0"/>
              <a:t>打印流有几种？各有什么特点？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打印流一般是指：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打印功能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者是一样的使用方式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，支持写字符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打印流的优势是什么？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两者在打印功能上都是使用方便，性能高效（核心优势）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48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121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输出语句重定向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属于打印流的一种应用，可以把输出语句的打印位置改到文件。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2CB4A-10F7-465D-834E-3DA2BE1A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8" y="2680900"/>
            <a:ext cx="3603356" cy="667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 ps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"文件地址"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771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273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9B9FF-A65C-4E9E-834E-828473CC5EE3}"/>
              </a:ext>
            </a:extLst>
          </p:cNvPr>
          <p:cNvSpPr txBox="1"/>
          <p:nvPr/>
        </p:nvSpPr>
        <p:spPr>
          <a:xfrm>
            <a:off x="697655" y="1301305"/>
            <a:ext cx="76648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集合体系</a:t>
            </a: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DE33B8A8-2FEA-4148-9CEB-9C4059D590BF}"/>
              </a:ext>
            </a:extLst>
          </p:cNvPr>
          <p:cNvSpPr/>
          <p:nvPr/>
        </p:nvSpPr>
        <p:spPr>
          <a:xfrm>
            <a:off x="3824394" y="1622817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6707E5B0-838E-4A3A-BC15-06BD7605D847}"/>
              </a:ext>
            </a:extLst>
          </p:cNvPr>
          <p:cNvSpPr/>
          <p:nvPr/>
        </p:nvSpPr>
        <p:spPr>
          <a:xfrm>
            <a:off x="9154160" y="2185247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接口</a:t>
            </a: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4E9BF7-2300-4A4B-A625-B9CFFFB83339}"/>
              </a:ext>
            </a:extLst>
          </p:cNvPr>
          <p:cNvSpPr/>
          <p:nvPr/>
        </p:nvSpPr>
        <p:spPr>
          <a:xfrm>
            <a:off x="9154160" y="2879514"/>
            <a:ext cx="1439333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实现类</a:t>
            </a:r>
          </a:p>
        </p:txBody>
      </p:sp>
      <p:cxnSp>
        <p:nvCxnSpPr>
          <p:cNvPr id="7178" name="曲线连接符 7177">
            <a:extLst>
              <a:ext uri="{FF2B5EF4-FFF2-40B4-BE49-F238E27FC236}">
                <a16:creationId xmlns:a16="http://schemas.microsoft.com/office/drawing/2014/main" id="{098388FA-CFC2-4351-BA45-BC709E256953}"/>
              </a:ext>
            </a:extLst>
          </p:cNvPr>
          <p:cNvCxnSpPr>
            <a:cxnSpLocks/>
            <a:stCxn id="101" idx="2"/>
          </p:cNvCxnSpPr>
          <p:nvPr/>
        </p:nvCxnSpPr>
        <p:spPr>
          <a:xfrm rot="5400000">
            <a:off x="3307929" y="1337068"/>
            <a:ext cx="472017" cy="20002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曲线连接符 7179">
            <a:extLst>
              <a:ext uri="{FF2B5EF4-FFF2-40B4-BE49-F238E27FC236}">
                <a16:creationId xmlns:a16="http://schemas.microsoft.com/office/drawing/2014/main" id="{CF2BE329-A9CE-44BD-8F92-0B06187015F0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5313470" y="1331775"/>
            <a:ext cx="463551" cy="200236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曲线连接符 7183">
            <a:extLst>
              <a:ext uri="{FF2B5EF4-FFF2-40B4-BE49-F238E27FC236}">
                <a16:creationId xmlns:a16="http://schemas.microsoft.com/office/drawing/2014/main" id="{E9777AC4-11FF-47E2-8AC8-92CB3F7D1B9B}"/>
              </a:ext>
            </a:extLst>
          </p:cNvPr>
          <p:cNvCxnSpPr>
            <a:cxnSpLocks/>
          </p:cNvCxnSpPr>
          <p:nvPr/>
        </p:nvCxnSpPr>
        <p:spPr>
          <a:xfrm rot="5400000">
            <a:off x="1865420" y="2798380"/>
            <a:ext cx="476251" cy="102658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曲线连接符 7192">
            <a:extLst>
              <a:ext uri="{FF2B5EF4-FFF2-40B4-BE49-F238E27FC236}">
                <a16:creationId xmlns:a16="http://schemas.microsoft.com/office/drawing/2014/main" id="{C65634EB-BDC9-4E44-809B-3954DA2A78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3087" y="2688558"/>
            <a:ext cx="484717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5297EA90-1C3A-4815-8EEF-4A97B6E7AC7A}"/>
              </a:ext>
            </a:extLst>
          </p:cNvPr>
          <p:cNvSpPr/>
          <p:nvPr/>
        </p:nvSpPr>
        <p:spPr>
          <a:xfrm>
            <a:off x="1824145" y="2593065"/>
            <a:ext cx="1439333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HashMap</a:t>
            </a:r>
            <a:endParaRPr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圆角矩形 56">
            <a:extLst>
              <a:ext uri="{FF2B5EF4-FFF2-40B4-BE49-F238E27FC236}">
                <a16:creationId xmlns:a16="http://schemas.microsoft.com/office/drawing/2014/main" id="{76284CF5-0569-4B2D-8E75-D2518DE43216}"/>
              </a:ext>
            </a:extLst>
          </p:cNvPr>
          <p:cNvSpPr/>
          <p:nvPr/>
        </p:nvSpPr>
        <p:spPr>
          <a:xfrm>
            <a:off x="849420" y="3524186"/>
            <a:ext cx="194945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LinkedHashMap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9" name="圆角矩形 99">
            <a:extLst>
              <a:ext uri="{FF2B5EF4-FFF2-40B4-BE49-F238E27FC236}">
                <a16:creationId xmlns:a16="http://schemas.microsoft.com/office/drawing/2014/main" id="{77214D6D-BC04-468E-B4D7-1D992285A1C7}"/>
              </a:ext>
            </a:extLst>
          </p:cNvPr>
          <p:cNvSpPr/>
          <p:nvPr/>
        </p:nvSpPr>
        <p:spPr>
          <a:xfrm>
            <a:off x="3909060" y="2615224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HashTable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1" name="圆角矩形 99">
            <a:extLst>
              <a:ext uri="{FF2B5EF4-FFF2-40B4-BE49-F238E27FC236}">
                <a16:creationId xmlns:a16="http://schemas.microsoft.com/office/drawing/2014/main" id="{9BE18C77-47A1-4DF1-863D-46B9A18961DA}"/>
              </a:ext>
            </a:extLst>
          </p:cNvPr>
          <p:cNvSpPr/>
          <p:nvPr/>
        </p:nvSpPr>
        <p:spPr>
          <a:xfrm>
            <a:off x="3909060" y="3609496"/>
            <a:ext cx="1524306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Properties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2" name="圆角矩形 99">
            <a:extLst>
              <a:ext uri="{FF2B5EF4-FFF2-40B4-BE49-F238E27FC236}">
                <a16:creationId xmlns:a16="http://schemas.microsoft.com/office/drawing/2014/main" id="{48542AE5-21B6-499D-9281-D14CA5C20E0A}"/>
              </a:ext>
            </a:extLst>
          </p:cNvPr>
          <p:cNvSpPr/>
          <p:nvPr/>
        </p:nvSpPr>
        <p:spPr>
          <a:xfrm>
            <a:off x="6690361" y="3549798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TreeMap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A33244-C354-41E8-A64D-80415B7BD5E3}"/>
              </a:ext>
            </a:extLst>
          </p:cNvPr>
          <p:cNvCxnSpPr/>
          <p:nvPr/>
        </p:nvCxnSpPr>
        <p:spPr>
          <a:xfrm>
            <a:off x="4544062" y="2185247"/>
            <a:ext cx="0" cy="407818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5A61DE-CA1E-4046-9112-D0DA75F3FCF7}"/>
              </a:ext>
            </a:extLst>
          </p:cNvPr>
          <p:cNvCxnSpPr>
            <a:cxnSpLocks/>
          </p:cNvCxnSpPr>
          <p:nvPr/>
        </p:nvCxnSpPr>
        <p:spPr>
          <a:xfrm>
            <a:off x="4544062" y="3095707"/>
            <a:ext cx="0" cy="513789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06">
            <a:extLst>
              <a:ext uri="{FF2B5EF4-FFF2-40B4-BE49-F238E27FC236}">
                <a16:creationId xmlns:a16="http://schemas.microsoft.com/office/drawing/2014/main" id="{5011C6DB-4D76-4A3C-ABD2-09C3451B9AF9}"/>
              </a:ext>
            </a:extLst>
          </p:cNvPr>
          <p:cNvSpPr/>
          <p:nvPr/>
        </p:nvSpPr>
        <p:spPr>
          <a:xfrm>
            <a:off x="6088380" y="2593065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…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87F6F20-0E12-4B95-AC29-F869AE5E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30" y="437157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9" grpId="0" animBg="1"/>
      <p:bldP spid="31" grpId="0" animBg="1"/>
      <p:bldP spid="32" grpId="0" animBg="1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0F2261-66D2-4F13-83DD-4ABC3EAD1FB9}"/>
              </a:ext>
            </a:extLst>
          </p:cNvPr>
          <p:cNvSpPr txBox="1"/>
          <p:nvPr/>
        </p:nvSpPr>
        <p:spPr>
          <a:xfrm>
            <a:off x="587903" y="966082"/>
            <a:ext cx="862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Properties属性集对象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DEC59-BBF8-4DF4-9101-055A9F001BF1}"/>
              </a:ext>
            </a:extLst>
          </p:cNvPr>
          <p:cNvSpPr txBox="1"/>
          <p:nvPr/>
        </p:nvSpPr>
        <p:spPr>
          <a:xfrm>
            <a:off x="518160" y="1959154"/>
            <a:ext cx="9001760" cy="20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其实就是一个Map集合，但是我们一般不会当集合使用，因为HashMap更好用。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Properties核心作用：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3E134F-A897-4EF7-984B-B5FFF7F0C905}"/>
              </a:ext>
            </a:extLst>
          </p:cNvPr>
          <p:cNvSpPr txBox="1"/>
          <p:nvPr/>
        </p:nvSpPr>
        <p:spPr>
          <a:xfrm>
            <a:off x="518160" y="3462245"/>
            <a:ext cx="962882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Properties代表的是一个属性文件，可以把自己对象中的键值对信息存入到一个属性文件中去。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属性文件：后缀是.properties结尾的文件,里面的内容都是 key=value，后续做系统配置信息的。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/>
        </p:nvGraphicFramePr>
        <p:xfrm>
          <a:off x="543562" y="1970561"/>
          <a:ext cx="10666306" cy="4367219"/>
        </p:xfrm>
        <a:graphic>
          <a:graphicData uri="http://schemas.openxmlformats.org/drawingml/2006/table">
            <a:tbl>
              <a:tblPr/>
              <a:tblGrid>
                <a:gridCol w="543051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3578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从输入字节流读取属性列表（键和元素对）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load​(Reader reader)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从输入字符流读取属性列表（键和元素对）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store​(OutputStream out, String comments)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表中，以适合于使用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方法的格式写入输出字节流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store​(Writer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writer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, String comments)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load(Reader)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方法的格式写入输出字符流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3591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key, String value) </a:t>
                      </a:r>
                      <a:endParaRPr lang="zh-CN" altLang="en-US" sz="1400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保存键值对（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put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en-US" altLang="zh-CN" sz="140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56939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String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key) 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使用此属性列表中指定的键搜索属性值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(get)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42405"/>
                  </a:ext>
                </a:extLst>
              </a:tr>
              <a:tr h="39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Set&lt;String&gt;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stringPropertyNames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所有键的名称的集合 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keySet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())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59838"/>
                  </a:ext>
                </a:extLst>
              </a:tr>
            </a:tbl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DFA11D23-A839-43F5-98EF-C307969D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2" y="1032611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API:</a:t>
            </a:r>
            <a:endParaRPr lang="zh-CN" altLang="en-US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DAC0E-F390-44D2-A197-1F1F46264E86}"/>
              </a:ext>
            </a:extLst>
          </p:cNvPr>
          <p:cNvSpPr txBox="1"/>
          <p:nvPr/>
        </p:nvSpPr>
        <p:spPr>
          <a:xfrm>
            <a:off x="472442" y="1501586"/>
            <a:ext cx="101769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流结合的方法：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的作用？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属性集的键值对数据到属性文件中去：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store​(Writer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String comments)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可以加载属性文件中的数据到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对象中来：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62070" lvl="2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load​(Reader reader)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拷贝文件夹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缓冲流自带缓冲区、可以提高原始字节流、字符流读写数据的性能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缓冲流有几种？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 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49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9E073E86-BAB3-4789-A8A5-52E9CB3786E2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76EA4D9-2EC2-40C7-A6C6-5F08DEB0F133}"/>
              </a:ext>
            </a:extLst>
          </p:cNvPr>
          <p:cNvSpPr txBox="1"/>
          <p:nvPr/>
        </p:nvSpPr>
        <p:spPr>
          <a:xfrm>
            <a:off x="2191217" y="2609398"/>
            <a:ext cx="9819217" cy="152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把文件中的数据读取到到集合中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使用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Random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产生一个随机数，获得随机索引。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通过随机索引获取随机姓名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5032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点名器升级版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8C2A6938-EE3D-4957-8955-CEBC3F72F46F}"/>
              </a:ext>
            </a:extLst>
          </p:cNvPr>
          <p:cNvSpPr txBox="1"/>
          <p:nvPr/>
        </p:nvSpPr>
        <p:spPr>
          <a:xfrm>
            <a:off x="2195450" y="1838931"/>
            <a:ext cx="9819217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第三次必定是张三同学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C95D5E5-62C8-45BF-A82B-A7073558F45F}"/>
              </a:ext>
            </a:extLst>
          </p:cNvPr>
          <p:cNvSpPr txBox="1"/>
          <p:nvPr/>
        </p:nvSpPr>
        <p:spPr>
          <a:xfrm>
            <a:off x="2191217" y="2609398"/>
            <a:ext cx="9819217" cy="2264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第一次运行时随机的姓名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第二次运行时随机的姓名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难点：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如何确定当前是第几次运行程序？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9465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登录案例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A835969-4EE4-4391-9052-599D16DB8BCC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4643D454-221D-42D5-8B88-1F3C1BBF80B9}"/>
              </a:ext>
            </a:extLst>
          </p:cNvPr>
          <p:cNvSpPr txBox="1"/>
          <p:nvPr/>
        </p:nvSpPr>
        <p:spPr>
          <a:xfrm>
            <a:off x="2206034" y="2619980"/>
            <a:ext cx="10782300" cy="2634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:username=zhangsan&amp;password=123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8514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自动登录案例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F2F87F5-6A40-4276-94E3-9655A37A2AA1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需求：写一个自动登陆小案例。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4EC0907-B160-46B4-A27E-9F66A75D48F7}"/>
              </a:ext>
            </a:extLst>
          </p:cNvPr>
          <p:cNvSpPr txBox="1"/>
          <p:nvPr/>
        </p:nvSpPr>
        <p:spPr>
          <a:xfrm>
            <a:off x="2250483" y="2550130"/>
            <a:ext cx="10917767" cy="37421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</a:t>
            </a:r>
            <a:r>
              <a:rPr lang="en-US" altLang="zh-CN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zhangsan&amp;password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如果一致则打印登陆成功，并将用户录入的数据保存到本地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	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保存格式为：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username=zhangsan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	                    password=123</a:t>
            </a:r>
          </a:p>
          <a:p>
            <a:pPr marL="914377" lvl="1" indent="-304792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再次运行时，则从本地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文件中读取第一次保存的数据，实现自动登陆。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5402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281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commons-io</a:t>
            </a:r>
            <a:r>
              <a:rPr lang="zh-CN" altLang="en-US" dirty="0"/>
              <a:t>概述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9955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是</a:t>
            </a:r>
            <a:r>
              <a:rPr lang="en-US" altLang="zh-CN" dirty="0">
                <a:solidFill>
                  <a:srgbClr val="49504F"/>
                </a:solidFill>
              </a:rPr>
              <a:t>apache</a:t>
            </a:r>
            <a:r>
              <a:rPr lang="zh-CN" altLang="en-US" dirty="0">
                <a:solidFill>
                  <a:srgbClr val="49504F"/>
                </a:solidFill>
              </a:rPr>
              <a:t>开源基金组织提供的一组有关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操作的类库，可以提高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功能开发的效率。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工具包提供了很多有关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操作的类。有两个主要的类</a:t>
            </a:r>
            <a:r>
              <a:rPr lang="en-US" altLang="zh-CN" dirty="0" err="1">
                <a:solidFill>
                  <a:srgbClr val="49504F"/>
                </a:solidFill>
              </a:rPr>
              <a:t>FileUtils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en-US" altLang="zh-CN" dirty="0" err="1">
                <a:solidFill>
                  <a:srgbClr val="49504F"/>
                </a:solidFill>
              </a:rPr>
              <a:t>IOUtils</a:t>
            </a:r>
            <a:endParaRPr lang="en-US" altLang="zh-CN" dirty="0">
              <a:solidFill>
                <a:srgbClr val="49504F"/>
              </a:solidFill>
            </a:endParaRPr>
          </a:p>
          <a:p>
            <a:endParaRPr lang="en-US" altLang="zh-CN" dirty="0"/>
          </a:p>
          <a:p>
            <a:r>
              <a:rPr lang="en-US" altLang="zh-CN" sz="1800" b="1" dirty="0" err="1"/>
              <a:t>FileUtils</a:t>
            </a:r>
            <a:r>
              <a:rPr lang="zh-CN" altLang="en-US" sz="1800" b="1" dirty="0"/>
              <a:t>主要有如下方法</a:t>
            </a:r>
            <a:r>
              <a:rPr lang="en-US" altLang="zh-CN" sz="1800" b="1" dirty="0"/>
              <a:t>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EDF925-986A-42B4-AAF8-ED1C2E74A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6614"/>
              </p:ext>
            </p:extLst>
          </p:nvPr>
        </p:nvGraphicFramePr>
        <p:xfrm>
          <a:off x="782320" y="3278959"/>
          <a:ext cx="9283512" cy="2119086"/>
        </p:xfrm>
        <a:graphic>
          <a:graphicData uri="http://schemas.openxmlformats.org/drawingml/2006/table">
            <a:tbl>
              <a:tblPr/>
              <a:tblGrid>
                <a:gridCol w="5609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67373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String </a:t>
                      </a:r>
                      <a:r>
                        <a:rPr lang="nn-NO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readFileToString</a:t>
                      </a:r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file, String encoding)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读取文件中的数据</a:t>
                      </a:r>
                      <a:r>
                        <a:rPr lang="en-US" altLang="zh-CN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返回字符串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fr-FR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copyFile</a:t>
                      </a:r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srcFile, File destFile)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48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copyDirectoryToDirectory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srcDir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, 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destDir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复制文件夹。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commons-io-2.6.jar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做开发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commons-io</a:t>
            </a:r>
            <a:r>
              <a:rPr lang="zh-CN" altLang="en-US" dirty="0"/>
              <a:t>简化</a:t>
            </a:r>
            <a:r>
              <a:rPr lang="en-US" altLang="zh-CN" dirty="0"/>
              <a:t>io</a:t>
            </a:r>
            <a:r>
              <a:rPr lang="zh-CN" altLang="en-US" dirty="0"/>
              <a:t>流读写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在项目中创建一个文件夹：</a:t>
            </a:r>
            <a:r>
              <a:rPr lang="en-US" altLang="zh-CN" dirty="0"/>
              <a:t>lib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commons-io-2.6.jar</a:t>
            </a:r>
            <a:r>
              <a:rPr lang="zh-CN" altLang="en-US" dirty="0"/>
              <a:t>文件复制到</a:t>
            </a:r>
            <a:r>
              <a:rPr lang="en-US" altLang="zh-CN" dirty="0"/>
              <a:t>lib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</a:t>
            </a:r>
            <a:r>
              <a:rPr lang="en-US" altLang="zh-CN" dirty="0"/>
              <a:t>jar</a:t>
            </a:r>
            <a:r>
              <a:rPr lang="zh-CN" altLang="en-US" dirty="0"/>
              <a:t>文件上点右键，选择 </a:t>
            </a:r>
            <a:r>
              <a:rPr lang="en-US" altLang="zh-CN" dirty="0"/>
              <a:t>Add as Library -&gt; 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在类中导包使用</a:t>
            </a:r>
          </a:p>
        </p:txBody>
      </p:sp>
    </p:spTree>
    <p:extLst>
      <p:ext uri="{BB962C8B-B14F-4D97-AF65-F5344CB8AC3E}">
        <p14:creationId xmlns:p14="http://schemas.microsoft.com/office/powerpoint/2010/main" val="604647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3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" y="5804222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88" y="5778820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74A916-8A54-4385-B32D-D2AE94F3DF7A}"/>
              </a:ext>
            </a:extLst>
          </p:cNvPr>
          <p:cNvGrpSpPr>
            <a:grpSpLocks/>
          </p:cNvGrpSpPr>
          <p:nvPr/>
        </p:nvGrpSpPr>
        <p:grpSpPr bwMode="auto">
          <a:xfrm>
            <a:off x="46567" y="1402432"/>
            <a:ext cx="1054100" cy="1557867"/>
            <a:chOff x="605463" y="1598561"/>
            <a:chExt cx="790138" cy="1167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410789-EC08-451C-9FE1-0BE9C706B941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数据源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3F204D-8E14-4A2C-8A6C-A33FD155FA55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C9DC50-A42D-4FCE-BB28-F4B1F4DA22F8}"/>
              </a:ext>
            </a:extLst>
          </p:cNvPr>
          <p:cNvGrpSpPr>
            <a:grpSpLocks/>
          </p:cNvGrpSpPr>
          <p:nvPr/>
        </p:nvGrpSpPr>
        <p:grpSpPr bwMode="auto">
          <a:xfrm>
            <a:off x="11051118" y="1237333"/>
            <a:ext cx="1054100" cy="1602316"/>
            <a:chOff x="7596336" y="1565526"/>
            <a:chExt cx="790138" cy="12007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97DF25-F1DB-4010-AA3F-B6D9372C64D4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目的地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0C349D-8B40-45C2-8C0D-11C774E3505D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sp>
        <p:nvSpPr>
          <p:cNvPr id="21" name="Rectangle 7">
            <a:extLst>
              <a:ext uri="{FF2B5EF4-FFF2-40B4-BE49-F238E27FC236}">
                <a16:creationId xmlns:a16="http://schemas.microsoft.com/office/drawing/2014/main" id="{B835256A-0549-4773-B51C-A9CC2591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67" y="2281478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38C4261-6E57-42E6-969C-F1429CBF4BB0}"/>
              </a:ext>
            </a:extLst>
          </p:cNvPr>
          <p:cNvGrpSpPr>
            <a:grpSpLocks/>
          </p:cNvGrpSpPr>
          <p:nvPr/>
        </p:nvGrpSpPr>
        <p:grpSpPr bwMode="auto">
          <a:xfrm>
            <a:off x="1100667" y="2083999"/>
            <a:ext cx="2019300" cy="696383"/>
            <a:chOff x="826071" y="2110028"/>
            <a:chExt cx="1513682" cy="52180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885A9C-6956-4361-93F4-079AE2BFCF50}"/>
                </a:ext>
              </a:extLst>
            </p:cNvPr>
            <p:cNvSpPr/>
            <p:nvPr/>
          </p:nvSpPr>
          <p:spPr>
            <a:xfrm>
              <a:off x="826071" y="2219463"/>
              <a:ext cx="721935" cy="253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E192E4-E42B-4508-9B8F-DEF004E81D64}"/>
                </a:ext>
              </a:extLst>
            </p:cNvPr>
            <p:cNvSpPr/>
            <p:nvPr/>
          </p:nvSpPr>
          <p:spPr>
            <a:xfrm>
              <a:off x="1549592" y="2110028"/>
              <a:ext cx="790161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字节缓冲输入流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F566496-CCDA-4CA4-8F51-CE97989CD9FB}"/>
              </a:ext>
            </a:extLst>
          </p:cNvPr>
          <p:cNvGrpSpPr>
            <a:grpSpLocks/>
          </p:cNvGrpSpPr>
          <p:nvPr/>
        </p:nvGrpSpPr>
        <p:grpSpPr bwMode="auto">
          <a:xfrm>
            <a:off x="9359900" y="2012033"/>
            <a:ext cx="1686984" cy="696383"/>
            <a:chOff x="7020272" y="2056116"/>
            <a:chExt cx="1264210" cy="52180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602A32-111E-44D1-8B5B-C7C8B7EC80F5}"/>
                </a:ext>
              </a:extLst>
            </p:cNvPr>
            <p:cNvSpPr/>
            <p:nvPr/>
          </p:nvSpPr>
          <p:spPr>
            <a:xfrm>
              <a:off x="7669032" y="2189342"/>
              <a:ext cx="615450" cy="25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BF2F666-6700-4022-B68B-7DD9ADE0B1E5}"/>
                </a:ext>
              </a:extLst>
            </p:cNvPr>
            <p:cNvSpPr/>
            <p:nvPr/>
          </p:nvSpPr>
          <p:spPr>
            <a:xfrm>
              <a:off x="7020272" y="2056116"/>
              <a:ext cx="648760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字节缓冲输出流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7EEBB1-8000-4844-87E8-96A749CA04D9}"/>
              </a:ext>
            </a:extLst>
          </p:cNvPr>
          <p:cNvGrpSpPr>
            <a:grpSpLocks/>
          </p:cNvGrpSpPr>
          <p:nvPr/>
        </p:nvGrpSpPr>
        <p:grpSpPr bwMode="auto">
          <a:xfrm>
            <a:off x="3119967" y="1357981"/>
            <a:ext cx="6239933" cy="1737784"/>
            <a:chOff x="2339752" y="1565275"/>
            <a:chExt cx="4680520" cy="130333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4EDFE5-C755-4EC8-88F5-CECBA55281D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内存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FF8212-1692-42AA-98BA-DFE0817C94EE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757CF8-1756-4510-A11C-2A6D9A831C53}"/>
              </a:ext>
            </a:extLst>
          </p:cNvPr>
          <p:cNvGrpSpPr>
            <a:grpSpLocks/>
          </p:cNvGrpSpPr>
          <p:nvPr/>
        </p:nvGrpSpPr>
        <p:grpSpPr bwMode="auto">
          <a:xfrm>
            <a:off x="3174604" y="2125273"/>
            <a:ext cx="1088760" cy="851761"/>
            <a:chOff x="3165362" y="2169189"/>
            <a:chExt cx="817269" cy="6377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955905-1FED-44FF-A633-5C4B8C023F8A}"/>
                </a:ext>
              </a:extLst>
            </p:cNvPr>
            <p:cNvSpPr/>
            <p:nvPr/>
          </p:nvSpPr>
          <p:spPr>
            <a:xfrm>
              <a:off x="3236861" y="2169189"/>
              <a:ext cx="721342" cy="355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缓冲输入流的数组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BBC7251-D3E4-418F-8C1A-3EFDF0C1E8AD}"/>
                </a:ext>
              </a:extLst>
            </p:cNvPr>
            <p:cNvSpPr/>
            <p:nvPr/>
          </p:nvSpPr>
          <p:spPr>
            <a:xfrm>
              <a:off x="3165362" y="2576518"/>
              <a:ext cx="817269" cy="230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F46290B-A0E0-4D18-93E5-B2B6EB171972}"/>
              </a:ext>
            </a:extLst>
          </p:cNvPr>
          <p:cNvGrpSpPr>
            <a:grpSpLocks/>
          </p:cNvGrpSpPr>
          <p:nvPr/>
        </p:nvGrpSpPr>
        <p:grpSpPr bwMode="auto">
          <a:xfrm>
            <a:off x="8059871" y="2134798"/>
            <a:ext cx="1088760" cy="853877"/>
            <a:chOff x="5200233" y="2169189"/>
            <a:chExt cx="817269" cy="63920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4ACAED-F74B-4DC7-B6D6-D080CB168DAF}"/>
                </a:ext>
              </a:extLst>
            </p:cNvPr>
            <p:cNvSpPr/>
            <p:nvPr/>
          </p:nvSpPr>
          <p:spPr>
            <a:xfrm>
              <a:off x="5266965" y="2169189"/>
              <a:ext cx="722931" cy="354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缓冲输出流的数组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D348A4-FF2C-4F08-83F6-E108CC40672A}"/>
                </a:ext>
              </a:extLst>
            </p:cNvPr>
            <p:cNvSpPr/>
            <p:nvPr/>
          </p:nvSpPr>
          <p:spPr>
            <a:xfrm>
              <a:off x="5200233" y="2577994"/>
              <a:ext cx="817269" cy="230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id="{7747AA55-04D8-4AAD-A78A-F71486C7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10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DB818CB2-8064-43B1-B3AA-016E7F50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66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7CDCB23-EC2C-47C3-80E4-4D64E5FF0581}"/>
              </a:ext>
            </a:extLst>
          </p:cNvPr>
          <p:cNvSpPr txBox="1"/>
          <p:nvPr/>
        </p:nvSpPr>
        <p:spPr>
          <a:xfrm>
            <a:off x="270934" y="3451789"/>
            <a:ext cx="11460989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字节缓冲流性能优化原理：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以后我们直接从缓冲池读取数据，所以性能较好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数据就直接写入到缓冲池中去，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写数据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性能极高了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5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22940</TotalTime>
  <Words>3971</Words>
  <Application>Microsoft Office PowerPoint</Application>
  <PresentationFormat>宽屏</PresentationFormat>
  <Paragraphs>693</Paragraphs>
  <Slides>69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69</vt:i4>
      </vt:variant>
    </vt:vector>
  </HeadingPairs>
  <TitlesOfParts>
    <vt:vector size="9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IO流(二)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4762</cp:revision>
  <dcterms:created xsi:type="dcterms:W3CDTF">2020-03-31T02:23:27Z</dcterms:created>
  <dcterms:modified xsi:type="dcterms:W3CDTF">2021-10-10T11:51:19Z</dcterms:modified>
</cp:coreProperties>
</file>