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8"/>
  </p:notesMasterIdLst>
  <p:handoutMasterIdLst>
    <p:handoutMasterId r:id="rId79"/>
  </p:handoutMasterIdLst>
  <p:sldIdLst>
    <p:sldId id="1105" r:id="rId8"/>
    <p:sldId id="1302" r:id="rId9"/>
    <p:sldId id="673" r:id="rId10"/>
    <p:sldId id="671" r:id="rId11"/>
    <p:sldId id="1343" r:id="rId12"/>
    <p:sldId id="451" r:id="rId13"/>
    <p:sldId id="1344" r:id="rId14"/>
    <p:sldId id="472" r:id="rId15"/>
    <p:sldId id="1325" r:id="rId16"/>
    <p:sldId id="1345" r:id="rId17"/>
    <p:sldId id="676" r:id="rId18"/>
    <p:sldId id="818" r:id="rId19"/>
    <p:sldId id="1327" r:id="rId20"/>
    <p:sldId id="1346" r:id="rId21"/>
    <p:sldId id="633" r:id="rId22"/>
    <p:sldId id="1329" r:id="rId23"/>
    <p:sldId id="1347" r:id="rId24"/>
    <p:sldId id="1330" r:id="rId25"/>
    <p:sldId id="647" r:id="rId26"/>
    <p:sldId id="1331" r:id="rId27"/>
    <p:sldId id="1332" r:id="rId28"/>
    <p:sldId id="1348" r:id="rId29"/>
    <p:sldId id="1333" r:id="rId30"/>
    <p:sldId id="1334" r:id="rId31"/>
    <p:sldId id="854" r:id="rId32"/>
    <p:sldId id="829" r:id="rId33"/>
    <p:sldId id="1349" r:id="rId34"/>
    <p:sldId id="1335" r:id="rId35"/>
    <p:sldId id="855" r:id="rId36"/>
    <p:sldId id="856" r:id="rId37"/>
    <p:sldId id="857" r:id="rId38"/>
    <p:sldId id="1350" r:id="rId39"/>
    <p:sldId id="833" r:id="rId40"/>
    <p:sldId id="858" r:id="rId41"/>
    <p:sldId id="1336" r:id="rId42"/>
    <p:sldId id="1337" r:id="rId43"/>
    <p:sldId id="1351" r:id="rId44"/>
    <p:sldId id="838" r:id="rId45"/>
    <p:sldId id="839" r:id="rId46"/>
    <p:sldId id="1352" r:id="rId47"/>
    <p:sldId id="460" r:id="rId48"/>
    <p:sldId id="1338" r:id="rId49"/>
    <p:sldId id="842" r:id="rId50"/>
    <p:sldId id="1353" r:id="rId51"/>
    <p:sldId id="843" r:id="rId52"/>
    <p:sldId id="844" r:id="rId53"/>
    <p:sldId id="845" r:id="rId54"/>
    <p:sldId id="1354" r:id="rId55"/>
    <p:sldId id="666" r:id="rId56"/>
    <p:sldId id="1340" r:id="rId57"/>
    <p:sldId id="847" r:id="rId58"/>
    <p:sldId id="1355" r:id="rId59"/>
    <p:sldId id="668" r:id="rId60"/>
    <p:sldId id="1341" r:id="rId61"/>
    <p:sldId id="863" r:id="rId62"/>
    <p:sldId id="1356" r:id="rId63"/>
    <p:sldId id="865" r:id="rId64"/>
    <p:sldId id="850" r:id="rId65"/>
    <p:sldId id="866" r:id="rId66"/>
    <p:sldId id="867" r:id="rId67"/>
    <p:sldId id="1357" r:id="rId68"/>
    <p:sldId id="852" r:id="rId69"/>
    <p:sldId id="1358" r:id="rId70"/>
    <p:sldId id="1360" r:id="rId71"/>
    <p:sldId id="1129" r:id="rId72"/>
    <p:sldId id="1359" r:id="rId73"/>
    <p:sldId id="1361" r:id="rId74"/>
    <p:sldId id="1363" r:id="rId75"/>
    <p:sldId id="355" r:id="rId76"/>
    <p:sldId id="264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AFBCD5D-EA98-47AE-AC59-ED374ADDE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5A9771D-EBB5-4A3F-9C66-922846042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0F02D39B-A247-4F66-9376-9822D93CE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8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1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4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9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6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64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4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5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230D429-0A98-4DA1-ACC0-577B11E01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F45974-B773-4E30-8B1D-C65F36B90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917FB3D-602A-4F6F-976F-636546F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AFBCD5D-EA98-47AE-AC59-ED374ADDE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5A9771D-EBB5-4A3F-9C66-922846042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0F02D39B-A247-4F66-9376-9822D93CE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53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230D429-0A98-4DA1-ACC0-577B11E01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F45974-B773-4E30-8B1D-C65F36B90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917FB3D-602A-4F6F-976F-636546F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45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65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70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EB21792-817B-41B8-96BD-C46264BAD7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9D9807D-63D6-4C3F-8728-0D34B99A7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ED7D3B5-0FD2-4E29-BD1B-09B3A442E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6868A2-3C36-4041-9FE6-0D2B8CD17CA9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EB21792-817B-41B8-96BD-C46264BAD7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9D9807D-63D6-4C3F-8728-0D34B99A7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ED7D3B5-0FD2-4E29-BD1B-09B3A442E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6868A2-3C36-4041-9FE6-0D2B8CD17CA9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77D1D0D-D20F-47D5-A979-5083D82E3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8377FFE2-6FA4-444B-88A8-037A0F5F27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B8A19AE-D201-4EF9-9542-69FB951F4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3F81180-195E-4977-9DA2-006137FE28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99E7C5D-704C-4C1B-A128-91A3783DE7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77716EB-D818-4C13-9C36-19D071766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E5BE13-87F6-434F-AA21-26EBB6C8FD4E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0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86E17AA-6290-48E9-A620-A6F1D49822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97EDBF15-A9D1-44D3-8590-5D1649AADB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F717347-0FBA-45B2-B436-7B9AE2FF8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CBAB1-E56A-4967-9440-3CB852D6CF90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33657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43852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2" r:id="rId20"/>
    <p:sldLayoutId id="2147483743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5400" dirty="0"/>
              <a:t>单元测试、反射、注解、动态代理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20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FEA951-41D3-41C7-8CF0-88CDB43F853B}"/>
              </a:ext>
            </a:extLst>
          </p:cNvPr>
          <p:cNvSpPr txBox="1"/>
          <p:nvPr/>
        </p:nvSpPr>
        <p:spPr>
          <a:xfrm>
            <a:off x="629920" y="879272"/>
            <a:ext cx="10617200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Junit常用注解(Junit 4.xxxx版本)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AEB363-9CD6-4C9C-8042-97019C906D74}"/>
              </a:ext>
            </a:extLst>
          </p:cNvPr>
          <p:cNvSpPr txBox="1"/>
          <p:nvPr/>
        </p:nvSpPr>
        <p:spPr>
          <a:xfrm>
            <a:off x="629920" y="4929326"/>
            <a:ext cx="60960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开始执行的方法:初始化资源。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执行完之后的方法:释放资源。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089DD0B-1DB7-429B-BCC9-34D1FD7C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31558"/>
              </p:ext>
            </p:extLst>
          </p:nvPr>
        </p:nvGraphicFramePr>
        <p:xfrm>
          <a:off x="629921" y="1573074"/>
          <a:ext cx="7548879" cy="3155490"/>
        </p:xfrm>
        <a:graphic>
          <a:graphicData uri="http://schemas.openxmlformats.org/drawingml/2006/table">
            <a:tbl>
              <a:tblPr/>
              <a:tblGrid>
                <a:gridCol w="154824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0063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FEA951-41D3-41C7-8CF0-88CDB43F853B}"/>
              </a:ext>
            </a:extLst>
          </p:cNvPr>
          <p:cNvSpPr txBox="1"/>
          <p:nvPr/>
        </p:nvSpPr>
        <p:spPr>
          <a:xfrm>
            <a:off x="629920" y="1070103"/>
            <a:ext cx="10617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Junit常用注解(Junit 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.xxxx版本)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E47B253-7951-496F-AAE0-C8827484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09179"/>
              </p:ext>
            </p:extLst>
          </p:nvPr>
        </p:nvGraphicFramePr>
        <p:xfrm>
          <a:off x="629921" y="1573074"/>
          <a:ext cx="7548879" cy="3155490"/>
        </p:xfrm>
        <a:graphic>
          <a:graphicData uri="http://schemas.openxmlformats.org/drawingml/2006/table">
            <a:tbl>
              <a:tblPr/>
              <a:tblGrid>
                <a:gridCol w="154824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0063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Each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Each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All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All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AEB363-9CD6-4C9C-8042-97019C906D74}"/>
              </a:ext>
            </a:extLst>
          </p:cNvPr>
          <p:cNvSpPr txBox="1"/>
          <p:nvPr/>
        </p:nvSpPr>
        <p:spPr>
          <a:xfrm>
            <a:off x="629920" y="4929326"/>
            <a:ext cx="60960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开始执行的方法:初始化资源。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执行完之后的方法:释放资源。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9460" y="59100"/>
            <a:ext cx="7548879" cy="4511040"/>
          </a:xfrm>
        </p:spPr>
        <p:txBody>
          <a:bodyPr/>
          <a:lstStyle/>
          <a:p>
            <a:r>
              <a:rPr lang="en-US" altLang="zh-CN" dirty="0"/>
              <a:t>JUnit4</a:t>
            </a:r>
            <a:r>
              <a:rPr lang="zh-CN" altLang="en-US" dirty="0"/>
              <a:t>的注解有哪些？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C58707-6098-4013-9986-C3A091AD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46316"/>
              </p:ext>
            </p:extLst>
          </p:nvPr>
        </p:nvGraphicFramePr>
        <p:xfrm>
          <a:off x="4929809" y="2472018"/>
          <a:ext cx="7138530" cy="3155490"/>
        </p:xfrm>
        <a:graphic>
          <a:graphicData uri="http://schemas.openxmlformats.org/drawingml/2006/table">
            <a:tbl>
              <a:tblPr/>
              <a:tblGrid>
                <a:gridCol w="146408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44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12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87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22ACA3DE-7157-4786-B17D-1BD6E24A175D}"/>
              </a:ext>
            </a:extLst>
          </p:cNvPr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3E82F-F312-4E12-A506-8765AE9F55DB}"/>
              </a:ext>
            </a:extLst>
          </p:cNvPr>
          <p:cNvSpPr txBox="1"/>
          <p:nvPr/>
        </p:nvSpPr>
        <p:spPr>
          <a:xfrm>
            <a:off x="880120" y="1571508"/>
            <a:ext cx="8365807" cy="24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反射是指对于任何一个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类，在"运行的时候"都可以直接得到这个类全部成分。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在运行时,可以直接得到这个类的构造器对象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在运行时,可以直接得到这个类的成员变量对象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在运行时,可以直接得到这个类的成员方法对象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这种运行时动态获取类信息以及动态调用类中成分的能力称为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语言的反射机制。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E13A87-26C0-4145-9FEB-86899FA57F2B}"/>
              </a:ext>
            </a:extLst>
          </p:cNvPr>
          <p:cNvSpPr txBox="1"/>
          <p:nvPr/>
        </p:nvSpPr>
        <p:spPr>
          <a:xfrm>
            <a:off x="880120" y="4088236"/>
            <a:ext cx="9023985" cy="2173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反射的关键：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反射的第一步都是先得到编译后的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可以得到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的全部成分。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44858-F769-44E1-BD2F-4ECDF505946C}"/>
              </a:ext>
            </a:extLst>
          </p:cNvPr>
          <p:cNvSpPr txBox="1"/>
          <p:nvPr/>
        </p:nvSpPr>
        <p:spPr>
          <a:xfrm>
            <a:off x="977087" y="5277163"/>
            <a:ext cx="609600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HelloWorld.java -&gt; javac -&gt;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067" y="1328377"/>
            <a:ext cx="770136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反射的基本</a:t>
            </a:r>
            <a:r>
              <a:rPr lang="zh-CN" altLang="en-US" sz="1600" dirty="0"/>
              <a:t>作用、关键？</a:t>
            </a:r>
            <a:endParaRPr lang="en-US" altLang="zh-CN" sz="1600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反射是在运行时获取类的字节码文件对象：然后可以解析类中的全部成分。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反射的核心思想和关键就是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得到编译以后的class文件对象。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1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80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2B90F5-3873-4B1F-81A2-056BDF0C9F32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20A035C-B5B4-4731-8CFB-AA89CB172A6C}"/>
              </a:ext>
            </a:extLst>
          </p:cNvPr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752AE1-CE15-4C23-A3A2-9B9AA3F8DA43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523067" y="3406776"/>
            <a:ext cx="1183216" cy="10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FA390B5-7E61-4011-A2D1-6F6AACEA1AFE}"/>
              </a:ext>
            </a:extLst>
          </p:cNvPr>
          <p:cNvSpPr/>
          <p:nvPr/>
        </p:nvSpPr>
        <p:spPr>
          <a:xfrm>
            <a:off x="3706283" y="2984501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D6E34C-A622-42E6-B7E0-45494EFB815F}"/>
              </a:ext>
            </a:extLst>
          </p:cNvPr>
          <p:cNvSpPr/>
          <p:nvPr/>
        </p:nvSpPr>
        <p:spPr>
          <a:xfrm>
            <a:off x="2728635" y="302107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A9D1BAF-69FB-4A9E-8BD3-737D531C75A3}"/>
              </a:ext>
            </a:extLst>
          </p:cNvPr>
          <p:cNvSpPr/>
          <p:nvPr/>
        </p:nvSpPr>
        <p:spPr>
          <a:xfrm>
            <a:off x="7295092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6E4D45-061F-4616-B080-C644EEE7B10D}"/>
              </a:ext>
            </a:extLst>
          </p:cNvPr>
          <p:cNvSpPr/>
          <p:nvPr/>
        </p:nvSpPr>
        <p:spPr>
          <a:xfrm>
            <a:off x="7719359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436A6AF-71DF-4278-9300-41BE077D90C0}"/>
              </a:ext>
            </a:extLst>
          </p:cNvPr>
          <p:cNvGrpSpPr>
            <a:grpSpLocks/>
          </p:cNvGrpSpPr>
          <p:nvPr/>
        </p:nvGrpSpPr>
        <p:grpSpPr bwMode="auto">
          <a:xfrm>
            <a:off x="5614460" y="2492374"/>
            <a:ext cx="1076430" cy="1873251"/>
            <a:chOff x="4330933" y="2499742"/>
            <a:chExt cx="1293433" cy="1996427"/>
          </a:xfrm>
        </p:grpSpPr>
        <p:pic>
          <p:nvPicPr>
            <p:cNvPr id="18446" name="图片 15">
              <a:extLst>
                <a:ext uri="{FF2B5EF4-FFF2-40B4-BE49-F238E27FC236}">
                  <a16:creationId xmlns:a16="http://schemas.microsoft.com/office/drawing/2014/main" id="{AD79D773-D95D-44CD-AE96-39B42E022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矩形 55">
              <a:extLst>
                <a:ext uri="{FF2B5EF4-FFF2-40B4-BE49-F238E27FC236}">
                  <a16:creationId xmlns:a16="http://schemas.microsoft.com/office/drawing/2014/main" id="{E7897994-8222-4A23-899B-3511872B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E39102EF-7AC0-4453-94B1-609E8F782760}"/>
              </a:ext>
            </a:extLst>
          </p:cNvPr>
          <p:cNvSpPr/>
          <p:nvPr/>
        </p:nvSpPr>
        <p:spPr>
          <a:xfrm>
            <a:off x="3873926" y="394165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0C55B7A4-0F1A-4047-8A34-6AB978C60F0A}"/>
              </a:ext>
            </a:extLst>
          </p:cNvPr>
          <p:cNvSpPr/>
          <p:nvPr/>
        </p:nvSpPr>
        <p:spPr>
          <a:xfrm>
            <a:off x="7465283" y="323638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7" grpId="0" animBg="1"/>
      <p:bldP spid="34" grpId="0"/>
      <p:bldP spid="58" grpId="0"/>
      <p:bldP spid="7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>
            <a:extLst>
              <a:ext uri="{FF2B5EF4-FFF2-40B4-BE49-F238E27FC236}">
                <a16:creationId xmlns:a16="http://schemas.microsoft.com/office/drawing/2014/main" id="{FF6D81D1-052C-43E6-BA4A-A62295C6277F}"/>
              </a:ext>
            </a:extLst>
          </p:cNvPr>
          <p:cNvSpPr/>
          <p:nvPr/>
        </p:nvSpPr>
        <p:spPr>
          <a:xfrm>
            <a:off x="2619253" y="2535858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208CC3-2C1D-420F-80A5-692B782C95C5}"/>
              </a:ext>
            </a:extLst>
          </p:cNvPr>
          <p:cNvSpPr/>
          <p:nvPr/>
        </p:nvSpPr>
        <p:spPr>
          <a:xfrm>
            <a:off x="4312830" y="21074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9EAB2589-544F-4D3B-8EB8-D00B26CC783F}"/>
              </a:ext>
            </a:extLst>
          </p:cNvPr>
          <p:cNvSpPr/>
          <p:nvPr/>
        </p:nvSpPr>
        <p:spPr>
          <a:xfrm>
            <a:off x="2970977" y="2889342"/>
            <a:ext cx="987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DE37BAE-C8FD-4B0B-A673-050CF7DFEA6C}"/>
              </a:ext>
            </a:extLst>
          </p:cNvPr>
          <p:cNvSpPr/>
          <p:nvPr/>
        </p:nvSpPr>
        <p:spPr>
          <a:xfrm>
            <a:off x="3273302" y="3211075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B8D82F-CA7C-4255-A398-94ECDBA8BB19}"/>
              </a:ext>
            </a:extLst>
          </p:cNvPr>
          <p:cNvSpPr/>
          <p:nvPr/>
        </p:nvSpPr>
        <p:spPr>
          <a:xfrm>
            <a:off x="4057690" y="2853359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837AA6-8C5E-490F-B650-57781867C840}"/>
              </a:ext>
            </a:extLst>
          </p:cNvPr>
          <p:cNvSpPr/>
          <p:nvPr/>
        </p:nvSpPr>
        <p:spPr>
          <a:xfrm>
            <a:off x="3783421" y="3397341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28C661-C638-4C02-A3A4-8FACA47CD75C}"/>
              </a:ext>
            </a:extLst>
          </p:cNvPr>
          <p:cNvSpPr/>
          <p:nvPr/>
        </p:nvSpPr>
        <p:spPr>
          <a:xfrm>
            <a:off x="3783420" y="4292692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CAFA9A-E031-49C7-A1D2-48B68C3A871A}"/>
              </a:ext>
            </a:extLst>
          </p:cNvPr>
          <p:cNvSpPr/>
          <p:nvPr/>
        </p:nvSpPr>
        <p:spPr>
          <a:xfrm>
            <a:off x="3808820" y="5168992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8E85A13-5CB9-4951-86E1-53ADDEE6EB70}"/>
              </a:ext>
            </a:extLst>
          </p:cNvPr>
          <p:cNvSpPr/>
          <p:nvPr/>
        </p:nvSpPr>
        <p:spPr>
          <a:xfrm>
            <a:off x="3751669" y="3397341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BF01B58-9904-40F0-BB8A-E27617C88590}"/>
              </a:ext>
            </a:extLst>
          </p:cNvPr>
          <p:cNvSpPr/>
          <p:nvPr/>
        </p:nvSpPr>
        <p:spPr>
          <a:xfrm>
            <a:off x="3738969" y="4288458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BE05170-DF5C-4562-8393-A9C1D205F89A}"/>
              </a:ext>
            </a:extLst>
          </p:cNvPr>
          <p:cNvSpPr/>
          <p:nvPr/>
        </p:nvSpPr>
        <p:spPr>
          <a:xfrm>
            <a:off x="3738969" y="5168992"/>
            <a:ext cx="2209800" cy="4445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398E34-891E-40A1-B77B-9C2DF1D8F442}"/>
              </a:ext>
            </a:extLst>
          </p:cNvPr>
          <p:cNvCxnSpPr>
            <a:stCxn id="3" idx="3"/>
          </p:cNvCxnSpPr>
          <p:nvPr/>
        </p:nvCxnSpPr>
        <p:spPr>
          <a:xfrm flipV="1">
            <a:off x="5961469" y="3782574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2C10F55-0C01-4DA1-BBB7-A3F08D4A571D}"/>
              </a:ext>
            </a:extLst>
          </p:cNvPr>
          <p:cNvSpPr/>
          <p:nvPr/>
        </p:nvSpPr>
        <p:spPr>
          <a:xfrm>
            <a:off x="7343654" y="3613242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E0FE48-4F58-40C3-B3FF-CDCE84048F8A}"/>
              </a:ext>
            </a:extLst>
          </p:cNvPr>
          <p:cNvCxnSpPr/>
          <p:nvPr/>
        </p:nvCxnSpPr>
        <p:spPr>
          <a:xfrm flipV="1">
            <a:off x="5961469" y="467369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5EA5117-73BD-4E36-A424-D1B3A9A16C64}"/>
              </a:ext>
            </a:extLst>
          </p:cNvPr>
          <p:cNvSpPr/>
          <p:nvPr/>
        </p:nvSpPr>
        <p:spPr>
          <a:xfrm>
            <a:off x="7343653" y="4504359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lang="zh-CN" altLang="en-US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734F95-BC3D-4F45-83CF-5629EDA61D48}"/>
              </a:ext>
            </a:extLst>
          </p:cNvPr>
          <p:cNvCxnSpPr/>
          <p:nvPr/>
        </p:nvCxnSpPr>
        <p:spPr>
          <a:xfrm flipV="1">
            <a:off x="5961469" y="539124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7FE216C-517E-43AD-839A-48497ACFFC64}"/>
              </a:ext>
            </a:extLst>
          </p:cNvPr>
          <p:cNvSpPr/>
          <p:nvPr/>
        </p:nvSpPr>
        <p:spPr>
          <a:xfrm>
            <a:off x="7343654" y="5221908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</p:spTree>
    <p:extLst>
      <p:ext uri="{BB962C8B-B14F-4D97-AF65-F5344CB8AC3E}">
        <p14:creationId xmlns:p14="http://schemas.microsoft.com/office/powerpoint/2010/main" val="38522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1609382" y="1890493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671721" y="1890493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22" y="2083032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995" y="2090906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787376" y="1889542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29" y="2090906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39400" y="4477451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710963" y="2837628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注解是什么，具体是如何在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程序中解决问题的？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8066402" y="2843810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1609382" y="2858842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开发好的系统中存在很多的方法，如何对这些方法的正确性进行测试。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3580275" y="2858842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如何在程序运行时去得到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对象，然后去获取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中的每个成分。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849072" y="1119980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今日课程同学们需要学会什么</a:t>
            </a:r>
          </a:p>
        </p:txBody>
      </p:sp>
      <p:sp>
        <p:nvSpPr>
          <p:cNvPr id="17" name="任意多边形 3">
            <a:extLst>
              <a:ext uri="{FF2B5EF4-FFF2-40B4-BE49-F238E27FC236}">
                <a16:creationId xmlns:a16="http://schemas.microsoft.com/office/drawing/2014/main" id="{3BA49BCE-34D6-47F1-BF64-64E1CE3CABDF}"/>
              </a:ext>
            </a:extLst>
          </p:cNvPr>
          <p:cNvSpPr/>
          <p:nvPr/>
        </p:nvSpPr>
        <p:spPr bwMode="auto">
          <a:xfrm>
            <a:off x="7900946" y="1890017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FFCA0B67-F5DA-4CD3-B0E9-17141F5C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447" y="2082556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5A47300D-09BE-4F4C-82D0-823736F4F7CE}"/>
              </a:ext>
            </a:extLst>
          </p:cNvPr>
          <p:cNvSpPr txBox="1"/>
          <p:nvPr/>
        </p:nvSpPr>
        <p:spPr>
          <a:xfrm>
            <a:off x="8066402" y="2871169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框架技术的底层会用到的。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20" grpId="0" animBg="1"/>
      <p:bldP spid="21" grpId="0"/>
      <p:bldP spid="33" grpId="0"/>
      <p:bldP spid="34" grpId="0"/>
      <p:bldP spid="39" grpId="0"/>
      <p:bldP spid="40" grpId="0"/>
      <p:bldP spid="17" grpId="0" animBg="1"/>
      <p:bldP spid="18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90DBE2EA-EB0E-4FC6-A006-3DACB500799A}"/>
              </a:ext>
            </a:extLst>
          </p:cNvPr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9ABBA9-3CCD-4E99-98E6-0CC80E0E149F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2523067" y="3403600"/>
            <a:ext cx="757767" cy="2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B11D4C8-CB1D-4844-9B0A-F7E2D0EA1DED}"/>
              </a:ext>
            </a:extLst>
          </p:cNvPr>
          <p:cNvSpPr/>
          <p:nvPr/>
        </p:nvSpPr>
        <p:spPr>
          <a:xfrm>
            <a:off x="3280833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9F1823-39D7-4C09-9017-C843734B7F9D}"/>
              </a:ext>
            </a:extLst>
          </p:cNvPr>
          <p:cNvSpPr/>
          <p:nvPr/>
        </p:nvSpPr>
        <p:spPr>
          <a:xfrm>
            <a:off x="2528233" y="3067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6BCFF99-B8CD-463A-895F-D51E55E32B34}"/>
              </a:ext>
            </a:extLst>
          </p:cNvPr>
          <p:cNvSpPr/>
          <p:nvPr/>
        </p:nvSpPr>
        <p:spPr>
          <a:xfrm>
            <a:off x="6210300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F07190-F38C-42D6-90D3-B23B6A35CF66}"/>
              </a:ext>
            </a:extLst>
          </p:cNvPr>
          <p:cNvSpPr/>
          <p:nvPr/>
        </p:nvSpPr>
        <p:spPr>
          <a:xfrm>
            <a:off x="6634567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AD6BD30-12CC-4ABF-888D-93386DA0DEF7}"/>
              </a:ext>
            </a:extLst>
          </p:cNvPr>
          <p:cNvCxnSpPr/>
          <p:nvPr/>
        </p:nvCxnSpPr>
        <p:spPr>
          <a:xfrm flipV="1">
            <a:off x="7687734" y="3479800"/>
            <a:ext cx="1488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0927F6D-0CE7-480D-940B-AD8C0857CFEC}"/>
              </a:ext>
            </a:extLst>
          </p:cNvPr>
          <p:cNvSpPr/>
          <p:nvPr/>
        </p:nvSpPr>
        <p:spPr>
          <a:xfrm>
            <a:off x="7929041" y="306705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DE9D041-D1A2-4528-B3F6-0A5D0D05E0AC}"/>
              </a:ext>
            </a:extLst>
          </p:cNvPr>
          <p:cNvSpPr/>
          <p:nvPr/>
        </p:nvSpPr>
        <p:spPr>
          <a:xfrm>
            <a:off x="9175752" y="3028951"/>
            <a:ext cx="1680633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Student()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1" name="圆角矩形 7170">
            <a:extLst>
              <a:ext uri="{FF2B5EF4-FFF2-40B4-BE49-F238E27FC236}">
                <a16:creationId xmlns:a16="http://schemas.microsoft.com/office/drawing/2014/main" id="{D303E779-1103-4F3A-A4D1-66ACF60A578F}"/>
              </a:ext>
            </a:extLst>
          </p:cNvPr>
          <p:cNvSpPr/>
          <p:nvPr/>
        </p:nvSpPr>
        <p:spPr>
          <a:xfrm>
            <a:off x="797985" y="2370667"/>
            <a:ext cx="4008967" cy="2017184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4D50AF5-B610-4C77-80CB-1D94F1CF4DB9}"/>
              </a:ext>
            </a:extLst>
          </p:cNvPr>
          <p:cNvSpPr/>
          <p:nvPr/>
        </p:nvSpPr>
        <p:spPr>
          <a:xfrm>
            <a:off x="1950582" y="4387852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源代码阶段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3A24D5-2E75-46C6-8EE6-84C499E40CC6}"/>
              </a:ext>
            </a:extLst>
          </p:cNvPr>
          <p:cNvSpPr/>
          <p:nvPr/>
        </p:nvSpPr>
        <p:spPr>
          <a:xfrm>
            <a:off x="6180659" y="4364568"/>
            <a:ext cx="1500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对象阶段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4D1BB1-C1BC-4F50-BBFC-6ACC4310478E}"/>
              </a:ext>
            </a:extLst>
          </p:cNvPr>
          <p:cNvSpPr/>
          <p:nvPr/>
        </p:nvSpPr>
        <p:spPr>
          <a:xfrm>
            <a:off x="9141390" y="4364568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运行时阶段</a:t>
            </a:r>
          </a:p>
        </p:txBody>
      </p:sp>
      <p:sp>
        <p:nvSpPr>
          <p:cNvPr id="7172" name="矩形 7171">
            <a:extLst>
              <a:ext uri="{FF2B5EF4-FFF2-40B4-BE49-F238E27FC236}">
                <a16:creationId xmlns:a16="http://schemas.microsoft.com/office/drawing/2014/main" id="{0CE7308D-64D3-443F-ABBC-20404BB27BB9}"/>
              </a:ext>
            </a:extLst>
          </p:cNvPr>
          <p:cNvSpPr/>
          <p:nvPr/>
        </p:nvSpPr>
        <p:spPr>
          <a:xfrm>
            <a:off x="766233" y="5287434"/>
            <a:ext cx="3651251" cy="704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类中静态方法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4722521-12F4-4C2C-AF91-580D43A80994}"/>
              </a:ext>
            </a:extLst>
          </p:cNvPr>
          <p:cNvSpPr/>
          <p:nvPr/>
        </p:nvSpPr>
        <p:spPr>
          <a:xfrm>
            <a:off x="6219825" y="5524819"/>
            <a:ext cx="1841500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、类名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.class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1F18A2-2A57-48DA-BB85-14E92998ADCD}"/>
              </a:ext>
            </a:extLst>
          </p:cNvPr>
          <p:cNvSpPr/>
          <p:nvPr/>
        </p:nvSpPr>
        <p:spPr>
          <a:xfrm>
            <a:off x="9235017" y="5524819"/>
            <a:ext cx="1913467" cy="381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/>
          </a:p>
        </p:txBody>
      </p:sp>
      <p:sp>
        <p:nvSpPr>
          <p:cNvPr id="7173" name="下箭头 7172">
            <a:extLst>
              <a:ext uri="{FF2B5EF4-FFF2-40B4-BE49-F238E27FC236}">
                <a16:creationId xmlns:a16="http://schemas.microsoft.com/office/drawing/2014/main" id="{64A7AAF9-2ECE-409D-A466-49E4F2FC28EC}"/>
              </a:ext>
            </a:extLst>
          </p:cNvPr>
          <p:cNvSpPr/>
          <p:nvPr/>
        </p:nvSpPr>
        <p:spPr>
          <a:xfrm>
            <a:off x="2404534" y="4834467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0235443B-6472-47BC-B5A3-126D92AB2EDB}"/>
              </a:ext>
            </a:extLst>
          </p:cNvPr>
          <p:cNvSpPr/>
          <p:nvPr/>
        </p:nvSpPr>
        <p:spPr>
          <a:xfrm>
            <a:off x="6655734" y="4775406"/>
            <a:ext cx="302683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B52D610B-5FF2-46A8-8104-7AAB43102A00}"/>
              </a:ext>
            </a:extLst>
          </p:cNvPr>
          <p:cNvSpPr/>
          <p:nvPr/>
        </p:nvSpPr>
        <p:spPr>
          <a:xfrm>
            <a:off x="9855835" y="4786836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19479" name="组合 53">
            <a:extLst>
              <a:ext uri="{FF2B5EF4-FFF2-40B4-BE49-F238E27FC236}">
                <a16:creationId xmlns:a16="http://schemas.microsoft.com/office/drawing/2014/main" id="{F6224819-6554-4392-A6AF-E4DC1C1B62E0}"/>
              </a:ext>
            </a:extLst>
          </p:cNvPr>
          <p:cNvGrpSpPr>
            <a:grpSpLocks/>
          </p:cNvGrpSpPr>
          <p:nvPr/>
        </p:nvGrpSpPr>
        <p:grpSpPr bwMode="auto">
          <a:xfrm>
            <a:off x="5008033" y="2468033"/>
            <a:ext cx="1076430" cy="1873251"/>
            <a:chOff x="4330933" y="2499742"/>
            <a:chExt cx="1293433" cy="1996427"/>
          </a:xfrm>
        </p:grpSpPr>
        <p:pic>
          <p:nvPicPr>
            <p:cNvPr id="19483" name="图片 15">
              <a:extLst>
                <a:ext uri="{FF2B5EF4-FFF2-40B4-BE49-F238E27FC236}">
                  <a16:creationId xmlns:a16="http://schemas.microsoft.com/office/drawing/2014/main" id="{818DD8B6-80E2-4EA4-9EDE-C55E3448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矩形 55">
              <a:extLst>
                <a:ext uri="{FF2B5EF4-FFF2-40B4-BE49-F238E27FC236}">
                  <a16:creationId xmlns:a16="http://schemas.microsoft.com/office/drawing/2014/main" id="{C98B188E-B22F-4231-B116-257DC1C8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FFA3BF2-AB8D-4580-B399-DFBA8B2DD6B3}"/>
              </a:ext>
            </a:extLst>
          </p:cNvPr>
          <p:cNvSpPr/>
          <p:nvPr/>
        </p:nvSpPr>
        <p:spPr>
          <a:xfrm>
            <a:off x="3432249" y="385021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A7D1EBE5-1CC3-4FB3-B0FA-AE6F482A2881}"/>
              </a:ext>
            </a:extLst>
          </p:cNvPr>
          <p:cNvSpPr/>
          <p:nvPr/>
        </p:nvSpPr>
        <p:spPr>
          <a:xfrm>
            <a:off x="6373823" y="3236385"/>
            <a:ext cx="1114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DFFAAE5B-9123-4577-9763-0A432AB441EB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7171" grpId="0" animBg="1"/>
      <p:bldP spid="42" grpId="0"/>
      <p:bldP spid="44" grpId="0"/>
      <p:bldP spid="45" grpId="0"/>
      <p:bldP spid="7172" grpId="0"/>
      <p:bldP spid="47" grpId="0"/>
      <p:bldP spid="48" grpId="0"/>
      <p:bldP spid="7173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>
            <a:extLst>
              <a:ext uri="{FF2B5EF4-FFF2-40B4-BE49-F238E27FC236}">
                <a16:creationId xmlns:a16="http://schemas.microsoft.com/office/drawing/2014/main" id="{F5A825CE-49AC-4A4F-8B1D-F9278D7E8760}"/>
              </a:ext>
            </a:extLst>
          </p:cNvPr>
          <p:cNvSpPr txBox="1"/>
          <p:nvPr/>
        </p:nvSpPr>
        <p:spPr>
          <a:xfrm>
            <a:off x="4634417" y="3620818"/>
            <a:ext cx="706192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c1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Class.forName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c2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.class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方式三：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c3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getClass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CD37165-3F8B-4542-82D8-D1E09E373C77}"/>
              </a:ext>
            </a:extLst>
          </p:cNvPr>
          <p:cNvSpPr txBox="1"/>
          <p:nvPr/>
        </p:nvSpPr>
        <p:spPr>
          <a:xfrm>
            <a:off x="4634417" y="1943038"/>
            <a:ext cx="7349036" cy="16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类对象，如此才可以解析类的全部成分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类的对象的三种方式</a:t>
            </a:r>
          </a:p>
        </p:txBody>
      </p:sp>
    </p:spTree>
    <p:extLst>
      <p:ext uri="{BB962C8B-B14F-4D97-AF65-F5344CB8AC3E}">
        <p14:creationId xmlns:p14="http://schemas.microsoft.com/office/powerpoint/2010/main" val="11395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17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  <p:sp>
        <p:nvSpPr>
          <p:cNvPr id="29" name="圆角矩形 26">
            <a:extLst>
              <a:ext uri="{FF2B5EF4-FFF2-40B4-BE49-F238E27FC236}">
                <a16:creationId xmlns:a16="http://schemas.microsoft.com/office/drawing/2014/main" id="{9B5CA7C0-BECD-4A29-9741-5D9B149FEEBA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9EF058-380C-4FAA-8E34-4B35B1D866E2}"/>
              </a:ext>
            </a:extLst>
          </p:cNvPr>
          <p:cNvSpPr/>
          <p:nvPr/>
        </p:nvSpPr>
        <p:spPr>
          <a:xfrm>
            <a:off x="3639732" y="244263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31" name="圆角矩形 1">
            <a:extLst>
              <a:ext uri="{FF2B5EF4-FFF2-40B4-BE49-F238E27FC236}">
                <a16:creationId xmlns:a16="http://schemas.microsoft.com/office/drawing/2014/main" id="{410F6025-0BEB-46B2-BC87-DB0F0ABDE0E3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E5D8AC3-9743-49C8-8F72-3B76E3B2E953}"/>
              </a:ext>
            </a:extLst>
          </p:cNvPr>
          <p:cNvSpPr/>
          <p:nvPr/>
        </p:nvSpPr>
        <p:spPr>
          <a:xfrm>
            <a:off x="4219738" y="3096685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A8FD01-A9A0-4DAE-BBB3-8AF044FDB3B8}"/>
              </a:ext>
            </a:extLst>
          </p:cNvPr>
          <p:cNvSpPr/>
          <p:nvPr/>
        </p:nvSpPr>
        <p:spPr>
          <a:xfrm>
            <a:off x="4629152" y="3640667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FD8830-0F16-45B4-AF79-4310064B888C}"/>
              </a:ext>
            </a:extLst>
          </p:cNvPr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A99B4E-690E-4E58-BB83-D0C0B9F62921}"/>
              </a:ext>
            </a:extLst>
          </p:cNvPr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7" name="圆角矩形 2">
            <a:extLst>
              <a:ext uri="{FF2B5EF4-FFF2-40B4-BE49-F238E27FC236}">
                <a16:creationId xmlns:a16="http://schemas.microsoft.com/office/drawing/2014/main" id="{9ADCC81F-B0BC-4846-9AEF-0F40CB90B7F9}"/>
              </a:ext>
            </a:extLst>
          </p:cNvPr>
          <p:cNvSpPr/>
          <p:nvPr/>
        </p:nvSpPr>
        <p:spPr>
          <a:xfrm>
            <a:off x="4565651" y="4480984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8BB5D3-64D6-4E63-AF39-9CC6410C07BD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>
            <a:off x="5576200" y="2288746"/>
            <a:ext cx="3125951" cy="961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CBB042-4B2C-4998-A563-FC554719B1E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4069" y="3335241"/>
            <a:ext cx="1988082" cy="1213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7F3A368-2947-47DF-BB46-6B0479C903B0}"/>
              </a:ext>
            </a:extLst>
          </p:cNvPr>
          <p:cNvSpPr/>
          <p:nvPr/>
        </p:nvSpPr>
        <p:spPr>
          <a:xfrm>
            <a:off x="8702151" y="2134857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EA71218-6C12-40CF-82E5-3AE3D3789111}"/>
              </a:ext>
            </a:extLst>
          </p:cNvPr>
          <p:cNvSpPr/>
          <p:nvPr/>
        </p:nvSpPr>
        <p:spPr>
          <a:xfrm>
            <a:off x="8702151" y="3181352"/>
            <a:ext cx="263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456BFD-10D5-4E29-A67B-738A48E44EFE}"/>
              </a:ext>
            </a:extLst>
          </p:cNvPr>
          <p:cNvSpPr/>
          <p:nvPr/>
        </p:nvSpPr>
        <p:spPr>
          <a:xfrm>
            <a:off x="8702151" y="417320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第三步：创建对象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E80990-EC1A-41B2-ABA9-3BB73D5F475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796301" y="4327096"/>
            <a:ext cx="1905850" cy="52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467015"/>
            <a:ext cx="9984316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反射的第一步是先得到类对象，然后从类对象中获取类的成分对象。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类中用于获取构造器的方法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00115"/>
              </p:ext>
            </p:extLst>
          </p:nvPr>
        </p:nvGraphicFramePr>
        <p:xfrm>
          <a:off x="973439" y="2664262"/>
          <a:ext cx="11004683" cy="2628629"/>
        </p:xfrm>
        <a:graphic>
          <a:graphicData uri="http://schemas.openxmlformats.org/drawingml/2006/table">
            <a:tbl>
              <a:tblPr/>
              <a:tblGrid>
                <a:gridCol w="694222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06245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返回所有构造器对象的数组（只能拿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返回所有构造器对象的数组，存在就能拿到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返回单个构造器对象（只能拿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返回单个构造器对象，存在就能拿到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FE4E78AA-BDC7-45C0-B9FF-29C5B47F069A}"/>
              </a:ext>
            </a:extLst>
          </p:cNvPr>
          <p:cNvSpPr txBox="1"/>
          <p:nvPr/>
        </p:nvSpPr>
        <p:spPr>
          <a:xfrm>
            <a:off x="870541" y="842584"/>
            <a:ext cx="5538381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7916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924785" y="25114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类中用于创建对象的方法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47E315-D261-4A66-B257-A24A1B51E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77520"/>
              </p:ext>
            </p:extLst>
          </p:nvPr>
        </p:nvGraphicFramePr>
        <p:xfrm>
          <a:off x="990857" y="3070840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226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T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newInstance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​(Object...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initargs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根据指定的构造器创建对象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public void 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setAccessible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 flag)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设置为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true,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表示取消访问检查，进行暴力反射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07205" y="1742888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获取构造器的作用依然是初始化一个对象返回。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009F192A-4254-41AE-A7AE-69B246D75231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1412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3032" y="1699928"/>
            <a:ext cx="8355736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构造器对象的方式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(Class&lt;?&gt;...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反射得到的构造器可以做什么？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依然是创建对象的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newInstance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initargs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的构造器，需要打开权限（暴力反射），然后再创建对象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反射可以破坏封装性，私有的也可以执行了。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9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 26">
            <a:extLst>
              <a:ext uri="{FF2B5EF4-FFF2-40B4-BE49-F238E27FC236}">
                <a16:creationId xmlns:a16="http://schemas.microsoft.com/office/drawing/2014/main" id="{AEAF3588-CF47-42AB-8C81-C1F1E74376FD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0C909-22A4-4205-99D2-A0FB9BC2ACB0}"/>
              </a:ext>
            </a:extLst>
          </p:cNvPr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20" name="圆角矩形 1">
            <a:extLst>
              <a:ext uri="{FF2B5EF4-FFF2-40B4-BE49-F238E27FC236}">
                <a16:creationId xmlns:a16="http://schemas.microsoft.com/office/drawing/2014/main" id="{C5583699-2867-44F8-816C-EA24505AF4A2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1DB919-4AE3-42BE-9274-0994F64905C5}"/>
              </a:ext>
            </a:extLst>
          </p:cNvPr>
          <p:cNvSpPr/>
          <p:nvPr/>
        </p:nvSpPr>
        <p:spPr>
          <a:xfrm>
            <a:off x="4127212" y="3096685"/>
            <a:ext cx="1541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E65690-5A04-4221-B4F3-EFF20D5AFDCF}"/>
              </a:ext>
            </a:extLst>
          </p:cNvPr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447F89-20CE-45D0-B72D-D723C85F1BDE}"/>
              </a:ext>
            </a:extLst>
          </p:cNvPr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DFD719-A224-431D-9968-3F9504E86F84}"/>
              </a:ext>
            </a:extLst>
          </p:cNvPr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25" name="圆角矩形 2">
            <a:extLst>
              <a:ext uri="{FF2B5EF4-FFF2-40B4-BE49-F238E27FC236}">
                <a16:creationId xmlns:a16="http://schemas.microsoft.com/office/drawing/2014/main" id="{C146977F-58E8-4C37-822D-F5A35694B606}"/>
              </a:ext>
            </a:extLst>
          </p:cNvPr>
          <p:cNvSpPr/>
          <p:nvPr/>
        </p:nvSpPr>
        <p:spPr>
          <a:xfrm>
            <a:off x="4597400" y="3640667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1607238-633D-4654-AD02-774BFF42AE04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flipH="1">
            <a:off x="5668724" y="2008606"/>
            <a:ext cx="2929979" cy="1257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75FCEA-3A73-4D95-8914-6E93A469477A}"/>
              </a:ext>
            </a:extLst>
          </p:cNvPr>
          <p:cNvCxnSpPr/>
          <p:nvPr/>
        </p:nvCxnSpPr>
        <p:spPr>
          <a:xfrm flipH="1">
            <a:off x="6794500" y="2715685"/>
            <a:ext cx="1921933" cy="1045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7AAC1E3-E8E1-4A75-A68C-9BF79166F935}"/>
              </a:ext>
            </a:extLst>
          </p:cNvPr>
          <p:cNvSpPr/>
          <p:nvPr/>
        </p:nvSpPr>
        <p:spPr>
          <a:xfrm>
            <a:off x="8598703" y="1839329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77A26E1-AEA6-4EEA-88AC-DE0DE827469E}"/>
              </a:ext>
            </a:extLst>
          </p:cNvPr>
          <p:cNvSpPr/>
          <p:nvPr/>
        </p:nvSpPr>
        <p:spPr>
          <a:xfrm>
            <a:off x="8598703" y="2546352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05CCAE-B3FB-4648-BC3D-3BDE533B9C36}"/>
              </a:ext>
            </a:extLst>
          </p:cNvPr>
          <p:cNvSpPr/>
          <p:nvPr/>
        </p:nvSpPr>
        <p:spPr>
          <a:xfrm>
            <a:off x="8595852" y="3302113"/>
            <a:ext cx="2441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第三步：赋值或者获取值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E6D7-FC74-466D-91FE-35DE14E04438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6807200" y="3471390"/>
            <a:ext cx="1788652" cy="55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类中用于获取成员变量的方法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/>
        </p:nvGraphicFramePr>
        <p:xfrm>
          <a:off x="1004437" y="2563523"/>
          <a:ext cx="8933647" cy="2628629"/>
        </p:xfrm>
        <a:graphic>
          <a:graphicData uri="http://schemas.openxmlformats.org/drawingml/2006/table">
            <a:tbl>
              <a:tblPr/>
              <a:tblGrid>
                <a:gridCol w="379385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13979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getFields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返回所有成员变量对象的数组（只能拿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getDeclaredFields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返回所有成员变量对象的数组，存在就能拿到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getField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​(String name)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返回单个成员变量对象（只能拿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getDeclaredField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​(String name)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返回单个成员变量对象，存在就能拿到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id="{D96E9362-2427-4BC4-BFC6-ED83E1748ED8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30805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4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838201" y="2530053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类中用于取值、赋值的方法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47E315-D261-4A66-B257-A24A1B51E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83081"/>
              </p:ext>
            </p:extLst>
          </p:nvPr>
        </p:nvGraphicFramePr>
        <p:xfrm>
          <a:off x="958517" y="3086338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226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void set​(Object obj, Object value)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endParaRPr lang="en-US" altLang="zh-CN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赋值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Object get​(Object obj)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获取值。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38201" y="1699493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获取成员变量的作用依然是在某个对象中取值、赋值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06773E47-B447-4473-98F1-0BAAA2C789C6}"/>
              </a:ext>
            </a:extLst>
          </p:cNvPr>
          <p:cNvSpPr txBox="1"/>
          <p:nvPr/>
        </p:nvSpPr>
        <p:spPr>
          <a:xfrm>
            <a:off x="838201" y="107131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76400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3032" y="1699928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成员变量的方式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获取类中成员变量对象的方法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getDeclaredFields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getDeclaredField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(String name)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反射得到成员变量可以做什么？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依然是在某个对象中取值和赋值。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set​(Object obj, Object value)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get​(Object obj)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如果某成员变量是非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的，需要打开权限（暴力反射），然后再取值、赋值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2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圆角矩形 26">
            <a:extLst>
              <a:ext uri="{FF2B5EF4-FFF2-40B4-BE49-F238E27FC236}">
                <a16:creationId xmlns:a16="http://schemas.microsoft.com/office/drawing/2014/main" id="{A50A7771-C40D-4ED6-B3C5-24857F1C3155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631742-1AD5-4A95-8D12-C9347F00DA98}"/>
              </a:ext>
            </a:extLst>
          </p:cNvPr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31" name="圆角矩形 1">
            <a:extLst>
              <a:ext uri="{FF2B5EF4-FFF2-40B4-BE49-F238E27FC236}">
                <a16:creationId xmlns:a16="http://schemas.microsoft.com/office/drawing/2014/main" id="{7A5DFED1-316E-4E9F-AB0C-BEB7F22B1494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8CB41-3B68-4406-A4DB-F71E9EDCCBB4}"/>
              </a:ext>
            </a:extLst>
          </p:cNvPr>
          <p:cNvSpPr/>
          <p:nvPr/>
        </p:nvSpPr>
        <p:spPr>
          <a:xfrm>
            <a:off x="4136381" y="3096685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F9315F-BCC3-41AC-8527-D54E563FD7C6}"/>
              </a:ext>
            </a:extLst>
          </p:cNvPr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27FECA-D2EF-4130-8370-C7330DD573FD}"/>
              </a:ext>
            </a:extLst>
          </p:cNvPr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145996-E93B-49EE-ACC4-93314549AC81}"/>
              </a:ext>
            </a:extLst>
          </p:cNvPr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7" name="圆角矩形 2">
            <a:extLst>
              <a:ext uri="{FF2B5EF4-FFF2-40B4-BE49-F238E27FC236}">
                <a16:creationId xmlns:a16="http://schemas.microsoft.com/office/drawing/2014/main" id="{D1C0F784-14F4-4C93-A133-506AEDEE5DCA}"/>
              </a:ext>
            </a:extLst>
          </p:cNvPr>
          <p:cNvSpPr/>
          <p:nvPr/>
        </p:nvSpPr>
        <p:spPr>
          <a:xfrm>
            <a:off x="4584700" y="5412318"/>
            <a:ext cx="2209800" cy="450849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940A8A-0742-4D6E-BE63-21ED783E160D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>
            <a:off x="5659555" y="2271241"/>
            <a:ext cx="2493064" cy="994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FE3F606-8AFC-4080-A6DB-8F879E8B2360}"/>
              </a:ext>
            </a:extLst>
          </p:cNvPr>
          <p:cNvCxnSpPr/>
          <p:nvPr/>
        </p:nvCxnSpPr>
        <p:spPr>
          <a:xfrm flipH="1">
            <a:off x="6405012" y="3504143"/>
            <a:ext cx="1917700" cy="1826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0A5CF6C-E2F8-4656-B386-9E9A4025B388}"/>
              </a:ext>
            </a:extLst>
          </p:cNvPr>
          <p:cNvSpPr/>
          <p:nvPr/>
        </p:nvSpPr>
        <p:spPr>
          <a:xfrm>
            <a:off x="8152619" y="2101964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F14506-9A4A-4FFC-9BB1-EED12780242E}"/>
              </a:ext>
            </a:extLst>
          </p:cNvPr>
          <p:cNvSpPr/>
          <p:nvPr/>
        </p:nvSpPr>
        <p:spPr>
          <a:xfrm>
            <a:off x="8237707" y="3309995"/>
            <a:ext cx="2608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A7176-059F-457E-8620-A859EFA3DF06}"/>
              </a:ext>
            </a:extLst>
          </p:cNvPr>
          <p:cNvSpPr/>
          <p:nvPr/>
        </p:nvSpPr>
        <p:spPr>
          <a:xfrm>
            <a:off x="8152619" y="436028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第三步：运行方法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912B9CB-6DEA-48AE-8CC5-027CE9C2BE6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794501" y="4529564"/>
            <a:ext cx="1358118" cy="1253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类中用于获取成员方法的方法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/>
        </p:nvGraphicFramePr>
        <p:xfrm>
          <a:off x="1004437" y="2563523"/>
          <a:ext cx="10509784" cy="2628629"/>
        </p:xfrm>
        <a:graphic>
          <a:graphicData uri="http://schemas.openxmlformats.org/drawingml/2006/table">
            <a:tbl>
              <a:tblPr/>
              <a:tblGrid>
                <a:gridCol w="658905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073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返回所有成员方法对象的数组（只能拿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返回所有成员方法对象的数组，存在就能拿到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返回单个成员方法对象（只能拿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返回单个成员方法对象，存在就能拿到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168400E3-6164-4E80-B24C-6C7485931A29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22276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838201" y="21115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用于触发执行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38201" y="1552259"/>
            <a:ext cx="6164178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获取成员方法的作用依然是在某个对象中进行执行此方法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A69887-E306-41EA-BF12-60790D0976B7}"/>
              </a:ext>
            </a:extLst>
          </p:cNvPr>
          <p:cNvGraphicFramePr>
            <a:graphicFrameLocks noGrp="1"/>
          </p:cNvGraphicFramePr>
          <p:nvPr/>
        </p:nvGraphicFramePr>
        <p:xfrm>
          <a:off x="922655" y="2687502"/>
          <a:ext cx="10346690" cy="2205939"/>
        </p:xfrm>
        <a:graphic>
          <a:graphicData uri="http://schemas.openxmlformats.org/drawingml/2006/table">
            <a:tbl>
              <a:tblPr/>
              <a:tblGrid>
                <a:gridCol w="45734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77326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Object invoke​(Object obj, Object...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args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运行方法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参数一：用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对象调用该方法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参数二：调用方法的传递的参数（如果没有就不写）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返回值：方法的返回值（如果没有就不写）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9B77680F-0615-4429-9D92-F678486F722E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9280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4656" y="1617747"/>
            <a:ext cx="7632029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成员方法对象的方式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获取类中成员方法对象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getDeclaredMethods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(String name,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Class&lt;?&gt;...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反射得到成员方法可以做什么？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依然是在某个对象中触发该方法执行。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invoke​(Object obj, Object...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如果某成员方法是非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的，需要打开权限（暴力反射），然后再触发执行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2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8B37978-A4A6-4549-819D-2768AB8EE67D}"/>
              </a:ext>
            </a:extLst>
          </p:cNvPr>
          <p:cNvSpPr txBox="1"/>
          <p:nvPr/>
        </p:nvSpPr>
        <p:spPr>
          <a:xfrm>
            <a:off x="1017774" y="2354696"/>
            <a:ext cx="6096000" cy="15240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报错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D5A3CF5-B157-4DE9-9286-D845146A0384}"/>
              </a:ext>
            </a:extLst>
          </p:cNvPr>
          <p:cNvSpPr txBox="1"/>
          <p:nvPr/>
        </p:nvSpPr>
        <p:spPr>
          <a:xfrm>
            <a:off x="904234" y="467849"/>
            <a:ext cx="1038353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反射是作用在运行时的技术，此时集合的泛型将不能产生约束了，此时是可以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为集合存入其他任意类型的元素的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1C24DD-ACBA-42C6-8928-B31A92072C6E}"/>
              </a:ext>
            </a:extLst>
          </p:cNvPr>
          <p:cNvSpPr txBox="1"/>
          <p:nvPr/>
        </p:nvSpPr>
        <p:spPr>
          <a:xfrm>
            <a:off x="904234" y="4052438"/>
            <a:ext cx="10799684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泛型只是在编译阶段可以约束集合只能操作某种数据类型，在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编译成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文件进入运行阶段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的时候，其真实类型都是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了，泛型相当于被擦除了。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8019" y="739441"/>
            <a:ext cx="6655228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反射为何可以给约定了泛型的集合存入其他类型的元素？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编译成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文件进入运行阶段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泛型会自动擦除。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反射是作用在运行时的技术，此时已经不存在泛型了。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53C93-5BD5-42F0-96FB-2BB457EFD079}"/>
              </a:ext>
            </a:extLst>
          </p:cNvPr>
          <p:cNvSpPr txBox="1"/>
          <p:nvPr/>
        </p:nvSpPr>
        <p:spPr>
          <a:xfrm>
            <a:off x="674176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B90388-2BE4-4648-BC85-CA7AAC7DC8FD}"/>
              </a:ext>
            </a:extLst>
          </p:cNvPr>
          <p:cNvSpPr txBox="1"/>
          <p:nvPr/>
        </p:nvSpPr>
        <p:spPr>
          <a:xfrm>
            <a:off x="700569" y="1402597"/>
            <a:ext cx="10641508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单元测试就是针对最小的功能单元编写测试代码，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程序最小的功能单元是方法，因此，单元测试就是针对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方法的测试，进而检查方法的正确性。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0F75D9-42C6-4DB3-94A4-B8379D074EC2}"/>
              </a:ext>
            </a:extLst>
          </p:cNvPr>
          <p:cNvSpPr txBox="1"/>
          <p:nvPr/>
        </p:nvSpPr>
        <p:spPr>
          <a:xfrm>
            <a:off x="700568" y="3203388"/>
            <a:ext cx="7451539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方法，如果一个方法的测试失败了，其他方法测试会受到影响。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无法得到测试的结果报告，需要程序员自己去观察测试是否成功。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无法实现自动化测试。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A041A5-0074-45AB-819B-B2A3FAB00D87}"/>
              </a:ext>
            </a:extLst>
          </p:cNvPr>
          <p:cNvSpPr txBox="1"/>
          <p:nvPr/>
        </p:nvSpPr>
        <p:spPr>
          <a:xfrm>
            <a:off x="700569" y="2630539"/>
            <a:ext cx="612570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测试方法是怎么进行的，存在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77A801-6251-4541-B8A4-86749923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79" y="2626975"/>
            <a:ext cx="3347877" cy="32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4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反射做通用框架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需求：给你任意一个对象，在不清楚对象字段的情况可以，可以把对象的字段名称和对应值存储到文件中去。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ea typeface="Alibaba PuHuiTi R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7D4C7D-2BB5-44CC-B8AF-C66F851C76D3}"/>
              </a:ext>
            </a:extLst>
          </p:cNvPr>
          <p:cNvSpPr txBox="1"/>
          <p:nvPr/>
        </p:nvSpPr>
        <p:spPr>
          <a:xfrm>
            <a:off x="561723" y="2576241"/>
            <a:ext cx="2568320" cy="2001638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char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F7225F-1284-43CB-8919-40596BA694DD}"/>
              </a:ext>
            </a:extLst>
          </p:cNvPr>
          <p:cNvCxnSpPr>
            <a:cxnSpLocks/>
          </p:cNvCxnSpPr>
          <p:nvPr/>
        </p:nvCxnSpPr>
        <p:spPr>
          <a:xfrm>
            <a:off x="3159760" y="3652233"/>
            <a:ext cx="5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7D06E-1DF6-4C76-A3E7-AFD1C7F40A68}"/>
              </a:ext>
            </a:extLst>
          </p:cNvPr>
          <p:cNvSpPr txBox="1"/>
          <p:nvPr/>
        </p:nvSpPr>
        <p:spPr>
          <a:xfrm>
            <a:off x="3259201" y="3188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柳岩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‘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’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167.5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女星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4439E20-BAF2-45DB-A7D9-A6D0C237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1" y="3326800"/>
            <a:ext cx="3563915" cy="19206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A8F51D9-DAC6-4EF3-9B1A-2A826D0371CB}"/>
              </a:ext>
            </a:extLst>
          </p:cNvPr>
          <p:cNvSpPr txBox="1"/>
          <p:nvPr/>
        </p:nvSpPr>
        <p:spPr>
          <a:xfrm>
            <a:off x="576201" y="4814173"/>
            <a:ext cx="2568320" cy="1166153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{</a:t>
            </a:r>
            <a:b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   private 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   private double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salary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}</a:t>
            </a:r>
            <a:endParaRPr lang="zh-CN" altLang="zh-CN" sz="1200" dirty="0">
              <a:solidFill>
                <a:srgbClr val="0033B3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B0DF00-FAC7-46CE-9F44-14DAC159F164}"/>
              </a:ext>
            </a:extLst>
          </p:cNvPr>
          <p:cNvCxnSpPr>
            <a:cxnSpLocks/>
          </p:cNvCxnSpPr>
          <p:nvPr/>
        </p:nvCxnSpPr>
        <p:spPr>
          <a:xfrm>
            <a:off x="3159760" y="5089587"/>
            <a:ext cx="5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4784089-19EF-480E-94DC-4F660FDD7A44}"/>
              </a:ext>
            </a:extLst>
          </p:cNvPr>
          <p:cNvSpPr txBox="1"/>
          <p:nvPr/>
        </p:nvSpPr>
        <p:spPr>
          <a:xfrm>
            <a:off x="3207511" y="465100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Teacher 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Teacher(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波妞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4" grpId="0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反射做通用框架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699499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给你任意一个对象，在不清楚对象字段的情况可以，可以把对象的字段名称和对应值存储到文件中去。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定义一个方法，可以接收任意类的对象。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每次收到一个对象后，需要解析这个对象的全部成员变量名称。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这个对象可能是任意的，那么怎么样才可以知道这个对象的全部成员变量名称呢？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使用反射获取对象的</a:t>
            </a:r>
            <a:r>
              <a:rPr lang="en-US" altLang="zh-CN" dirty="0"/>
              <a:t>Class</a:t>
            </a:r>
            <a:r>
              <a:rPr lang="zh-CN" altLang="en-US" dirty="0"/>
              <a:t>类对象，然后获取全部成员变量信息。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遍历成员变量信息，然后提取本成员变量在对象中的具体值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存入成员变量名称和值到文件中去即可。</a:t>
            </a:r>
          </a:p>
        </p:txBody>
      </p:sp>
    </p:spTree>
    <p:extLst>
      <p:ext uri="{BB962C8B-B14F-4D97-AF65-F5344CB8AC3E}">
        <p14:creationId xmlns:p14="http://schemas.microsoft.com/office/powerpoint/2010/main" val="23786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6378070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反射的作用？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可以在运行时得到一个类的全部成分然后操作。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可以破坏封装性。（很突出）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也可以破坏泛型的约束性。（很突出）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更重要的用途是适合：做Java高级框架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基本上主流框架都会基于反射设计一些通用技术功能。</a:t>
            </a:r>
            <a:endParaRPr lang="en-US" altLang="zh-CN" sz="1667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601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注解（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Annotation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）又称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标注，是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JDK5.0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引入的一种注释机制。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语言中的类、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构造器、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方法、成员变量、参数等都可以被注解进行标注。</a:t>
            </a: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注解概述、作用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A97809-F14C-4BD6-9278-FDE5F2B921F4}"/>
              </a:ext>
            </a:extLst>
          </p:cNvPr>
          <p:cNvSpPr txBox="1"/>
          <p:nvPr/>
        </p:nvSpPr>
        <p:spPr>
          <a:xfrm>
            <a:off x="844952" y="2521508"/>
            <a:ext cx="4316328" cy="29661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UserServiceTest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testLogin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testChu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1CBD9D-CC3F-44A7-9CFE-F54E33261AC9}"/>
              </a:ext>
            </a:extLst>
          </p:cNvPr>
          <p:cNvCxnSpPr/>
          <p:nvPr/>
        </p:nvCxnSpPr>
        <p:spPr>
          <a:xfrm>
            <a:off x="1971040" y="308864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58040-254D-4312-A4B4-B85FFBF38765}"/>
              </a:ext>
            </a:extLst>
          </p:cNvPr>
          <p:cNvCxnSpPr/>
          <p:nvPr/>
        </p:nvCxnSpPr>
        <p:spPr>
          <a:xfrm>
            <a:off x="1971040" y="402336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018B70-A63F-4E69-A9C3-93BAB692EF8E}"/>
              </a:ext>
            </a:extLst>
          </p:cNvPr>
          <p:cNvSpPr txBox="1"/>
          <p:nvPr/>
        </p:nvSpPr>
        <p:spPr>
          <a:xfrm>
            <a:off x="6096000" y="290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4505BB-AE96-4AF6-9F50-6554467A3422}"/>
              </a:ext>
            </a:extLst>
          </p:cNvPr>
          <p:cNvSpPr txBox="1"/>
          <p:nvPr/>
        </p:nvSpPr>
        <p:spPr>
          <a:xfrm>
            <a:off x="6096000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注解的作用是什么呢？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6B12C5-7A67-441F-8608-6CE2DB65A10A}"/>
              </a:ext>
            </a:extLst>
          </p:cNvPr>
          <p:cNvSpPr txBox="1"/>
          <p:nvPr/>
        </p:nvSpPr>
        <p:spPr>
          <a:xfrm>
            <a:off x="731520" y="1457271"/>
            <a:ext cx="958087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对</a:t>
            </a:r>
            <a:r>
              <a:rPr lang="en-US" altLang="zh-CN" sz="1600" dirty="0">
                <a:solidFill>
                  <a:srgbClr val="C00000"/>
                </a:solidFill>
                <a:ea typeface="Alibaba PuHuiTi R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中类、方法、成员变量做标记，然后进行特殊处理</a:t>
            </a:r>
            <a:r>
              <a:rPr lang="zh-CN" altLang="en-US" sz="1600" dirty="0">
                <a:ea typeface="Alibaba PuHuiTi R"/>
              </a:rPr>
              <a:t>，至于到底做何种处理由业务需求来决定。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例如：</a:t>
            </a:r>
            <a:r>
              <a:rPr lang="en-US" altLang="zh-CN" sz="1600" dirty="0">
                <a:ea typeface="Alibaba PuHuiTi R"/>
              </a:rPr>
              <a:t>JUnit</a:t>
            </a:r>
            <a:r>
              <a:rPr lang="zh-CN" altLang="en-US" sz="1600" dirty="0">
                <a:ea typeface="Alibaba PuHuiTi R"/>
              </a:rPr>
              <a:t>框架中，标记了注解</a:t>
            </a:r>
            <a:r>
              <a:rPr lang="en-US" altLang="zh-CN" sz="1600" dirty="0">
                <a:ea typeface="Alibaba PuHuiTi R"/>
              </a:rPr>
              <a:t>@Test</a:t>
            </a:r>
            <a:r>
              <a:rPr lang="zh-CN" altLang="en-US" sz="1600" dirty="0">
                <a:ea typeface="Alibaba PuHuiTi R"/>
              </a:rPr>
              <a:t>的方法就可以被当成测试方法执行，而没有标记的就不能当成测试方法执行。</a:t>
            </a:r>
          </a:p>
          <a:p>
            <a:pPr>
              <a:lnSpc>
                <a:spcPct val="150000"/>
              </a:lnSpc>
            </a:pPr>
            <a:endParaRPr kumimoji="1" lang="zh-CN" altLang="en-US" sz="1600" dirty="0">
              <a:ea typeface="Alibaba PuHuiTi 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F5C0F7-B04F-49AE-8FF0-45F37D21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03" y="3638634"/>
            <a:ext cx="1443948" cy="1102994"/>
          </a:xfrm>
          <a:prstGeom prst="rect">
            <a:avLst/>
          </a:prstGeom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B62E1B6-AC1F-415B-82B0-25C8A267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40" y="3651571"/>
            <a:ext cx="1443948" cy="10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52EEC853-4AB0-4248-A733-E903BBC5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3" y="5160238"/>
            <a:ext cx="1443948" cy="10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7BB6C1F9-02C3-495B-9CD0-B5CA5C7E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55" y="3699195"/>
            <a:ext cx="1636985" cy="1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>
            <a:extLst>
              <a:ext uri="{FF2B5EF4-FFF2-40B4-BE49-F238E27FC236}">
                <a16:creationId xmlns:a16="http://schemas.microsoft.com/office/drawing/2014/main" id="{13031FFC-A5E7-4CC2-AA43-73BD326B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72" y="3638634"/>
            <a:ext cx="1443948" cy="11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6" name="Picture 16">
            <a:extLst>
              <a:ext uri="{FF2B5EF4-FFF2-40B4-BE49-F238E27FC236}">
                <a16:creationId xmlns:a16="http://schemas.microsoft.com/office/drawing/2014/main" id="{E6A79F19-7236-424E-8B95-08D863D4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27" y="2699299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FD85D207-C428-49A3-B2A8-D25400C4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14" y="2699529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8B550AB1-3142-4626-B8D1-760F5718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95" y="2679273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5136D437-87E3-4551-9153-9A717831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7" y="2701965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2 -0.08217 L -0.01732 -0.08217 C -0.01993 -0.08449 -0.02266 -0.08634 -0.02513 -0.08912 C -0.03451 -0.09861 -0.02761 -0.09398 -0.03386 -0.09768 C -0.03607 -0.10949 -0.03308 -0.09676 -0.03776 -0.10625 C -0.03933 -0.10949 -0.04037 -0.11319 -0.04167 -0.11666 C -0.04414 -0.12338 -0.04323 -0.1199 -0.04453 -0.12708 C -0.04375 -0.13935 -0.04571 -0.14004 -0.04076 -0.14444 C -0.03985 -0.14537 -0.03881 -0.1456 -0.03776 -0.14606 C -0.0349 -0.1456 -0.0319 -0.14537 -0.02904 -0.14444 C -0.02539 -0.14328 -0.02657 -0.14213 -0.02318 -0.13935 C -0.02227 -0.13842 -0.02123 -0.13819 -0.02019 -0.1375 C -0.01407 -0.13819 -0.00795 -0.13842 -0.0017 -0.13935 C 0.00052 -0.13958 0.00273 -0.14074 0.00507 -0.14097 C 0.01028 -0.1419 0.01549 -0.14213 0.0207 -0.14282 L 0.04114 -0.14097 C 0.04466 -0.14051 0.0483 -0.13958 0.05182 -0.13935 C 0.05794 -0.13842 0.06419 -0.13819 0.07031 -0.1375 C 0.07903 -0.1324 0.07448 -0.13449 0.0927 -0.13402 L 0.20963 -0.1324 C 0.2233 -0.12963 0.22578 -0.12893 0.23789 -0.12708 C 0.24205 -0.12639 0.24635 -0.12615 0.25052 -0.12546 C 0.25286 -0.125 0.25507 -0.1243 0.25742 -0.12361 C 0.26119 -0.12245 0.2651 -0.1206 0.26901 -0.12014 C 0.27916 -0.11921 0.29088 -0.11852 0.30117 -0.11666 C 0.30677 -0.11574 0.31224 -0.11435 0.3177 -0.11319 C 0.32487 -0.11389 0.33203 -0.11412 0.33919 -0.11504 C 0.3414 -0.11527 0.34375 -0.1162 0.34596 -0.11666 C 0.34922 -0.11736 0.35247 -0.11805 0.35573 -0.11852 C 0.36315 -0.11921 0.3707 -0.11944 0.37812 -0.12014 C 0.41875 -0.12384 0.3638 -0.1206 0.43658 -0.12361 C 0.44244 -0.12315 0.4483 -0.12338 0.45416 -0.12199 C 0.45586 -0.12152 0.45729 -0.11944 0.45898 -0.11852 C 0.45989 -0.11782 0.46093 -0.11736 0.46185 -0.11666 C 0.46393 -0.11504 0.46575 -0.11296 0.4677 -0.11157 C 0.46927 -0.11041 0.47096 -0.11041 0.47265 -0.10972 C 0.47356 -0.10926 0.47461 -0.10856 0.47552 -0.1081 C 0.47682 -0.1074 0.47812 -0.10694 0.47942 -0.10625 C 0.48138 -0.10532 0.48528 -0.10277 0.48528 -0.10277 C 0.48567 -0.10115 0.48632 -0.09953 0.48632 -0.09768 C 0.48632 -0.09421 0.48606 -0.09051 0.48528 -0.08727 C 0.48411 -0.08264 0.4819 -0.08148 0.47942 -0.08032 C 0.47812 -0.07963 0.47682 -0.07916 0.47552 -0.0787 C 0.46875 -0.07523 0.47708 -0.07893 0.46875 -0.07338 C 0.46458 -0.0706 0.45742 -0.0706 0.45416 -0.0699 C 0.41471 -0.05254 0.48645 -0.08611 0.37526 0.02176 C 0.34218 0.05394 0.35468 0.04607 0.3401 0.05486 C 0.33789 0.05417 0.33554 0.05417 0.33333 0.05301 C 0.3319 0.05232 0.33086 0.04977 0.32942 0.04954 C 0.32903 0.04954 0.31002 0.05278 0.30898 0.05301 C 0.30338 0.0544 0.29244 0.05834 0.29244 0.05834 C 0.28854 0.05764 0.2845 0.05857 0.28073 0.05648 C 0.27981 0.05602 0.27981 0.05301 0.27981 0.05139 C 0.27864 0.0331 0.27968 0.02778 0.27786 0.0132 C 0.2776 0.01135 0.27721 0.00973 0.27682 0.00787 C 0.27656 0.00463 0.2763 0.00093 0.27591 -0.00231 C 0.27513 -0.00902 0.27422 -0.01319 0.27291 -0.01967 L 0.272 -0.025 L 0.27096 -0.03009 C 0.2707 -0.03426 0.27044 -0.03819 0.27005 -0.04236 C 0.26979 -0.04398 0.26914 -0.0456 0.26901 -0.04745 C 0.26718 -0.07639 0.27161 -0.06713 0.26614 -0.07685 L 0.26901 -0.0787 " pathEditMode="relative" ptsTypes="AAAAAAAAAAAAAAAAAAAAAAAAAAAAAAAAAAAAAAAAAAAAAAAAAAAAAAAAAAAAAAA">
                                      <p:cBhvr>
                                        <p:cTn id="59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1329 -0.477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3642" y="1252783"/>
            <a:ext cx="7422881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注解的作用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中类、方法、成员变量做标记，然后进行特殊处理。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框架中，标记了注解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的方法就可以被当成测试方法执行，而没有标记的就不能当成测试方法执行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5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233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F5D8F-23A1-478D-900B-66CA69758416}"/>
              </a:ext>
            </a:extLst>
          </p:cNvPr>
          <p:cNvSpPr txBox="1"/>
          <p:nvPr/>
        </p:nvSpPr>
        <p:spPr>
          <a:xfrm>
            <a:off x="838201" y="1054101"/>
            <a:ext cx="4686300" cy="8426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---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自定义注解就是自己做一个注解来使用。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55067B-969C-43B4-9FCC-F18A9CB2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293410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9ED14E4-4045-4FCD-B305-58DBF4E31435}"/>
              </a:ext>
            </a:extLst>
          </p:cNvPr>
          <p:cNvSpPr/>
          <p:nvPr/>
        </p:nvSpPr>
        <p:spPr>
          <a:xfrm>
            <a:off x="1873674" y="3864146"/>
            <a:ext cx="1799210" cy="700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基本上都支持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557E522-E70A-4064-8BC9-702F572A98D9}"/>
              </a:ext>
            </a:extLst>
          </p:cNvPr>
          <p:cNvCxnSpPr/>
          <p:nvPr/>
        </p:nvCxnSpPr>
        <p:spPr>
          <a:xfrm>
            <a:off x="2408344" y="3064933"/>
            <a:ext cx="0" cy="7281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81A3348-3587-4929-8F7D-E05618408E4B}"/>
              </a:ext>
            </a:extLst>
          </p:cNvPr>
          <p:cNvSpPr/>
          <p:nvPr/>
        </p:nvSpPr>
        <p:spPr>
          <a:xfrm>
            <a:off x="1812333" y="3816733"/>
            <a:ext cx="1860551" cy="88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53C93-5BD5-42F0-96FB-2BB457EFD079}"/>
              </a:ext>
            </a:extLst>
          </p:cNvPr>
          <p:cNvSpPr txBox="1"/>
          <p:nvPr/>
        </p:nvSpPr>
        <p:spPr>
          <a:xfrm>
            <a:off x="805912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单元测试框架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76BE-41D0-4C3A-A2B8-368634A8D591}"/>
              </a:ext>
            </a:extLst>
          </p:cNvPr>
          <p:cNvSpPr/>
          <p:nvPr/>
        </p:nvSpPr>
        <p:spPr>
          <a:xfrm>
            <a:off x="805912" y="2597096"/>
            <a:ext cx="9254829" cy="24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可以灵活的选择执行哪些测试方法，可以一键执行全部测试方法。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可以生成全部方法的测试报告。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单元测试中的某个方法测试失败了，不会影响其他测试方法的测试。</a:t>
            </a: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2823F-B155-4194-959A-39D2F85E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6" y="4914619"/>
            <a:ext cx="4148585" cy="845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B90388-2BE4-4648-BC85-CA7AAC7DC8FD}"/>
              </a:ext>
            </a:extLst>
          </p:cNvPr>
          <p:cNvSpPr txBox="1"/>
          <p:nvPr/>
        </p:nvSpPr>
        <p:spPr>
          <a:xfrm>
            <a:off x="805912" y="1451201"/>
            <a:ext cx="11233126" cy="10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语言实现的单元测试框架，它是开源的，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开发者都应当学习并使用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编写单元测试。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此外，几乎所有的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工具都集成了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，这样我们就可以直接在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中编写并运行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目前最新版本是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6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F5D8F-23A1-478D-900B-66CA69758416}"/>
              </a:ext>
            </a:extLst>
          </p:cNvPr>
          <p:cNvSpPr txBox="1"/>
          <p:nvPr/>
        </p:nvSpPr>
        <p:spPr>
          <a:xfrm>
            <a:off x="838201" y="1054101"/>
            <a:ext cx="10736178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特殊属性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value属性，如果只有一个value属性的情况下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使用value属性的时候可以省略value名称不写!!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但是如果有多个属性,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且多个属性没有默认值，那么value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是不能省略的。</a:t>
            </a:r>
            <a:endParaRPr kumimoji="0" lang="zh-CN" altLang="zh-CN" sz="4000" b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38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7038" y="728589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/>
                <a:ea typeface="微软雅黑" pitchFamily="34" charset="-122"/>
              </a:rPr>
              <a:t>自定义注解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5C7F2C-7E37-470F-A9DC-66EB2C6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15" y="2664069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3410" y="103063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04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DAE3A-C9A9-4737-A5E6-8401000F9D99}"/>
              </a:ext>
            </a:extLst>
          </p:cNvPr>
          <p:cNvSpPr txBox="1"/>
          <p:nvPr/>
        </p:nvSpPr>
        <p:spPr>
          <a:xfrm>
            <a:off x="853018" y="95331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8" y="1596157"/>
            <a:ext cx="5281083" cy="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元注解：就是注解注解的注解。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0075C-B259-43F3-B2D4-132F6D9E1B46}"/>
              </a:ext>
            </a:extLst>
          </p:cNvPr>
          <p:cNvSpPr txBox="1"/>
          <p:nvPr/>
        </p:nvSpPr>
        <p:spPr>
          <a:xfrm>
            <a:off x="853018" y="2472441"/>
            <a:ext cx="8331868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元注解有两个：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约束自定义注解只能在哪些地方使用，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：申明注解的生命周期</a:t>
            </a:r>
            <a:b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E64F9C-C9AA-442C-AB68-A2FAE1FF390C}"/>
              </a:ext>
            </a:extLst>
          </p:cNvPr>
          <p:cNvSpPr txBox="1"/>
          <p:nvPr/>
        </p:nvSpPr>
        <p:spPr>
          <a:xfrm>
            <a:off x="868920" y="3762955"/>
            <a:ext cx="1076447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@Retention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可使用的值定义在RetentionPolicy枚举类中，常用值如下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F01E55-6499-4640-B407-48685C8D4587}"/>
              </a:ext>
            </a:extLst>
          </p:cNvPr>
          <p:cNvSpPr txBox="1"/>
          <p:nvPr/>
        </p:nvSpPr>
        <p:spPr>
          <a:xfrm>
            <a:off x="1355461" y="4188996"/>
            <a:ext cx="8659729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SOURCE： 注解只作用在源码阶段，生成的字节码文件中不存在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CLASS：  注解作用在源码阶段，字节码文件阶段，运行阶段不存在，默认值.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RUNTIME：注解作用在源码阶段，字节码文件阶段，运行阶段（开发常用）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3A4117-52D4-44AC-B099-6967FFA7CB6E}"/>
              </a:ext>
            </a:extLst>
          </p:cNvPr>
          <p:cNvSpPr txBox="1"/>
          <p:nvPr/>
        </p:nvSpPr>
        <p:spPr>
          <a:xfrm>
            <a:off x="868920" y="979060"/>
            <a:ext cx="792663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可使用的值定义在ElementType枚举类中，常用值如下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5697DE-1DF9-490E-8545-4436B5AE8A51}"/>
              </a:ext>
            </a:extLst>
          </p:cNvPr>
          <p:cNvSpPr txBox="1"/>
          <p:nvPr/>
        </p:nvSpPr>
        <p:spPr>
          <a:xfrm>
            <a:off x="1314478" y="1432628"/>
            <a:ext cx="6286500" cy="227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TYPE，类，接口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FIELD, 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METHOD, 成员方法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PARAMETER, 方法参数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CONSTRUCTOR, 构造器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LOCAL_VARIABLE, 局部变量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139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5932797" cy="451104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元注解是什么？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注解注解的注解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@Target约束自定义注解可以标记的范围。</a:t>
            </a:r>
            <a:b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@Retention用来约束自定义注解的存活范围。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5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1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DAE3A-C9A9-4737-A5E6-8401000F9D99}"/>
              </a:ext>
            </a:extLst>
          </p:cNvPr>
          <p:cNvSpPr txBox="1"/>
          <p:nvPr/>
        </p:nvSpPr>
        <p:spPr>
          <a:xfrm>
            <a:off x="853018" y="9533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注解的解析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7" y="1431621"/>
            <a:ext cx="92655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注解的操作中经常需要进行解析，注解的解析就是判断是否存在注解，存在注解就解析出内容。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0075C-B259-43F3-B2D4-132F6D9E1B46}"/>
              </a:ext>
            </a:extLst>
          </p:cNvPr>
          <p:cNvSpPr txBox="1"/>
          <p:nvPr/>
        </p:nvSpPr>
        <p:spPr>
          <a:xfrm>
            <a:off x="853017" y="1998254"/>
            <a:ext cx="10913868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与注解解析相关的接口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Annotation: 注解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的顶级接口，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AnnotatedElement:该接口定义了与注解解析相关的解析方法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2BE0FA-A1A9-4B22-BA6E-82F99E2C3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36705"/>
              </p:ext>
            </p:extLst>
          </p:nvPr>
        </p:nvGraphicFramePr>
        <p:xfrm>
          <a:off x="919653" y="3209193"/>
          <a:ext cx="10509784" cy="2303386"/>
        </p:xfrm>
        <a:graphic>
          <a:graphicData uri="http://schemas.openxmlformats.org/drawingml/2006/table">
            <a:tbl>
              <a:tblPr/>
              <a:tblGrid>
                <a:gridCol w="658905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073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获得当前对象上使用的所有注解，返回注解数组。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根据注解类型获得对应注解对象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判断当前对象是否使用了指定的注解，如果使用了则返回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true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，否则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false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84EB26-CCB1-4E00-8DB0-65B7DB89A935}"/>
              </a:ext>
            </a:extLst>
          </p:cNvPr>
          <p:cNvSpPr txBox="1"/>
          <p:nvPr/>
        </p:nvSpPr>
        <p:spPr>
          <a:xfrm>
            <a:off x="786910" y="5639780"/>
            <a:ext cx="1140508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所有的类成分Class, Method , Field , Constructor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都实现了AnnotatedElement接口他们都拥有解析注解的能力：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7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8" y="879232"/>
            <a:ext cx="9465955" cy="315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解析注解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的技巧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注解在哪个成分上，我们就先拿哪个成分对象。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比如注解作用成员方法，则要获得该成员方法对应的Method对象，再来拿上面的注解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比如注解作用在类上，则要该类的Class对象，再来拿上面的注解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比如注解作用在成员变量上，则要获得该成员变量对应的Field对象，再来拿上面的注解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3F66B1-C83E-454D-946E-7C833205BDE1}"/>
              </a:ext>
            </a:extLst>
          </p:cNvPr>
          <p:cNvSpPr txBox="1"/>
          <p:nvPr/>
        </p:nvSpPr>
        <p:spPr>
          <a:xfrm>
            <a:off x="3047999" y="-3275300"/>
            <a:ext cx="10860505" cy="152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注解解析的案例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需求：注解解析的案例</a:t>
            </a:r>
            <a:endParaRPr lang="en-US" altLang="zh-CN" dirty="0"/>
          </a:p>
          <a:p>
            <a:r>
              <a:rPr lang="zh-CN" altLang="en-US" dirty="0"/>
              <a:t>分析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定义注解Book，要求如下：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 value()   书名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包含属性：double price()  价格，默认值为 100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包含属性：String[] authors() 多位作者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限制注解使用的位置：类和成员方法上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指定注解的有效范围：RUNTIME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定义BookStore类，在类和成员方法上使用Book注解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定义AnnotationDemo01测试类获取Book注解上的数据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6030" y="1105962"/>
            <a:ext cx="781139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单元测试是做什么的？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测试类中方法的正确性的。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单元测试的优点是什么？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可以选择执行哪些测试方法，可以一键执行全部测试方法的测试。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可以生测试报告，如果测试良好则是绿色；如果测试失败，则是红色。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单元测试中的某个方法测试失败了，不会影响其他测试方法的测试。</a:t>
            </a:r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338" y="869266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注解解析的方式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C716CD-DA76-4250-A1DC-0505A37D9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1996"/>
              </p:ext>
            </p:extLst>
          </p:nvPr>
        </p:nvGraphicFramePr>
        <p:xfrm>
          <a:off x="4852128" y="2504754"/>
          <a:ext cx="6221551" cy="2119086"/>
        </p:xfrm>
        <a:graphic>
          <a:graphicData uri="http://schemas.openxmlformats.org/drawingml/2006/table">
            <a:tbl>
              <a:tblPr/>
              <a:tblGrid>
                <a:gridCol w="622155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841219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定义若干个方法，只要加了</a:t>
            </a:r>
            <a:r>
              <a:rPr lang="en-US" altLang="zh-CN" dirty="0" err="1"/>
              <a:t>MyTest</a:t>
            </a:r>
            <a:r>
              <a:rPr lang="zh-CN" altLang="en-US" dirty="0"/>
              <a:t>注解，就可以在启动时被触发执行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定义一个自定义注解</a:t>
            </a:r>
            <a:r>
              <a:rPr lang="en-US" altLang="zh-CN" dirty="0" err="1"/>
              <a:t>MyTest</a:t>
            </a:r>
            <a:r>
              <a:rPr lang="zh-CN" altLang="en-US" dirty="0"/>
              <a:t>，只能注解方法，存活范围是一直都在。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定义若干个方法，只要有</a:t>
            </a:r>
            <a:r>
              <a:rPr lang="en-US" altLang="zh-CN" dirty="0"/>
              <a:t>@MyTest</a:t>
            </a:r>
            <a:r>
              <a:rPr lang="zh-CN" altLang="en-US" dirty="0"/>
              <a:t>注解的方法就能在启动时被触发执行，没有这个注解的方法不能执行。</a:t>
            </a:r>
          </a:p>
        </p:txBody>
      </p:sp>
    </p:spTree>
    <p:extLst>
      <p:ext uri="{BB962C8B-B14F-4D97-AF65-F5344CB8AC3E}">
        <p14:creationId xmlns:p14="http://schemas.microsoft.com/office/powerpoint/2010/main" val="3112504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准备案例、提出问题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使用动态代理解决问题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523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模拟企业业务功能开发，并完成每个功能的性能统计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58536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模拟某企业用户管理业务，需包含用户登录，用户删除，用户查询功能，并要统计每个功能的耗时。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</a:t>
            </a:r>
            <a:r>
              <a:rPr lang="en-US" altLang="zh-CN" dirty="0" err="1"/>
              <a:t>UserService</a:t>
            </a:r>
            <a:r>
              <a:rPr lang="zh-CN" altLang="en-US" dirty="0"/>
              <a:t>表示用户业务接口，规定必须完成用户登录，用户删除，用户查询功能。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定义一个实现类</a:t>
            </a:r>
            <a:r>
              <a:rPr lang="en-US" altLang="zh-CN" dirty="0" err="1"/>
              <a:t>UserServiceImpl</a:t>
            </a:r>
            <a:r>
              <a:rPr lang="zh-CN" altLang="en-US" dirty="0"/>
              <a:t>实现</a:t>
            </a:r>
            <a:r>
              <a:rPr lang="en-US" altLang="zh-CN" dirty="0" err="1"/>
              <a:t>UserService</a:t>
            </a:r>
            <a:r>
              <a:rPr lang="zh-CN" altLang="en-US" dirty="0"/>
              <a:t>，并完成相关功能，且统计每个功能的耗时。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定义测试类，创建实现类对象，调用方法。</a:t>
            </a:r>
          </a:p>
        </p:txBody>
      </p:sp>
    </p:spTree>
    <p:extLst>
      <p:ext uri="{BB962C8B-B14F-4D97-AF65-F5344CB8AC3E}">
        <p14:creationId xmlns:p14="http://schemas.microsoft.com/office/powerpoint/2010/main" val="123753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" y="1903513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499442" y="1706503"/>
            <a:ext cx="78423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本案例存在哪些问题？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31CE2-2D21-443C-9BE9-C640DFD6DAAA}"/>
              </a:ext>
            </a:extLst>
          </p:cNvPr>
          <p:cNvSpPr txBox="1"/>
          <p:nvPr/>
        </p:nvSpPr>
        <p:spPr>
          <a:xfrm>
            <a:off x="3499442" y="2333739"/>
            <a:ext cx="734937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答：业务对象的的每个方法都要进行性能统计，存在大量重复的代码。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案例准备、提出问题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使用动态代理解决问题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9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B0FA-EBDE-4923-8309-53CE5A0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代理就是被代理者没有能力或者不愿意去完成某件事情，需要找个人代替自己去完成这件事</a:t>
            </a:r>
            <a:r>
              <a:rPr lang="zh-CN" altLang="en-US" dirty="0"/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动态代理就是用来对业务功能（方法）进行代理的。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BDC9A9-E201-444B-A85D-CAFCC1DD3645}"/>
              </a:ext>
            </a:extLst>
          </p:cNvPr>
          <p:cNvSpPr txBox="1"/>
          <p:nvPr/>
        </p:nvSpPr>
        <p:spPr>
          <a:xfrm>
            <a:off x="710880" y="2071652"/>
            <a:ext cx="9438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关键步骤</a:t>
            </a:r>
            <a:endParaRPr lang="en-US" altLang="zh-CN" sz="2000" dirty="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1.必须有接口，实现类要实现接口（代理通常是基于接口实现的）。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3.创建一个实现类的对象，该对象为业务对象，紧接着为业务对象做一个代理对象。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8E8FA0-4E16-4589-9044-D79F5EFEBF2B}"/>
              </a:ext>
            </a:extLst>
          </p:cNvPr>
          <p:cNvSpPr/>
          <p:nvPr/>
        </p:nvSpPr>
        <p:spPr>
          <a:xfrm>
            <a:off x="5993285" y="4758260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35CA5-0490-467B-8390-0654F512663E}"/>
              </a:ext>
            </a:extLst>
          </p:cNvPr>
          <p:cNvSpPr txBox="1"/>
          <p:nvPr/>
        </p:nvSpPr>
        <p:spPr>
          <a:xfrm>
            <a:off x="6064712" y="4401872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业务对象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UserServiceImpl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AE3B59-CBAA-4BC8-939C-D59A6F5AE424}"/>
              </a:ext>
            </a:extLst>
          </p:cNvPr>
          <p:cNvSpPr/>
          <p:nvPr/>
        </p:nvSpPr>
        <p:spPr>
          <a:xfrm>
            <a:off x="2534580" y="4765869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2A0004-F8EE-4F8A-9FA1-FC90E517F1C8}"/>
              </a:ext>
            </a:extLst>
          </p:cNvPr>
          <p:cNvSpPr txBox="1"/>
          <p:nvPr/>
        </p:nvSpPr>
        <p:spPr>
          <a:xfrm>
            <a:off x="3304279" y="433864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代理对象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4583BC-8B20-42FD-834A-CEBD09416955}"/>
              </a:ext>
            </a:extLst>
          </p:cNvPr>
          <p:cNvSpPr txBox="1"/>
          <p:nvPr/>
        </p:nvSpPr>
        <p:spPr>
          <a:xfrm>
            <a:off x="6545451" y="4807242"/>
            <a:ext cx="1194558" cy="1031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selectUsers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deleteUsers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1A9CA9-20E1-415C-B141-C71E4037AC9A}"/>
              </a:ext>
            </a:extLst>
          </p:cNvPr>
          <p:cNvSpPr txBox="1"/>
          <p:nvPr/>
        </p:nvSpPr>
        <p:spPr>
          <a:xfrm>
            <a:off x="836889" y="5101910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ogin</a:t>
            </a:r>
          </a:p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74EAF8-6B2E-4B49-921C-120C9628EAAB}"/>
              </a:ext>
            </a:extLst>
          </p:cNvPr>
          <p:cNvCxnSpPr>
            <a:cxnSpLocks/>
          </p:cNvCxnSpPr>
          <p:nvPr/>
        </p:nvCxnSpPr>
        <p:spPr>
          <a:xfrm flipV="1">
            <a:off x="1582428" y="529466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26077E-ECB6-4B61-8E2C-4DA810A8223C}"/>
              </a:ext>
            </a:extLst>
          </p:cNvPr>
          <p:cNvSpPr txBox="1"/>
          <p:nvPr/>
        </p:nvSpPr>
        <p:spPr>
          <a:xfrm>
            <a:off x="3441838" y="4845952"/>
            <a:ext cx="1088760" cy="897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统计开始时间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真正触发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统计结束时间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DFE552-D822-465A-AD02-D588C5619137}"/>
              </a:ext>
            </a:extLst>
          </p:cNvPr>
          <p:cNvCxnSpPr>
            <a:cxnSpLocks/>
          </p:cNvCxnSpPr>
          <p:nvPr/>
        </p:nvCxnSpPr>
        <p:spPr>
          <a:xfrm flipV="1">
            <a:off x="2541450" y="5028610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26E2E9-431C-4DB4-81A4-02C95BF8BBF2}"/>
              </a:ext>
            </a:extLst>
          </p:cNvPr>
          <p:cNvCxnSpPr>
            <a:cxnSpLocks/>
          </p:cNvCxnSpPr>
          <p:nvPr/>
        </p:nvCxnSpPr>
        <p:spPr>
          <a:xfrm flipV="1">
            <a:off x="2542074" y="559050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A2D78B-615A-4B1E-894F-A409B668D2CB}"/>
              </a:ext>
            </a:extLst>
          </p:cNvPr>
          <p:cNvCxnSpPr>
            <a:cxnSpLocks/>
          </p:cNvCxnSpPr>
          <p:nvPr/>
        </p:nvCxnSpPr>
        <p:spPr>
          <a:xfrm flipV="1">
            <a:off x="4216168" y="5294664"/>
            <a:ext cx="1777117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276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B0FA-EBDE-4923-8309-53CE5A0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动态代理的优点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非常的灵活，支持任意接口类型的实现类对象做代理，也可以直接为接本身做代理。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可以为被代理对象的所有方法做代理。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可以在不改变方法源码的情况下，实现对方法功能的增强。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不仅简化了编程工作、提高了软件系统的可扩展性，同时也提高了开发效率。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4593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920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需求：使用单元测试进行业务方法预期结果、正确性测试的快速入门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JUnit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包导入到项目中</a:t>
            </a:r>
            <a:endParaRPr lang="en-US" altLang="zh-CN" dirty="0"/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通常整合好了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框架，一般不需要导入。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没有整合好，需要自己手工导入如下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包到模块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buNone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编写测试方法：该测试方法必须是公共的无参数无返回值的非静态方法。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在测试方法上使用</a:t>
            </a:r>
            <a:r>
              <a:rPr lang="en-US" altLang="zh-CN" dirty="0"/>
              <a:t>@Test</a:t>
            </a:r>
            <a:r>
              <a:rPr lang="zh-CN" altLang="en-US" dirty="0"/>
              <a:t>注解：标注该方法是一个测试方法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在测试方法中完成被测试方法的预期正确性测试。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dirty="0"/>
              <a:t>选中测试方法，选择“</a:t>
            </a:r>
            <a:r>
              <a:rPr lang="en-US" altLang="zh-CN" dirty="0"/>
              <a:t>JUnit</a:t>
            </a:r>
            <a:r>
              <a:rPr lang="zh-CN" altLang="en-US" dirty="0"/>
              <a:t>运行” ，如果</a:t>
            </a:r>
            <a:r>
              <a:rPr lang="zh-CN" altLang="en-US" b="1" dirty="0">
                <a:solidFill>
                  <a:srgbClr val="33CC33"/>
                </a:solidFill>
              </a:rPr>
              <a:t>测试良好</a:t>
            </a:r>
            <a:r>
              <a:rPr lang="zh-CN" altLang="en-US" dirty="0"/>
              <a:t>则是</a:t>
            </a:r>
            <a:r>
              <a:rPr lang="zh-CN" altLang="en-US" b="1" dirty="0">
                <a:solidFill>
                  <a:srgbClr val="33CC33"/>
                </a:solidFill>
              </a:rPr>
              <a:t>绿色</a:t>
            </a:r>
            <a:r>
              <a:rPr lang="zh-CN" altLang="en-US" dirty="0"/>
              <a:t>；如果</a:t>
            </a:r>
            <a:r>
              <a:rPr lang="zh-CN" altLang="en-US" b="1" dirty="0">
                <a:solidFill>
                  <a:srgbClr val="FF0000"/>
                </a:solidFill>
              </a:rPr>
              <a:t>测试失败</a:t>
            </a:r>
            <a:r>
              <a:rPr lang="zh-CN" altLang="en-US" dirty="0"/>
              <a:t>，则是</a:t>
            </a:r>
            <a:r>
              <a:rPr lang="zh-CN" altLang="en-US" b="1" dirty="0">
                <a:solidFill>
                  <a:srgbClr val="FF0000"/>
                </a:solidFill>
              </a:rPr>
              <a:t>红色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14DA24-2712-4902-B220-C7C6DC5A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683000"/>
            <a:ext cx="4953000" cy="85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A13E28-AD8F-4B8A-B251-6B17CD77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254" y="5605279"/>
            <a:ext cx="1927725" cy="3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301" y="1266383"/>
            <a:ext cx="7391397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单元测试的实现过程是什么样的？</a:t>
            </a:r>
            <a:endParaRPr lang="en-US" altLang="zh-CN" dirty="0"/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必须导入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定义的测试方法必须是无参数无返回值，且公开的方法。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注解标记。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测试某个方法，测试全部方法怎么处理？成功的标志是什么</a:t>
            </a:r>
            <a:endParaRPr lang="en-US" altLang="zh-CN" dirty="0"/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测试某个方法直接右键该方法启动测试。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测试全部方法，可以选择类或者模块启动。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失败，</a:t>
            </a:r>
            <a:r>
              <a: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绿色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通过。</a:t>
            </a:r>
          </a:p>
        </p:txBody>
      </p:sp>
    </p:spTree>
    <p:extLst>
      <p:ext uri="{BB962C8B-B14F-4D97-AF65-F5344CB8AC3E}">
        <p14:creationId xmlns:p14="http://schemas.microsoft.com/office/powerpoint/2010/main" val="32498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25150</TotalTime>
  <Words>5890</Words>
  <Application>Microsoft Office PowerPoint</Application>
  <PresentationFormat>宽屏</PresentationFormat>
  <Paragraphs>672</Paragraphs>
  <Slides>70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70</vt:i4>
      </vt:variant>
    </vt:vector>
  </HeadingPairs>
  <TitlesOfParts>
    <vt:vector size="94" baseType="lpstr">
      <vt:lpstr>Alibaba PuHuiTi B</vt:lpstr>
      <vt:lpstr>Alibaba PuHuiTi M</vt:lpstr>
      <vt:lpstr>Alibaba PuHuiTi Medium</vt:lpstr>
      <vt:lpstr>Alibaba PuHuiTi R</vt:lpstr>
      <vt:lpstr>Helvetica Neue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单元测试、反射、注解、动态代理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</vt:lpstr>
      <vt:lpstr>动态代理的优点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5327</cp:revision>
  <dcterms:created xsi:type="dcterms:W3CDTF">2020-03-31T02:23:27Z</dcterms:created>
  <dcterms:modified xsi:type="dcterms:W3CDTF">2021-08-19T15:56:56Z</dcterms:modified>
</cp:coreProperties>
</file>