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2"/>
  </p:notesMasterIdLst>
  <p:handoutMasterIdLst>
    <p:handoutMasterId r:id="rId53"/>
  </p:handoutMasterIdLst>
  <p:sldIdLst>
    <p:sldId id="462" r:id="rId8"/>
    <p:sldId id="1303" r:id="rId9"/>
    <p:sldId id="1070" r:id="rId10"/>
    <p:sldId id="1079" r:id="rId11"/>
    <p:sldId id="1064" r:id="rId12"/>
    <p:sldId id="1105" r:id="rId13"/>
    <p:sldId id="1080" r:id="rId14"/>
    <p:sldId id="1101" r:id="rId15"/>
    <p:sldId id="1102" r:id="rId16"/>
    <p:sldId id="1092" r:id="rId17"/>
    <p:sldId id="1018" r:id="rId18"/>
    <p:sldId id="1089" r:id="rId19"/>
    <p:sldId id="1081" r:id="rId20"/>
    <p:sldId id="1020" r:id="rId21"/>
    <p:sldId id="1067" r:id="rId22"/>
    <p:sldId id="460" r:id="rId23"/>
    <p:sldId id="1103" r:id="rId24"/>
    <p:sldId id="1009" r:id="rId25"/>
    <p:sldId id="1104" r:id="rId26"/>
    <p:sldId id="1083" r:id="rId27"/>
    <p:sldId id="1013" r:id="rId28"/>
    <p:sldId id="1022" r:id="rId29"/>
    <p:sldId id="1068" r:id="rId30"/>
    <p:sldId id="1106" r:id="rId31"/>
    <p:sldId id="1093" r:id="rId32"/>
    <p:sldId id="1035" r:id="rId33"/>
    <p:sldId id="1304" r:id="rId34"/>
    <p:sldId id="1094" r:id="rId35"/>
    <p:sldId id="1037" r:id="rId36"/>
    <p:sldId id="1095" r:id="rId37"/>
    <p:sldId id="1039" r:id="rId38"/>
    <p:sldId id="1043" r:id="rId39"/>
    <p:sldId id="1069" r:id="rId40"/>
    <p:sldId id="1096" r:id="rId41"/>
    <p:sldId id="1045" r:id="rId42"/>
    <p:sldId id="1048" r:id="rId43"/>
    <p:sldId id="1097" r:id="rId44"/>
    <p:sldId id="1052" r:id="rId45"/>
    <p:sldId id="1055" r:id="rId46"/>
    <p:sldId id="1098" r:id="rId47"/>
    <p:sldId id="1099" r:id="rId48"/>
    <p:sldId id="999" r:id="rId49"/>
    <p:sldId id="1000" r:id="rId50"/>
    <p:sldId id="264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5852" autoAdjust="0"/>
  </p:normalViewPr>
  <p:slideViewPr>
    <p:cSldViewPr snapToGrid="0">
      <p:cViewPr varScale="1">
        <p:scale>
          <a:sx n="97" d="100"/>
          <a:sy n="97" d="100"/>
        </p:scale>
        <p:origin x="91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8611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049557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993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655579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2" r:id="rId16"/>
    <p:sldLayoutId id="2147483715" r:id="rId17"/>
    <p:sldLayoutId id="2147483717" r:id="rId18"/>
    <p:sldLayoutId id="2147483718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语言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200" y="935086"/>
            <a:ext cx="1803169" cy="517190"/>
          </a:xfrm>
        </p:spPr>
        <p:txBody>
          <a:bodyPr/>
          <a:lstStyle/>
          <a:p>
            <a:r>
              <a:rPr kumimoji="1" lang="zh-CN" altLang="en-US" dirty="0"/>
              <a:t>场景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75426E87-F13F-45D4-B405-C8A041BCC39A}"/>
              </a:ext>
            </a:extLst>
          </p:cNvPr>
          <p:cNvSpPr txBox="1"/>
          <p:nvPr/>
        </p:nvSpPr>
        <p:spPr>
          <a:xfrm>
            <a:off x="721200" y="3105205"/>
            <a:ext cx="87607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类型范围大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的数据或者变量，不能直接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</a:t>
            </a:r>
            <a:r>
              <a:rPr lang="zh-CN" altLang="en-US" sz="16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类型范围小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的变量，会报错。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C5ECDD5-A627-47FF-850C-1E7CE4E9D4DC}"/>
              </a:ext>
            </a:extLst>
          </p:cNvPr>
          <p:cNvSpPr txBox="1"/>
          <p:nvPr/>
        </p:nvSpPr>
        <p:spPr>
          <a:xfrm>
            <a:off x="5418487" y="1530169"/>
            <a:ext cx="3884247" cy="78784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byte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30F1E5-B7F2-4915-AB5F-200B05E7F532}"/>
              </a:ext>
            </a:extLst>
          </p:cNvPr>
          <p:cNvSpPr txBox="1"/>
          <p:nvPr/>
        </p:nvSpPr>
        <p:spPr>
          <a:xfrm>
            <a:off x="721200" y="1514859"/>
            <a:ext cx="3884247" cy="79060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功能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zh-CN" altLang="en-US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功能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2(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byte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b)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BE910F79-8E29-4874-8437-44D748947600}"/>
              </a:ext>
            </a:extLst>
          </p:cNvPr>
          <p:cNvSpPr txBox="1">
            <a:spLocks/>
          </p:cNvSpPr>
          <p:nvPr/>
        </p:nvSpPr>
        <p:spPr>
          <a:xfrm>
            <a:off x="721200" y="2634313"/>
            <a:ext cx="180316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问题</a:t>
            </a: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2ECBCCA5-56BC-4B09-AAA4-C772F958F018}"/>
              </a:ext>
            </a:extLst>
          </p:cNvPr>
          <p:cNvSpPr txBox="1">
            <a:spLocks/>
          </p:cNvSpPr>
          <p:nvPr/>
        </p:nvSpPr>
        <p:spPr>
          <a:xfrm>
            <a:off x="721200" y="3947347"/>
            <a:ext cx="2485812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强制类型转换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35614BF6-4C0E-4E19-B187-51B3DECCD9AA}"/>
              </a:ext>
            </a:extLst>
          </p:cNvPr>
          <p:cNvSpPr txBox="1"/>
          <p:nvPr/>
        </p:nvSpPr>
        <p:spPr>
          <a:xfrm>
            <a:off x="721200" y="4928533"/>
            <a:ext cx="4530897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、数据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E3255F-460F-4023-B64D-817A24DD4D3A}"/>
              </a:ext>
            </a:extLst>
          </p:cNvPr>
          <p:cNvSpPr txBox="1"/>
          <p:nvPr/>
        </p:nvSpPr>
        <p:spPr>
          <a:xfrm>
            <a:off x="721200" y="5573377"/>
            <a:ext cx="3884247" cy="78784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byte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 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byte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559AB0FF-D718-4D45-A475-9F1FE189C60F}"/>
              </a:ext>
            </a:extLst>
          </p:cNvPr>
          <p:cNvSpPr txBox="1"/>
          <p:nvPr/>
        </p:nvSpPr>
        <p:spPr>
          <a:xfrm>
            <a:off x="721200" y="4437940"/>
            <a:ext cx="87607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可以强行将类型范围大的变量、数据赋值给类型范围小的变量。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66E021-DCD6-4106-8E1A-601B277687E3}"/>
              </a:ext>
            </a:extLst>
          </p:cNvPr>
          <p:cNvSpPr txBox="1"/>
          <p:nvPr/>
        </p:nvSpPr>
        <p:spPr>
          <a:xfrm>
            <a:off x="6689969" y="1965588"/>
            <a:ext cx="1172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报错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02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7" grpId="0" animBg="1"/>
      <p:bldP spid="16" grpId="0"/>
      <p:bldP spid="18" grpId="0"/>
      <p:bldP spid="19" grpId="0" animBg="1"/>
      <p:bldP spid="21" grpId="0" animBg="1"/>
      <p:bldP spid="2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93F24111-70FD-4F38-9A71-205BB5603F58}"/>
              </a:ext>
            </a:extLst>
          </p:cNvPr>
          <p:cNvSpPr txBox="1"/>
          <p:nvPr/>
        </p:nvSpPr>
        <p:spPr>
          <a:xfrm>
            <a:off x="803201" y="1789991"/>
            <a:ext cx="2738307" cy="115467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nt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byte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 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byte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20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378E68-60F6-4201-8BE1-BEEA7EF7C67C}"/>
              </a:ext>
            </a:extLst>
          </p:cNvPr>
          <p:cNvSpPr txBox="1"/>
          <p:nvPr/>
        </p:nvSpPr>
        <p:spPr>
          <a:xfrm>
            <a:off x="8189849" y="3874108"/>
            <a:ext cx="1222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1011100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BEB7B43-95DD-4DAA-AA14-8762A526410C}"/>
              </a:ext>
            </a:extLst>
          </p:cNvPr>
          <p:cNvSpPr/>
          <p:nvPr/>
        </p:nvSpPr>
        <p:spPr>
          <a:xfrm>
            <a:off x="8222271" y="3893535"/>
            <a:ext cx="1093534" cy="3133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227FBC1-7B6E-4A12-930B-7B30A22E2F05}"/>
              </a:ext>
            </a:extLst>
          </p:cNvPr>
          <p:cNvSpPr/>
          <p:nvPr/>
        </p:nvSpPr>
        <p:spPr>
          <a:xfrm>
            <a:off x="4819323" y="3308090"/>
            <a:ext cx="4481338" cy="3133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2E34D2-8D2D-47F3-8D12-D88E99CC2614}"/>
              </a:ext>
            </a:extLst>
          </p:cNvPr>
          <p:cNvSpPr txBox="1"/>
          <p:nvPr/>
        </p:nvSpPr>
        <p:spPr>
          <a:xfrm>
            <a:off x="4783913" y="3270937"/>
            <a:ext cx="4628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0000000 00000000 00000101 11011100‬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B020E4D-4700-45CD-AF98-FED6FEB47C82}"/>
              </a:ext>
            </a:extLst>
          </p:cNvPr>
          <p:cNvSpPr txBox="1"/>
          <p:nvPr/>
        </p:nvSpPr>
        <p:spPr>
          <a:xfrm>
            <a:off x="710880" y="4839969"/>
            <a:ext cx="6844001" cy="1564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强制类型转换</a:t>
            </a:r>
            <a:r>
              <a:rPr lang="zh-CN" altLang="zh-CN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可能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造成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丢失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溢出；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浮点型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强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转成整型，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丢掉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小数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部分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，保留整数部分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905C8B9-9811-431B-8D6D-257921F7CDAC}"/>
              </a:ext>
            </a:extLst>
          </p:cNvPr>
          <p:cNvSpPr txBox="1"/>
          <p:nvPr/>
        </p:nvSpPr>
        <p:spPr>
          <a:xfrm>
            <a:off x="794993" y="3264773"/>
            <a:ext cx="2738307" cy="115467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nt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1500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byte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 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byte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j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-36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文本占位符 3">
            <a:extLst>
              <a:ext uri="{FF2B5EF4-FFF2-40B4-BE49-F238E27FC236}">
                <a16:creationId xmlns:a16="http://schemas.microsoft.com/office/drawing/2014/main" id="{085A3576-879F-489B-B683-2F8CC55B7ACA}"/>
              </a:ext>
            </a:extLst>
          </p:cNvPr>
          <p:cNvSpPr txBox="1">
            <a:spLocks/>
          </p:cNvSpPr>
          <p:nvPr/>
        </p:nvSpPr>
        <p:spPr>
          <a:xfrm>
            <a:off x="721200" y="1145915"/>
            <a:ext cx="2576892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强制类型转换底层原理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269E4FB-1D91-43D3-9254-1172C0565B97}"/>
              </a:ext>
            </a:extLst>
          </p:cNvPr>
          <p:cNvSpPr txBox="1"/>
          <p:nvPr/>
        </p:nvSpPr>
        <p:spPr>
          <a:xfrm>
            <a:off x="4534416" y="3274854"/>
            <a:ext cx="24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i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4B7DF9C-D68F-4FB4-A71C-01ED8EE74B0C}"/>
              </a:ext>
            </a:extLst>
          </p:cNvPr>
          <p:cNvSpPr txBox="1"/>
          <p:nvPr/>
        </p:nvSpPr>
        <p:spPr>
          <a:xfrm>
            <a:off x="7904157" y="3564355"/>
            <a:ext cx="754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j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8367BDB-63BD-4C88-9123-BB1D621BBC3D}"/>
              </a:ext>
            </a:extLst>
          </p:cNvPr>
          <p:cNvSpPr/>
          <p:nvPr/>
        </p:nvSpPr>
        <p:spPr>
          <a:xfrm>
            <a:off x="8198056" y="3189201"/>
            <a:ext cx="1222573" cy="12403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92F2724-4F63-42E8-AA81-26E3103547F4}"/>
              </a:ext>
            </a:extLst>
          </p:cNvPr>
          <p:cNvSpPr txBox="1"/>
          <p:nvPr/>
        </p:nvSpPr>
        <p:spPr>
          <a:xfrm>
            <a:off x="4723660" y="3598571"/>
            <a:ext cx="10006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(32</a:t>
            </a:r>
            <a:r>
              <a:rPr lang="zh-CN" altLang="en-US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</a:t>
            </a:r>
            <a:r>
              <a:rPr lang="en-US" altLang="zh-CN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5A0ED5F-937D-4902-A47F-2C6214C098C1}"/>
              </a:ext>
            </a:extLst>
          </p:cNvPr>
          <p:cNvSpPr txBox="1"/>
          <p:nvPr/>
        </p:nvSpPr>
        <p:spPr>
          <a:xfrm>
            <a:off x="8134599" y="4169733"/>
            <a:ext cx="5480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(8</a:t>
            </a:r>
            <a:r>
              <a:rPr lang="zh-CN" altLang="en-US" sz="12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位）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8DCEF0E-6DD8-4D67-8845-089E1D862926}"/>
              </a:ext>
            </a:extLst>
          </p:cNvPr>
          <p:cNvSpPr txBox="1"/>
          <p:nvPr/>
        </p:nvSpPr>
        <p:spPr>
          <a:xfrm>
            <a:off x="8120822" y="2381534"/>
            <a:ext cx="1222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0010100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A1C5B78-2158-4931-B50D-853647377CC1}"/>
              </a:ext>
            </a:extLst>
          </p:cNvPr>
          <p:cNvSpPr/>
          <p:nvPr/>
        </p:nvSpPr>
        <p:spPr>
          <a:xfrm>
            <a:off x="8153244" y="2400961"/>
            <a:ext cx="1093534" cy="3133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BE094F0-8DC4-4D11-A67F-AAFFE9BE067A}"/>
              </a:ext>
            </a:extLst>
          </p:cNvPr>
          <p:cNvSpPr/>
          <p:nvPr/>
        </p:nvSpPr>
        <p:spPr>
          <a:xfrm>
            <a:off x="4770136" y="1835735"/>
            <a:ext cx="4481338" cy="3133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BD7DC1B-F76B-4588-B5C5-5A0CAB025AC2}"/>
              </a:ext>
            </a:extLst>
          </p:cNvPr>
          <p:cNvSpPr txBox="1"/>
          <p:nvPr/>
        </p:nvSpPr>
        <p:spPr>
          <a:xfrm>
            <a:off x="4706679" y="1808554"/>
            <a:ext cx="471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0000000 00000000 00000000 00010100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AAF45B1-FFC2-405F-8888-E9F515293E77}"/>
              </a:ext>
            </a:extLst>
          </p:cNvPr>
          <p:cNvSpPr txBox="1"/>
          <p:nvPr/>
        </p:nvSpPr>
        <p:spPr>
          <a:xfrm>
            <a:off x="4465389" y="1782280"/>
            <a:ext cx="24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752339B-5911-4380-AF6A-A21CF7C3D9CD}"/>
              </a:ext>
            </a:extLst>
          </p:cNvPr>
          <p:cNvSpPr txBox="1"/>
          <p:nvPr/>
        </p:nvSpPr>
        <p:spPr>
          <a:xfrm>
            <a:off x="7835130" y="2071781"/>
            <a:ext cx="754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b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8D95EE2-9000-4A1F-BB27-EDD09967C790}"/>
              </a:ext>
            </a:extLst>
          </p:cNvPr>
          <p:cNvSpPr/>
          <p:nvPr/>
        </p:nvSpPr>
        <p:spPr>
          <a:xfrm>
            <a:off x="8129029" y="1696627"/>
            <a:ext cx="1222573" cy="12403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0BD48C-3B3F-497E-AF5A-95D9698183D9}"/>
              </a:ext>
            </a:extLst>
          </p:cNvPr>
          <p:cNvSpPr txBox="1"/>
          <p:nvPr/>
        </p:nvSpPr>
        <p:spPr>
          <a:xfrm>
            <a:off x="4654633" y="2105997"/>
            <a:ext cx="10006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(32</a:t>
            </a:r>
            <a:r>
              <a:rPr lang="zh-CN" altLang="en-US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</a:t>
            </a:r>
            <a:r>
              <a:rPr lang="en-US" altLang="zh-CN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3B7A1AA-B4A5-46E2-AF93-D69FAB8AED38}"/>
              </a:ext>
            </a:extLst>
          </p:cNvPr>
          <p:cNvSpPr txBox="1"/>
          <p:nvPr/>
        </p:nvSpPr>
        <p:spPr>
          <a:xfrm>
            <a:off x="8065572" y="2677159"/>
            <a:ext cx="5480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(8</a:t>
            </a:r>
            <a:r>
              <a:rPr lang="zh-CN" altLang="en-US" sz="12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位）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01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/>
      <p:bldP spid="28" grpId="0" animBg="1"/>
      <p:bldP spid="29" grpId="0" animBg="1"/>
      <p:bldP spid="32" grpId="0"/>
      <p:bldP spid="57" grpId="0" animBg="1"/>
      <p:bldP spid="51" grpId="0"/>
      <p:bldP spid="52" grpId="0"/>
      <p:bldP spid="39" grpId="0" animBg="1"/>
      <p:bldP spid="80" grpId="0"/>
      <p:bldP spid="81" grpId="0"/>
      <p:bldP spid="85" grpId="1"/>
      <p:bldP spid="86" grpId="0" animBg="1"/>
      <p:bldP spid="87" grpId="0" animBg="1"/>
      <p:bldP spid="88" grpId="0"/>
      <p:bldP spid="89" grpId="0"/>
      <p:bldP spid="90" grpId="0"/>
      <p:bldP spid="91" grpId="0" animBg="1"/>
      <p:bldP spid="92" grpId="0"/>
      <p:bldP spid="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3469" y="1097988"/>
            <a:ext cx="7662332" cy="451104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什么是强制类型转换？</a:t>
            </a:r>
          </a:p>
          <a:p>
            <a:pPr marL="495279" lvl="1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可以强行将类型范围大的变量、数据赋值给类型范围小的变量。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95279" lvl="1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marL="495279" lvl="1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kumimoji="1" lang="en-US" altLang="zh-CN" dirty="0">
              <a:latin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</a:rPr>
              <a:t>强制类型转换有哪些需要注意的？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6286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可能出现数据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丢失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86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小数强制转换成整数是直接截断小数保留整数。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226DAF67-615E-4AA8-A174-9859CE90768D}"/>
              </a:ext>
            </a:extLst>
          </p:cNvPr>
          <p:cNvSpPr txBox="1"/>
          <p:nvPr/>
        </p:nvSpPr>
        <p:spPr>
          <a:xfrm>
            <a:off x="5096390" y="2718677"/>
            <a:ext cx="3922212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 变量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变量、数据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58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88D80E-6906-476D-BBD2-AA0591E63056}"/>
              </a:ext>
            </a:extLst>
          </p:cNvPr>
          <p:cNvSpPr txBox="1"/>
          <p:nvPr/>
        </p:nvSpPr>
        <p:spPr>
          <a:xfrm>
            <a:off x="4934116" y="386981"/>
            <a:ext cx="6096000" cy="6625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基本算数运算符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符号做连接符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自增自减运算符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关系运算符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三元运算符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运算符优先级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案例知识：键盘录入技术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09585" lvl="1">
              <a:lnSpc>
                <a:spcPct val="200000"/>
              </a:lnSpc>
            </a:pP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28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84604"/>
            <a:ext cx="1317412" cy="5171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运算符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75426E87-F13F-45D4-B405-C8A041BCC39A}"/>
              </a:ext>
            </a:extLst>
          </p:cNvPr>
          <p:cNvSpPr txBox="1"/>
          <p:nvPr/>
        </p:nvSpPr>
        <p:spPr>
          <a:xfrm>
            <a:off x="710880" y="1423640"/>
            <a:ext cx="7543800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运算符：对字面量或者变量进行操作的</a:t>
            </a:r>
            <a:r>
              <a:rPr lang="zh-CN" altLang="en-US" sz="16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符号。</a:t>
            </a:r>
            <a:endParaRPr lang="en-US" altLang="zh-CN" sz="1600" b="1" dirty="0">
              <a:solidFill>
                <a:schemeClr val="accent2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4FD753E-8EA5-40C2-BE55-1E3FD251A95C}"/>
              </a:ext>
            </a:extLst>
          </p:cNvPr>
          <p:cNvGraphicFramePr>
            <a:graphicFrameLocks noGrp="1"/>
          </p:cNvGraphicFramePr>
          <p:nvPr/>
        </p:nvGraphicFramePr>
        <p:xfrm>
          <a:off x="710880" y="2507403"/>
          <a:ext cx="8488679" cy="3265552"/>
        </p:xfrm>
        <a:graphic>
          <a:graphicData uri="http://schemas.openxmlformats.org/drawingml/2006/table">
            <a:tbl>
              <a:tblPr/>
              <a:tblGrid>
                <a:gridCol w="144281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453840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559202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705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06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+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加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参考小学一年级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06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参考小学一年级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06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*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乘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参考小学二年级，与“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×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”相同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06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除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与“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÷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”相同，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注意：在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Java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中两个整数相除结果还是整数。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406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%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取余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获取的是两个数据做除法的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余数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38F9748C-118D-4CC4-94B2-169739F4581C}"/>
              </a:ext>
            </a:extLst>
          </p:cNvPr>
          <p:cNvSpPr txBox="1">
            <a:spLocks/>
          </p:cNvSpPr>
          <p:nvPr/>
        </p:nvSpPr>
        <p:spPr>
          <a:xfrm>
            <a:off x="710880" y="1966826"/>
            <a:ext cx="1317412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dirty="0"/>
              <a:t>算数运算符</a:t>
            </a:r>
          </a:p>
        </p:txBody>
      </p:sp>
    </p:spTree>
    <p:extLst>
      <p:ext uri="{BB962C8B-B14F-4D97-AF65-F5344CB8AC3E}">
        <p14:creationId xmlns:p14="http://schemas.microsoft.com/office/powerpoint/2010/main" val="381904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4267" y="1173480"/>
            <a:ext cx="7238153" cy="4511040"/>
          </a:xfrm>
        </p:spPr>
        <p:txBody>
          <a:bodyPr/>
          <a:lstStyle/>
          <a:p>
            <a:r>
              <a:rPr kumimoji="1" lang="zh-CN" altLang="en-US" dirty="0"/>
              <a:t>算数运算符有哪些？</a:t>
            </a:r>
            <a:endParaRPr kumimoji="1"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*、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%</a:t>
            </a:r>
          </a:p>
          <a:p>
            <a:r>
              <a:rPr kumimoji="1" lang="en-US" altLang="zh-CN" dirty="0"/>
              <a:t>/</a:t>
            </a:r>
            <a:r>
              <a:rPr kumimoji="1" lang="zh-CN" altLang="en-US" dirty="0"/>
              <a:t> 需要注意什么，为什么？</a:t>
            </a:r>
            <a:endParaRPr kumimoji="1"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如果两个整数做除法，其结果一定是整数，因为最高类型是整数。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20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数值拆分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需求：一个三位数，将其拆分为个位、十位、百位后，打印在控制台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Scanner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键盘录入一个三位数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A648E4DF-68DD-403F-8E79-0D6DDA52690F}"/>
              </a:ext>
            </a:extLst>
          </p:cNvPr>
          <p:cNvSpPr txBox="1"/>
          <p:nvPr/>
        </p:nvSpPr>
        <p:spPr>
          <a:xfrm>
            <a:off x="2285234" y="2151499"/>
            <a:ext cx="5465233" cy="1169551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请输入整数：</a:t>
            </a:r>
            <a:endParaRPr lang="en-US" altLang="zh-CN" sz="1400" b="1" dirty="0">
              <a:solidFill>
                <a:srgbClr val="CCCCC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</a:t>
            </a:r>
          </a:p>
          <a:p>
            <a:pPr>
              <a:defRPr/>
            </a:pP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整数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</a:t>
            </a: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的个位为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:3</a:t>
            </a:r>
          </a:p>
          <a:p>
            <a:pPr>
              <a:defRPr/>
            </a:pP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整数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</a:t>
            </a: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的十位为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:2</a:t>
            </a:r>
          </a:p>
          <a:p>
            <a:pPr>
              <a:defRPr/>
            </a:pP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整数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</a:t>
            </a: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的百位为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:1</a:t>
            </a:r>
            <a:endParaRPr lang="zh-CN" altLang="zh-CN" sz="1400" b="1" dirty="0">
              <a:solidFill>
                <a:srgbClr val="CCCCC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01AC468-BA8A-42A6-A67D-63C9C544B2F0}"/>
              </a:ext>
            </a:extLst>
          </p:cNvPr>
          <p:cNvSpPr/>
          <p:nvPr/>
        </p:nvSpPr>
        <p:spPr>
          <a:xfrm>
            <a:off x="2285234" y="3922275"/>
            <a:ext cx="3661998" cy="20759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公式总结：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个位 ：数值 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 10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十位 ：数值 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10 % 10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百位 ：数值 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10 / 10 % 10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千位 ：数值 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10 / 10 / 10 % 10;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593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88D80E-6906-476D-BBD2-AA0591E63056}"/>
              </a:ext>
            </a:extLst>
          </p:cNvPr>
          <p:cNvSpPr txBox="1"/>
          <p:nvPr/>
        </p:nvSpPr>
        <p:spPr>
          <a:xfrm>
            <a:off x="5107088" y="286380"/>
            <a:ext cx="6096000" cy="6125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基本算数运算符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符号做连接符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自增自减运算符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关系运算符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三元运算符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运算符优先级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案例知识：键盘录入技术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15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008" y="1113948"/>
            <a:ext cx="10749599" cy="517190"/>
          </a:xfrm>
        </p:spPr>
        <p:txBody>
          <a:bodyPr/>
          <a:lstStyle/>
          <a:p>
            <a:r>
              <a:rPr kumimoji="1" lang="zh-CN" altLang="en-US" dirty="0"/>
              <a:t>“</a:t>
            </a:r>
            <a:r>
              <a:rPr kumimoji="1" lang="en-US" altLang="zh-CN" dirty="0">
                <a:solidFill>
                  <a:srgbClr val="C00000"/>
                </a:solidFill>
              </a:rPr>
              <a:t>+</a:t>
            </a:r>
            <a:r>
              <a:rPr kumimoji="1" lang="zh-CN" altLang="en-US" dirty="0"/>
              <a:t>”</a:t>
            </a:r>
            <a:r>
              <a:rPr kumimoji="1" lang="en-US" altLang="zh-CN" dirty="0"/>
              <a:t> </a:t>
            </a:r>
            <a:r>
              <a:rPr kumimoji="1" lang="zh-CN" altLang="en-US" dirty="0"/>
              <a:t>做连接符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BB888EB-CEA9-41B9-AC6D-A06AC6C6DEA2}"/>
              </a:ext>
            </a:extLst>
          </p:cNvPr>
          <p:cNvSpPr txBox="1"/>
          <p:nvPr/>
        </p:nvSpPr>
        <p:spPr>
          <a:xfrm>
            <a:off x="834072" y="2243751"/>
            <a:ext cx="5261928" cy="360720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“abc”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‘a’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abca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zh-CN" altLang="en-US" sz="1400" dirty="0">
                <a:solidFill>
                  <a:srgbClr val="080808"/>
                </a:solidFill>
                <a:latin typeface="Arial Unicode MS"/>
                <a:ea typeface="JetBrains Mono"/>
              </a:rPr>
              <a:t> 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"abc"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abc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5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10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"abc"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"abc"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'a’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itheima 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"itheima"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"itheima"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(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'a'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89A0F0-3F3F-4A8A-A60F-158D57495361}"/>
              </a:ext>
            </a:extLst>
          </p:cNvPr>
          <p:cNvSpPr txBox="1"/>
          <p:nvPr/>
        </p:nvSpPr>
        <p:spPr>
          <a:xfrm>
            <a:off x="710880" y="1638895"/>
            <a:ext cx="7087081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”符号与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字符串运算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的时候是用作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连接符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的，其结果依然是一个字符串。   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BA631A-4C3E-4148-A1D2-F7F2F5DD9942}"/>
              </a:ext>
            </a:extLst>
          </p:cNvPr>
          <p:cNvSpPr txBox="1"/>
          <p:nvPr/>
        </p:nvSpPr>
        <p:spPr>
          <a:xfrm>
            <a:off x="6541807" y="3609817"/>
            <a:ext cx="5556408" cy="765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独门秘籍：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能算则算，不能算就在一起。（计算机很聪明）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B890655-AF20-4D6B-A553-163946F2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23" y="1705722"/>
            <a:ext cx="3836010" cy="15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64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3947" y="756920"/>
            <a:ext cx="7238153" cy="4511040"/>
          </a:xfrm>
        </p:spPr>
        <p:txBody>
          <a:bodyPr/>
          <a:lstStyle/>
          <a:p>
            <a:r>
              <a:rPr kumimoji="1" lang="en-US" altLang="zh-CN" dirty="0"/>
              <a:t>+ </a:t>
            </a:r>
            <a:r>
              <a:rPr kumimoji="1" lang="zh-CN" altLang="en-US" dirty="0"/>
              <a:t>除了做基本数学运算，还有哪些功能？</a:t>
            </a:r>
            <a:endParaRPr kumimoji="1"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与字符串做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运算时会被当成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连接符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，其结果还是字符串</a:t>
            </a:r>
            <a:r>
              <a:rPr kumimoji="1" lang="zh-CN" altLang="en-US" dirty="0">
                <a:latin typeface="Consolas" panose="020B0609020204030204" pitchFamily="49" charset="0"/>
              </a:rPr>
              <a:t>。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能算则算，不能算就在一起。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27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2230621" y="1865937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>
            <a:extLst>
              <a:ext uri="{FF2B5EF4-FFF2-40B4-BE49-F238E27FC236}">
                <a16:creationId xmlns:a16="http://schemas.microsoft.com/office/drawing/2014/main" id="{3E8285E7-93B5-4BB7-8BF3-8EF639C62C44}"/>
              </a:ext>
            </a:extLst>
          </p:cNvPr>
          <p:cNvSpPr/>
          <p:nvPr/>
        </p:nvSpPr>
        <p:spPr bwMode="auto">
          <a:xfrm>
            <a:off x="4292960" y="1865937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DD33FEA4-3701-4E50-AEC4-9E67669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898" y="2066669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运算符的使用</a:t>
            </a: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234" y="2066350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类型转换知识</a:t>
            </a: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6408615" y="1864986"/>
            <a:ext cx="282085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629" y="2066350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怎么调用</a:t>
            </a:r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提供的程序</a:t>
            </a:r>
          </a:p>
        </p:txBody>
      </p:sp>
      <p:sp>
        <p:nvSpPr>
          <p:cNvPr id="23" name="文本框 46">
            <a:extLst>
              <a:ext uri="{FF2B5EF4-FFF2-40B4-BE49-F238E27FC236}">
                <a16:creationId xmlns:a16="http://schemas.microsoft.com/office/drawing/2014/main" id="{747AE2B1-79D0-495B-92E7-E41BFF8E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625" y="2150940"/>
            <a:ext cx="2130013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/>
              <a:t>数组使用的注意点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89657" y="4492949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>
            <a:extLst>
              <a:ext uri="{FF2B5EF4-FFF2-40B4-BE49-F238E27FC236}">
                <a16:creationId xmlns:a16="http://schemas.microsoft.com/office/drawing/2014/main" id="{DF221A37-6F24-4EAD-8A27-C6D16BD6789D}"/>
              </a:ext>
            </a:extLst>
          </p:cNvPr>
          <p:cNvSpPr txBox="1"/>
          <p:nvPr/>
        </p:nvSpPr>
        <p:spPr>
          <a:xfrm>
            <a:off x="6666365" y="2834286"/>
            <a:ext cx="2102163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程序员需要调用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写好的一些程序，这些程序如何去调用</a:t>
            </a:r>
          </a:p>
        </p:txBody>
      </p:sp>
      <p:sp>
        <p:nvSpPr>
          <p:cNvPr id="39" name="文本框 13">
            <a:extLst>
              <a:ext uri="{FF2B5EF4-FFF2-40B4-BE49-F238E27FC236}">
                <a16:creationId xmlns:a16="http://schemas.microsoft.com/office/drawing/2014/main" id="{0ECB7DFD-6B91-4B3F-8C56-00DE13EB96BE}"/>
              </a:ext>
            </a:extLst>
          </p:cNvPr>
          <p:cNvSpPr txBox="1"/>
          <p:nvPr/>
        </p:nvSpPr>
        <p:spPr>
          <a:xfrm>
            <a:off x="2230620" y="2834286"/>
            <a:ext cx="2102163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如何实现程序中不同类型的变量或者数据互相传输，不同类型的数据运算的结果数据的类型如何确定？</a:t>
            </a: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26B4E691-AB8A-4369-94BF-0387257E2083}"/>
              </a:ext>
            </a:extLst>
          </p:cNvPr>
          <p:cNvSpPr txBox="1"/>
          <p:nvPr/>
        </p:nvSpPr>
        <p:spPr>
          <a:xfrm>
            <a:off x="4201514" y="2834286"/>
            <a:ext cx="2102163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程序中怎么进行数据的基本算术运算、以及一些逻辑运算、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提供了具体哪些运算方式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787079" y="1072893"/>
            <a:ext cx="476131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关于</a:t>
            </a:r>
            <a:r>
              <a:rPr kumimoji="1" lang="en-US" altLang="zh-CN" dirty="0">
                <a:latin typeface="Consolas" panose="020B0609020204030204" pitchFamily="49" charset="0"/>
              </a:rPr>
              <a:t>Java</a:t>
            </a:r>
            <a:r>
              <a:rPr kumimoji="1" lang="zh-CN" altLang="en-US" dirty="0">
                <a:latin typeface="Consolas" panose="020B0609020204030204" pitchFamily="49" charset="0"/>
              </a:rPr>
              <a:t>语言基础知识同学们需要学会什么？</a:t>
            </a:r>
          </a:p>
        </p:txBody>
      </p:sp>
    </p:spTree>
    <p:extLst>
      <p:ext uri="{BB962C8B-B14F-4D97-AF65-F5344CB8AC3E}">
        <p14:creationId xmlns:p14="http://schemas.microsoft.com/office/powerpoint/2010/main" val="160981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20" grpId="0" animBg="1"/>
      <p:bldP spid="21" grpId="0"/>
      <p:bldP spid="33" grpId="0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88D80E-6906-476D-BBD2-AA0591E63056}"/>
              </a:ext>
            </a:extLst>
          </p:cNvPr>
          <p:cNvSpPr txBox="1"/>
          <p:nvPr/>
        </p:nvSpPr>
        <p:spPr>
          <a:xfrm>
            <a:off x="4809069" y="164565"/>
            <a:ext cx="6096000" cy="6125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算数运算符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符号做连接符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自增自减运算符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关系运算符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三元运算符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运算符优先级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案例知识：键盘录入技术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975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1118784"/>
            <a:ext cx="2657000" cy="517190"/>
          </a:xfrm>
        </p:spPr>
        <p:txBody>
          <a:bodyPr/>
          <a:lstStyle/>
          <a:p>
            <a:r>
              <a:rPr kumimoji="1" lang="zh-CN" altLang="en-US" dirty="0"/>
              <a:t>自增自减运算符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C7A95B-1DCF-4A5D-AC08-00B968330578}"/>
              </a:ext>
            </a:extLst>
          </p:cNvPr>
          <p:cNvSpPr/>
          <p:nvPr/>
        </p:nvSpPr>
        <p:spPr>
          <a:xfrm>
            <a:off x="710880" y="3873500"/>
            <a:ext cx="5131120" cy="26629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794404C-F5B8-4ED4-A1EC-D758EA8DF817}"/>
              </a:ext>
            </a:extLst>
          </p:cNvPr>
          <p:cNvGraphicFramePr>
            <a:graphicFrameLocks noGrp="1"/>
          </p:cNvGraphicFramePr>
          <p:nvPr/>
        </p:nvGraphicFramePr>
        <p:xfrm>
          <a:off x="812800" y="1697958"/>
          <a:ext cx="6612467" cy="1609543"/>
        </p:xfrm>
        <a:graphic>
          <a:graphicData uri="http://schemas.openxmlformats.org/drawingml/2006/table">
            <a:tbl>
              <a:tblPr/>
              <a:tblGrid>
                <a:gridCol w="1123916">
                  <a:extLst>
                    <a:ext uri="{9D8B030D-6E8A-4147-A177-3AD203B41FA5}">
                      <a16:colId xmlns:a16="http://schemas.microsoft.com/office/drawing/2014/main" val="555299219"/>
                    </a:ext>
                  </a:extLst>
                </a:gridCol>
                <a:gridCol w="1132505">
                  <a:extLst>
                    <a:ext uri="{9D8B030D-6E8A-4147-A177-3AD203B41FA5}">
                      <a16:colId xmlns:a16="http://schemas.microsoft.com/office/drawing/2014/main" val="1450431261"/>
                    </a:ext>
                  </a:extLst>
                </a:gridCol>
                <a:gridCol w="4356046">
                  <a:extLst>
                    <a:ext uri="{9D8B030D-6E8A-4147-A177-3AD203B41FA5}">
                      <a16:colId xmlns:a16="http://schemas.microsoft.com/office/drawing/2014/main" val="1932126364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9858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++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自增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变量自身的值加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18781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--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自减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变量自身的值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减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7182"/>
                  </a:ext>
                </a:extLst>
              </a:tr>
            </a:tbl>
          </a:graphicData>
        </a:graphic>
      </p:graphicFrame>
      <p:sp>
        <p:nvSpPr>
          <p:cNvPr id="11" name="TextBox 8">
            <a:extLst>
              <a:ext uri="{FF2B5EF4-FFF2-40B4-BE49-F238E27FC236}">
                <a16:creationId xmlns:a16="http://schemas.microsoft.com/office/drawing/2014/main" id="{C293688B-8AA1-48A6-A658-30CCC0DB48B8}"/>
              </a:ext>
            </a:extLst>
          </p:cNvPr>
          <p:cNvSpPr txBox="1"/>
          <p:nvPr/>
        </p:nvSpPr>
        <p:spPr>
          <a:xfrm>
            <a:off x="812800" y="3749531"/>
            <a:ext cx="6197600" cy="1211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4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++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和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--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既可以放在变量的后边，也可以放在变量的前边。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</a:endParaRP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只能操作变量，不能操作字面量的。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B7F7D8-99DC-4DBE-B5B2-451675977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236" y="1268222"/>
            <a:ext cx="3277764" cy="437338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77E828-977E-4010-A7F7-7D5710ED3DD5}"/>
              </a:ext>
            </a:extLst>
          </p:cNvPr>
          <p:cNvSpPr/>
          <p:nvPr/>
        </p:nvSpPr>
        <p:spPr>
          <a:xfrm>
            <a:off x="10340340" y="4267199"/>
            <a:ext cx="685800" cy="6942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8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18" y="1157735"/>
            <a:ext cx="10749599" cy="517190"/>
          </a:xfrm>
        </p:spPr>
        <p:txBody>
          <a:bodyPr/>
          <a:lstStyle/>
          <a:p>
            <a:r>
              <a:rPr kumimoji="1" lang="zh-CN" altLang="en-US" dirty="0"/>
              <a:t>自增自减的使用注意事项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C7A95B-1DCF-4A5D-AC08-00B968330578}"/>
              </a:ext>
            </a:extLst>
          </p:cNvPr>
          <p:cNvSpPr/>
          <p:nvPr/>
        </p:nvSpPr>
        <p:spPr>
          <a:xfrm>
            <a:off x="609918" y="2177427"/>
            <a:ext cx="5131120" cy="26629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15F25-8BAF-4F18-B6B8-E5C8E68D7BF0}"/>
              </a:ext>
            </a:extLst>
          </p:cNvPr>
          <p:cNvSpPr txBox="1"/>
          <p:nvPr/>
        </p:nvSpPr>
        <p:spPr>
          <a:xfrm>
            <a:off x="0" y="1635973"/>
            <a:ext cx="10263136" cy="101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5335" lvl="5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如果不是单独使用（如在表达式中、或者同时有其它操作），放在变量前后会存在明显区别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09685" lvl="6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放在变量的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前面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，先对变量进行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，再拿变量的值进行运算。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29211ED-9BE1-4A47-AB50-8BEC5E54C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089" y="2686705"/>
            <a:ext cx="2759396" cy="76706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 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5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en-US" altLang="zh-CN" sz="15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rs</a:t>
            </a:r>
            <a:r>
              <a:rPr lang="en-US" altLang="zh-CN" sz="15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= ++a;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76B141C-2D31-4CDF-80EE-540DCEF5B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089" y="4223485"/>
            <a:ext cx="2759396" cy="76706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lang="en-US" altLang="zh-CN" sz="15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b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5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en-US" altLang="zh-CN" sz="15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rs</a:t>
            </a:r>
            <a:r>
              <a:rPr lang="en-US" altLang="zh-CN" sz="15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= b++;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227A6B-EFA5-41A1-A351-8DF1FF53E335}"/>
              </a:ext>
            </a:extLst>
          </p:cNvPr>
          <p:cNvSpPr txBox="1"/>
          <p:nvPr/>
        </p:nvSpPr>
        <p:spPr>
          <a:xfrm>
            <a:off x="-10321" y="3453774"/>
            <a:ext cx="8607244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09685" lvl="6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放在变量的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后面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，先拿变量的值进行运算，再对变量的值进行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0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6646030" cy="451104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自增、自减运算符是什么，有什么作用？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。对当前变量值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</a:p>
          <a:p>
            <a:r>
              <a:rPr kumimoji="1" lang="zh-CN" altLang="en-US" dirty="0">
                <a:latin typeface="Consolas" panose="020B0609020204030204" pitchFamily="49" charset="0"/>
              </a:rPr>
              <a:t>自增、自减运算符在变量前后有区别吗？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如果单独使用放前后是没有区别的。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非单独使用：在变量前 ，先进行变量自增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自减，再使用变量。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非单独使用：在变量后 ，先使用变量，再进行变量自增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自减。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1"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1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自增、自减拓展案例（有些面试题会出现）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579A06-C034-443D-BDCA-98FFEA15E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395" y="1798972"/>
            <a:ext cx="3900550" cy="225106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rs3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c++ + ++c - --d - ++d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c--;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rs3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.println(c);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.println(d);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2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88D80E-6906-476D-BBD2-AA0591E63056}"/>
              </a:ext>
            </a:extLst>
          </p:cNvPr>
          <p:cNvSpPr txBox="1"/>
          <p:nvPr/>
        </p:nvSpPr>
        <p:spPr>
          <a:xfrm>
            <a:off x="4858055" y="499301"/>
            <a:ext cx="6096000" cy="6125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算数运算符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符号做连接符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自增自减运算符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赋值运算符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关系运算符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三元运算符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运算符优先级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案例知识：键盘录入技术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289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三角形 9">
            <a:extLst>
              <a:ext uri="{FF2B5EF4-FFF2-40B4-BE49-F238E27FC236}">
                <a16:creationId xmlns:a16="http://schemas.microsoft.com/office/drawing/2014/main" id="{82257A16-9A26-465F-BC00-11EFFDF26CA1}"/>
              </a:ext>
            </a:extLst>
          </p:cNvPr>
          <p:cNvSpPr/>
          <p:nvPr/>
        </p:nvSpPr>
        <p:spPr>
          <a:xfrm rot="2651319">
            <a:off x="717495" y="5877315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0904A06C-A4D3-4B8C-975F-24DF5105DA93}"/>
              </a:ext>
            </a:extLst>
          </p:cNvPr>
          <p:cNvSpPr txBox="1"/>
          <p:nvPr/>
        </p:nvSpPr>
        <p:spPr>
          <a:xfrm>
            <a:off x="790319" y="5780338"/>
            <a:ext cx="6767513" cy="4259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注意：扩展的赋值运算符隐含了强制类型转换。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915135EA-5069-4ED0-8866-990EF543287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基本赋值运算符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49D2622-9BBB-43D7-949F-0C88D8E095F9}"/>
              </a:ext>
            </a:extLst>
          </p:cNvPr>
          <p:cNvSpPr txBox="1"/>
          <p:nvPr/>
        </p:nvSpPr>
        <p:spPr>
          <a:xfrm>
            <a:off x="710880" y="1390489"/>
            <a:ext cx="7331151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就是“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”。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673BF90-AD84-4F55-8ADF-20DC6522B50C}"/>
              </a:ext>
            </a:extLst>
          </p:cNvPr>
          <p:cNvSpPr txBox="1">
            <a:spLocks/>
          </p:cNvSpPr>
          <p:nvPr/>
        </p:nvSpPr>
        <p:spPr>
          <a:xfrm>
            <a:off x="710880" y="2439731"/>
            <a:ext cx="203046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扩展赋值运算符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4DE0F26-9EC4-431B-941E-0FC19C31DF52}"/>
              </a:ext>
            </a:extLst>
          </p:cNvPr>
          <p:cNvGraphicFramePr>
            <a:graphicFrameLocks noGrp="1"/>
          </p:cNvGraphicFramePr>
          <p:nvPr/>
        </p:nvGraphicFramePr>
        <p:xfrm>
          <a:off x="790319" y="3014187"/>
          <a:ext cx="9749261" cy="2606169"/>
        </p:xfrm>
        <a:graphic>
          <a:graphicData uri="http://schemas.openxmlformats.org/drawingml/2006/table">
            <a:tbl>
              <a:tblPr/>
              <a:tblGrid>
                <a:gridCol w="165707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853673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623851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90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23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+=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加后赋值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a+=b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等价于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=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(a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的数据类型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a+b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); 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+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的值给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23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-=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减后赋值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a-=b 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等价于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= (a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的数据类型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)(a-b); 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的值给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23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*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=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乘后赋值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a*=b 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等价于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= (a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的数据类型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)(a*b); 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*</a:t>
                      </a: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的值给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423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/=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除后赋值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a/=b 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等价于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= (a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的数据类型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)(a/b); 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的商给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  <a:tr h="4231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%=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取余后赋值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a%=b 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等价于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= (a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的数据类型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)(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a%b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); 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%</a:t>
                      </a:r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的商给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3048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6477D9D9-F913-45AC-A2A4-A9C8B1D3D1C7}"/>
              </a:ext>
            </a:extLst>
          </p:cNvPr>
          <p:cNvSpPr txBox="1"/>
          <p:nvPr/>
        </p:nvSpPr>
        <p:spPr>
          <a:xfrm>
            <a:off x="937023" y="1877004"/>
            <a:ext cx="5890550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先看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“=”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右边，把数据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赋值给左边的变量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存储。</a:t>
            </a:r>
            <a:endParaRPr kumimoji="0" lang="zh-CN" altLang="zh-CN" sz="3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5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992176"/>
            <a:ext cx="6646030" cy="451104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赋值运算符有哪些？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+=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-=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、*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/=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%=</a:t>
            </a:r>
          </a:p>
          <a:p>
            <a:r>
              <a:rPr kumimoji="1" lang="zh-CN" altLang="en-US" dirty="0">
                <a:latin typeface="Consolas" panose="020B0609020204030204" pitchFamily="49" charset="0"/>
              </a:rPr>
              <a:t>作用是什么？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基本作用是赋值。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+=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还可以实现数据的累加，把别人的数据加给自己。</a:t>
            </a:r>
          </a:p>
        </p:txBody>
      </p:sp>
    </p:spTree>
    <p:extLst>
      <p:ext uri="{BB962C8B-B14F-4D97-AF65-F5344CB8AC3E}">
        <p14:creationId xmlns:p14="http://schemas.microsoft.com/office/powerpoint/2010/main" val="2538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88D80E-6906-476D-BBD2-AA0591E63056}"/>
              </a:ext>
            </a:extLst>
          </p:cNvPr>
          <p:cNvSpPr txBox="1"/>
          <p:nvPr/>
        </p:nvSpPr>
        <p:spPr>
          <a:xfrm>
            <a:off x="4809069" y="164565"/>
            <a:ext cx="6096000" cy="6625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算数运算符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符号做连接符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自增自减运算符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关系运算符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三元运算符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运算符优先级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案例知识：键盘录入技术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09585" lvl="1">
              <a:lnSpc>
                <a:spcPct val="200000"/>
              </a:lnSpc>
            </a:pP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737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3A3CF54-2986-469F-BDEC-AE75433B1B5F}"/>
              </a:ext>
            </a:extLst>
          </p:cNvPr>
          <p:cNvGraphicFramePr>
            <a:graphicFrameLocks noGrp="1"/>
          </p:cNvGraphicFramePr>
          <p:nvPr/>
        </p:nvGraphicFramePr>
        <p:xfrm>
          <a:off x="790319" y="2094412"/>
          <a:ext cx="9689995" cy="2813674"/>
        </p:xfrm>
        <a:graphic>
          <a:graphicData uri="http://schemas.openxmlformats.org/drawingml/2006/table">
            <a:tbl>
              <a:tblPr/>
              <a:tblGrid>
                <a:gridCol w="255255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137438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</a:tblGrid>
              <a:tr h="401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02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==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a==b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，判断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和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的值是否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相等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，成立为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，不成立为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02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!=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a!=b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，判断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和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的值是否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不相等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，成立为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，不成立为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02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&gt;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a&gt;b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  判断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大于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，成立为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，不成立为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02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&gt;=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a&gt;=b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，判断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大于等于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，成立为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，不成立为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402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</a:t>
                      </a: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a&lt;b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  判断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小于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，成立为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，不成立为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  <a:tr h="402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&lt;=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a&lt;=b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，判断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小于等于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，成立为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，不成立为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39569"/>
                  </a:ext>
                </a:extLst>
              </a:tr>
            </a:tbl>
          </a:graphicData>
        </a:graphic>
      </p:graphicFrame>
      <p:sp>
        <p:nvSpPr>
          <p:cNvPr id="9" name="三角形 9">
            <a:extLst>
              <a:ext uri="{FF2B5EF4-FFF2-40B4-BE49-F238E27FC236}">
                <a16:creationId xmlns:a16="http://schemas.microsoft.com/office/drawing/2014/main" id="{EF2761FC-AC46-4980-A17F-84A75D66E46C}"/>
              </a:ext>
            </a:extLst>
          </p:cNvPr>
          <p:cNvSpPr/>
          <p:nvPr/>
        </p:nvSpPr>
        <p:spPr>
          <a:xfrm rot="2651319">
            <a:off x="717495" y="555688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C5432A-A8FB-40C1-807C-8F827D396420}"/>
              </a:ext>
            </a:extLst>
          </p:cNvPr>
          <p:cNvSpPr txBox="1"/>
          <p:nvPr/>
        </p:nvSpPr>
        <p:spPr>
          <a:xfrm>
            <a:off x="867599" y="5205725"/>
            <a:ext cx="1045680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在做相等判断是，</a:t>
            </a:r>
            <a:r>
              <a:rPr lang="zh-CN" altLang="en-US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千万不要把  </a:t>
            </a:r>
            <a:r>
              <a:rPr lang="en-US" altLang="zh-CN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</a:t>
            </a:r>
            <a:r>
              <a:rPr lang="zh-CN" altLang="en-US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误写成  </a:t>
            </a:r>
            <a:r>
              <a:rPr lang="en-US" altLang="zh-CN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en-US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621BE54B-9107-4F83-9C2D-99030F7F9229}"/>
              </a:ext>
            </a:extLst>
          </p:cNvPr>
          <p:cNvSpPr txBox="1">
            <a:spLocks/>
          </p:cNvSpPr>
          <p:nvPr/>
        </p:nvSpPr>
        <p:spPr>
          <a:xfrm>
            <a:off x="731521" y="994994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关系运算符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B3A6F760-A396-4CA6-B58D-14D3402486FC}"/>
              </a:ext>
            </a:extLst>
          </p:cNvPr>
          <p:cNvSpPr txBox="1"/>
          <p:nvPr/>
        </p:nvSpPr>
        <p:spPr>
          <a:xfrm>
            <a:off x="710880" y="1491512"/>
            <a:ext cx="927132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是对数据进行条件判断的符号，最终会返回一个比较的布尔结果（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false,true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3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88D80E-6906-476D-BBD2-AA0591E63056}"/>
              </a:ext>
            </a:extLst>
          </p:cNvPr>
          <p:cNvSpPr txBox="1"/>
          <p:nvPr/>
        </p:nvSpPr>
        <p:spPr>
          <a:xfrm>
            <a:off x="4956306" y="1057752"/>
            <a:ext cx="6096000" cy="3917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自动类型转换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表达式的自动类型转换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强制类型转换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案例知识：键盘录入技术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09585" lvl="1">
              <a:lnSpc>
                <a:spcPct val="200000"/>
              </a:lnSpc>
            </a:pP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273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88D80E-6906-476D-BBD2-AA0591E63056}"/>
              </a:ext>
            </a:extLst>
          </p:cNvPr>
          <p:cNvSpPr txBox="1"/>
          <p:nvPr/>
        </p:nvSpPr>
        <p:spPr>
          <a:xfrm>
            <a:off x="4809069" y="164565"/>
            <a:ext cx="6096000" cy="6625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算数运算符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符号做连接符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自增自减运算符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关系运算符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逻辑运算符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三元运算符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运算符优先级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案例知识：键盘录入技术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09585" lvl="1">
              <a:lnSpc>
                <a:spcPct val="200000"/>
              </a:lnSpc>
            </a:pP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787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200" y="1187453"/>
            <a:ext cx="10749599" cy="517190"/>
          </a:xfrm>
        </p:spPr>
        <p:txBody>
          <a:bodyPr/>
          <a:lstStyle/>
          <a:p>
            <a:r>
              <a:rPr kumimoji="1" lang="zh-CN" altLang="en-US" dirty="0"/>
              <a:t>逻辑运算符概述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F6DACCCA-1996-4850-BC30-81CAE456DEA1}"/>
              </a:ext>
            </a:extLst>
          </p:cNvPr>
          <p:cNvSpPr txBox="1"/>
          <p:nvPr/>
        </p:nvSpPr>
        <p:spPr>
          <a:xfrm>
            <a:off x="770043" y="1652104"/>
            <a:ext cx="6701465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可以把多个条件的布尔结果放在一起运算，最终返回一个布尔结果。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78823EA-B58D-4924-B310-45DA024C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00151"/>
              </p:ext>
            </p:extLst>
          </p:nvPr>
        </p:nvGraphicFramePr>
        <p:xfrm>
          <a:off x="840988" y="2896391"/>
          <a:ext cx="8483373" cy="3165714"/>
        </p:xfrm>
        <a:graphic>
          <a:graphicData uri="http://schemas.openxmlformats.org/drawingml/2006/table">
            <a:tbl>
              <a:tblPr/>
              <a:tblGrid>
                <a:gridCol w="881962">
                  <a:extLst>
                    <a:ext uri="{9D8B030D-6E8A-4147-A177-3AD203B41FA5}">
                      <a16:colId xmlns:a16="http://schemas.microsoft.com/office/drawing/2014/main" val="973644181"/>
                    </a:ext>
                  </a:extLst>
                </a:gridCol>
                <a:gridCol w="961467">
                  <a:extLst>
                    <a:ext uri="{9D8B030D-6E8A-4147-A177-3AD203B41FA5}">
                      <a16:colId xmlns:a16="http://schemas.microsoft.com/office/drawing/2014/main" val="1819392816"/>
                    </a:ext>
                  </a:extLst>
                </a:gridCol>
                <a:gridCol w="6639944">
                  <a:extLst>
                    <a:ext uri="{9D8B030D-6E8A-4147-A177-3AD203B41FA5}">
                      <a16:colId xmlns:a16="http://schemas.microsoft.com/office/drawing/2014/main" val="85589329"/>
                    </a:ext>
                  </a:extLst>
                </a:gridCol>
              </a:tblGrid>
              <a:tr h="580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介绍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641929"/>
                  </a:ext>
                </a:extLst>
              </a:tr>
              <a:tr h="646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&amp;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必须都是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，结果才是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true; 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只要有一个是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，结果一定是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76553"/>
                  </a:ext>
                </a:extLst>
              </a:tr>
              <a:tr h="646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|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逻辑或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只要有一个为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、结果就是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14377"/>
                  </a:ext>
                </a:extLst>
              </a:tr>
              <a:tr h="646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！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逻辑非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你真我假、你假我真。 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!true=false 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 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!false= true</a:t>
                      </a: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85022"/>
                  </a:ext>
                </a:extLst>
              </a:tr>
              <a:tr h="646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^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逻辑异或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如果两个条件都是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或者都是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则结果是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。两个条件不同结果是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3023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ADFD9751-8EF1-451E-A836-D77535FDC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00" y="2137684"/>
            <a:ext cx="61912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短路逻辑运算符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B9BFC2-569E-4E9A-9768-06AA57950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424313"/>
              </p:ext>
            </p:extLst>
          </p:nvPr>
        </p:nvGraphicFramePr>
        <p:xfrm>
          <a:off x="731521" y="1583046"/>
          <a:ext cx="8500645" cy="1609543"/>
        </p:xfrm>
        <a:graphic>
          <a:graphicData uri="http://schemas.openxmlformats.org/drawingml/2006/table">
            <a:tbl>
              <a:tblPr/>
              <a:tblGrid>
                <a:gridCol w="1444848">
                  <a:extLst>
                    <a:ext uri="{9D8B030D-6E8A-4147-A177-3AD203B41FA5}">
                      <a16:colId xmlns:a16="http://schemas.microsoft.com/office/drawing/2014/main" val="973644181"/>
                    </a:ext>
                  </a:extLst>
                </a:gridCol>
                <a:gridCol w="1455889">
                  <a:extLst>
                    <a:ext uri="{9D8B030D-6E8A-4147-A177-3AD203B41FA5}">
                      <a16:colId xmlns:a16="http://schemas.microsoft.com/office/drawing/2014/main" val="1819392816"/>
                    </a:ext>
                  </a:extLst>
                </a:gridCol>
                <a:gridCol w="5599908">
                  <a:extLst>
                    <a:ext uri="{9D8B030D-6E8A-4147-A177-3AD203B41FA5}">
                      <a16:colId xmlns:a16="http://schemas.microsoft.com/office/drawing/2014/main" val="85589329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介绍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641929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&amp;&amp;</a:t>
                      </a: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短路与</a:t>
                      </a: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判断结果与“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&amp;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”一样。过程是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左边为 </a:t>
                      </a:r>
                      <a:r>
                        <a:rPr lang="en-US" altLang="zh-CN" sz="14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，右边则不执行。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76553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||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短路或</a:t>
                      </a: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判断结果与“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|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”一样。过程是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左边为 </a:t>
                      </a:r>
                      <a:r>
                        <a:rPr lang="en-US" altLang="zh-CN" sz="14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 右边则不执行。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14377"/>
                  </a:ext>
                </a:extLst>
              </a:tr>
            </a:tbl>
          </a:graphicData>
        </a:graphic>
      </p:graphicFrame>
      <p:sp>
        <p:nvSpPr>
          <p:cNvPr id="9" name="TextBox 9">
            <a:extLst>
              <a:ext uri="{FF2B5EF4-FFF2-40B4-BE49-F238E27FC236}">
                <a16:creationId xmlns:a16="http://schemas.microsoft.com/office/drawing/2014/main" id="{E62606F4-1AFC-4685-B006-B47EBD59420F}"/>
              </a:ext>
            </a:extLst>
          </p:cNvPr>
          <p:cNvSpPr txBox="1"/>
          <p:nvPr/>
        </p:nvSpPr>
        <p:spPr>
          <a:xfrm>
            <a:off x="731521" y="3310204"/>
            <a:ext cx="10490521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注意：逻辑与 “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lang="en-US" altLang="zh-CN" sz="16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逻辑或“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|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 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无论左边是 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还是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true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右边都要执行。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9396" y="1540437"/>
            <a:ext cx="8033456" cy="451104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逻辑运算符有哪些，有什么特点？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逻辑与“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：有一个为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、结果是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短路与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一个为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、结果是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前一个为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false,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后一个条件不执行了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逻辑或“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|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”：有一个为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、结果是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短路或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||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：一个为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、结果是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前一个为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，后一个条件不执行了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逻辑非“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”：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!false=true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 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!true=false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逻辑异或“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^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：相同是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、不同是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实际开发中、常用的逻辑运算符还是：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、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|| 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!</a:t>
            </a:r>
          </a:p>
          <a:p>
            <a:pPr lvl="1"/>
            <a:endParaRPr kumimoji="1"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9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88D80E-6906-476D-BBD2-AA0591E63056}"/>
              </a:ext>
            </a:extLst>
          </p:cNvPr>
          <p:cNvSpPr txBox="1"/>
          <p:nvPr/>
        </p:nvSpPr>
        <p:spPr>
          <a:xfrm>
            <a:off x="4809069" y="164565"/>
            <a:ext cx="6096000" cy="6625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算数运算符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符号做连接符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自增自减运算符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关系运算符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三元运算符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运算符优先级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案例知识：键盘录入技术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09585" lvl="1">
              <a:lnSpc>
                <a:spcPct val="200000"/>
              </a:lnSpc>
            </a:pP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873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三元运算符介绍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178C6157-7A0B-440D-9D19-DAECDF67845D}"/>
              </a:ext>
            </a:extLst>
          </p:cNvPr>
          <p:cNvSpPr txBox="1"/>
          <p:nvPr/>
        </p:nvSpPr>
        <p:spPr>
          <a:xfrm>
            <a:off x="710880" y="1815560"/>
            <a:ext cx="9169720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执行流程：首先计算</a:t>
            </a:r>
            <a:r>
              <a:rPr lang="zh-CN" altLang="en-US" sz="16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关系表达式的值，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如果值为</a:t>
            </a:r>
            <a:r>
              <a:rPr lang="en-US" altLang="zh-CN" sz="16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，返回</a:t>
            </a:r>
            <a:r>
              <a:rPr lang="zh-CN" altLang="en-US" sz="16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lang="en-US" altLang="zh-CN" sz="16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，如果为</a:t>
            </a:r>
            <a:r>
              <a:rPr lang="en-US" altLang="zh-CN" sz="16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，返回</a:t>
            </a:r>
            <a:r>
              <a:rPr lang="zh-CN" altLang="en-US" sz="16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lang="en-US" altLang="zh-CN" sz="16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C3A202A4-8BD2-4B41-8A4B-8F3E7BA30F5E}"/>
              </a:ext>
            </a:extLst>
          </p:cNvPr>
          <p:cNvSpPr txBox="1"/>
          <p:nvPr/>
        </p:nvSpPr>
        <p:spPr>
          <a:xfrm>
            <a:off x="731521" y="1349160"/>
            <a:ext cx="5657850" cy="425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CE9522-07DD-4C1D-A4F0-82BF9E18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57" y="2992096"/>
            <a:ext cx="1098397" cy="1916281"/>
          </a:xfrm>
          <a:prstGeom prst="rect">
            <a:avLst/>
          </a:prstGeom>
        </p:spPr>
      </p:pic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D9C9E7C1-65D6-4172-BA9E-56F1AE95E1A5}"/>
              </a:ext>
            </a:extLst>
          </p:cNvPr>
          <p:cNvSpPr/>
          <p:nvPr/>
        </p:nvSpPr>
        <p:spPr>
          <a:xfrm>
            <a:off x="3252547" y="3652395"/>
            <a:ext cx="2899993" cy="767622"/>
          </a:xfrm>
          <a:prstGeom prst="wedgeEllipseCallout">
            <a:avLst>
              <a:gd name="adj1" fmla="val 39401"/>
              <a:gd name="adj2" fmla="val 506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分数大于等于 </a:t>
            </a:r>
            <a:r>
              <a:rPr lang="en-US" altLang="zh-CN" sz="1200" dirty="0"/>
              <a:t>60</a:t>
            </a:r>
            <a:r>
              <a:rPr lang="zh-CN" altLang="en-US" sz="1200" dirty="0"/>
              <a:t>吗？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D3DBDF-EE15-4F50-91B0-A434DC39AAF3}"/>
              </a:ext>
            </a:extLst>
          </p:cNvPr>
          <p:cNvCxnSpPr>
            <a:cxnSpLocks/>
          </p:cNvCxnSpPr>
          <p:nvPr/>
        </p:nvCxnSpPr>
        <p:spPr>
          <a:xfrm flipV="1">
            <a:off x="6087291" y="3449214"/>
            <a:ext cx="880534" cy="39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A45AF8C-E15E-47A7-A1A0-BD307E215BA0}"/>
              </a:ext>
            </a:extLst>
          </p:cNvPr>
          <p:cNvCxnSpPr>
            <a:cxnSpLocks/>
          </p:cNvCxnSpPr>
          <p:nvPr/>
        </p:nvCxnSpPr>
        <p:spPr>
          <a:xfrm>
            <a:off x="6087291" y="4247432"/>
            <a:ext cx="880534" cy="41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E562292-6085-4013-9FB7-7E1233F0033A}"/>
              </a:ext>
            </a:extLst>
          </p:cNvPr>
          <p:cNvSpPr txBox="1"/>
          <p:nvPr/>
        </p:nvSpPr>
        <p:spPr>
          <a:xfrm>
            <a:off x="6970243" y="3169979"/>
            <a:ext cx="64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501738E-5ECC-49CD-9C74-F3820396B746}"/>
              </a:ext>
            </a:extLst>
          </p:cNvPr>
          <p:cNvCxnSpPr>
            <a:cxnSpLocks/>
          </p:cNvCxnSpPr>
          <p:nvPr/>
        </p:nvCxnSpPr>
        <p:spPr>
          <a:xfrm>
            <a:off x="7610525" y="3354645"/>
            <a:ext cx="974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E832148-83DA-42FB-91D6-F978245C2BE5}"/>
              </a:ext>
            </a:extLst>
          </p:cNvPr>
          <p:cNvSpPr txBox="1"/>
          <p:nvPr/>
        </p:nvSpPr>
        <p:spPr>
          <a:xfrm>
            <a:off x="8688977" y="3173275"/>
            <a:ext cx="150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考试通过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DF0FDF-E77A-45D8-A20B-2C67ACF4030C}"/>
              </a:ext>
            </a:extLst>
          </p:cNvPr>
          <p:cNvSpPr txBox="1"/>
          <p:nvPr/>
        </p:nvSpPr>
        <p:spPr>
          <a:xfrm>
            <a:off x="6970243" y="4425052"/>
            <a:ext cx="116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57C7E3F-E1DE-4533-A35E-810EE78FC944}"/>
              </a:ext>
            </a:extLst>
          </p:cNvPr>
          <p:cNvCxnSpPr>
            <a:cxnSpLocks/>
          </p:cNvCxnSpPr>
          <p:nvPr/>
        </p:nvCxnSpPr>
        <p:spPr>
          <a:xfrm>
            <a:off x="7649008" y="4596318"/>
            <a:ext cx="974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E183C7C-95F2-42F3-89E3-80F77D41509E}"/>
              </a:ext>
            </a:extLst>
          </p:cNvPr>
          <p:cNvSpPr txBox="1"/>
          <p:nvPr/>
        </p:nvSpPr>
        <p:spPr>
          <a:xfrm>
            <a:off x="8636587" y="4411652"/>
            <a:ext cx="155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成绩不合格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128A1F-0AEE-4E32-B1BB-42C977FB562E}"/>
              </a:ext>
            </a:extLst>
          </p:cNvPr>
          <p:cNvSpPr txBox="1"/>
          <p:nvPr/>
        </p:nvSpPr>
        <p:spPr>
          <a:xfrm>
            <a:off x="1690272" y="1426882"/>
            <a:ext cx="2896629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 </a:t>
            </a:r>
            <a:r>
              <a:rPr lang="en-US" altLang="zh-CN" sz="14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US" altLang="zh-CN" sz="1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2;</a:t>
            </a:r>
            <a:endParaRPr lang="zh-CN" altLang="en-US" sz="1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DCD362A-41F0-4C0F-9C61-C18DD156A521}"/>
              </a:ext>
            </a:extLst>
          </p:cNvPr>
          <p:cNvCxnSpPr/>
          <p:nvPr/>
        </p:nvCxnSpPr>
        <p:spPr>
          <a:xfrm flipH="1">
            <a:off x="2765331" y="4884615"/>
            <a:ext cx="635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46E65C6-19F0-48C6-8DAD-7B406E4380B5}"/>
              </a:ext>
            </a:extLst>
          </p:cNvPr>
          <p:cNvCxnSpPr/>
          <p:nvPr/>
        </p:nvCxnSpPr>
        <p:spPr>
          <a:xfrm flipH="1">
            <a:off x="2628654" y="3169979"/>
            <a:ext cx="635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6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求三个整数的最大值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8D993CA-919C-4EC2-883A-51EB942750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17058"/>
            <a:ext cx="9214230" cy="517190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</a:rPr>
              <a:t>需求：定义三个整数，找出最大值并打印在控制台。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36E6F6EF-C8D3-4DE1-9755-F9076DBC8E81}"/>
              </a:ext>
            </a:extLst>
          </p:cNvPr>
          <p:cNvSpPr txBox="1"/>
          <p:nvPr/>
        </p:nvSpPr>
        <p:spPr>
          <a:xfrm>
            <a:off x="2195450" y="2234248"/>
            <a:ext cx="4248150" cy="38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6E8EB0C3-C692-41F3-B26F-40BFE2636A65}"/>
              </a:ext>
            </a:extLst>
          </p:cNvPr>
          <p:cNvSpPr txBox="1"/>
          <p:nvPr/>
        </p:nvSpPr>
        <p:spPr>
          <a:xfrm>
            <a:off x="2195450" y="2512060"/>
            <a:ext cx="6369430" cy="2188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用三元运算符获取前两个整数的最大值，并用临时变量保存起来。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725" lvl="1" indent="-26352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num1 &gt; num2 ? num1 : num2;</a:t>
            </a:r>
          </a:p>
          <a:p>
            <a:pPr marL="228600" indent="-2286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用三元运算符，让临时最大值，和第三个整数，进行比较，并记录结果。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14375" lvl="2" indent="-25717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temp &gt; num3 ? temp : num3;</a:t>
            </a:r>
          </a:p>
          <a:p>
            <a:pPr marL="228600" indent="-2286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输出结果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4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88D80E-6906-476D-BBD2-AA0591E63056}"/>
              </a:ext>
            </a:extLst>
          </p:cNvPr>
          <p:cNvSpPr txBox="1"/>
          <p:nvPr/>
        </p:nvSpPr>
        <p:spPr>
          <a:xfrm>
            <a:off x="4809069" y="164565"/>
            <a:ext cx="6096000" cy="6625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算数运算符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符号做连接符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自增自减运算符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关系运算符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三元运算符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运算符优先级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案例知识：键盘录入技术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09585" lvl="1">
              <a:lnSpc>
                <a:spcPct val="200000"/>
              </a:lnSpc>
            </a:pP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212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1160151"/>
            <a:ext cx="10749599" cy="517190"/>
          </a:xfrm>
        </p:spPr>
        <p:txBody>
          <a:bodyPr/>
          <a:lstStyle/>
          <a:p>
            <a:r>
              <a:rPr kumimoji="1" lang="zh-CN" altLang="en-US" dirty="0"/>
              <a:t>运算符优先级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1E476A-7CB5-490A-B9B7-894AE102B08B}"/>
              </a:ext>
            </a:extLst>
          </p:cNvPr>
          <p:cNvSpPr txBox="1"/>
          <p:nvPr/>
        </p:nvSpPr>
        <p:spPr>
          <a:xfrm>
            <a:off x="777555" y="1706781"/>
            <a:ext cx="10359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在表达式中，哪个运算符先执行后执行是要看优先级的，例如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“*、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 的优先级高于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”+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-”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1"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BCA15EE-1CBD-47B4-A659-31C0BC67F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08" y="3536065"/>
            <a:ext cx="2585116" cy="216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77664B-C707-406B-AA40-C87ADE685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5" y="2161065"/>
            <a:ext cx="6057243" cy="42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运算符优先级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55E322-64B1-49E0-B762-39FB666971DF}"/>
              </a:ext>
            </a:extLst>
          </p:cNvPr>
          <p:cNvSpPr txBox="1"/>
          <p:nvPr/>
        </p:nvSpPr>
        <p:spPr>
          <a:xfrm>
            <a:off x="819368" y="1624940"/>
            <a:ext cx="5856816" cy="102188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目标：看看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Java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是否存在优先级，大家以后需要注意优先级问题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true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 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&amp;&amp;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false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0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15477E02-DA5B-428A-9BCF-4DFD01F2E7CC}"/>
              </a:ext>
            </a:extLst>
          </p:cNvPr>
          <p:cNvSpPr txBox="1"/>
          <p:nvPr/>
        </p:nvSpPr>
        <p:spPr>
          <a:xfrm>
            <a:off x="718375" y="1791051"/>
            <a:ext cx="5573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类型范围小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的变量，可以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直接赋值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类型范围大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的变量。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C61F92-1746-438A-8BC0-0288F56F3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48" y="2943158"/>
            <a:ext cx="2963332" cy="13234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byte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12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DB50771B-61E0-400B-A7E5-58BA020006A2}"/>
              </a:ext>
            </a:extLst>
          </p:cNvPr>
          <p:cNvSpPr txBox="1">
            <a:spLocks/>
          </p:cNvSpPr>
          <p:nvPr/>
        </p:nvSpPr>
        <p:spPr>
          <a:xfrm>
            <a:off x="718374" y="1198566"/>
            <a:ext cx="608850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什么是自动类型转换，为什么要学习自动类型转换？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42BA7B-FE2E-4EC7-A793-EEC8B24F69CC}"/>
              </a:ext>
            </a:extLst>
          </p:cNvPr>
          <p:cNvSpPr/>
          <p:nvPr/>
        </p:nvSpPr>
        <p:spPr>
          <a:xfrm>
            <a:off x="4843143" y="2936799"/>
            <a:ext cx="1197056" cy="35087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C94330-2CF5-4CAF-A0B5-E8144337B97C}"/>
              </a:ext>
            </a:extLst>
          </p:cNvPr>
          <p:cNvSpPr txBox="1"/>
          <p:nvPr/>
        </p:nvSpPr>
        <p:spPr>
          <a:xfrm>
            <a:off x="4848055" y="2936799"/>
            <a:ext cx="1258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0001100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ECA0F5D-667F-4621-80BE-F92A93403133}"/>
              </a:ext>
            </a:extLst>
          </p:cNvPr>
          <p:cNvSpPr/>
          <p:nvPr/>
        </p:nvSpPr>
        <p:spPr>
          <a:xfrm>
            <a:off x="4837723" y="3465992"/>
            <a:ext cx="4706650" cy="3407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87260EB-3732-49C4-A15C-F91D16852565}"/>
              </a:ext>
            </a:extLst>
          </p:cNvPr>
          <p:cNvSpPr txBox="1"/>
          <p:nvPr/>
        </p:nvSpPr>
        <p:spPr>
          <a:xfrm>
            <a:off x="8379164" y="3474260"/>
            <a:ext cx="1224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0001100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2EFD86A-6CD4-48F5-99C6-CA85DAD9F00A}"/>
              </a:ext>
            </a:extLst>
          </p:cNvPr>
          <p:cNvSpPr txBox="1"/>
          <p:nvPr/>
        </p:nvSpPr>
        <p:spPr>
          <a:xfrm>
            <a:off x="695121" y="2546047"/>
            <a:ext cx="2963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自动类型转换的底层原理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09C54F-736E-4EBF-B8B7-CCF4CAD77A00}"/>
              </a:ext>
            </a:extLst>
          </p:cNvPr>
          <p:cNvSpPr txBox="1"/>
          <p:nvPr/>
        </p:nvSpPr>
        <p:spPr>
          <a:xfrm>
            <a:off x="777400" y="5328903"/>
            <a:ext cx="7416800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yte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     int     long     float     double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</a:t>
            </a:r>
          </a:p>
          <a:p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char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059348B-D997-4A49-A3F7-C4DDC2659420}"/>
              </a:ext>
            </a:extLst>
          </p:cNvPr>
          <p:cNvCxnSpPr>
            <a:cxnSpLocks/>
          </p:cNvCxnSpPr>
          <p:nvPr/>
        </p:nvCxnSpPr>
        <p:spPr>
          <a:xfrm>
            <a:off x="1446266" y="5521020"/>
            <a:ext cx="4487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583A217-4E92-41C4-86A0-03F1166AB708}"/>
              </a:ext>
            </a:extLst>
          </p:cNvPr>
          <p:cNvCxnSpPr>
            <a:cxnSpLocks/>
          </p:cNvCxnSpPr>
          <p:nvPr/>
        </p:nvCxnSpPr>
        <p:spPr>
          <a:xfrm>
            <a:off x="2614666" y="5521020"/>
            <a:ext cx="4487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622648A-453C-4CEA-8298-34388FAACA75}"/>
              </a:ext>
            </a:extLst>
          </p:cNvPr>
          <p:cNvCxnSpPr>
            <a:cxnSpLocks/>
          </p:cNvCxnSpPr>
          <p:nvPr/>
        </p:nvCxnSpPr>
        <p:spPr>
          <a:xfrm>
            <a:off x="3597519" y="5521020"/>
            <a:ext cx="4487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0BD8601-F561-4CCF-B68E-30E874861BA2}"/>
              </a:ext>
            </a:extLst>
          </p:cNvPr>
          <p:cNvCxnSpPr>
            <a:cxnSpLocks/>
          </p:cNvCxnSpPr>
          <p:nvPr/>
        </p:nvCxnSpPr>
        <p:spPr>
          <a:xfrm>
            <a:off x="4623689" y="5521020"/>
            <a:ext cx="4487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9E3B669-C30A-4E49-92F1-CB0C35DC103C}"/>
              </a:ext>
            </a:extLst>
          </p:cNvPr>
          <p:cNvCxnSpPr>
            <a:cxnSpLocks/>
          </p:cNvCxnSpPr>
          <p:nvPr/>
        </p:nvCxnSpPr>
        <p:spPr>
          <a:xfrm>
            <a:off x="5721932" y="5521020"/>
            <a:ext cx="4487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5A29BD8-3511-414C-83B4-64494C9C56DD}"/>
              </a:ext>
            </a:extLst>
          </p:cNvPr>
          <p:cNvCxnSpPr>
            <a:cxnSpLocks/>
          </p:cNvCxnSpPr>
          <p:nvPr/>
        </p:nvCxnSpPr>
        <p:spPr>
          <a:xfrm flipV="1">
            <a:off x="2614666" y="5655728"/>
            <a:ext cx="677333" cy="2811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AFA59B2-60F7-4724-9FAF-349590C8C658}"/>
              </a:ext>
            </a:extLst>
          </p:cNvPr>
          <p:cNvSpPr txBox="1"/>
          <p:nvPr/>
        </p:nvSpPr>
        <p:spPr>
          <a:xfrm>
            <a:off x="718374" y="4873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自动类型转换的其他形式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02D0459-E402-4DC9-9DEB-85B581A53735}"/>
              </a:ext>
            </a:extLst>
          </p:cNvPr>
          <p:cNvSpPr txBox="1"/>
          <p:nvPr/>
        </p:nvSpPr>
        <p:spPr>
          <a:xfrm>
            <a:off x="5994651" y="3031991"/>
            <a:ext cx="10006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(8</a:t>
            </a:r>
            <a:r>
              <a:rPr lang="zh-CN" altLang="en-US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</a:t>
            </a:r>
            <a:r>
              <a:rPr lang="en-US" altLang="zh-CN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43BF323-DEE3-43E5-A79D-F8D70892FA3D}"/>
              </a:ext>
            </a:extLst>
          </p:cNvPr>
          <p:cNvSpPr txBox="1"/>
          <p:nvPr/>
        </p:nvSpPr>
        <p:spPr>
          <a:xfrm>
            <a:off x="9540466" y="3545181"/>
            <a:ext cx="10006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(32</a:t>
            </a:r>
            <a:r>
              <a:rPr lang="zh-CN" altLang="en-US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</a:t>
            </a:r>
            <a:r>
              <a:rPr lang="en-US" altLang="zh-CN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1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BD4981A-32FB-43F2-A1FB-2A37126AD9E6}"/>
              </a:ext>
            </a:extLst>
          </p:cNvPr>
          <p:cNvSpPr txBox="1"/>
          <p:nvPr/>
        </p:nvSpPr>
        <p:spPr>
          <a:xfrm>
            <a:off x="4527771" y="2949284"/>
            <a:ext cx="331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A846DD0-1FF5-4B06-B118-AB179231B9EC}"/>
              </a:ext>
            </a:extLst>
          </p:cNvPr>
          <p:cNvSpPr txBox="1"/>
          <p:nvPr/>
        </p:nvSpPr>
        <p:spPr>
          <a:xfrm>
            <a:off x="4509145" y="3465992"/>
            <a:ext cx="331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833BD52-E995-42AD-8673-84FD25D5C11F}"/>
              </a:ext>
            </a:extLst>
          </p:cNvPr>
          <p:cNvSpPr txBox="1"/>
          <p:nvPr/>
        </p:nvSpPr>
        <p:spPr>
          <a:xfrm>
            <a:off x="4924694" y="3460065"/>
            <a:ext cx="3508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00000000 00000000 00000000 </a:t>
            </a:r>
            <a:endParaRPr lang="zh-CN" altLang="en-US" dirty="0">
              <a:solidFill>
                <a:srgbClr val="00B0F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63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33" grpId="0" animBg="1"/>
      <p:bldP spid="34" grpId="0"/>
      <p:bldP spid="35" grpId="0" animBg="1"/>
      <p:bldP spid="36" grpId="0"/>
      <p:bldP spid="37" grpId="0"/>
      <p:bldP spid="38" grpId="0" animBg="1"/>
      <p:bldP spid="59" grpId="0"/>
      <p:bldP spid="31" grpId="0"/>
      <p:bldP spid="46" grpId="0"/>
      <p:bldP spid="47" grpId="0"/>
      <p:bldP spid="48" grpId="0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88D80E-6906-476D-BBD2-AA0591E63056}"/>
              </a:ext>
            </a:extLst>
          </p:cNvPr>
          <p:cNvSpPr txBox="1"/>
          <p:nvPr/>
        </p:nvSpPr>
        <p:spPr>
          <a:xfrm>
            <a:off x="4859450" y="1768952"/>
            <a:ext cx="6096000" cy="229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案例知识：键盘录入技术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09585" lvl="1">
              <a:lnSpc>
                <a:spcPct val="200000"/>
              </a:lnSpc>
            </a:pP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152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480EC81-A080-4FCA-8564-C8ECA43189A0}"/>
              </a:ext>
            </a:extLst>
          </p:cNvPr>
          <p:cNvSpPr txBox="1"/>
          <p:nvPr/>
        </p:nvSpPr>
        <p:spPr>
          <a:xfrm>
            <a:off x="710880" y="961851"/>
            <a:ext cx="8972061" cy="1073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请完成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程序与用户交互，比如录入用户输入的名称、年龄，怎么办？。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6D841C-2F1C-465D-ABFC-0AA56DE8D272}"/>
              </a:ext>
            </a:extLst>
          </p:cNvPr>
          <p:cNvSpPr txBox="1"/>
          <p:nvPr/>
        </p:nvSpPr>
        <p:spPr>
          <a:xfrm>
            <a:off x="710880" y="3662394"/>
            <a:ext cx="8831705" cy="2038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 Programming Interface,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应用程序编程接口）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写好的程序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功能代码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，咱们可以直接调用。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Oracle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写好的程序提供了相应的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技术使用说明书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下载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289346-0782-4729-B8E9-2897C8CEA914}"/>
              </a:ext>
            </a:extLst>
          </p:cNvPr>
          <p:cNvSpPr txBox="1"/>
          <p:nvPr/>
        </p:nvSpPr>
        <p:spPr>
          <a:xfrm>
            <a:off x="710880" y="5735640"/>
            <a:ext cx="7467761" cy="464871"/>
          </a:xfrm>
          <a:prstGeom prst="rect">
            <a:avLst/>
          </a:prstGeom>
          <a:solidFill>
            <a:srgbClr val="FFFFE4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http://www.oracle.com/technetwork/java/javase/downloads/index.html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4AEB5A-21E8-48B8-8E58-5CABA6AFDE80}"/>
              </a:ext>
            </a:extLst>
          </p:cNvPr>
          <p:cNvSpPr/>
          <p:nvPr/>
        </p:nvSpPr>
        <p:spPr>
          <a:xfrm>
            <a:off x="710880" y="2468345"/>
            <a:ext cx="3048320" cy="10407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latin typeface="Consolas" panose="020B0609020204030204" pitchFamily="49" charset="0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latin typeface="Consolas" panose="020B0609020204030204" pitchFamily="49" charset="0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latin typeface="Consolas" panose="020B0609020204030204" pitchFamily="49" charset="0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latin typeface="Consolas" panose="020B0609020204030204" pitchFamily="49" charset="0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latin typeface="Consolas" panose="020B0609020204030204" pitchFamily="49" charset="0"/>
              <a:ea typeface="微软雅黑" pitchFamily="34" charset="-122"/>
            </a:endParaRPr>
          </a:p>
          <a:p>
            <a:pPr algn="ctr">
              <a:defRPr/>
            </a:pPr>
            <a:endParaRPr lang="zh-CN" altLang="en-US" dirty="0"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15" name="圆角矩形 1">
            <a:extLst>
              <a:ext uri="{FF2B5EF4-FFF2-40B4-BE49-F238E27FC236}">
                <a16:creationId xmlns:a16="http://schemas.microsoft.com/office/drawing/2014/main" id="{36F55E88-586F-4B37-85ED-5913D0D25FD4}"/>
              </a:ext>
            </a:extLst>
          </p:cNvPr>
          <p:cNvSpPr/>
          <p:nvPr/>
        </p:nvSpPr>
        <p:spPr>
          <a:xfrm>
            <a:off x="5336906" y="2468345"/>
            <a:ext cx="2635135" cy="1159438"/>
          </a:xfrm>
          <a:prstGeom prst="roundRect">
            <a:avLst/>
          </a:prstGeom>
          <a:solidFill>
            <a:srgbClr val="FB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algn="ctr"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algn="ctr"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algn="ctr"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289A1E-810A-4181-9DC0-CAD0C53CEEC0}"/>
              </a:ext>
            </a:extLst>
          </p:cNvPr>
          <p:cNvSpPr txBox="1"/>
          <p:nvPr/>
        </p:nvSpPr>
        <p:spPr>
          <a:xfrm>
            <a:off x="776665" y="2640425"/>
            <a:ext cx="2829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javac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等开发工具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3C7E00-03FE-48BC-A076-20A985C290E3}"/>
              </a:ext>
            </a:extLst>
          </p:cNvPr>
          <p:cNvSpPr txBox="1"/>
          <p:nvPr/>
        </p:nvSpPr>
        <p:spPr>
          <a:xfrm>
            <a:off x="1473200" y="2057789"/>
            <a:ext cx="116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800" dirty="0">
                <a:latin typeface="Consolas" panose="020B0609020204030204" pitchFamily="49" charset="0"/>
                <a:ea typeface="微软雅黑" pitchFamily="34" charset="-122"/>
              </a:rPr>
              <a:t>JDK</a:t>
            </a:r>
            <a:endParaRPr lang="en-US" altLang="zh-CN" dirty="0"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4A8385-F0DB-488B-A897-58F15E7F4E72}"/>
              </a:ext>
            </a:extLst>
          </p:cNvPr>
          <p:cNvSpPr txBox="1"/>
          <p:nvPr/>
        </p:nvSpPr>
        <p:spPr>
          <a:xfrm>
            <a:off x="6037407" y="2102265"/>
            <a:ext cx="1109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JRE</a:t>
            </a:r>
          </a:p>
        </p:txBody>
      </p:sp>
      <p:sp>
        <p:nvSpPr>
          <p:cNvPr id="19" name="圆角矩形 9">
            <a:extLst>
              <a:ext uri="{FF2B5EF4-FFF2-40B4-BE49-F238E27FC236}">
                <a16:creationId xmlns:a16="http://schemas.microsoft.com/office/drawing/2014/main" id="{83E17F24-3423-43E0-AC59-156BEFC52F4F}"/>
              </a:ext>
            </a:extLst>
          </p:cNvPr>
          <p:cNvSpPr/>
          <p:nvPr/>
        </p:nvSpPr>
        <p:spPr>
          <a:xfrm>
            <a:off x="6789863" y="2769944"/>
            <a:ext cx="1046787" cy="6052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20" name="圆角矩形 10">
            <a:extLst>
              <a:ext uri="{FF2B5EF4-FFF2-40B4-BE49-F238E27FC236}">
                <a16:creationId xmlns:a16="http://schemas.microsoft.com/office/drawing/2014/main" id="{F1E39F18-45D5-4CA8-A708-39471066D04E}"/>
              </a:ext>
            </a:extLst>
          </p:cNvPr>
          <p:cNvSpPr/>
          <p:nvPr/>
        </p:nvSpPr>
        <p:spPr>
          <a:xfrm>
            <a:off x="5705666" y="2752252"/>
            <a:ext cx="948807" cy="640594"/>
          </a:xfrm>
          <a:prstGeom prst="roundRect">
            <a:avLst/>
          </a:prstGeom>
          <a:solidFill>
            <a:srgbClr val="D9F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JVM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8407F25-B9DD-4DB4-9D80-E7BBF079F4D1}"/>
              </a:ext>
            </a:extLst>
          </p:cNvPr>
          <p:cNvCxnSpPr/>
          <p:nvPr/>
        </p:nvCxnSpPr>
        <p:spPr>
          <a:xfrm>
            <a:off x="3731096" y="2937917"/>
            <a:ext cx="16058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8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170" y="1356164"/>
            <a:ext cx="10749599" cy="517190"/>
          </a:xfrm>
        </p:spPr>
        <p:txBody>
          <a:bodyPr/>
          <a:lstStyle/>
          <a:p>
            <a:r>
              <a:rPr kumimoji="1" lang="zh-CN" altLang="en-US" dirty="0"/>
              <a:t>键盘录入功能实现的三个步骤：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5C9CDC-97A3-4C6D-ABA6-DC87946094DD}"/>
              </a:ext>
            </a:extLst>
          </p:cNvPr>
          <p:cNvSpPr txBox="1"/>
          <p:nvPr/>
        </p:nvSpPr>
        <p:spPr>
          <a:xfrm>
            <a:off x="641214" y="2264405"/>
            <a:ext cx="5400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①：导包：告诉程序去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的哪个包中找扫描器技术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A1FFF2-C8DB-40C6-A96C-20B69DE1C479}"/>
              </a:ext>
            </a:extLst>
          </p:cNvPr>
          <p:cNvSpPr txBox="1"/>
          <p:nvPr/>
        </p:nvSpPr>
        <p:spPr>
          <a:xfrm>
            <a:off x="641214" y="3131840"/>
            <a:ext cx="4478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②：写一行代码代表得到键盘扫描器对象。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7E6F04F-283D-4344-B838-5B2EC47FDD54}"/>
              </a:ext>
            </a:extLst>
          </p:cNvPr>
          <p:cNvSpPr txBox="1"/>
          <p:nvPr/>
        </p:nvSpPr>
        <p:spPr>
          <a:xfrm>
            <a:off x="641214" y="3937904"/>
            <a:ext cx="4478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③：等待接收用户输入数据。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636AFE8-068D-43B0-865C-80E3B8E92CFB}"/>
              </a:ext>
            </a:extLst>
          </p:cNvPr>
          <p:cNvSpPr txBox="1"/>
          <p:nvPr/>
        </p:nvSpPr>
        <p:spPr>
          <a:xfrm>
            <a:off x="5988970" y="1976065"/>
            <a:ext cx="4740032" cy="42176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com.itheima.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scanner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java.util.Scanner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Scanner sc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Scanner(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请输入</a:t>
            </a: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您的年龄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年龄是：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请输入您的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名称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欢迎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4A6603-C45C-4C8D-BFBB-B9A3FEA57DAA}"/>
              </a:ext>
            </a:extLst>
          </p:cNvPr>
          <p:cNvCxnSpPr>
            <a:cxnSpLocks/>
          </p:cNvCxnSpPr>
          <p:nvPr/>
        </p:nvCxnSpPr>
        <p:spPr>
          <a:xfrm>
            <a:off x="5259919" y="2455808"/>
            <a:ext cx="7818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63DDB09-BFF7-4619-A953-0D72086131DB}"/>
              </a:ext>
            </a:extLst>
          </p:cNvPr>
          <p:cNvCxnSpPr>
            <a:cxnSpLocks/>
          </p:cNvCxnSpPr>
          <p:nvPr/>
        </p:nvCxnSpPr>
        <p:spPr>
          <a:xfrm>
            <a:off x="4533975" y="3270431"/>
            <a:ext cx="21883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6C5DBF1-DDC6-4D00-A248-AA8ACAA7295F}"/>
              </a:ext>
            </a:extLst>
          </p:cNvPr>
          <p:cNvSpPr/>
          <p:nvPr/>
        </p:nvSpPr>
        <p:spPr>
          <a:xfrm>
            <a:off x="6041801" y="2305228"/>
            <a:ext cx="2289907" cy="3335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526EB3-170D-40EA-95BB-F2EFA155D21E}"/>
              </a:ext>
            </a:extLst>
          </p:cNvPr>
          <p:cNvSpPr/>
          <p:nvPr/>
        </p:nvSpPr>
        <p:spPr>
          <a:xfrm>
            <a:off x="6722283" y="3105280"/>
            <a:ext cx="3102387" cy="3335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78B9AC-E357-43A6-B90F-DE8EE9C9D16C}"/>
              </a:ext>
            </a:extLst>
          </p:cNvPr>
          <p:cNvSpPr/>
          <p:nvPr/>
        </p:nvSpPr>
        <p:spPr>
          <a:xfrm>
            <a:off x="6722283" y="3937904"/>
            <a:ext cx="2177145" cy="3335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54CD83-2AE1-4130-B86C-7B539EE93622}"/>
              </a:ext>
            </a:extLst>
          </p:cNvPr>
          <p:cNvCxnSpPr>
            <a:cxnSpLocks/>
          </p:cNvCxnSpPr>
          <p:nvPr/>
        </p:nvCxnSpPr>
        <p:spPr>
          <a:xfrm flipV="1">
            <a:off x="3868615" y="4093308"/>
            <a:ext cx="2802307" cy="61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0A025B9-421D-4100-B87B-61E55BD5015A}"/>
              </a:ext>
            </a:extLst>
          </p:cNvPr>
          <p:cNvCxnSpPr>
            <a:cxnSpLocks/>
          </p:cNvCxnSpPr>
          <p:nvPr/>
        </p:nvCxnSpPr>
        <p:spPr>
          <a:xfrm>
            <a:off x="3868615" y="4193082"/>
            <a:ext cx="2802307" cy="1020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34B0D3B-2CD0-4592-8996-845F6EF6F420}"/>
              </a:ext>
            </a:extLst>
          </p:cNvPr>
          <p:cNvSpPr/>
          <p:nvPr/>
        </p:nvSpPr>
        <p:spPr>
          <a:xfrm>
            <a:off x="6670922" y="5046995"/>
            <a:ext cx="2177145" cy="3335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ED87ADC-B41B-4FD7-80BA-E8CFAD4C89A2}"/>
              </a:ext>
            </a:extLst>
          </p:cNvPr>
          <p:cNvSpPr txBox="1"/>
          <p:nvPr/>
        </p:nvSpPr>
        <p:spPr>
          <a:xfrm>
            <a:off x="614170" y="5087406"/>
            <a:ext cx="5169386" cy="103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</a:t>
            </a:r>
            <a:r>
              <a:rPr lang="en-US" altLang="zh-CN" sz="14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Java.lang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包下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lang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包不需要我们导包，是默认的包。</a:t>
            </a:r>
          </a:p>
        </p:txBody>
      </p:sp>
    </p:spTree>
    <p:extLst>
      <p:ext uri="{BB962C8B-B14F-4D97-AF65-F5344CB8AC3E}">
        <p14:creationId xmlns:p14="http://schemas.microsoft.com/office/powerpoint/2010/main" val="258623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9743" y="1259449"/>
            <a:ext cx="7376965" cy="451104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API</a:t>
            </a:r>
            <a:r>
              <a:rPr kumimoji="1" lang="zh-CN" altLang="en-US" dirty="0">
                <a:latin typeface="Consolas" panose="020B0609020204030204" pitchFamily="49" charset="0"/>
              </a:rPr>
              <a:t>是什么？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 Programming Interface,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应用程序编程接口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写好的程序，咱们可以直接调用。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latin typeface="Consolas" panose="020B0609020204030204" pitchFamily="49" charset="0"/>
              </a:rPr>
              <a:t>键盘录入的开发步骤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导包：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java.util.Scanner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抄写代码得到扫描器对象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Scanner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new Scanner(System.in)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抄写代码等待接收用户输入的数据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sc.nextInt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sc.next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lvl="1">
              <a:lnSpc>
                <a:spcPct val="200000"/>
              </a:lnSpc>
            </a:pP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9668" y="1084254"/>
            <a:ext cx="7662332" cy="451104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为什么要进行类型转换？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存在不同类型的变量赋值给其他类型的变量</a:t>
            </a:r>
            <a:endParaRPr kumimoji="1" lang="en-US" altLang="zh-CN" sz="15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latin typeface="Consolas" panose="020B0609020204030204" pitchFamily="49" charset="0"/>
              </a:rPr>
              <a:t>自动类型转换是什么样的？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类型范围小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的变量，可以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直接赋值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类型范围大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的变量。</a:t>
            </a:r>
            <a:endParaRPr kumimoji="1"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7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88D80E-6906-476D-BBD2-AA0591E63056}"/>
              </a:ext>
            </a:extLst>
          </p:cNvPr>
          <p:cNvSpPr txBox="1"/>
          <p:nvPr/>
        </p:nvSpPr>
        <p:spPr>
          <a:xfrm>
            <a:off x="4956306" y="1057752"/>
            <a:ext cx="6096000" cy="3917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自动类型转换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表达式的自动类型转换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强制类型转换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案例知识：键盘录入技术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09585" lvl="1">
              <a:lnSpc>
                <a:spcPct val="200000"/>
              </a:lnSpc>
            </a:pP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72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9">
            <a:extLst>
              <a:ext uri="{FF2B5EF4-FFF2-40B4-BE49-F238E27FC236}">
                <a16:creationId xmlns:a16="http://schemas.microsoft.com/office/drawing/2014/main" id="{75426E87-F13F-45D4-B405-C8A041BCC39A}"/>
              </a:ext>
            </a:extLst>
          </p:cNvPr>
          <p:cNvSpPr txBox="1"/>
          <p:nvPr/>
        </p:nvSpPr>
        <p:spPr>
          <a:xfrm>
            <a:off x="710880" y="1805776"/>
            <a:ext cx="9711587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在表达式中，小范围类型的变量会自动转换成当前较大范围的类型再运算。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EC378C-038D-4176-A71A-E0229BD009B3}"/>
              </a:ext>
            </a:extLst>
          </p:cNvPr>
          <p:cNvSpPr txBox="1"/>
          <p:nvPr/>
        </p:nvSpPr>
        <p:spPr>
          <a:xfrm>
            <a:off x="710880" y="3006778"/>
            <a:ext cx="8097058" cy="1564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表达式的最终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类型由表达式中的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最高类型决定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在表达式中，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直接转换成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类型参与运算的。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961DCD-287F-4142-AF00-71F45A6BE537}"/>
              </a:ext>
            </a:extLst>
          </p:cNvPr>
          <p:cNvSpPr txBox="1"/>
          <p:nvPr/>
        </p:nvSpPr>
        <p:spPr>
          <a:xfrm>
            <a:off x="905448" y="2368895"/>
            <a:ext cx="6722368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yte 、short、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    long     float     double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2FB8C3-1B5B-4073-9848-395A911C5424}"/>
              </a:ext>
            </a:extLst>
          </p:cNvPr>
          <p:cNvCxnSpPr>
            <a:cxnSpLocks/>
          </p:cNvCxnSpPr>
          <p:nvPr/>
        </p:nvCxnSpPr>
        <p:spPr>
          <a:xfrm>
            <a:off x="2992806" y="2561012"/>
            <a:ext cx="4487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49565C-D359-4FD6-987C-41F109CB1BFC}"/>
              </a:ext>
            </a:extLst>
          </p:cNvPr>
          <p:cNvCxnSpPr>
            <a:cxnSpLocks/>
          </p:cNvCxnSpPr>
          <p:nvPr/>
        </p:nvCxnSpPr>
        <p:spPr>
          <a:xfrm>
            <a:off x="3967192" y="2551524"/>
            <a:ext cx="4487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3D7F1E-949A-4078-BED1-B5685C3A3BF9}"/>
              </a:ext>
            </a:extLst>
          </p:cNvPr>
          <p:cNvCxnSpPr>
            <a:cxnSpLocks/>
          </p:cNvCxnSpPr>
          <p:nvPr/>
        </p:nvCxnSpPr>
        <p:spPr>
          <a:xfrm>
            <a:off x="4951029" y="2561012"/>
            <a:ext cx="4487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8879F82-84E1-4EC8-AF6F-FB5088F04DE3}"/>
              </a:ext>
            </a:extLst>
          </p:cNvPr>
          <p:cNvCxnSpPr>
            <a:cxnSpLocks/>
          </p:cNvCxnSpPr>
          <p:nvPr/>
        </p:nvCxnSpPr>
        <p:spPr>
          <a:xfrm>
            <a:off x="6049272" y="2551524"/>
            <a:ext cx="4487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FEAEF2FA-805F-4AF3-98DE-B4910FA108D5}"/>
              </a:ext>
            </a:extLst>
          </p:cNvPr>
          <p:cNvSpPr txBox="1">
            <a:spLocks/>
          </p:cNvSpPr>
          <p:nvPr/>
        </p:nvSpPr>
        <p:spPr>
          <a:xfrm>
            <a:off x="710880" y="1330053"/>
            <a:ext cx="258265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表达式的自动类型转换</a:t>
            </a:r>
          </a:p>
        </p:txBody>
      </p:sp>
    </p:spTree>
    <p:extLst>
      <p:ext uri="{BB962C8B-B14F-4D97-AF65-F5344CB8AC3E}">
        <p14:creationId xmlns:p14="http://schemas.microsoft.com/office/powerpoint/2010/main" val="293652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9668" y="1084254"/>
            <a:ext cx="7662332" cy="451104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表达式的自动类型转换是什么样的？</a:t>
            </a:r>
            <a:endParaRPr kumimoji="1"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小范围的类型会自动转换成大范围的类型运算。</a:t>
            </a:r>
          </a:p>
          <a:p>
            <a:r>
              <a:rPr kumimoji="1" lang="zh-CN" altLang="en-US" dirty="0">
                <a:latin typeface="Consolas" panose="020B0609020204030204" pitchFamily="49" charset="0"/>
              </a:rPr>
              <a:t>表达式的最终结果类型是由谁决定的？</a:t>
            </a:r>
            <a:endParaRPr kumimoji="1"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最终类型由表达式中的最高类型决定。</a:t>
            </a:r>
          </a:p>
          <a:p>
            <a:r>
              <a:rPr kumimoji="1" lang="zh-CN" altLang="en-US" dirty="0">
                <a:latin typeface="Consolas" panose="020B0609020204030204" pitchFamily="49" charset="0"/>
              </a:rPr>
              <a:t>表达式的有哪些类型转换是需要注意的？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 short char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是直接转换成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类型参与运算的。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76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88D80E-6906-476D-BBD2-AA0591E63056}"/>
              </a:ext>
            </a:extLst>
          </p:cNvPr>
          <p:cNvSpPr txBox="1"/>
          <p:nvPr/>
        </p:nvSpPr>
        <p:spPr>
          <a:xfrm>
            <a:off x="5168577" y="1188380"/>
            <a:ext cx="6096000" cy="4120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自动类型转换</a:t>
            </a:r>
            <a:endParaRPr kumimoji="1"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表达式的自动类型转换</a:t>
            </a:r>
            <a:endParaRPr kumimoji="1"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强制类型转换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案例知识：键盘录入技术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09585" lvl="1">
              <a:lnSpc>
                <a:spcPct val="200000"/>
              </a:lnSpc>
            </a:pP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3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18049</TotalTime>
  <Words>3090</Words>
  <Application>Microsoft Office PowerPoint</Application>
  <PresentationFormat>宽屏</PresentationFormat>
  <Paragraphs>403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44</vt:i4>
      </vt:variant>
    </vt:vector>
  </HeadingPairs>
  <TitlesOfParts>
    <vt:vector size="68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华文楷体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Java语言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1778</cp:revision>
  <dcterms:created xsi:type="dcterms:W3CDTF">2020-03-31T02:23:27Z</dcterms:created>
  <dcterms:modified xsi:type="dcterms:W3CDTF">2021-07-18T05:42:00Z</dcterms:modified>
</cp:coreProperties>
</file>