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9"/>
  </p:notesMasterIdLst>
  <p:handoutMasterIdLst>
    <p:handoutMasterId r:id="rId20"/>
  </p:handoutMasterIdLst>
  <p:sldIdLst>
    <p:sldId id="1105" r:id="rId8"/>
    <p:sldId id="1412" r:id="rId9"/>
    <p:sldId id="1421" r:id="rId10"/>
    <p:sldId id="1418" r:id="rId11"/>
    <p:sldId id="1420" r:id="rId12"/>
    <p:sldId id="1422" r:id="rId13"/>
    <p:sldId id="1419" r:id="rId14"/>
    <p:sldId id="1413" r:id="rId15"/>
    <p:sldId id="1414" r:id="rId16"/>
    <p:sldId id="355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87" d="100"/>
          <a:sy n="87" d="100"/>
        </p:scale>
        <p:origin x="91" y="326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4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6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3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7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5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4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94" y="2270125"/>
            <a:ext cx="11352612" cy="1158875"/>
          </a:xfrm>
        </p:spPr>
        <p:txBody>
          <a:bodyPr/>
          <a:lstStyle/>
          <a:p>
            <a:r>
              <a:rPr kumimoji="1" lang="en-US" altLang="zh-CN" sz="6600" dirty="0"/>
              <a:t>Java SE </a:t>
            </a:r>
            <a:r>
              <a:rPr kumimoji="1" lang="zh-CN" altLang="en-US" sz="6600" dirty="0"/>
              <a:t>基础课程结后语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3383059" y="2663568"/>
            <a:ext cx="514231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6000" dirty="0">
                <a:solidFill>
                  <a:srgbClr val="B70004"/>
                </a:solidFill>
                <a:latin typeface="Matura MT Script Capitals" panose="03020802060602070202" pitchFamily="66" charset="0"/>
              </a:rPr>
              <a:t>完结撒花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75840-54E5-4A29-8E05-854ECD2DB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46" y="3677242"/>
            <a:ext cx="2777860" cy="2777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BE8FD-221A-45A5-8A80-DF4229240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2171" y="3675102"/>
            <a:ext cx="2931616" cy="29316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A87C1C-97BA-4506-B57B-4FEC4EC6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585" y="1056138"/>
            <a:ext cx="2777860" cy="277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2022F0-7EA6-47CE-818D-D2D46E25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194" y="3757120"/>
            <a:ext cx="2931616" cy="293161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8E228AD-122B-4424-932F-4097A1A7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64" y="1098260"/>
            <a:ext cx="2857694" cy="2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CB97A7-6718-4003-9B55-2590A9D81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73" y="3833998"/>
            <a:ext cx="2777860" cy="2777860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5727A7D-D432-426A-99AD-14D1C9BAB55A}"/>
              </a:ext>
            </a:extLst>
          </p:cNvPr>
          <p:cNvSpPr txBox="1">
            <a:spLocks/>
          </p:cNvSpPr>
          <p:nvPr/>
        </p:nvSpPr>
        <p:spPr>
          <a:xfrm>
            <a:off x="1077482" y="2911810"/>
            <a:ext cx="1085035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rgbClr val="B70004"/>
                </a:solidFill>
              </a:rPr>
              <a:t>恭喜同学们学完</a:t>
            </a:r>
            <a:r>
              <a:rPr kumimoji="1" lang="en-US" altLang="zh-CN" sz="4800" dirty="0" err="1">
                <a:solidFill>
                  <a:srgbClr val="B70004"/>
                </a:solidFill>
              </a:rPr>
              <a:t>JavaSE</a:t>
            </a:r>
            <a:r>
              <a:rPr kumimoji="1" lang="zh-CN" altLang="en-US" sz="4800">
                <a:solidFill>
                  <a:srgbClr val="B70004"/>
                </a:solidFill>
              </a:rPr>
              <a:t>基础课程！</a:t>
            </a:r>
            <a:endParaRPr kumimoji="1" lang="zh-CN" altLang="en-US" sz="4800" dirty="0">
              <a:solidFill>
                <a:srgbClr val="B7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3">
            <a:extLst>
              <a:ext uri="{FF2B5EF4-FFF2-40B4-BE49-F238E27FC236}">
                <a16:creationId xmlns:a16="http://schemas.microsoft.com/office/drawing/2014/main" id="{5717C79F-D01D-9540-8C58-D65CB3258126}"/>
              </a:ext>
            </a:extLst>
          </p:cNvPr>
          <p:cNvCxnSpPr>
            <a:cxnSpLocks/>
          </p:cNvCxnSpPr>
          <p:nvPr/>
        </p:nvCxnSpPr>
        <p:spPr>
          <a:xfrm>
            <a:off x="2439309" y="5812113"/>
            <a:ext cx="66551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D3B220D-1438-384F-80CE-9E157F976474}"/>
              </a:ext>
            </a:extLst>
          </p:cNvPr>
          <p:cNvSpPr>
            <a:spLocks noChangeAspect="1"/>
          </p:cNvSpPr>
          <p:nvPr/>
        </p:nvSpPr>
        <p:spPr>
          <a:xfrm>
            <a:off x="3380399" y="5746731"/>
            <a:ext cx="108161" cy="108000"/>
          </a:xfrm>
          <a:prstGeom prst="ellipse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4CE36F-F84D-D44C-9073-066CABF73A0B}"/>
              </a:ext>
            </a:extLst>
          </p:cNvPr>
          <p:cNvSpPr>
            <a:spLocks noChangeAspect="1"/>
          </p:cNvSpPr>
          <p:nvPr/>
        </p:nvSpPr>
        <p:spPr>
          <a:xfrm>
            <a:off x="5557553" y="5746731"/>
            <a:ext cx="108161" cy="108000"/>
          </a:xfrm>
          <a:prstGeom prst="ellipse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8C3938-3DFA-2947-8E67-4D3215CBD70E}"/>
              </a:ext>
            </a:extLst>
          </p:cNvPr>
          <p:cNvSpPr>
            <a:spLocks noChangeAspect="1"/>
          </p:cNvSpPr>
          <p:nvPr/>
        </p:nvSpPr>
        <p:spPr>
          <a:xfrm>
            <a:off x="7724197" y="5746731"/>
            <a:ext cx="108161" cy="108000"/>
          </a:xfrm>
          <a:prstGeom prst="ellipse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7A8F9B-ED04-1844-8C6F-4A8C610CA4BE}"/>
              </a:ext>
            </a:extLst>
          </p:cNvPr>
          <p:cNvSpPr/>
          <p:nvPr/>
        </p:nvSpPr>
        <p:spPr>
          <a:xfrm>
            <a:off x="2563525" y="3191951"/>
            <a:ext cx="1770618" cy="1767982"/>
          </a:xfrm>
          <a:prstGeom prst="ellipse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BE63B1-60F3-664D-9817-9684ECD72F07}"/>
              </a:ext>
            </a:extLst>
          </p:cNvPr>
          <p:cNvSpPr/>
          <p:nvPr/>
        </p:nvSpPr>
        <p:spPr>
          <a:xfrm>
            <a:off x="3077323" y="2728131"/>
            <a:ext cx="743023" cy="741917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50">
              <a:solidFill>
                <a:srgbClr val="FEFA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6E689D-72D2-2348-AE8A-7FE5C256EF8E}"/>
              </a:ext>
            </a:extLst>
          </p:cNvPr>
          <p:cNvSpPr/>
          <p:nvPr/>
        </p:nvSpPr>
        <p:spPr>
          <a:xfrm>
            <a:off x="4720008" y="1728629"/>
            <a:ext cx="1770618" cy="1767982"/>
          </a:xfrm>
          <a:prstGeom prst="ellipse">
            <a:avLst/>
          </a:prstGeom>
          <a:noFill/>
          <a:ln w="28575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1377F83-30E6-9844-A7E3-A9C5C239025B}"/>
              </a:ext>
            </a:extLst>
          </p:cNvPr>
          <p:cNvSpPr/>
          <p:nvPr/>
        </p:nvSpPr>
        <p:spPr>
          <a:xfrm>
            <a:off x="5233806" y="1338562"/>
            <a:ext cx="743023" cy="741917"/>
          </a:xfrm>
          <a:prstGeom prst="ellipse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AD065A1-0219-AC4E-A786-71C499281C42}"/>
              </a:ext>
            </a:extLst>
          </p:cNvPr>
          <p:cNvSpPr/>
          <p:nvPr/>
        </p:nvSpPr>
        <p:spPr>
          <a:xfrm>
            <a:off x="6897719" y="2626517"/>
            <a:ext cx="1770618" cy="1767982"/>
          </a:xfrm>
          <a:prstGeom prst="ellipse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3A17306-1E6E-D74D-9637-E379402108F3}"/>
              </a:ext>
            </a:extLst>
          </p:cNvPr>
          <p:cNvSpPr/>
          <p:nvPr/>
        </p:nvSpPr>
        <p:spPr>
          <a:xfrm>
            <a:off x="7418175" y="2292445"/>
            <a:ext cx="743023" cy="741917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50">
              <a:solidFill>
                <a:srgbClr val="FEFA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9D51C0-D85F-D348-A2AA-72D5568517FD}"/>
              </a:ext>
            </a:extLst>
          </p:cNvPr>
          <p:cNvSpPr txBox="1"/>
          <p:nvPr/>
        </p:nvSpPr>
        <p:spPr>
          <a:xfrm>
            <a:off x="3128120" y="2889261"/>
            <a:ext cx="64142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en-US" altLang="zh-CN" sz="2400" noProof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01</a:t>
            </a:r>
            <a:endParaRPr lang="zh-CN" altLang="en-US" sz="2400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4C83B3-5A4E-A144-BA25-995580699388}"/>
              </a:ext>
            </a:extLst>
          </p:cNvPr>
          <p:cNvSpPr txBox="1"/>
          <p:nvPr/>
        </p:nvSpPr>
        <p:spPr>
          <a:xfrm>
            <a:off x="5271156" y="1488641"/>
            <a:ext cx="64142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en-US" altLang="zh-CN" sz="2400" noProof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02</a:t>
            </a:r>
            <a:endParaRPr lang="zh-CN" altLang="en-US" sz="2800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3BA892-8E01-0341-884F-EA74BCDA8975}"/>
              </a:ext>
            </a:extLst>
          </p:cNvPr>
          <p:cNvSpPr txBox="1"/>
          <p:nvPr/>
        </p:nvSpPr>
        <p:spPr>
          <a:xfrm>
            <a:off x="7468971" y="2434005"/>
            <a:ext cx="64142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en-US" altLang="zh-CN" sz="2400" noProof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03</a:t>
            </a:r>
            <a:endParaRPr lang="zh-CN" altLang="en-US" sz="2400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2D01F2F6-EFB2-614E-9B05-49BA4C3B3BFA}"/>
              </a:ext>
            </a:extLst>
          </p:cNvPr>
          <p:cNvSpPr txBox="1"/>
          <p:nvPr/>
        </p:nvSpPr>
        <p:spPr>
          <a:xfrm>
            <a:off x="2628900" y="3692848"/>
            <a:ext cx="1652344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下阶段需要学习什么？去哪里找课程？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6E6DCAE-D786-FE42-8D49-EAF43DE03DD1}"/>
              </a:ext>
            </a:extLst>
          </p:cNvPr>
          <p:cNvCxnSpPr>
            <a:cxnSpLocks/>
          </p:cNvCxnSpPr>
          <p:nvPr/>
        </p:nvCxnSpPr>
        <p:spPr>
          <a:xfrm>
            <a:off x="3434479" y="4968717"/>
            <a:ext cx="0" cy="78601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34E533B-D639-654B-AD37-31B79658336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05317" y="3496611"/>
            <a:ext cx="4803" cy="22581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161AE62-64E5-FC4B-9FA1-69B389C16DD3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flipH="1">
            <a:off x="7778278" y="4394499"/>
            <a:ext cx="4750" cy="135223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9">
            <a:extLst>
              <a:ext uri="{FF2B5EF4-FFF2-40B4-BE49-F238E27FC236}">
                <a16:creationId xmlns:a16="http://schemas.microsoft.com/office/drawing/2014/main" id="{9F2912DE-0A96-634E-8C36-1D20A567C822}"/>
              </a:ext>
            </a:extLst>
          </p:cNvPr>
          <p:cNvSpPr txBox="1"/>
          <p:nvPr/>
        </p:nvSpPr>
        <p:spPr>
          <a:xfrm>
            <a:off x="4766982" y="2254012"/>
            <a:ext cx="1652344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学到什么程度就可以找工作了？</a:t>
            </a:r>
          </a:p>
        </p:txBody>
      </p:sp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AB10CBF1-4CC3-C34F-9058-011B49DE2D94}"/>
              </a:ext>
            </a:extLst>
          </p:cNvPr>
          <p:cNvSpPr txBox="1"/>
          <p:nvPr/>
        </p:nvSpPr>
        <p:spPr>
          <a:xfrm>
            <a:off x="6945405" y="3195306"/>
            <a:ext cx="1652344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为面试、工作助力，推荐关注“播妞学姐”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6EC9FF-628E-478D-AD61-186F7B195476}"/>
              </a:ext>
            </a:extLst>
          </p:cNvPr>
          <p:cNvSpPr txBox="1"/>
          <p:nvPr/>
        </p:nvSpPr>
        <p:spPr>
          <a:xfrm>
            <a:off x="764931" y="1347620"/>
            <a:ext cx="186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内容提要</a:t>
            </a:r>
          </a:p>
        </p:txBody>
      </p:sp>
    </p:spTree>
    <p:extLst>
      <p:ext uri="{BB962C8B-B14F-4D97-AF65-F5344CB8AC3E}">
        <p14:creationId xmlns:p14="http://schemas.microsoft.com/office/powerpoint/2010/main" val="9098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23" grpId="0"/>
      <p:bldP spid="26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3" y="1263102"/>
            <a:ext cx="2801635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接下来需要学习什么？</a:t>
            </a:r>
            <a:endParaRPr kumimoji="1"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连接符 8">
            <a:extLst>
              <a:ext uri="{FF2B5EF4-FFF2-40B4-BE49-F238E27FC236}">
                <a16:creationId xmlns:a16="http://schemas.microsoft.com/office/drawing/2014/main" id="{20021E3A-2098-D74C-80F8-97D54A928578}"/>
              </a:ext>
            </a:extLst>
          </p:cNvPr>
          <p:cNvCxnSpPr>
            <a:cxnSpLocks/>
          </p:cNvCxnSpPr>
          <p:nvPr/>
        </p:nvCxnSpPr>
        <p:spPr>
          <a:xfrm>
            <a:off x="693743" y="566511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形状 4">
            <a:extLst>
              <a:ext uri="{FF2B5EF4-FFF2-40B4-BE49-F238E27FC236}">
                <a16:creationId xmlns:a16="http://schemas.microsoft.com/office/drawing/2014/main" id="{692C782A-AE57-8D4E-8FA6-104CD91DFE55}"/>
              </a:ext>
            </a:extLst>
          </p:cNvPr>
          <p:cNvSpPr/>
          <p:nvPr/>
        </p:nvSpPr>
        <p:spPr>
          <a:xfrm>
            <a:off x="617680" y="2054867"/>
            <a:ext cx="2181565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任意多边形 3">
            <a:extLst>
              <a:ext uri="{FF2B5EF4-FFF2-40B4-BE49-F238E27FC236}">
                <a16:creationId xmlns:a16="http://schemas.microsoft.com/office/drawing/2014/main" id="{8505746B-1AF6-914F-94B4-C569877EFA3E}"/>
              </a:ext>
            </a:extLst>
          </p:cNvPr>
          <p:cNvSpPr/>
          <p:nvPr/>
        </p:nvSpPr>
        <p:spPr bwMode="auto">
          <a:xfrm>
            <a:off x="2719849" y="2069907"/>
            <a:ext cx="219905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noProof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id="{109D94EB-BA18-BE46-9597-9095B215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495" y="2273364"/>
            <a:ext cx="186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WEB</a:t>
            </a:r>
            <a:endParaRPr lang="zh-CN" altLang="en-US" sz="14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43">
            <a:extLst>
              <a:ext uri="{FF2B5EF4-FFF2-40B4-BE49-F238E27FC236}">
                <a16:creationId xmlns:a16="http://schemas.microsoft.com/office/drawing/2014/main" id="{22C1459C-7FD6-F94D-AF5E-94438DAD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43" y="2235843"/>
            <a:ext cx="1911751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SE</a:t>
            </a:r>
            <a:r>
              <a:rPr lang="zh-CN" altLang="en-US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</a:t>
            </a:r>
            <a:endParaRPr lang="zh-CN" altLang="en-US" sz="14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A129BE3A-1C3F-41B7-9D35-9F08AD79E9CC}"/>
              </a:ext>
            </a:extLst>
          </p:cNvPr>
          <p:cNvSpPr txBox="1"/>
          <p:nvPr/>
        </p:nvSpPr>
        <p:spPr>
          <a:xfrm>
            <a:off x="792607" y="2927989"/>
            <a:ext cx="1826000" cy="115133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编程必备知识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编程思维和能力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面试必备知识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29" name="文本框 13">
            <a:extLst>
              <a:ext uri="{FF2B5EF4-FFF2-40B4-BE49-F238E27FC236}">
                <a16:creationId xmlns:a16="http://schemas.microsoft.com/office/drawing/2014/main" id="{7FA8EAD5-D07F-440E-9F3D-7A9CA592CDC9}"/>
              </a:ext>
            </a:extLst>
          </p:cNvPr>
          <p:cNvSpPr txBox="1"/>
          <p:nvPr/>
        </p:nvSpPr>
        <p:spPr>
          <a:xfrm>
            <a:off x="3057332" y="2924648"/>
            <a:ext cx="1672614" cy="115133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数据库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前端开发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sym typeface="微软雅黑" panose="020B0503020204020204" pitchFamily="34" charset="-122"/>
              </a:rPr>
              <a:t>核心技术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829B288-AEED-49C4-8C1B-AE61CB4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72" y="4335182"/>
            <a:ext cx="884747" cy="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8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1100729" y="2203827"/>
            <a:ext cx="1043775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dirty="0">
                <a:solidFill>
                  <a:srgbClr val="B70004"/>
                </a:solidFill>
              </a:rPr>
              <a:t>去哪里看这些课程？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3BDE4C-0B94-4233-BECE-2276FCE2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9" y="3372970"/>
            <a:ext cx="3667125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06A9F9-E9AD-48B1-B85F-9921AF53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747" y="3418583"/>
            <a:ext cx="6242904" cy="7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3" y="1263102"/>
            <a:ext cx="2801635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接下来需要学习什么？</a:t>
            </a:r>
            <a:endParaRPr kumimoji="1"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连接符 8">
            <a:extLst>
              <a:ext uri="{FF2B5EF4-FFF2-40B4-BE49-F238E27FC236}">
                <a16:creationId xmlns:a16="http://schemas.microsoft.com/office/drawing/2014/main" id="{20021E3A-2098-D74C-80F8-97D54A928578}"/>
              </a:ext>
            </a:extLst>
          </p:cNvPr>
          <p:cNvCxnSpPr>
            <a:cxnSpLocks/>
          </p:cNvCxnSpPr>
          <p:nvPr/>
        </p:nvCxnSpPr>
        <p:spPr>
          <a:xfrm>
            <a:off x="693743" y="566511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形状 4">
            <a:extLst>
              <a:ext uri="{FF2B5EF4-FFF2-40B4-BE49-F238E27FC236}">
                <a16:creationId xmlns:a16="http://schemas.microsoft.com/office/drawing/2014/main" id="{692C782A-AE57-8D4E-8FA6-104CD91DFE55}"/>
              </a:ext>
            </a:extLst>
          </p:cNvPr>
          <p:cNvSpPr/>
          <p:nvPr/>
        </p:nvSpPr>
        <p:spPr>
          <a:xfrm>
            <a:off x="617680" y="2054867"/>
            <a:ext cx="2181565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任意多边形 3">
            <a:extLst>
              <a:ext uri="{FF2B5EF4-FFF2-40B4-BE49-F238E27FC236}">
                <a16:creationId xmlns:a16="http://schemas.microsoft.com/office/drawing/2014/main" id="{8505746B-1AF6-914F-94B4-C569877EFA3E}"/>
              </a:ext>
            </a:extLst>
          </p:cNvPr>
          <p:cNvSpPr/>
          <p:nvPr/>
        </p:nvSpPr>
        <p:spPr bwMode="auto">
          <a:xfrm>
            <a:off x="2719849" y="2069907"/>
            <a:ext cx="219905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noProof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id="{109D94EB-BA18-BE46-9597-9095B215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495" y="2273364"/>
            <a:ext cx="186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WEB</a:t>
            </a:r>
            <a:endParaRPr lang="zh-CN" altLang="en-US" sz="14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43">
            <a:extLst>
              <a:ext uri="{FF2B5EF4-FFF2-40B4-BE49-F238E27FC236}">
                <a16:creationId xmlns:a16="http://schemas.microsoft.com/office/drawing/2014/main" id="{22C1459C-7FD6-F94D-AF5E-94438DAD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43" y="2235843"/>
            <a:ext cx="1911751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SE</a:t>
            </a:r>
            <a:r>
              <a:rPr lang="zh-CN" altLang="en-US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</a:t>
            </a:r>
            <a:endParaRPr lang="zh-CN" altLang="en-US" sz="14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任意多边形 10">
            <a:extLst>
              <a:ext uri="{FF2B5EF4-FFF2-40B4-BE49-F238E27FC236}">
                <a16:creationId xmlns:a16="http://schemas.microsoft.com/office/drawing/2014/main" id="{425B41C1-2C50-E047-94B1-801AACA07750}"/>
              </a:ext>
            </a:extLst>
          </p:cNvPr>
          <p:cNvSpPr/>
          <p:nvPr/>
        </p:nvSpPr>
        <p:spPr bwMode="auto">
          <a:xfrm>
            <a:off x="7178654" y="2069907"/>
            <a:ext cx="2197236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b="1" noProof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46">
            <a:extLst>
              <a:ext uri="{FF2B5EF4-FFF2-40B4-BE49-F238E27FC236}">
                <a16:creationId xmlns:a16="http://schemas.microsoft.com/office/drawing/2014/main" id="{052D0FDB-0579-1644-892F-7C4D42C3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093" y="2249662"/>
            <a:ext cx="1858748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中间件</a:t>
            </a:r>
            <a:r>
              <a:rPr lang="en-US" altLang="zh-CN" sz="1400" dirty="0"/>
              <a:t>&amp;</a:t>
            </a:r>
            <a:r>
              <a:rPr lang="zh-CN" altLang="en-US" sz="1400" dirty="0"/>
              <a:t>服务框架</a:t>
            </a:r>
          </a:p>
        </p:txBody>
      </p:sp>
      <p:sp>
        <p:nvSpPr>
          <p:cNvPr id="11" name="任意多边形 13">
            <a:extLst>
              <a:ext uri="{FF2B5EF4-FFF2-40B4-BE49-F238E27FC236}">
                <a16:creationId xmlns:a16="http://schemas.microsoft.com/office/drawing/2014/main" id="{A7D22972-C1B7-E14B-8642-F737C4984D6D}"/>
              </a:ext>
            </a:extLst>
          </p:cNvPr>
          <p:cNvSpPr/>
          <p:nvPr/>
        </p:nvSpPr>
        <p:spPr bwMode="auto">
          <a:xfrm>
            <a:off x="4918904" y="2069907"/>
            <a:ext cx="2197236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49">
            <a:extLst>
              <a:ext uri="{FF2B5EF4-FFF2-40B4-BE49-F238E27FC236}">
                <a16:creationId xmlns:a16="http://schemas.microsoft.com/office/drawing/2014/main" id="{E848C922-3C2F-A043-BED1-6644D8B28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2254258"/>
            <a:ext cx="1838160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开发框架</a:t>
            </a:r>
            <a:endParaRPr lang="zh-CN" altLang="en-US" sz="14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任意多边形 10">
            <a:extLst>
              <a:ext uri="{FF2B5EF4-FFF2-40B4-BE49-F238E27FC236}">
                <a16:creationId xmlns:a16="http://schemas.microsoft.com/office/drawing/2014/main" id="{862D4DDD-4670-C643-AACF-AC8B8A829262}"/>
              </a:ext>
            </a:extLst>
          </p:cNvPr>
          <p:cNvSpPr/>
          <p:nvPr/>
        </p:nvSpPr>
        <p:spPr bwMode="auto">
          <a:xfrm>
            <a:off x="9541556" y="2069907"/>
            <a:ext cx="2197236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b="1" noProof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46">
            <a:extLst>
              <a:ext uri="{FF2B5EF4-FFF2-40B4-BE49-F238E27FC236}">
                <a16:creationId xmlns:a16="http://schemas.microsoft.com/office/drawing/2014/main" id="{533D4C07-56BC-C84C-BCAB-C5D943AA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584" y="2249661"/>
            <a:ext cx="2108089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企业级项目实战</a:t>
            </a: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A129BE3A-1C3F-41B7-9D35-9F08AD79E9CC}"/>
              </a:ext>
            </a:extLst>
          </p:cNvPr>
          <p:cNvSpPr txBox="1"/>
          <p:nvPr/>
        </p:nvSpPr>
        <p:spPr>
          <a:xfrm>
            <a:off x="792607" y="2927989"/>
            <a:ext cx="1826000" cy="115133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编程必备知识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编程思维和能力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Java</a:t>
            </a:r>
            <a:r>
              <a:rPr lang="zh-CN" altLang="en-US" dirty="0">
                <a:sym typeface="微软雅黑" panose="020B0503020204020204" pitchFamily="34" charset="-122"/>
              </a:rPr>
              <a:t>面试必备知识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29" name="文本框 13">
            <a:extLst>
              <a:ext uri="{FF2B5EF4-FFF2-40B4-BE49-F238E27FC236}">
                <a16:creationId xmlns:a16="http://schemas.microsoft.com/office/drawing/2014/main" id="{7FA8EAD5-D07F-440E-9F3D-7A9CA592CDC9}"/>
              </a:ext>
            </a:extLst>
          </p:cNvPr>
          <p:cNvSpPr txBox="1"/>
          <p:nvPr/>
        </p:nvSpPr>
        <p:spPr>
          <a:xfrm>
            <a:off x="3057332" y="2924648"/>
            <a:ext cx="1672614" cy="115133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数据库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前端开发</a:t>
            </a:r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sym typeface="微软雅黑" panose="020B0503020204020204" pitchFamily="34" charset="-122"/>
              </a:rPr>
              <a:t>核心技术</a:t>
            </a:r>
          </a:p>
        </p:txBody>
      </p:sp>
      <p:sp>
        <p:nvSpPr>
          <p:cNvPr id="30" name="文本框 13">
            <a:extLst>
              <a:ext uri="{FF2B5EF4-FFF2-40B4-BE49-F238E27FC236}">
                <a16:creationId xmlns:a16="http://schemas.microsoft.com/office/drawing/2014/main" id="{E247DD56-5FF9-406C-B1D7-0FDB178056B5}"/>
              </a:ext>
            </a:extLst>
          </p:cNvPr>
          <p:cNvSpPr txBox="1"/>
          <p:nvPr/>
        </p:nvSpPr>
        <p:spPr>
          <a:xfrm>
            <a:off x="4876764" y="2921463"/>
            <a:ext cx="1993335" cy="115133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zh-CN" dirty="0"/>
              <a:t>项目</a:t>
            </a:r>
            <a:r>
              <a:rPr lang="zh-CN" altLang="en-US" dirty="0"/>
              <a:t>管理：</a:t>
            </a:r>
            <a:r>
              <a:rPr lang="en-US" altLang="zh-CN" dirty="0"/>
              <a:t>Maven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</a:p>
          <a:p>
            <a:r>
              <a:rPr lang="en-US" altLang="zh-CN" dirty="0"/>
              <a:t>SSM</a:t>
            </a:r>
            <a:r>
              <a:rPr lang="zh-CN" altLang="en-US" dirty="0"/>
              <a:t>框架、</a:t>
            </a:r>
            <a:r>
              <a:rPr lang="en-US" altLang="zh-CN" dirty="0" err="1"/>
              <a:t>MybatisPlus</a:t>
            </a:r>
            <a:endParaRPr lang="en-US" altLang="zh-CN" dirty="0"/>
          </a:p>
          <a:p>
            <a:r>
              <a:rPr lang="en-US" altLang="zh-CN" dirty="0"/>
              <a:t>Spring Boot</a:t>
            </a:r>
          </a:p>
        </p:txBody>
      </p:sp>
      <p:sp>
        <p:nvSpPr>
          <p:cNvPr id="31" name="文本框 13">
            <a:extLst>
              <a:ext uri="{FF2B5EF4-FFF2-40B4-BE49-F238E27FC236}">
                <a16:creationId xmlns:a16="http://schemas.microsoft.com/office/drawing/2014/main" id="{A770B17A-F83F-45D6-A596-F03887013CE0}"/>
              </a:ext>
            </a:extLst>
          </p:cNvPr>
          <p:cNvSpPr txBox="1"/>
          <p:nvPr/>
        </p:nvSpPr>
        <p:spPr>
          <a:xfrm>
            <a:off x="7016917" y="2960601"/>
            <a:ext cx="2853003" cy="22593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分布式框架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Dubbo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Zookeeper</a:t>
            </a: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微服务框架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SpringCloud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消息队列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RabbitMQ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RocketMQ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MongoDB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搜索技术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Elasticsearch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13">
            <a:extLst>
              <a:ext uri="{FF2B5EF4-FFF2-40B4-BE49-F238E27FC236}">
                <a16:creationId xmlns:a16="http://schemas.microsoft.com/office/drawing/2014/main" id="{1D3FEB95-B107-4F16-8FC0-2B841F377A0B}"/>
              </a:ext>
            </a:extLst>
          </p:cNvPr>
          <p:cNvSpPr txBox="1"/>
          <p:nvPr/>
        </p:nvSpPr>
        <p:spPr>
          <a:xfrm>
            <a:off x="9869920" y="2966238"/>
            <a:ext cx="1994032" cy="299799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zh-CN" dirty="0"/>
              <a:t>传智健康【医疗行业】</a:t>
            </a:r>
            <a:endParaRPr lang="en-US" altLang="zh-CN" dirty="0"/>
          </a:p>
          <a:p>
            <a:r>
              <a:rPr lang="zh-CN" altLang="zh-CN" dirty="0"/>
              <a:t>品优购【电商项目】</a:t>
            </a:r>
            <a:endParaRPr lang="en-US" altLang="zh-CN" dirty="0"/>
          </a:p>
          <a:p>
            <a:r>
              <a:rPr lang="en-US" altLang="zh-CN" dirty="0" err="1"/>
              <a:t>SaaSiHRM</a:t>
            </a:r>
            <a:r>
              <a:rPr lang="zh-CN" altLang="zh-CN" dirty="0"/>
              <a:t>【企业服务</a:t>
            </a:r>
            <a:r>
              <a:rPr lang="en-US" altLang="zh-CN" dirty="0"/>
              <a:t>】</a:t>
            </a:r>
          </a:p>
          <a:p>
            <a:r>
              <a:rPr lang="zh-CN" altLang="zh-CN" dirty="0"/>
              <a:t>好客租房【生活服务】</a:t>
            </a:r>
          </a:p>
          <a:p>
            <a:r>
              <a:rPr lang="zh-CN" altLang="zh-CN" dirty="0"/>
              <a:t>万信金融【金融行业】</a:t>
            </a:r>
          </a:p>
          <a:p>
            <a:r>
              <a:rPr lang="zh-CN" altLang="zh-CN" dirty="0"/>
              <a:t>闪聚支付【聚合支付】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zh-CN" dirty="0"/>
          </a:p>
          <a:p>
            <a:endParaRPr lang="zh-CN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829B288-AEED-49C4-8C1B-AE61CB4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72" y="4335182"/>
            <a:ext cx="884747" cy="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9" grpId="0" animBg="1"/>
      <p:bldP spid="20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473048" y="2911810"/>
            <a:ext cx="1043775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6000" dirty="0">
                <a:solidFill>
                  <a:srgbClr val="B70004"/>
                </a:solidFill>
              </a:rPr>
              <a:t>抖音关注</a:t>
            </a:r>
            <a:r>
              <a:rPr kumimoji="1" lang="en-US" altLang="zh-CN" sz="6000" dirty="0">
                <a:solidFill>
                  <a:srgbClr val="B70004"/>
                </a:solidFill>
              </a:rPr>
              <a:t>”</a:t>
            </a:r>
            <a:r>
              <a:rPr kumimoji="1" lang="zh-CN" altLang="en-US" sz="6000" dirty="0">
                <a:solidFill>
                  <a:srgbClr val="B70004"/>
                </a:solidFill>
              </a:rPr>
              <a:t>播妞学姐</a:t>
            </a:r>
            <a:r>
              <a:rPr kumimoji="1" lang="en-US" altLang="zh-CN" sz="6000" dirty="0">
                <a:solidFill>
                  <a:srgbClr val="B70004"/>
                </a:solidFill>
              </a:rPr>
              <a:t>”</a:t>
            </a:r>
            <a:endParaRPr kumimoji="1" lang="zh-CN" altLang="en-US" sz="6000" dirty="0">
              <a:solidFill>
                <a:srgbClr val="B7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473048" y="2911810"/>
            <a:ext cx="1043775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6000" dirty="0">
                <a:solidFill>
                  <a:srgbClr val="B70004"/>
                </a:solidFill>
              </a:rPr>
              <a:t>祝大家后续学习顺利</a:t>
            </a:r>
            <a:endParaRPr kumimoji="1" lang="en-US" altLang="zh-CN" sz="6000" dirty="0">
              <a:solidFill>
                <a:srgbClr val="B70004"/>
              </a:solidFill>
            </a:endParaRPr>
          </a:p>
          <a:p>
            <a:pPr algn="ctr"/>
            <a:r>
              <a:rPr kumimoji="1" lang="zh-CN" altLang="en-US" sz="6000" dirty="0">
                <a:solidFill>
                  <a:srgbClr val="B70004"/>
                </a:solidFill>
              </a:rPr>
              <a:t>学有所成、高薪就业</a:t>
            </a:r>
          </a:p>
        </p:txBody>
      </p:sp>
    </p:spTree>
    <p:extLst>
      <p:ext uri="{BB962C8B-B14F-4D97-AF65-F5344CB8AC3E}">
        <p14:creationId xmlns:p14="http://schemas.microsoft.com/office/powerpoint/2010/main" val="1924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1AC26D43-8036-9E4B-BDD6-3ED590EE0DC1}"/>
              </a:ext>
            </a:extLst>
          </p:cNvPr>
          <p:cNvSpPr txBox="1">
            <a:spLocks/>
          </p:cNvSpPr>
          <p:nvPr/>
        </p:nvSpPr>
        <p:spPr>
          <a:xfrm>
            <a:off x="473048" y="2911810"/>
            <a:ext cx="1043775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6000" dirty="0">
                <a:solidFill>
                  <a:srgbClr val="B70004"/>
                </a:solidFill>
              </a:rPr>
              <a:t>江湖再见</a:t>
            </a:r>
            <a:r>
              <a:rPr kumimoji="1" lang="en-US" altLang="zh-CN" sz="6000" dirty="0">
                <a:solidFill>
                  <a:srgbClr val="B70004"/>
                </a:solidFill>
              </a:rPr>
              <a:t>!</a:t>
            </a:r>
            <a:endParaRPr kumimoji="1" lang="zh-CN" altLang="en-US" sz="6000" dirty="0">
              <a:solidFill>
                <a:srgbClr val="B7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26936</TotalTime>
  <Words>228</Words>
  <Application>Microsoft Office PowerPoint</Application>
  <PresentationFormat>宽屏</PresentationFormat>
  <Paragraphs>60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Matura MT Script Capitals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 SE 基础课程结后语</vt:lpstr>
      <vt:lpstr>PowerPoint 演示文稿</vt:lpstr>
      <vt:lpstr>PowerPoint 演示文稿</vt:lpstr>
      <vt:lpstr>接下来需要学习什么？</vt:lpstr>
      <vt:lpstr>PowerPoint 演示文稿</vt:lpstr>
      <vt:lpstr>接下来需要学习什么？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5861</cp:revision>
  <dcterms:created xsi:type="dcterms:W3CDTF">2020-03-31T02:23:27Z</dcterms:created>
  <dcterms:modified xsi:type="dcterms:W3CDTF">2021-10-17T06:03:32Z</dcterms:modified>
</cp:coreProperties>
</file>