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1"/>
  </p:notesMasterIdLst>
  <p:handoutMasterIdLst>
    <p:handoutMasterId r:id="rId92"/>
  </p:handoutMasterIdLst>
  <p:sldIdLst>
    <p:sldId id="1105" r:id="rId8"/>
    <p:sldId id="1302" r:id="rId9"/>
    <p:sldId id="721" r:id="rId10"/>
    <p:sldId id="542" r:id="rId11"/>
    <p:sldId id="587" r:id="rId12"/>
    <p:sldId id="775" r:id="rId13"/>
    <p:sldId id="1333" r:id="rId14"/>
    <p:sldId id="593" r:id="rId15"/>
    <p:sldId id="724" r:id="rId16"/>
    <p:sldId id="589" r:id="rId17"/>
    <p:sldId id="543" r:id="rId18"/>
    <p:sldId id="591" r:id="rId19"/>
    <p:sldId id="1324" r:id="rId20"/>
    <p:sldId id="1325" r:id="rId21"/>
    <p:sldId id="782" r:id="rId22"/>
    <p:sldId id="1334" r:id="rId23"/>
    <p:sldId id="777" r:id="rId24"/>
    <p:sldId id="778" r:id="rId25"/>
    <p:sldId id="1326" r:id="rId26"/>
    <p:sldId id="1335" r:id="rId27"/>
    <p:sldId id="385" r:id="rId28"/>
    <p:sldId id="734" r:id="rId29"/>
    <p:sldId id="731" r:id="rId30"/>
    <p:sldId id="763" r:id="rId31"/>
    <p:sldId id="738" r:id="rId32"/>
    <p:sldId id="1336" r:id="rId33"/>
    <p:sldId id="1313" r:id="rId34"/>
    <p:sldId id="1337" r:id="rId35"/>
    <p:sldId id="765" r:id="rId36"/>
    <p:sldId id="1338" r:id="rId37"/>
    <p:sldId id="737" r:id="rId38"/>
    <p:sldId id="767" r:id="rId39"/>
    <p:sldId id="768" r:id="rId40"/>
    <p:sldId id="1339" r:id="rId41"/>
    <p:sldId id="770" r:id="rId42"/>
    <p:sldId id="1340" r:id="rId43"/>
    <p:sldId id="1343" r:id="rId44"/>
    <p:sldId id="1342" r:id="rId45"/>
    <p:sldId id="1344" r:id="rId46"/>
    <p:sldId id="1355" r:id="rId47"/>
    <p:sldId id="1346" r:id="rId48"/>
    <p:sldId id="1356" r:id="rId49"/>
    <p:sldId id="1348" r:id="rId50"/>
    <p:sldId id="1350" r:id="rId51"/>
    <p:sldId id="1357" r:id="rId52"/>
    <p:sldId id="1352" r:id="rId53"/>
    <p:sldId id="1358" r:id="rId54"/>
    <p:sldId id="1359" r:id="rId55"/>
    <p:sldId id="1360" r:id="rId56"/>
    <p:sldId id="1361" r:id="rId57"/>
    <p:sldId id="1362" r:id="rId58"/>
    <p:sldId id="592" r:id="rId59"/>
    <p:sldId id="1363" r:id="rId60"/>
    <p:sldId id="1364" r:id="rId61"/>
    <p:sldId id="1366" r:id="rId62"/>
    <p:sldId id="340" r:id="rId63"/>
    <p:sldId id="1371" r:id="rId64"/>
    <p:sldId id="339" r:id="rId65"/>
    <p:sldId id="1372" r:id="rId66"/>
    <p:sldId id="918" r:id="rId67"/>
    <p:sldId id="605" r:id="rId68"/>
    <p:sldId id="606" r:id="rId69"/>
    <p:sldId id="607" r:id="rId70"/>
    <p:sldId id="608" r:id="rId71"/>
    <p:sldId id="609" r:id="rId72"/>
    <p:sldId id="610" r:id="rId73"/>
    <p:sldId id="611" r:id="rId74"/>
    <p:sldId id="612" r:id="rId75"/>
    <p:sldId id="613" r:id="rId76"/>
    <p:sldId id="614" r:id="rId77"/>
    <p:sldId id="615" r:id="rId78"/>
    <p:sldId id="921" r:id="rId79"/>
    <p:sldId id="1365" r:id="rId80"/>
    <p:sldId id="780" r:id="rId81"/>
    <p:sldId id="746" r:id="rId82"/>
    <p:sldId id="747" r:id="rId83"/>
    <p:sldId id="1370" r:id="rId84"/>
    <p:sldId id="598" r:id="rId85"/>
    <p:sldId id="749" r:id="rId86"/>
    <p:sldId id="1369" r:id="rId87"/>
    <p:sldId id="1314" r:id="rId88"/>
    <p:sldId id="355" r:id="rId89"/>
    <p:sldId id="264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852" autoAdjust="0"/>
  </p:normalViewPr>
  <p:slideViewPr>
    <p:cSldViewPr snapToGrid="0">
      <p:cViewPr varScale="1">
        <p:scale>
          <a:sx n="97" d="100"/>
          <a:sy n="97" d="100"/>
        </p:scale>
        <p:origin x="101" y="110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CEA4B8B-5DBA-4CDD-B659-C4DD6935A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88C28E35-BF39-4BF2-8817-541C39494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6252995-D13A-4740-8099-2F56267DC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B8D5D6-3E1B-4DB0-8D74-AB2DC1BB807B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4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A8F8AE7C-E93F-4310-A9E4-DC2197FFB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5A47805D-F02B-443E-828D-0A0152DE3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86DBAB21-EA34-4903-A4AA-F52DA0CA3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4B7884-D31C-4B5E-B5C1-8B0EEF9CDB41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07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64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07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45FA7EBC-4133-45E2-A154-83EA246BD8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FFA558CE-E81C-4BAE-897B-B2D8FBD6F3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那你有没有想过，如果我这个数组长度</a:t>
            </a:r>
            <a:r>
              <a:rPr lang="en-US" altLang="zh-CN"/>
              <a:t>100</a:t>
            </a:r>
            <a:r>
              <a:rPr lang="zh-CN" altLang="en-US"/>
              <a:t>，要查找的元素在最后一个，是不是就要循环</a:t>
            </a:r>
            <a:r>
              <a:rPr lang="en-US" altLang="zh-CN"/>
              <a:t>100</a:t>
            </a:r>
            <a:r>
              <a:rPr lang="zh-CN" altLang="en-US"/>
              <a:t>次。</a:t>
            </a: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81EB7B6E-8753-493E-B876-EA18D71A1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8A336A-0C12-40F5-8409-97B32B025033}" type="slidenum">
              <a:rPr lang="zh-CN" altLang="en-US"/>
              <a:pPr>
                <a:spcBef>
                  <a:spcPct val="0"/>
                </a:spcBef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5A1606F1-BB6D-4B80-A1DE-CD061CA30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25793AF7-C63B-44CC-BA09-1DBF833EA6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有一个前提条件，数组内的元素一定要按照大小顺序排列，如果没有大小顺序，是不能使用二分查找法的。</a:t>
            </a:r>
            <a:endParaRPr lang="en-US" altLang="zh-CN"/>
          </a:p>
          <a:p>
            <a:r>
              <a:rPr lang="zh-CN" altLang="en-US"/>
              <a:t>首先，我定义两个变量，</a:t>
            </a:r>
            <a:r>
              <a:rPr lang="en-US" altLang="zh-CN"/>
              <a:t>min</a:t>
            </a:r>
            <a:r>
              <a:rPr lang="zh-CN" altLang="en-US"/>
              <a:t>和</a:t>
            </a:r>
            <a:r>
              <a:rPr lang="en-US" altLang="zh-CN"/>
              <a:t>max</a:t>
            </a:r>
            <a:r>
              <a:rPr lang="zh-CN" altLang="en-US"/>
              <a:t>，这两个变量就是规定了我要在哪个范围内查找指定的元素。</a:t>
            </a:r>
            <a:endParaRPr lang="en-US" altLang="zh-CN"/>
          </a:p>
          <a:p>
            <a:r>
              <a:rPr lang="zh-CN" altLang="en-US"/>
              <a:t>那我要在整个数组中查找，所以</a:t>
            </a:r>
            <a:r>
              <a:rPr lang="en-US" altLang="zh-CN"/>
              <a:t>min</a:t>
            </a:r>
            <a:r>
              <a:rPr lang="zh-CN" altLang="en-US"/>
              <a:t>初始为最小索引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max</a:t>
            </a:r>
            <a:r>
              <a:rPr lang="zh-CN" altLang="en-US"/>
              <a:t>初始为最大索引</a:t>
            </a:r>
            <a:endParaRPr lang="en-US" altLang="zh-CN"/>
          </a:p>
          <a:p>
            <a:r>
              <a:rPr lang="zh-CN" altLang="en-US"/>
              <a:t>根据</a:t>
            </a:r>
            <a:r>
              <a:rPr lang="en-US" altLang="zh-CN"/>
              <a:t>min</a:t>
            </a:r>
            <a:r>
              <a:rPr lang="zh-CN" altLang="en-US"/>
              <a:t>和</a:t>
            </a:r>
            <a:r>
              <a:rPr lang="en-US" altLang="zh-CN"/>
              <a:t>max</a:t>
            </a:r>
            <a:r>
              <a:rPr lang="zh-CN" altLang="en-US"/>
              <a:t>计算出他们的中间位置</a:t>
            </a:r>
            <a:r>
              <a:rPr lang="en-US" altLang="zh-CN"/>
              <a:t>mid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mid</a:t>
            </a:r>
            <a:r>
              <a:rPr lang="zh-CN" altLang="en-US"/>
              <a:t>处的元素</a:t>
            </a:r>
            <a:r>
              <a:rPr lang="en-US" altLang="zh-CN"/>
              <a:t>==</a:t>
            </a:r>
            <a:r>
              <a:rPr lang="zh-CN" altLang="en-US"/>
              <a:t>要查找的</a:t>
            </a:r>
            <a:r>
              <a:rPr lang="en-US" altLang="zh-CN"/>
              <a:t>3</a:t>
            </a:r>
            <a:r>
              <a:rPr lang="zh-CN" altLang="en-US"/>
              <a:t>，那么直接返回</a:t>
            </a:r>
            <a:r>
              <a:rPr lang="en-US" altLang="zh-CN"/>
              <a:t>mid</a:t>
            </a:r>
            <a:r>
              <a:rPr lang="zh-CN" altLang="en-US"/>
              <a:t>的索引即可。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D60F128B-8A39-4E86-B1BC-54BD6DD49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AB4B46-8A4E-4D72-A66A-C48434EAC460}" type="slidenum">
              <a:rPr lang="zh-CN" altLang="en-US"/>
              <a:pPr>
                <a:spcBef>
                  <a:spcPct val="0"/>
                </a:spcBef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2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604B03DE-2B20-4DF2-9D5B-E385F6DE18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9BD8EA10-8042-4EB4-A40A-8D4EC59C78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如果不相等，就要看</a:t>
            </a:r>
            <a:r>
              <a:rPr lang="en-US" altLang="zh-CN"/>
              <a:t>3</a:t>
            </a:r>
            <a:r>
              <a:rPr lang="zh-CN" altLang="en-US"/>
              <a:t>在</a:t>
            </a:r>
            <a:r>
              <a:rPr lang="en-US" altLang="zh-CN"/>
              <a:t>mid</a:t>
            </a:r>
            <a:r>
              <a:rPr lang="zh-CN" altLang="en-US"/>
              <a:t>的左半边，还是在右半边，如果要查找的值是在左半边，那么右半边就可以不要了。</a:t>
            </a:r>
            <a:endParaRPr lang="en-US" altLang="zh-CN"/>
          </a:p>
          <a:p>
            <a:r>
              <a:rPr lang="zh-CN" altLang="en-US"/>
              <a:t>重新定义查找的范围：</a:t>
            </a:r>
            <a:r>
              <a:rPr lang="en-US" altLang="zh-CN"/>
              <a:t>min</a:t>
            </a:r>
            <a:r>
              <a:rPr lang="zh-CN" altLang="en-US"/>
              <a:t>不变，</a:t>
            </a:r>
            <a:r>
              <a:rPr lang="en-US" altLang="zh-CN"/>
              <a:t>max = mid -1.</a:t>
            </a:r>
          </a:p>
          <a:p>
            <a:r>
              <a:rPr lang="zh-CN" altLang="en-US"/>
              <a:t>所以二分查找就相当于，每次去掉一半，这样查找效率比较高。</a:t>
            </a:r>
            <a:endParaRPr lang="en-US" altLang="zh-CN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87326604-D344-4F1A-A45A-B67BD8D9A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51D46C-D898-47AB-9F51-ABA03FA2F55B}" type="slidenum">
              <a:rPr lang="zh-CN" altLang="en-US"/>
              <a:pPr>
                <a:spcBef>
                  <a:spcPct val="0"/>
                </a:spcBef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7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8DECF24-7808-4E82-BD24-F53D39FA96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FBCA1EFE-6BD8-489D-AF2E-2A6F896D76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如果不相等，就要看</a:t>
            </a:r>
            <a:r>
              <a:rPr lang="en-US" altLang="zh-CN"/>
              <a:t>3</a:t>
            </a:r>
            <a:r>
              <a:rPr lang="zh-CN" altLang="en-US"/>
              <a:t>在</a:t>
            </a:r>
            <a:r>
              <a:rPr lang="en-US" altLang="zh-CN"/>
              <a:t>mid</a:t>
            </a:r>
            <a:r>
              <a:rPr lang="zh-CN" altLang="en-US"/>
              <a:t>的左半边，还是在右半边，如果要查找的值是在右半边，那么左半边就可以不要了。</a:t>
            </a:r>
            <a:endParaRPr lang="en-US" altLang="zh-CN"/>
          </a:p>
          <a:p>
            <a:r>
              <a:rPr lang="zh-CN" altLang="en-US"/>
              <a:t>重新定义查找的范围：</a:t>
            </a:r>
            <a:r>
              <a:rPr lang="en-US" altLang="zh-CN"/>
              <a:t>max</a:t>
            </a:r>
            <a:r>
              <a:rPr lang="zh-CN" altLang="en-US"/>
              <a:t>不变，</a:t>
            </a:r>
            <a:r>
              <a:rPr lang="en-US" altLang="zh-CN"/>
              <a:t>min = mid + 1.</a:t>
            </a:r>
          </a:p>
          <a:p>
            <a:r>
              <a:rPr lang="zh-CN" altLang="en-US"/>
              <a:t>再次计算</a:t>
            </a:r>
            <a:r>
              <a:rPr lang="en-US" altLang="zh-CN"/>
              <a:t>mid</a:t>
            </a:r>
            <a:r>
              <a:rPr lang="zh-CN" altLang="en-US"/>
              <a:t>的值。</a:t>
            </a: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00EF648D-1A97-446A-B63F-4F35A86F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A93FE1-8825-41D9-8F09-76779D1EC1D0}" type="slidenum">
              <a:rPr lang="zh-CN" altLang="en-US"/>
              <a:pPr>
                <a:spcBef>
                  <a:spcPct val="0"/>
                </a:spcBef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9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1070EF15-F1FB-497B-9309-DF29D09228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B0C32F9-C591-404B-89C2-9ABBF0BF55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D8310296-978E-4DB1-9693-FE08D4BC3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FBD9CC-F2A0-45A4-B700-4C4D57DFBF2C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98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1D85FAF8-10BA-499D-B03A-2A6E760C2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7E0EA606-A9F2-4E94-A1A0-0149537835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这样就找到了。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8CD8FFD3-EC86-4698-BEA8-4141CBFF9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5DBAD9-7F04-4F9A-8FA4-E840C516B887}" type="slidenum">
              <a:rPr lang="zh-CN" altLang="en-US"/>
              <a:pPr>
                <a:spcBef>
                  <a:spcPct val="0"/>
                </a:spcBef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99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9F952694-A184-40E9-BF76-1BE0AE71E1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BD3DAEE2-A5CA-41E5-BFF4-07E079BF74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2B8BD8C0-1C50-4E44-8F36-E3716C2C5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5679B1-6A43-445A-84D8-DC6966254315}" type="slidenum">
              <a:rPr lang="zh-CN" altLang="en-US"/>
              <a:pPr>
                <a:spcBef>
                  <a:spcPct val="0"/>
                </a:spcBef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06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D676C683-532A-44D7-B68A-0BE363F228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0A27EE88-191C-47CB-91CA-4F28367E68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47AA58DC-E001-48A3-9104-4B9E52E5C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B7CB56-27E7-4591-92DE-59196EC82F23}" type="slidenum">
              <a:rPr lang="zh-CN" altLang="en-US"/>
              <a:pPr>
                <a:spcBef>
                  <a:spcPct val="0"/>
                </a:spcBef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07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D285B0FE-FC39-4DB8-B0EB-BA8D87D965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A8DD6242-018D-45E4-B353-AE978AA7AE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07E1C50D-3807-4E8A-9D18-FC15CB49C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42B5B0-7352-445F-BDFB-230A95768375}" type="slidenum">
              <a:rPr lang="zh-CN" altLang="en-US"/>
              <a:pPr>
                <a:spcBef>
                  <a:spcPct val="0"/>
                </a:spcBef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8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2B8A4906-AC66-4F3F-8AA4-A3F2D34A17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713885DA-225A-490A-AB73-329960155D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46443089-7D5C-4DAE-9644-EFA21736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3B816C-E5D7-4C42-92BE-21DD3024FE0B}" type="slidenum">
              <a:rPr lang="zh-CN" altLang="en-US"/>
              <a:pPr>
                <a:spcBef>
                  <a:spcPct val="0"/>
                </a:spcBef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31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6E908B86-56A6-44D8-82D3-6195D9D82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E9FFEC32-5792-4523-A2FF-E02D831F98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AC5CA0C4-654E-41D8-A476-84DD2DECB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A8CFEA-9DB8-4C6A-A4E8-80CDB53F1AFA}" type="slidenum">
              <a:rPr lang="zh-CN" altLang="en-US"/>
              <a:pPr>
                <a:spcBef>
                  <a:spcPct val="0"/>
                </a:spcBef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49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F9140E1D-56DC-4F1D-AEB1-1927F2F082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422A89FF-68C7-4DF6-BDB1-2FF64D2C12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F4581F1D-270D-4D25-98D4-4F9F0856F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7970B0-4AC1-4FF3-9EA3-BC16E0AA1108}" type="slidenum">
              <a:rPr lang="zh-CN" altLang="en-US"/>
              <a:pPr>
                <a:spcBef>
                  <a:spcPct val="0"/>
                </a:spcBef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54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F3C1790B-E5CC-4D3A-88DC-B4B1070F4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42F4FC34-F162-4533-8B21-BAC9DC0A09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A14BD7C0-3199-4A61-8D24-CC2C8009B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72C377-673D-48F8-AC7A-5617793C2B8C}" type="slidenum">
              <a:rPr lang="zh-CN" altLang="en-US"/>
              <a:pPr>
                <a:spcBef>
                  <a:spcPct val="0"/>
                </a:spcBef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96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8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1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C568F80B-5DBD-41C9-9A3F-0A3BDA7AC1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9729991A-5730-4C91-B020-310E139BF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D9A4534D-8193-4FD7-A7DC-08D3B68CD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B3C9AE-A3E7-464B-BD55-114C0277EDF9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7E39C13-351B-447B-B57A-51DD513EA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8E800ED-AE7E-41C9-86EB-6816C48571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353F832-75C9-4FBB-B5FD-3EBFB4EAE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6DC4BE-B4A9-40EB-9933-819B292E403E}" type="slidenum">
              <a:rPr lang="zh-CN" altLang="en-US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7E39C13-351B-447B-B57A-51DD513EA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8E800ED-AE7E-41C9-86EB-6816C48571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353F832-75C9-4FBB-B5FD-3EBFB4EAE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6DC4BE-B4A9-40EB-9933-819B292E403E}" type="slidenum">
              <a:rPr lang="zh-CN" altLang="en-US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08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45E9225F-C91A-4F8C-BFF1-55D2F66491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DD1C8E51-6998-48E2-A428-0D1A27B9B9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B0E1555-286D-440B-A0EB-60159DF17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51F253A-5CFD-4D70-8A8B-C17C08C398C2}" type="slidenum">
              <a:rPr lang="zh-CN" altLang="en-US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C568F80B-5DBD-41C9-9A3F-0A3BDA7AC1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9729991A-5730-4C91-B020-310E139BF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D9A4534D-8193-4FD7-A7DC-08D3B68CD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B3C9AE-A3E7-464B-BD55-114C0277EDF9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5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DF405181-ABC0-416A-9B95-1D83D4EF72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298C50F6-2C46-41AB-BC02-92F2530D3D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FC673952-13BD-462A-AA00-CF311D55F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C405B5-5537-4344-B2F3-76086055A50F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70218A81-85F0-4306-9AA6-8018B782D8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4771663F-4C3B-4CFE-9260-25F7EC7CD1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A81FC7EE-67BF-40FF-BDFE-9EB9D69C7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4A4C8A-F8E8-40AF-8F5D-1F77C6C8653C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7742C914-DEDF-4E2C-978A-85C2226556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6ACEAD41-F18F-4E22-A8D5-3979CE8AB3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21169B78-88A7-4467-9621-D08D17C13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FF8E98-5496-48E6-9453-7DC0B798E649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CEA4B8B-5DBA-4CDD-B659-C4DD6935A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88C28E35-BF39-4BF2-8817-541C39494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6252995-D13A-4740-8099-2F56267DC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B8D5D6-3E1B-4DB0-8D74-AB2DC1BB807B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5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CEA4B8B-5DBA-4CDD-B659-C4DD6935A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88C28E35-BF39-4BF2-8817-541C39494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6252995-D13A-4740-8099-2F56267DC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B8D5D6-3E1B-4DB0-8D74-AB2DC1BB807B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4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9076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43547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124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7" r:id="rId18"/>
    <p:sldLayoutId id="2147483728" r:id="rId19"/>
    <p:sldLayoutId id="2147483732" r:id="rId20"/>
    <p:sldLayoutId id="2147483733" r:id="rId21"/>
    <p:sldLayoutId id="2147483734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course\%25E5%259F%25BA%25E7%25A1%2580%25E9%2598%25B6%25E6%25AE%25B5\API%25E6%2596%2587%25E6%25A1%25A3\docs\api\java.base\java\lang\String.html" TargetMode="Externa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course\%25E5%259F%25BA%25E7%25A1%2580%25E9%2598%25B6%25E6%25AE%25B5\API%25E6%2596%2587%25E6%25A1%25A3\docs\api\java.base\java\lang\String.html" TargetMode="Externa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course\API&#25991;&#26723;\jdk-9_google.CHM::/java/lang/Str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hyperlink" Target="mk:@MSITStore:C:\course\API&#25991;&#26723;\jdk-9_google.CHM::/java/util/Comparator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course\API&#25991;&#26723;\jdk-9_google.CHM::/java/util/Comparato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/>
              <a:t>常用</a:t>
            </a:r>
            <a:r>
              <a:rPr kumimoji="1" lang="en-US" altLang="zh-CN" sz="6000" dirty="0"/>
              <a:t>API</a:t>
            </a:r>
            <a:r>
              <a:rPr kumimoji="1" lang="zh-CN" altLang="en-US" sz="6000" dirty="0"/>
              <a:t>、</a:t>
            </a:r>
            <a:r>
              <a:rPr kumimoji="1" lang="en-US" altLang="zh-CN" sz="6000" dirty="0"/>
              <a:t>Lambda</a:t>
            </a:r>
            <a:r>
              <a:rPr kumimoji="1" lang="zh-CN" altLang="en-US" sz="6000" dirty="0"/>
              <a:t>、 常见算法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C:\Users\apple\Desktop\新建文件夹 (3)\111.png">
            <a:extLst>
              <a:ext uri="{FF2B5EF4-FFF2-40B4-BE49-F238E27FC236}">
                <a16:creationId xmlns:a16="http://schemas.microsoft.com/office/drawing/2014/main" id="{3192BDEB-40D2-4AF2-8F20-8AF46D07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342305"/>
            <a:ext cx="11209867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CD436D2-4873-4338-9478-9FD77BDFEF7B}"/>
              </a:ext>
            </a:extLst>
          </p:cNvPr>
          <p:cNvCxnSpPr/>
          <p:nvPr/>
        </p:nvCxnSpPr>
        <p:spPr>
          <a:xfrm>
            <a:off x="2698752" y="3429000"/>
            <a:ext cx="14414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BAE073F-8376-4E7C-98A5-A3FAD10A0C10}"/>
              </a:ext>
            </a:extLst>
          </p:cNvPr>
          <p:cNvCxnSpPr/>
          <p:nvPr/>
        </p:nvCxnSpPr>
        <p:spPr>
          <a:xfrm>
            <a:off x="6000751" y="3403600"/>
            <a:ext cx="14393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1B17927-F538-4616-9B26-E362DCCFED11}"/>
              </a:ext>
            </a:extLst>
          </p:cNvPr>
          <p:cNvCxnSpPr/>
          <p:nvPr/>
        </p:nvCxnSpPr>
        <p:spPr>
          <a:xfrm>
            <a:off x="9264651" y="2948517"/>
            <a:ext cx="14393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89A88F-82B0-46B8-8C33-9BAE27E26E7D}"/>
              </a:ext>
            </a:extLst>
          </p:cNvPr>
          <p:cNvSpPr txBox="1"/>
          <p:nvPr/>
        </p:nvSpPr>
        <p:spPr>
          <a:xfrm>
            <a:off x="838201" y="1422914"/>
            <a:ext cx="6893984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开发中常见的时间形式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88236-BD23-4C76-B725-DE69E608DC57}"/>
              </a:ext>
            </a:extLst>
          </p:cNvPr>
          <p:cNvSpPr txBox="1"/>
          <p:nvPr/>
        </p:nvSpPr>
        <p:spPr>
          <a:xfrm>
            <a:off x="860492" y="908015"/>
            <a:ext cx="6893984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类作用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87D54-4583-4BEA-9227-8EB5B252494D}"/>
              </a:ext>
            </a:extLst>
          </p:cNvPr>
          <p:cNvSpPr txBox="1"/>
          <p:nvPr/>
        </p:nvSpPr>
        <p:spPr>
          <a:xfrm>
            <a:off x="860492" y="1393065"/>
            <a:ext cx="9601200" cy="51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可以去完成日期时间的格式化操作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C4CA5-FD83-4B38-AF50-F9227E30974E}"/>
              </a:ext>
            </a:extLst>
          </p:cNvPr>
          <p:cNvSpPr txBox="1"/>
          <p:nvPr/>
        </p:nvSpPr>
        <p:spPr>
          <a:xfrm>
            <a:off x="990666" y="1992441"/>
            <a:ext cx="9601200" cy="116576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格式化：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Date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时间毫秒值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E49755C-8F92-484B-B43E-B7EB516191FF}"/>
              </a:ext>
            </a:extLst>
          </p:cNvPr>
          <p:cNvCxnSpPr/>
          <p:nvPr/>
        </p:nvCxnSpPr>
        <p:spPr>
          <a:xfrm>
            <a:off x="4633884" y="2499001"/>
            <a:ext cx="157268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BF7577B-0A94-46B0-9DF4-A4C125A088A3}"/>
              </a:ext>
            </a:extLst>
          </p:cNvPr>
          <p:cNvSpPr/>
          <p:nvPr/>
        </p:nvSpPr>
        <p:spPr>
          <a:xfrm>
            <a:off x="6325979" y="2285448"/>
            <a:ext cx="2420856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11:11: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C1EAB-42FE-4C7B-8001-D97E355E6BFF}"/>
              </a:ext>
            </a:extLst>
          </p:cNvPr>
          <p:cNvCxnSpPr/>
          <p:nvPr/>
        </p:nvCxnSpPr>
        <p:spPr>
          <a:xfrm>
            <a:off x="4633885" y="2970652"/>
            <a:ext cx="157268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803D87-5483-4167-8B0B-56F6401C7850}"/>
              </a:ext>
            </a:extLst>
          </p:cNvPr>
          <p:cNvSpPr/>
          <p:nvPr/>
        </p:nvSpPr>
        <p:spPr>
          <a:xfrm>
            <a:off x="6325979" y="2758468"/>
            <a:ext cx="2125903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11:11: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C919763-0690-42FA-BD86-5A41073F7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85456"/>
              </p:ext>
            </p:extLst>
          </p:nvPr>
        </p:nvGraphicFramePr>
        <p:xfrm>
          <a:off x="968375" y="3623484"/>
          <a:ext cx="10255249" cy="947630"/>
        </p:xfrm>
        <a:graphic>
          <a:graphicData uri="http://schemas.openxmlformats.org/drawingml/2006/table">
            <a:tbl>
              <a:tblPr/>
              <a:tblGrid>
                <a:gridCol w="533949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915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105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70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SimpleDateFormat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​(String pattern)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构造一个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SimpleDateFormat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，使用指定的格式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F9805DD-7DE5-41D3-90E0-A79C6519B875}"/>
              </a:ext>
            </a:extLst>
          </p:cNvPr>
          <p:cNvSpPr txBox="1"/>
          <p:nvPr/>
        </p:nvSpPr>
        <p:spPr>
          <a:xfrm>
            <a:off x="860492" y="323814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8E05BC-0E73-4C87-AEE4-8768AA1B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93920"/>
              </p:ext>
            </p:extLst>
          </p:nvPr>
        </p:nvGraphicFramePr>
        <p:xfrm>
          <a:off x="968375" y="5347777"/>
          <a:ext cx="10255249" cy="1195976"/>
        </p:xfrm>
        <a:graphic>
          <a:graphicData uri="http://schemas.openxmlformats.org/drawingml/2006/table">
            <a:tbl>
              <a:tblPr/>
              <a:tblGrid>
                <a:gridCol w="533949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915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格式化方法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18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final String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format(Date date)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将日期格式化成日期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时间字符串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370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final String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format(Object time)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将时间毫秒值式化成日期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时间字符串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F52A220-D2F4-4E56-9149-4A26C7EEC72D}"/>
              </a:ext>
            </a:extLst>
          </p:cNvPr>
          <p:cNvSpPr txBox="1"/>
          <p:nvPr/>
        </p:nvSpPr>
        <p:spPr>
          <a:xfrm>
            <a:off x="901263" y="489095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格式化方法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67FE50-3EA9-4ECA-ABB3-E4CEAFE557FE}"/>
              </a:ext>
            </a:extLst>
          </p:cNvPr>
          <p:cNvSpPr/>
          <p:nvPr/>
        </p:nvSpPr>
        <p:spPr>
          <a:xfrm>
            <a:off x="895562" y="1787979"/>
            <a:ext cx="9856802" cy="308610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F7013BD-398C-4207-B06A-A7BFE14FB9C5}"/>
              </a:ext>
            </a:extLst>
          </p:cNvPr>
          <p:cNvSpPr txBox="1"/>
          <p:nvPr/>
        </p:nvSpPr>
        <p:spPr>
          <a:xfrm>
            <a:off x="895562" y="1139614"/>
            <a:ext cx="96012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格式化的时间形式的常用的模式对应关系如下：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7D21A27-5F0A-438E-A7C7-D8AE23A723F8}"/>
              </a:ext>
            </a:extLst>
          </p:cNvPr>
          <p:cNvSpPr txBox="1"/>
          <p:nvPr/>
        </p:nvSpPr>
        <p:spPr>
          <a:xfrm>
            <a:off x="1722121" y="2286847"/>
            <a:ext cx="5183716" cy="199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y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M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d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H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m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s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36C0CB0-661B-4A21-ABCE-EA6CB2F7D1EB}"/>
              </a:ext>
            </a:extLst>
          </p:cNvPr>
          <p:cNvSpPr txBox="1"/>
          <p:nvPr/>
        </p:nvSpPr>
        <p:spPr>
          <a:xfrm>
            <a:off x="4192271" y="2286847"/>
            <a:ext cx="215053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2020-11-11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13:27:06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3F94895-8A1E-4CBD-97F4-50A70BDEBB4D}"/>
              </a:ext>
            </a:extLst>
          </p:cNvPr>
          <p:cNvCxnSpPr/>
          <p:nvPr/>
        </p:nvCxnSpPr>
        <p:spPr>
          <a:xfrm>
            <a:off x="6546004" y="2496356"/>
            <a:ext cx="719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>
            <a:extLst>
              <a:ext uri="{FF2B5EF4-FFF2-40B4-BE49-F238E27FC236}">
                <a16:creationId xmlns:a16="http://schemas.microsoft.com/office/drawing/2014/main" id="{B4CEBCD6-319A-48B6-AB01-A1B79C794F18}"/>
              </a:ext>
            </a:extLst>
          </p:cNvPr>
          <p:cNvSpPr txBox="1"/>
          <p:nvPr/>
        </p:nvSpPr>
        <p:spPr>
          <a:xfrm>
            <a:off x="7404311" y="2267797"/>
            <a:ext cx="3943351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-MM-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HH:mm:ss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C4AFA6E-0721-435C-8C31-3F3FE967F0AD}"/>
              </a:ext>
            </a:extLst>
          </p:cNvPr>
          <p:cNvSpPr txBox="1"/>
          <p:nvPr/>
        </p:nvSpPr>
        <p:spPr>
          <a:xfrm>
            <a:off x="4192271" y="3090818"/>
            <a:ext cx="300778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13:27:06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6BF7761-8E61-45C8-98B5-67A0B482C616}"/>
              </a:ext>
            </a:extLst>
          </p:cNvPr>
          <p:cNvSpPr txBox="1"/>
          <p:nvPr/>
        </p:nvSpPr>
        <p:spPr>
          <a:xfrm>
            <a:off x="7404310" y="3066829"/>
            <a:ext cx="3943351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HH:mm:ss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19F169-15C8-4690-807E-86AFFC1BA0EE}"/>
              </a:ext>
            </a:extLst>
          </p:cNvPr>
          <p:cNvCxnSpPr/>
          <p:nvPr/>
        </p:nvCxnSpPr>
        <p:spPr>
          <a:xfrm>
            <a:off x="6546004" y="3268980"/>
            <a:ext cx="719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97CE1E0-4DF0-4ABE-BE8F-8EF4C3F2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7153"/>
              </p:ext>
            </p:extLst>
          </p:nvPr>
        </p:nvGraphicFramePr>
        <p:xfrm>
          <a:off x="775607" y="4469524"/>
          <a:ext cx="7641771" cy="976080"/>
        </p:xfrm>
        <a:graphic>
          <a:graphicData uri="http://schemas.openxmlformats.org/drawingml/2006/table">
            <a:tbl>
              <a:tblPr/>
              <a:tblGrid>
                <a:gridCol w="295389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787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解析方法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18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public Date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parse​(String source)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从给定字符串的开始解析文本以生成日期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F3EC719-AA9B-4FD7-9072-7C3A31D68062}"/>
              </a:ext>
            </a:extLst>
          </p:cNvPr>
          <p:cNvSpPr txBox="1"/>
          <p:nvPr/>
        </p:nvSpPr>
        <p:spPr>
          <a:xfrm>
            <a:off x="775607" y="1206355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解析字符串时间成为日期对象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8243A0-F926-4225-8C44-A3976777CCCD}"/>
              </a:ext>
            </a:extLst>
          </p:cNvPr>
          <p:cNvSpPr txBox="1"/>
          <p:nvPr/>
        </p:nvSpPr>
        <p:spPr>
          <a:xfrm>
            <a:off x="775607" y="3053041"/>
            <a:ext cx="8523514" cy="107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请计算出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秒，往后走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秒后的时间是多少。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1455F136-4F62-4511-B4D0-1E3B0A18ABA1}"/>
              </a:ext>
            </a:extLst>
          </p:cNvPr>
          <p:cNvSpPr txBox="1"/>
          <p:nvPr/>
        </p:nvSpPr>
        <p:spPr>
          <a:xfrm>
            <a:off x="775607" y="2104125"/>
            <a:ext cx="5869559" cy="7964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解析字符串时间成为日期对象：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2011-11-11 11:11:22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   Date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</a:t>
            </a:r>
          </a:p>
        </p:txBody>
      </p:sp>
    </p:spTree>
    <p:extLst>
      <p:ext uri="{BB962C8B-B14F-4D97-AF65-F5344CB8AC3E}">
        <p14:creationId xmlns:p14="http://schemas.microsoft.com/office/powerpoint/2010/main" val="358716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695604" y="2030508"/>
            <a:ext cx="6441440" cy="279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SimleDateFormat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可以格式化哪些时间形式，？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日期对象，时间毫秒值。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20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如何进行字符串时间的解析的？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通过一个方法：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public Date 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parse​(String source)</a:t>
            </a:r>
          </a:p>
          <a:p>
            <a:pPr lvl="1">
              <a:lnSpc>
                <a:spcPct val="200000"/>
              </a:lnSpc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秒杀活动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17C6DCF-1A1F-465D-A649-B204A0E8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36" y="1691778"/>
            <a:ext cx="4054129" cy="222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DEFD3DD-55D8-4BB8-A9C7-66F0DB76DC06}"/>
              </a:ext>
            </a:extLst>
          </p:cNvPr>
          <p:cNvSpPr txBox="1"/>
          <p:nvPr/>
        </p:nvSpPr>
        <p:spPr>
          <a:xfrm>
            <a:off x="5314950" y="1260197"/>
            <a:ext cx="6588015" cy="5163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hangingPunct="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某购物网站举办秒杀活动，开始时间和结束时间如左图所示，当前活动结束后，系统记录到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位用户的付款时间分别如下：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hangingPunct="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小贾下单并付款的时间为：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0:03:47</a:t>
            </a:r>
          </a:p>
          <a:p>
            <a:pPr marL="742950" lvl="1" indent="-285750" eaLnBrk="0" hangingPunct="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小皮下单并付款的时间为：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0:10:11</a:t>
            </a:r>
          </a:p>
          <a:p>
            <a:pPr marL="285750" indent="-285750" eaLnBrk="0" hangingPunct="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规则：顾客的付款时间必须在秒杀时间之内，请判断出两位顾客是否秒杀成功。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hangingPunct="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个字符串形式的时间解析成日期对象。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hangingPunct="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判断小贾和小皮的时间是否在秒杀时间范围之内，并给出相应的提示。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115" y="506184"/>
            <a:ext cx="5294448" cy="557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78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AB6727-D105-4A23-BB2B-10919E9EA736}"/>
              </a:ext>
            </a:extLst>
          </p:cNvPr>
          <p:cNvSpPr txBox="1"/>
          <p:nvPr/>
        </p:nvSpPr>
        <p:spPr>
          <a:xfrm>
            <a:off x="993322" y="13503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203476-2B7D-4861-A01C-80308391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4908" y="-67685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98A059-CF7A-415A-8178-3C04B874F033}"/>
              </a:ext>
            </a:extLst>
          </p:cNvPr>
          <p:cNvSpPr txBox="1"/>
          <p:nvPr/>
        </p:nvSpPr>
        <p:spPr>
          <a:xfrm>
            <a:off x="993322" y="1717983"/>
            <a:ext cx="9996616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Calendar代表了系统此刻日期对应的日历对象。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Calendar是一个抽象类，不能直接创建对象。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3222D0-10A8-440C-8D28-D52F9853EDD5}"/>
              </a:ext>
            </a:extLst>
          </p:cNvPr>
          <p:cNvSpPr txBox="1"/>
          <p:nvPr/>
        </p:nvSpPr>
        <p:spPr>
          <a:xfrm>
            <a:off x="993322" y="3097483"/>
            <a:ext cx="567090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Calendar日历类创建日历对象的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42A080F-8E2C-40C8-BF3C-418001FD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31715"/>
              </p:ext>
            </p:extLst>
          </p:nvPr>
        </p:nvGraphicFramePr>
        <p:xfrm>
          <a:off x="1050472" y="3748743"/>
          <a:ext cx="7962900" cy="1175783"/>
        </p:xfrm>
        <a:graphic>
          <a:graphicData uri="http://schemas.openxmlformats.org/drawingml/2006/table">
            <a:tbl>
              <a:tblPr/>
              <a:tblGrid>
                <a:gridCol w="414596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81693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62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12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static Calendar 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getInstance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获取当前日历对象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7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AB6727-D105-4A23-BB2B-10919E9EA736}"/>
              </a:ext>
            </a:extLst>
          </p:cNvPr>
          <p:cNvSpPr txBox="1"/>
          <p:nvPr/>
        </p:nvSpPr>
        <p:spPr>
          <a:xfrm>
            <a:off x="838201" y="112176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203476-2B7D-4861-A01C-80308391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4908" y="-67685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42A080F-8E2C-40C8-BF3C-418001FD4852}"/>
              </a:ext>
            </a:extLst>
          </p:cNvPr>
          <p:cNvGraphicFramePr>
            <a:graphicFrameLocks noGrp="1"/>
          </p:cNvGraphicFramePr>
          <p:nvPr/>
        </p:nvGraphicFramePr>
        <p:xfrm>
          <a:off x="924698" y="1666739"/>
          <a:ext cx="9022491" cy="3694505"/>
        </p:xfrm>
        <a:graphic>
          <a:graphicData uri="http://schemas.openxmlformats.org/drawingml/2006/table">
            <a:tbl>
              <a:tblPr/>
              <a:tblGrid>
                <a:gridCol w="469765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32484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629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12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int get(int field)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取日期中的某个字段信息。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12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void set(int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field,int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value)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修改日历的某个字段信息。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80021"/>
                  </a:ext>
                </a:extLst>
              </a:tr>
              <a:tr h="612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void add(int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field,int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amount)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为某个字段增加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/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减少指定的值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6172"/>
                  </a:ext>
                </a:extLst>
              </a:tr>
              <a:tr h="612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final Date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getTime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拿到此刻日期对象。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09584"/>
                  </a:ext>
                </a:extLst>
              </a:tr>
              <a:tr h="612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long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getTimeInMillis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拿到此刻时间毫秒值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3527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50C0EF9-E960-4AE6-A2CE-C20B34DFB57A}"/>
              </a:ext>
            </a:extLst>
          </p:cNvPr>
          <p:cNvSpPr txBox="1"/>
          <p:nvPr/>
        </p:nvSpPr>
        <p:spPr>
          <a:xfrm>
            <a:off x="924698" y="5636301"/>
            <a:ext cx="7529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是可变日期对象，一旦修改后其对象本身表示的时间将产生变化。</a:t>
            </a:r>
          </a:p>
        </p:txBody>
      </p:sp>
    </p:spTree>
    <p:extLst>
      <p:ext uri="{BB962C8B-B14F-4D97-AF65-F5344CB8AC3E}">
        <p14:creationId xmlns:p14="http://schemas.microsoft.com/office/powerpoint/2010/main" val="4519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649800" y="2338284"/>
            <a:ext cx="5596380" cy="57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如何去得到日历对象的？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2046D3-492A-4A62-A465-A31E3B44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918" y="3090446"/>
            <a:ext cx="6358199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Calendar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getInstance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获取当前日历对象</a:t>
            </a:r>
          </a:p>
        </p:txBody>
      </p:sp>
    </p:spTree>
    <p:extLst>
      <p:ext uri="{BB962C8B-B14F-4D97-AF65-F5344CB8AC3E}">
        <p14:creationId xmlns:p14="http://schemas.microsoft.com/office/powerpoint/2010/main" val="676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4" y="2170594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认识包装类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如何处理时间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E3C5AA37-D52C-42BA-A163-AD49866F2E62}"/>
              </a:ext>
            </a:extLst>
          </p:cNvPr>
          <p:cNvSpPr/>
          <p:nvPr/>
        </p:nvSpPr>
        <p:spPr bwMode="auto">
          <a:xfrm>
            <a:off x="9294545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Lambda</a:t>
            </a:r>
            <a:r>
              <a:rPr lang="zh-CN" altLang="en-US" sz="1400" dirty="0"/>
              <a:t>表达式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450" y="2191016"/>
            <a:ext cx="194055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经常需要操作数组元素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053368" y="2916997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程序中需要对各种信息进行格式合法性的校验，如手机号码，邮箱等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7281602" y="2891418"/>
            <a:ext cx="1885739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如何快捷操作数组元素，如输出数组内容、排序、元素搜索等。排序和搜索算法是什么样的？</a:t>
            </a: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167341" y="2916997"/>
            <a:ext cx="2517899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匿名内部类的代码是可以进一步的简化的，具体的简化规则是什么样的？</a:t>
            </a:r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在程序中经常需要处理时间，获取时间，时间判断，运算等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认为一切皆对象，集合、泛型也不支持基本类型，都需要应用包装类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8" grpId="0"/>
      <p:bldP spid="33" grpId="0"/>
      <p:bldP spid="34" grpId="0"/>
      <p:bldP spid="35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115" y="506184"/>
            <a:ext cx="5294448" cy="557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8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AEE83F-4F16-47B6-9589-7C3D8CEDC50B}"/>
              </a:ext>
            </a:extLst>
          </p:cNvPr>
          <p:cNvSpPr txBox="1"/>
          <p:nvPr/>
        </p:nvSpPr>
        <p:spPr>
          <a:xfrm>
            <a:off x="599440" y="1883339"/>
            <a:ext cx="1009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从Java 8开始，java.time包提供了新的日期和时间API，主要涉及的类型有：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F0A776D-6567-4F8E-930F-99ED19D8FF35}"/>
              </a:ext>
            </a:extLst>
          </p:cNvPr>
          <p:cNvSpPr/>
          <p:nvPr/>
        </p:nvSpPr>
        <p:spPr>
          <a:xfrm>
            <a:off x="2465871" y="2487046"/>
            <a:ext cx="833120" cy="236300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4955BD-A21A-405E-BE84-F6C2D6F518BC}"/>
              </a:ext>
            </a:extLst>
          </p:cNvPr>
          <p:cNvSpPr txBox="1"/>
          <p:nvPr/>
        </p:nvSpPr>
        <p:spPr>
          <a:xfrm>
            <a:off x="685800" y="3483881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BEDEDD-D5E3-439D-B816-86322D846DA4}"/>
              </a:ext>
            </a:extLst>
          </p:cNvPr>
          <p:cNvSpPr txBox="1"/>
          <p:nvPr/>
        </p:nvSpPr>
        <p:spPr>
          <a:xfrm>
            <a:off x="3478731" y="2277131"/>
            <a:ext cx="6096000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LocalDate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：不包含具体时间的日期。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LocalTime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：不含日期的时间。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LocalDateTime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：包含了日期及时间。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Instant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：代表的是时间戳。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DateTimeFormatter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 用于做时间的格式化和解析的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Duration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:用于计算两个“时间”间隔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Period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:用于计算两个“日期”间隔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7B7F50-1B7A-4F7E-87FC-DF92C67B7F1C}"/>
              </a:ext>
            </a:extLst>
          </p:cNvPr>
          <p:cNvSpPr txBox="1"/>
          <p:nvPr/>
        </p:nvSpPr>
        <p:spPr>
          <a:xfrm>
            <a:off x="599440" y="1307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b="1" dirty="0">
              <a:latin typeface="Alibaba PuHuiTi M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66E6C5-BCEE-48EF-8E9C-32EF32BE2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21C6BF-E0F8-4052-BB28-DBB655F679F5}"/>
              </a:ext>
            </a:extLst>
          </p:cNvPr>
          <p:cNvSpPr txBox="1"/>
          <p:nvPr/>
        </p:nvSpPr>
        <p:spPr>
          <a:xfrm>
            <a:off x="522513" y="5126944"/>
            <a:ext cx="10499271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严格区分了时刻、本地日期、本地时间，并且，对日期和时间进行运算更加方便。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其次，新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的类型几乎全部是不变类型（和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的使用类似），可以放心使用不必担心被修改。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46D06B0-1B65-4615-ADD6-A45CE327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97829"/>
              </p:ext>
            </p:extLst>
          </p:nvPr>
        </p:nvGraphicFramePr>
        <p:xfrm>
          <a:off x="817881" y="3429000"/>
          <a:ext cx="11191240" cy="2670809"/>
        </p:xfrm>
        <a:graphic>
          <a:graphicData uri="http://schemas.openxmlformats.org/drawingml/2006/table">
            <a:tbl>
              <a:tblPr/>
              <a:tblGrid>
                <a:gridCol w="280590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0309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4982244">
                  <a:extLst>
                    <a:ext uri="{9D8B030D-6E8A-4147-A177-3AD203B41FA5}">
                      <a16:colId xmlns:a16="http://schemas.microsoft.com/office/drawing/2014/main" val="2086197139"/>
                    </a:ext>
                  </a:extLst>
                </a:gridCol>
              </a:tblGrid>
              <a:tr h="494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1170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public static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Xxxx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now();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静态方法，根据当前时间创建对象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LocaDate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LocalDate.now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();</a:t>
                      </a:r>
                      <a:b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llocalTime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now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();</a:t>
                      </a:r>
                      <a:b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now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Xxxx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of(…);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静态方法，指定日期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时间创建对象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localDate1 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b="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200" b="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2099 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);</a:t>
                      </a:r>
                      <a:b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localTime1 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lang="en-US" altLang="zh-CN" sz="1200" b="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200" b="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);</a:t>
                      </a:r>
                      <a:b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localDateTime1 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200" b="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200" b="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2020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13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23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43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);</a:t>
                      </a:r>
                      <a:b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D64771E-523D-4561-ACDE-FDD93A0B8230}"/>
              </a:ext>
            </a:extLst>
          </p:cNvPr>
          <p:cNvSpPr txBox="1"/>
          <p:nvPr/>
        </p:nvSpPr>
        <p:spPr>
          <a:xfrm>
            <a:off x="817881" y="1086587"/>
            <a:ext cx="10596880" cy="142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他们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分别表示日期，时间，日期时间对象，他们的类的实例是不可变的对象。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他们三者构建对象和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都是通用的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8C13F3-21B6-4A3C-86E7-8B5743FBB80F}"/>
              </a:ext>
            </a:extLst>
          </p:cNvPr>
          <p:cNvSpPr txBox="1"/>
          <p:nvPr/>
        </p:nvSpPr>
        <p:spPr>
          <a:xfrm>
            <a:off x="817881" y="286416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构建对象的方式如下：</a:t>
            </a:r>
          </a:p>
        </p:txBody>
      </p:sp>
    </p:spTree>
    <p:extLst>
      <p:ext uri="{BB962C8B-B14F-4D97-AF65-F5344CB8AC3E}">
        <p14:creationId xmlns:p14="http://schemas.microsoft.com/office/powerpoint/2010/main" val="112373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1059688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获取信息的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ea typeface="Alibaba PuHuiTi R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633A01-CABD-4E85-9B67-626A88DE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14056"/>
              </p:ext>
            </p:extLst>
          </p:nvPr>
        </p:nvGraphicFramePr>
        <p:xfrm>
          <a:off x="880111" y="1614711"/>
          <a:ext cx="7986303" cy="3057619"/>
        </p:xfrm>
        <a:graphic>
          <a:graphicData uri="http://schemas.openxmlformats.org/drawingml/2006/table">
            <a:tbl>
              <a:tblPr/>
              <a:tblGrid>
                <a:gridCol w="445116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53513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57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080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geYear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获取年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13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getMonthValue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获取月份（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1-12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94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getDayOfMonth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获取月中第几天乘法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94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getDayOfYear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获取年中第几天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689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DayOfWeek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getDayOfWeek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获取星期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4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0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62A725-CD9B-4F87-B999-948471BAAD9B}"/>
              </a:ext>
            </a:extLst>
          </p:cNvPr>
          <p:cNvSpPr txBox="1"/>
          <p:nvPr/>
        </p:nvSpPr>
        <p:spPr>
          <a:xfrm>
            <a:off x="777239" y="924560"/>
            <a:ext cx="1215136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转换相关的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  <p:sp>
        <p:nvSpPr>
          <p:cNvPr id="8" name="圆角矩形 36">
            <a:extLst>
              <a:ext uri="{FF2B5EF4-FFF2-40B4-BE49-F238E27FC236}">
                <a16:creationId xmlns:a16="http://schemas.microsoft.com/office/drawing/2014/main" id="{D7F8DFF4-F20A-442D-965E-835C3AECC388}"/>
              </a:ext>
            </a:extLst>
          </p:cNvPr>
          <p:cNvSpPr/>
          <p:nvPr/>
        </p:nvSpPr>
        <p:spPr>
          <a:xfrm>
            <a:off x="1966385" y="2116000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LocalDate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sp>
        <p:nvSpPr>
          <p:cNvPr id="9" name="圆角矩形 99">
            <a:extLst>
              <a:ext uri="{FF2B5EF4-FFF2-40B4-BE49-F238E27FC236}">
                <a16:creationId xmlns:a16="http://schemas.microsoft.com/office/drawing/2014/main" id="{1A59090E-765A-41CE-B862-394D1FB1B4AE}"/>
              </a:ext>
            </a:extLst>
          </p:cNvPr>
          <p:cNvSpPr/>
          <p:nvPr/>
        </p:nvSpPr>
        <p:spPr>
          <a:xfrm>
            <a:off x="5969001" y="210753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LocalTime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sp>
        <p:nvSpPr>
          <p:cNvPr id="10" name="圆角矩形 100">
            <a:extLst>
              <a:ext uri="{FF2B5EF4-FFF2-40B4-BE49-F238E27FC236}">
                <a16:creationId xmlns:a16="http://schemas.microsoft.com/office/drawing/2014/main" id="{75BD5E63-8707-425F-9210-A1CF8CD7FCAE}"/>
              </a:ext>
            </a:extLst>
          </p:cNvPr>
          <p:cNvSpPr/>
          <p:nvPr/>
        </p:nvSpPr>
        <p:spPr>
          <a:xfrm>
            <a:off x="3966634" y="1165617"/>
            <a:ext cx="2002367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LocalDateTime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cxnSp>
        <p:nvCxnSpPr>
          <p:cNvPr id="11" name="曲线连接符 7177">
            <a:extLst>
              <a:ext uri="{FF2B5EF4-FFF2-40B4-BE49-F238E27FC236}">
                <a16:creationId xmlns:a16="http://schemas.microsoft.com/office/drawing/2014/main" id="{D8F3F6CC-1130-474E-91D9-0354046DF9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590927" y="739109"/>
            <a:ext cx="472016" cy="228176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7179">
            <a:extLst>
              <a:ext uri="{FF2B5EF4-FFF2-40B4-BE49-F238E27FC236}">
                <a16:creationId xmlns:a16="http://schemas.microsoft.com/office/drawing/2014/main" id="{CF8AA15A-AA72-44BE-AE08-D262F6867E6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5596469" y="1015333"/>
            <a:ext cx="463549" cy="172085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BFD8D3-C461-413B-9631-141511D4D4FC}"/>
              </a:ext>
            </a:extLst>
          </p:cNvPr>
          <p:cNvSpPr txBox="1"/>
          <p:nvPr/>
        </p:nvSpPr>
        <p:spPr>
          <a:xfrm>
            <a:off x="777239" y="3051565"/>
            <a:ext cx="646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n w="0"/>
                <a:solidFill>
                  <a:schemeClr val="tx1"/>
                </a:solidFill>
                <a:latin typeface="Alibaba PuHuiTi M"/>
                <a:ea typeface="Alibaba PuHuiTi R"/>
              </a:rPr>
              <a:t>LocalDateTime</a:t>
            </a:r>
            <a:r>
              <a:rPr lang="zh-CN" altLang="en-US" b="1" dirty="0">
                <a:ln w="0"/>
                <a:latin typeface="Alibaba PuHuiTi M"/>
                <a:ea typeface="Alibaba PuHuiTi R"/>
              </a:rPr>
              <a:t>的转换</a:t>
            </a:r>
            <a:r>
              <a:rPr lang="en-US" altLang="zh-CN" sz="1800" b="1" dirty="0">
                <a:ln w="0"/>
                <a:solidFill>
                  <a:schemeClr val="tx1"/>
                </a:solidFill>
                <a:latin typeface="Alibaba PuHuiTi M"/>
                <a:ea typeface="Alibaba PuHuiTi R"/>
              </a:rPr>
              <a:t>API</a:t>
            </a:r>
            <a:endParaRPr lang="zh-CN" altLang="en-US" b="1" dirty="0">
              <a:latin typeface="Alibaba PuHuiTi M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974324-3C2F-4F38-BDFD-A80BAEFE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09636"/>
              </p:ext>
            </p:extLst>
          </p:nvPr>
        </p:nvGraphicFramePr>
        <p:xfrm>
          <a:off x="859790" y="3437104"/>
          <a:ext cx="9747250" cy="1699635"/>
        </p:xfrm>
        <a:graphic>
          <a:graphicData uri="http://schemas.openxmlformats.org/drawingml/2006/table">
            <a:tbl>
              <a:tblPr/>
              <a:tblGrid>
                <a:gridCol w="451427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23297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85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6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toLocalDate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6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转换成一个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toLocalTime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转换成一个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4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1059688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修改相关的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633A01-CABD-4E85-9B67-626A88DE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72869"/>
              </p:ext>
            </p:extLst>
          </p:nvPr>
        </p:nvGraphicFramePr>
        <p:xfrm>
          <a:off x="911915" y="2718485"/>
          <a:ext cx="10935527" cy="2583953"/>
        </p:xfrm>
        <a:graphic>
          <a:graphicData uri="http://schemas.openxmlformats.org/drawingml/2006/table">
            <a:tbl>
              <a:tblPr/>
              <a:tblGrid>
                <a:gridCol w="541610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194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85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plusDays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plusWeeks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plusMonths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plusYears</a:t>
                      </a:r>
                      <a:endParaRPr lang="zh-CN" altLang="en-US" sz="12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向当前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对象添加几天、 几周、几个月、几年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minusDays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minusWeeks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minusMonths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minusYears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从当前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对象减去几天、 几周、几个月、几年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27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withDayOfMonth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withDayOfYear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withMonth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withYear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将月份天数、年份天数、月份、年 份 修 改 为 指 定 的 值 并 返 回 新 的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 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27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isBefore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isAfter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比较两个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899B5D7-C34A-4439-B7B1-8467E504BE5A}"/>
              </a:ext>
            </a:extLst>
          </p:cNvPr>
          <p:cNvSpPr txBox="1"/>
          <p:nvPr/>
        </p:nvSpPr>
        <p:spPr>
          <a:xfrm>
            <a:off x="817881" y="1555562"/>
            <a:ext cx="11831319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综合了 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 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里面的方法，所以下面只用 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 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来举例。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这些方法返回的是一个新的实例引用，因为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都是不可变的。 </a:t>
            </a:r>
          </a:p>
        </p:txBody>
      </p:sp>
    </p:spTree>
    <p:extLst>
      <p:ext uri="{BB962C8B-B14F-4D97-AF65-F5344CB8AC3E}">
        <p14:creationId xmlns:p14="http://schemas.microsoft.com/office/powerpoint/2010/main" val="348143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730" y="1521106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0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5AA708-CFE4-4F5C-9330-83CC8E559005}"/>
              </a:ext>
            </a:extLst>
          </p:cNvPr>
          <p:cNvSpPr txBox="1"/>
          <p:nvPr/>
        </p:nvSpPr>
        <p:spPr>
          <a:xfrm>
            <a:off x="722058" y="1193365"/>
            <a:ext cx="10906762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800" b="1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  <a:r>
              <a:rPr lang="zh-CN" altLang="en-US" b="1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获取时间戳特别简单，且功能更丰富。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类由一个静态的工厂方法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now()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可以返回当前时间戳。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85C0D-9C4C-4008-94B3-85CDA791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25" y="2624441"/>
            <a:ext cx="4881182" cy="181588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Instant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instant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Instant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当前时间戳是：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instant);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 date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from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(instant);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当前时间戳是：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instant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.toInstant();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.println(instant);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8ECF4A-308C-4006-8A55-C7828F6404C4}"/>
              </a:ext>
            </a:extLst>
          </p:cNvPr>
          <p:cNvSpPr txBox="1"/>
          <p:nvPr/>
        </p:nvSpPr>
        <p:spPr>
          <a:xfrm>
            <a:off x="722058" y="4797964"/>
            <a:ext cx="964377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时间戳是包含日期和时间的，与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java.util.Date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很类似，事实上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类似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以前的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3939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  <a:r>
              <a:rPr lang="zh-CN" altLang="en-US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这两个类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进行转换。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02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5194" y="1213945"/>
            <a:ext cx="6097926" cy="41142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表达式枚举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52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A5E13A-04A1-481E-BBA2-5B57DCD359B0}"/>
              </a:ext>
            </a:extLst>
          </p:cNvPr>
          <p:cNvSpPr txBox="1"/>
          <p:nvPr/>
        </p:nvSpPr>
        <p:spPr>
          <a:xfrm>
            <a:off x="931742" y="1364673"/>
            <a:ext cx="10891520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在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JDK8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中，引入了一个全新的日期与时间格式器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DateTimeFormatter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。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9AF839-8962-4015-A7F9-2652A8EA4105}"/>
              </a:ext>
            </a:extLst>
          </p:cNvPr>
          <p:cNvSpPr txBox="1"/>
          <p:nvPr/>
        </p:nvSpPr>
        <p:spPr>
          <a:xfrm>
            <a:off x="1018452" y="2358535"/>
            <a:ext cx="9662160" cy="33767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ldt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//2021-03-01T15:09:17.444190900</a:t>
            </a: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DateTimeFormatter dtf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DateTimeFormatter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ofPattern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"yyyy-MM-dd HH:mm:ss"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ldtStr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.format(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dtf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//2021-03-01 15:09:17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ldtStr1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dtf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.format(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ldtStr1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//2021-03-01 15:09:17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4A5EA2-AC2D-4666-AEE7-C6353409EDFF}"/>
              </a:ext>
            </a:extLst>
          </p:cNvPr>
          <p:cNvSpPr txBox="1"/>
          <p:nvPr/>
        </p:nvSpPr>
        <p:spPr>
          <a:xfrm>
            <a:off x="931742" y="183087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正反都能调用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format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3E81F7-8F46-4F69-A2D7-DB9C1C6A4855}"/>
              </a:ext>
            </a:extLst>
          </p:cNvPr>
          <p:cNvSpPr txBox="1"/>
          <p:nvPr/>
        </p:nvSpPr>
        <p:spPr>
          <a:xfrm>
            <a:off x="268014" y="791824"/>
            <a:ext cx="603364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lvl="1"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115" y="506184"/>
            <a:ext cx="5294448" cy="557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92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6497" y="480848"/>
            <a:ext cx="6090043" cy="54391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表达式枚举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69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AFC96D-E652-44BC-B6EF-61130C3B2F10}"/>
              </a:ext>
            </a:extLst>
          </p:cNvPr>
          <p:cNvSpPr txBox="1"/>
          <p:nvPr/>
        </p:nvSpPr>
        <p:spPr>
          <a:xfrm>
            <a:off x="846958" y="1052775"/>
            <a:ext cx="9521543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600" b="1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Period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Java8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中，我们可以使用以下类来计算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日期间隔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差异：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java.time.Period</a:t>
            </a:r>
            <a:endParaRPr lang="en-US" altLang="zh-CN" sz="1600" i="0" dirty="0"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主要是 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Period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类方法 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getYears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getMonths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getDays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来计算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只能精确到年月日。</a:t>
            </a:r>
            <a:endParaRPr lang="en-US" altLang="zh-CN" sz="1600" i="0" dirty="0"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 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之间的比较。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97F4E4-9595-4DD9-B93C-69B0B84E60CD}"/>
              </a:ext>
            </a:extLst>
          </p:cNvPr>
          <p:cNvSpPr txBox="1"/>
          <p:nvPr/>
        </p:nvSpPr>
        <p:spPr>
          <a:xfrm>
            <a:off x="938047" y="3180339"/>
            <a:ext cx="8655270" cy="262488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LocalDate today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LocalDate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now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today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  <a:t>// 2021-03-01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LocalDate birthDate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LocalDate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of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Alibaba PuHuiTi R"/>
              </a:rPr>
              <a:t>1995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Alibaba PuHuiTi R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Alibaba PuHuiTi R"/>
              </a:rPr>
              <a:t>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birthDate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  <a:t>// 1995-01-11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 period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between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birthDate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today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.printf(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"年龄 : %d 年 %d 月 %d 日"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.getYears(),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.getMonths(),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.getDays());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997937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AFC96D-E652-44BC-B6EF-61130C3B2F10}"/>
              </a:ext>
            </a:extLst>
          </p:cNvPr>
          <p:cNvSpPr txBox="1"/>
          <p:nvPr/>
        </p:nvSpPr>
        <p:spPr>
          <a:xfrm>
            <a:off x="699726" y="1010958"/>
            <a:ext cx="8935545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600" b="1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Java8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中，我们可以使用以下类来计算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</a:t>
            </a:r>
            <a:r>
              <a:rPr lang="zh-CN" altLang="en-US" sz="1600" i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间隔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差异：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java.time.Duration</a:t>
            </a:r>
            <a:endParaRPr lang="en-US" altLang="zh-CN" sz="1600" i="0" dirty="0"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提供了使用基于时间的值测量时间量的方法。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 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之间的比较。也可用于 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之间的比较。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97F4E4-9595-4DD9-B93C-69B0B84E60CD}"/>
              </a:ext>
            </a:extLst>
          </p:cNvPr>
          <p:cNvSpPr txBox="1"/>
          <p:nvPr/>
        </p:nvSpPr>
        <p:spPr>
          <a:xfrm>
            <a:off x="833733" y="3176751"/>
            <a:ext cx="8191500" cy="310347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today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birthDate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1990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 duration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between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第二个参数减第一个参数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.toDays());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两个时间差的天数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.toHours());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两个时间差的小时数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.toMinutes());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两个时间差的分钟数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.toMillis());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两个时间差的毫秒数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.toNanos());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两个时间差的纳秒数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61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938734" y="2302153"/>
            <a:ext cx="5111783" cy="112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Duration: 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用于计算两个“时间”间隔。 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Period:     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用于计算两个“日期”间隔。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278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表达式枚举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164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421F5-48AF-4CFD-83F5-39435039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1390580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5141-0329-44E7-9162-C4A15F3A201D}"/>
              </a:ext>
            </a:extLst>
          </p:cNvPr>
          <p:cNvSpPr txBox="1"/>
          <p:nvPr/>
        </p:nvSpPr>
        <p:spPr>
          <a:xfrm>
            <a:off x="599440" y="1359802"/>
            <a:ext cx="10576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ChronoUnit类可用于在单个时间单位内测量一段时间，这个工具类是最全的了，可以用于比较所有的时间单位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9059F3-0191-4BC7-97CA-927B06BFBAE9}"/>
              </a:ext>
            </a:extLst>
          </p:cNvPr>
          <p:cNvSpPr txBox="1"/>
          <p:nvPr/>
        </p:nvSpPr>
        <p:spPr>
          <a:xfrm>
            <a:off x="599440" y="903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java.time.temporal.ChronoUnit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4A0569B-DB3E-476F-9030-572AB83CE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45" y="1933840"/>
            <a:ext cx="7253977" cy="44281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today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birthDate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1990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相差的年数：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YEARS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相差的月数：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MONTHS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相差的周数：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WEEKS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相差的天数：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DAYS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相差的时数：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HOURS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相差的分数：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MINUTES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相差的秒数：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SECONDS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相差的毫秒数：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相差的微秒数：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MICROS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相差的纳秒数：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NANOS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相差的半天数：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HALF_DAYS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相差的十年数：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DECADES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相差的世纪（百年）数：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CENTURIES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相差的千年数：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MILLENNIA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相差的纪元数：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ERAS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4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5482" y="1000844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26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421F5-48AF-4CFD-83F5-39435039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1390580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5141-0329-44E7-9162-C4A15F3A201D}"/>
              </a:ext>
            </a:extLst>
          </p:cNvPr>
          <p:cNvSpPr txBox="1"/>
          <p:nvPr/>
        </p:nvSpPr>
        <p:spPr>
          <a:xfrm>
            <a:off x="599440" y="1387073"/>
            <a:ext cx="462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种基本数据类型对应的引用类型。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9059F3-0191-4BC7-97CA-927B06BFBAE9}"/>
              </a:ext>
            </a:extLst>
          </p:cNvPr>
          <p:cNvSpPr txBox="1"/>
          <p:nvPr/>
        </p:nvSpPr>
        <p:spPr>
          <a:xfrm>
            <a:off x="599440" y="898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749AE06-1989-4F3D-B653-3EFFD37BE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22844"/>
              </p:ext>
            </p:extLst>
          </p:nvPr>
        </p:nvGraphicFramePr>
        <p:xfrm>
          <a:off x="1579559" y="1878696"/>
          <a:ext cx="4540715" cy="3100607"/>
        </p:xfrm>
        <a:graphic>
          <a:graphicData uri="http://schemas.openxmlformats.org/drawingml/2006/table">
            <a:tbl>
              <a:tblPr/>
              <a:tblGrid>
                <a:gridCol w="225497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28574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78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3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368776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Integer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43048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80824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Character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94567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60855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5215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475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D561E3B-924B-41DE-AFFC-559A39369D05}"/>
              </a:ext>
            </a:extLst>
          </p:cNvPr>
          <p:cNvSpPr txBox="1"/>
          <p:nvPr/>
        </p:nvSpPr>
        <p:spPr>
          <a:xfrm>
            <a:off x="599440" y="5603638"/>
            <a:ext cx="6658611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为了实现一切皆对象，为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种基本类型提供了对应的引用类型。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后面的集合和泛型其实也只能支持包装类型，不支持基本数据类型。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4E645-B7E3-4DCC-AEA6-EE8CDDF62AE3}"/>
              </a:ext>
            </a:extLst>
          </p:cNvPr>
          <p:cNvSpPr txBox="1"/>
          <p:nvPr/>
        </p:nvSpPr>
        <p:spPr>
          <a:xfrm>
            <a:off x="599441" y="5314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为什么提供包装类？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1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421F5-48AF-4CFD-83F5-39435039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1288822"/>
            <a:ext cx="65" cy="480516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5141-0329-44E7-9162-C4A15F3A201D}"/>
              </a:ext>
            </a:extLst>
          </p:cNvPr>
          <p:cNvSpPr txBox="1"/>
          <p:nvPr/>
        </p:nvSpPr>
        <p:spPr>
          <a:xfrm>
            <a:off x="599439" y="1009642"/>
            <a:ext cx="7768953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自动装箱</a:t>
            </a:r>
            <a:r>
              <a:rPr lang="zh-CN" altLang="en-US" sz="1600" b="1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基本类型的数据和变量可以直接赋值给包装类型的变量。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CC7A2-D8EE-48B2-B895-E4569C493380}"/>
              </a:ext>
            </a:extLst>
          </p:cNvPr>
          <p:cNvSpPr txBox="1"/>
          <p:nvPr/>
        </p:nvSpPr>
        <p:spPr>
          <a:xfrm>
            <a:off x="599439" y="1619718"/>
            <a:ext cx="7360739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自动拆箱：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包装类型的变量可以直接赋值给基本数据类型的变量。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6C94FE-2116-46C2-8146-E5956CADEC07}"/>
              </a:ext>
            </a:extLst>
          </p:cNvPr>
          <p:cNvSpPr txBox="1"/>
          <p:nvPr/>
        </p:nvSpPr>
        <p:spPr>
          <a:xfrm>
            <a:off x="599438" y="2139156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包装类的特有功能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DA5E95-EE28-4ABA-9E06-88A921233DB9}"/>
              </a:ext>
            </a:extLst>
          </p:cNvPr>
          <p:cNvSpPr txBox="1"/>
          <p:nvPr/>
        </p:nvSpPr>
        <p:spPr>
          <a:xfrm>
            <a:off x="599437" y="2668019"/>
            <a:ext cx="6748353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包装类的变量的默认值可以是</a:t>
            </a:r>
            <a:r>
              <a:rPr lang="en-US" altLang="zh-CN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，容错率更高。</a:t>
            </a:r>
            <a:endParaRPr lang="en-US" altLang="zh-CN" sz="1600" dirty="0">
              <a:solidFill>
                <a:srgbClr val="3939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基本类型的数据转换成字符串类型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用处不大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1600" dirty="0">
              <a:solidFill>
                <a:srgbClr val="3939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可以把字符串类型的数值转换成真实的数据类型（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真的很有用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B866CF-DD1C-4777-B8D6-B0F83958DA12}"/>
              </a:ext>
            </a:extLst>
          </p:cNvPr>
          <p:cNvSpPr txBox="1"/>
          <p:nvPr/>
        </p:nvSpPr>
        <p:spPr>
          <a:xfrm>
            <a:off x="846366" y="3774124"/>
            <a:ext cx="5249634" cy="7964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60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en-US" altLang="zh-CN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方法得到字符串结果。</a:t>
            </a:r>
            <a:endParaRPr lang="en-US" altLang="zh-CN" sz="1600" dirty="0">
              <a:solidFill>
                <a:srgbClr val="3939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Integer.toString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基本类型的数据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75BD10-F988-4F2E-8125-A8B6FD51829D}"/>
              </a:ext>
            </a:extLst>
          </p:cNvPr>
          <p:cNvSpPr txBox="1"/>
          <p:nvPr/>
        </p:nvSpPr>
        <p:spPr>
          <a:xfrm>
            <a:off x="846366" y="5238282"/>
            <a:ext cx="5249634" cy="7964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en-US" altLang="zh-CN" sz="160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Integer.parseInt</a:t>
            </a:r>
            <a:r>
              <a:rPr lang="en-US" altLang="zh-CN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(“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字符串类型的整数</a:t>
            </a:r>
            <a:r>
              <a:rPr lang="en-US" altLang="zh-CN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Double.parseDouble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(“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字符串类型的小数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”)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716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640767" y="1445732"/>
            <a:ext cx="6882250" cy="34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、包装类是什么，作用是什么？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基本数据类型对应的引用类型，实现了一切皆对象。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后期集合和泛型不支持基本类型，只能使用包装类。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、包装类有哪些特殊功能？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可以把基本类型的数据转换成字符串类型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用处不大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可以把字符串类型的数值转换成真实的数据类型（真的很有用）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E90CFB-5013-47B8-BF42-0596C1816431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3704C-916A-4C21-80B9-4B5E027AFC6E}"/>
              </a:ext>
            </a:extLst>
          </p:cNvPr>
          <p:cNvSpPr txBox="1"/>
          <p:nvPr/>
        </p:nvSpPr>
        <p:spPr>
          <a:xfrm>
            <a:off x="877752" y="1671792"/>
            <a:ext cx="663339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当前所在</a:t>
            </a: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日期时间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3C3E64-6BD7-412E-81C8-B72E8E442613}"/>
              </a:ext>
            </a:extLst>
          </p:cNvPr>
          <p:cNvSpPr txBox="1"/>
          <p:nvPr/>
        </p:nvSpPr>
        <p:spPr>
          <a:xfrm>
            <a:off x="877752" y="2483711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的构造器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A386E-A33B-40A2-8786-B240F8D356C3}"/>
              </a:ext>
            </a:extLst>
          </p:cNvPr>
          <p:cNvSpPr txBox="1"/>
          <p:nvPr/>
        </p:nvSpPr>
        <p:spPr>
          <a:xfrm>
            <a:off x="877752" y="4260379"/>
            <a:ext cx="414197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2436132-04F5-421B-B755-0589B81C2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61136"/>
              </p:ext>
            </p:extLst>
          </p:nvPr>
        </p:nvGraphicFramePr>
        <p:xfrm>
          <a:off x="959031" y="3131842"/>
          <a:ext cx="8405403" cy="977974"/>
        </p:xfrm>
        <a:graphic>
          <a:graphicData uri="http://schemas.openxmlformats.org/drawingml/2006/table">
            <a:tbl>
              <a:tblPr/>
              <a:tblGrid>
                <a:gridCol w="301253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9287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  <a:cs typeface="Courier New" panose="02070309020205020404" pitchFamily="49" charset="0"/>
                        </a:rPr>
                        <a:t>public Date()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创建一个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Date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对象，</a:t>
                      </a:r>
                      <a:r>
                        <a:rPr lang="zh-CN" altLang="zh-CN" sz="1600" dirty="0">
                          <a:solidFill>
                            <a:srgbClr val="49504F"/>
                          </a:solidFill>
                          <a:latin typeface="宋体" panose="02010600030101010101" pitchFamily="2" charset="-122"/>
                          <a:ea typeface="Alibaba PuHuiTi R"/>
                        </a:rPr>
                        <a:t>代表的是系统当前此刻日期时间。</a:t>
                      </a:r>
                      <a:endParaRPr lang="zh-CN" altLang="zh-CN" sz="1600" dirty="0">
                        <a:solidFill>
                          <a:srgbClr val="49504F"/>
                        </a:solidFill>
                        <a:latin typeface="Arial" panose="020B0604020202020204" pitchFamily="34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A843AC-D82F-4FAD-941B-A2DAC6C40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22012"/>
              </p:ext>
            </p:extLst>
          </p:nvPr>
        </p:nvGraphicFramePr>
        <p:xfrm>
          <a:off x="959032" y="5006156"/>
          <a:ext cx="8405402" cy="977974"/>
        </p:xfrm>
        <a:graphic>
          <a:graphicData uri="http://schemas.openxmlformats.org/drawingml/2006/table">
            <a:tbl>
              <a:tblPr/>
              <a:tblGrid>
                <a:gridCol w="284045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6494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public long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getTime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返回从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1970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年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月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00:00:00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走到此刻的总的毫秒数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正则表达式的匹配规则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101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421F5-48AF-4CFD-83F5-39435039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1390580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5141-0329-44E7-9162-C4A15F3A201D}"/>
              </a:ext>
            </a:extLst>
          </p:cNvPr>
          <p:cNvSpPr txBox="1"/>
          <p:nvPr/>
        </p:nvSpPr>
        <p:spPr>
          <a:xfrm>
            <a:off x="599439" y="1370392"/>
            <a:ext cx="8145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正则表达式可以用一些规定的字符来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制定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规则，并用来校验数据格式的合法性。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9059F3-0191-4BC7-97CA-927B06BFBAE9}"/>
              </a:ext>
            </a:extLst>
          </p:cNvPr>
          <p:cNvSpPr txBox="1"/>
          <p:nvPr/>
        </p:nvSpPr>
        <p:spPr>
          <a:xfrm>
            <a:off x="599440" y="898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正则表示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561E3B-924B-41DE-AFFC-559A39369D05}"/>
              </a:ext>
            </a:extLst>
          </p:cNvPr>
          <p:cNvSpPr txBox="1"/>
          <p:nvPr/>
        </p:nvSpPr>
        <p:spPr>
          <a:xfrm>
            <a:off x="599439" y="4757747"/>
            <a:ext cx="9333915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需求：假如现在要求校验一个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qq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号码是否正确，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位及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位之内，必须全部是数字 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先使用目前所学知识完成校验需求；然后体验一下正则表达式检验。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4E645-B7E3-4DCC-AEA6-EE8CDDF62AE3}"/>
              </a:ext>
            </a:extLst>
          </p:cNvPr>
          <p:cNvSpPr txBox="1"/>
          <p:nvPr/>
        </p:nvSpPr>
        <p:spPr>
          <a:xfrm>
            <a:off x="599439" y="4426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正则表达式初体验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0D3A72-6613-45B7-A643-6ABDB2AD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60" y="3748942"/>
            <a:ext cx="686448" cy="1628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2CB9DA-3564-4D06-8045-D523112F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13" y="4133211"/>
            <a:ext cx="874590" cy="1628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0E539D-7547-46E2-8AF7-0EA6074D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6" y="2654627"/>
            <a:ext cx="874590" cy="162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30001C8-51F3-4049-A451-5E1B03CA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0" y="1904038"/>
            <a:ext cx="2459319" cy="204943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21589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正则表达式的使用详解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54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ADFAD01B-6192-4F08-908E-42563FE0D6EE}"/>
              </a:ext>
            </a:extLst>
          </p:cNvPr>
          <p:cNvSpPr txBox="1"/>
          <p:nvPr/>
        </p:nvSpPr>
        <p:spPr>
          <a:xfrm>
            <a:off x="681391" y="1086891"/>
            <a:ext cx="9506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字符串对象提供了匹配正则表达式的方法</a:t>
            </a: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976CC1-B013-44A7-A07A-F5F10C30F860}"/>
              </a:ext>
            </a:extLst>
          </p:cNvPr>
          <p:cNvSpPr txBox="1"/>
          <p:nvPr/>
        </p:nvSpPr>
        <p:spPr>
          <a:xfrm>
            <a:off x="782162" y="1604453"/>
            <a:ext cx="9960997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public </a:t>
            </a:r>
            <a:r>
              <a:rPr lang="en-US" altLang="zh-CN" sz="1600" b="0" i="0" dirty="0" err="1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 matches​(</a:t>
            </a:r>
            <a:r>
              <a:rPr lang="en-US" altLang="zh-CN" sz="1600" b="0" i="0" u="none" strike="noStrike" dirty="0">
                <a:solidFill>
                  <a:srgbClr val="4A6782"/>
                </a:solidFill>
                <a:effectLst/>
                <a:latin typeface="Consolas" panose="020B0609020204030204" pitchFamily="49" charset="0"/>
                <a:hlinkClick r:id="rId2" action="ppaction://hlinkfile" tooltip="class in java.lang"/>
              </a:rPr>
              <a:t>String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 regex): 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判断是否匹配正则表达式，匹配返回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，不匹配返回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。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6B8CA1-96E1-4A18-B89D-3FB77EF625D7}"/>
              </a:ext>
            </a:extLst>
          </p:cNvPr>
          <p:cNvSpPr txBox="1"/>
          <p:nvPr/>
        </p:nvSpPr>
        <p:spPr>
          <a:xfrm>
            <a:off x="681391" y="2307719"/>
            <a:ext cx="9506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字符类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默认匹配一个字符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99015F-F677-4762-A3AB-F3E073CA7062}"/>
              </a:ext>
            </a:extLst>
          </p:cNvPr>
          <p:cNvSpPr txBox="1"/>
          <p:nvPr/>
        </p:nvSpPr>
        <p:spPr>
          <a:xfrm>
            <a:off x="751559" y="2661515"/>
            <a:ext cx="3941858" cy="20054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	      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只能是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a, b,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[^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	      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a, b, c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之外的任何字符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zA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-Z]        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，包括（范围）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[a-d[m-p]]	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[a-dm-p]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联合）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[a-z&amp;&amp;[def]]	       d, e,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f(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交集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[a-z&amp;&amp;[^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]]	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[ad-z]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减法）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[a-z&amp;&amp;[^m-p]]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-z]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减法）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BAE489-4682-423B-944D-27D79FD39E7C}"/>
              </a:ext>
            </a:extLst>
          </p:cNvPr>
          <p:cNvSpPr txBox="1"/>
          <p:nvPr/>
        </p:nvSpPr>
        <p:spPr>
          <a:xfrm>
            <a:off x="5163513" y="2661514"/>
            <a:ext cx="3561471" cy="20054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.	</a:t>
            </a:r>
            <a:r>
              <a:rPr lang="zh-CN" altLang="en-US" dirty="0"/>
              <a:t>任何字符</a:t>
            </a:r>
          </a:p>
          <a:p>
            <a:r>
              <a:rPr lang="en-US" altLang="zh-CN" dirty="0"/>
              <a:t>\d	</a:t>
            </a:r>
            <a:r>
              <a:rPr lang="zh-CN" altLang="en-US" dirty="0"/>
              <a:t>一个数字</a:t>
            </a:r>
            <a:r>
              <a:rPr lang="zh-CN" altLang="en-US"/>
              <a:t>： </a:t>
            </a:r>
            <a:r>
              <a:rPr lang="en-US" altLang="zh-CN" dirty="0"/>
              <a:t>[0-9]</a:t>
            </a:r>
          </a:p>
          <a:p>
            <a:r>
              <a:rPr lang="en-US" altLang="zh-CN" dirty="0"/>
              <a:t>\D	</a:t>
            </a:r>
            <a:r>
              <a:rPr lang="zh-CN" altLang="en-US" dirty="0"/>
              <a:t>非数字</a:t>
            </a:r>
            <a:r>
              <a:rPr lang="zh-CN" altLang="en-US"/>
              <a:t>： </a:t>
            </a:r>
            <a:r>
              <a:rPr lang="en-US" altLang="zh-CN" dirty="0"/>
              <a:t>[^0-9]</a:t>
            </a:r>
          </a:p>
          <a:p>
            <a:r>
              <a:rPr lang="en-US" altLang="zh-CN" dirty="0"/>
              <a:t>\s	</a:t>
            </a:r>
            <a:r>
              <a:rPr lang="zh-CN" altLang="en-US" dirty="0"/>
              <a:t>一个空白字符</a:t>
            </a:r>
            <a:r>
              <a:rPr lang="zh-CN" altLang="en-US"/>
              <a:t>： </a:t>
            </a:r>
            <a:r>
              <a:rPr lang="en-US" altLang="zh-CN" dirty="0"/>
              <a:t>[ \t\n\x0B\f\r]</a:t>
            </a:r>
          </a:p>
          <a:p>
            <a:r>
              <a:rPr lang="en-US" altLang="zh-CN" dirty="0"/>
              <a:t>\S	</a:t>
            </a:r>
            <a:r>
              <a:rPr lang="zh-CN" altLang="en-US" dirty="0"/>
              <a:t>非空白字符</a:t>
            </a:r>
            <a:r>
              <a:rPr lang="zh-CN" altLang="en-US"/>
              <a:t>： </a:t>
            </a:r>
            <a:r>
              <a:rPr lang="en-US" altLang="zh-CN" dirty="0"/>
              <a:t>[^\s]</a:t>
            </a:r>
          </a:p>
          <a:p>
            <a:r>
              <a:rPr lang="en-US" altLang="zh-CN" dirty="0"/>
              <a:t>\w	[a-zA-Z_0-9] </a:t>
            </a:r>
            <a:r>
              <a:rPr lang="zh-CN" altLang="en-US" dirty="0"/>
              <a:t>英文、数字、下划线</a:t>
            </a:r>
          </a:p>
          <a:p>
            <a:r>
              <a:rPr lang="en-US" altLang="zh-CN" dirty="0"/>
              <a:t>\W	 [^\w] </a:t>
            </a:r>
            <a:r>
              <a:rPr lang="zh-CN" altLang="en-US" dirty="0"/>
              <a:t>一个非单词字符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143C97-F982-43F8-B738-2F80103A17BA}"/>
              </a:ext>
            </a:extLst>
          </p:cNvPr>
          <p:cNvSpPr txBox="1"/>
          <p:nvPr/>
        </p:nvSpPr>
        <p:spPr>
          <a:xfrm>
            <a:off x="9195080" y="2677051"/>
            <a:ext cx="2859991" cy="172842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X?	X , </a:t>
            </a:r>
            <a:r>
              <a:rPr lang="zh-CN" altLang="en-US"/>
              <a:t>一次或根本不</a:t>
            </a:r>
          </a:p>
          <a:p>
            <a:r>
              <a:rPr lang="en-US" altLang="zh-CN"/>
              <a:t>X*	X</a:t>
            </a:r>
            <a:r>
              <a:rPr lang="zh-CN" altLang="en-US"/>
              <a:t>，零次或多次</a:t>
            </a:r>
          </a:p>
          <a:p>
            <a:r>
              <a:rPr lang="en-US" altLang="zh-CN"/>
              <a:t>X+	X , </a:t>
            </a:r>
            <a:r>
              <a:rPr lang="zh-CN" altLang="en-US"/>
              <a:t>一次或多次</a:t>
            </a:r>
          </a:p>
          <a:p>
            <a:r>
              <a:rPr lang="en-US" altLang="zh-CN"/>
              <a:t>X {n}	X</a:t>
            </a:r>
            <a:r>
              <a:rPr lang="zh-CN" altLang="en-US"/>
              <a:t>，正好</a:t>
            </a:r>
            <a:r>
              <a:rPr lang="en-US" altLang="zh-CN"/>
              <a:t>n</a:t>
            </a:r>
            <a:r>
              <a:rPr lang="zh-CN" altLang="en-US"/>
              <a:t>次</a:t>
            </a:r>
          </a:p>
          <a:p>
            <a:r>
              <a:rPr lang="en-US" altLang="zh-CN"/>
              <a:t>X {n, }	X</a:t>
            </a:r>
            <a:r>
              <a:rPr lang="zh-CN" altLang="en-US"/>
              <a:t>，至少</a:t>
            </a:r>
            <a:r>
              <a:rPr lang="en-US" altLang="zh-CN"/>
              <a:t>n</a:t>
            </a:r>
            <a:r>
              <a:rPr lang="zh-CN" altLang="en-US"/>
              <a:t>次</a:t>
            </a:r>
          </a:p>
          <a:p>
            <a:r>
              <a:rPr lang="en-US" altLang="zh-CN"/>
              <a:t>X {n,m}	X</a:t>
            </a:r>
            <a:r>
              <a:rPr lang="zh-CN" altLang="en-US"/>
              <a:t>，至少</a:t>
            </a:r>
            <a:r>
              <a:rPr lang="en-US" altLang="zh-CN"/>
              <a:t>n</a:t>
            </a:r>
            <a:r>
              <a:rPr lang="zh-CN" altLang="en-US"/>
              <a:t>但不超过</a:t>
            </a:r>
            <a:r>
              <a:rPr lang="en-US" altLang="zh-CN"/>
              <a:t>m</a:t>
            </a:r>
            <a:r>
              <a:rPr lang="zh-CN" altLang="en-US"/>
              <a:t>次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6FD79E-3668-48E3-80CB-945CDED430AB}"/>
              </a:ext>
            </a:extLst>
          </p:cNvPr>
          <p:cNvSpPr txBox="1"/>
          <p:nvPr/>
        </p:nvSpPr>
        <p:spPr>
          <a:xfrm>
            <a:off x="5086905" y="2307719"/>
            <a:ext cx="612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预定义的字符类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默认匹配一个字符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B7255F-68F4-46FB-9B34-B3C89C0AAB8E}"/>
              </a:ext>
            </a:extLst>
          </p:cNvPr>
          <p:cNvSpPr txBox="1"/>
          <p:nvPr/>
        </p:nvSpPr>
        <p:spPr>
          <a:xfrm>
            <a:off x="9148303" y="2266375"/>
            <a:ext cx="3330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贪婪的量词（配合匹配多个字符）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14D4B6-2B1C-4837-AD19-CB6CD6B89F8D}"/>
              </a:ext>
            </a:extLst>
          </p:cNvPr>
          <p:cNvSpPr txBox="1"/>
          <p:nvPr/>
        </p:nvSpPr>
        <p:spPr>
          <a:xfrm>
            <a:off x="724720" y="5095924"/>
            <a:ext cx="5697803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"[abc]"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true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"z"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"[abc]"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false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"[abc]"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false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"[abc]+"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//true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2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822070" y="2111643"/>
            <a:ext cx="6882250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类的哪个方法可以与正则表达式进行匹配。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5DEE01-AAA0-4EF2-B6E9-FAD8AAB20BFB}"/>
              </a:ext>
            </a:extLst>
          </p:cNvPr>
          <p:cNvSpPr txBox="1"/>
          <p:nvPr/>
        </p:nvSpPr>
        <p:spPr>
          <a:xfrm>
            <a:off x="5090160" y="2844225"/>
            <a:ext cx="6167120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 </a:t>
            </a:r>
            <a:r>
              <a:rPr lang="en-US" altLang="zh-CN" sz="1600" b="0" i="0" dirty="0" err="1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matches​(</a:t>
            </a:r>
            <a:r>
              <a:rPr lang="en-US" altLang="zh-CN" sz="1600" b="0" i="0" u="none" strike="noStrike" dirty="0">
                <a:solidFill>
                  <a:srgbClr val="4A6782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 action="ppaction://hlinkfile" tooltip="class in java.lang"/>
              </a:rPr>
              <a:t>String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regex): </a:t>
            </a:r>
          </a:p>
          <a:p>
            <a:pPr>
              <a:lnSpc>
                <a:spcPct val="200000"/>
              </a:lnSpc>
            </a:pPr>
            <a:r>
              <a:rPr lang="zh-CN" altLang="en-US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判断是否匹配正则表达式，匹配返回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，不匹配返回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正则表达式的匹配规则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383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D0451-88B8-4488-ACEF-511062BB2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请使用正则表达式完成如下需求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B8DDE6-2677-46FE-A56F-1A5D2034E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请编写程序模拟用户输入手机号码、验证格式正确，并给出提示，直到格式输入正确为止。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请编写程序模拟用户输入邮箱号码、验证格式正确，并给出提示，直到格式输入正确为止。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请编写程序模拟用户输入电话号码、验证格式正确，并给出提示，直到格式输入正确为止。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定义方法，接收用户输入的数据，使用正则表达式完成检验，并给出提示。</a:t>
            </a:r>
          </a:p>
        </p:txBody>
      </p:sp>
    </p:spTree>
    <p:extLst>
      <p:ext uri="{BB962C8B-B14F-4D97-AF65-F5344CB8AC3E}">
        <p14:creationId xmlns:p14="http://schemas.microsoft.com/office/powerpoint/2010/main" val="2233848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正则表达式的匹配规则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533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1059688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正则表达式在字符串方法中的使用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633A01-CABD-4E85-9B67-626A88DE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50907"/>
              </p:ext>
            </p:extLst>
          </p:nvPr>
        </p:nvGraphicFramePr>
        <p:xfrm>
          <a:off x="880111" y="1902123"/>
          <a:ext cx="10849434" cy="1699635"/>
        </p:xfrm>
        <a:graphic>
          <a:graphicData uri="http://schemas.openxmlformats.org/drawingml/2006/table">
            <a:tbl>
              <a:tblPr/>
              <a:tblGrid>
                <a:gridCol w="46332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21614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85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public String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replaceAll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(String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regex,String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newStr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按照正则表达式匹配的内容进行替换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String[] split(String regex)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：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按照正则表达式匹配的内容进行分割字符串，反回一个字符串数组。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6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0374" y="1182414"/>
            <a:ext cx="6247698" cy="4153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正则表达式的匹配规则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33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>
            <a:extLst>
              <a:ext uri="{FF2B5EF4-FFF2-40B4-BE49-F238E27FC236}">
                <a16:creationId xmlns:a16="http://schemas.microsoft.com/office/drawing/2014/main" id="{6464596D-ACE2-45D4-9169-A3D15F16F914}"/>
              </a:ext>
            </a:extLst>
          </p:cNvPr>
          <p:cNvSpPr txBox="1"/>
          <p:nvPr/>
        </p:nvSpPr>
        <p:spPr>
          <a:xfrm>
            <a:off x="699408" y="2550631"/>
            <a:ext cx="4686300" cy="996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时间毫秒值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4E87ED3-6803-430D-9A7C-E092DC00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39498"/>
              </p:ext>
            </p:extLst>
          </p:nvPr>
        </p:nvGraphicFramePr>
        <p:xfrm>
          <a:off x="741742" y="3205840"/>
          <a:ext cx="8630858" cy="960440"/>
        </p:xfrm>
        <a:graphic>
          <a:graphicData uri="http://schemas.openxmlformats.org/drawingml/2006/table">
            <a:tbl>
              <a:tblPr/>
              <a:tblGrid>
                <a:gridCol w="38808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75003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3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Date(long time)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把时间毫秒值转换成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Date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日期对象。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DC8D459-CDF2-4389-87F3-CDA44BA11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75134"/>
              </p:ext>
            </p:extLst>
          </p:nvPr>
        </p:nvGraphicFramePr>
        <p:xfrm>
          <a:off x="741741" y="4644788"/>
          <a:ext cx="8630859" cy="960440"/>
        </p:xfrm>
        <a:graphic>
          <a:graphicData uri="http://schemas.openxmlformats.org/drawingml/2006/table">
            <a:tbl>
              <a:tblPr/>
              <a:tblGrid>
                <a:gridCol w="38808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75003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3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void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setTime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(long time)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设置日期对象的时间为当前时间毫秒值对应的时间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EBC0DB88-353E-49C7-8170-A053DECF7023}"/>
              </a:ext>
            </a:extLst>
          </p:cNvPr>
          <p:cNvSpPr/>
          <p:nvPr/>
        </p:nvSpPr>
        <p:spPr>
          <a:xfrm>
            <a:off x="699408" y="1173677"/>
            <a:ext cx="6551997" cy="1073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请计算出当前时间往后走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秒之后的时间是多少。</a:t>
            </a:r>
          </a:p>
        </p:txBody>
      </p:sp>
    </p:spTree>
    <p:extLst>
      <p:ext uri="{BB962C8B-B14F-4D97-AF65-F5344CB8AC3E}">
        <p14:creationId xmlns:p14="http://schemas.microsoft.com/office/powerpoint/2010/main" val="26933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287913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正则表达式支持爬取信息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7BD80-D09E-4466-B3A0-D7EACCE3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6" y="1793152"/>
            <a:ext cx="6323898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来黑马程序学习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Java,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电话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020-43422424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，或者联系邮箱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"itcast@itcast.cn,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电话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18762832633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0203232323"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邮箱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bozai@itcast.cn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400-100-3233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4001003232"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需求：从上面的内容中爬取出 电话号码和邮箱。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定义爬取规则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regex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w{1,}@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w{2,10}(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w{2,10}){1,2})|"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"(1[3-9]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d{9})|(0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d{2,5}-?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d{5,15})|400-?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d{3,8}-?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d{3,8}"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2.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编译正则表达式成为一个匹配规则对象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 pattern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compile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regex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3.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通过匹配规则对象得到一个匹配数据内容的匹配器对象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 matcher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4.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通过匹配器去内容中爬取出信息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.find()){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.group());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9ACA3-B332-4BBD-9B2B-6E142D9C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62" y="1793152"/>
            <a:ext cx="1828800" cy="211455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1446644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3565" y="709449"/>
            <a:ext cx="5454869" cy="48873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类概述，常用功能演示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类对于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Comparator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比较器的支持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683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2152AA-4F9F-4C38-92C8-CB111188A035}"/>
              </a:ext>
            </a:extLst>
          </p:cNvPr>
          <p:cNvSpPr txBox="1"/>
          <p:nvPr/>
        </p:nvSpPr>
        <p:spPr>
          <a:xfrm>
            <a:off x="838201" y="1607066"/>
            <a:ext cx="8722359" cy="5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数组操作工具类，专门用于操作数组元素的。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474B1E-ADD4-4546-8A21-1E40C00CB0D8}"/>
              </a:ext>
            </a:extLst>
          </p:cNvPr>
          <p:cNvSpPr txBox="1"/>
          <p:nvPr/>
        </p:nvSpPr>
        <p:spPr>
          <a:xfrm>
            <a:off x="838201" y="123773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27BF0A-753F-4F32-A8A3-908C350E4E56}"/>
              </a:ext>
            </a:extLst>
          </p:cNvPr>
          <p:cNvSpPr txBox="1"/>
          <p:nvPr/>
        </p:nvSpPr>
        <p:spPr>
          <a:xfrm>
            <a:off x="838201" y="2625235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6C41B1A-C896-4C1A-AC02-58C5FC8E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7765"/>
              </p:ext>
            </p:extLst>
          </p:nvPr>
        </p:nvGraphicFramePr>
        <p:xfrm>
          <a:off x="855740" y="3168869"/>
          <a:ext cx="10408722" cy="2713090"/>
        </p:xfrm>
        <a:graphic>
          <a:graphicData uri="http://schemas.openxmlformats.org/drawingml/2006/table">
            <a:tbl>
              <a:tblPr/>
              <a:tblGrid>
                <a:gridCol w="53322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7649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94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49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hlinkClick r:id="rId3" action="ppaction://hlinkfile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返回数组的内容（字符串形式）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void sort​(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对数组进行默认升序排序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&lt;T&gt; void sort​(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a,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hlinkClick r:id="rId4" action="ppaction://hlinkfile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Comparator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&lt;? super T&gt; c)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使用比较器对象自定义排序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4706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int </a:t>
                      </a:r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binarySearch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​(int[] a, int key)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二分搜索数组中的数据，存在返回索引，不存在返回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-1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415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类概述，常用功能演示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类对于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Comparator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比较器的支持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844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A27BF0A-753F-4F32-A8A3-908C350E4E56}"/>
              </a:ext>
            </a:extLst>
          </p:cNvPr>
          <p:cNvSpPr txBox="1"/>
          <p:nvPr/>
        </p:nvSpPr>
        <p:spPr>
          <a:xfrm>
            <a:off x="727842" y="962662"/>
            <a:ext cx="2294218" cy="572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类的排序方法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6C41B1A-C896-4C1A-AC02-58C5FC8E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79954"/>
              </p:ext>
            </p:extLst>
          </p:nvPr>
        </p:nvGraphicFramePr>
        <p:xfrm>
          <a:off x="727842" y="1797269"/>
          <a:ext cx="8844279" cy="1607171"/>
        </p:xfrm>
        <a:graphic>
          <a:graphicData uri="http://schemas.openxmlformats.org/drawingml/2006/table">
            <a:tbl>
              <a:tblPr/>
              <a:tblGrid>
                <a:gridCol w="619252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65175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94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void sort​(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对数组进行默认升序排序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&lt;T&gt; void sort​(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a, 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hlinkClick r:id="rId3" action="ppaction://hlinkfile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Comparator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&lt;? super T&gt; c)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使用比较器对象自定义排序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470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604530-3A20-4DFB-87A1-AE1CFCD3FCF8}"/>
              </a:ext>
            </a:extLst>
          </p:cNvPr>
          <p:cNvSpPr txBox="1"/>
          <p:nvPr/>
        </p:nvSpPr>
        <p:spPr>
          <a:xfrm>
            <a:off x="727842" y="3784388"/>
            <a:ext cx="6097978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自定义排序规则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3D41AC8-3597-40B2-B31A-2A5640F8A598}"/>
              </a:ext>
            </a:extLst>
          </p:cNvPr>
          <p:cNvSpPr txBox="1"/>
          <p:nvPr/>
        </p:nvSpPr>
        <p:spPr>
          <a:xfrm>
            <a:off x="786890" y="4318995"/>
            <a:ext cx="9984316" cy="51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Comparator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接口对应的比较器对象，来定制比较规则。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F56871-B1C5-4B35-A3CB-7D93AA76021C}"/>
              </a:ext>
            </a:extLst>
          </p:cNvPr>
          <p:cNvSpPr txBox="1"/>
          <p:nvPr/>
        </p:nvSpPr>
        <p:spPr>
          <a:xfrm>
            <a:off x="903240" y="4986437"/>
            <a:ext cx="3897361" cy="13278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如果认为左边数据 大于 右边数据 返回正整数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如果认为左边数据 小于 右边数据  返回负整数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如果认为左边数据  等于 右边数据  返回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5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8745" y="421727"/>
            <a:ext cx="4556234" cy="5336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677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3380" y="1152077"/>
            <a:ext cx="5239656" cy="5014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/>
        </p:nvGraphicFramePr>
        <p:xfrm>
          <a:off x="6775850" y="1542936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2661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173990" y="154446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3583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04505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7325994" y="208182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752142" y="1232576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第一轮</a:t>
            </a:r>
            <a:endParaRPr lang="en-US" altLang="zh-CN" sz="1200" b="1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6775850" y="3119030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181978" y="311471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66502" y="311860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78766" y="310213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84334" y="311860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7366428" y="3699688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752142" y="2808670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第二轮</a:t>
            </a:r>
            <a:endParaRPr lang="en-US" altLang="zh-CN" sz="1200" b="1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6775850" y="4809466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8245626" y="478923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405866" y="480090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55362" y="480273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82570" y="480090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7334640" y="5356145"/>
            <a:ext cx="1008112" cy="230655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52142" y="4499106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第三轮</a:t>
            </a:r>
            <a:endParaRPr lang="en-US" altLang="zh-CN" sz="1200" b="1" dirty="0"/>
          </a:p>
        </p:txBody>
      </p:sp>
      <p:sp>
        <p:nvSpPr>
          <p:cNvPr id="27" name="任意多边形 26"/>
          <p:cNvSpPr/>
          <p:nvPr/>
        </p:nvSpPr>
        <p:spPr>
          <a:xfrm>
            <a:off x="8479634" y="2111996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672366" y="2171043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566798" y="371829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3241B746-D366-4A1D-BC8E-646A73132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3" y="1335938"/>
            <a:ext cx="5614895" cy="51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每次从数组中找出最大值放在数组的后面去。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6B50AE-E5A2-44C8-A68E-B5D83BDDCBED}"/>
              </a:ext>
            </a:extLst>
          </p:cNvPr>
          <p:cNvSpPr txBox="1"/>
          <p:nvPr/>
        </p:nvSpPr>
        <p:spPr>
          <a:xfrm>
            <a:off x="477586" y="2203031"/>
            <a:ext cx="312562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实现冒泡排序的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关键步骤分析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2DF05CB-6FDF-49E6-8806-45568C58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3" y="2672006"/>
            <a:ext cx="5638408" cy="2981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确定总共需要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几轮： 数组的长度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每轮比较几次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当前位置大于后一个位置则交换数据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2A622BC-4C1C-4B39-BC31-10B3DEDF4A3F}"/>
              </a:ext>
            </a:extLst>
          </p:cNvPr>
          <p:cNvSpPr txBox="1"/>
          <p:nvPr/>
        </p:nvSpPr>
        <p:spPr>
          <a:xfrm>
            <a:off x="477587" y="917590"/>
            <a:ext cx="210007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冒泡排序的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思想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F1C8A09-C8A0-4CB2-B23D-1BF623217BA4}"/>
              </a:ext>
            </a:extLst>
          </p:cNvPr>
          <p:cNvSpPr txBox="1"/>
          <p:nvPr/>
        </p:nvSpPr>
        <p:spPr>
          <a:xfrm>
            <a:off x="838320" y="3785828"/>
            <a:ext cx="4243351" cy="135479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400" b="0" u="none" strike="noStrike" cap="none" normalizeH="0" baseline="0" dirty="0" err="1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轮数</a:t>
            </a: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  </a:t>
            </a:r>
            <a:r>
              <a:rPr kumimoji="0" lang="zh-CN" altLang="en-US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次数      </a:t>
            </a:r>
            <a:r>
              <a:rPr kumimoji="0" lang="zh-CN" altLang="en-US" sz="14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次数规律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数组的长度 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kumimoji="0" lang="en-US" altLang="zh-CN" sz="1400" b="1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kumimoji="0" lang="en-US" altLang="zh-CN" sz="1400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1                3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2                2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3                1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100C98-1023-4BE9-9AAD-45CB5A40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016" y="866630"/>
            <a:ext cx="2469530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0.08958 -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-0.08958 0.00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8 -0.0007 L 0.17917 -0.0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08959 -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-0.0007 L 0.26875 -0.000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08958 -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9062 0.0023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09062 -0.002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08724 -0.0018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08724 0.0018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3" grpId="0"/>
      <p:bldP spid="133" grpId="1"/>
      <p:bldP spid="133" grpId="2"/>
      <p:bldP spid="134" grpId="0"/>
      <p:bldP spid="146" grpId="0"/>
      <p:bldP spid="19" grpId="0" animBg="1"/>
      <p:bldP spid="40" grpId="0"/>
      <p:bldP spid="41" grpId="0"/>
      <p:bldP spid="42" grpId="0"/>
      <p:bldP spid="42" grpId="1"/>
      <p:bldP spid="43" grpId="0"/>
      <p:bldP spid="43" grpId="1"/>
      <p:bldP spid="44" grpId="0" animBg="1"/>
      <p:bldP spid="47" grpId="0"/>
      <p:bldP spid="54" grpId="0"/>
      <p:bldP spid="54" grpId="1"/>
      <p:bldP spid="55" grpId="0"/>
      <p:bldP spid="56" grpId="0"/>
      <p:bldP spid="57" grpId="0"/>
      <p:bldP spid="57" grpId="1"/>
      <p:bldP spid="58" grpId="0" animBg="1"/>
      <p:bldP spid="60" grpId="0"/>
      <p:bldP spid="27" grpId="0" animBg="1"/>
      <p:bldP spid="28" grpId="0" animBg="1"/>
      <p:bldP spid="29" grpId="0" animBg="1"/>
      <p:bldP spid="35" grpId="0"/>
      <p:bldP spid="3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8745" y="421727"/>
            <a:ext cx="4556234" cy="5336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791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5785" y="1192689"/>
            <a:ext cx="5060612" cy="48904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39282"/>
              </p:ext>
            </p:extLst>
          </p:nvPr>
        </p:nvGraphicFramePr>
        <p:xfrm>
          <a:off x="6741795" y="1612970"/>
          <a:ext cx="4248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232135" y="160865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139935" y="161449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324335" y="160865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0416535" y="160865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7389867" y="2427479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7406139" y="2451515"/>
            <a:ext cx="2033678" cy="250004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7406139" y="2451515"/>
            <a:ext cx="3085132" cy="261297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18087" y="1302610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21730"/>
              </p:ext>
            </p:extLst>
          </p:nvPr>
        </p:nvGraphicFramePr>
        <p:xfrm>
          <a:off x="6741795" y="3060475"/>
          <a:ext cx="4248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147923" y="305615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53963" y="30621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24335" y="305615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86359" y="30730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8330287" y="3814807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8346559" y="3838843"/>
            <a:ext cx="2033678" cy="250004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18087" y="2750115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93330"/>
              </p:ext>
            </p:extLst>
          </p:nvPr>
        </p:nvGraphicFramePr>
        <p:xfrm>
          <a:off x="6741795" y="4750911"/>
          <a:ext cx="4248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7147923" y="474659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24335" y="474015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363055" y="474659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244711" y="47423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9468351" y="5525663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18087" y="4440551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第三轮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F29986AF-39D6-4430-8290-578E9F97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5" y="1736981"/>
            <a:ext cx="5671270" cy="427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每轮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选择当前位置，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开始找出后面的较小值与该位置交换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8ABD88-9AB0-4D62-BCD7-BA94EC6586EA}"/>
              </a:ext>
            </a:extLst>
          </p:cNvPr>
          <p:cNvSpPr txBox="1"/>
          <p:nvPr/>
        </p:nvSpPr>
        <p:spPr>
          <a:xfrm>
            <a:off x="355013" y="2486908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选择排序的关键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58D2E4BD-057A-4FD3-B1F0-567806D2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99" y="2925032"/>
            <a:ext cx="5255346" cy="1227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确定总共需要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选择几轮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数组的长度-1.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控制每轮从以前位置为基准，与后面元素选择几次。</a:t>
            </a: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068C46-A08F-4C17-8C8C-E5A2605E86CB}"/>
              </a:ext>
            </a:extLst>
          </p:cNvPr>
          <p:cNvSpPr txBox="1"/>
          <p:nvPr/>
        </p:nvSpPr>
        <p:spPr>
          <a:xfrm>
            <a:off x="343401" y="1146664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选择排序的思想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3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8958 -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08958 0.00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8789 -0.0009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08789 0.0009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89 0.00092 L 0.07891 0.0025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1668 -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8516 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-0.08516 -0.0009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3" grpId="0"/>
      <p:bldP spid="19" grpId="0" animBg="1"/>
      <p:bldP spid="49" grpId="0" animBg="1"/>
      <p:bldP spid="50" grpId="0" animBg="1"/>
      <p:bldP spid="40" grpId="0"/>
      <p:bldP spid="41" grpId="0"/>
      <p:bldP spid="41" grpId="1"/>
      <p:bldP spid="42" grpId="0"/>
      <p:bldP spid="42" grpId="1"/>
      <p:bldP spid="42" grpId="2"/>
      <p:bldP spid="43" grpId="0"/>
      <p:bldP spid="43" grpId="1"/>
      <p:bldP spid="44" grpId="0" animBg="1"/>
      <p:bldP spid="45" grpId="0" animBg="1"/>
      <p:bldP spid="47" grpId="0"/>
      <p:bldP spid="54" grpId="0"/>
      <p:bldP spid="55" grpId="0"/>
      <p:bldP spid="55" grpId="1"/>
      <p:bldP spid="56" grpId="0"/>
      <p:bldP spid="56" grpId="1"/>
      <p:bldP spid="57" grpId="0"/>
      <p:bldP spid="58" grpId="0" animBg="1"/>
      <p:bldP spid="6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8745" y="421727"/>
            <a:ext cx="4556234" cy="5336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90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5002469" y="1704121"/>
            <a:ext cx="6441440" cy="31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、日期对象如何创建，如何获取时间毫秒值？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 Date();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long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getTime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、时间毫秒值怎么恢复成日期对象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Date(long time);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(long time);</a:t>
            </a:r>
          </a:p>
        </p:txBody>
      </p:sp>
    </p:spTree>
    <p:extLst>
      <p:ext uri="{BB962C8B-B14F-4D97-AF65-F5344CB8AC3E}">
        <p14:creationId xmlns:p14="http://schemas.microsoft.com/office/powerpoint/2010/main" val="19702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15895-1D62-45C9-B54E-6940DEEA0471}"/>
              </a:ext>
            </a:extLst>
          </p:cNvPr>
          <p:cNvSpPr txBox="1"/>
          <p:nvPr/>
        </p:nvSpPr>
        <p:spPr>
          <a:xfrm>
            <a:off x="899160" y="1056798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基本查找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C8C6C6-1A8E-4775-A92D-21D869EBA76F}"/>
              </a:ext>
            </a:extLst>
          </p:cNvPr>
          <p:cNvCxnSpPr/>
          <p:nvPr/>
        </p:nvCxnSpPr>
        <p:spPr>
          <a:xfrm>
            <a:off x="2303991" y="1851282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E3A469-DAC7-4B87-9DDB-7179708BC2D3}"/>
              </a:ext>
            </a:extLst>
          </p:cNvPr>
          <p:cNvCxnSpPr/>
          <p:nvPr/>
        </p:nvCxnSpPr>
        <p:spPr>
          <a:xfrm>
            <a:off x="2303991" y="2522265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B5CA68-A269-48FB-AAF4-BF73EA46DE42}"/>
              </a:ext>
            </a:extLst>
          </p:cNvPr>
          <p:cNvCxnSpPr/>
          <p:nvPr/>
        </p:nvCxnSpPr>
        <p:spPr>
          <a:xfrm>
            <a:off x="2303990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C012BD-9597-4B23-B278-C59903DA6269}"/>
              </a:ext>
            </a:extLst>
          </p:cNvPr>
          <p:cNvCxnSpPr/>
          <p:nvPr/>
        </p:nvCxnSpPr>
        <p:spPr>
          <a:xfrm>
            <a:off x="9888007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9B9C512-71B3-4C46-B8B6-6212E54D4440}"/>
              </a:ext>
            </a:extLst>
          </p:cNvPr>
          <p:cNvCxnSpPr/>
          <p:nvPr/>
        </p:nvCxnSpPr>
        <p:spPr>
          <a:xfrm>
            <a:off x="3072340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3B1220-8B28-4620-B774-63F77D707B13}"/>
              </a:ext>
            </a:extLst>
          </p:cNvPr>
          <p:cNvCxnSpPr/>
          <p:nvPr/>
        </p:nvCxnSpPr>
        <p:spPr>
          <a:xfrm>
            <a:off x="3838574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4672662-4603-4C6A-AC8E-0CB6514387F7}"/>
              </a:ext>
            </a:extLst>
          </p:cNvPr>
          <p:cNvCxnSpPr/>
          <p:nvPr/>
        </p:nvCxnSpPr>
        <p:spPr>
          <a:xfrm>
            <a:off x="4606923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DCBB21-CCF6-4890-AEE5-409C2A94958E}"/>
              </a:ext>
            </a:extLst>
          </p:cNvPr>
          <p:cNvCxnSpPr/>
          <p:nvPr/>
        </p:nvCxnSpPr>
        <p:spPr>
          <a:xfrm>
            <a:off x="5375274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22FD30B-5D7D-46F3-8565-BA46E9E6D3FC}"/>
              </a:ext>
            </a:extLst>
          </p:cNvPr>
          <p:cNvCxnSpPr/>
          <p:nvPr/>
        </p:nvCxnSpPr>
        <p:spPr>
          <a:xfrm>
            <a:off x="6143623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4346563-1CB2-47DC-8C4D-2DC34D8410DF}"/>
              </a:ext>
            </a:extLst>
          </p:cNvPr>
          <p:cNvCxnSpPr/>
          <p:nvPr/>
        </p:nvCxnSpPr>
        <p:spPr>
          <a:xfrm>
            <a:off x="6911974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2AF514-DDFE-4165-9E93-5B5B19969030}"/>
              </a:ext>
            </a:extLst>
          </p:cNvPr>
          <p:cNvCxnSpPr/>
          <p:nvPr/>
        </p:nvCxnSpPr>
        <p:spPr>
          <a:xfrm>
            <a:off x="7680323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03DBA4B-A617-43AE-9A9F-453FAEECA215}"/>
              </a:ext>
            </a:extLst>
          </p:cNvPr>
          <p:cNvCxnSpPr/>
          <p:nvPr/>
        </p:nvCxnSpPr>
        <p:spPr>
          <a:xfrm>
            <a:off x="8448674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F47A44E-058D-4C7A-9DCD-35F392FE597D}"/>
              </a:ext>
            </a:extLst>
          </p:cNvPr>
          <p:cNvCxnSpPr/>
          <p:nvPr/>
        </p:nvCxnSpPr>
        <p:spPr>
          <a:xfrm>
            <a:off x="9217023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25D9AE3-6BDE-4576-A98C-B7096D7659E8}"/>
              </a:ext>
            </a:extLst>
          </p:cNvPr>
          <p:cNvSpPr/>
          <p:nvPr/>
        </p:nvSpPr>
        <p:spPr>
          <a:xfrm>
            <a:off x="2511423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624E1A-0812-421D-A168-50BA60D6F740}"/>
              </a:ext>
            </a:extLst>
          </p:cNvPr>
          <p:cNvSpPr/>
          <p:nvPr/>
        </p:nvSpPr>
        <p:spPr>
          <a:xfrm>
            <a:off x="3284007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2CF7B4-6BCD-46B7-BD53-3142F39DE864}"/>
              </a:ext>
            </a:extLst>
          </p:cNvPr>
          <p:cNvSpPr/>
          <p:nvPr/>
        </p:nvSpPr>
        <p:spPr>
          <a:xfrm>
            <a:off x="4067174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1CE81F-9249-4D28-831D-3DDA2A423240}"/>
              </a:ext>
            </a:extLst>
          </p:cNvPr>
          <p:cNvSpPr/>
          <p:nvPr/>
        </p:nvSpPr>
        <p:spPr>
          <a:xfrm>
            <a:off x="4805890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A26E6C-E1AF-4D56-B811-B529CD6B5E7F}"/>
              </a:ext>
            </a:extLst>
          </p:cNvPr>
          <p:cNvSpPr/>
          <p:nvPr/>
        </p:nvSpPr>
        <p:spPr>
          <a:xfrm>
            <a:off x="5584823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C3FB9B-3F0B-4AEB-B5E1-B8A2ED3274A4}"/>
              </a:ext>
            </a:extLst>
          </p:cNvPr>
          <p:cNvSpPr/>
          <p:nvPr/>
        </p:nvSpPr>
        <p:spPr>
          <a:xfrm>
            <a:off x="6365874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5411CF-55B1-4EE8-93B3-7F8E433AE6F6}"/>
              </a:ext>
            </a:extLst>
          </p:cNvPr>
          <p:cNvSpPr/>
          <p:nvPr/>
        </p:nvSpPr>
        <p:spPr>
          <a:xfrm>
            <a:off x="7108823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73B77C-EA6C-4F80-90C2-BB57806575C4}"/>
              </a:ext>
            </a:extLst>
          </p:cNvPr>
          <p:cNvSpPr/>
          <p:nvPr/>
        </p:nvSpPr>
        <p:spPr>
          <a:xfrm>
            <a:off x="7902574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D11199-FE8C-48D5-B1C2-4FB39381AAA1}"/>
              </a:ext>
            </a:extLst>
          </p:cNvPr>
          <p:cNvSpPr/>
          <p:nvPr/>
        </p:nvSpPr>
        <p:spPr>
          <a:xfrm>
            <a:off x="8670923" y="2018499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847E16-B644-43E2-A326-3BAA374D82A8}"/>
              </a:ext>
            </a:extLst>
          </p:cNvPr>
          <p:cNvSpPr/>
          <p:nvPr/>
        </p:nvSpPr>
        <p:spPr>
          <a:xfrm>
            <a:off x="9341907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0" name="上箭头 29">
            <a:extLst>
              <a:ext uri="{FF2B5EF4-FFF2-40B4-BE49-F238E27FC236}">
                <a16:creationId xmlns:a16="http://schemas.microsoft.com/office/drawing/2014/main" id="{15013CEA-8100-4764-80AC-4CD95F09580F}"/>
              </a:ext>
            </a:extLst>
          </p:cNvPr>
          <p:cNvSpPr/>
          <p:nvPr/>
        </p:nvSpPr>
        <p:spPr>
          <a:xfrm>
            <a:off x="2354790" y="2727582"/>
            <a:ext cx="478367" cy="768349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463DBA-FBDA-4543-B541-29522FF73EEB}"/>
              </a:ext>
            </a:extLst>
          </p:cNvPr>
          <p:cNvSpPr/>
          <p:nvPr/>
        </p:nvSpPr>
        <p:spPr>
          <a:xfrm>
            <a:off x="1630890" y="3876932"/>
            <a:ext cx="3793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需求：我要查找数组中的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在哪个索引？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216224B-67AC-47EE-A26D-64E83D76F302}"/>
              </a:ext>
            </a:extLst>
          </p:cNvPr>
          <p:cNvSpPr/>
          <p:nvPr/>
        </p:nvSpPr>
        <p:spPr>
          <a:xfrm>
            <a:off x="2509307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C16DD23-F128-44FB-8075-68476622CB92}"/>
              </a:ext>
            </a:extLst>
          </p:cNvPr>
          <p:cNvSpPr/>
          <p:nvPr/>
        </p:nvSpPr>
        <p:spPr>
          <a:xfrm>
            <a:off x="3284007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83F849-2F5B-4A3A-9442-DC94E6B89616}"/>
              </a:ext>
            </a:extLst>
          </p:cNvPr>
          <p:cNvSpPr/>
          <p:nvPr/>
        </p:nvSpPr>
        <p:spPr>
          <a:xfrm>
            <a:off x="4031190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4CE96A-3A5A-41F2-9763-5F9CA6634CFD}"/>
              </a:ext>
            </a:extLst>
          </p:cNvPr>
          <p:cNvSpPr/>
          <p:nvPr/>
        </p:nvSpPr>
        <p:spPr>
          <a:xfrm>
            <a:off x="4805890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7DE565-5927-489E-97B8-699DECD03BDE}"/>
              </a:ext>
            </a:extLst>
          </p:cNvPr>
          <p:cNvSpPr/>
          <p:nvPr/>
        </p:nvSpPr>
        <p:spPr>
          <a:xfrm>
            <a:off x="5591174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EC8DF8-FEDF-4B91-8385-E2CED5E8F3A8}"/>
              </a:ext>
            </a:extLst>
          </p:cNvPr>
          <p:cNvSpPr/>
          <p:nvPr/>
        </p:nvSpPr>
        <p:spPr>
          <a:xfrm>
            <a:off x="6365874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A016E2-E4E3-4479-AB68-00A6CCC1CC1A}"/>
              </a:ext>
            </a:extLst>
          </p:cNvPr>
          <p:cNvSpPr/>
          <p:nvPr/>
        </p:nvSpPr>
        <p:spPr>
          <a:xfrm>
            <a:off x="7113057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834627-1B0F-4736-A8F4-162E4DA6628D}"/>
              </a:ext>
            </a:extLst>
          </p:cNvPr>
          <p:cNvSpPr/>
          <p:nvPr/>
        </p:nvSpPr>
        <p:spPr>
          <a:xfrm>
            <a:off x="7887757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799C3B8-6C6B-4561-AA20-CD7000C19E38}"/>
              </a:ext>
            </a:extLst>
          </p:cNvPr>
          <p:cNvSpPr/>
          <p:nvPr/>
        </p:nvSpPr>
        <p:spPr>
          <a:xfrm>
            <a:off x="8550274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F3B790-9448-46BC-9CA6-680E5627553F}"/>
              </a:ext>
            </a:extLst>
          </p:cNvPr>
          <p:cNvSpPr/>
          <p:nvPr/>
        </p:nvSpPr>
        <p:spPr>
          <a:xfrm>
            <a:off x="9324974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F5E9D5-F127-4EA6-9627-39E59FA2EA6F}"/>
              </a:ext>
            </a:extLst>
          </p:cNvPr>
          <p:cNvCxnSpPr>
            <a:endCxn id="31" idx="1"/>
          </p:cNvCxnSpPr>
          <p:nvPr/>
        </p:nvCxnSpPr>
        <p:spPr>
          <a:xfrm flipV="1">
            <a:off x="1438275" y="2623809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D600740-15D2-4DC6-BBED-126ABE852066}"/>
              </a:ext>
            </a:extLst>
          </p:cNvPr>
          <p:cNvCxnSpPr/>
          <p:nvPr/>
        </p:nvCxnSpPr>
        <p:spPr>
          <a:xfrm>
            <a:off x="1438275" y="2149731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7988DA8-3C0A-45BD-8BA9-5AFB6422ED0A}"/>
              </a:ext>
            </a:extLst>
          </p:cNvPr>
          <p:cNvSpPr/>
          <p:nvPr/>
        </p:nvSpPr>
        <p:spPr>
          <a:xfrm>
            <a:off x="906991" y="198251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E166BD5-F21B-4225-BE96-7898B4373894}"/>
              </a:ext>
            </a:extLst>
          </p:cNvPr>
          <p:cNvSpPr/>
          <p:nvPr/>
        </p:nvSpPr>
        <p:spPr>
          <a:xfrm>
            <a:off x="904875" y="245665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FD1D58-4F88-4CB1-BD3C-775778975D97}"/>
              </a:ext>
            </a:extLst>
          </p:cNvPr>
          <p:cNvSpPr txBox="1"/>
          <p:nvPr/>
        </p:nvSpPr>
        <p:spPr>
          <a:xfrm>
            <a:off x="899160" y="4697128"/>
            <a:ext cx="77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ea typeface="Alibaba PuHuiTi B"/>
              </a:rPr>
              <a:t>结论：在数据量特别大的时候，基本查找从前往后寻找的性能是很差的！</a:t>
            </a:r>
          </a:p>
        </p:txBody>
      </p:sp>
    </p:spTree>
    <p:extLst>
      <p:ext uri="{BB962C8B-B14F-4D97-AF65-F5344CB8AC3E}">
        <p14:creationId xmlns:p14="http://schemas.microsoft.com/office/powerpoint/2010/main" val="4579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06289 -3.7037E-6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9 -3.7037E-6 L 0.12565 -3.7037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65 -3.7037E-6 L 0.18867 -3.7037E-6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67 -3.7037E-6 L 0.25169 -3.7037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69 -3.7037E-6 L 0.31471 -3.7037E-6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7" grpId="0"/>
      <p:bldP spid="48" grpId="0"/>
      <p:bldP spid="4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3CEC1B-C6E6-40C2-B8DC-26AD0A80BD14}"/>
              </a:ext>
            </a:extLst>
          </p:cNvPr>
          <p:cNvSpPr txBox="1"/>
          <p:nvPr/>
        </p:nvSpPr>
        <p:spPr>
          <a:xfrm>
            <a:off x="893234" y="102719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二分查找</a:t>
            </a:r>
          </a:p>
        </p:txBody>
      </p:sp>
      <p:sp>
        <p:nvSpPr>
          <p:cNvPr id="30" name="上箭头 29">
            <a:extLst>
              <a:ext uri="{FF2B5EF4-FFF2-40B4-BE49-F238E27FC236}">
                <a16:creationId xmlns:a16="http://schemas.microsoft.com/office/drawing/2014/main" id="{5E504D67-4C0E-41B0-83DE-409D15EBD816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3EF098F3-BF8B-4AB4-A215-B1FBE9632BE7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3B24E15-2ECE-4123-9609-D40279EAD614}"/>
              </a:ext>
            </a:extLst>
          </p:cNvPr>
          <p:cNvCxnSpPr/>
          <p:nvPr/>
        </p:nvCxnSpPr>
        <p:spPr>
          <a:xfrm>
            <a:off x="2256368" y="2842684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8551B1D-4127-4D7F-880A-406D528864C5}"/>
              </a:ext>
            </a:extLst>
          </p:cNvPr>
          <p:cNvCxnSpPr/>
          <p:nvPr/>
        </p:nvCxnSpPr>
        <p:spPr>
          <a:xfrm>
            <a:off x="2256368" y="3513667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EC0F94A-8DDF-4F56-96AC-C1C5C4517AFE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65231D-6E74-4D85-836F-29003DF424D6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1A8E66-E677-43A8-AA97-BE1A099F947D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1FF940C-0D49-48D4-AAA0-B99A822B8FEE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3BF2DFB-6540-4D73-AE2E-258052D9F9C9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326D8A7-67E6-49E7-A1C2-D37BB0214AE2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1725462-5DF3-4630-8366-BB0AC97ADA30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7AFB54B-5EFB-45FE-8868-83A2ED506B57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28ACC7-A39B-41C0-9365-858666A44829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8682CD-BA82-483D-BAA0-FBAEAA216836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2A8E90-2FE5-49F8-BBF4-009240EE3AAA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679580A-9D1C-4CB4-8E61-C15D1F83DD8E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BF9E86-338D-4AF2-B2ED-86774356CCCD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F4D9BD-88BD-465B-9553-35D38D0B8C49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E5E80E8-684C-4C76-89AA-2D8549146215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0BD9B3F-B633-4DFB-86FA-79FA4D549FE7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334072A-1192-4393-9516-A879CA74816F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FFAA705-2EE0-4B65-BEB0-CA8605A78E2B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4B39B82-7197-456A-817D-45C8A7ADB65A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482D6A-2D33-41CF-93CC-37ACFE24ECEC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2B4E310-8A53-4739-AF8A-0A02D7D89A18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EFFA62-BD7F-4895-9B02-5ED21FB54621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946ACB-D673-4AB0-9EE7-1E90D2B078A4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624E2F-FC6E-4E7C-B5C2-8EF89264C691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0A4C6E2-9A04-4C76-9460-D2EBB8D02B99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CF354A-24AC-4509-96D8-90319CEE9FBF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6A3713-FF28-4907-8879-4556E07C8A68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AD92DCD-03FE-4E76-837D-C98D90AB4E7D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5E30378-C9C0-4B5A-8200-FBE38C7FA8BB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A1C9FC5-F60F-4C3C-95B0-75CD7BA724F1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E5E8EF-28F5-4982-BC52-87A434813AD1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21A12A6-0D0B-446A-B023-0972670732CC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9F3AACA-A5DE-4CE0-BA1F-49E78AA07823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44D8073-2124-4685-AF41-7C4D1D65EDCD}"/>
              </a:ext>
            </a:extLst>
          </p:cNvPr>
          <p:cNvCxnSpPr>
            <a:endCxn id="57" idx="1"/>
          </p:cNvCxnSpPr>
          <p:nvPr/>
        </p:nvCxnSpPr>
        <p:spPr>
          <a:xfrm flipV="1">
            <a:off x="1390652" y="3615211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7AC0336-173D-4A16-9A9C-361A0BEEEB53}"/>
              </a:ext>
            </a:extLst>
          </p:cNvPr>
          <p:cNvCxnSpPr/>
          <p:nvPr/>
        </p:nvCxnSpPr>
        <p:spPr>
          <a:xfrm>
            <a:off x="1390652" y="3141133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B899B9F-7D57-4FC0-B40C-AC10DC51C7DF}"/>
              </a:ext>
            </a:extLst>
          </p:cNvPr>
          <p:cNvSpPr/>
          <p:nvPr/>
        </p:nvSpPr>
        <p:spPr>
          <a:xfrm>
            <a:off x="859368" y="29739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9E96726-850E-49F9-A7C3-144DCA43077A}"/>
              </a:ext>
            </a:extLst>
          </p:cNvPr>
          <p:cNvSpPr/>
          <p:nvPr/>
        </p:nvSpPr>
        <p:spPr>
          <a:xfrm>
            <a:off x="857252" y="3448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B50B1AC-72F9-4375-A22A-E5ACD9809094}"/>
              </a:ext>
            </a:extLst>
          </p:cNvPr>
          <p:cNvSpPr/>
          <p:nvPr/>
        </p:nvSpPr>
        <p:spPr>
          <a:xfrm>
            <a:off x="965241" y="5010261"/>
            <a:ext cx="3913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需求：我要查找数组中的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16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在哪个索引？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68B164A-1249-4F12-960B-68469C74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1" y="2051051"/>
            <a:ext cx="26629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min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和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max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表示查找的范围</a:t>
            </a:r>
            <a:endParaRPr lang="zh-CN" altLang="en-US" sz="1600" b="1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9445D8D-4332-4FB9-8867-114191BE842A}"/>
              </a:ext>
            </a:extLst>
          </p:cNvPr>
          <p:cNvSpPr txBox="1"/>
          <p:nvPr/>
        </p:nvSpPr>
        <p:spPr>
          <a:xfrm>
            <a:off x="893233" y="1553839"/>
            <a:ext cx="8034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二分查询性能好，二分查找的前提是必须是排好序的数据。</a:t>
            </a:r>
          </a:p>
        </p:txBody>
      </p:sp>
    </p:spTree>
    <p:extLst>
      <p:ext uri="{BB962C8B-B14F-4D97-AF65-F5344CB8AC3E}">
        <p14:creationId xmlns:p14="http://schemas.microsoft.com/office/powerpoint/2010/main" val="4054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2" grpId="0"/>
      <p:bldP spid="7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D8E3861A-85CE-41B2-B74D-B1303E513834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A754A298-08A2-4338-AF55-609F5F76D399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F8CE1D2-0161-4C7D-9910-89063CF0E826}"/>
              </a:ext>
            </a:extLst>
          </p:cNvPr>
          <p:cNvCxnSpPr/>
          <p:nvPr/>
        </p:nvCxnSpPr>
        <p:spPr>
          <a:xfrm>
            <a:off x="2256367" y="2842684"/>
            <a:ext cx="30712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EC0B155-5B02-407C-A8A6-65828D972392}"/>
              </a:ext>
            </a:extLst>
          </p:cNvPr>
          <p:cNvCxnSpPr/>
          <p:nvPr/>
        </p:nvCxnSpPr>
        <p:spPr>
          <a:xfrm>
            <a:off x="2256367" y="3513667"/>
            <a:ext cx="30712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124EB22-4C10-4A1E-9229-E73E67973743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760B77B-958B-4ECE-9E9F-074144A91143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EAC3CCF-82C8-4442-9E0A-F3DAC47CBC85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2D5087A-688D-49FA-B70F-1E3581EE5CD2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5A6410C-0F4B-4B3A-9369-FA6531C46988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EFC19A-E41B-4915-A5A4-12741B1A1C19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7FD372-0CA0-4013-8329-945C2E385398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2145C88-BCD6-4FA4-8B73-CAD7AA54E7A3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9CCA002-D197-4DD3-BEBC-DC17E526375C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1BB92B-A930-44B4-AD97-6294DE50235E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535481-CE72-47B6-BAD4-6FA603A88D56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9F4DC2F-B427-483B-988F-41B3FFEF25E1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540256E-2C90-4E99-B10E-006E222691EF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B72BB4E-6F21-4CF5-B105-105A12A7DEDC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049CDC-08B6-4136-95DA-0428BC7A4DE2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F30D165-F017-4ED7-BA54-7EF5AD14F7F9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ABA1424-7A6E-4AF9-92DB-5C3CE3C30B35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D49B35-5D9D-4A2F-8933-B7997915EDDE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D360C9-850A-4672-ADB2-493ADF35F259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8DFB52F-1FF6-4362-8B49-92F4630F3226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8D2808C-3505-40F7-8990-B3C229865BE7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上箭头 54">
            <a:extLst>
              <a:ext uri="{FF2B5EF4-FFF2-40B4-BE49-F238E27FC236}">
                <a16:creationId xmlns:a16="http://schemas.microsoft.com/office/drawing/2014/main" id="{F29FF27A-BFF8-44AF-9B46-D99714977E4D}"/>
              </a:ext>
            </a:extLst>
          </p:cNvPr>
          <p:cNvSpPr/>
          <p:nvPr/>
        </p:nvSpPr>
        <p:spPr>
          <a:xfrm>
            <a:off x="5471584" y="3712634"/>
            <a:ext cx="480483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7B37BCA-7A57-40E1-AECB-DC68B6A39AD8}"/>
              </a:ext>
            </a:extLst>
          </p:cNvPr>
          <p:cNvCxnSpPr/>
          <p:nvPr/>
        </p:nvCxnSpPr>
        <p:spPr>
          <a:xfrm>
            <a:off x="5327651" y="2842684"/>
            <a:ext cx="45127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0CF44C-810B-439E-885B-068F1CF1307F}"/>
              </a:ext>
            </a:extLst>
          </p:cNvPr>
          <p:cNvCxnSpPr/>
          <p:nvPr/>
        </p:nvCxnSpPr>
        <p:spPr>
          <a:xfrm>
            <a:off x="5327651" y="3513667"/>
            <a:ext cx="45127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C986C57-955E-42D4-91B1-5ABD523D28CC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BF8DA7-7E92-44DD-BE0D-277663C5A679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64043DF-9633-4FA4-8264-8365D2489C88}"/>
              </a:ext>
            </a:extLst>
          </p:cNvPr>
          <p:cNvSpPr/>
          <p:nvPr/>
        </p:nvSpPr>
        <p:spPr>
          <a:xfrm>
            <a:off x="4677834" y="4510618"/>
            <a:ext cx="227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mid=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min+max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/2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49082FE-0E7E-4E73-A4F4-D5962FAF4114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1772D63-18E8-4FA8-BC4C-8412FBA30A6C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E789DD-6F1A-403A-93B5-029160EFDE68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B62695-8A5B-4A9B-A13B-9364B7F90B3F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DCAB16-4071-48ED-8441-042F99FC3F14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8256BF-4D57-44FF-945D-E0F09A2E9930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E2E519-EFAD-4981-ADC1-50A3BB002AAC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EC4C894-8661-451C-BA6D-18CCBB9FF9E8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6266BD4-1BE8-4DCB-985F-493A1B98BF3C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1C79B55-3330-4E84-B045-98E64EEC98E1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5" name="TextBox 2">
            <a:extLst>
              <a:ext uri="{FF2B5EF4-FFF2-40B4-BE49-F238E27FC236}">
                <a16:creationId xmlns:a16="http://schemas.microsoft.com/office/drawing/2014/main" id="{D1B2DFF5-CE8F-4AD2-9004-E2F3F7035777}"/>
              </a:ext>
            </a:extLst>
          </p:cNvPr>
          <p:cNvSpPr txBox="1"/>
          <p:nvPr/>
        </p:nvSpPr>
        <p:spPr>
          <a:xfrm>
            <a:off x="893234" y="102719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二分查找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9C6D67-9811-4024-9BE9-7E5AE82167F7}"/>
              </a:ext>
            </a:extLst>
          </p:cNvPr>
          <p:cNvSpPr txBox="1"/>
          <p:nvPr/>
        </p:nvSpPr>
        <p:spPr>
          <a:xfrm>
            <a:off x="893233" y="1553839"/>
            <a:ext cx="8034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二分查找性能好，二分查找的前提是必须是排好序的数据。</a:t>
            </a:r>
          </a:p>
        </p:txBody>
      </p:sp>
    </p:spTree>
    <p:extLst>
      <p:ext uri="{BB962C8B-B14F-4D97-AF65-F5344CB8AC3E}">
        <p14:creationId xmlns:p14="http://schemas.microsoft.com/office/powerpoint/2010/main" val="6576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7FA67ED9-47D3-4496-9E05-AAABD086DF17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9BDD6CF-CDCC-4237-928E-B8AE8D8BA1E8}"/>
              </a:ext>
            </a:extLst>
          </p:cNvPr>
          <p:cNvCxnSpPr/>
          <p:nvPr/>
        </p:nvCxnSpPr>
        <p:spPr>
          <a:xfrm>
            <a:off x="3790951" y="2842684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88C53AE-6BC5-4FBC-A46C-834432127013}"/>
              </a:ext>
            </a:extLst>
          </p:cNvPr>
          <p:cNvCxnSpPr/>
          <p:nvPr/>
        </p:nvCxnSpPr>
        <p:spPr>
          <a:xfrm>
            <a:off x="3790951" y="3513667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72C01B9-4FEA-4E8A-B212-43819973B38A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9447BBD-A343-45B4-8617-814193574B5F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54D4D90-81CC-4C7D-B251-403320FEDA83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9ED0697-E76B-4762-B91B-521D37B40A48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2C29C49-4099-4724-92BB-C843456C849B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D848981-45E8-4ACF-9279-C443163FC9C0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BE38932-5FDE-46D4-B5C5-C52CAE6E22BC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5D1F2F3-B002-4671-9FF2-5CB2D8EEE85E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68B1423-6414-4F65-A74B-34DD768BDA6B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上箭头 54">
            <a:extLst>
              <a:ext uri="{FF2B5EF4-FFF2-40B4-BE49-F238E27FC236}">
                <a16:creationId xmlns:a16="http://schemas.microsoft.com/office/drawing/2014/main" id="{B30C61D1-97EB-48D0-94EE-755B538FF825}"/>
              </a:ext>
            </a:extLst>
          </p:cNvPr>
          <p:cNvSpPr/>
          <p:nvPr/>
        </p:nvSpPr>
        <p:spPr>
          <a:xfrm>
            <a:off x="3172885" y="3712634"/>
            <a:ext cx="478367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5634A6C-63D1-4506-A6C3-158138030997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BD16B4-2072-4970-AE47-5AE1304574CC}"/>
              </a:ext>
            </a:extLst>
          </p:cNvPr>
          <p:cNvGrpSpPr>
            <a:grpSpLocks/>
          </p:cNvGrpSpPr>
          <p:nvPr/>
        </p:nvGrpSpPr>
        <p:grpSpPr bwMode="auto">
          <a:xfrm>
            <a:off x="4631257" y="3712633"/>
            <a:ext cx="595035" cy="1136538"/>
            <a:chOff x="6924675" y="2784475"/>
            <a:chExt cx="446277" cy="852404"/>
          </a:xfrm>
        </p:grpSpPr>
        <p:sp>
          <p:nvSpPr>
            <p:cNvPr id="31" name="上箭头 30">
              <a:extLst>
                <a:ext uri="{FF2B5EF4-FFF2-40B4-BE49-F238E27FC236}">
                  <a16:creationId xmlns:a16="http://schemas.microsoft.com/office/drawing/2014/main" id="{505266D2-D35D-43A2-B068-353CBF607DAA}"/>
                </a:ext>
              </a:extLst>
            </p:cNvPr>
            <p:cNvSpPr/>
            <p:nvPr/>
          </p:nvSpPr>
          <p:spPr>
            <a:xfrm>
              <a:off x="6962775" y="2784475"/>
              <a:ext cx="358775" cy="576263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ea typeface="Alibaba PuHuiTi R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671F612-CA23-487D-A2FD-9C2725536E28}"/>
                </a:ext>
              </a:extLst>
            </p:cNvPr>
            <p:cNvSpPr/>
            <p:nvPr/>
          </p:nvSpPr>
          <p:spPr>
            <a:xfrm>
              <a:off x="6924675" y="3382963"/>
              <a:ext cx="44627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Alibaba PuHuiTi R"/>
                </a:rPr>
                <a:t>max</a:t>
              </a:r>
              <a:endParaRPr lang="zh-CN" altLang="en-US" sz="1600" dirty="0">
                <a:ea typeface="Alibaba PuHuiTi R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1823A105-239D-46B4-B573-141452E75BEC}"/>
              </a:ext>
            </a:extLst>
          </p:cNvPr>
          <p:cNvSpPr/>
          <p:nvPr/>
        </p:nvSpPr>
        <p:spPr>
          <a:xfrm>
            <a:off x="3124200" y="4502152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576E8DC-607E-40E0-A7F0-6FDC7AD2F173}"/>
              </a:ext>
            </a:extLst>
          </p:cNvPr>
          <p:cNvCxnSpPr/>
          <p:nvPr/>
        </p:nvCxnSpPr>
        <p:spPr>
          <a:xfrm>
            <a:off x="2256367" y="2842684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9E2E536-1B7C-49A3-897F-1EA882E6E4D3}"/>
              </a:ext>
            </a:extLst>
          </p:cNvPr>
          <p:cNvCxnSpPr/>
          <p:nvPr/>
        </p:nvCxnSpPr>
        <p:spPr>
          <a:xfrm>
            <a:off x="2256367" y="3513667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DDEB532-88A5-4BEB-88D9-1A77A0EC88A0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51C4690-8356-4BC9-86E7-0C7370FF01DB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06854E7-6977-4988-A1FC-12471D870A62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61131D-72DE-4F85-B8B0-078F08E97536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3A58EE-D359-43CA-AD9E-24911313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4" y="1987811"/>
            <a:ext cx="4166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ea typeface="Alibaba PuHuiTi R"/>
              </a:rPr>
              <a:t>二分查找相当于每次去掉一半的查找范围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7F65BAE7-1507-4902-B8EF-B98D4D1EDF99}"/>
              </a:ext>
            </a:extLst>
          </p:cNvPr>
          <p:cNvSpPr txBox="1"/>
          <p:nvPr/>
        </p:nvSpPr>
        <p:spPr>
          <a:xfrm>
            <a:off x="893234" y="102719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二分查找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5C35C7-A2F4-4C45-9C67-45F513F15A64}"/>
              </a:ext>
            </a:extLst>
          </p:cNvPr>
          <p:cNvSpPr txBox="1"/>
          <p:nvPr/>
        </p:nvSpPr>
        <p:spPr>
          <a:xfrm>
            <a:off x="893233" y="1553839"/>
            <a:ext cx="8034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二分查找性能好，二分查找的前提是必须是排好序的数据。</a:t>
            </a:r>
          </a:p>
        </p:txBody>
      </p:sp>
    </p:spTree>
    <p:extLst>
      <p:ext uri="{BB962C8B-B14F-4D97-AF65-F5344CB8AC3E}">
        <p14:creationId xmlns:p14="http://schemas.microsoft.com/office/powerpoint/2010/main" val="37343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5" grpId="0" animBg="1"/>
      <p:bldP spid="63" grpId="0"/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72EA80CB-232F-4D26-812F-823563C7DE47}"/>
              </a:ext>
            </a:extLst>
          </p:cNvPr>
          <p:cNvSpPr/>
          <p:nvPr/>
        </p:nvSpPr>
        <p:spPr>
          <a:xfrm>
            <a:off x="3928534" y="3712634"/>
            <a:ext cx="480484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EDCF30-050F-436F-B2CC-A0427CB8024F}"/>
              </a:ext>
            </a:extLst>
          </p:cNvPr>
          <p:cNvCxnSpPr/>
          <p:nvPr/>
        </p:nvCxnSpPr>
        <p:spPr>
          <a:xfrm>
            <a:off x="3790951" y="2842684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82B93B-D2A1-432C-BEE0-8F4B8853587A}"/>
              </a:ext>
            </a:extLst>
          </p:cNvPr>
          <p:cNvCxnSpPr/>
          <p:nvPr/>
        </p:nvCxnSpPr>
        <p:spPr>
          <a:xfrm>
            <a:off x="3790951" y="3513667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86CC3C3-064F-4C9E-9563-02043FA17124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81E034C-7537-4C02-9EA9-46105281A580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04DD912-3150-4A18-9C01-0297C4144057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85570AC-21CC-4724-8790-DDC947664C70}"/>
              </a:ext>
            </a:extLst>
          </p:cNvPr>
          <p:cNvSpPr/>
          <p:nvPr/>
        </p:nvSpPr>
        <p:spPr>
          <a:xfrm>
            <a:off x="4019551" y="30099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16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075316-A7D9-4BC2-A277-7D09075AD941}"/>
              </a:ext>
            </a:extLst>
          </p:cNvPr>
          <p:cNvSpPr/>
          <p:nvPr/>
        </p:nvSpPr>
        <p:spPr>
          <a:xfrm>
            <a:off x="4758267" y="30099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25</a:t>
            </a:r>
            <a:endParaRPr lang="zh-CN" altLang="en-US" sz="1400" dirty="0"/>
          </a:p>
        </p:txBody>
      </p:sp>
      <p:sp>
        <p:nvSpPr>
          <p:cNvPr id="55" name="上箭头 54">
            <a:extLst>
              <a:ext uri="{FF2B5EF4-FFF2-40B4-BE49-F238E27FC236}">
                <a16:creationId xmlns:a16="http://schemas.microsoft.com/office/drawing/2014/main" id="{2B2B7B25-D0EB-475F-8D4E-ED083359C5BC}"/>
              </a:ext>
            </a:extLst>
          </p:cNvPr>
          <p:cNvSpPr/>
          <p:nvPr/>
        </p:nvSpPr>
        <p:spPr>
          <a:xfrm>
            <a:off x="3953934" y="4885267"/>
            <a:ext cx="480484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06FF209-4A43-45F1-8499-5D6A50FB20FE}"/>
              </a:ext>
            </a:extLst>
          </p:cNvPr>
          <p:cNvSpPr/>
          <p:nvPr/>
        </p:nvSpPr>
        <p:spPr>
          <a:xfrm>
            <a:off x="3888318" y="451061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</a:t>
            </a:r>
            <a:endParaRPr lang="zh-CN" altLang="en-US" sz="1400" dirty="0"/>
          </a:p>
        </p:txBody>
      </p:sp>
      <p:grpSp>
        <p:nvGrpSpPr>
          <p:cNvPr id="78861" name="组合 1">
            <a:extLst>
              <a:ext uri="{FF2B5EF4-FFF2-40B4-BE49-F238E27FC236}">
                <a16:creationId xmlns:a16="http://schemas.microsoft.com/office/drawing/2014/main" id="{7B48FD30-0D50-48DF-B7F7-85BF9B1899CF}"/>
              </a:ext>
            </a:extLst>
          </p:cNvPr>
          <p:cNvGrpSpPr>
            <a:grpSpLocks/>
          </p:cNvGrpSpPr>
          <p:nvPr/>
        </p:nvGrpSpPr>
        <p:grpSpPr bwMode="auto">
          <a:xfrm>
            <a:off x="4631261" y="3712634"/>
            <a:ext cx="543738" cy="1105761"/>
            <a:chOff x="6924675" y="2784475"/>
            <a:chExt cx="407804" cy="829321"/>
          </a:xfrm>
        </p:grpSpPr>
        <p:sp>
          <p:nvSpPr>
            <p:cNvPr id="31" name="上箭头 30">
              <a:extLst>
                <a:ext uri="{FF2B5EF4-FFF2-40B4-BE49-F238E27FC236}">
                  <a16:creationId xmlns:a16="http://schemas.microsoft.com/office/drawing/2014/main" id="{81DDF80C-7212-42BA-B660-25E4B027FF60}"/>
                </a:ext>
              </a:extLst>
            </p:cNvPr>
            <p:cNvSpPr/>
            <p:nvPr/>
          </p:nvSpPr>
          <p:spPr>
            <a:xfrm>
              <a:off x="6962775" y="2784475"/>
              <a:ext cx="358775" cy="576263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C0C4AA8-EB41-496F-8C24-08D56EA09F5C}"/>
                </a:ext>
              </a:extLst>
            </p:cNvPr>
            <p:cNvSpPr/>
            <p:nvPr/>
          </p:nvSpPr>
          <p:spPr>
            <a:xfrm>
              <a:off x="6924675" y="3382963"/>
              <a:ext cx="40780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max</a:t>
              </a:r>
              <a:endParaRPr lang="zh-CN" altLang="en-US" sz="1400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FFF6A5B-02FF-44E2-BCBA-E1A5D5F9C3DC}"/>
              </a:ext>
            </a:extLst>
          </p:cNvPr>
          <p:cNvSpPr/>
          <p:nvPr/>
        </p:nvSpPr>
        <p:spPr>
          <a:xfrm>
            <a:off x="3905251" y="5676901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mid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F285E4-6F05-4A59-A4EB-651457D48F93}"/>
              </a:ext>
            </a:extLst>
          </p:cNvPr>
          <p:cNvSpPr/>
          <p:nvPr/>
        </p:nvSpPr>
        <p:spPr>
          <a:xfrm>
            <a:off x="3983567" y="3445934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110DCB-775E-48C1-82F8-869DE26883A0}"/>
              </a:ext>
            </a:extLst>
          </p:cNvPr>
          <p:cNvSpPr/>
          <p:nvPr/>
        </p:nvSpPr>
        <p:spPr>
          <a:xfrm>
            <a:off x="4758267" y="3445934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FD8012-F73B-4721-BEF7-9A8ADBD4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4" y="2016686"/>
            <a:ext cx="4166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ea typeface="Alibaba PuHuiTi R"/>
              </a:rPr>
              <a:t>二分查找相当于每次去掉一半的查找范围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5E017F98-6F70-40DA-9903-6814D9FAC06C}"/>
              </a:ext>
            </a:extLst>
          </p:cNvPr>
          <p:cNvSpPr txBox="1"/>
          <p:nvPr/>
        </p:nvSpPr>
        <p:spPr>
          <a:xfrm>
            <a:off x="893234" y="1056073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二分查找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0552ED-8FD2-43CA-8F79-0BCF0F8292EC}"/>
              </a:ext>
            </a:extLst>
          </p:cNvPr>
          <p:cNvSpPr txBox="1"/>
          <p:nvPr/>
        </p:nvSpPr>
        <p:spPr>
          <a:xfrm>
            <a:off x="893233" y="1553839"/>
            <a:ext cx="8034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二分查找性能好，二分查找的前提是必须是排好序的数据。</a:t>
            </a:r>
          </a:p>
        </p:txBody>
      </p:sp>
    </p:spTree>
    <p:extLst>
      <p:ext uri="{BB962C8B-B14F-4D97-AF65-F5344CB8AC3E}">
        <p14:creationId xmlns:p14="http://schemas.microsoft.com/office/powerpoint/2010/main" val="13132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5" grpId="0" animBg="1"/>
      <p:bldP spid="61" grpId="0"/>
      <p:bldP spid="63" grpId="0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2C0D59D3-36CE-4BEC-8605-521F110C2623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A7EE9E77-43AE-402F-9B3A-266A0AFF1706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2FCFDEB-2001-42FB-B2DB-0862B7FC49F6}"/>
              </a:ext>
            </a:extLst>
          </p:cNvPr>
          <p:cNvCxnSpPr/>
          <p:nvPr/>
        </p:nvCxnSpPr>
        <p:spPr>
          <a:xfrm>
            <a:off x="2256368" y="2842684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7CA45E6-76C1-4CDB-A76B-272CCBA6C781}"/>
              </a:ext>
            </a:extLst>
          </p:cNvPr>
          <p:cNvCxnSpPr/>
          <p:nvPr/>
        </p:nvCxnSpPr>
        <p:spPr>
          <a:xfrm>
            <a:off x="2256368" y="3513667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8F93CD6-A6B8-424A-A11C-09BEEF8026A7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5D28F0F-3E3B-4A9E-969E-90A9DC26D68B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59EA8B-51A2-448D-A1E6-5D360AEB53BB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86923AA-FA7B-45D2-9CC0-7533B927EE33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FD678BA-E7AC-469F-94DA-A6E68AB9A108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AE98A3B-C065-42FC-BB25-BD3C5E8605DD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65A5C13-B165-4ADC-9412-739C059DD6D7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AAD9BEE-94C1-4E01-95E1-7A2D38C40FFF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C2A0998-FF35-4E72-85D4-02006FB10D13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5991B-4D71-4835-AF76-008A8A892481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5DEDE47-EB19-4749-8E4E-97EF9966B1ED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062AC0F-F47A-422B-9F4F-637C41DE1652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6E137DE-E2B3-4F39-9FAD-E9EF4775E541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691AB5-5FF1-4F18-8C20-14ACB7467472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8AD4A-00F4-485B-9898-25D5709AB07E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03D95B9-69A6-4B1E-8387-B96C540203CE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79171B8-7D37-4308-9686-D1853A1DFBF7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8CFCA0-7D28-4DCB-B7EA-0F17E8CE0619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4F0365E-767F-4ED1-9A07-2160E98A9BC5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D074A16-D961-4DEE-9A8F-58D95C88542A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BFEB0A5-5050-45D9-8674-8F976A2E17C8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909D2FE-26AD-4B8B-A744-986B5AA37BEA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B2AE59-BA7E-401D-A410-B9BC3A62A148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F537E4-2563-44A7-B112-0641A854CFD0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655A597-E7C8-4EAD-A0CE-8D469F492EB2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652F60B-9941-4AD9-A960-5D1C29518EF2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C0345C7-9618-4DF0-8BA2-C7BCA943980B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86C0958-D0F0-4F23-A8AD-88BC9250AFB0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6B50D6-2FFE-47CC-8A18-BBD366DD3F5B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1789D67-3779-4250-A599-B6A87C3CA6BD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8B883D5-A066-4873-B852-D15816E522E8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04C2F8D-F79A-4F6D-A711-1AFEC9C759DB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34DFAA7-F12F-4A85-BFE1-D380C07DC191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EDCD90-0721-4C0A-97D7-CDDA4551C1F8}"/>
              </a:ext>
            </a:extLst>
          </p:cNvPr>
          <p:cNvCxnSpPr>
            <a:endCxn id="57" idx="1"/>
          </p:cNvCxnSpPr>
          <p:nvPr/>
        </p:nvCxnSpPr>
        <p:spPr>
          <a:xfrm flipV="1">
            <a:off x="1390652" y="3615211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CF712A9-98DC-42F0-8546-7A30FD92D46E}"/>
              </a:ext>
            </a:extLst>
          </p:cNvPr>
          <p:cNvCxnSpPr/>
          <p:nvPr/>
        </p:nvCxnSpPr>
        <p:spPr>
          <a:xfrm>
            <a:off x="1390652" y="3141133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07CBCD5-515F-459F-99B1-374ADD1856EB}"/>
              </a:ext>
            </a:extLst>
          </p:cNvPr>
          <p:cNvSpPr/>
          <p:nvPr/>
        </p:nvSpPr>
        <p:spPr>
          <a:xfrm>
            <a:off x="859368" y="29739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1567A40-8538-474A-9A23-3693C87B02FC}"/>
              </a:ext>
            </a:extLst>
          </p:cNvPr>
          <p:cNvSpPr/>
          <p:nvPr/>
        </p:nvSpPr>
        <p:spPr>
          <a:xfrm>
            <a:off x="857252" y="3448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706E895-4083-436B-89C7-2065C8DBB12E}"/>
              </a:ext>
            </a:extLst>
          </p:cNvPr>
          <p:cNvSpPr/>
          <p:nvPr/>
        </p:nvSpPr>
        <p:spPr>
          <a:xfrm>
            <a:off x="1691217" y="5456768"/>
            <a:ext cx="3913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需求：我要查找数组中的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11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在哪个索引？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E26494CE-D75D-4862-9F7F-EBD4548AF3C1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156174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87B62180-D072-4F3C-86A4-5DC9915DD625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BE2B21F3-4A80-4030-B778-BEBD61837179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A64F39B-CE39-4AD8-929C-D927A9C1B638}"/>
              </a:ext>
            </a:extLst>
          </p:cNvPr>
          <p:cNvCxnSpPr/>
          <p:nvPr/>
        </p:nvCxnSpPr>
        <p:spPr>
          <a:xfrm>
            <a:off x="2256368" y="2842684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9DE4B0-C058-4730-BD61-D2F36C22763F}"/>
              </a:ext>
            </a:extLst>
          </p:cNvPr>
          <p:cNvCxnSpPr/>
          <p:nvPr/>
        </p:nvCxnSpPr>
        <p:spPr>
          <a:xfrm>
            <a:off x="2256368" y="3513667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E8A6914-6824-4A0B-9E1C-838D4504E88E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0EC370-9945-48C7-A95B-CA0768901E73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A2E9030-970D-4CB6-B157-E775A70D6749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C539866-F770-4402-B51B-CE40CEA6EEEE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D5CA2B8-7A36-46B7-8A58-7E5E8915E88C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1D4B8F-2277-48E0-9FB1-A66C421B07F5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824761-09DE-4B0F-B363-9754F9502B62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593138D-1708-49E3-A872-5D59A46203A0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EE8B469-1894-44FA-B1B5-E795854C4F6C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D2B1CFC-2984-4A8A-A4F8-2D40921B1BCD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8477BD1-95C1-43DD-BF10-6239F2051792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2258B72-5C33-4559-8D45-F17B90C0D7CB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3492BFF-1DF5-45F6-84E7-31B529C5B41D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E2D267-067F-4FEC-B0D8-A2A4FB2011FA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6F9DD0F-42EB-48DD-BDCC-F4789936BBF8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73D1914-2251-42C1-8713-1236676AA217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1A13B44-6483-438A-9F95-42951A8A7C4D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A7B540-AED3-418D-8168-0A88822029E8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4E2316-1205-468B-AB87-EF9013EB29C9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89911A-9C09-4296-9390-CB53103D7D42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03BA0D6-D330-453A-B574-4142B922154C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DC519DB-B0B6-42FF-B8EF-048B67C74B00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A69BC4F-BBDF-486A-851F-4C8215663D53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6E58580-1121-4F9D-B81E-C81145FDFB9B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7F78A1A-968D-408A-80B5-669CB5B4DFEA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1B8D6-A906-40DC-B64F-ADE3A68364CD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BE0BFB-1FB4-4F21-BDB9-7F000AC800D5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97DB03-1552-4B94-8D90-8CA4652F17E8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8CED5B-07F8-4733-8652-F5032AD639E4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E5852A0-3A05-45FE-BF62-EF7B405C0D83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FBBAA5B-B541-4F15-A503-D7D28342173C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F169D9-28ED-4E74-B7FB-D07B622078C7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0622201-079F-4EC6-A894-9EC2B367D2D6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7BDAA1-215A-4E89-AFCD-5B638BEB03D5}"/>
              </a:ext>
            </a:extLst>
          </p:cNvPr>
          <p:cNvCxnSpPr>
            <a:endCxn id="57" idx="1"/>
          </p:cNvCxnSpPr>
          <p:nvPr/>
        </p:nvCxnSpPr>
        <p:spPr>
          <a:xfrm flipV="1">
            <a:off x="1390652" y="3615211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02DB90A-B19F-4F52-A5AF-7AEE1C0DCEA7}"/>
              </a:ext>
            </a:extLst>
          </p:cNvPr>
          <p:cNvCxnSpPr/>
          <p:nvPr/>
        </p:nvCxnSpPr>
        <p:spPr>
          <a:xfrm>
            <a:off x="1390652" y="3141133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E9C62C9-646C-4075-B204-D98D1B837C69}"/>
              </a:ext>
            </a:extLst>
          </p:cNvPr>
          <p:cNvSpPr/>
          <p:nvPr/>
        </p:nvSpPr>
        <p:spPr>
          <a:xfrm>
            <a:off x="859368" y="29739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B727499-771E-4B9A-B8DC-1AB685F13DF4}"/>
              </a:ext>
            </a:extLst>
          </p:cNvPr>
          <p:cNvSpPr/>
          <p:nvPr/>
        </p:nvSpPr>
        <p:spPr>
          <a:xfrm>
            <a:off x="857252" y="3448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16A9D192-B15E-4DB5-B3E2-BA757F9743AE}"/>
              </a:ext>
            </a:extLst>
          </p:cNvPr>
          <p:cNvSpPr/>
          <p:nvPr/>
        </p:nvSpPr>
        <p:spPr>
          <a:xfrm>
            <a:off x="5471584" y="3712634"/>
            <a:ext cx="480483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157CFA0-4049-4394-9F16-2AF0D786DB04}"/>
              </a:ext>
            </a:extLst>
          </p:cNvPr>
          <p:cNvSpPr/>
          <p:nvPr/>
        </p:nvSpPr>
        <p:spPr>
          <a:xfrm>
            <a:off x="4677834" y="4510618"/>
            <a:ext cx="227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mid=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min+max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/2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5" name="TextBox 2">
            <a:extLst>
              <a:ext uri="{FF2B5EF4-FFF2-40B4-BE49-F238E27FC236}">
                <a16:creationId xmlns:a16="http://schemas.microsoft.com/office/drawing/2014/main" id="{BCDA1183-5C57-45C0-9131-C94CE226B851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15047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19F46DBC-5EBC-4F79-B27B-C2A203C744F8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5765C65E-8F7D-421A-841F-D39B7BE5406A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FEB94E3-3C0E-4A4D-8659-094450417678}"/>
              </a:ext>
            </a:extLst>
          </p:cNvPr>
          <p:cNvCxnSpPr/>
          <p:nvPr/>
        </p:nvCxnSpPr>
        <p:spPr>
          <a:xfrm>
            <a:off x="6096000" y="2842684"/>
            <a:ext cx="37443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D7FFF31-6A56-4D29-BE51-6434000B9A69}"/>
              </a:ext>
            </a:extLst>
          </p:cNvPr>
          <p:cNvCxnSpPr/>
          <p:nvPr/>
        </p:nvCxnSpPr>
        <p:spPr>
          <a:xfrm>
            <a:off x="6096000" y="3513667"/>
            <a:ext cx="37443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4B81464-3757-4CB5-A805-6DE2C972C159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3857B3F-FC0E-4DE2-98C7-7E66DB9C3807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8BF197E-13FC-46E0-A815-8C24D1526954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9FB7719-55D6-4283-A83F-EE2FAE5877E5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24E8BB5-7E4C-43C8-B6B8-8A4A9ED0C31D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0387A18-8A18-4B3E-899C-4D047DAA71BB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3D3D35-7190-4953-8FAE-BA2F35B8ABC3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629662-4877-4BBC-AF71-19B47CA12FC5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6407512-17C5-4BBB-B5B9-3877B3DEE17C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835ED84-0751-428D-AB13-05A1D2503F5F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E44913F-5D49-4314-9AB8-E286675A0667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8ADF084-7A63-468D-ACDB-D2713E54F035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297E03-6889-4AA2-8714-D67D9F0302CB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478331-795F-4B7E-A2F9-31BB2DB756B9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4F3A121-E85F-4D73-92DC-1A7910E6E10B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E6EA94F-4119-4117-BE9A-410394A1959B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D6C3CF-A03F-4EEC-A945-3532F16B1D00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DD0324-0E1B-4AA8-810C-300D6E192D78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10B880-4F6B-4ED5-87BC-8738BAEC01F0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895B8B-27E2-4D6D-ABBB-579A00749639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F439880-E358-4788-9D2F-0D78A9622BD6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0DFF39-B9AD-4136-8C63-E2F129509D80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F73AB2-BA19-4D10-8DE0-9445B4BFF57E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58CBF7E-7A5D-4B52-807B-0D1BAA63A1A7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066840E-10F1-4041-BD2F-EE6B233C83EE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A8D27A-2A20-46F3-87C6-7164BBD7D495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C4BA749-D188-4DD3-BD4D-B30397A805A2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3892542-9BE1-4463-999D-5FBD76B8997D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AECA401-24CB-41EA-9C22-6F6CE061F733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04C235E-3156-4490-9D00-6359791F1F92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05705A7-0611-4B76-A385-C42F5A31ADD2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89197DC-1DAF-45C9-99D0-7A2779C950B1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39A424B-D536-4BBB-9BDC-6C575EA56694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9206973-C3DF-4C67-A16F-8E669A1180A9}"/>
              </a:ext>
            </a:extLst>
          </p:cNvPr>
          <p:cNvCxnSpPr>
            <a:endCxn id="57" idx="1"/>
          </p:cNvCxnSpPr>
          <p:nvPr/>
        </p:nvCxnSpPr>
        <p:spPr>
          <a:xfrm flipV="1">
            <a:off x="1390652" y="3615211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0C4C256-2301-4F6C-A874-8DAA317FB465}"/>
              </a:ext>
            </a:extLst>
          </p:cNvPr>
          <p:cNvCxnSpPr/>
          <p:nvPr/>
        </p:nvCxnSpPr>
        <p:spPr>
          <a:xfrm>
            <a:off x="1390652" y="3141133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46574024-DEBB-4456-BFD0-17A5098501A5}"/>
              </a:ext>
            </a:extLst>
          </p:cNvPr>
          <p:cNvSpPr/>
          <p:nvPr/>
        </p:nvSpPr>
        <p:spPr>
          <a:xfrm>
            <a:off x="859368" y="29739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6225EDC-2786-4E81-9130-522BADF5AF4F}"/>
              </a:ext>
            </a:extLst>
          </p:cNvPr>
          <p:cNvSpPr/>
          <p:nvPr/>
        </p:nvSpPr>
        <p:spPr>
          <a:xfrm>
            <a:off x="857252" y="3448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B4C50BDF-1F1C-4794-A556-44AF9BF326FA}"/>
              </a:ext>
            </a:extLst>
          </p:cNvPr>
          <p:cNvSpPr/>
          <p:nvPr/>
        </p:nvSpPr>
        <p:spPr>
          <a:xfrm>
            <a:off x="5471584" y="3712634"/>
            <a:ext cx="480483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A3A014C-CA46-497E-817B-C094D1891D55}"/>
              </a:ext>
            </a:extLst>
          </p:cNvPr>
          <p:cNvSpPr/>
          <p:nvPr/>
        </p:nvSpPr>
        <p:spPr>
          <a:xfrm>
            <a:off x="4677834" y="4510618"/>
            <a:ext cx="227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mid=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min+max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/2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38EB45A-A5A9-4A9D-AC90-DF4EFC62DB86}"/>
              </a:ext>
            </a:extLst>
          </p:cNvPr>
          <p:cNvCxnSpPr/>
          <p:nvPr/>
        </p:nvCxnSpPr>
        <p:spPr>
          <a:xfrm>
            <a:off x="2256368" y="2842684"/>
            <a:ext cx="38396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F27EA53-8986-4B8F-910F-0AD02EB86446}"/>
              </a:ext>
            </a:extLst>
          </p:cNvPr>
          <p:cNvCxnSpPr/>
          <p:nvPr/>
        </p:nvCxnSpPr>
        <p:spPr>
          <a:xfrm>
            <a:off x="2256368" y="3513667"/>
            <a:ext cx="38396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">
            <a:extLst>
              <a:ext uri="{FF2B5EF4-FFF2-40B4-BE49-F238E27FC236}">
                <a16:creationId xmlns:a16="http://schemas.microsoft.com/office/drawing/2014/main" id="{9CDA1871-DF9B-4EE3-AD39-08E92A47B465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33511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7" grpId="0"/>
      <p:bldP spid="58" grpId="0"/>
      <p:bldP spid="59" grpId="0"/>
      <p:bldP spid="60" grpId="0"/>
      <p:bldP spid="61" grpId="0"/>
      <p:bldP spid="69" grpId="0"/>
      <p:bldP spid="7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3F25CDBE-C930-48F7-8FC5-201B7CE603D7}"/>
              </a:ext>
            </a:extLst>
          </p:cNvPr>
          <p:cNvSpPr/>
          <p:nvPr/>
        </p:nvSpPr>
        <p:spPr>
          <a:xfrm>
            <a:off x="62589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AE1E2D30-16A3-4173-A989-A679F44A8D74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C8FC1FC-2808-479A-BF33-0A5C93D2A653}"/>
              </a:ext>
            </a:extLst>
          </p:cNvPr>
          <p:cNvCxnSpPr/>
          <p:nvPr/>
        </p:nvCxnSpPr>
        <p:spPr>
          <a:xfrm>
            <a:off x="8401051" y="2842684"/>
            <a:ext cx="14393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823D241-A7B5-4363-A115-B87A590D4C6C}"/>
              </a:ext>
            </a:extLst>
          </p:cNvPr>
          <p:cNvCxnSpPr/>
          <p:nvPr/>
        </p:nvCxnSpPr>
        <p:spPr>
          <a:xfrm>
            <a:off x="8401051" y="3513667"/>
            <a:ext cx="14393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1CEEECC-B9E5-4DE9-AF15-A380A7BD2536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F8C931-CABE-416B-AAE8-F6A7B34C7D4A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22B0F74-3153-4149-BA0C-AE537855B90C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43A5564-B9E9-4A49-A6B1-DE41429237D8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5E89E88-27A5-4B02-9562-E8110716CE19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07533B5-C447-4678-A2CD-28AE59798060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9A84D42-C46D-4373-8CC9-11B45A006F44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39719E-33BB-4791-B93E-065C6AD38BB5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7810162-E9ED-4105-B58F-98347447FEBA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C805C40-1109-4110-9171-9C744987F4E3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C3FC6EA-96E4-41FB-8731-94F05525AB75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2C9CFAD-7DEB-4A50-A044-5E7237DF66F5}"/>
              </a:ext>
            </a:extLst>
          </p:cNvPr>
          <p:cNvSpPr/>
          <p:nvPr/>
        </p:nvSpPr>
        <p:spPr>
          <a:xfrm>
            <a:off x="62187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0545A70-D41E-43B0-98C8-FCE0936BDB21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EF06C7A-C5F7-46D2-A82D-DBB9A53680DC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33C6BE1-6D63-4452-A345-1CB9BF9689F4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4C83DE1-2E38-49C0-88C2-68A9BC06D147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55C822D-9210-4491-830B-9071906D4C74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F436176-3B9F-4CEB-8DB2-216343E4FAE7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FA0B0A0F-333A-404C-9819-65421030F325}"/>
              </a:ext>
            </a:extLst>
          </p:cNvPr>
          <p:cNvSpPr/>
          <p:nvPr/>
        </p:nvSpPr>
        <p:spPr>
          <a:xfrm>
            <a:off x="7791451" y="3712634"/>
            <a:ext cx="480483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6566BC7-4305-4D3E-80D7-D0E54CEFDB5E}"/>
              </a:ext>
            </a:extLst>
          </p:cNvPr>
          <p:cNvSpPr/>
          <p:nvPr/>
        </p:nvSpPr>
        <p:spPr>
          <a:xfrm>
            <a:off x="7749117" y="4510618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D00F4D-8A83-479E-9BE6-8231092C96F2}"/>
              </a:ext>
            </a:extLst>
          </p:cNvPr>
          <p:cNvCxnSpPr/>
          <p:nvPr/>
        </p:nvCxnSpPr>
        <p:spPr>
          <a:xfrm>
            <a:off x="6096000" y="2842684"/>
            <a:ext cx="23050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D9736B9-218B-46B2-9879-BF911AD25DE9}"/>
              </a:ext>
            </a:extLst>
          </p:cNvPr>
          <p:cNvCxnSpPr/>
          <p:nvPr/>
        </p:nvCxnSpPr>
        <p:spPr>
          <a:xfrm>
            <a:off x="6096000" y="3513667"/>
            <a:ext cx="23050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">
            <a:extLst>
              <a:ext uri="{FF2B5EF4-FFF2-40B4-BE49-F238E27FC236}">
                <a16:creationId xmlns:a16="http://schemas.microsoft.com/office/drawing/2014/main" id="{F6CB3D1C-C94E-4E51-8EED-F69DDC6EC186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17393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/>
      <p:bldP spid="51" grpId="0"/>
      <p:bldP spid="52" grpId="0"/>
      <p:bldP spid="55" grpId="0"/>
      <p:bldP spid="62" grpId="0"/>
      <p:bldP spid="63" grpId="0"/>
      <p:bldP spid="64" grpId="0"/>
      <p:bldP spid="71" grpId="0" animBg="1"/>
      <p:bldP spid="7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0A651537-612D-4FA5-A5EA-FBDFA45D01B2}"/>
              </a:ext>
            </a:extLst>
          </p:cNvPr>
          <p:cNvSpPr/>
          <p:nvPr/>
        </p:nvSpPr>
        <p:spPr>
          <a:xfrm>
            <a:off x="8502651" y="3784601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57CED454-047C-4BDC-8910-798AF350723D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9CD0D08-D190-4919-93EE-A01534537C05}"/>
              </a:ext>
            </a:extLst>
          </p:cNvPr>
          <p:cNvCxnSpPr/>
          <p:nvPr/>
        </p:nvCxnSpPr>
        <p:spPr>
          <a:xfrm>
            <a:off x="9169400" y="2842684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4C769F6-D737-4F01-BCAB-63056AFCA039}"/>
              </a:ext>
            </a:extLst>
          </p:cNvPr>
          <p:cNvCxnSpPr/>
          <p:nvPr/>
        </p:nvCxnSpPr>
        <p:spPr>
          <a:xfrm>
            <a:off x="9169400" y="3513667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80C671-69E2-4BE9-BB35-DD20EA84A50D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492378A-D669-4BD2-860F-43EA8DDE967E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EC0E4C-C58D-489E-9A11-705B2844889B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A266202-4E4F-4D5E-8CB0-804E61DE88FD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51A948-BA04-417C-8A5B-0CF23154A37F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56DE7B-2F23-4C34-BC55-58D382D59B72}"/>
              </a:ext>
            </a:extLst>
          </p:cNvPr>
          <p:cNvSpPr/>
          <p:nvPr/>
        </p:nvSpPr>
        <p:spPr>
          <a:xfrm>
            <a:off x="8462434" y="4582585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8F3C87-D106-4C39-B594-B749660FBE5F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49F85A5-E78D-4C0A-A858-4A4AEDDB9B51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7300ED-94B8-4FBB-9643-31645EE2E7E5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98190300-6FC3-43B7-8120-ECB20B5EBE6B}"/>
              </a:ext>
            </a:extLst>
          </p:cNvPr>
          <p:cNvSpPr/>
          <p:nvPr/>
        </p:nvSpPr>
        <p:spPr>
          <a:xfrm>
            <a:off x="8555567" y="4950884"/>
            <a:ext cx="480484" cy="768349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16600A-291D-4D09-858D-E5A95D9F8F25}"/>
              </a:ext>
            </a:extLst>
          </p:cNvPr>
          <p:cNvSpPr/>
          <p:nvPr/>
        </p:nvSpPr>
        <p:spPr>
          <a:xfrm>
            <a:off x="8515351" y="5748868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AF4B99F-2107-4C0B-8A8E-B85A26833D77}"/>
              </a:ext>
            </a:extLst>
          </p:cNvPr>
          <p:cNvCxnSpPr/>
          <p:nvPr/>
        </p:nvCxnSpPr>
        <p:spPr>
          <a:xfrm>
            <a:off x="8401051" y="2842684"/>
            <a:ext cx="768349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50440B-9FF2-4E8B-8D51-9174F9A73049}"/>
              </a:ext>
            </a:extLst>
          </p:cNvPr>
          <p:cNvCxnSpPr/>
          <p:nvPr/>
        </p:nvCxnSpPr>
        <p:spPr>
          <a:xfrm>
            <a:off x="8401051" y="3513667"/>
            <a:ext cx="768349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">
            <a:extLst>
              <a:ext uri="{FF2B5EF4-FFF2-40B4-BE49-F238E27FC236}">
                <a16:creationId xmlns:a16="http://schemas.microsoft.com/office/drawing/2014/main" id="{CDEED557-8449-4679-A2DC-3278D306D7B0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33153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3" grpId="0"/>
      <p:bldP spid="55" grpId="0"/>
      <p:bldP spid="65" grpId="0"/>
      <p:bldP spid="71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115" y="506184"/>
            <a:ext cx="5294448" cy="557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989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D35AD445-0616-423C-802A-5D9C1C745211}"/>
              </a:ext>
            </a:extLst>
          </p:cNvPr>
          <p:cNvSpPr/>
          <p:nvPr/>
        </p:nvSpPr>
        <p:spPr>
          <a:xfrm>
            <a:off x="9122834" y="3733801"/>
            <a:ext cx="480484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54357FB3-773C-465A-8394-377DF3EB33B5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5158C1-5CC9-4A45-B06C-5A722AA43E04}"/>
              </a:ext>
            </a:extLst>
          </p:cNvPr>
          <p:cNvCxnSpPr/>
          <p:nvPr/>
        </p:nvCxnSpPr>
        <p:spPr>
          <a:xfrm>
            <a:off x="9169400" y="2842684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959377B-5A86-4E3C-A8C3-EF7B181CE690}"/>
              </a:ext>
            </a:extLst>
          </p:cNvPr>
          <p:cNvCxnSpPr/>
          <p:nvPr/>
        </p:nvCxnSpPr>
        <p:spPr>
          <a:xfrm>
            <a:off x="9169400" y="3513667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0F24BC-3375-4229-B8C7-06C2F440AE25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3DB9FA-3BDD-4580-8394-5A9FBB10395F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0B68037-61E0-49CC-B59C-54C4D01338F0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8CF78FC-18F9-4291-99DE-5CC674D517CE}"/>
              </a:ext>
            </a:extLst>
          </p:cNvPr>
          <p:cNvSpPr/>
          <p:nvPr/>
        </p:nvSpPr>
        <p:spPr>
          <a:xfrm>
            <a:off x="9082618" y="4531785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5EB71A2-FDC0-4D15-B201-4C0A54C5EFB4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C6B60B-48E9-4625-B986-C025672F279D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544F5C0A-9D7D-4060-BD58-5558F07B47D6}"/>
              </a:ext>
            </a:extLst>
          </p:cNvPr>
          <p:cNvSpPr/>
          <p:nvPr/>
        </p:nvSpPr>
        <p:spPr>
          <a:xfrm>
            <a:off x="9232901" y="4787901"/>
            <a:ext cx="480484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CD7A56D-DBC0-4F97-AD10-C2E6E948B913}"/>
              </a:ext>
            </a:extLst>
          </p:cNvPr>
          <p:cNvSpPr/>
          <p:nvPr/>
        </p:nvSpPr>
        <p:spPr>
          <a:xfrm>
            <a:off x="9192684" y="5585885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C1B6BEF6-4C16-4987-97E6-96D1C002064F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23924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5" grpId="0"/>
      <p:bldP spid="71" grpId="0" animBg="1"/>
      <p:bldP spid="7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2136E819-1DEE-46A1-8E44-E71C995A2B0A}"/>
              </a:ext>
            </a:extLst>
          </p:cNvPr>
          <p:cNvSpPr/>
          <p:nvPr/>
        </p:nvSpPr>
        <p:spPr>
          <a:xfrm>
            <a:off x="10128251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1B724583-2D39-457F-936C-56AAE4D37400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E3C3D6-0F85-44FB-BF77-69669EE5ECAA}"/>
              </a:ext>
            </a:extLst>
          </p:cNvPr>
          <p:cNvCxnSpPr/>
          <p:nvPr/>
        </p:nvCxnSpPr>
        <p:spPr>
          <a:xfrm>
            <a:off x="9169400" y="2842684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C7B215-657B-413E-A331-9FBA64685EFA}"/>
              </a:ext>
            </a:extLst>
          </p:cNvPr>
          <p:cNvCxnSpPr/>
          <p:nvPr/>
        </p:nvCxnSpPr>
        <p:spPr>
          <a:xfrm>
            <a:off x="9169400" y="3513667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06ADD91-E483-4AED-8FAE-B6A980745F94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87A7986-23AA-4411-9E6B-CB83A11866DD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E5BDED2-56E1-4CC2-905E-3D31EB1B8219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1E712B-DCD0-469F-8DC9-D55A67690E88}"/>
              </a:ext>
            </a:extLst>
          </p:cNvPr>
          <p:cNvSpPr/>
          <p:nvPr/>
        </p:nvSpPr>
        <p:spPr>
          <a:xfrm>
            <a:off x="10088034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C17ECF7-5F1C-4CB2-9D1A-C5B39A525431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AD94D5F-F395-4E67-8DDB-3389F08CDD39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F6421871-09B8-4B90-98E9-8B1A2815583E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BA52C0-6F0A-44A9-B0C2-DE6F2B62E38A}"/>
              </a:ext>
            </a:extLst>
          </p:cNvPr>
          <p:cNvSpPr txBox="1"/>
          <p:nvPr/>
        </p:nvSpPr>
        <p:spPr>
          <a:xfrm>
            <a:off x="1121834" y="2473352"/>
            <a:ext cx="724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结论：二分查找正常的检索条件应该是开始位置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 &lt;=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5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6208DE82-7696-4D8D-986B-63AA8FC1A937}"/>
              </a:ext>
            </a:extLst>
          </p:cNvPr>
          <p:cNvSpPr txBox="1"/>
          <p:nvPr/>
        </p:nvSpPr>
        <p:spPr>
          <a:xfrm>
            <a:off x="4598906" y="1561149"/>
            <a:ext cx="7059693" cy="393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、数组的二分查找的实现步骤是什么样的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定义变量记录左边和右边位置。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循环控制查询（条件是左边位置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&lt;=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右边位置）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循环内部获取中间元素索引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判断当前要找的元素如果大于中间元素，左边位置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中间索引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判断当前要找的元素如果小于中间元素，右边位置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中间索引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判断当前要找的元素如果等于中间元素，返回当前中间元素索引。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0350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7669" y="638778"/>
            <a:ext cx="6239816" cy="55804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实战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简化常见函数式接口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表达式的省略规则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9062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2152AA-4F9F-4C38-92C8-CB111188A035}"/>
              </a:ext>
            </a:extLst>
          </p:cNvPr>
          <p:cNvSpPr txBox="1"/>
          <p:nvPr/>
        </p:nvSpPr>
        <p:spPr>
          <a:xfrm>
            <a:off x="838201" y="1127153"/>
            <a:ext cx="8722359" cy="133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Lambda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开始后的一种新语法形式。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作用：简化匿名内部类的代码写法。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474B1E-ADD4-4546-8A21-1E40C00CB0D8}"/>
              </a:ext>
            </a:extLst>
          </p:cNvPr>
          <p:cNvSpPr txBox="1"/>
          <p:nvPr/>
        </p:nvSpPr>
        <p:spPr>
          <a:xfrm>
            <a:off x="845319" y="110374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BA593-36A9-4154-9FAB-3D3546B8326A}"/>
              </a:ext>
            </a:extLst>
          </p:cNvPr>
          <p:cNvSpPr txBox="1"/>
          <p:nvPr/>
        </p:nvSpPr>
        <p:spPr>
          <a:xfrm>
            <a:off x="838201" y="49737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什么是函数式接口？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DE3F-AAAA-4BD8-9122-E4687B77A2AB}"/>
              </a:ext>
            </a:extLst>
          </p:cNvPr>
          <p:cNvSpPr txBox="1"/>
          <p:nvPr/>
        </p:nvSpPr>
        <p:spPr>
          <a:xfrm>
            <a:off x="845319" y="5364106"/>
            <a:ext cx="5724644" cy="519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首先必须是接口、其次接口中有且仅有一个抽象方法的形式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27BF0A-753F-4F32-A8A3-908C350E4E56}"/>
              </a:ext>
            </a:extLst>
          </p:cNvPr>
          <p:cNvSpPr txBox="1"/>
          <p:nvPr/>
        </p:nvSpPr>
        <p:spPr>
          <a:xfrm>
            <a:off x="838201" y="2626175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表达式的简化格式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C7476A-EAE2-464B-BCD6-4CDC142C34E8}"/>
              </a:ext>
            </a:extLst>
          </p:cNvPr>
          <p:cNvSpPr txBox="1"/>
          <p:nvPr/>
        </p:nvSpPr>
        <p:spPr>
          <a:xfrm>
            <a:off x="6622854" y="3319061"/>
            <a:ext cx="4451546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表达式只能简化函数式接口的匿名内部类的写法形式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2A8CC42-D915-45EF-9347-CB36EC1D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05" y="3147604"/>
            <a:ext cx="5262135" cy="135479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(匿名内部类被重写方法的形参列表) -&gt; {</a:t>
            </a:r>
            <a:b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被重写方法的方法体代码。</a:t>
            </a:r>
            <a:b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是语法形式，无实际含义</a:t>
            </a:r>
            <a:endParaRPr kumimoji="0" lang="zh-CN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6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B1484-A45C-43E1-BF63-711C09627A2C}"/>
              </a:ext>
            </a:extLst>
          </p:cNvPr>
          <p:cNvSpPr txBox="1"/>
          <p:nvPr/>
        </p:nvSpPr>
        <p:spPr>
          <a:xfrm>
            <a:off x="245533" y="1330961"/>
            <a:ext cx="47311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78CA0AF-3E5C-43CB-9E06-914C0E811DB3}"/>
              </a:ext>
            </a:extLst>
          </p:cNvPr>
          <p:cNvSpPr txBox="1"/>
          <p:nvPr/>
        </p:nvSpPr>
        <p:spPr>
          <a:xfrm>
            <a:off x="245533" y="2120900"/>
            <a:ext cx="5850467" cy="332398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Swimming()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swim()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27551D2-5983-4353-9A89-8EC7D303E490}"/>
              </a:ext>
            </a:extLst>
          </p:cNvPr>
          <p:cNvSpPr txBox="1"/>
          <p:nvPr/>
        </p:nvSpPr>
        <p:spPr>
          <a:xfrm>
            <a:off x="6191251" y="2120901"/>
            <a:ext cx="5850467" cy="267765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-&gt;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F1D27C-D4C6-4111-9C0F-91B56CFE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4" y="5353051"/>
            <a:ext cx="80221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8CAF05-3026-4B12-85D0-C453ED49D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0218" y="5291667"/>
            <a:ext cx="2852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代码更少，关注点更加明确了</a:t>
            </a:r>
          </a:p>
        </p:txBody>
      </p:sp>
    </p:spTree>
    <p:extLst>
      <p:ext uri="{BB962C8B-B14F-4D97-AF65-F5344CB8AC3E}">
        <p14:creationId xmlns:p14="http://schemas.microsoft.com/office/powerpoint/2010/main" val="4402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732191" y="2184396"/>
            <a:ext cx="6915182" cy="24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表达式的基本作用？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简化函数式接口的匿名内部类的写法。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表达式有什么使用前提？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必须是接口的匿名内部类，接口中只能有一个抽象方法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09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实战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简化常见函数式接口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表达式的省略规则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8559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1C70D-C1FE-4725-B7A1-88C93D9665D4}"/>
              </a:ext>
            </a:extLst>
          </p:cNvPr>
          <p:cNvSpPr txBox="1"/>
          <p:nvPr/>
        </p:nvSpPr>
        <p:spPr>
          <a:xfrm>
            <a:off x="838201" y="1054101"/>
            <a:ext cx="482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Lambda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表达式简化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Comparator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接口的匿名形式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1EF222-3857-4B30-B40D-D40E4FF1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782861"/>
            <a:ext cx="5257799" cy="304698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ages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Comparator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compare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o1,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o2)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o2 - o1;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F0A32F-7283-4CD2-985E-7278F913E4A4}"/>
              </a:ext>
            </a:extLst>
          </p:cNvPr>
          <p:cNvSpPr/>
          <p:nvPr/>
        </p:nvSpPr>
        <p:spPr>
          <a:xfrm>
            <a:off x="1087120" y="2502933"/>
            <a:ext cx="4683760" cy="16321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8CFF85-FA3E-4EF5-80A7-F3B276E5AF3B}"/>
              </a:ext>
            </a:extLst>
          </p:cNvPr>
          <p:cNvCxnSpPr/>
          <p:nvPr/>
        </p:nvCxnSpPr>
        <p:spPr>
          <a:xfrm>
            <a:off x="5770880" y="3322320"/>
            <a:ext cx="1706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632C464F-3276-4EB3-92EE-92D7281D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880" y="2903527"/>
            <a:ext cx="4429760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Arrays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sort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ages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,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o1,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o2) -&gt;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o2 - o1;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});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EC2A72B-E361-4CCC-BB1B-D044DBD6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78" y="4068890"/>
            <a:ext cx="3738984" cy="19192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8BD9274-E63E-433A-AD46-15BED11B76F2}"/>
              </a:ext>
            </a:extLst>
          </p:cNvPr>
          <p:cNvSpPr txBox="1"/>
          <p:nvPr/>
        </p:nvSpPr>
        <p:spPr>
          <a:xfrm>
            <a:off x="838201" y="5028533"/>
            <a:ext cx="6128326" cy="89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注意：通常我们见到的函数式接口上都有一个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@FunctionalInterface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注解，标记该接口必须是满足函数式接口。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1C70D-C1FE-4725-B7A1-88C93D9665D4}"/>
              </a:ext>
            </a:extLst>
          </p:cNvPr>
          <p:cNvSpPr txBox="1"/>
          <p:nvPr/>
        </p:nvSpPr>
        <p:spPr>
          <a:xfrm>
            <a:off x="838201" y="1054101"/>
            <a:ext cx="660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Lambda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表达式简化按钮监听器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ActionListener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的匿名内部类形式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B94B6C9-211D-4433-B173-A5A3CDF0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721306"/>
            <a:ext cx="5257799" cy="31700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JButton btn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JButton(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给登录按钮绑定点击事件监听器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btn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.addActionListener(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ActionListener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actionPerformed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ActionEvent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登录一下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~~~"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908F43-00BB-4993-BF5F-457DC769CA92}"/>
              </a:ext>
            </a:extLst>
          </p:cNvPr>
          <p:cNvSpPr/>
          <p:nvPr/>
        </p:nvSpPr>
        <p:spPr>
          <a:xfrm>
            <a:off x="965200" y="2457390"/>
            <a:ext cx="4683760" cy="194321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D420C8C-58BD-490C-AAE8-60D2A5311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880" y="2903527"/>
            <a:ext cx="4429760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btn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.addActionListener(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ActionEvent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e) -&gt;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登录一下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~~~"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008959-727D-4B70-9ADD-957B94B482F5}"/>
              </a:ext>
            </a:extLst>
          </p:cNvPr>
          <p:cNvCxnSpPr/>
          <p:nvPr/>
        </p:nvCxnSpPr>
        <p:spPr>
          <a:xfrm>
            <a:off x="5770880" y="3322320"/>
            <a:ext cx="1706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DA8BC65-85AD-43FB-AF42-FA740C50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78" y="4068890"/>
            <a:ext cx="3738984" cy="19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://5b0988e595225.cdn.sohucs.com/q_70,c_zoom,w_640/images/20180225/b44edf4c3e8e46e99ca1880d06185b98.gif">
            <a:extLst>
              <a:ext uri="{FF2B5EF4-FFF2-40B4-BE49-F238E27FC236}">
                <a16:creationId xmlns:a16="http://schemas.microsoft.com/office/drawing/2014/main" id="{7DD39FF9-7B10-44EC-B0ED-01EF841883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5333" y="1509185"/>
            <a:ext cx="3048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1F78F0-260C-494B-A9D5-BE8FC58C8382}"/>
              </a:ext>
            </a:extLst>
          </p:cNvPr>
          <p:cNvSpPr/>
          <p:nvPr/>
        </p:nvSpPr>
        <p:spPr>
          <a:xfrm>
            <a:off x="8015818" y="1509184"/>
            <a:ext cx="2785533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77097EE-B311-46B7-B64D-A13CC70C547C}"/>
              </a:ext>
            </a:extLst>
          </p:cNvPr>
          <p:cNvCxnSpPr/>
          <p:nvPr/>
        </p:nvCxnSpPr>
        <p:spPr>
          <a:xfrm flipH="1">
            <a:off x="5520267" y="2660651"/>
            <a:ext cx="3539067" cy="172931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EC73B86-ADDB-4550-AB3C-E1FCFF5E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09" y="1905719"/>
            <a:ext cx="5640071" cy="1077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Alibaba PuHuiTi R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[] args) 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</a:b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Date 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Date();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E448F-BFE4-49FD-AAF0-0E409AD9CF81}"/>
              </a:ext>
            </a:extLst>
          </p:cNvPr>
          <p:cNvSpPr txBox="1"/>
          <p:nvPr/>
        </p:nvSpPr>
        <p:spPr>
          <a:xfrm>
            <a:off x="866138" y="141251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时间形式一：日期类表示时间的代码：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432BEC-FFA4-45EE-9AD3-3BCD7F774537}"/>
              </a:ext>
            </a:extLst>
          </p:cNvPr>
          <p:cNvSpPr txBox="1"/>
          <p:nvPr/>
        </p:nvSpPr>
        <p:spPr>
          <a:xfrm>
            <a:off x="866138" y="34660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控制台输出：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0BD6B2-05E7-45D9-8116-36D69328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29" y="4222623"/>
            <a:ext cx="4295775" cy="6667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61E7B7-A006-4AD8-A1D9-2E9AA9C83075}"/>
              </a:ext>
            </a:extLst>
          </p:cNvPr>
          <p:cNvSpPr/>
          <p:nvPr/>
        </p:nvSpPr>
        <p:spPr>
          <a:xfrm>
            <a:off x="969009" y="4091060"/>
            <a:ext cx="4559302" cy="99685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实战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简化常见函数式接口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表达式的省略规则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7317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A6A1D7-4B0C-426B-913D-79D63FC8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70298"/>
            <a:ext cx="9479280" cy="3535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Lambda表达式的省略写法（进一步在Lambda表达式的基础上继续简化）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参数类型可以省略不写。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如果只有一个参数，参数类型可以省略，同时()也可以省略。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如果Lambda表达式的方法体代码只有一行代码。可以省略大括号不写,同时要省略分号！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如果Lambda表达式的方法体代码只有一行代码。可以省略大括号不写。此时，如果这行代码是return语句，必须省略return不写，同时也必须省略";"不写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B08CE8-3DF8-4C18-A1D6-643748B6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02" y="3774110"/>
            <a:ext cx="3004820" cy="2678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1F78F0-260C-494B-A9D5-BE8FC58C8382}"/>
              </a:ext>
            </a:extLst>
          </p:cNvPr>
          <p:cNvSpPr/>
          <p:nvPr/>
        </p:nvSpPr>
        <p:spPr>
          <a:xfrm>
            <a:off x="8015818" y="1509184"/>
            <a:ext cx="2785533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73B86-ADDB-4550-AB3C-E1FCFF5E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09" y="1972166"/>
            <a:ext cx="5640071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Date 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Date();</a:t>
            </a:r>
            <a:b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.getTime();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E448F-BFE4-49FD-AAF0-0E409AD9CF81}"/>
              </a:ext>
            </a:extLst>
          </p:cNvPr>
          <p:cNvSpPr txBox="1"/>
          <p:nvPr/>
        </p:nvSpPr>
        <p:spPr>
          <a:xfrm>
            <a:off x="866138" y="141251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时间形式二：时间毫秒值表示时间的代码：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432BEC-FFA4-45EE-9AD3-3BCD7F774537}"/>
              </a:ext>
            </a:extLst>
          </p:cNvPr>
          <p:cNvSpPr txBox="1"/>
          <p:nvPr/>
        </p:nvSpPr>
        <p:spPr>
          <a:xfrm>
            <a:off x="866138" y="34660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控制台输出：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61E7B7-A006-4AD8-A1D9-2E9AA9C83075}"/>
              </a:ext>
            </a:extLst>
          </p:cNvPr>
          <p:cNvSpPr/>
          <p:nvPr/>
        </p:nvSpPr>
        <p:spPr>
          <a:xfrm>
            <a:off x="969009" y="4021057"/>
            <a:ext cx="4559302" cy="99685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Picture 4" descr="http://b-ssl.duitang.com/uploads/item/201508/07/20150807144132_kiRhn.thumb.700_0.jpeg">
            <a:extLst>
              <a:ext uri="{FF2B5EF4-FFF2-40B4-BE49-F238E27FC236}">
                <a16:creationId xmlns:a16="http://schemas.microsoft.com/office/drawing/2014/main" id="{D5B8697F-F422-4CC1-890B-54D733744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2277534"/>
            <a:ext cx="3448051" cy="33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CDD722-94CE-4642-8302-7C2E39B59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31" y="4224208"/>
            <a:ext cx="4362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31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24679</TotalTime>
  <Words>6451</Words>
  <Application>Microsoft Office PowerPoint</Application>
  <PresentationFormat>宽屏</PresentationFormat>
  <Paragraphs>936</Paragraphs>
  <Slides>83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83</vt:i4>
      </vt:variant>
    </vt:vector>
  </HeadingPairs>
  <TitlesOfParts>
    <vt:vector size="109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常用API、Lambda、 常见算法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4290</cp:revision>
  <dcterms:created xsi:type="dcterms:W3CDTF">2020-03-31T02:23:27Z</dcterms:created>
  <dcterms:modified xsi:type="dcterms:W3CDTF">2021-10-31T02:18:24Z</dcterms:modified>
</cp:coreProperties>
</file>