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22"/>
  </p:notesMasterIdLst>
  <p:handoutMasterIdLst>
    <p:handoutMasterId r:id="rId123"/>
  </p:handoutMasterIdLst>
  <p:sldIdLst>
    <p:sldId id="1105" r:id="rId8"/>
    <p:sldId id="1409" r:id="rId9"/>
    <p:sldId id="471" r:id="rId10"/>
    <p:sldId id="1302" r:id="rId11"/>
    <p:sldId id="673" r:id="rId12"/>
    <p:sldId id="467" r:id="rId13"/>
    <p:sldId id="259" r:id="rId14"/>
    <p:sldId id="261" r:id="rId15"/>
    <p:sldId id="694" r:id="rId16"/>
    <p:sldId id="1408" r:id="rId17"/>
    <p:sldId id="263" r:id="rId18"/>
    <p:sldId id="1412" r:id="rId19"/>
    <p:sldId id="260" r:id="rId20"/>
    <p:sldId id="696" r:id="rId21"/>
    <p:sldId id="1413" r:id="rId22"/>
    <p:sldId id="1406" r:id="rId23"/>
    <p:sldId id="697" r:id="rId24"/>
    <p:sldId id="461" r:id="rId25"/>
    <p:sldId id="1414" r:id="rId26"/>
    <p:sldId id="636" r:id="rId27"/>
    <p:sldId id="698" r:id="rId28"/>
    <p:sldId id="1415" r:id="rId29"/>
    <p:sldId id="460" r:id="rId30"/>
    <p:sldId id="657" r:id="rId31"/>
    <p:sldId id="639" r:id="rId32"/>
    <p:sldId id="640" r:id="rId33"/>
    <p:sldId id="641" r:id="rId34"/>
    <p:sldId id="642" r:id="rId35"/>
    <p:sldId id="643" r:id="rId36"/>
    <p:sldId id="644" r:id="rId37"/>
    <p:sldId id="645" r:id="rId38"/>
    <p:sldId id="646" r:id="rId39"/>
    <p:sldId id="700" r:id="rId40"/>
    <p:sldId id="1416" r:id="rId41"/>
    <p:sldId id="707" r:id="rId42"/>
    <p:sldId id="1417" r:id="rId43"/>
    <p:sldId id="703" r:id="rId44"/>
    <p:sldId id="1418" r:id="rId45"/>
    <p:sldId id="693" r:id="rId46"/>
    <p:sldId id="709" r:id="rId47"/>
    <p:sldId id="738" r:id="rId48"/>
    <p:sldId id="1419" r:id="rId49"/>
    <p:sldId id="763" r:id="rId50"/>
    <p:sldId id="826" r:id="rId51"/>
    <p:sldId id="905" r:id="rId52"/>
    <p:sldId id="1421" r:id="rId53"/>
    <p:sldId id="285" r:id="rId54"/>
    <p:sldId id="287" r:id="rId55"/>
    <p:sldId id="289" r:id="rId56"/>
    <p:sldId id="346" r:id="rId57"/>
    <p:sldId id="739" r:id="rId58"/>
    <p:sldId id="1422" r:id="rId59"/>
    <p:sldId id="362" r:id="rId60"/>
    <p:sldId id="1423" r:id="rId61"/>
    <p:sldId id="687" r:id="rId62"/>
    <p:sldId id="688" r:id="rId63"/>
    <p:sldId id="270" r:id="rId64"/>
    <p:sldId id="689" r:id="rId65"/>
    <p:sldId id="742" r:id="rId66"/>
    <p:sldId id="741" r:id="rId67"/>
    <p:sldId id="1424" r:id="rId68"/>
    <p:sldId id="715" r:id="rId69"/>
    <p:sldId id="340" r:id="rId70"/>
    <p:sldId id="377" r:id="rId71"/>
    <p:sldId id="716" r:id="rId72"/>
    <p:sldId id="1425" r:id="rId73"/>
    <p:sldId id="718" r:id="rId74"/>
    <p:sldId id="719" r:id="rId75"/>
    <p:sldId id="720" r:id="rId76"/>
    <p:sldId id="1426" r:id="rId77"/>
    <p:sldId id="722" r:id="rId78"/>
    <p:sldId id="723" r:id="rId79"/>
    <p:sldId id="724" r:id="rId80"/>
    <p:sldId id="1427" r:id="rId81"/>
    <p:sldId id="745" r:id="rId82"/>
    <p:sldId id="727" r:id="rId83"/>
    <p:sldId id="728" r:id="rId84"/>
    <p:sldId id="729" r:id="rId85"/>
    <p:sldId id="730" r:id="rId86"/>
    <p:sldId id="768" r:id="rId87"/>
    <p:sldId id="1428" r:id="rId88"/>
    <p:sldId id="732" r:id="rId89"/>
    <p:sldId id="769" r:id="rId90"/>
    <p:sldId id="385" r:id="rId91"/>
    <p:sldId id="734" r:id="rId92"/>
    <p:sldId id="1429" r:id="rId93"/>
    <p:sldId id="336" r:id="rId94"/>
    <p:sldId id="764" r:id="rId95"/>
    <p:sldId id="1430" r:id="rId96"/>
    <p:sldId id="765" r:id="rId97"/>
    <p:sldId id="314" r:id="rId98"/>
    <p:sldId id="766" r:id="rId99"/>
    <p:sldId id="767" r:id="rId100"/>
    <p:sldId id="1434" r:id="rId101"/>
    <p:sldId id="1431" r:id="rId102"/>
    <p:sldId id="746" r:id="rId103"/>
    <p:sldId id="744" r:id="rId104"/>
    <p:sldId id="748" r:id="rId105"/>
    <p:sldId id="747" r:id="rId106"/>
    <p:sldId id="749" r:id="rId107"/>
    <p:sldId id="1432" r:id="rId108"/>
    <p:sldId id="751" r:id="rId109"/>
    <p:sldId id="752" r:id="rId110"/>
    <p:sldId id="753" r:id="rId111"/>
    <p:sldId id="1433" r:id="rId112"/>
    <p:sldId id="770" r:id="rId113"/>
    <p:sldId id="756" r:id="rId114"/>
    <p:sldId id="757" r:id="rId115"/>
    <p:sldId id="758" r:id="rId116"/>
    <p:sldId id="771" r:id="rId117"/>
    <p:sldId id="772" r:id="rId118"/>
    <p:sldId id="773" r:id="rId119"/>
    <p:sldId id="355" r:id="rId120"/>
    <p:sldId id="264" r:id="rId1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5852" autoAdjust="0"/>
  </p:normalViewPr>
  <p:slideViewPr>
    <p:cSldViewPr snapToGrid="0">
      <p:cViewPr varScale="1">
        <p:scale>
          <a:sx n="98" d="100"/>
          <a:sy n="98" d="100"/>
        </p:scale>
        <p:origin x="110" y="91"/>
      </p:cViewPr>
      <p:guideLst/>
    </p:cSldViewPr>
  </p:slideViewPr>
  <p:outlineViewPr>
    <p:cViewPr>
      <p:scale>
        <a:sx n="33" d="100"/>
        <a:sy n="33" d="100"/>
      </p:scale>
      <p:origin x="0" y="-2919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handoutMaster" Target="handoutMasters/handoutMaster1.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13" Type="http://schemas.openxmlformats.org/officeDocument/2006/relationships/slide" Target="slides/slide106.xml"/><Relationship Id="rId118" Type="http://schemas.openxmlformats.org/officeDocument/2006/relationships/slide" Target="slides/slide111.xml"/><Relationship Id="rId126"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slide" Target="slides/slide101.xml"/><Relationship Id="rId116" Type="http://schemas.openxmlformats.org/officeDocument/2006/relationships/slide" Target="slides/slide109.xml"/><Relationship Id="rId124"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slide" Target="slides/slide10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slide" Target="slides/slide107.xml"/><Relationship Id="rId119" Type="http://schemas.openxmlformats.org/officeDocument/2006/relationships/slide" Target="slides/slide112.xml"/><Relationship Id="rId127" Type="http://schemas.openxmlformats.org/officeDocument/2006/relationships/tableStyles" Target="tableStyle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61" Type="http://schemas.openxmlformats.org/officeDocument/2006/relationships/slide" Target="slides/slide54.xml"/><Relationship Id="rId82"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2021/10/10</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a:t>
            </a:fld>
            <a:endParaRPr lang="zh-CN" altLang="en-US"/>
          </a:p>
        </p:txBody>
      </p:sp>
    </p:spTree>
    <p:extLst>
      <p:ext uri="{BB962C8B-B14F-4D97-AF65-F5344CB8AC3E}">
        <p14:creationId xmlns:p14="http://schemas.microsoft.com/office/powerpoint/2010/main" val="3451228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a:extLst>
              <a:ext uri="{FF2B5EF4-FFF2-40B4-BE49-F238E27FC236}">
                <a16:creationId xmlns:a16="http://schemas.microsoft.com/office/drawing/2014/main" id="{AFB048C4-0E90-4FCE-9F7F-D13B09FC10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A496AB0-581A-4CBF-B01C-6E248A34806A}"/>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4388" name="灯片编号占位符 3">
            <a:extLst>
              <a:ext uri="{FF2B5EF4-FFF2-40B4-BE49-F238E27FC236}">
                <a16:creationId xmlns:a16="http://schemas.microsoft.com/office/drawing/2014/main" id="{C9A2E0FA-EADC-430D-A5D5-2F5B3E80C0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D9B2A0-AB67-4C90-BC9B-4144964F7422}" type="slidenum">
              <a:rPr lang="zh-CN" altLang="en-US" smtClean="0"/>
              <a:pPr/>
              <a:t>26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a:extLst>
              <a:ext uri="{FF2B5EF4-FFF2-40B4-BE49-F238E27FC236}">
                <a16:creationId xmlns:a16="http://schemas.microsoft.com/office/drawing/2014/main" id="{874F71AC-1ADE-4D90-8FF0-342929843E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45B9A3E-095E-453C-BA2C-2E64F30AFBAC}"/>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6436" name="灯片编号占位符 3">
            <a:extLst>
              <a:ext uri="{FF2B5EF4-FFF2-40B4-BE49-F238E27FC236}">
                <a16:creationId xmlns:a16="http://schemas.microsoft.com/office/drawing/2014/main" id="{B1B03309-2786-45AF-B4E1-11BD991600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426718-0829-4ACE-BA9C-7F0D740B2B88}" type="slidenum">
              <a:rPr lang="zh-CN" altLang="en-US" smtClean="0"/>
              <a:pPr/>
              <a:t>27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a:extLst>
              <a:ext uri="{FF2B5EF4-FFF2-40B4-BE49-F238E27FC236}">
                <a16:creationId xmlns:a16="http://schemas.microsoft.com/office/drawing/2014/main" id="{B83B6C0A-F82C-4946-A6D0-90F1DB8667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42751D0-44E6-469B-8F18-91C88B83F7DA}"/>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8484" name="灯片编号占位符 3">
            <a:extLst>
              <a:ext uri="{FF2B5EF4-FFF2-40B4-BE49-F238E27FC236}">
                <a16:creationId xmlns:a16="http://schemas.microsoft.com/office/drawing/2014/main" id="{CC13E826-D076-4C0A-8620-E9F9F38262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58BEDEB-5D42-468C-9DB5-16547611EB6E}" type="slidenum">
              <a:rPr lang="zh-CN" altLang="en-US" smtClean="0"/>
              <a:pPr/>
              <a:t>28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a:extLst>
              <a:ext uri="{FF2B5EF4-FFF2-40B4-BE49-F238E27FC236}">
                <a16:creationId xmlns:a16="http://schemas.microsoft.com/office/drawing/2014/main" id="{E1A289A4-D508-4A35-9ABA-2A388C993F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E9822C-C9F9-4F59-A66D-3B09E6E8C624}"/>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0532" name="灯片编号占位符 3">
            <a:extLst>
              <a:ext uri="{FF2B5EF4-FFF2-40B4-BE49-F238E27FC236}">
                <a16:creationId xmlns:a16="http://schemas.microsoft.com/office/drawing/2014/main" id="{0DB5914D-8FCD-463A-837B-16D1DF5678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01910E1-81D6-40BE-95D3-0CB738B8134A}" type="slidenum">
              <a:rPr lang="zh-CN" altLang="en-US" smtClean="0"/>
              <a:pPr/>
              <a:t>29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a:extLst>
              <a:ext uri="{FF2B5EF4-FFF2-40B4-BE49-F238E27FC236}">
                <a16:creationId xmlns:a16="http://schemas.microsoft.com/office/drawing/2014/main" id="{EDDCE264-1CBB-4E2E-8810-9CF3BC63BB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F6EA870-74A7-473D-946E-B793DEDD25E9}"/>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2580" name="灯片编号占位符 3">
            <a:extLst>
              <a:ext uri="{FF2B5EF4-FFF2-40B4-BE49-F238E27FC236}">
                <a16:creationId xmlns:a16="http://schemas.microsoft.com/office/drawing/2014/main" id="{6AFDF827-3F99-4A5C-872B-E71C37EF6C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1E263D3-E8E4-4833-88A1-6CCF190E7DEF}" type="slidenum">
              <a:rPr lang="zh-CN" altLang="en-US" smtClean="0"/>
              <a:pPr/>
              <a:t>30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1874F38D-2CDD-4D78-9863-E89C385457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8116D0F-6C28-4BE4-B275-4BDF6D2049DB}"/>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4628" name="灯片编号占位符 3">
            <a:extLst>
              <a:ext uri="{FF2B5EF4-FFF2-40B4-BE49-F238E27FC236}">
                <a16:creationId xmlns:a16="http://schemas.microsoft.com/office/drawing/2014/main" id="{DD5FA3A4-A533-4B66-BE58-ED4E940CA1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B7D6104-54AC-46B1-98B3-3EA80614E032}" type="slidenum">
              <a:rPr lang="zh-CN" altLang="en-US" smtClean="0"/>
              <a:pPr/>
              <a:t>31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a:extLst>
              <a:ext uri="{FF2B5EF4-FFF2-40B4-BE49-F238E27FC236}">
                <a16:creationId xmlns:a16="http://schemas.microsoft.com/office/drawing/2014/main" id="{5B233B11-1880-4AE2-A3C8-17661A306F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3DF9E24-907C-447F-9413-B0DCBD5E0ABD}"/>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6676" name="灯片编号占位符 3">
            <a:extLst>
              <a:ext uri="{FF2B5EF4-FFF2-40B4-BE49-F238E27FC236}">
                <a16:creationId xmlns:a16="http://schemas.microsoft.com/office/drawing/2014/main" id="{E67C609A-6943-4084-BE54-66BAAF7C96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36B66E5-FF50-423C-8E82-E3BBB9ED2453}" type="slidenum">
              <a:rPr lang="zh-CN" altLang="en-US" smtClean="0"/>
              <a:pPr/>
              <a:t>32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9C754576-A4FD-4410-AAA9-C77842537F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10DB433-20F3-49EA-89FD-6AFC710F51D1}"/>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说完第一句之后，通过计算机演示一下二进制数据表示，来一个</a:t>
            </a:r>
            <a:r>
              <a:rPr lang="en-US" altLang="zh-CN" dirty="0">
                <a:solidFill>
                  <a:schemeClr val="tx1">
                    <a:lumMod val="85000"/>
                    <a:lumOff val="15000"/>
                  </a:schemeClr>
                </a:solidFill>
                <a:latin typeface="微软雅黑" pitchFamily="34" charset="-122"/>
                <a:ea typeface="微软雅黑" pitchFamily="34" charset="-122"/>
              </a:rPr>
              <a:t>10</a:t>
            </a:r>
            <a:r>
              <a:rPr lang="zh-CN" altLang="en-US" dirty="0">
                <a:solidFill>
                  <a:schemeClr val="tx1">
                    <a:lumMod val="85000"/>
                    <a:lumOff val="15000"/>
                  </a:schemeClr>
                </a:solidFill>
                <a:latin typeface="微软雅黑" pitchFamily="34" charset="-122"/>
                <a:ea typeface="微软雅黑" pitchFamily="34" charset="-122"/>
              </a:rPr>
              <a:t>，再来一个</a:t>
            </a:r>
            <a:r>
              <a:rPr lang="en-US" altLang="zh-CN" dirty="0">
                <a:solidFill>
                  <a:schemeClr val="tx1">
                    <a:lumMod val="85000"/>
                    <a:lumOff val="15000"/>
                  </a:schemeClr>
                </a:solidFill>
                <a:latin typeface="微软雅黑" pitchFamily="34" charset="-122"/>
                <a:ea typeface="微软雅黑" pitchFamily="34" charset="-122"/>
              </a:rPr>
              <a:t>666</a:t>
            </a:r>
          </a:p>
          <a:p>
            <a:pPr>
              <a:defRPr/>
            </a:pPr>
            <a:r>
              <a:rPr lang="zh-CN" altLang="en-US" dirty="0">
                <a:solidFill>
                  <a:schemeClr val="tx1">
                    <a:lumMod val="85000"/>
                    <a:lumOff val="15000"/>
                  </a:schemeClr>
                </a:solidFill>
                <a:latin typeface="微软雅黑" pitchFamily="34" charset="-122"/>
                <a:ea typeface="微软雅黑" pitchFamily="34" charset="-122"/>
              </a:rPr>
              <a:t>那么， 我们到底由哪些常见的字符编码吗呢，在讲解字符编码之前，我们再说一个内容，字符集</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2948" name="灯片编号占位符 3">
            <a:extLst>
              <a:ext uri="{FF2B5EF4-FFF2-40B4-BE49-F238E27FC236}">
                <a16:creationId xmlns:a16="http://schemas.microsoft.com/office/drawing/2014/main" id="{F0B95BC1-FC25-4828-B913-045BAEF539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A41724F-EC15-4130-8D99-E9DB39CF3BAE}" type="slidenum">
              <a:rPr lang="zh-CN" altLang="en-US">
                <a:solidFill>
                  <a:srgbClr val="000000"/>
                </a:solidFill>
              </a:rPr>
              <a:pPr/>
              <a:t>47</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79BADE0F-89A4-492A-B34A-E552BC463C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4439619-9B04-49B6-A180-CDD7ACCA251E}"/>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t>计算机发明之处及后面很长一段时间，只用应用于美国及西方一些发达国家，</a:t>
            </a:r>
            <a:r>
              <a:rPr lang="en-US" altLang="zh-CN" dirty="0"/>
              <a:t>ASCII</a:t>
            </a:r>
            <a:r>
              <a:rPr lang="zh-CN" altLang="en-US" dirty="0"/>
              <a:t>能够很好满足用户的需求。但是当中国也有了计算机之后，为了显示中文，必须设计一套编码规则用于将汉字转换为计算机可以接受的，所以，这个时候，就出现了</a:t>
            </a:r>
            <a:r>
              <a:rPr lang="en-US" altLang="zh-CN" dirty="0"/>
              <a:t>GBXXX</a:t>
            </a:r>
            <a:r>
              <a:rPr lang="zh-CN" altLang="en-US" dirty="0"/>
              <a:t>字符集</a:t>
            </a:r>
            <a:endParaRPr lang="en-US" altLang="zh-CN" dirty="0"/>
          </a:p>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84996" name="灯片编号占位符 3">
            <a:extLst>
              <a:ext uri="{FF2B5EF4-FFF2-40B4-BE49-F238E27FC236}">
                <a16:creationId xmlns:a16="http://schemas.microsoft.com/office/drawing/2014/main" id="{A43A8C28-3C42-4211-9A46-BA2D549FD3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6E6065A-0849-4DBE-9154-BD9F3FE5B3C7}" type="slidenum">
              <a:rPr lang="zh-CN" altLang="en-US">
                <a:solidFill>
                  <a:srgbClr val="000000"/>
                </a:solidFill>
              </a:rPr>
              <a:pPr/>
              <a:t>48</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D4B09B2F-7D33-4CB5-A9E0-5B0A0B1484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493AFAD-78E8-40F1-BA66-8C179907653C}"/>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说到最后，大家需要知道两个常见的编码方式，</a:t>
            </a:r>
            <a:r>
              <a:rPr lang="en-US" altLang="zh-CN" dirty="0">
                <a:solidFill>
                  <a:schemeClr val="tx1">
                    <a:lumMod val="85000"/>
                    <a:lumOff val="15000"/>
                  </a:schemeClr>
                </a:solidFill>
                <a:latin typeface="微软雅黑" pitchFamily="34" charset="-122"/>
                <a:ea typeface="微软雅黑" pitchFamily="34" charset="-122"/>
              </a:rPr>
              <a:t>GBK</a:t>
            </a:r>
            <a:r>
              <a:rPr lang="zh-CN" altLang="en-US" dirty="0">
                <a:solidFill>
                  <a:schemeClr val="tx1">
                    <a:lumMod val="85000"/>
                    <a:lumOff val="15000"/>
                  </a:schemeClr>
                </a:solidFill>
                <a:latin typeface="微软雅黑" pitchFamily="34" charset="-122"/>
                <a:ea typeface="微软雅黑" pitchFamily="34" charset="-122"/>
              </a:rPr>
              <a:t>和</a:t>
            </a:r>
            <a:r>
              <a:rPr lang="en-US" altLang="zh-CN" dirty="0">
                <a:solidFill>
                  <a:schemeClr val="tx1">
                    <a:lumMod val="85000"/>
                    <a:lumOff val="15000"/>
                  </a:schemeClr>
                </a:solidFill>
                <a:latin typeface="微软雅黑" pitchFamily="34" charset="-122"/>
                <a:ea typeface="微软雅黑" pitchFamily="34" charset="-122"/>
              </a:rPr>
              <a:t>UTF-8</a:t>
            </a:r>
            <a:r>
              <a:rPr lang="zh-CN" altLang="en-US" dirty="0">
                <a:solidFill>
                  <a:schemeClr val="tx1">
                    <a:lumMod val="85000"/>
                    <a:lumOff val="15000"/>
                  </a:schemeClr>
                </a:solidFill>
                <a:latin typeface="微软雅黑" pitchFamily="34" charset="-122"/>
                <a:ea typeface="微软雅黑" pitchFamily="34" charset="-122"/>
              </a:rPr>
              <a:t>。而且还要知道，采用何种规则进行编码，就必须采用何种规则解码</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7044" name="灯片编号占位符 3">
            <a:extLst>
              <a:ext uri="{FF2B5EF4-FFF2-40B4-BE49-F238E27FC236}">
                <a16:creationId xmlns:a16="http://schemas.microsoft.com/office/drawing/2014/main" id="{59145427-B335-4657-925F-62998EFB9E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9BB671E-6800-49BB-B860-C3AA9594DEA6}" type="slidenum">
              <a:rPr lang="zh-CN" altLang="en-US">
                <a:solidFill>
                  <a:srgbClr val="000000"/>
                </a:solidFill>
              </a:rPr>
              <a:pPr/>
              <a:t>49</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AEB09A0D-AD25-45B6-92A2-3368C5DE5F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0BC44832-5693-48EE-9C11-513AD171E8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1748" name="灯片编号占位符 3">
            <a:extLst>
              <a:ext uri="{FF2B5EF4-FFF2-40B4-BE49-F238E27FC236}">
                <a16:creationId xmlns:a16="http://schemas.microsoft.com/office/drawing/2014/main" id="{DB0AE9C0-D96F-4A43-8717-6CC01014D3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5D326F2-5A3E-42B1-A421-AC846817E241}" type="slidenum">
              <a:rPr lang="zh-CN" altLang="en-US">
                <a:solidFill>
                  <a:srgbClr val="000000"/>
                </a:solidFill>
              </a:rPr>
              <a:pPr/>
              <a:t>7</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AFD123DF-7C34-40E4-818F-0D9CD0FFEF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35554ED-CC9A-4624-BAA0-77868C902DC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说到最后，大家需要知道两个常见的编码方式，</a:t>
            </a:r>
            <a:r>
              <a:rPr lang="en-US" altLang="zh-CN" dirty="0">
                <a:solidFill>
                  <a:schemeClr val="tx1">
                    <a:lumMod val="85000"/>
                    <a:lumOff val="15000"/>
                  </a:schemeClr>
                </a:solidFill>
                <a:latin typeface="微软雅黑" pitchFamily="34" charset="-122"/>
                <a:ea typeface="微软雅黑" pitchFamily="34" charset="-122"/>
              </a:rPr>
              <a:t>GBK</a:t>
            </a:r>
            <a:r>
              <a:rPr lang="zh-CN" altLang="en-US" dirty="0">
                <a:solidFill>
                  <a:schemeClr val="tx1">
                    <a:lumMod val="85000"/>
                    <a:lumOff val="15000"/>
                  </a:schemeClr>
                </a:solidFill>
                <a:latin typeface="微软雅黑" pitchFamily="34" charset="-122"/>
                <a:ea typeface="微软雅黑" pitchFamily="34" charset="-122"/>
              </a:rPr>
              <a:t>和</a:t>
            </a:r>
            <a:r>
              <a:rPr lang="en-US" altLang="zh-CN" dirty="0">
                <a:solidFill>
                  <a:schemeClr val="tx1">
                    <a:lumMod val="85000"/>
                    <a:lumOff val="15000"/>
                  </a:schemeClr>
                </a:solidFill>
                <a:latin typeface="微软雅黑" pitchFamily="34" charset="-122"/>
                <a:ea typeface="微软雅黑" pitchFamily="34" charset="-122"/>
              </a:rPr>
              <a:t>UTF-8</a:t>
            </a:r>
            <a:r>
              <a:rPr lang="zh-CN" altLang="en-US" dirty="0">
                <a:solidFill>
                  <a:schemeClr val="tx1">
                    <a:lumMod val="85000"/>
                    <a:lumOff val="15000"/>
                  </a:schemeClr>
                </a:solidFill>
                <a:latin typeface="微软雅黑" pitchFamily="34" charset="-122"/>
                <a:ea typeface="微软雅黑" pitchFamily="34" charset="-122"/>
              </a:rPr>
              <a:t>。而且还要知道，采用何种规则进行编码，就必须采用何种规则解码</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1140" name="灯片编号占位符 3">
            <a:extLst>
              <a:ext uri="{FF2B5EF4-FFF2-40B4-BE49-F238E27FC236}">
                <a16:creationId xmlns:a16="http://schemas.microsoft.com/office/drawing/2014/main" id="{8F88D0AA-7D74-410D-BF8A-D862AA3231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93DF400-88CC-4178-9FD5-7EC045E4C43A}" type="slidenum">
              <a:rPr lang="zh-CN" altLang="en-US">
                <a:solidFill>
                  <a:srgbClr val="000000"/>
                </a:solidFill>
              </a:rPr>
              <a:pPr/>
              <a:t>50</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3540643D-5CAC-43AE-A0BC-52B8195D7B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84B94CE-1C0A-4D7D-82E4-5E97424A5AB1}"/>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93188" name="灯片编号占位符 3">
            <a:extLst>
              <a:ext uri="{FF2B5EF4-FFF2-40B4-BE49-F238E27FC236}">
                <a16:creationId xmlns:a16="http://schemas.microsoft.com/office/drawing/2014/main" id="{9BAF628A-8153-4516-9CC5-2D032DBBFF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D1EEE1F-02E4-4A37-845D-A028A8D95D86}" type="slidenum">
              <a:rPr lang="zh-CN" altLang="en-US">
                <a:solidFill>
                  <a:srgbClr val="000000"/>
                </a:solidFill>
              </a:rPr>
              <a:pPr/>
              <a:t>53</a:t>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8BBA0196-0DA6-4C0E-AEC5-DC5CF75B5B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86F4EE1E-042D-4C67-91E1-74F486DFAD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18436" name="灯片编号占位符 3">
            <a:extLst>
              <a:ext uri="{FF2B5EF4-FFF2-40B4-BE49-F238E27FC236}">
                <a16:creationId xmlns:a16="http://schemas.microsoft.com/office/drawing/2014/main" id="{E026D561-B25C-4468-88E6-DB333189AD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741A28D-589D-48B3-A5F3-60AD9AA28524}" type="slidenum">
              <a:rPr lang="zh-CN" altLang="en-US">
                <a:solidFill>
                  <a:srgbClr val="000000"/>
                </a:solidFill>
              </a:rPr>
              <a:pPr/>
              <a:t>56</a:t>
            </a:fld>
            <a:endParaRPr lang="zh-CN" altLang="en-US">
              <a:solidFill>
                <a:srgbClr val="000000"/>
              </a:solidFill>
            </a:endParaRPr>
          </a:p>
        </p:txBody>
      </p:sp>
    </p:spTree>
    <p:extLst>
      <p:ext uri="{BB962C8B-B14F-4D97-AF65-F5344CB8AC3E}">
        <p14:creationId xmlns:p14="http://schemas.microsoft.com/office/powerpoint/2010/main" val="4046064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4CD1A752-DB21-40E9-9956-E97FA684D7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8D1C29C-893B-4CF4-BCFF-B433E6552916}"/>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在讲解最后一个内容的时候，先看看硬盘上的两个文件，一个图片，一个文本文件</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6628" name="灯片编号占位符 3">
            <a:extLst>
              <a:ext uri="{FF2B5EF4-FFF2-40B4-BE49-F238E27FC236}">
                <a16:creationId xmlns:a16="http://schemas.microsoft.com/office/drawing/2014/main" id="{A5F988DA-2304-4736-9A11-E5CDCB8A16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C2FE931-03DA-46E6-9427-89598BDA5657}" type="slidenum">
              <a:rPr lang="zh-CN" altLang="en-US">
                <a:solidFill>
                  <a:srgbClr val="000000"/>
                </a:solidFill>
              </a:rPr>
              <a:pPr/>
              <a:t>57</a:t>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63</a:t>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64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67</a:t>
            </a:fld>
            <a:endParaRPr lang="zh-CN" altLang="en-US">
              <a:solidFill>
                <a:srgbClr val="000000"/>
              </a:solidFill>
            </a:endParaRPr>
          </a:p>
        </p:txBody>
      </p:sp>
    </p:spTree>
    <p:extLst>
      <p:ext uri="{BB962C8B-B14F-4D97-AF65-F5344CB8AC3E}">
        <p14:creationId xmlns:p14="http://schemas.microsoft.com/office/powerpoint/2010/main" val="243568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68</a:t>
            </a:fld>
            <a:endParaRPr lang="zh-CN" altLang="en-US"/>
          </a:p>
        </p:txBody>
      </p:sp>
    </p:spTree>
    <p:extLst>
      <p:ext uri="{BB962C8B-B14F-4D97-AF65-F5344CB8AC3E}">
        <p14:creationId xmlns:p14="http://schemas.microsoft.com/office/powerpoint/2010/main" val="3953730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72</a:t>
            </a:fld>
            <a:endParaRPr lang="zh-CN" altLang="en-US"/>
          </a:p>
        </p:txBody>
      </p:sp>
    </p:spTree>
    <p:extLst>
      <p:ext uri="{BB962C8B-B14F-4D97-AF65-F5344CB8AC3E}">
        <p14:creationId xmlns:p14="http://schemas.microsoft.com/office/powerpoint/2010/main" val="385892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76</a:t>
            </a:fld>
            <a:endParaRPr lang="zh-CN" altLang="en-US">
              <a:solidFill>
                <a:srgbClr val="000000"/>
              </a:solidFill>
            </a:endParaRPr>
          </a:p>
        </p:txBody>
      </p:sp>
    </p:spTree>
    <p:extLst>
      <p:ext uri="{BB962C8B-B14F-4D97-AF65-F5344CB8AC3E}">
        <p14:creationId xmlns:p14="http://schemas.microsoft.com/office/powerpoint/2010/main" val="3596902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F01C2C0-9180-41FD-A2B5-964727256F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645DCFDB-53C3-4D4D-9EC8-C346821533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2772" name="灯片编号占位符 3">
            <a:extLst>
              <a:ext uri="{FF2B5EF4-FFF2-40B4-BE49-F238E27FC236}">
                <a16:creationId xmlns:a16="http://schemas.microsoft.com/office/drawing/2014/main" id="{A94B916B-DFB4-49C9-9EB4-C193581A4C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FD180AB-6073-4A86-8FDD-FBE1422E8C0F}" type="slidenum">
              <a:rPr lang="zh-CN" altLang="en-US">
                <a:solidFill>
                  <a:srgbClr val="000000"/>
                </a:solidFill>
              </a:rPr>
              <a:pPr/>
              <a:t>8</a:t>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77</a:t>
            </a:fld>
            <a:endParaRPr lang="zh-CN" altLang="en-US"/>
          </a:p>
        </p:txBody>
      </p:sp>
    </p:spTree>
    <p:extLst>
      <p:ext uri="{BB962C8B-B14F-4D97-AF65-F5344CB8AC3E}">
        <p14:creationId xmlns:p14="http://schemas.microsoft.com/office/powerpoint/2010/main" val="2484569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78</a:t>
            </a:fld>
            <a:endParaRPr lang="zh-CN" altLang="en-US"/>
          </a:p>
        </p:txBody>
      </p:sp>
    </p:spTree>
    <p:extLst>
      <p:ext uri="{BB962C8B-B14F-4D97-AF65-F5344CB8AC3E}">
        <p14:creationId xmlns:p14="http://schemas.microsoft.com/office/powerpoint/2010/main" val="3795619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82</a:t>
            </a:fld>
            <a:endParaRPr lang="zh-CN" altLang="en-US">
              <a:solidFill>
                <a:srgbClr val="000000"/>
              </a:solidFill>
            </a:endParaRPr>
          </a:p>
        </p:txBody>
      </p:sp>
    </p:spTree>
    <p:extLst>
      <p:ext uri="{BB962C8B-B14F-4D97-AF65-F5344CB8AC3E}">
        <p14:creationId xmlns:p14="http://schemas.microsoft.com/office/powerpoint/2010/main" val="1832347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6EC34ECD-C03D-464F-B376-55D3B78E7B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D860C615-02B9-452A-82BD-DD699DA479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68612" name="灯片编号占位符 3">
            <a:extLst>
              <a:ext uri="{FF2B5EF4-FFF2-40B4-BE49-F238E27FC236}">
                <a16:creationId xmlns:a16="http://schemas.microsoft.com/office/drawing/2014/main" id="{F1F1A08C-771A-428B-ACC5-F02F6A2FAB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B07807-11CB-4053-AA10-F02DB0401D19}" type="slidenum">
              <a:rPr lang="zh-CN" altLang="en-US">
                <a:solidFill>
                  <a:srgbClr val="000000"/>
                </a:solidFill>
              </a:rPr>
              <a:pPr/>
              <a:t>84</a:t>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3B94733A-34D9-4C10-AD04-AC3DD91C8E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DE879F2-6229-4642-8EF9-D86CCB236247}"/>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39940" name="灯片编号占位符 3">
            <a:extLst>
              <a:ext uri="{FF2B5EF4-FFF2-40B4-BE49-F238E27FC236}">
                <a16:creationId xmlns:a16="http://schemas.microsoft.com/office/drawing/2014/main" id="{7F86A155-7519-4588-A6EA-CB791FE3C5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9A8EE82-F2E6-4DC7-AD07-D8F52D7F2E07}" type="slidenum">
              <a:rPr lang="zh-CN" altLang="en-US">
                <a:solidFill>
                  <a:srgbClr val="000000"/>
                </a:solidFill>
              </a:rPr>
              <a:pPr/>
              <a:t>87</a:t>
            </a:fld>
            <a:endParaRPr lang="zh-CN" altLang="en-US">
              <a:solidFill>
                <a:srgbClr val="000000"/>
              </a:solidFill>
            </a:endParaRPr>
          </a:p>
        </p:txBody>
      </p:sp>
    </p:spTree>
    <p:extLst>
      <p:ext uri="{BB962C8B-B14F-4D97-AF65-F5344CB8AC3E}">
        <p14:creationId xmlns:p14="http://schemas.microsoft.com/office/powerpoint/2010/main" val="3524287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a:extLst>
              <a:ext uri="{FF2B5EF4-FFF2-40B4-BE49-F238E27FC236}">
                <a16:creationId xmlns:a16="http://schemas.microsoft.com/office/drawing/2014/main" id="{B6007C15-45F8-4601-8856-39620BB182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6D520C5-B7A7-432E-865D-2B812068A27D}"/>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7460" name="灯片编号占位符 3">
            <a:extLst>
              <a:ext uri="{FF2B5EF4-FFF2-40B4-BE49-F238E27FC236}">
                <a16:creationId xmlns:a16="http://schemas.microsoft.com/office/drawing/2014/main" id="{40C67B57-11CF-49A2-AEB2-24C797E14A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951B787-5055-4A14-B6DE-9054AF54CC6B}" type="slidenum">
              <a:rPr lang="zh-CN" altLang="en-US">
                <a:solidFill>
                  <a:srgbClr val="000000"/>
                </a:solidFill>
              </a:rPr>
              <a:pPr/>
              <a:t>91</a:t>
            </a:fld>
            <a:endParaRPr lang="zh-CN" altLang="en-US">
              <a:solidFill>
                <a:srgbClr val="000000"/>
              </a:solidFill>
            </a:endParaRPr>
          </a:p>
        </p:txBody>
      </p:sp>
    </p:spTree>
    <p:extLst>
      <p:ext uri="{BB962C8B-B14F-4D97-AF65-F5344CB8AC3E}">
        <p14:creationId xmlns:p14="http://schemas.microsoft.com/office/powerpoint/2010/main" val="5320517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a:extLst>
              <a:ext uri="{FF2B5EF4-FFF2-40B4-BE49-F238E27FC236}">
                <a16:creationId xmlns:a16="http://schemas.microsoft.com/office/drawing/2014/main" id="{B6007C15-45F8-4601-8856-39620BB182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6D520C5-B7A7-432E-865D-2B812068A27D}"/>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7460" name="灯片编号占位符 3">
            <a:extLst>
              <a:ext uri="{FF2B5EF4-FFF2-40B4-BE49-F238E27FC236}">
                <a16:creationId xmlns:a16="http://schemas.microsoft.com/office/drawing/2014/main" id="{40C67B57-11CF-49A2-AEB2-24C797E14A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951B787-5055-4A14-B6DE-9054AF54CC6B}" type="slidenum">
              <a:rPr lang="zh-CN" altLang="en-US">
                <a:solidFill>
                  <a:srgbClr val="000000"/>
                </a:solidFill>
              </a:rPr>
              <a:pPr/>
              <a:t>92</a:t>
            </a:fld>
            <a:endParaRPr lang="zh-CN" altLang="en-US">
              <a:solidFill>
                <a:srgbClr val="000000"/>
              </a:solidFill>
            </a:endParaRPr>
          </a:p>
        </p:txBody>
      </p:sp>
    </p:spTree>
    <p:extLst>
      <p:ext uri="{BB962C8B-B14F-4D97-AF65-F5344CB8AC3E}">
        <p14:creationId xmlns:p14="http://schemas.microsoft.com/office/powerpoint/2010/main" val="6591356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98</a:t>
            </a:fld>
            <a:endParaRPr lang="zh-CN" altLang="en-US">
              <a:solidFill>
                <a:srgbClr val="000000"/>
              </a:solidFill>
            </a:endParaRPr>
          </a:p>
        </p:txBody>
      </p:sp>
    </p:spTree>
    <p:extLst>
      <p:ext uri="{BB962C8B-B14F-4D97-AF65-F5344CB8AC3E}">
        <p14:creationId xmlns:p14="http://schemas.microsoft.com/office/powerpoint/2010/main" val="40236116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99</a:t>
            </a:fld>
            <a:endParaRPr lang="zh-CN" altLang="en-US"/>
          </a:p>
        </p:txBody>
      </p:sp>
    </p:spTree>
    <p:extLst>
      <p:ext uri="{BB962C8B-B14F-4D97-AF65-F5344CB8AC3E}">
        <p14:creationId xmlns:p14="http://schemas.microsoft.com/office/powerpoint/2010/main" val="1992507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102</a:t>
            </a:fld>
            <a:endParaRPr lang="zh-CN" altLang="en-US">
              <a:solidFill>
                <a:srgbClr val="000000"/>
              </a:solidFill>
            </a:endParaRPr>
          </a:p>
        </p:txBody>
      </p:sp>
    </p:spTree>
    <p:extLst>
      <p:ext uri="{BB962C8B-B14F-4D97-AF65-F5344CB8AC3E}">
        <p14:creationId xmlns:p14="http://schemas.microsoft.com/office/powerpoint/2010/main" val="3535507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7AAD5C42-870A-47BD-93AF-9D8FBD2E90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406ACAC7-205E-4F0F-B2CE-0776EDAFBB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5844" name="灯片编号占位符 3">
            <a:extLst>
              <a:ext uri="{FF2B5EF4-FFF2-40B4-BE49-F238E27FC236}">
                <a16:creationId xmlns:a16="http://schemas.microsoft.com/office/drawing/2014/main" id="{3DAF4623-902B-4771-A20C-AC776EEA8B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A3E04F5-BC44-44D4-A9EF-CBF9BD1F0D48}" type="slidenum">
              <a:rPr lang="zh-CN" altLang="en-US">
                <a:solidFill>
                  <a:srgbClr val="000000"/>
                </a:solidFill>
              </a:rPr>
              <a:pPr/>
              <a:t>11</a:t>
            </a:fld>
            <a:endParaRPr lang="zh-CN" altLang="en-US">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103</a:t>
            </a:fld>
            <a:endParaRPr lang="zh-CN" altLang="en-US"/>
          </a:p>
        </p:txBody>
      </p:sp>
    </p:spTree>
    <p:extLst>
      <p:ext uri="{BB962C8B-B14F-4D97-AF65-F5344CB8AC3E}">
        <p14:creationId xmlns:p14="http://schemas.microsoft.com/office/powerpoint/2010/main" val="24107557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107</a:t>
            </a:fld>
            <a:endParaRPr lang="zh-CN" altLang="en-US">
              <a:solidFill>
                <a:srgbClr val="000000"/>
              </a:solidFill>
            </a:endParaRPr>
          </a:p>
        </p:txBody>
      </p:sp>
    </p:spTree>
    <p:extLst>
      <p:ext uri="{BB962C8B-B14F-4D97-AF65-F5344CB8AC3E}">
        <p14:creationId xmlns:p14="http://schemas.microsoft.com/office/powerpoint/2010/main" val="22734732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108</a:t>
            </a:fld>
            <a:endParaRPr lang="zh-CN" altLang="en-US"/>
          </a:p>
        </p:txBody>
      </p:sp>
    </p:spTree>
    <p:extLst>
      <p:ext uri="{BB962C8B-B14F-4D97-AF65-F5344CB8AC3E}">
        <p14:creationId xmlns:p14="http://schemas.microsoft.com/office/powerpoint/2010/main" val="31523765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109</a:t>
            </a:fld>
            <a:endParaRPr lang="zh-CN" altLang="en-US"/>
          </a:p>
        </p:txBody>
      </p:sp>
    </p:spTree>
    <p:extLst>
      <p:ext uri="{BB962C8B-B14F-4D97-AF65-F5344CB8AC3E}">
        <p14:creationId xmlns:p14="http://schemas.microsoft.com/office/powerpoint/2010/main" val="20085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52C2F6C9-7359-447D-8F12-E7B687AC5B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8C3E2811-1BB9-4747-BE9A-AF0ECD3A84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3796" name="灯片编号占位符 3">
            <a:extLst>
              <a:ext uri="{FF2B5EF4-FFF2-40B4-BE49-F238E27FC236}">
                <a16:creationId xmlns:a16="http://schemas.microsoft.com/office/drawing/2014/main" id="{92A151C6-3564-4354-A8A1-069C25E618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3EAE4A9-932F-45CE-A8FF-6AAD633C8867}" type="slidenum">
              <a:rPr lang="zh-CN" altLang="en-US">
                <a:solidFill>
                  <a:srgbClr val="000000"/>
                </a:solidFill>
              </a:rPr>
              <a:pPr/>
              <a:t>13</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2136A994-0592-44BF-991A-273C286FEF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a:extLst>
              <a:ext uri="{FF2B5EF4-FFF2-40B4-BE49-F238E27FC236}">
                <a16:creationId xmlns:a16="http://schemas.microsoft.com/office/drawing/2014/main" id="{66B02FCB-3DD4-4984-945B-81130D0002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6868" name="灯片编号占位符 3">
            <a:extLst>
              <a:ext uri="{FF2B5EF4-FFF2-40B4-BE49-F238E27FC236}">
                <a16:creationId xmlns:a16="http://schemas.microsoft.com/office/drawing/2014/main" id="{EEBAD4AE-C71A-41F4-983B-F68E163FED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5C68473-38C7-4574-B618-405B0EE455E3}" type="slidenum">
              <a:rPr lang="zh-CN" altLang="en-US">
                <a:solidFill>
                  <a:srgbClr val="000000"/>
                </a:solidFill>
              </a:rPr>
              <a:pPr/>
              <a:t>16</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a:extLst>
              <a:ext uri="{FF2B5EF4-FFF2-40B4-BE49-F238E27FC236}">
                <a16:creationId xmlns:a16="http://schemas.microsoft.com/office/drawing/2014/main" id="{D96141AA-5C70-4B63-919F-5F98C626C3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1E5ABB8-919F-4DE9-BE55-FEA408DEA060}"/>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4148" name="灯片编号占位符 3">
            <a:extLst>
              <a:ext uri="{FF2B5EF4-FFF2-40B4-BE49-F238E27FC236}">
                <a16:creationId xmlns:a16="http://schemas.microsoft.com/office/drawing/2014/main" id="{085B809D-E437-445E-A650-83C5352696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7DF5A-C730-433F-A45D-1719B9E86591}" type="slidenum">
              <a:rPr lang="zh-CN" altLang="en-US" smtClean="0"/>
              <a:pPr/>
              <a:t>20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a:extLst>
              <a:ext uri="{FF2B5EF4-FFF2-40B4-BE49-F238E27FC236}">
                <a16:creationId xmlns:a16="http://schemas.microsoft.com/office/drawing/2014/main" id="{86769179-887D-42F4-BAA0-8CFE085D9B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F714908-870E-427E-A17B-0D9AE22390C0}"/>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6196" name="灯片编号占位符 3">
            <a:extLst>
              <a:ext uri="{FF2B5EF4-FFF2-40B4-BE49-F238E27FC236}">
                <a16:creationId xmlns:a16="http://schemas.microsoft.com/office/drawing/2014/main" id="{DF72D6A9-5777-4C0B-A4AE-AC6739B740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8E1F806-CF07-4113-A0F9-105301996F53}" type="slidenum">
              <a:rPr lang="zh-CN" altLang="en-US" smtClean="0"/>
              <a:pPr/>
              <a:t>24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a:extLst>
              <a:ext uri="{FF2B5EF4-FFF2-40B4-BE49-F238E27FC236}">
                <a16:creationId xmlns:a16="http://schemas.microsoft.com/office/drawing/2014/main" id="{70F994A2-5682-4242-B16B-5707A5924D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B94315F-6A10-4FDE-A0E8-3F412E26116F}"/>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2340" name="灯片编号占位符 3">
            <a:extLst>
              <a:ext uri="{FF2B5EF4-FFF2-40B4-BE49-F238E27FC236}">
                <a16:creationId xmlns:a16="http://schemas.microsoft.com/office/drawing/2014/main" id="{A706EECD-C616-4E9B-94C9-77F1FBE731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F0EEA8F-FBC3-4C54-8F6C-BFDFD9AE7720}" type="slidenum">
              <a:rPr lang="zh-CN" altLang="en-US" smtClean="0"/>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5880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21003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905773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0918114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8791159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5806920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theme" Target="../theme/theme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7.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3" r:id="rId16"/>
    <p:sldLayoutId id="2147483725" r:id="rId17"/>
    <p:sldLayoutId id="2147483727" r:id="rId18"/>
    <p:sldLayoutId id="2147483734" r:id="rId19"/>
    <p:sldLayoutId id="2147483737" r:id="rId20"/>
    <p:sldLayoutId id="2147483743" r:id="rId21"/>
    <p:sldLayoutId id="2147483744" r:id="rId22"/>
    <p:sldLayoutId id="2147483745" r:id="rId23"/>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1.xml"/></Relationships>
</file>

<file path=ppt/slides/_rels/slide10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1.xml"/><Relationship Id="rId5" Type="http://schemas.openxmlformats.org/officeDocument/2006/relationships/image" Target="../media/image20.png"/><Relationship Id="rId4" Type="http://schemas.openxmlformats.org/officeDocument/2006/relationships/image" Target="../media/image18.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hyperlink" Target="https://baike.baidu.com/item/%E7%AE%97%E6%B3%95"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hyperlink" Target="https://baike.baidu.com/item/%E7%A8%8B%E5%BA%8F%E8%AE%BE%E8%AE%A1%E8%AF%AD%E8%A8%8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jpg"/><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1.xml"/><Relationship Id="rId5" Type="http://schemas.openxmlformats.org/officeDocument/2006/relationships/image" Target="../media/image20.png"/><Relationship Id="rId4" Type="http://schemas.openxmlformats.org/officeDocument/2006/relationships/image" Target="../media/image18.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1.xml"/><Relationship Id="rId5" Type="http://schemas.openxmlformats.org/officeDocument/2006/relationships/image" Target="../media/image21.jpg"/><Relationship Id="rId4" Type="http://schemas.openxmlformats.org/officeDocument/2006/relationships/image" Target="../media/image18.png"/></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1.xml"/></Relationships>
</file>

<file path=ppt/slides/_rels/slide9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441702" y="2293749"/>
            <a:ext cx="11372019" cy="1109851"/>
          </a:xfrm>
        </p:spPr>
        <p:txBody>
          <a:bodyPr/>
          <a:lstStyle/>
          <a:p>
            <a:r>
              <a:rPr kumimoji="1" lang="en-US" altLang="zh-CN" sz="6000" dirty="0"/>
              <a:t>File</a:t>
            </a:r>
            <a:r>
              <a:rPr kumimoji="1" lang="zh-CN" altLang="en-US" sz="6000" dirty="0"/>
              <a:t>、方法递归、</a:t>
            </a:r>
            <a:r>
              <a:rPr kumimoji="1" lang="en-US" altLang="zh-CN" sz="6000" dirty="0"/>
              <a:t>IO</a:t>
            </a:r>
            <a:r>
              <a:rPr kumimoji="1" lang="zh-CN" altLang="en-US" sz="6000" dirty="0"/>
              <a:t>流</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判断文件类型、获取文件信息</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创建文件、删除文件功能</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遍历文件夹</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14910573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pPr>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文件字符输入流，每次读取一个字符的</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是哪个？</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sz="1600" dirty="0">
                <a:solidFill>
                  <a:schemeClr val="tx1">
                    <a:lumMod val="85000"/>
                    <a:lumOff val="15000"/>
                  </a:schemeClr>
                </a:solidFill>
              </a:rPr>
              <a:t>字符流的好处。每次读取一个字符存在什么问题？</a:t>
            </a:r>
            <a:endParaRPr lang="en-US" altLang="zh-CN" sz="1600" dirty="0">
              <a:solidFill>
                <a:schemeClr val="tx1">
                  <a:lumMod val="85000"/>
                  <a:lumOff val="15000"/>
                </a:schemeClr>
              </a:solidFill>
            </a:endParaRPr>
          </a:p>
          <a:p>
            <a:pPr marL="895335" lvl="1" indent="-285750">
              <a:lnSpc>
                <a:spcPct val="150000"/>
              </a:lnSpc>
              <a:buFont typeface="Wingdings" panose="05000000000000000000" pitchFamily="2" charset="2"/>
              <a:buChar char="l"/>
            </a:pPr>
            <a:r>
              <a:rPr lang="zh-CN" altLang="en-US" sz="1600" dirty="0">
                <a:solidFill>
                  <a:schemeClr val="tx1">
                    <a:lumMod val="85000"/>
                    <a:lumOff val="15000"/>
                  </a:schemeClr>
                </a:solidFill>
              </a:rPr>
              <a:t>读取中文字符不会出现乱码（如果代码文件编码一致）</a:t>
            </a:r>
            <a:endParaRPr lang="en-US" altLang="zh-CN" sz="1600" dirty="0">
              <a:solidFill>
                <a:schemeClr val="tx1">
                  <a:lumMod val="85000"/>
                  <a:lumOff val="15000"/>
                </a:schemeClr>
              </a:solidFill>
            </a:endParaRPr>
          </a:p>
          <a:p>
            <a:pPr marL="895335" lvl="1" indent="-285750">
              <a:lnSpc>
                <a:spcPct val="150000"/>
              </a:lnSpc>
              <a:buFont typeface="Wingdings" panose="05000000000000000000" pitchFamily="2" charset="2"/>
              <a:buChar char="l"/>
            </a:pPr>
            <a:r>
              <a:rPr lang="zh-CN" altLang="en-US" sz="1600" dirty="0">
                <a:solidFill>
                  <a:schemeClr val="tx1">
                    <a:lumMod val="85000"/>
                    <a:lumOff val="15000"/>
                  </a:schemeClr>
                </a:solidFill>
              </a:rPr>
              <a:t>性能较慢</a:t>
            </a:r>
          </a:p>
        </p:txBody>
      </p:sp>
      <p:graphicFrame>
        <p:nvGraphicFramePr>
          <p:cNvPr id="6" name="表格 5">
            <a:extLst>
              <a:ext uri="{FF2B5EF4-FFF2-40B4-BE49-F238E27FC236}">
                <a16:creationId xmlns:a16="http://schemas.microsoft.com/office/drawing/2014/main" id="{35FD74C2-562A-4DF9-B0AA-5EA63FE71FCB}"/>
              </a:ext>
            </a:extLst>
          </p:cNvPr>
          <p:cNvGraphicFramePr>
            <a:graphicFrameLocks noGrp="1"/>
          </p:cNvGraphicFramePr>
          <p:nvPr/>
        </p:nvGraphicFramePr>
        <p:xfrm>
          <a:off x="5090163" y="2128539"/>
          <a:ext cx="4795517" cy="1300461"/>
        </p:xfrm>
        <a:graphic>
          <a:graphicData uri="http://schemas.openxmlformats.org/drawingml/2006/table">
            <a:tbl>
              <a:tblPr/>
              <a:tblGrid>
                <a:gridCol w="1661944">
                  <a:extLst>
                    <a:ext uri="{9D8B030D-6E8A-4147-A177-3AD203B41FA5}">
                      <a16:colId xmlns:a16="http://schemas.microsoft.com/office/drawing/2014/main" val="1138920238"/>
                    </a:ext>
                  </a:extLst>
                </a:gridCol>
                <a:gridCol w="3133573">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每次读取一个</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返回，</a:t>
                      </a:r>
                      <a:r>
                        <a:rPr lang="zh-CN" altLang="en-US" sz="1600" dirty="0">
                          <a:solidFill>
                            <a:schemeClr val="tx1">
                              <a:lumMod val="85000"/>
                              <a:lumOff val="15000"/>
                            </a:schemeClr>
                          </a:solidFill>
                          <a:latin typeface="微软雅黑" pitchFamily="34" charset="-122"/>
                          <a:ea typeface="Alibaba PuHuiTi R"/>
                        </a:rPr>
                        <a:t>如果字节已经没有可读的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9282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03860" y="1014224"/>
            <a:ext cx="5973761" cy="4256405"/>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a:t>
            </a:r>
            <a:r>
              <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一次读取一个字符</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一次读取一个字符数组</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文件字符输出流</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837447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754597" y="2284779"/>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文件字节输符流，一个个字符数组读数据到内存</a:t>
            </a:r>
          </a:p>
        </p:txBody>
      </p:sp>
      <p:sp>
        <p:nvSpPr>
          <p:cNvPr id="27" name="箭头: 右 26">
            <a:extLst>
              <a:ext uri="{FF2B5EF4-FFF2-40B4-BE49-F238E27FC236}">
                <a16:creationId xmlns:a16="http://schemas.microsoft.com/office/drawing/2014/main" id="{9EC79DD6-A3B7-4743-9C8F-AF1292A967B1}"/>
              </a:ext>
            </a:extLst>
          </p:cNvPr>
          <p:cNvSpPr/>
          <p:nvPr/>
        </p:nvSpPr>
        <p:spPr>
          <a:xfrm>
            <a:off x="3376802" y="2582148"/>
            <a:ext cx="5127118" cy="65890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5DD54583-A0F8-4F6D-BB7D-DCA39E877C88}"/>
              </a:ext>
            </a:extLst>
          </p:cNvPr>
          <p:cNvPicPr>
            <a:picLocks noChangeAspect="1"/>
          </p:cNvPicPr>
          <p:nvPr/>
        </p:nvPicPr>
        <p:blipFill>
          <a:blip r:embed="rId4"/>
          <a:stretch>
            <a:fillRect/>
          </a:stretch>
        </p:blipFill>
        <p:spPr>
          <a:xfrm>
            <a:off x="3052453" y="2484849"/>
            <a:ext cx="419100" cy="658902"/>
          </a:xfrm>
          <a:prstGeom prst="rect">
            <a:avLst/>
          </a:prstGeom>
        </p:spPr>
      </p:pic>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7F8BF7E8-2F3E-4EA1-911A-80264BD44ADC}"/>
              </a:ext>
            </a:extLst>
          </p:cNvPr>
          <p:cNvSpPr/>
          <p:nvPr/>
        </p:nvSpPr>
        <p:spPr>
          <a:xfrm>
            <a:off x="4104640" y="2805227"/>
            <a:ext cx="1249680" cy="22181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9675BE86-4E9A-42D6-AEC9-40D003428585}"/>
              </a:ext>
            </a:extLst>
          </p:cNvPr>
          <p:cNvSpPr/>
          <p:nvPr/>
        </p:nvSpPr>
        <p:spPr>
          <a:xfrm>
            <a:off x="5793840"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CA9FCF2F-70CB-4F18-B963-DC4AFFCB06EE}"/>
              </a:ext>
            </a:extLst>
          </p:cNvPr>
          <p:cNvSpPr/>
          <p:nvPr/>
        </p:nvSpPr>
        <p:spPr>
          <a:xfrm>
            <a:off x="6171304" y="2796155"/>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5" name="椭圆 34">
            <a:extLst>
              <a:ext uri="{FF2B5EF4-FFF2-40B4-BE49-F238E27FC236}">
                <a16:creationId xmlns:a16="http://schemas.microsoft.com/office/drawing/2014/main" id="{57F71F34-A07D-49FF-BAD0-630C31A75462}"/>
              </a:ext>
            </a:extLst>
          </p:cNvPr>
          <p:cNvSpPr/>
          <p:nvPr/>
        </p:nvSpPr>
        <p:spPr>
          <a:xfrm>
            <a:off x="6547939" y="2796154"/>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43502ABA-5D78-4A51-BFCA-4B70EB6A1F08}"/>
              </a:ext>
            </a:extLst>
          </p:cNvPr>
          <p:cNvSpPr/>
          <p:nvPr/>
        </p:nvSpPr>
        <p:spPr>
          <a:xfrm>
            <a:off x="5692240" y="2796154"/>
            <a:ext cx="1249680" cy="22181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31441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4" y="1024131"/>
            <a:ext cx="7244291" cy="12030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输入流：</a:t>
            </a:r>
            <a:r>
              <a:rPr lang="en-US" altLang="zh-CN"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FileReader</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微软雅黑" pitchFamily="34" charset="-122"/>
                <a:ea typeface="Alibaba PuHuiTi R"/>
              </a:rPr>
              <a:t>作用：以内存为基准，把磁盘文件中的数据以</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的形式读取到内存中去。</a:t>
            </a:r>
            <a:br>
              <a:rPr lang="zh-CN" altLang="zh-CN" sz="1600" dirty="0">
                <a:solidFill>
                  <a:schemeClr val="tx1">
                    <a:lumMod val="85000"/>
                    <a:lumOff val="15000"/>
                  </a:schemeClr>
                </a:solidFill>
                <a:latin typeface="微软雅黑" pitchFamily="34" charset="-122"/>
                <a:ea typeface="Alibaba PuHuiTi R"/>
              </a:rPr>
            </a:br>
            <a:endParaRPr lang="zh-CN" altLang="zh-CN" sz="1600" dirty="0">
              <a:solidFill>
                <a:schemeClr val="tx1">
                  <a:lumMod val="85000"/>
                  <a:lumOff val="15000"/>
                </a:schemeClr>
              </a:solidFill>
              <a:latin typeface="微软雅黑" pitchFamily="34" charset="-122"/>
              <a:ea typeface="Alibaba PuHuiTi R"/>
            </a:endParaRPr>
          </a:p>
        </p:txBody>
      </p:sp>
      <p:graphicFrame>
        <p:nvGraphicFramePr>
          <p:cNvPr id="6" name="表格 5">
            <a:extLst>
              <a:ext uri="{FF2B5EF4-FFF2-40B4-BE49-F238E27FC236}">
                <a16:creationId xmlns:a16="http://schemas.microsoft.com/office/drawing/2014/main" id="{CE58917D-3F5D-4B02-8939-6589DAFB94BD}"/>
              </a:ext>
            </a:extLst>
          </p:cNvPr>
          <p:cNvGraphicFramePr>
            <a:graphicFrameLocks noGrp="1"/>
          </p:cNvGraphicFramePr>
          <p:nvPr/>
        </p:nvGraphicFramePr>
        <p:xfrm>
          <a:off x="762846" y="2059041"/>
          <a:ext cx="10666307" cy="1610748"/>
        </p:xfrm>
        <a:graphic>
          <a:graphicData uri="http://schemas.openxmlformats.org/drawingml/2006/table">
            <a:tbl>
              <a:tblPr/>
              <a:tblGrid>
                <a:gridCol w="3479799">
                  <a:extLst>
                    <a:ext uri="{9D8B030D-6E8A-4147-A177-3AD203B41FA5}">
                      <a16:colId xmlns:a16="http://schemas.microsoft.com/office/drawing/2014/main" val="1138920238"/>
                    </a:ext>
                  </a:extLst>
                </a:gridCol>
                <a:gridCol w="7186508">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每次读取一个</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返回，</a:t>
                      </a:r>
                      <a:r>
                        <a:rPr lang="zh-CN" altLang="en-US" sz="1600" dirty="0">
                          <a:solidFill>
                            <a:schemeClr val="tx1">
                              <a:lumMod val="85000"/>
                              <a:lumOff val="15000"/>
                            </a:schemeClr>
                          </a:solidFill>
                          <a:latin typeface="微软雅黑" pitchFamily="34" charset="-122"/>
                          <a:ea typeface="Alibaba PuHuiTi R"/>
                        </a:rPr>
                        <a:t>如果字符已经没有可读的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r>
                        <a:rPr lang="en-US" altLang="zh-CN" sz="1600" dirty="0">
                          <a:solidFill>
                            <a:schemeClr val="tx1">
                              <a:lumMod val="85000"/>
                              <a:lumOff val="15000"/>
                            </a:schemeClr>
                          </a:solidFill>
                          <a:latin typeface="微软雅黑" pitchFamily="34" charset="-122"/>
                          <a:ea typeface="Alibaba PuHuiTi R"/>
                        </a:rPr>
                        <a:t>char[] buffer</a:t>
                      </a:r>
                      <a:r>
                        <a:rPr lang="zh-CN" altLang="zh-CN" sz="1600" dirty="0">
                          <a:solidFill>
                            <a:schemeClr val="tx1">
                              <a:lumMod val="85000"/>
                              <a:lumOff val="15000"/>
                            </a:schemeClr>
                          </a:solidFill>
                          <a:latin typeface="微软雅黑" pitchFamily="34" charset="-122"/>
                          <a:ea typeface="Alibaba PuHuiTi R"/>
                        </a:rPr>
                        <a:t>)</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600" dirty="0">
                          <a:solidFill>
                            <a:schemeClr val="tx1">
                              <a:lumMod val="85000"/>
                              <a:lumOff val="15000"/>
                            </a:schemeClr>
                          </a:solidFill>
                          <a:latin typeface="微软雅黑" pitchFamily="34" charset="-122"/>
                          <a:ea typeface="Alibaba PuHuiTi R"/>
                        </a:rPr>
                        <a:t>每次读取一个</a:t>
                      </a:r>
                      <a:r>
                        <a:rPr lang="zh-CN" altLang="en-US" sz="1600" dirty="0">
                          <a:solidFill>
                            <a:schemeClr val="tx1">
                              <a:lumMod val="85000"/>
                              <a:lumOff val="15000"/>
                            </a:schemeClr>
                          </a:solidFill>
                          <a:latin typeface="微软雅黑" pitchFamily="34" charset="-122"/>
                          <a:ea typeface="Alibaba PuHuiTi R"/>
                        </a:rPr>
                        <a:t>字符数组</a:t>
                      </a:r>
                      <a:r>
                        <a:rPr lang="zh-CN" altLang="zh-CN" sz="1600" dirty="0">
                          <a:solidFill>
                            <a:schemeClr val="tx1">
                              <a:lumMod val="85000"/>
                              <a:lumOff val="15000"/>
                            </a:schemeClr>
                          </a:solidFill>
                          <a:latin typeface="微软雅黑" pitchFamily="34" charset="-122"/>
                          <a:ea typeface="Alibaba PuHuiTi R"/>
                        </a:rPr>
                        <a:t>，</a:t>
                      </a:r>
                      <a:r>
                        <a:rPr lang="zh-CN" altLang="en-US" sz="1600" dirty="0">
                          <a:solidFill>
                            <a:schemeClr val="tx1">
                              <a:lumMod val="85000"/>
                              <a:lumOff val="15000"/>
                            </a:schemeClr>
                          </a:solidFill>
                          <a:latin typeface="微软雅黑" pitchFamily="34" charset="-122"/>
                          <a:ea typeface="Alibaba PuHuiTi R"/>
                        </a:rPr>
                        <a:t>返回读取的字符数，如果字符已经没有可读的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283590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pPr>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文件字符输入流，每次读取一个字符数组的</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是哪个？</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sz="1600" dirty="0">
                <a:solidFill>
                  <a:schemeClr val="tx1">
                    <a:lumMod val="85000"/>
                    <a:lumOff val="15000"/>
                  </a:schemeClr>
                </a:solidFill>
              </a:rPr>
              <a:t>每次读取一个字符数组的优势？</a:t>
            </a:r>
            <a:endParaRPr lang="en-US" altLang="zh-CN" sz="1600" dirty="0">
              <a:solidFill>
                <a:schemeClr val="tx1">
                  <a:lumMod val="85000"/>
                  <a:lumOff val="15000"/>
                </a:schemeClr>
              </a:solidFill>
            </a:endParaRPr>
          </a:p>
          <a:p>
            <a:pPr marL="895335" lvl="1" indent="-285750">
              <a:lnSpc>
                <a:spcPct val="150000"/>
              </a:lnSpc>
              <a:buFont typeface="Wingdings" panose="05000000000000000000" pitchFamily="2" charset="2"/>
              <a:buChar char="l"/>
            </a:pPr>
            <a:r>
              <a:rPr lang="zh-CN" altLang="en-US" sz="1600" dirty="0">
                <a:solidFill>
                  <a:schemeClr val="tx1">
                    <a:lumMod val="85000"/>
                    <a:lumOff val="15000"/>
                  </a:schemeClr>
                </a:solidFill>
              </a:rPr>
              <a:t>读取的性能得到了提升</a:t>
            </a:r>
            <a:endParaRPr lang="en-US" altLang="zh-CN" sz="1600" dirty="0">
              <a:solidFill>
                <a:schemeClr val="tx1">
                  <a:lumMod val="85000"/>
                  <a:lumOff val="15000"/>
                </a:schemeClr>
              </a:solidFill>
            </a:endParaRPr>
          </a:p>
          <a:p>
            <a:pPr marL="895335" lvl="1" indent="-285750">
              <a:lnSpc>
                <a:spcPct val="150000"/>
              </a:lnSpc>
              <a:buFont typeface="Wingdings" panose="05000000000000000000" pitchFamily="2" charset="2"/>
              <a:buChar char="l"/>
            </a:pPr>
            <a:r>
              <a:rPr lang="zh-CN" altLang="en-US" sz="1600" dirty="0">
                <a:solidFill>
                  <a:schemeClr val="tx1">
                    <a:lumMod val="85000"/>
                    <a:lumOff val="15000"/>
                  </a:schemeClr>
                </a:solidFill>
              </a:rPr>
              <a:t>读取中文字符输出不会乱码。</a:t>
            </a:r>
            <a:endParaRPr lang="en-US" altLang="zh-CN" sz="1600" dirty="0">
              <a:solidFill>
                <a:schemeClr val="tx1">
                  <a:lumMod val="85000"/>
                  <a:lumOff val="15000"/>
                </a:schemeClr>
              </a:solidFill>
            </a:endParaRPr>
          </a:p>
          <a:p>
            <a:pPr lvl="1">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8" name="表格 7">
            <a:extLst>
              <a:ext uri="{FF2B5EF4-FFF2-40B4-BE49-F238E27FC236}">
                <a16:creationId xmlns:a16="http://schemas.microsoft.com/office/drawing/2014/main" id="{321A5EC1-64D5-4E87-8169-52259BAF9838}"/>
              </a:ext>
            </a:extLst>
          </p:cNvPr>
          <p:cNvGraphicFramePr>
            <a:graphicFrameLocks noGrp="1"/>
          </p:cNvGraphicFramePr>
          <p:nvPr/>
        </p:nvGraphicFramePr>
        <p:xfrm>
          <a:off x="4985963" y="1966107"/>
          <a:ext cx="6406100" cy="1343514"/>
        </p:xfrm>
        <a:graphic>
          <a:graphicData uri="http://schemas.openxmlformats.org/drawingml/2006/table">
            <a:tbl>
              <a:tblPr/>
              <a:tblGrid>
                <a:gridCol w="3363996">
                  <a:extLst>
                    <a:ext uri="{9D8B030D-6E8A-4147-A177-3AD203B41FA5}">
                      <a16:colId xmlns:a16="http://schemas.microsoft.com/office/drawing/2014/main" val="1138920238"/>
                    </a:ext>
                  </a:extLst>
                </a:gridCol>
                <a:gridCol w="3042104">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r>
                        <a:rPr lang="en-US" altLang="zh-CN" sz="1600" dirty="0">
                          <a:solidFill>
                            <a:schemeClr val="tx1">
                              <a:lumMod val="85000"/>
                              <a:lumOff val="15000"/>
                            </a:schemeClr>
                          </a:solidFill>
                          <a:latin typeface="微软雅黑" pitchFamily="34" charset="-122"/>
                          <a:ea typeface="Alibaba PuHuiTi R"/>
                        </a:rPr>
                        <a:t>char[] buffer</a:t>
                      </a:r>
                      <a:r>
                        <a:rPr lang="zh-CN" altLang="zh-CN" sz="1600" dirty="0">
                          <a:solidFill>
                            <a:schemeClr val="tx1">
                              <a:lumMod val="85000"/>
                              <a:lumOff val="15000"/>
                            </a:schemeClr>
                          </a:solidFill>
                          <a:latin typeface="微软雅黑" pitchFamily="34" charset="-122"/>
                          <a:ea typeface="Alibaba PuHuiTi R"/>
                        </a:rPr>
                        <a:t>)</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600" dirty="0">
                          <a:solidFill>
                            <a:schemeClr val="tx1">
                              <a:lumMod val="85000"/>
                              <a:lumOff val="15000"/>
                            </a:schemeClr>
                          </a:solidFill>
                          <a:latin typeface="微软雅黑" pitchFamily="34" charset="-122"/>
                          <a:ea typeface="Alibaba PuHuiTi R"/>
                        </a:rPr>
                        <a:t>每次读取一个</a:t>
                      </a:r>
                      <a:r>
                        <a:rPr lang="zh-CN" altLang="en-US" sz="1600" dirty="0">
                          <a:solidFill>
                            <a:schemeClr val="tx1">
                              <a:lumMod val="85000"/>
                              <a:lumOff val="15000"/>
                            </a:schemeClr>
                          </a:solidFill>
                          <a:latin typeface="微软雅黑" pitchFamily="34" charset="-122"/>
                          <a:ea typeface="Alibaba PuHuiTi R"/>
                        </a:rPr>
                        <a:t>字符数组</a:t>
                      </a:r>
                      <a:r>
                        <a:rPr lang="zh-CN" altLang="zh-CN" sz="1600" dirty="0">
                          <a:solidFill>
                            <a:schemeClr val="tx1">
                              <a:lumMod val="85000"/>
                              <a:lumOff val="15000"/>
                            </a:schemeClr>
                          </a:solidFill>
                          <a:latin typeface="微软雅黑" pitchFamily="34" charset="-122"/>
                          <a:ea typeface="Alibaba PuHuiTi R"/>
                        </a:rPr>
                        <a:t>，</a:t>
                      </a:r>
                      <a:r>
                        <a:rPr lang="zh-CN" altLang="en-US" sz="1600" dirty="0">
                          <a:solidFill>
                            <a:schemeClr val="tx1">
                              <a:lumMod val="85000"/>
                              <a:lumOff val="15000"/>
                            </a:schemeClr>
                          </a:solidFill>
                          <a:latin typeface="微软雅黑" pitchFamily="34" charset="-122"/>
                          <a:ea typeface="Alibaba PuHuiTi R"/>
                        </a:rPr>
                        <a:t>返回读取的字符个数，如果字符已经没有可读的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30678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0195" y="356461"/>
            <a:ext cx="5932923" cy="5904853"/>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a:t>
            </a:r>
            <a:r>
              <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一次读取一个字符</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一次读取一个字符数组</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文件字符输出流</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455378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6">
            <a:extLst>
              <a:ext uri="{FF2B5EF4-FFF2-40B4-BE49-F238E27FC236}">
                <a16:creationId xmlns:a16="http://schemas.microsoft.com/office/drawing/2014/main" id="{80DA329A-03BF-4347-824A-188D083860D8}"/>
              </a:ext>
            </a:extLst>
          </p:cNvPr>
          <p:cNvSpPr/>
          <p:nvPr/>
        </p:nvSpPr>
        <p:spPr>
          <a:xfrm>
            <a:off x="1934211" y="2037928"/>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字节流</a:t>
            </a:r>
          </a:p>
        </p:txBody>
      </p:sp>
      <p:sp>
        <p:nvSpPr>
          <p:cNvPr id="6" name="圆角矩形 94">
            <a:extLst>
              <a:ext uri="{FF2B5EF4-FFF2-40B4-BE49-F238E27FC236}">
                <a16:creationId xmlns:a16="http://schemas.microsoft.com/office/drawing/2014/main" id="{438C7536-BB04-4054-8104-FFC25491D875}"/>
              </a:ext>
            </a:extLst>
          </p:cNvPr>
          <p:cNvSpPr/>
          <p:nvPr/>
        </p:nvSpPr>
        <p:spPr>
          <a:xfrm>
            <a:off x="600711" y="2948517"/>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8" name="圆角矩形 99">
            <a:extLst>
              <a:ext uri="{FF2B5EF4-FFF2-40B4-BE49-F238E27FC236}">
                <a16:creationId xmlns:a16="http://schemas.microsoft.com/office/drawing/2014/main" id="{C389F92D-A4C2-4CD9-B205-555F1CA9C130}"/>
              </a:ext>
            </a:extLst>
          </p:cNvPr>
          <p:cNvSpPr/>
          <p:nvPr/>
        </p:nvSpPr>
        <p:spPr>
          <a:xfrm>
            <a:off x="6381114" y="208710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字符流</a:t>
            </a:r>
          </a:p>
        </p:txBody>
      </p:sp>
      <p:sp>
        <p:nvSpPr>
          <p:cNvPr id="9" name="圆角矩形 100">
            <a:extLst>
              <a:ext uri="{FF2B5EF4-FFF2-40B4-BE49-F238E27FC236}">
                <a16:creationId xmlns:a16="http://schemas.microsoft.com/office/drawing/2014/main" id="{0EC81CC8-BDFF-4489-B68E-89FCAE01CF86}"/>
              </a:ext>
            </a:extLst>
          </p:cNvPr>
          <p:cNvSpPr/>
          <p:nvPr/>
        </p:nvSpPr>
        <p:spPr>
          <a:xfrm>
            <a:off x="3934460" y="1214121"/>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IO</a:t>
            </a:r>
            <a:r>
              <a:rPr lang="zh-CN" altLang="en-US" sz="1600" dirty="0">
                <a:ln w="0"/>
                <a:solidFill>
                  <a:schemeClr val="tx1"/>
                </a:solidFill>
                <a:effectLst>
                  <a:outerShdw blurRad="38100" dist="19050" dir="2700000" algn="tl" rotWithShape="0">
                    <a:schemeClr val="dk1">
                      <a:alpha val="40000"/>
                    </a:schemeClr>
                  </a:outerShdw>
                </a:effectLst>
                <a:ea typeface="Alibaba PuHuiTi R"/>
              </a:rPr>
              <a:t>流体系</a:t>
            </a:r>
          </a:p>
        </p:txBody>
      </p:sp>
      <p:sp>
        <p:nvSpPr>
          <p:cNvPr id="11" name="圆角矩形 107">
            <a:extLst>
              <a:ext uri="{FF2B5EF4-FFF2-40B4-BE49-F238E27FC236}">
                <a16:creationId xmlns:a16="http://schemas.microsoft.com/office/drawing/2014/main" id="{3CE6714E-0F22-4A3A-A91B-DA59614B98CA}"/>
              </a:ext>
            </a:extLst>
          </p:cNvPr>
          <p:cNvSpPr/>
          <p:nvPr/>
        </p:nvSpPr>
        <p:spPr>
          <a:xfrm>
            <a:off x="9690946" y="1550105"/>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抽象类</a:t>
            </a:r>
          </a:p>
        </p:txBody>
      </p:sp>
      <p:cxnSp>
        <p:nvCxnSpPr>
          <p:cNvPr id="12" name="曲线连接符 7177">
            <a:extLst>
              <a:ext uri="{FF2B5EF4-FFF2-40B4-BE49-F238E27FC236}">
                <a16:creationId xmlns:a16="http://schemas.microsoft.com/office/drawing/2014/main" id="{AC81A66A-FCC1-4C62-9748-94F17D122FC6}"/>
              </a:ext>
            </a:extLst>
          </p:cNvPr>
          <p:cNvCxnSpPr>
            <a:stCxn id="9" idx="2"/>
            <a:endCxn id="4" idx="0"/>
          </p:cNvCxnSpPr>
          <p:nvPr/>
        </p:nvCxnSpPr>
        <p:spPr>
          <a:xfrm rot="5400000">
            <a:off x="3481812" y="864554"/>
            <a:ext cx="345440" cy="2001308"/>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7179">
            <a:extLst>
              <a:ext uri="{FF2B5EF4-FFF2-40B4-BE49-F238E27FC236}">
                <a16:creationId xmlns:a16="http://schemas.microsoft.com/office/drawing/2014/main" id="{65D9D499-8B53-4197-91B5-3D902D6117F7}"/>
              </a:ext>
            </a:extLst>
          </p:cNvPr>
          <p:cNvCxnSpPr>
            <a:stCxn id="9" idx="2"/>
            <a:endCxn id="8" idx="0"/>
          </p:cNvCxnSpPr>
          <p:nvPr/>
        </p:nvCxnSpPr>
        <p:spPr>
          <a:xfrm rot="16200000" flipH="1">
            <a:off x="5680676" y="666997"/>
            <a:ext cx="394615" cy="244559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7183">
            <a:extLst>
              <a:ext uri="{FF2B5EF4-FFF2-40B4-BE49-F238E27FC236}">
                <a16:creationId xmlns:a16="http://schemas.microsoft.com/office/drawing/2014/main" id="{27387853-526F-425A-9DFE-3D722BC28D11}"/>
              </a:ext>
            </a:extLst>
          </p:cNvPr>
          <p:cNvCxnSpPr>
            <a:cxnSpLocks/>
            <a:stCxn id="4" idx="2"/>
            <a:endCxn id="6" idx="0"/>
          </p:cNvCxnSpPr>
          <p:nvPr/>
        </p:nvCxnSpPr>
        <p:spPr>
          <a:xfrm rot="5400000">
            <a:off x="1889444" y="2184083"/>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7185">
            <a:extLst>
              <a:ext uri="{FF2B5EF4-FFF2-40B4-BE49-F238E27FC236}">
                <a16:creationId xmlns:a16="http://schemas.microsoft.com/office/drawing/2014/main" id="{2A47660D-331C-47DD-8FD7-654C22B392CF}"/>
              </a:ext>
            </a:extLst>
          </p:cNvPr>
          <p:cNvCxnSpPr>
            <a:cxnSpLocks/>
            <a:stCxn id="4" idx="2"/>
          </p:cNvCxnSpPr>
          <p:nvPr/>
        </p:nvCxnSpPr>
        <p:spPr>
          <a:xfrm rot="16200000" flipH="1">
            <a:off x="2951799" y="2220490"/>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7189">
            <a:extLst>
              <a:ext uri="{FF2B5EF4-FFF2-40B4-BE49-F238E27FC236}">
                <a16:creationId xmlns:a16="http://schemas.microsoft.com/office/drawing/2014/main" id="{E2181E0B-DCBB-4E5F-BAFE-2A5836849C7A}"/>
              </a:ext>
            </a:extLst>
          </p:cNvPr>
          <p:cNvCxnSpPr>
            <a:cxnSpLocks/>
          </p:cNvCxnSpPr>
          <p:nvPr/>
        </p:nvCxnSpPr>
        <p:spPr>
          <a:xfrm rot="5400000">
            <a:off x="6507523" y="2301578"/>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7192">
            <a:extLst>
              <a:ext uri="{FF2B5EF4-FFF2-40B4-BE49-F238E27FC236}">
                <a16:creationId xmlns:a16="http://schemas.microsoft.com/office/drawing/2014/main" id="{3C2EB7D6-CE46-4EF4-8B59-5AEEF9E11A0C}"/>
              </a:ext>
            </a:extLst>
          </p:cNvPr>
          <p:cNvCxnSpPr>
            <a:cxnSpLocks/>
          </p:cNvCxnSpPr>
          <p:nvPr/>
        </p:nvCxnSpPr>
        <p:spPr>
          <a:xfrm rot="16200000" flipH="1">
            <a:off x="7642585" y="2184846"/>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71FD6E53-5E34-4991-A5D6-CD4BFB2F6955}"/>
              </a:ext>
            </a:extLst>
          </p:cNvPr>
          <p:cNvSpPr/>
          <p:nvPr/>
        </p:nvSpPr>
        <p:spPr>
          <a:xfrm>
            <a:off x="472442" y="3905249"/>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cxnSp>
        <p:nvCxnSpPr>
          <p:cNvPr id="29" name="曲线连接符 7183">
            <a:extLst>
              <a:ext uri="{FF2B5EF4-FFF2-40B4-BE49-F238E27FC236}">
                <a16:creationId xmlns:a16="http://schemas.microsoft.com/office/drawing/2014/main" id="{AF213CBB-B88C-420A-BC49-86D3EF13BD68}"/>
              </a:ext>
            </a:extLst>
          </p:cNvPr>
          <p:cNvCxnSpPr>
            <a:cxnSpLocks/>
          </p:cNvCxnSpPr>
          <p:nvPr/>
        </p:nvCxnSpPr>
        <p:spPr>
          <a:xfrm rot="5400000">
            <a:off x="1167766" y="3090438"/>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7185">
            <a:extLst>
              <a:ext uri="{FF2B5EF4-FFF2-40B4-BE49-F238E27FC236}">
                <a16:creationId xmlns:a16="http://schemas.microsoft.com/office/drawing/2014/main" id="{B11BD3F7-10FF-40A7-B2C3-1DEBE61E3CEC}"/>
              </a:ext>
            </a:extLst>
          </p:cNvPr>
          <p:cNvCxnSpPr>
            <a:cxnSpLocks/>
          </p:cNvCxnSpPr>
          <p:nvPr/>
        </p:nvCxnSpPr>
        <p:spPr>
          <a:xfrm rot="16200000" flipH="1">
            <a:off x="3805503" y="3177221"/>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7189">
            <a:extLst>
              <a:ext uri="{FF2B5EF4-FFF2-40B4-BE49-F238E27FC236}">
                <a16:creationId xmlns:a16="http://schemas.microsoft.com/office/drawing/2014/main" id="{2828418A-A547-48B1-A469-96B6F6B5F08E}"/>
              </a:ext>
            </a:extLst>
          </p:cNvPr>
          <p:cNvCxnSpPr>
            <a:cxnSpLocks/>
          </p:cNvCxnSpPr>
          <p:nvPr/>
        </p:nvCxnSpPr>
        <p:spPr>
          <a:xfrm rot="5400000">
            <a:off x="6237305" y="3218724"/>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7192">
            <a:extLst>
              <a:ext uri="{FF2B5EF4-FFF2-40B4-BE49-F238E27FC236}">
                <a16:creationId xmlns:a16="http://schemas.microsoft.com/office/drawing/2014/main" id="{A4774136-A033-4CAB-B1F9-6990FE90A5BD}"/>
              </a:ext>
            </a:extLst>
          </p:cNvPr>
          <p:cNvCxnSpPr/>
          <p:nvPr/>
        </p:nvCxnSpPr>
        <p:spPr>
          <a:xfrm rot="16200000" flipH="1">
            <a:off x="9152059" y="3041403"/>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圆角矩形 94">
            <a:extLst>
              <a:ext uri="{FF2B5EF4-FFF2-40B4-BE49-F238E27FC236}">
                <a16:creationId xmlns:a16="http://schemas.microsoft.com/office/drawing/2014/main" id="{C7D27817-B803-409F-B025-D9BA9BD0254D}"/>
              </a:ext>
            </a:extLst>
          </p:cNvPr>
          <p:cNvSpPr/>
          <p:nvPr/>
        </p:nvSpPr>
        <p:spPr>
          <a:xfrm>
            <a:off x="2768812" y="2988733"/>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5" name="圆角矩形 94">
            <a:extLst>
              <a:ext uri="{FF2B5EF4-FFF2-40B4-BE49-F238E27FC236}">
                <a16:creationId xmlns:a16="http://schemas.microsoft.com/office/drawing/2014/main" id="{F6489C65-11F8-4A54-8751-D9DC8BE919BA}"/>
              </a:ext>
            </a:extLst>
          </p:cNvPr>
          <p:cNvSpPr/>
          <p:nvPr/>
        </p:nvSpPr>
        <p:spPr>
          <a:xfrm>
            <a:off x="5491162" y="296506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6" name="圆角矩形 94">
            <a:extLst>
              <a:ext uri="{FF2B5EF4-FFF2-40B4-BE49-F238E27FC236}">
                <a16:creationId xmlns:a16="http://schemas.microsoft.com/office/drawing/2014/main" id="{47835C6E-010F-45F1-8666-20D779B5C1A6}"/>
              </a:ext>
            </a:extLst>
          </p:cNvPr>
          <p:cNvSpPr/>
          <p:nvPr/>
        </p:nvSpPr>
        <p:spPr>
          <a:xfrm>
            <a:off x="7984863" y="294218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Writer</a:t>
            </a:r>
            <a:endParaRPr lang="zh-CN" altLang="en-US" sz="2133" dirty="0">
              <a:ln w="0"/>
              <a:solidFill>
                <a:schemeClr val="tx1"/>
              </a:solidFill>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CB7BEDDD-4118-458C-BE97-90B77E8F8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7148" y="4579852"/>
            <a:ext cx="1244600" cy="1244600"/>
          </a:xfrm>
          <a:prstGeom prst="rect">
            <a:avLst/>
          </a:prstGeom>
          <a:noFill/>
          <a:extLst>
            <a:ext uri="{909E8E84-426E-40DD-AFC4-6F175D3DCCD1}">
              <a14:hiddenFill xmlns:a14="http://schemas.microsoft.com/office/drawing/2010/main">
                <a:solidFill>
                  <a:srgbClr val="FFFFFF"/>
                </a:solidFill>
              </a14:hiddenFill>
            </a:ext>
          </a:extLst>
        </p:spPr>
      </p:pic>
      <p:sp>
        <p:nvSpPr>
          <p:cNvPr id="32" name="圆角矩形 94">
            <a:extLst>
              <a:ext uri="{FF2B5EF4-FFF2-40B4-BE49-F238E27FC236}">
                <a16:creationId xmlns:a16="http://schemas.microsoft.com/office/drawing/2014/main" id="{0C03D2E0-B0C1-403D-81EC-264AE2E04F72}"/>
              </a:ext>
            </a:extLst>
          </p:cNvPr>
          <p:cNvSpPr/>
          <p:nvPr/>
        </p:nvSpPr>
        <p:spPr>
          <a:xfrm>
            <a:off x="9690154" y="2278169"/>
            <a:ext cx="1439334"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133" dirty="0">
                <a:ln w="0"/>
                <a:solidFill>
                  <a:schemeClr val="tx1"/>
                </a:solidFill>
                <a:effectLst>
                  <a:outerShdw blurRad="38100" dist="19050" dir="2700000" algn="tl" rotWithShape="0">
                    <a:schemeClr val="dk1">
                      <a:alpha val="40000"/>
                    </a:schemeClr>
                  </a:outerShdw>
                </a:effectLst>
              </a:rPr>
              <a:t>实现类</a:t>
            </a:r>
          </a:p>
        </p:txBody>
      </p:sp>
      <p:sp>
        <p:nvSpPr>
          <p:cNvPr id="37" name="圆角矩形 94">
            <a:extLst>
              <a:ext uri="{FF2B5EF4-FFF2-40B4-BE49-F238E27FC236}">
                <a16:creationId xmlns:a16="http://schemas.microsoft.com/office/drawing/2014/main" id="{6117E6B4-9380-4EF7-8C62-4EE1ED4CA9F0}"/>
              </a:ext>
            </a:extLst>
          </p:cNvPr>
          <p:cNvSpPr/>
          <p:nvPr/>
        </p:nvSpPr>
        <p:spPr>
          <a:xfrm>
            <a:off x="3183104" y="3905248"/>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8" name="圆角矩形 94">
            <a:extLst>
              <a:ext uri="{FF2B5EF4-FFF2-40B4-BE49-F238E27FC236}">
                <a16:creationId xmlns:a16="http://schemas.microsoft.com/office/drawing/2014/main" id="{4C2DDE6D-52EE-4B05-97F2-CB544ACD513D}"/>
              </a:ext>
            </a:extLst>
          </p:cNvPr>
          <p:cNvSpPr/>
          <p:nvPr/>
        </p:nvSpPr>
        <p:spPr>
          <a:xfrm>
            <a:off x="5659494" y="3900261"/>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9" name="圆角矩形 94">
            <a:extLst>
              <a:ext uri="{FF2B5EF4-FFF2-40B4-BE49-F238E27FC236}">
                <a16:creationId xmlns:a16="http://schemas.microsoft.com/office/drawing/2014/main" id="{C7454102-5FA1-4CA6-8728-B08A852D970D}"/>
              </a:ext>
            </a:extLst>
          </p:cNvPr>
          <p:cNvSpPr/>
          <p:nvPr/>
        </p:nvSpPr>
        <p:spPr>
          <a:xfrm>
            <a:off x="8758131"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FileWriter</a:t>
            </a:r>
            <a:endParaRPr lang="zh-CN" altLang="en-US" sz="2133"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8539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1"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up)">
                                      <p:cBhvr>
                                        <p:cTn id="45" dur="500"/>
                                        <p:tgtEl>
                                          <p:spTgt spid="3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up)">
                                      <p:cBhvr>
                                        <p:cTn id="53" dur="500"/>
                                        <p:tgtEl>
                                          <p:spTgt spid="31"/>
                                        </p:tgtEl>
                                      </p:cBhvr>
                                    </p:animEffect>
                                  </p:childTnLst>
                                </p:cTn>
                              </p:par>
                              <p:par>
                                <p:cTn id="54" presetID="22" presetClass="entr" presetSubtype="1"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up)">
                                      <p:cBhvr>
                                        <p:cTn id="56" dur="500"/>
                                        <p:tgtEl>
                                          <p:spTgt spid="29"/>
                                        </p:tgtEl>
                                      </p:cBhvr>
                                    </p:animEffect>
                                  </p:childTnLst>
                                </p:cTn>
                              </p:par>
                              <p:par>
                                <p:cTn id="57" presetID="22" presetClass="entr" presetSubtype="1"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up)">
                                      <p:cBhvr>
                                        <p:cTn id="59" dur="500"/>
                                        <p:tgtEl>
                                          <p:spTgt spid="30"/>
                                        </p:tgtEl>
                                      </p:cBhvr>
                                    </p:animEffect>
                                  </p:childTnLst>
                                </p:cTn>
                              </p:par>
                              <p:par>
                                <p:cTn id="60" presetID="22" presetClass="entr" presetSubtype="1"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mph" presetSubtype="2" fill="hold" nodeType="clickEffect">
                                  <p:stCondLst>
                                    <p:cond delay="0"/>
                                  </p:stCondLst>
                                  <p:childTnLst>
                                    <p:animClr clrSpc="rgb" dir="cw">
                                      <p:cBhvr>
                                        <p:cTn id="69" dur="500" fill="hold"/>
                                        <p:tgtEl>
                                          <p:spTgt spid="24"/>
                                        </p:tgtEl>
                                        <p:attrNameLst>
                                          <p:attrName>fillcolor</p:attrName>
                                        </p:attrNameLst>
                                      </p:cBhvr>
                                      <p:to>
                                        <a:srgbClr val="FF0000"/>
                                      </p:to>
                                    </p:animClr>
                                    <p:set>
                                      <p:cBhvr>
                                        <p:cTn id="70" dur="500" fill="hold"/>
                                        <p:tgtEl>
                                          <p:spTgt spid="24"/>
                                        </p:tgtEl>
                                        <p:attrNameLst>
                                          <p:attrName>fill.type</p:attrName>
                                        </p:attrNameLst>
                                      </p:cBhvr>
                                      <p:to>
                                        <p:strVal val="solid"/>
                                      </p:to>
                                    </p:set>
                                    <p:set>
                                      <p:cBhvr>
                                        <p:cTn id="71" dur="500" fill="hold"/>
                                        <p:tgtEl>
                                          <p:spTgt spid="24"/>
                                        </p:tgtEl>
                                        <p:attrNameLst>
                                          <p:attrName>fill.on</p:attrName>
                                        </p:attrNameLst>
                                      </p:cBhvr>
                                      <p:to>
                                        <p:strVal val="true"/>
                                      </p:to>
                                    </p:set>
                                  </p:childTnLst>
                                </p:cTn>
                              </p:par>
                              <p:par>
                                <p:cTn id="72" presetID="22" presetClass="entr" presetSubtype="1"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up)">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mph" presetSubtype="2" fill="hold" nodeType="clickEffect">
                                  <p:stCondLst>
                                    <p:cond delay="0"/>
                                  </p:stCondLst>
                                  <p:childTnLst>
                                    <p:animClr clrSpc="rgb" dir="cw">
                                      <p:cBhvr>
                                        <p:cTn id="81" dur="500" fill="hold"/>
                                        <p:tgtEl>
                                          <p:spTgt spid="37"/>
                                        </p:tgtEl>
                                        <p:attrNameLst>
                                          <p:attrName>fillcolor</p:attrName>
                                        </p:attrNameLst>
                                      </p:cBhvr>
                                      <p:to>
                                        <a:srgbClr val="FF0000"/>
                                      </p:to>
                                    </p:animClr>
                                    <p:set>
                                      <p:cBhvr>
                                        <p:cTn id="82" dur="500" fill="hold"/>
                                        <p:tgtEl>
                                          <p:spTgt spid="37"/>
                                        </p:tgtEl>
                                        <p:attrNameLst>
                                          <p:attrName>fill.type</p:attrName>
                                        </p:attrNameLst>
                                      </p:cBhvr>
                                      <p:to>
                                        <p:strVal val="solid"/>
                                      </p:to>
                                    </p:set>
                                    <p:set>
                                      <p:cBhvr>
                                        <p:cTn id="83" dur="500" fill="hold"/>
                                        <p:tgtEl>
                                          <p:spTgt spid="37"/>
                                        </p:tgtEl>
                                        <p:attrNameLst>
                                          <p:attrName>fill.on</p:attrName>
                                        </p:attrNameLst>
                                      </p:cBhvr>
                                      <p:to>
                                        <p:strVal val="true"/>
                                      </p:to>
                                    </p:set>
                                  </p:childTnLst>
                                </p:cTn>
                              </p:par>
                              <p:par>
                                <p:cTn id="84" presetID="22" presetClass="entr" presetSubtype="1"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up)">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500" fill="hold"/>
                                        <p:tgtEl>
                                          <p:spTgt spid="38"/>
                                        </p:tgtEl>
                                        <p:attrNameLst>
                                          <p:attrName>fillcolor</p:attrName>
                                        </p:attrNameLst>
                                      </p:cBhvr>
                                      <p:to>
                                        <a:srgbClr val="FF0000"/>
                                      </p:to>
                                    </p:animClr>
                                    <p:set>
                                      <p:cBhvr>
                                        <p:cTn id="91" dur="500" fill="hold"/>
                                        <p:tgtEl>
                                          <p:spTgt spid="38"/>
                                        </p:tgtEl>
                                        <p:attrNameLst>
                                          <p:attrName>fill.type</p:attrName>
                                        </p:attrNameLst>
                                      </p:cBhvr>
                                      <p:to>
                                        <p:strVal val="solid"/>
                                      </p:to>
                                    </p:set>
                                    <p:set>
                                      <p:cBhvr>
                                        <p:cTn id="92" dur="500" fill="hold"/>
                                        <p:tgtEl>
                                          <p:spTgt spid="38"/>
                                        </p:tgtEl>
                                        <p:attrNameLst>
                                          <p:attrName>fill.on</p:attrName>
                                        </p:attrNameLst>
                                      </p:cBhvr>
                                      <p:to>
                                        <p:strVal val="true"/>
                                      </p:to>
                                    </p:set>
                                  </p:childTnLst>
                                </p:cTn>
                              </p:par>
                              <p:par>
                                <p:cTn id="93" presetID="22" presetClass="entr" presetSubtype="1"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wipe(up)">
                                      <p:cBhvr>
                                        <p:cTn id="95" dur="500"/>
                                        <p:tgtEl>
                                          <p:spTgt spid="39"/>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mph" presetSubtype="2" fill="hold" nodeType="clickEffect">
                                  <p:stCondLst>
                                    <p:cond delay="0"/>
                                  </p:stCondLst>
                                  <p:childTnLst>
                                    <p:animClr clrSpc="rgb" dir="cw">
                                      <p:cBhvr>
                                        <p:cTn id="99" dur="500" fill="hold"/>
                                        <p:tgtEl>
                                          <p:spTgt spid="39"/>
                                        </p:tgtEl>
                                        <p:attrNameLst>
                                          <p:attrName>fillcolor</p:attrName>
                                        </p:attrNameLst>
                                      </p:cBhvr>
                                      <p:to>
                                        <a:srgbClr val="FF0000"/>
                                      </p:to>
                                    </p:animClr>
                                    <p:set>
                                      <p:cBhvr>
                                        <p:cTn id="100" dur="500" fill="hold"/>
                                        <p:tgtEl>
                                          <p:spTgt spid="39"/>
                                        </p:tgtEl>
                                        <p:attrNameLst>
                                          <p:attrName>fill.type</p:attrName>
                                        </p:attrNameLst>
                                      </p:cBhvr>
                                      <p:to>
                                        <p:strVal val="solid"/>
                                      </p:to>
                                    </p:set>
                                    <p:set>
                                      <p:cBhvr>
                                        <p:cTn id="101" dur="500" fill="hold"/>
                                        <p:tgtEl>
                                          <p:spTgt spid="39"/>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1026"/>
                                        </p:tgtEl>
                                        <p:attrNameLst>
                                          <p:attrName>style.visibility</p:attrName>
                                        </p:attrNameLst>
                                      </p:cBhvr>
                                      <p:to>
                                        <p:strVal val="visible"/>
                                      </p:to>
                                    </p:set>
                                    <p:anim calcmode="lin" valueType="num">
                                      <p:cBhvr additive="base">
                                        <p:cTn id="106" dur="500" fill="hold"/>
                                        <p:tgtEl>
                                          <p:spTgt spid="1026"/>
                                        </p:tgtEl>
                                        <p:attrNameLst>
                                          <p:attrName>ppt_x</p:attrName>
                                        </p:attrNameLst>
                                      </p:cBhvr>
                                      <p:tavLst>
                                        <p:tav tm="0">
                                          <p:val>
                                            <p:strVal val="#ppt_x"/>
                                          </p:val>
                                        </p:tav>
                                        <p:tav tm="100000">
                                          <p:val>
                                            <p:strVal val="#ppt_x"/>
                                          </p:val>
                                        </p:tav>
                                      </p:tavLst>
                                    </p:anim>
                                    <p:anim calcmode="lin" valueType="num">
                                      <p:cBhvr additive="base">
                                        <p:cTn id="10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24" grpId="0" animBg="1"/>
      <p:bldP spid="34" grpId="0" animBg="1"/>
      <p:bldP spid="35" grpId="0" animBg="1"/>
      <p:bldP spid="36" grpId="0" animBg="1"/>
      <p:bldP spid="32" grpId="0" animBg="1"/>
      <p:bldP spid="37" grpId="0" animBg="1"/>
      <p:bldP spid="38" grpId="0" animBg="1"/>
      <p:bldP spid="3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664324" y="2324574"/>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文件字节输出流，写字符读数据到磁盘文件</a:t>
            </a:r>
          </a:p>
        </p:txBody>
      </p:sp>
      <p:sp>
        <p:nvSpPr>
          <p:cNvPr id="27" name="箭头: 右 26">
            <a:extLst>
              <a:ext uri="{FF2B5EF4-FFF2-40B4-BE49-F238E27FC236}">
                <a16:creationId xmlns:a16="http://schemas.microsoft.com/office/drawing/2014/main" id="{9EC79DD6-A3B7-4743-9C8F-AF1292A967B1}"/>
              </a:ext>
            </a:extLst>
          </p:cNvPr>
          <p:cNvSpPr/>
          <p:nvPr/>
        </p:nvSpPr>
        <p:spPr>
          <a:xfrm flipH="1">
            <a:off x="3011248" y="2385054"/>
            <a:ext cx="5323022" cy="1052475"/>
          </a:xfrm>
          <a:prstGeom prst="rightArrow">
            <a:avLst>
              <a:gd name="adj1" fmla="val 28412"/>
              <a:gd name="adj2" fmla="val 36226"/>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587C1E63-0350-4197-958F-EAF70CC54F84}"/>
              </a:ext>
            </a:extLst>
          </p:cNvPr>
          <p:cNvPicPr>
            <a:picLocks noChangeAspect="1"/>
          </p:cNvPicPr>
          <p:nvPr/>
        </p:nvPicPr>
        <p:blipFill>
          <a:blip r:embed="rId5"/>
          <a:stretch>
            <a:fillRect/>
          </a:stretch>
        </p:blipFill>
        <p:spPr>
          <a:xfrm>
            <a:off x="8099726" y="2589794"/>
            <a:ext cx="419100" cy="581025"/>
          </a:xfrm>
          <a:prstGeom prst="rect">
            <a:avLst/>
          </a:prstGeom>
        </p:spPr>
      </p:pic>
    </p:spTree>
    <p:extLst>
      <p:ext uri="{BB962C8B-B14F-4D97-AF65-F5344CB8AC3E}">
        <p14:creationId xmlns:p14="http://schemas.microsoft.com/office/powerpoint/2010/main" val="91414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3" y="1107197"/>
            <a:ext cx="7654660" cy="8336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r>
              <a:rPr lang="en-US" altLang="zh-CN"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FileWriter</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微软雅黑" pitchFamily="34" charset="-122"/>
                <a:ea typeface="Alibaba PuHuiTi R"/>
              </a:rPr>
              <a:t>作用：以内存为基准，把</a:t>
            </a:r>
            <a:r>
              <a:rPr lang="zh-CN" altLang="en-US" sz="1600" dirty="0">
                <a:solidFill>
                  <a:schemeClr val="tx1">
                    <a:lumMod val="85000"/>
                    <a:lumOff val="15000"/>
                  </a:schemeClr>
                </a:solidFill>
                <a:latin typeface="微软雅黑" pitchFamily="34" charset="-122"/>
                <a:ea typeface="Alibaba PuHuiTi R"/>
              </a:rPr>
              <a:t>内存中的数据以字符的形式写出到磁盘文件中去的流。</a:t>
            </a:r>
            <a:endParaRPr lang="zh-CN" altLang="zh-CN" sz="1600" dirty="0">
              <a:solidFill>
                <a:schemeClr val="tx1">
                  <a:lumMod val="85000"/>
                  <a:lumOff val="15000"/>
                </a:schemeClr>
              </a:solidFill>
              <a:latin typeface="微软雅黑" pitchFamily="34" charset="-122"/>
              <a:ea typeface="Alibaba PuHuiTi R"/>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nvGraphicFramePr>
        <p:xfrm>
          <a:off x="629920" y="2128779"/>
          <a:ext cx="10444480" cy="2074853"/>
        </p:xfrm>
        <a:graphic>
          <a:graphicData uri="http://schemas.openxmlformats.org/drawingml/2006/table">
            <a:tbl>
              <a:tblPr/>
              <a:tblGrid>
                <a:gridCol w="5735860">
                  <a:extLst>
                    <a:ext uri="{9D8B030D-6E8A-4147-A177-3AD203B41FA5}">
                      <a16:colId xmlns:a16="http://schemas.microsoft.com/office/drawing/2014/main" val="1138920238"/>
                    </a:ext>
                  </a:extLst>
                </a:gridCol>
                <a:gridCol w="470862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a:t>
                      </a:r>
                      <a:r>
                        <a:rPr lang="en-US" altLang="zh-CN" sz="1400" kern="1200" dirty="0" err="1">
                          <a:solidFill>
                            <a:schemeClr val="tx1">
                              <a:lumMod val="85000"/>
                              <a:lumOff val="15000"/>
                            </a:schemeClr>
                          </a:solidFill>
                          <a:latin typeface="Consolas" panose="020B0609020204030204" pitchFamily="49" charset="0"/>
                          <a:ea typeface="Alibaba PuHuiTi R"/>
                          <a:cs typeface="+mn-cs"/>
                        </a:rPr>
                        <a:t>FileWriter</a:t>
                      </a:r>
                      <a:r>
                        <a:rPr lang="zh-CN" altLang="zh-CN" sz="1400" kern="1200" dirty="0">
                          <a:solidFill>
                            <a:schemeClr val="tx1">
                              <a:lumMod val="85000"/>
                              <a:lumOff val="15000"/>
                            </a:schemeClr>
                          </a:solidFill>
                          <a:latin typeface="Consolas" panose="020B0609020204030204" pitchFamily="49" charset="0"/>
                          <a:ea typeface="Alibaba PuHuiTi R"/>
                          <a:cs typeface="+mn-cs"/>
                        </a:rPr>
                        <a:t>(File file)</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400" dirty="0">
                          <a:solidFill>
                            <a:schemeClr val="tx1">
                              <a:lumMod val="85000"/>
                              <a:lumOff val="15000"/>
                            </a:schemeClr>
                          </a:solidFill>
                          <a:latin typeface="微软雅黑" pitchFamily="34" charset="-122"/>
                          <a:ea typeface="Alibaba PuHuiTi R"/>
                        </a:rPr>
                        <a:t>创建</a:t>
                      </a:r>
                      <a:r>
                        <a:rPr lang="zh-CN" altLang="en-US" sz="1400" dirty="0">
                          <a:solidFill>
                            <a:schemeClr val="tx1">
                              <a:lumMod val="85000"/>
                              <a:lumOff val="15000"/>
                            </a:schemeClr>
                          </a:solidFill>
                          <a:latin typeface="微软雅黑" pitchFamily="34" charset="-122"/>
                          <a:ea typeface="Alibaba PuHuiTi R"/>
                        </a:rPr>
                        <a:t>字符</a:t>
                      </a:r>
                      <a:r>
                        <a:rPr lang="zh-CN" altLang="zh-CN" sz="1400" dirty="0">
                          <a:solidFill>
                            <a:schemeClr val="tx1">
                              <a:lumMod val="85000"/>
                              <a:lumOff val="15000"/>
                            </a:schemeClr>
                          </a:solidFill>
                          <a:latin typeface="微软雅黑" pitchFamily="34" charset="-122"/>
                          <a:ea typeface="Alibaba PuHuiTi R"/>
                        </a:rPr>
                        <a:t>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流管道与源文件对象接通</a:t>
                      </a:r>
                      <a:endParaRPr lang="en-US" altLang="zh-CN" sz="14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a:t>
                      </a:r>
                      <a:r>
                        <a:rPr lang="en-US" altLang="zh-CN" sz="1400" kern="1200" dirty="0" err="1">
                          <a:solidFill>
                            <a:schemeClr val="tx1">
                              <a:lumMod val="85000"/>
                              <a:lumOff val="15000"/>
                            </a:schemeClr>
                          </a:solidFill>
                          <a:latin typeface="Consolas" panose="020B0609020204030204" pitchFamily="49" charset="0"/>
                          <a:ea typeface="Alibaba PuHuiTi R"/>
                          <a:cs typeface="+mn-cs"/>
                        </a:rPr>
                        <a:t>FileWriter</a:t>
                      </a:r>
                      <a:r>
                        <a:rPr lang="zh-CN" altLang="zh-CN" sz="1400" kern="1200" dirty="0">
                          <a:solidFill>
                            <a:schemeClr val="tx1">
                              <a:lumMod val="85000"/>
                              <a:lumOff val="15000"/>
                            </a:schemeClr>
                          </a:solidFill>
                          <a:latin typeface="Consolas" panose="020B0609020204030204" pitchFamily="49" charset="0"/>
                          <a:ea typeface="Alibaba PuHuiTi R"/>
                          <a:cs typeface="+mn-cs"/>
                        </a:rPr>
                        <a:t>​(File file</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400" dirty="0">
                          <a:solidFill>
                            <a:schemeClr val="tx1">
                              <a:lumMod val="85000"/>
                              <a:lumOff val="15000"/>
                            </a:schemeClr>
                          </a:solidFill>
                          <a:latin typeface="微软雅黑" pitchFamily="34" charset="-122"/>
                          <a:ea typeface="Alibaba PuHuiTi R"/>
                        </a:rPr>
                        <a:t>创建</a:t>
                      </a:r>
                      <a:r>
                        <a:rPr lang="zh-CN" altLang="en-US" sz="1400" dirty="0">
                          <a:solidFill>
                            <a:schemeClr val="tx1">
                              <a:lumMod val="85000"/>
                              <a:lumOff val="15000"/>
                            </a:schemeClr>
                          </a:solidFill>
                          <a:latin typeface="微软雅黑" pitchFamily="34" charset="-122"/>
                          <a:ea typeface="Alibaba PuHuiTi R"/>
                        </a:rPr>
                        <a:t>字符</a:t>
                      </a:r>
                      <a:r>
                        <a:rPr lang="zh-CN" altLang="zh-CN" sz="1400" dirty="0">
                          <a:solidFill>
                            <a:schemeClr val="tx1">
                              <a:lumMod val="85000"/>
                              <a:lumOff val="15000"/>
                            </a:schemeClr>
                          </a:solidFill>
                          <a:latin typeface="微软雅黑" pitchFamily="34" charset="-122"/>
                          <a:ea typeface="Alibaba PuHuiTi R"/>
                        </a:rPr>
                        <a:t>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流管道与源文件对象接通</a:t>
                      </a:r>
                      <a:r>
                        <a:rPr lang="zh-CN" altLang="en-US" sz="1400" dirty="0">
                          <a:solidFill>
                            <a:schemeClr val="tx1">
                              <a:lumMod val="85000"/>
                              <a:lumOff val="15000"/>
                            </a:schemeClr>
                          </a:solidFill>
                          <a:latin typeface="微软雅黑" pitchFamily="34" charset="-122"/>
                          <a:ea typeface="Alibaba PuHuiTi R"/>
                        </a:rPr>
                        <a:t>，可追加数据</a:t>
                      </a:r>
                      <a:endParaRPr lang="en-US" altLang="zh-CN" sz="14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a:t>
                      </a:r>
                      <a:r>
                        <a:rPr lang="en-US" altLang="zh-CN" sz="1400" kern="1200" dirty="0" err="1">
                          <a:solidFill>
                            <a:schemeClr val="tx1">
                              <a:lumMod val="85000"/>
                              <a:lumOff val="15000"/>
                            </a:schemeClr>
                          </a:solidFill>
                          <a:latin typeface="Consolas" panose="020B0609020204030204" pitchFamily="49" charset="0"/>
                          <a:ea typeface="Alibaba PuHuiTi R"/>
                          <a:cs typeface="+mn-cs"/>
                        </a:rPr>
                        <a:t>FileWriter</a:t>
                      </a:r>
                      <a:r>
                        <a:rPr lang="zh-CN" altLang="zh-CN"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a:t>
                      </a:r>
                      <a:r>
                        <a:rPr lang="zh-CN" altLang="en-US" sz="1400" dirty="0">
                          <a:solidFill>
                            <a:schemeClr val="tx1">
                              <a:lumMod val="85000"/>
                              <a:lumOff val="15000"/>
                            </a:schemeClr>
                          </a:solidFill>
                          <a:latin typeface="微软雅黑" pitchFamily="34" charset="-122"/>
                          <a:ea typeface="Alibaba PuHuiTi R"/>
                        </a:rPr>
                        <a:t>字符</a:t>
                      </a:r>
                      <a:r>
                        <a:rPr lang="zh-CN" altLang="zh-CN" sz="1400" dirty="0">
                          <a:solidFill>
                            <a:schemeClr val="tx1">
                              <a:lumMod val="85000"/>
                              <a:lumOff val="15000"/>
                            </a:schemeClr>
                          </a:solidFill>
                          <a:latin typeface="微软雅黑" pitchFamily="34" charset="-122"/>
                          <a:ea typeface="Alibaba PuHuiTi R"/>
                        </a:rPr>
                        <a:t>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a:t>
                      </a:r>
                      <a:r>
                        <a:rPr lang="en-US" altLang="zh-CN" sz="1400" kern="1200" dirty="0" err="1">
                          <a:solidFill>
                            <a:schemeClr val="tx1">
                              <a:lumMod val="85000"/>
                              <a:lumOff val="15000"/>
                            </a:schemeClr>
                          </a:solidFill>
                          <a:latin typeface="Consolas" panose="020B0609020204030204" pitchFamily="49" charset="0"/>
                          <a:ea typeface="Alibaba PuHuiTi R"/>
                          <a:cs typeface="+mn-cs"/>
                        </a:rPr>
                        <a:t>FileWriter</a:t>
                      </a:r>
                      <a:r>
                        <a:rPr lang="zh-CN" altLang="zh-CN"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a:t>
                      </a:r>
                      <a:r>
                        <a:rPr lang="zh-CN" altLang="en-US" sz="1400" dirty="0">
                          <a:solidFill>
                            <a:schemeClr val="tx1">
                              <a:lumMod val="85000"/>
                              <a:lumOff val="15000"/>
                            </a:schemeClr>
                          </a:solidFill>
                          <a:latin typeface="微软雅黑" pitchFamily="34" charset="-122"/>
                          <a:ea typeface="Alibaba PuHuiTi R"/>
                        </a:rPr>
                        <a:t>字符</a:t>
                      </a:r>
                      <a:r>
                        <a:rPr lang="zh-CN" altLang="zh-CN" sz="1400" dirty="0">
                          <a:solidFill>
                            <a:schemeClr val="tx1">
                              <a:lumMod val="85000"/>
                              <a:lumOff val="15000"/>
                            </a:schemeClr>
                          </a:solidFill>
                          <a:latin typeface="微软雅黑" pitchFamily="34" charset="-122"/>
                          <a:ea typeface="Alibaba PuHuiTi R"/>
                        </a:rPr>
                        <a:t>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r>
                        <a:rPr lang="zh-CN" altLang="en-US" sz="1400" dirty="0">
                          <a:solidFill>
                            <a:schemeClr val="tx1">
                              <a:lumMod val="85000"/>
                              <a:lumOff val="15000"/>
                            </a:schemeClr>
                          </a:solidFill>
                          <a:latin typeface="微软雅黑" pitchFamily="34" charset="-122"/>
                          <a:ea typeface="Alibaba PuHuiTi R"/>
                        </a:rPr>
                        <a:t>，可追加数据</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92629182"/>
                  </a:ext>
                </a:extLst>
              </a:tr>
            </a:tbl>
          </a:graphicData>
        </a:graphic>
      </p:graphicFrame>
    </p:spTree>
    <p:extLst>
      <p:ext uri="{BB962C8B-B14F-4D97-AF65-F5344CB8AC3E}">
        <p14:creationId xmlns:p14="http://schemas.microsoft.com/office/powerpoint/2010/main" val="250490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482602" y="872311"/>
            <a:ext cx="5067413" cy="466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Writer</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）写数据出去的</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nvGraphicFramePr>
        <p:xfrm>
          <a:off x="549658" y="1435491"/>
          <a:ext cx="10434320" cy="2864993"/>
        </p:xfrm>
        <a:graphic>
          <a:graphicData uri="http://schemas.openxmlformats.org/drawingml/2006/table">
            <a:tbl>
              <a:tblPr/>
              <a:tblGrid>
                <a:gridCol w="5725700">
                  <a:extLst>
                    <a:ext uri="{9D8B030D-6E8A-4147-A177-3AD203B41FA5}">
                      <a16:colId xmlns:a16="http://schemas.microsoft.com/office/drawing/2014/main" val="1138920238"/>
                    </a:ext>
                  </a:extLst>
                </a:gridCol>
                <a:gridCol w="470862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write​(int c)</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dirty="0">
                          <a:solidFill>
                            <a:schemeClr val="tx1">
                              <a:lumMod val="85000"/>
                              <a:lumOff val="15000"/>
                            </a:schemeClr>
                          </a:solidFill>
                          <a:latin typeface="微软雅黑" pitchFamily="34" charset="-122"/>
                          <a:ea typeface="微软雅黑" pitchFamily="34" charset="-122"/>
                        </a:rPr>
                        <a:t>写一个字符</a:t>
                      </a:r>
                      <a:endParaRPr lang="en-US" altLang="zh-CN" sz="1300" dirty="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a:solidFill>
                            <a:schemeClr val="tx1">
                              <a:lumMod val="85000"/>
                              <a:lumOff val="15000"/>
                            </a:schemeClr>
                          </a:solidFill>
                          <a:latin typeface="微软雅黑" pitchFamily="34" charset="-122"/>
                          <a:ea typeface="微软雅黑" pitchFamily="34" charset="-122"/>
                        </a:rPr>
                        <a:t>void write​(char[] cbuf)</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a:solidFill>
                            <a:schemeClr val="tx1">
                              <a:lumMod val="85000"/>
                              <a:lumOff val="15000"/>
                            </a:schemeClr>
                          </a:solidFill>
                          <a:latin typeface="微软雅黑" pitchFamily="34" charset="-122"/>
                          <a:ea typeface="微软雅黑" pitchFamily="34" charset="-122"/>
                        </a:rPr>
                        <a:t>写入一个字符数组</a:t>
                      </a:r>
                      <a:endParaRPr lang="en-US" altLang="zh-CN" sz="130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write​(char[] </a:t>
                      </a:r>
                      <a:r>
                        <a:rPr lang="en-US" altLang="zh-CN" sz="1300" dirty="0" err="1">
                          <a:solidFill>
                            <a:schemeClr val="tx1">
                              <a:lumMod val="85000"/>
                              <a:lumOff val="15000"/>
                            </a:schemeClr>
                          </a:solidFill>
                          <a:latin typeface="微软雅黑" pitchFamily="34" charset="-122"/>
                          <a:ea typeface="微软雅黑" pitchFamily="34" charset="-122"/>
                        </a:rPr>
                        <a:t>cbuf</a:t>
                      </a:r>
                      <a:r>
                        <a:rPr lang="en-US" altLang="zh-CN" sz="1300" dirty="0">
                          <a:solidFill>
                            <a:schemeClr val="tx1">
                              <a:lumMod val="85000"/>
                              <a:lumOff val="15000"/>
                            </a:schemeClr>
                          </a:solidFill>
                          <a:latin typeface="微软雅黑" pitchFamily="34" charset="-122"/>
                          <a:ea typeface="微软雅黑" pitchFamily="34" charset="-122"/>
                        </a:rPr>
                        <a:t>, int off, int </a:t>
                      </a:r>
                      <a:r>
                        <a:rPr lang="en-US" altLang="zh-CN" sz="1300" dirty="0" err="1">
                          <a:solidFill>
                            <a:schemeClr val="tx1">
                              <a:lumMod val="85000"/>
                              <a:lumOff val="15000"/>
                            </a:schemeClr>
                          </a:solidFill>
                          <a:latin typeface="微软雅黑" pitchFamily="34" charset="-122"/>
                          <a:ea typeface="微软雅黑" pitchFamily="34" charset="-122"/>
                        </a:rPr>
                        <a:t>len</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kern="1200" dirty="0">
                        <a:solidFill>
                          <a:schemeClr val="tx1">
                            <a:lumMod val="85000"/>
                            <a:lumOff val="15000"/>
                          </a:schemeClr>
                        </a:solidFill>
                        <a:latin typeface="微软雅黑" pitchFamily="34" charset="-122"/>
                        <a:ea typeface="微软雅黑" pitchFamily="34" charset="-122"/>
                        <a:cs typeface="+mn-cs"/>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a:solidFill>
                            <a:schemeClr val="tx1">
                              <a:lumMod val="85000"/>
                              <a:lumOff val="15000"/>
                            </a:schemeClr>
                          </a:solidFill>
                          <a:latin typeface="微软雅黑" pitchFamily="34" charset="-122"/>
                          <a:ea typeface="微软雅黑" pitchFamily="34" charset="-122"/>
                        </a:rPr>
                        <a:t>写入字符数组的一部分</a:t>
                      </a:r>
                      <a:endParaRPr lang="en-US" altLang="zh-CN" sz="130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a:solidFill>
                            <a:schemeClr val="tx1">
                              <a:lumMod val="85000"/>
                              <a:lumOff val="15000"/>
                            </a:schemeClr>
                          </a:solidFill>
                          <a:latin typeface="微软雅黑" pitchFamily="34" charset="-122"/>
                          <a:ea typeface="微软雅黑" pitchFamily="34" charset="-122"/>
                        </a:rPr>
                        <a:t>void write​(String str)</a:t>
                      </a:r>
                      <a:endParaRPr lang="zh-CN" altLang="en-US" sz="1300" kern="1200">
                        <a:solidFill>
                          <a:schemeClr val="tx1">
                            <a:lumMod val="85000"/>
                            <a:lumOff val="15000"/>
                          </a:schemeClr>
                        </a:solidFill>
                        <a:latin typeface="微软雅黑" pitchFamily="34" charset="-122"/>
                        <a:ea typeface="微软雅黑" pitchFamily="34" charset="-122"/>
                        <a:cs typeface="+mn-cs"/>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a:solidFill>
                            <a:schemeClr val="tx1">
                              <a:lumMod val="85000"/>
                              <a:lumOff val="15000"/>
                            </a:schemeClr>
                          </a:solidFill>
                          <a:latin typeface="微软雅黑" pitchFamily="34" charset="-122"/>
                          <a:ea typeface="微软雅黑" pitchFamily="34" charset="-122"/>
                        </a:rPr>
                        <a:t>写一个字符串</a:t>
                      </a:r>
                      <a:endParaRPr lang="en-US" altLang="zh-CN" sz="130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4551137"/>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write​(String </a:t>
                      </a:r>
                      <a:r>
                        <a:rPr lang="en-US" altLang="zh-CN" sz="1300" dirty="0" err="1">
                          <a:solidFill>
                            <a:schemeClr val="tx1">
                              <a:lumMod val="85000"/>
                              <a:lumOff val="15000"/>
                            </a:schemeClr>
                          </a:solidFill>
                          <a:latin typeface="微软雅黑" pitchFamily="34" charset="-122"/>
                          <a:ea typeface="微软雅黑" pitchFamily="34" charset="-122"/>
                        </a:rPr>
                        <a:t>str</a:t>
                      </a:r>
                      <a:r>
                        <a:rPr lang="en-US" altLang="zh-CN" sz="1300" dirty="0">
                          <a:solidFill>
                            <a:schemeClr val="tx1">
                              <a:lumMod val="85000"/>
                              <a:lumOff val="15000"/>
                            </a:schemeClr>
                          </a:solidFill>
                          <a:latin typeface="微软雅黑" pitchFamily="34" charset="-122"/>
                          <a:ea typeface="微软雅黑" pitchFamily="34" charset="-122"/>
                        </a:rPr>
                        <a:t>, int off, int </a:t>
                      </a:r>
                      <a:r>
                        <a:rPr lang="en-US" altLang="zh-CN" sz="1300" dirty="0" err="1">
                          <a:solidFill>
                            <a:schemeClr val="tx1">
                              <a:lumMod val="85000"/>
                              <a:lumOff val="15000"/>
                            </a:schemeClr>
                          </a:solidFill>
                          <a:latin typeface="微软雅黑" pitchFamily="34" charset="-122"/>
                          <a:ea typeface="微软雅黑" pitchFamily="34" charset="-122"/>
                        </a:rPr>
                        <a:t>len</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kern="1200" dirty="0">
                        <a:solidFill>
                          <a:schemeClr val="tx1">
                            <a:lumMod val="85000"/>
                            <a:lumOff val="15000"/>
                          </a:schemeClr>
                        </a:solidFill>
                        <a:latin typeface="微软雅黑" pitchFamily="34" charset="-122"/>
                        <a:ea typeface="微软雅黑" pitchFamily="34" charset="-122"/>
                        <a:cs typeface="+mn-cs"/>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dirty="0">
                          <a:solidFill>
                            <a:schemeClr val="tx1">
                              <a:lumMod val="85000"/>
                              <a:lumOff val="15000"/>
                            </a:schemeClr>
                          </a:solidFill>
                          <a:latin typeface="微软雅黑" pitchFamily="34" charset="-122"/>
                          <a:ea typeface="微软雅黑" pitchFamily="34" charset="-122"/>
                        </a:rPr>
                        <a:t>写一个字符串的一部分</a:t>
                      </a:r>
                      <a:endParaRPr lang="en-US" altLang="zh-CN" sz="1300" dirty="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013578975"/>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write​(int c)</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dirty="0">
                          <a:solidFill>
                            <a:schemeClr val="tx1">
                              <a:lumMod val="85000"/>
                              <a:lumOff val="15000"/>
                            </a:schemeClr>
                          </a:solidFill>
                          <a:latin typeface="微软雅黑" pitchFamily="34" charset="-122"/>
                          <a:ea typeface="微软雅黑" pitchFamily="34" charset="-122"/>
                        </a:rPr>
                        <a:t>写一个字符</a:t>
                      </a:r>
                      <a:endParaRPr lang="en-US" altLang="zh-CN" sz="1300" dirty="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93711693"/>
                  </a:ext>
                </a:extLst>
              </a:tr>
            </a:tbl>
          </a:graphicData>
        </a:graphic>
      </p:graphicFrame>
      <p:sp>
        <p:nvSpPr>
          <p:cNvPr id="7" name="文本框 6">
            <a:extLst>
              <a:ext uri="{FF2B5EF4-FFF2-40B4-BE49-F238E27FC236}">
                <a16:creationId xmlns:a16="http://schemas.microsoft.com/office/drawing/2014/main" id="{FF7B78E5-141C-4F1D-A905-E39D6278869A}"/>
              </a:ext>
            </a:extLst>
          </p:cNvPr>
          <p:cNvSpPr txBox="1"/>
          <p:nvPr/>
        </p:nvSpPr>
        <p:spPr>
          <a:xfrm>
            <a:off x="482602" y="4300484"/>
            <a:ext cx="6096000" cy="4689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流的关闭与刷新</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6" name="表格 5">
            <a:extLst>
              <a:ext uri="{FF2B5EF4-FFF2-40B4-BE49-F238E27FC236}">
                <a16:creationId xmlns:a16="http://schemas.microsoft.com/office/drawing/2014/main" id="{550EAA94-9E2D-4C0D-A024-CE5F6F0E9FEF}"/>
              </a:ext>
            </a:extLst>
          </p:cNvPr>
          <p:cNvGraphicFramePr>
            <a:graphicFrameLocks noGrp="1"/>
          </p:cNvGraphicFramePr>
          <p:nvPr/>
        </p:nvGraphicFramePr>
        <p:xfrm>
          <a:off x="539498" y="4836483"/>
          <a:ext cx="10444480" cy="1538607"/>
        </p:xfrm>
        <a:graphic>
          <a:graphicData uri="http://schemas.openxmlformats.org/drawingml/2006/table">
            <a:tbl>
              <a:tblPr/>
              <a:tblGrid>
                <a:gridCol w="3155680">
                  <a:extLst>
                    <a:ext uri="{9D8B030D-6E8A-4147-A177-3AD203B41FA5}">
                      <a16:colId xmlns:a16="http://schemas.microsoft.com/office/drawing/2014/main" val="1138920238"/>
                    </a:ext>
                  </a:extLst>
                </a:gridCol>
                <a:gridCol w="7288800">
                  <a:extLst>
                    <a:ext uri="{9D8B030D-6E8A-4147-A177-3AD203B41FA5}">
                      <a16:colId xmlns:a16="http://schemas.microsoft.com/office/drawing/2014/main" val="432614512"/>
                    </a:ext>
                  </a:extLst>
                </a:gridCol>
              </a:tblGrid>
              <a:tr h="45024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36722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en-US" altLang="zh-CN" sz="1500" dirty="0">
                          <a:solidFill>
                            <a:schemeClr val="tx1">
                              <a:lumMod val="85000"/>
                              <a:lumOff val="15000"/>
                            </a:schemeClr>
                          </a:solidFill>
                          <a:latin typeface="微软雅黑" pitchFamily="34" charset="-122"/>
                          <a:ea typeface="微软雅黑" pitchFamily="34" charset="-122"/>
                        </a:rPr>
                        <a:t>flush()</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500" dirty="0">
                          <a:solidFill>
                            <a:schemeClr val="tx1">
                              <a:lumMod val="85000"/>
                              <a:lumOff val="15000"/>
                            </a:schemeClr>
                          </a:solidFill>
                          <a:latin typeface="微软雅黑" pitchFamily="34" charset="-122"/>
                          <a:ea typeface="微软雅黑" pitchFamily="34" charset="-122"/>
                        </a:rPr>
                        <a:t>刷新流，还可以继续写数据</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66383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en-US" altLang="zh-CN" sz="1500" dirty="0">
                          <a:solidFill>
                            <a:schemeClr val="tx1">
                              <a:lumMod val="85000"/>
                              <a:lumOff val="15000"/>
                            </a:schemeClr>
                          </a:solidFill>
                          <a:latin typeface="微软雅黑" pitchFamily="34" charset="-122"/>
                          <a:ea typeface="微软雅黑" pitchFamily="34" charset="-122"/>
                        </a:rPr>
                        <a:t>close()</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500" dirty="0">
                          <a:solidFill>
                            <a:schemeClr val="tx1">
                              <a:lumMod val="85000"/>
                              <a:lumOff val="15000"/>
                            </a:schemeClr>
                          </a:solidFill>
                          <a:latin typeface="微软雅黑" pitchFamily="34" charset="-122"/>
                          <a:ea typeface="微软雅黑" pitchFamily="34" charset="-122"/>
                        </a:rPr>
                        <a:t>关闭流，释放资源，但是在关闭之前会先刷新流。一旦关闭，就不能再写数据</a:t>
                      </a:r>
                      <a:endParaRPr lang="en-US" altLang="zh-CN" sz="1500" dirty="0">
                        <a:solidFill>
                          <a:schemeClr val="tx1">
                            <a:lumMod val="85000"/>
                            <a:lumOff val="15000"/>
                          </a:schemeClr>
                        </a:solidFill>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338964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065C4680-D8BA-41F2-A5B3-CCDB7AFF92F6}"/>
              </a:ext>
            </a:extLst>
          </p:cNvPr>
          <p:cNvSpPr txBox="1"/>
          <p:nvPr/>
        </p:nvSpPr>
        <p:spPr>
          <a:xfrm>
            <a:off x="838201" y="1128728"/>
            <a:ext cx="9465733" cy="369332"/>
          </a:xfrm>
          <a:prstGeom prst="rect">
            <a:avLst/>
          </a:prstGeom>
          <a:noFill/>
        </p:spPr>
        <p:txBody>
          <a:bodyPr>
            <a:spAutoFit/>
          </a:bodyPr>
          <a:lstStyle/>
          <a:p>
            <a:pPr>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类的判断文件类型、获取文件信息功能</a:t>
            </a:r>
          </a:p>
        </p:txBody>
      </p:sp>
      <p:graphicFrame>
        <p:nvGraphicFramePr>
          <p:cNvPr id="11" name="表格 10">
            <a:extLst>
              <a:ext uri="{FF2B5EF4-FFF2-40B4-BE49-F238E27FC236}">
                <a16:creationId xmlns:a16="http://schemas.microsoft.com/office/drawing/2014/main" id="{8D60A128-0E21-4790-8D3B-A9F1F453E76A}"/>
              </a:ext>
            </a:extLst>
          </p:cNvPr>
          <p:cNvGraphicFramePr>
            <a:graphicFrameLocks noGrp="1"/>
          </p:cNvGraphicFramePr>
          <p:nvPr>
            <p:extLst>
              <p:ext uri="{D42A27DB-BD31-4B8C-83A1-F6EECF244321}">
                <p14:modId xmlns:p14="http://schemas.microsoft.com/office/powerpoint/2010/main" val="305027277"/>
              </p:ext>
            </p:extLst>
          </p:nvPr>
        </p:nvGraphicFramePr>
        <p:xfrm>
          <a:off x="910516" y="1758666"/>
          <a:ext cx="7791781" cy="4483216"/>
        </p:xfrm>
        <a:graphic>
          <a:graphicData uri="http://schemas.openxmlformats.org/drawingml/2006/table">
            <a:tbl>
              <a:tblPr/>
              <a:tblGrid>
                <a:gridCol w="3705368">
                  <a:extLst>
                    <a:ext uri="{9D8B030D-6E8A-4147-A177-3AD203B41FA5}">
                      <a16:colId xmlns:a16="http://schemas.microsoft.com/office/drawing/2014/main" val="1138920238"/>
                    </a:ext>
                  </a:extLst>
                </a:gridCol>
                <a:gridCol w="4086413">
                  <a:extLst>
                    <a:ext uri="{9D8B030D-6E8A-4147-A177-3AD203B41FA5}">
                      <a16:colId xmlns:a16="http://schemas.microsoft.com/office/drawing/2014/main" val="432614512"/>
                    </a:ext>
                  </a:extLst>
                </a:gridCol>
              </a:tblGrid>
              <a:tr h="34182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0598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b="0" dirty="0">
                          <a:solidFill>
                            <a:schemeClr val="tx1">
                              <a:lumMod val="85000"/>
                              <a:lumOff val="15000"/>
                            </a:schemeClr>
                          </a:solidFill>
                          <a:latin typeface="Consolas" panose="020B0609020204030204" pitchFamily="49" charset="0"/>
                          <a:ea typeface="微软雅黑" pitchFamily="34" charset="-122"/>
                        </a:rPr>
                        <a:t>public </a:t>
                      </a:r>
                      <a:r>
                        <a:rPr lang="en-US" altLang="zh-CN" sz="1400" b="0" dirty="0" err="1">
                          <a:solidFill>
                            <a:schemeClr val="tx1">
                              <a:lumMod val="85000"/>
                              <a:lumOff val="15000"/>
                            </a:schemeClr>
                          </a:solidFill>
                          <a:latin typeface="Consolas" panose="020B0609020204030204" pitchFamily="49" charset="0"/>
                          <a:ea typeface="微软雅黑" pitchFamily="34" charset="-122"/>
                        </a:rPr>
                        <a:t>boolean</a:t>
                      </a:r>
                      <a:r>
                        <a:rPr lang="en-US" altLang="zh-CN" sz="1400" b="0" dirty="0">
                          <a:solidFill>
                            <a:schemeClr val="tx1">
                              <a:lumMod val="85000"/>
                              <a:lumOff val="15000"/>
                            </a:schemeClr>
                          </a:solidFill>
                          <a:latin typeface="Consolas" panose="020B0609020204030204" pitchFamily="49" charset="0"/>
                          <a:ea typeface="微软雅黑" pitchFamily="34" charset="-122"/>
                        </a:rPr>
                        <a:t> </a:t>
                      </a:r>
                      <a:r>
                        <a:rPr lang="en-US" altLang="zh-CN" sz="1400" b="0" dirty="0" err="1">
                          <a:solidFill>
                            <a:schemeClr val="tx1">
                              <a:lumMod val="85000"/>
                              <a:lumOff val="15000"/>
                            </a:schemeClr>
                          </a:solidFill>
                          <a:latin typeface="Consolas" panose="020B0609020204030204" pitchFamily="49" charset="0"/>
                          <a:ea typeface="微软雅黑" pitchFamily="34" charset="-122"/>
                        </a:rPr>
                        <a:t>isDirectory</a:t>
                      </a:r>
                      <a:r>
                        <a:rPr lang="en-US" altLang="zh-CN" sz="1400" b="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1400" b="0" dirty="0">
                          <a:solidFill>
                            <a:schemeClr val="tx1">
                              <a:lumMod val="85000"/>
                              <a:lumOff val="15000"/>
                            </a:schemeClr>
                          </a:solidFill>
                          <a:latin typeface="Consolas" panose="020B0609020204030204" pitchFamily="49" charset="0"/>
                          <a:ea typeface="Alibaba PuHuiTi R"/>
                        </a:rPr>
                        <a:t>测试此抽象路径名表示的</a:t>
                      </a:r>
                      <a:r>
                        <a:rPr lang="en-US" altLang="zh-CN" sz="1400" b="0" dirty="0">
                          <a:solidFill>
                            <a:schemeClr val="tx1">
                              <a:lumMod val="85000"/>
                              <a:lumOff val="15000"/>
                            </a:schemeClr>
                          </a:solidFill>
                          <a:latin typeface="Consolas" panose="020B0609020204030204" pitchFamily="49" charset="0"/>
                          <a:ea typeface="Alibaba PuHuiTi R"/>
                        </a:rPr>
                        <a:t>File</a:t>
                      </a:r>
                      <a:r>
                        <a:rPr lang="zh-CN" altLang="en-US" sz="1400" b="0" dirty="0">
                          <a:solidFill>
                            <a:schemeClr val="tx1">
                              <a:lumMod val="85000"/>
                              <a:lumOff val="15000"/>
                            </a:schemeClr>
                          </a:solidFill>
                          <a:latin typeface="Consolas" panose="020B0609020204030204" pitchFamily="49" charset="0"/>
                          <a:ea typeface="Alibaba PuHuiTi R"/>
                        </a:rPr>
                        <a:t>是否为文件夹</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4543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b="0" dirty="0">
                          <a:solidFill>
                            <a:schemeClr val="tx1">
                              <a:lumMod val="85000"/>
                              <a:lumOff val="15000"/>
                            </a:schemeClr>
                          </a:solidFill>
                          <a:latin typeface="Consolas" panose="020B0609020204030204" pitchFamily="49" charset="0"/>
                          <a:ea typeface="微软雅黑" pitchFamily="34" charset="-122"/>
                        </a:rPr>
                        <a:t>public </a:t>
                      </a:r>
                      <a:r>
                        <a:rPr lang="en-US" altLang="zh-CN" sz="1400" b="0" dirty="0" err="1">
                          <a:solidFill>
                            <a:schemeClr val="tx1">
                              <a:lumMod val="85000"/>
                              <a:lumOff val="15000"/>
                            </a:schemeClr>
                          </a:solidFill>
                          <a:latin typeface="Consolas" panose="020B0609020204030204" pitchFamily="49" charset="0"/>
                          <a:ea typeface="微软雅黑" pitchFamily="34" charset="-122"/>
                        </a:rPr>
                        <a:t>boolean</a:t>
                      </a:r>
                      <a:r>
                        <a:rPr lang="en-US" altLang="zh-CN" sz="1400" b="0" dirty="0">
                          <a:solidFill>
                            <a:schemeClr val="tx1">
                              <a:lumMod val="85000"/>
                              <a:lumOff val="15000"/>
                            </a:schemeClr>
                          </a:solidFill>
                          <a:latin typeface="Consolas" panose="020B0609020204030204" pitchFamily="49" charset="0"/>
                          <a:ea typeface="微软雅黑" pitchFamily="34" charset="-122"/>
                        </a:rPr>
                        <a:t> </a:t>
                      </a:r>
                      <a:r>
                        <a:rPr lang="en-US" altLang="zh-CN" sz="1400" b="0" dirty="0" err="1">
                          <a:solidFill>
                            <a:schemeClr val="tx1">
                              <a:lumMod val="85000"/>
                              <a:lumOff val="15000"/>
                            </a:schemeClr>
                          </a:solidFill>
                          <a:latin typeface="Consolas" panose="020B0609020204030204" pitchFamily="49" charset="0"/>
                          <a:ea typeface="微软雅黑" pitchFamily="34" charset="-122"/>
                        </a:rPr>
                        <a:t>isFile</a:t>
                      </a:r>
                      <a:r>
                        <a:rPr lang="en-US" altLang="zh-CN" sz="1400" b="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测试此抽象路径名表示的</a:t>
                      </a: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File</a:t>
                      </a:r>
                      <a:r>
                        <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是否为文件</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52862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b="0" dirty="0">
                          <a:solidFill>
                            <a:schemeClr val="tx1">
                              <a:lumMod val="85000"/>
                              <a:lumOff val="15000"/>
                            </a:schemeClr>
                          </a:solidFill>
                          <a:latin typeface="Consolas" panose="020B0609020204030204" pitchFamily="49" charset="0"/>
                          <a:ea typeface="微软雅黑" pitchFamily="34" charset="-122"/>
                        </a:rPr>
                        <a:t>public </a:t>
                      </a:r>
                      <a:r>
                        <a:rPr lang="en-US" altLang="zh-CN" sz="1400" b="0" dirty="0" err="1">
                          <a:solidFill>
                            <a:schemeClr val="tx1">
                              <a:lumMod val="85000"/>
                              <a:lumOff val="15000"/>
                            </a:schemeClr>
                          </a:solidFill>
                          <a:latin typeface="Consolas" panose="020B0609020204030204" pitchFamily="49" charset="0"/>
                          <a:ea typeface="微软雅黑" pitchFamily="34" charset="-122"/>
                        </a:rPr>
                        <a:t>boolean</a:t>
                      </a:r>
                      <a:r>
                        <a:rPr lang="en-US" altLang="zh-CN" sz="1400" b="0" dirty="0">
                          <a:solidFill>
                            <a:schemeClr val="tx1">
                              <a:lumMod val="85000"/>
                              <a:lumOff val="15000"/>
                            </a:schemeClr>
                          </a:solidFill>
                          <a:latin typeface="Consolas" panose="020B0609020204030204" pitchFamily="49" charset="0"/>
                          <a:ea typeface="微软雅黑" pitchFamily="34" charset="-122"/>
                        </a:rPr>
                        <a:t> exists()</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测试此抽象路径名表示的</a:t>
                      </a: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File</a:t>
                      </a:r>
                      <a:r>
                        <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是否存在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0532218"/>
                  </a:ext>
                </a:extLst>
              </a:tr>
              <a:tr h="646487">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rPr>
                        <a:t>public String </a:t>
                      </a:r>
                      <a:r>
                        <a:rPr kumimoji="0" lang="en-US" altLang="zh-CN" sz="1400" b="0" i="0" u="none" strike="noStrike" cap="none" normalizeH="0" baseline="0" dirty="0" err="1">
                          <a:ln>
                            <a:noFill/>
                          </a:ln>
                          <a:solidFill>
                            <a:schemeClr val="tx1">
                              <a:lumMod val="85000"/>
                              <a:lumOff val="15000"/>
                            </a:schemeClr>
                          </a:solidFill>
                          <a:effectLst/>
                          <a:latin typeface="Consolas" panose="020B0609020204030204" pitchFamily="49" charset="0"/>
                          <a:ea typeface="微软雅黑" pitchFamily="34" charset="-122"/>
                        </a:rPr>
                        <a:t>getAbsolutePath</a:t>
                      </a: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b="0" dirty="0">
                          <a:solidFill>
                            <a:schemeClr val="tx1">
                              <a:lumMod val="85000"/>
                              <a:lumOff val="15000"/>
                            </a:schemeClr>
                          </a:solidFill>
                          <a:latin typeface="Consolas" panose="020B0609020204030204" pitchFamily="49" charset="0"/>
                          <a:ea typeface="Alibaba PuHuiTi R"/>
                        </a:rPr>
                        <a:t>返回此抽象路径名的绝对路径名字符串</a:t>
                      </a:r>
                      <a:endParaRPr lang="en-US" altLang="zh-CN" sz="1400" b="0" dirty="0">
                        <a:solidFill>
                          <a:schemeClr val="tx1">
                            <a:lumMod val="85000"/>
                            <a:lumOff val="1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592178387"/>
                  </a:ext>
                </a:extLst>
              </a:tr>
              <a:tr h="646487">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sz="1400" b="0" dirty="0">
                          <a:solidFill>
                            <a:schemeClr val="tx1">
                              <a:lumMod val="85000"/>
                              <a:lumOff val="15000"/>
                            </a:schemeClr>
                          </a:solidFill>
                          <a:latin typeface="Consolas" panose="020B0609020204030204" pitchFamily="49" charset="0"/>
                          <a:ea typeface="微软雅黑" pitchFamily="34" charset="-122"/>
                        </a:rPr>
                        <a:t>public String </a:t>
                      </a:r>
                      <a:r>
                        <a:rPr lang="en-US" altLang="zh-CN" sz="1400" b="0" dirty="0" err="1">
                          <a:solidFill>
                            <a:schemeClr val="tx1">
                              <a:lumMod val="85000"/>
                              <a:lumOff val="15000"/>
                            </a:schemeClr>
                          </a:solidFill>
                          <a:latin typeface="Consolas" panose="020B0609020204030204" pitchFamily="49" charset="0"/>
                          <a:ea typeface="微软雅黑" pitchFamily="34" charset="-122"/>
                        </a:rPr>
                        <a:t>getPath</a:t>
                      </a:r>
                      <a:r>
                        <a:rPr lang="en-US" altLang="zh-CN" sz="1400" b="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b="0" dirty="0">
                          <a:solidFill>
                            <a:schemeClr val="tx1">
                              <a:lumMod val="85000"/>
                              <a:lumOff val="15000"/>
                            </a:schemeClr>
                          </a:solidFill>
                          <a:latin typeface="Consolas" panose="020B0609020204030204" pitchFamily="49" charset="0"/>
                          <a:ea typeface="Alibaba PuHuiTi R"/>
                        </a:rPr>
                        <a:t>将此抽象路径名转换为路径名字符串</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69443818"/>
                  </a:ext>
                </a:extLst>
              </a:tr>
              <a:tr h="646487">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rPr>
                        <a:t>public String </a:t>
                      </a:r>
                      <a:r>
                        <a:rPr kumimoji="0" lang="en-US" altLang="zh-CN" sz="1400" b="0" i="0" u="none" strike="noStrike" cap="none" normalizeH="0" baseline="0" dirty="0" err="1">
                          <a:ln>
                            <a:noFill/>
                          </a:ln>
                          <a:solidFill>
                            <a:schemeClr val="tx1">
                              <a:lumMod val="85000"/>
                              <a:lumOff val="15000"/>
                            </a:schemeClr>
                          </a:solidFill>
                          <a:effectLst/>
                          <a:latin typeface="Consolas" panose="020B0609020204030204" pitchFamily="49" charset="0"/>
                          <a:ea typeface="微软雅黑" pitchFamily="34" charset="-122"/>
                        </a:rPr>
                        <a:t>getName</a:t>
                      </a: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b="0" dirty="0">
                          <a:solidFill>
                            <a:schemeClr val="tx1">
                              <a:lumMod val="85000"/>
                              <a:lumOff val="15000"/>
                            </a:schemeClr>
                          </a:solidFill>
                          <a:latin typeface="Consolas" panose="020B0609020204030204" pitchFamily="49" charset="0"/>
                          <a:ea typeface="Alibaba PuHuiTi R"/>
                        </a:rPr>
                        <a:t>返回由此抽象路径名表示的文件或文件夹的名称</a:t>
                      </a:r>
                      <a:endParaRPr lang="en-US" altLang="zh-CN" sz="1400" b="0" dirty="0">
                        <a:solidFill>
                          <a:schemeClr val="tx1">
                            <a:lumMod val="85000"/>
                            <a:lumOff val="1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547850725"/>
                  </a:ext>
                </a:extLst>
              </a:tr>
              <a:tr h="646487">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sz="1400" kern="1200" dirty="0">
                          <a:solidFill>
                            <a:schemeClr val="tx1"/>
                          </a:solidFill>
                          <a:effectLst/>
                          <a:latin typeface="Consolas" panose="020B0609020204030204" pitchFamily="49" charset="0"/>
                          <a:ea typeface="+mn-ea"/>
                          <a:cs typeface="+mn-cs"/>
                        </a:rPr>
                        <a:t>public long </a:t>
                      </a:r>
                      <a:r>
                        <a:rPr lang="en-US" altLang="zh-CN" sz="1400" kern="1200" dirty="0" err="1">
                          <a:solidFill>
                            <a:schemeClr val="tx1"/>
                          </a:solidFill>
                          <a:effectLst/>
                          <a:latin typeface="Consolas" panose="020B0609020204030204" pitchFamily="49" charset="0"/>
                          <a:ea typeface="+mn-ea"/>
                          <a:cs typeface="+mn-cs"/>
                        </a:rPr>
                        <a:t>lastModified</a:t>
                      </a:r>
                      <a:r>
                        <a:rPr lang="en-US" altLang="zh-CN" sz="1400" dirty="0">
                          <a:latin typeface="Consolas" panose="020B0609020204030204" pitchFamily="49" charset="0"/>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b="0" dirty="0">
                          <a:solidFill>
                            <a:schemeClr val="tx1">
                              <a:lumMod val="85000"/>
                              <a:lumOff val="15000"/>
                            </a:schemeClr>
                          </a:solidFill>
                          <a:latin typeface="Consolas" panose="020B0609020204030204" pitchFamily="49" charset="0"/>
                          <a:ea typeface="Alibaba PuHuiTi R"/>
                        </a:rPr>
                        <a:t>返回文件最后修改的时间毫秒值</a:t>
                      </a:r>
                      <a:endParaRPr lang="en-US" altLang="zh-CN" sz="1400" b="0" dirty="0">
                        <a:solidFill>
                          <a:schemeClr val="tx1">
                            <a:lumMod val="85000"/>
                            <a:lumOff val="1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60220161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270000"/>
            <a:ext cx="7827416" cy="4848859"/>
          </a:xfrm>
        </p:spPr>
        <p:txBody>
          <a:bodyPr/>
          <a:lstStyle/>
          <a:p>
            <a:r>
              <a:rPr lang="zh-CN" altLang="en-US" dirty="0"/>
              <a:t>字符输出流写数据的方法有哪些</a:t>
            </a:r>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a:p>
            <a:r>
              <a:rPr lang="zh-CN" altLang="en-US" dirty="0"/>
              <a:t>字符输出流如何实现数据追加</a:t>
            </a:r>
            <a:endParaRPr lang="en-US" altLang="zh-CN" dirty="0"/>
          </a:p>
          <a:p>
            <a:endParaRPr lang="en-US" altLang="zh-CN" dirty="0"/>
          </a:p>
          <a:p>
            <a:pPr lvl="1"/>
            <a:endParaRPr lang="en-US" altLang="zh-CN" dirty="0"/>
          </a:p>
        </p:txBody>
      </p:sp>
      <p:graphicFrame>
        <p:nvGraphicFramePr>
          <p:cNvPr id="2" name="表格 1">
            <a:extLst>
              <a:ext uri="{FF2B5EF4-FFF2-40B4-BE49-F238E27FC236}">
                <a16:creationId xmlns:a16="http://schemas.microsoft.com/office/drawing/2014/main" id="{A3392B9B-4990-4FD0-A589-4F7F8EC4DAFA}"/>
              </a:ext>
            </a:extLst>
          </p:cNvPr>
          <p:cNvGraphicFramePr>
            <a:graphicFrameLocks noGrp="1"/>
          </p:cNvGraphicFramePr>
          <p:nvPr/>
        </p:nvGraphicFramePr>
        <p:xfrm>
          <a:off x="4599297" y="5222219"/>
          <a:ext cx="7482840" cy="731562"/>
        </p:xfrm>
        <a:graphic>
          <a:graphicData uri="http://schemas.openxmlformats.org/drawingml/2006/table">
            <a:tbl>
              <a:tblPr/>
              <a:tblGrid>
                <a:gridCol w="5854736">
                  <a:extLst>
                    <a:ext uri="{9D8B030D-6E8A-4147-A177-3AD203B41FA5}">
                      <a16:colId xmlns:a16="http://schemas.microsoft.com/office/drawing/2014/main" val="306267385"/>
                    </a:ext>
                  </a:extLst>
                </a:gridCol>
                <a:gridCol w="1628104">
                  <a:extLst>
                    <a:ext uri="{9D8B030D-6E8A-4147-A177-3AD203B41FA5}">
                      <a16:colId xmlns:a16="http://schemas.microsoft.com/office/drawing/2014/main" val="1790371907"/>
                    </a:ext>
                  </a:extLst>
                </a:gridCol>
              </a:tblGrid>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Writer</a:t>
                      </a:r>
                      <a:r>
                        <a:rPr lang="zh-CN" altLang="zh-CN"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a:t>
                      </a:r>
                      <a:r>
                        <a:rPr lang="zh-CN" altLang="en-US" sz="1400" dirty="0">
                          <a:solidFill>
                            <a:schemeClr val="tx1">
                              <a:lumMod val="85000"/>
                              <a:lumOff val="15000"/>
                            </a:schemeClr>
                          </a:solidFill>
                          <a:latin typeface="微软雅黑" pitchFamily="34" charset="-122"/>
                          <a:ea typeface="Alibaba PuHuiTi R"/>
                        </a:rPr>
                        <a:t>字符</a:t>
                      </a:r>
                      <a:r>
                        <a:rPr lang="zh-CN" altLang="zh-CN" sz="1400" dirty="0">
                          <a:solidFill>
                            <a:schemeClr val="tx1">
                              <a:lumMod val="85000"/>
                              <a:lumOff val="15000"/>
                            </a:schemeClr>
                          </a:solidFill>
                          <a:latin typeface="微软雅黑" pitchFamily="34" charset="-122"/>
                          <a:ea typeface="Alibaba PuHuiTi R"/>
                        </a:rPr>
                        <a:t>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r>
                        <a:rPr lang="zh-CN" altLang="en-US" sz="1400" dirty="0">
                          <a:solidFill>
                            <a:schemeClr val="tx1">
                              <a:lumMod val="85000"/>
                              <a:lumOff val="15000"/>
                            </a:schemeClr>
                          </a:solidFill>
                          <a:latin typeface="微软雅黑" pitchFamily="34" charset="-122"/>
                          <a:ea typeface="Alibaba PuHuiTi R"/>
                        </a:rPr>
                        <a:t>，可追加数据</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027571625"/>
                  </a:ext>
                </a:extLst>
              </a:tr>
            </a:tbl>
          </a:graphicData>
        </a:graphic>
      </p:graphicFrame>
      <p:graphicFrame>
        <p:nvGraphicFramePr>
          <p:cNvPr id="8" name="表格 7">
            <a:extLst>
              <a:ext uri="{FF2B5EF4-FFF2-40B4-BE49-F238E27FC236}">
                <a16:creationId xmlns:a16="http://schemas.microsoft.com/office/drawing/2014/main" id="{8EF52794-4250-4840-BE03-0D93CC1F9830}"/>
              </a:ext>
            </a:extLst>
          </p:cNvPr>
          <p:cNvGraphicFramePr>
            <a:graphicFrameLocks noGrp="1"/>
          </p:cNvGraphicFramePr>
          <p:nvPr/>
        </p:nvGraphicFramePr>
        <p:xfrm>
          <a:off x="4599297" y="1816122"/>
          <a:ext cx="5686817" cy="2864993"/>
        </p:xfrm>
        <a:graphic>
          <a:graphicData uri="http://schemas.openxmlformats.org/drawingml/2006/table">
            <a:tbl>
              <a:tblPr/>
              <a:tblGrid>
                <a:gridCol w="3120569">
                  <a:extLst>
                    <a:ext uri="{9D8B030D-6E8A-4147-A177-3AD203B41FA5}">
                      <a16:colId xmlns:a16="http://schemas.microsoft.com/office/drawing/2014/main" val="1138920238"/>
                    </a:ext>
                  </a:extLst>
                </a:gridCol>
                <a:gridCol w="2566248">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write​(int c)</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dirty="0">
                          <a:solidFill>
                            <a:schemeClr val="tx1">
                              <a:lumMod val="85000"/>
                              <a:lumOff val="15000"/>
                            </a:schemeClr>
                          </a:solidFill>
                          <a:latin typeface="微软雅黑" pitchFamily="34" charset="-122"/>
                          <a:ea typeface="微软雅黑" pitchFamily="34" charset="-122"/>
                        </a:rPr>
                        <a:t>写一个字符</a:t>
                      </a:r>
                      <a:endParaRPr lang="en-US" altLang="zh-CN" sz="1300" dirty="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a:solidFill>
                            <a:schemeClr val="tx1">
                              <a:lumMod val="85000"/>
                              <a:lumOff val="15000"/>
                            </a:schemeClr>
                          </a:solidFill>
                          <a:latin typeface="微软雅黑" pitchFamily="34" charset="-122"/>
                          <a:ea typeface="微软雅黑" pitchFamily="34" charset="-122"/>
                        </a:rPr>
                        <a:t>void write​(char[] cbuf)</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a:solidFill>
                            <a:schemeClr val="tx1">
                              <a:lumMod val="85000"/>
                              <a:lumOff val="15000"/>
                            </a:schemeClr>
                          </a:solidFill>
                          <a:latin typeface="微软雅黑" pitchFamily="34" charset="-122"/>
                          <a:ea typeface="微软雅黑" pitchFamily="34" charset="-122"/>
                        </a:rPr>
                        <a:t>写入一个字符数组</a:t>
                      </a:r>
                      <a:endParaRPr lang="en-US" altLang="zh-CN" sz="130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write​(char[] </a:t>
                      </a:r>
                      <a:r>
                        <a:rPr lang="en-US" altLang="zh-CN" sz="1300" dirty="0" err="1">
                          <a:solidFill>
                            <a:schemeClr val="tx1">
                              <a:lumMod val="85000"/>
                              <a:lumOff val="15000"/>
                            </a:schemeClr>
                          </a:solidFill>
                          <a:latin typeface="微软雅黑" pitchFamily="34" charset="-122"/>
                          <a:ea typeface="微软雅黑" pitchFamily="34" charset="-122"/>
                        </a:rPr>
                        <a:t>cbuf</a:t>
                      </a:r>
                      <a:r>
                        <a:rPr lang="en-US" altLang="zh-CN" sz="1300" dirty="0">
                          <a:solidFill>
                            <a:schemeClr val="tx1">
                              <a:lumMod val="85000"/>
                              <a:lumOff val="15000"/>
                            </a:schemeClr>
                          </a:solidFill>
                          <a:latin typeface="微软雅黑" pitchFamily="34" charset="-122"/>
                          <a:ea typeface="微软雅黑" pitchFamily="34" charset="-122"/>
                        </a:rPr>
                        <a:t>, int off, int </a:t>
                      </a:r>
                      <a:r>
                        <a:rPr lang="en-US" altLang="zh-CN" sz="1300" dirty="0" err="1">
                          <a:solidFill>
                            <a:schemeClr val="tx1">
                              <a:lumMod val="85000"/>
                              <a:lumOff val="15000"/>
                            </a:schemeClr>
                          </a:solidFill>
                          <a:latin typeface="微软雅黑" pitchFamily="34" charset="-122"/>
                          <a:ea typeface="微软雅黑" pitchFamily="34" charset="-122"/>
                        </a:rPr>
                        <a:t>len</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kern="1200" dirty="0">
                        <a:solidFill>
                          <a:schemeClr val="tx1">
                            <a:lumMod val="85000"/>
                            <a:lumOff val="15000"/>
                          </a:schemeClr>
                        </a:solidFill>
                        <a:latin typeface="微软雅黑" pitchFamily="34" charset="-122"/>
                        <a:ea typeface="微软雅黑" pitchFamily="34" charset="-122"/>
                        <a:cs typeface="+mn-cs"/>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a:solidFill>
                            <a:schemeClr val="tx1">
                              <a:lumMod val="85000"/>
                              <a:lumOff val="15000"/>
                            </a:schemeClr>
                          </a:solidFill>
                          <a:latin typeface="微软雅黑" pitchFamily="34" charset="-122"/>
                          <a:ea typeface="微软雅黑" pitchFamily="34" charset="-122"/>
                        </a:rPr>
                        <a:t>写入字符数组的一部分</a:t>
                      </a:r>
                      <a:endParaRPr lang="en-US" altLang="zh-CN" sz="130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a:solidFill>
                            <a:schemeClr val="tx1">
                              <a:lumMod val="85000"/>
                              <a:lumOff val="15000"/>
                            </a:schemeClr>
                          </a:solidFill>
                          <a:latin typeface="微软雅黑" pitchFamily="34" charset="-122"/>
                          <a:ea typeface="微软雅黑" pitchFamily="34" charset="-122"/>
                        </a:rPr>
                        <a:t>void write​(String str)</a:t>
                      </a:r>
                      <a:endParaRPr lang="zh-CN" altLang="en-US" sz="1300" kern="1200">
                        <a:solidFill>
                          <a:schemeClr val="tx1">
                            <a:lumMod val="85000"/>
                            <a:lumOff val="15000"/>
                          </a:schemeClr>
                        </a:solidFill>
                        <a:latin typeface="微软雅黑" pitchFamily="34" charset="-122"/>
                        <a:ea typeface="微软雅黑" pitchFamily="34" charset="-122"/>
                        <a:cs typeface="+mn-cs"/>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a:solidFill>
                            <a:schemeClr val="tx1">
                              <a:lumMod val="85000"/>
                              <a:lumOff val="15000"/>
                            </a:schemeClr>
                          </a:solidFill>
                          <a:latin typeface="微软雅黑" pitchFamily="34" charset="-122"/>
                          <a:ea typeface="微软雅黑" pitchFamily="34" charset="-122"/>
                        </a:rPr>
                        <a:t>写一个字符串</a:t>
                      </a:r>
                      <a:endParaRPr lang="en-US" altLang="zh-CN" sz="130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4551137"/>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write​(String </a:t>
                      </a:r>
                      <a:r>
                        <a:rPr lang="en-US" altLang="zh-CN" sz="1300" dirty="0" err="1">
                          <a:solidFill>
                            <a:schemeClr val="tx1">
                              <a:lumMod val="85000"/>
                              <a:lumOff val="15000"/>
                            </a:schemeClr>
                          </a:solidFill>
                          <a:latin typeface="微软雅黑" pitchFamily="34" charset="-122"/>
                          <a:ea typeface="微软雅黑" pitchFamily="34" charset="-122"/>
                        </a:rPr>
                        <a:t>str</a:t>
                      </a:r>
                      <a:r>
                        <a:rPr lang="en-US" altLang="zh-CN" sz="1300" dirty="0">
                          <a:solidFill>
                            <a:schemeClr val="tx1">
                              <a:lumMod val="85000"/>
                              <a:lumOff val="15000"/>
                            </a:schemeClr>
                          </a:solidFill>
                          <a:latin typeface="微软雅黑" pitchFamily="34" charset="-122"/>
                          <a:ea typeface="微软雅黑" pitchFamily="34" charset="-122"/>
                        </a:rPr>
                        <a:t>, int off, int </a:t>
                      </a:r>
                      <a:r>
                        <a:rPr lang="en-US" altLang="zh-CN" sz="1300" dirty="0" err="1">
                          <a:solidFill>
                            <a:schemeClr val="tx1">
                              <a:lumMod val="85000"/>
                              <a:lumOff val="15000"/>
                            </a:schemeClr>
                          </a:solidFill>
                          <a:latin typeface="微软雅黑" pitchFamily="34" charset="-122"/>
                          <a:ea typeface="微软雅黑" pitchFamily="34" charset="-122"/>
                        </a:rPr>
                        <a:t>len</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kern="1200" dirty="0">
                        <a:solidFill>
                          <a:schemeClr val="tx1">
                            <a:lumMod val="85000"/>
                            <a:lumOff val="15000"/>
                          </a:schemeClr>
                        </a:solidFill>
                        <a:latin typeface="微软雅黑" pitchFamily="34" charset="-122"/>
                        <a:ea typeface="微软雅黑" pitchFamily="34" charset="-122"/>
                        <a:cs typeface="+mn-cs"/>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dirty="0">
                          <a:solidFill>
                            <a:schemeClr val="tx1">
                              <a:lumMod val="85000"/>
                              <a:lumOff val="15000"/>
                            </a:schemeClr>
                          </a:solidFill>
                          <a:latin typeface="微软雅黑" pitchFamily="34" charset="-122"/>
                          <a:ea typeface="微软雅黑" pitchFamily="34" charset="-122"/>
                        </a:rPr>
                        <a:t>写一个字符串的一部分</a:t>
                      </a:r>
                      <a:endParaRPr lang="en-US" altLang="zh-CN" sz="1300" dirty="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013578975"/>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write​(int c)</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dirty="0">
                          <a:solidFill>
                            <a:schemeClr val="tx1">
                              <a:lumMod val="85000"/>
                              <a:lumOff val="15000"/>
                            </a:schemeClr>
                          </a:solidFill>
                          <a:latin typeface="微软雅黑" pitchFamily="34" charset="-122"/>
                          <a:ea typeface="微软雅黑" pitchFamily="34" charset="-122"/>
                        </a:rPr>
                        <a:t>写一个字符</a:t>
                      </a:r>
                      <a:endParaRPr lang="en-US" altLang="zh-CN" sz="1300" dirty="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93711693"/>
                  </a:ext>
                </a:extLst>
              </a:tr>
            </a:tbl>
          </a:graphicData>
        </a:graphic>
      </p:graphicFrame>
    </p:spTree>
    <p:extLst>
      <p:ext uri="{BB962C8B-B14F-4D97-AF65-F5344CB8AC3E}">
        <p14:creationId xmlns:p14="http://schemas.microsoft.com/office/powerpoint/2010/main" val="61346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wipe(down)">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77809" y="894080"/>
            <a:ext cx="7827416" cy="4848859"/>
          </a:xfrm>
        </p:spPr>
        <p:txBody>
          <a:bodyPr/>
          <a:lstStyle/>
          <a:p>
            <a:endParaRPr lang="en-US" altLang="zh-CN" dirty="0"/>
          </a:p>
          <a:p>
            <a:pPr marL="0" indent="0">
              <a:buNone/>
            </a:pPr>
            <a:r>
              <a:rPr lang="en-US" altLang="zh-CN" dirty="0"/>
              <a:t>3. </a:t>
            </a:r>
            <a:r>
              <a:rPr lang="zh-CN" altLang="en-US" dirty="0"/>
              <a:t>字符输出流如何实现写出去的数据能换行</a:t>
            </a:r>
            <a:endParaRPr lang="en-US" altLang="zh-CN" dirty="0"/>
          </a:p>
          <a:p>
            <a:pPr marL="895335" lvl="1" indent="-285750">
              <a:buFont typeface="Wingdings" panose="05000000000000000000" pitchFamily="2" charset="2"/>
              <a:buChar char="l"/>
            </a:pP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fw.write</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(“\r\n”)</a:t>
            </a:r>
          </a:p>
          <a:p>
            <a:pPr marL="0" indent="0">
              <a:buNone/>
            </a:pPr>
            <a:r>
              <a:rPr lang="en-US" altLang="zh-CN" dirty="0"/>
              <a:t>4. </a:t>
            </a:r>
            <a:r>
              <a:rPr lang="zh-CN" altLang="en-US" dirty="0"/>
              <a:t>字符输出流如何实现写出去的数据能换行</a:t>
            </a:r>
            <a:endParaRPr lang="en-US" altLang="zh-CN" dirty="0"/>
          </a:p>
          <a:p>
            <a:pPr marL="895335" lvl="1" indent="-285750">
              <a:lnSpc>
                <a:spcPct val="150000"/>
              </a:lnSpc>
              <a:buFont typeface="Wingdings" panose="05000000000000000000" pitchFamily="2" charset="2"/>
              <a:buChar char="l"/>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flush()</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刷新数据</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close()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方法是关闭流，关闭包含刷新，关闭后流不可以继续使用了。</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en-US" altLang="zh-CN" dirty="0"/>
          </a:p>
        </p:txBody>
      </p:sp>
    </p:spTree>
    <p:extLst>
      <p:ext uri="{BB962C8B-B14F-4D97-AF65-F5344CB8AC3E}">
        <p14:creationId xmlns:p14="http://schemas.microsoft.com/office/powerpoint/2010/main" val="222107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87969" y="719054"/>
            <a:ext cx="7827416" cy="4848859"/>
          </a:xfrm>
        </p:spPr>
        <p:txBody>
          <a:bodyPr/>
          <a:lstStyle/>
          <a:p>
            <a:endParaRPr lang="en-US" altLang="zh-CN" dirty="0"/>
          </a:p>
          <a:p>
            <a:pPr marL="0" indent="0">
              <a:buNone/>
            </a:pPr>
            <a:r>
              <a:rPr lang="en-US" altLang="zh-CN" dirty="0"/>
              <a:t>5. </a:t>
            </a:r>
            <a:r>
              <a:rPr lang="zh-CN" altLang="en-US" dirty="0"/>
              <a:t>字节流、字符流如何选择使用？</a:t>
            </a:r>
            <a:endParaRPr lang="en-US" altLang="zh-CN" dirty="0"/>
          </a:p>
          <a:p>
            <a:pPr marL="552435" lvl="1" indent="-285750">
              <a:lnSpc>
                <a:spcPct val="1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字节流适合做一切文件数据的拷贝（音视频，文本）</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字节流不适合读取中文内容输出</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字符流适合做文本文件的操作（读，写）</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532849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判断文件类型、获取文件信息</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创建文件、删除文件功能</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遍历文件夹</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234848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A87CE18E-4620-4FF1-A46C-B43AB9CA3413}"/>
              </a:ext>
            </a:extLst>
          </p:cNvPr>
          <p:cNvSpPr txBox="1"/>
          <p:nvPr/>
        </p:nvSpPr>
        <p:spPr>
          <a:xfrm>
            <a:off x="830452" y="787765"/>
            <a:ext cx="9465733" cy="571567"/>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类创建文件的功能</a:t>
            </a:r>
          </a:p>
        </p:txBody>
      </p:sp>
      <p:graphicFrame>
        <p:nvGraphicFramePr>
          <p:cNvPr id="11" name="表格 10">
            <a:extLst>
              <a:ext uri="{FF2B5EF4-FFF2-40B4-BE49-F238E27FC236}">
                <a16:creationId xmlns:a16="http://schemas.microsoft.com/office/drawing/2014/main" id="{9388A148-270F-4585-906A-5A02BA268F3B}"/>
              </a:ext>
            </a:extLst>
          </p:cNvPr>
          <p:cNvGraphicFramePr>
            <a:graphicFrameLocks noGrp="1"/>
          </p:cNvGraphicFramePr>
          <p:nvPr>
            <p:extLst>
              <p:ext uri="{D42A27DB-BD31-4B8C-83A1-F6EECF244321}">
                <p14:modId xmlns:p14="http://schemas.microsoft.com/office/powerpoint/2010/main" val="1660649865"/>
              </p:ext>
            </p:extLst>
          </p:nvPr>
        </p:nvGraphicFramePr>
        <p:xfrm>
          <a:off x="923441" y="1488105"/>
          <a:ext cx="6949697" cy="1778365"/>
        </p:xfrm>
        <a:graphic>
          <a:graphicData uri="http://schemas.openxmlformats.org/drawingml/2006/table">
            <a:tbl>
              <a:tblPr/>
              <a:tblGrid>
                <a:gridCol w="3304917">
                  <a:extLst>
                    <a:ext uri="{9D8B030D-6E8A-4147-A177-3AD203B41FA5}">
                      <a16:colId xmlns:a16="http://schemas.microsoft.com/office/drawing/2014/main" val="1138920238"/>
                    </a:ext>
                  </a:extLst>
                </a:gridCol>
                <a:gridCol w="3644780">
                  <a:extLst>
                    <a:ext uri="{9D8B030D-6E8A-4147-A177-3AD203B41FA5}">
                      <a16:colId xmlns:a16="http://schemas.microsoft.com/office/drawing/2014/main" val="432614512"/>
                    </a:ext>
                  </a:extLst>
                </a:gridCol>
              </a:tblGrid>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276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微软雅黑" pitchFamily="34" charset="-122"/>
                        </a:rPr>
                        <a:t>public </a:t>
                      </a:r>
                      <a:r>
                        <a:rPr lang="en-US" altLang="zh-CN" sz="1400" dirty="0" err="1">
                          <a:solidFill>
                            <a:schemeClr val="tx1">
                              <a:lumMod val="85000"/>
                              <a:lumOff val="15000"/>
                            </a:schemeClr>
                          </a:solidFill>
                          <a:latin typeface="Consolas" panose="020B0609020204030204" pitchFamily="49" charset="0"/>
                          <a:ea typeface="微软雅黑" pitchFamily="34" charset="-122"/>
                        </a:rPr>
                        <a:t>boolean</a:t>
                      </a:r>
                      <a:r>
                        <a:rPr lang="en-US" altLang="zh-CN" sz="1400" dirty="0">
                          <a:solidFill>
                            <a:schemeClr val="tx1">
                              <a:lumMod val="85000"/>
                              <a:lumOff val="15000"/>
                            </a:schemeClr>
                          </a:solidFill>
                          <a:latin typeface="Consolas" panose="020B0609020204030204" pitchFamily="49" charset="0"/>
                          <a:ea typeface="微软雅黑" pitchFamily="34" charset="-122"/>
                        </a:rPr>
                        <a:t> </a:t>
                      </a:r>
                      <a:r>
                        <a:rPr lang="en-US" altLang="zh-CN" sz="1400" dirty="0" err="1">
                          <a:solidFill>
                            <a:schemeClr val="tx1">
                              <a:lumMod val="85000"/>
                              <a:lumOff val="15000"/>
                            </a:schemeClr>
                          </a:solidFill>
                          <a:latin typeface="Consolas" panose="020B0609020204030204" pitchFamily="49" charset="0"/>
                          <a:ea typeface="微软雅黑" pitchFamily="34" charset="-122"/>
                        </a:rPr>
                        <a:t>createNewFile</a:t>
                      </a:r>
                      <a:r>
                        <a:rPr lang="en-US" altLang="zh-CN" sz="140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创建一个新的空的文件</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微软雅黑" pitchFamily="34" charset="-122"/>
                        </a:rPr>
                        <a:t>public </a:t>
                      </a:r>
                      <a:r>
                        <a:rPr lang="en-US" altLang="zh-CN" sz="1400" dirty="0" err="1">
                          <a:solidFill>
                            <a:schemeClr val="tx1">
                              <a:lumMod val="85000"/>
                              <a:lumOff val="15000"/>
                            </a:schemeClr>
                          </a:solidFill>
                          <a:latin typeface="Consolas" panose="020B0609020204030204" pitchFamily="49" charset="0"/>
                          <a:ea typeface="微软雅黑" pitchFamily="34" charset="-122"/>
                        </a:rPr>
                        <a:t>boolean</a:t>
                      </a:r>
                      <a:r>
                        <a:rPr lang="en-US" altLang="zh-CN" sz="1400" dirty="0">
                          <a:solidFill>
                            <a:schemeClr val="tx1">
                              <a:lumMod val="85000"/>
                              <a:lumOff val="15000"/>
                            </a:schemeClr>
                          </a:solidFill>
                          <a:latin typeface="Consolas" panose="020B0609020204030204" pitchFamily="49" charset="0"/>
                          <a:ea typeface="微软雅黑" pitchFamily="34" charset="-122"/>
                        </a:rPr>
                        <a:t> </a:t>
                      </a:r>
                      <a:r>
                        <a:rPr lang="en-US" altLang="zh-CN" sz="1400" dirty="0" err="1">
                          <a:solidFill>
                            <a:schemeClr val="tx1">
                              <a:lumMod val="85000"/>
                              <a:lumOff val="15000"/>
                            </a:schemeClr>
                          </a:solidFill>
                          <a:latin typeface="Consolas" panose="020B0609020204030204" pitchFamily="49" charset="0"/>
                          <a:ea typeface="微软雅黑" pitchFamily="34" charset="-122"/>
                        </a:rPr>
                        <a:t>mkdir</a:t>
                      </a:r>
                      <a:r>
                        <a:rPr lang="en-US" altLang="zh-CN" sz="140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只能创建一级文件夹</a:t>
                      </a:r>
                      <a:endParaRPr kumimoji="0" lang="zh-CN" altLang="en-US" sz="14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44918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微软雅黑" pitchFamily="34" charset="-122"/>
                        </a:rPr>
                        <a:t>public </a:t>
                      </a:r>
                      <a:r>
                        <a:rPr lang="en-US" altLang="zh-CN" sz="1400" dirty="0" err="1">
                          <a:solidFill>
                            <a:schemeClr val="tx1">
                              <a:lumMod val="85000"/>
                              <a:lumOff val="15000"/>
                            </a:schemeClr>
                          </a:solidFill>
                          <a:latin typeface="Consolas" panose="020B0609020204030204" pitchFamily="49" charset="0"/>
                          <a:ea typeface="微软雅黑" pitchFamily="34" charset="-122"/>
                        </a:rPr>
                        <a:t>boolean</a:t>
                      </a:r>
                      <a:r>
                        <a:rPr lang="en-US" altLang="zh-CN" sz="1400" dirty="0">
                          <a:solidFill>
                            <a:schemeClr val="tx1">
                              <a:lumMod val="85000"/>
                              <a:lumOff val="15000"/>
                            </a:schemeClr>
                          </a:solidFill>
                          <a:latin typeface="Consolas" panose="020B0609020204030204" pitchFamily="49" charset="0"/>
                          <a:ea typeface="微软雅黑" pitchFamily="34" charset="-122"/>
                        </a:rPr>
                        <a:t> </a:t>
                      </a:r>
                      <a:r>
                        <a:rPr lang="en-US" altLang="zh-CN" sz="1400" dirty="0" err="1">
                          <a:solidFill>
                            <a:schemeClr val="tx1">
                              <a:lumMod val="85000"/>
                              <a:lumOff val="15000"/>
                            </a:schemeClr>
                          </a:solidFill>
                          <a:latin typeface="Consolas" panose="020B0609020204030204" pitchFamily="49" charset="0"/>
                          <a:ea typeface="微软雅黑" pitchFamily="34" charset="-122"/>
                        </a:rPr>
                        <a:t>mkdirs</a:t>
                      </a:r>
                      <a:r>
                        <a:rPr lang="en-US" altLang="zh-CN" sz="140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可以创建多级文件夹</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0532218"/>
                  </a:ext>
                </a:extLst>
              </a:tr>
            </a:tbl>
          </a:graphicData>
        </a:graphic>
      </p:graphicFrame>
      <p:sp>
        <p:nvSpPr>
          <p:cNvPr id="5" name="TextBox 10">
            <a:extLst>
              <a:ext uri="{FF2B5EF4-FFF2-40B4-BE49-F238E27FC236}">
                <a16:creationId xmlns:a16="http://schemas.microsoft.com/office/drawing/2014/main" id="{DC4279B5-86DA-4400-BDAA-109C415AFDD9}"/>
              </a:ext>
            </a:extLst>
          </p:cNvPr>
          <p:cNvSpPr txBox="1"/>
          <p:nvPr/>
        </p:nvSpPr>
        <p:spPr>
          <a:xfrm>
            <a:off x="830452" y="3706767"/>
            <a:ext cx="9465733" cy="369332"/>
          </a:xfrm>
          <a:prstGeom prst="rect">
            <a:avLst/>
          </a:prstGeom>
          <a:noFill/>
        </p:spPr>
        <p:txBody>
          <a:bodyPr>
            <a:spAutoFit/>
          </a:bodyPr>
          <a:lstStyle/>
          <a:p>
            <a:pPr>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类删除文件的功能</a:t>
            </a:r>
          </a:p>
        </p:txBody>
      </p:sp>
      <p:graphicFrame>
        <p:nvGraphicFramePr>
          <p:cNvPr id="6" name="表格 5">
            <a:extLst>
              <a:ext uri="{FF2B5EF4-FFF2-40B4-BE49-F238E27FC236}">
                <a16:creationId xmlns:a16="http://schemas.microsoft.com/office/drawing/2014/main" id="{0700EFD2-C974-43E5-81C3-C95B29723EA8}"/>
              </a:ext>
            </a:extLst>
          </p:cNvPr>
          <p:cNvGraphicFramePr>
            <a:graphicFrameLocks noGrp="1"/>
          </p:cNvGraphicFramePr>
          <p:nvPr>
            <p:extLst>
              <p:ext uri="{D42A27DB-BD31-4B8C-83A1-F6EECF244321}">
                <p14:modId xmlns:p14="http://schemas.microsoft.com/office/powerpoint/2010/main" val="2846213740"/>
              </p:ext>
            </p:extLst>
          </p:nvPr>
        </p:nvGraphicFramePr>
        <p:xfrm>
          <a:off x="901572" y="4175053"/>
          <a:ext cx="7064557" cy="968782"/>
        </p:xfrm>
        <a:graphic>
          <a:graphicData uri="http://schemas.openxmlformats.org/drawingml/2006/table">
            <a:tbl>
              <a:tblPr/>
              <a:tblGrid>
                <a:gridCol w="3317239">
                  <a:extLst>
                    <a:ext uri="{9D8B030D-6E8A-4147-A177-3AD203B41FA5}">
                      <a16:colId xmlns:a16="http://schemas.microsoft.com/office/drawing/2014/main" val="1138920238"/>
                    </a:ext>
                  </a:extLst>
                </a:gridCol>
                <a:gridCol w="3747318">
                  <a:extLst>
                    <a:ext uri="{9D8B030D-6E8A-4147-A177-3AD203B41FA5}">
                      <a16:colId xmlns:a16="http://schemas.microsoft.com/office/drawing/2014/main" val="432614512"/>
                    </a:ext>
                  </a:extLst>
                </a:gridCol>
              </a:tblGrid>
              <a:tr h="4213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47399">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微软雅黑" pitchFamily="34" charset="-122"/>
                        </a:rPr>
                        <a:t>public boolean delete​()</a:t>
                      </a:r>
                      <a:endParaRPr kumimoji="0" lang="zh-CN" altLang="en-US" sz="14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400" dirty="0">
                          <a:solidFill>
                            <a:schemeClr val="tx1">
                              <a:lumMod val="85000"/>
                              <a:lumOff val="15000"/>
                            </a:schemeClr>
                          </a:solidFill>
                          <a:latin typeface="微软雅黑" pitchFamily="34" charset="-122"/>
                          <a:ea typeface="微软雅黑" pitchFamily="34" charset="-122"/>
                        </a:rPr>
                        <a:t>删除由此抽象路径名表示的文件或空文件夹</a:t>
                      </a:r>
                      <a:endParaRPr lang="en-US" altLang="zh-CN" sz="1400" dirty="0">
                        <a:solidFill>
                          <a:schemeClr val="tx1">
                            <a:lumMod val="85000"/>
                            <a:lumOff val="15000"/>
                          </a:schemeClr>
                        </a:solidFill>
                        <a:latin typeface="微软雅黑" pitchFamily="34" charset="-122"/>
                        <a:ea typeface="微软雅黑" pitchFamily="34" charset="-122"/>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
        <p:nvSpPr>
          <p:cNvPr id="7" name="TextBox 6">
            <a:extLst>
              <a:ext uri="{FF2B5EF4-FFF2-40B4-BE49-F238E27FC236}">
                <a16:creationId xmlns:a16="http://schemas.microsoft.com/office/drawing/2014/main" id="{CBE61E7A-3CCF-4B68-9889-62DD3E5EBA01}"/>
              </a:ext>
            </a:extLst>
          </p:cNvPr>
          <p:cNvSpPr txBox="1"/>
          <p:nvPr/>
        </p:nvSpPr>
        <p:spPr>
          <a:xfrm>
            <a:off x="830452" y="5242789"/>
            <a:ext cx="9984317" cy="1011880"/>
          </a:xfrm>
          <a:prstGeom prst="rect">
            <a:avLst/>
          </a:prstGeom>
          <a:noFill/>
        </p:spPr>
        <p:txBody>
          <a:bodyPr>
            <a:spAutoFit/>
          </a:bodyPr>
          <a:lstStyle/>
          <a:p>
            <a:pPr marL="357699" indent="-357699">
              <a:lnSpc>
                <a:spcPct val="200000"/>
              </a:lnSpc>
              <a:buFont typeface="Wingdings"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delete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方法默认只能删除文件和空文件夹。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200000"/>
              </a:lnSpc>
              <a:buFont typeface="Wingdings"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delete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方法直接删除不走回收站</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953952" y="1046352"/>
            <a:ext cx="6026598" cy="4511040"/>
          </a:xfrm>
        </p:spPr>
        <p:txBody>
          <a:bodyPr/>
          <a:lstStyle/>
          <a:p>
            <a:r>
              <a:rPr lang="zh-CN" altLang="en-US" dirty="0">
                <a:solidFill>
                  <a:schemeClr val="tx1">
                    <a:lumMod val="85000"/>
                    <a:lumOff val="15000"/>
                  </a:schemeClr>
                </a:solidFill>
              </a:rPr>
              <a:t>创建多级目录使用哪个方法？</a:t>
            </a:r>
            <a:endParaRPr lang="en-US" altLang="zh-CN"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public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boolean</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mkdirs</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rPr>
              <a:t>删除文件需要注意什么？</a:t>
            </a:r>
            <a:endParaRPr lang="en-US" altLang="zh-CN"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可以删除文件、空文件夹。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默认不能删除非空文件夹。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0595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判断文件类型、获取文件信息</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创建文件、删除文件功能</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遍历文件夹</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76563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408A0B35-738C-4A30-AB88-E22114CAF5E1}"/>
              </a:ext>
            </a:extLst>
          </p:cNvPr>
          <p:cNvSpPr txBox="1"/>
          <p:nvPr/>
        </p:nvSpPr>
        <p:spPr>
          <a:xfrm>
            <a:off x="838201" y="3880799"/>
            <a:ext cx="10554360" cy="2264851"/>
          </a:xfrm>
          <a:prstGeom prst="rect">
            <a:avLst/>
          </a:prstGeom>
          <a:noFill/>
        </p:spPr>
        <p:txBody>
          <a:bodyPr wrap="square">
            <a:spAutoFit/>
          </a:bodyPr>
          <a:lstStyle/>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当调用者不存在时，返回</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当调用者是一个文件时，返回</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当调用者是一个空文件夹时，返回一个长度为</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的数组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当调用者是一个有内容的文件夹时，将里面所有文件和文件夹的路径放在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数组中返回</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当调用者是一个有隐藏文件的文件夹时，将里面所有文件和文件夹的路径放在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数组中返回，包含隐藏内容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当调用者是一个需要权限才能进入的文件夹时，返回</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p:txBody>
      </p:sp>
      <p:sp>
        <p:nvSpPr>
          <p:cNvPr id="11" name="TextBox 10">
            <a:extLst>
              <a:ext uri="{FF2B5EF4-FFF2-40B4-BE49-F238E27FC236}">
                <a16:creationId xmlns:a16="http://schemas.microsoft.com/office/drawing/2014/main" id="{4FCF5AE1-A53A-4F0E-862E-44162AF11B63}"/>
              </a:ext>
            </a:extLst>
          </p:cNvPr>
          <p:cNvSpPr txBox="1"/>
          <p:nvPr/>
        </p:nvSpPr>
        <p:spPr>
          <a:xfrm>
            <a:off x="838201" y="1128728"/>
            <a:ext cx="9465733" cy="369332"/>
          </a:xfrm>
          <a:prstGeom prst="rect">
            <a:avLst/>
          </a:prstGeom>
          <a:noFill/>
        </p:spPr>
        <p:txBody>
          <a:bodyPr>
            <a:spAutoFit/>
          </a:bodyPr>
          <a:lstStyle/>
          <a:p>
            <a:pPr>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类的遍历功能</a:t>
            </a:r>
          </a:p>
        </p:txBody>
      </p:sp>
      <p:graphicFrame>
        <p:nvGraphicFramePr>
          <p:cNvPr id="14" name="表格 13">
            <a:extLst>
              <a:ext uri="{FF2B5EF4-FFF2-40B4-BE49-F238E27FC236}">
                <a16:creationId xmlns:a16="http://schemas.microsoft.com/office/drawing/2014/main" id="{92F1EE76-2A1B-4C4F-A6B8-EF83714AC8BF}"/>
              </a:ext>
            </a:extLst>
          </p:cNvPr>
          <p:cNvGraphicFramePr>
            <a:graphicFrameLocks noGrp="1"/>
          </p:cNvGraphicFramePr>
          <p:nvPr>
            <p:extLst>
              <p:ext uri="{D42A27DB-BD31-4B8C-83A1-F6EECF244321}">
                <p14:modId xmlns:p14="http://schemas.microsoft.com/office/powerpoint/2010/main" val="1427153621"/>
              </p:ext>
            </p:extLst>
          </p:nvPr>
        </p:nvGraphicFramePr>
        <p:xfrm>
          <a:off x="838201" y="1641512"/>
          <a:ext cx="10764519" cy="1560110"/>
        </p:xfrm>
        <a:graphic>
          <a:graphicData uri="http://schemas.openxmlformats.org/drawingml/2006/table">
            <a:tbl>
              <a:tblPr/>
              <a:tblGrid>
                <a:gridCol w="3697649">
                  <a:extLst>
                    <a:ext uri="{9D8B030D-6E8A-4147-A177-3AD203B41FA5}">
                      <a16:colId xmlns:a16="http://schemas.microsoft.com/office/drawing/2014/main" val="1138920238"/>
                    </a:ext>
                  </a:extLst>
                </a:gridCol>
                <a:gridCol w="7066870">
                  <a:extLst>
                    <a:ext uri="{9D8B030D-6E8A-4147-A177-3AD203B41FA5}">
                      <a16:colId xmlns:a16="http://schemas.microsoft.com/office/drawing/2014/main" val="432614512"/>
                    </a:ext>
                  </a:extLst>
                </a:gridCol>
              </a:tblGrid>
              <a:tr h="50192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2909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i="0" kern="1200" dirty="0">
                          <a:solidFill>
                            <a:schemeClr val="tx1"/>
                          </a:solidFill>
                          <a:effectLst/>
                          <a:latin typeface="Consolas" panose="020B0609020204030204" pitchFamily="49" charset="0"/>
                          <a:ea typeface="Alibaba PuHuiTi R"/>
                          <a:cs typeface="+mn-cs"/>
                        </a:rPr>
                        <a:t>public String[] list()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i="0" kern="1200" dirty="0">
                          <a:solidFill>
                            <a:schemeClr val="tx1"/>
                          </a:solidFill>
                          <a:effectLst/>
                          <a:latin typeface="+mn-lt"/>
                          <a:ea typeface="Alibaba PuHuiTi R"/>
                          <a:cs typeface="+mn-cs"/>
                        </a:rPr>
                        <a:t>获取当前目录下所有的</a:t>
                      </a:r>
                      <a:r>
                        <a:rPr lang="en-US" altLang="zh-CN" sz="1600" i="0" kern="1200" dirty="0">
                          <a:solidFill>
                            <a:schemeClr val="tx1"/>
                          </a:solidFill>
                          <a:effectLst/>
                          <a:latin typeface="+mn-lt"/>
                          <a:ea typeface="Alibaba PuHuiTi R"/>
                          <a:cs typeface="+mn-cs"/>
                        </a:rPr>
                        <a:t>"</a:t>
                      </a:r>
                      <a:r>
                        <a:rPr lang="zh-CN" altLang="en-US" sz="1600" i="0" kern="1200" dirty="0">
                          <a:solidFill>
                            <a:schemeClr val="tx1"/>
                          </a:solidFill>
                          <a:effectLst/>
                          <a:latin typeface="+mn-lt"/>
                          <a:ea typeface="Alibaba PuHuiTi R"/>
                          <a:cs typeface="+mn-cs"/>
                        </a:rPr>
                        <a:t>一级文件名称</a:t>
                      </a:r>
                      <a:r>
                        <a:rPr lang="en-US" altLang="zh-CN" sz="1600" i="0" kern="1200" dirty="0">
                          <a:solidFill>
                            <a:schemeClr val="tx1"/>
                          </a:solidFill>
                          <a:effectLst/>
                          <a:latin typeface="+mn-lt"/>
                          <a:ea typeface="Alibaba PuHuiTi R"/>
                          <a:cs typeface="+mn-cs"/>
                        </a:rPr>
                        <a:t>"</a:t>
                      </a:r>
                      <a:r>
                        <a:rPr lang="zh-CN" altLang="en-US" sz="1600" i="0" kern="1200" dirty="0">
                          <a:solidFill>
                            <a:schemeClr val="tx1"/>
                          </a:solidFill>
                          <a:effectLst/>
                          <a:latin typeface="+mn-lt"/>
                          <a:ea typeface="Alibaba PuHuiTi R"/>
                          <a:cs typeface="+mn-cs"/>
                        </a:rPr>
                        <a:t>到一个字符串数组中去返回。</a:t>
                      </a:r>
                      <a:endParaRPr lang="en-US" altLang="zh-CN" sz="1600" b="0" i="0" dirty="0">
                        <a:solidFill>
                          <a:schemeClr val="tx1">
                            <a:lumMod val="85000"/>
                            <a:lumOff val="15000"/>
                          </a:schemeClr>
                        </a:solidFill>
                        <a:latin typeface="微软雅黑" pitchFamily="34" charset="-122"/>
                        <a:ea typeface="Alibaba PuHuiTi R"/>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2909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i="0" kern="1200" dirty="0">
                          <a:solidFill>
                            <a:schemeClr val="tx1"/>
                          </a:solidFill>
                          <a:effectLst/>
                          <a:latin typeface="Consolas" panose="020B0609020204030204" pitchFamily="49" charset="0"/>
                          <a:ea typeface="Alibaba PuHuiTi R"/>
                          <a:cs typeface="+mn-cs"/>
                        </a:rPr>
                        <a:t>public File[] </a:t>
                      </a:r>
                      <a:r>
                        <a:rPr lang="en-US" altLang="zh-CN" sz="1600" i="0" kern="1200" dirty="0" err="1">
                          <a:solidFill>
                            <a:schemeClr val="tx1"/>
                          </a:solidFill>
                          <a:effectLst/>
                          <a:latin typeface="Consolas" panose="020B0609020204030204" pitchFamily="49" charset="0"/>
                          <a:ea typeface="Alibaba PuHuiTi R"/>
                          <a:cs typeface="+mn-cs"/>
                        </a:rPr>
                        <a:t>listFiles</a:t>
                      </a:r>
                      <a:r>
                        <a:rPr lang="en-US" altLang="zh-CN" sz="1600" i="0" kern="1200" dirty="0">
                          <a:solidFill>
                            <a:schemeClr val="tx1"/>
                          </a:solidFill>
                          <a:effectLst/>
                          <a:latin typeface="Consolas" panose="020B0609020204030204" pitchFamily="49" charset="0"/>
                          <a:ea typeface="Alibaba PuHuiTi R"/>
                          <a:cs typeface="+mn-cs"/>
                        </a:rPr>
                        <a:t>()(</a:t>
                      </a:r>
                      <a:r>
                        <a:rPr lang="zh-CN" altLang="en-US" sz="1600" i="0" kern="1200" dirty="0">
                          <a:solidFill>
                            <a:schemeClr val="tx1"/>
                          </a:solidFill>
                          <a:effectLst/>
                          <a:latin typeface="Consolas" panose="020B0609020204030204" pitchFamily="49" charset="0"/>
                          <a:ea typeface="Alibaba PuHuiTi R"/>
                          <a:cs typeface="+mn-cs"/>
                        </a:rPr>
                        <a:t>常用</a:t>
                      </a:r>
                      <a:r>
                        <a:rPr lang="en-US" altLang="zh-CN" sz="1600" i="0" kern="1200" dirty="0">
                          <a:solidFill>
                            <a:schemeClr val="tx1"/>
                          </a:solidFill>
                          <a:effectLst/>
                          <a:latin typeface="Consolas" panose="020B0609020204030204" pitchFamily="49" charset="0"/>
                          <a:ea typeface="Alibaba PuHuiTi R"/>
                          <a:cs typeface="+mn-cs"/>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i="0" kern="1200" dirty="0">
                          <a:solidFill>
                            <a:schemeClr val="tx1"/>
                          </a:solidFill>
                          <a:effectLst/>
                          <a:latin typeface="+mn-lt"/>
                          <a:ea typeface="Alibaba PuHuiTi R"/>
                          <a:cs typeface="+mn-cs"/>
                        </a:rPr>
                        <a:t>获取当前目录下所有的</a:t>
                      </a:r>
                      <a:r>
                        <a:rPr lang="en-US" altLang="zh-CN" sz="1600" i="0" kern="1200" dirty="0">
                          <a:solidFill>
                            <a:schemeClr val="tx1"/>
                          </a:solidFill>
                          <a:effectLst/>
                          <a:latin typeface="+mn-lt"/>
                          <a:ea typeface="Alibaba PuHuiTi R"/>
                          <a:cs typeface="+mn-cs"/>
                        </a:rPr>
                        <a:t>"</a:t>
                      </a:r>
                      <a:r>
                        <a:rPr lang="zh-CN" altLang="en-US" sz="1600" i="0" kern="1200" dirty="0">
                          <a:solidFill>
                            <a:schemeClr val="tx1"/>
                          </a:solidFill>
                          <a:effectLst/>
                          <a:latin typeface="+mn-lt"/>
                          <a:ea typeface="Alibaba PuHuiTi R"/>
                          <a:cs typeface="+mn-cs"/>
                        </a:rPr>
                        <a:t>一级文件对象</a:t>
                      </a:r>
                      <a:r>
                        <a:rPr lang="en-US" altLang="zh-CN" sz="1600" i="0" kern="1200" dirty="0">
                          <a:solidFill>
                            <a:schemeClr val="tx1"/>
                          </a:solidFill>
                          <a:effectLst/>
                          <a:latin typeface="+mn-lt"/>
                          <a:ea typeface="Alibaba PuHuiTi R"/>
                          <a:cs typeface="+mn-cs"/>
                        </a:rPr>
                        <a:t>"</a:t>
                      </a:r>
                      <a:r>
                        <a:rPr lang="zh-CN" altLang="en-US" sz="1600" i="0" kern="1200" dirty="0">
                          <a:solidFill>
                            <a:schemeClr val="tx1"/>
                          </a:solidFill>
                          <a:effectLst/>
                          <a:latin typeface="+mn-lt"/>
                          <a:ea typeface="Alibaba PuHuiTi R"/>
                          <a:cs typeface="+mn-cs"/>
                        </a:rPr>
                        <a:t>到一个文件对象数组中去返回（重点）</a:t>
                      </a:r>
                      <a:endParaRPr lang="en-US" altLang="zh-CN" sz="1600" b="0" i="0" dirty="0">
                        <a:solidFill>
                          <a:schemeClr val="tx1">
                            <a:lumMod val="85000"/>
                            <a:lumOff val="15000"/>
                          </a:schemeClr>
                        </a:solidFill>
                        <a:latin typeface="微软雅黑" pitchFamily="34" charset="-122"/>
                        <a:ea typeface="Alibaba PuHuiTi R"/>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304122172"/>
                  </a:ext>
                </a:extLst>
              </a:tr>
            </a:tbl>
          </a:graphicData>
        </a:graphic>
      </p:graphicFrame>
      <p:sp>
        <p:nvSpPr>
          <p:cNvPr id="15" name="文本框 14">
            <a:extLst>
              <a:ext uri="{FF2B5EF4-FFF2-40B4-BE49-F238E27FC236}">
                <a16:creationId xmlns:a16="http://schemas.microsoft.com/office/drawing/2014/main" id="{3DE569BD-D72F-45A8-8C8A-12B05F250BDE}"/>
              </a:ext>
            </a:extLst>
          </p:cNvPr>
          <p:cNvSpPr txBox="1"/>
          <p:nvPr/>
        </p:nvSpPr>
        <p:spPr>
          <a:xfrm>
            <a:off x="838201" y="3421891"/>
            <a:ext cx="6096000" cy="468975"/>
          </a:xfrm>
          <a:prstGeom prst="rect">
            <a:avLst/>
          </a:prstGeom>
          <a:noFill/>
        </p:spPr>
        <p:txBody>
          <a:bodyPr wrap="square">
            <a:spAutoFit/>
          </a:bodyPr>
          <a:lstStyle/>
          <a:p>
            <a:pPr>
              <a:lnSpc>
                <a:spcPct val="150000"/>
              </a:lnSpc>
              <a:defRPr/>
            </a:pPr>
            <a:r>
              <a:rPr lang="en-US" altLang="zh-CN" sz="18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listFiles</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方法注意事项：</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fade">
                                      <p:cBhvr>
                                        <p:cTn id="37" dur="500"/>
                                        <p:tgtEl>
                                          <p:spTgt spid="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fade">
                                      <p:cBhvr>
                                        <p:cTn id="47"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6919417" cy="4511040"/>
          </a:xfrm>
        </p:spPr>
        <p:txBody>
          <a:bodyPr/>
          <a:lstStyle/>
          <a:p>
            <a:pPr>
              <a:lnSpc>
                <a:spcPct val="250000"/>
              </a:lnSpc>
            </a:pPr>
            <a:r>
              <a:rPr lang="zh-CN" altLang="en-US" dirty="0">
                <a:solidFill>
                  <a:schemeClr val="tx1">
                    <a:lumMod val="85000"/>
                    <a:lumOff val="15000"/>
                  </a:schemeClr>
                </a:solidFill>
              </a:rPr>
              <a:t>如何遍历文件夹下的文件对象，使用哪个</a:t>
            </a:r>
            <a:r>
              <a:rPr lang="en-US" altLang="zh-CN" dirty="0">
                <a:solidFill>
                  <a:schemeClr val="tx1">
                    <a:lumMod val="85000"/>
                    <a:lumOff val="15000"/>
                  </a:schemeClr>
                </a:solidFill>
              </a:rPr>
              <a:t>API</a:t>
            </a:r>
            <a:r>
              <a:rPr lang="zh-CN" altLang="en-US" dirty="0">
                <a:solidFill>
                  <a:schemeClr val="tx1">
                    <a:lumMod val="85000"/>
                    <a:lumOff val="15000"/>
                  </a:schemeClr>
                </a:solidFill>
              </a:rPr>
              <a:t>，有什么特点？</a:t>
            </a:r>
            <a:endParaRPr lang="en-US" altLang="zh-CN" dirty="0">
              <a:solidFill>
                <a:schemeClr val="tx1">
                  <a:lumMod val="85000"/>
                  <a:lumOff val="15000"/>
                </a:schemeClr>
              </a:solidFill>
            </a:endParaRPr>
          </a:p>
          <a:p>
            <a:pPr marL="895335" lvl="1" indent="-285750">
              <a:lnSpc>
                <a:spcPct val="250000"/>
              </a:lnSpc>
              <a:buFont typeface="Wingdings" panose="05000000000000000000" pitchFamily="2" charset="2"/>
              <a:buChar char="l"/>
            </a:pPr>
            <a:r>
              <a:rPr lang="en-US" altLang="zh-CN" dirty="0">
                <a:latin typeface="Consolas" panose="020B0609020204030204" pitchFamily="49" charset="0"/>
                <a:ea typeface="Alibaba PuHuiTi R"/>
              </a:rPr>
              <a:t>public File[] </a:t>
            </a:r>
            <a:r>
              <a:rPr lang="en-US" altLang="zh-CN" dirty="0" err="1">
                <a:latin typeface="Consolas" panose="020B0609020204030204" pitchFamily="49" charset="0"/>
                <a:ea typeface="Alibaba PuHuiTi R"/>
              </a:rPr>
              <a:t>listFiles</a:t>
            </a:r>
            <a:r>
              <a:rPr lang="en-US" altLang="zh-CN" dirty="0">
                <a:latin typeface="Consolas" panose="020B0609020204030204" pitchFamily="49" charset="0"/>
                <a:ea typeface="Alibaba PuHuiTi R"/>
              </a:rPr>
              <a:t>()(</a:t>
            </a:r>
            <a:r>
              <a:rPr lang="zh-CN" altLang="en-US" dirty="0">
                <a:latin typeface="Consolas" panose="020B0609020204030204" pitchFamily="49" charset="0"/>
                <a:ea typeface="Alibaba PuHuiTi R"/>
              </a:rPr>
              <a:t>常用</a:t>
            </a:r>
            <a:r>
              <a:rPr lang="en-US" altLang="zh-CN" dirty="0">
                <a:latin typeface="Consolas" panose="020B0609020204030204" pitchFamily="49" charset="0"/>
                <a:ea typeface="Alibaba PuHuiTi R"/>
              </a:rPr>
              <a:t>)</a:t>
            </a:r>
            <a:r>
              <a:rPr lang="zh-CN" altLang="en-US" dirty="0">
                <a:latin typeface="Consolas" panose="020B0609020204030204" pitchFamily="49" charset="0"/>
                <a:ea typeface="Alibaba PuHuiTi R"/>
              </a:rPr>
              <a:t>。</a:t>
            </a:r>
            <a:endParaRPr lang="zh-CN" altLang="en-US" b="0" dirty="0">
              <a:solidFill>
                <a:schemeClr val="tx1">
                  <a:lumMod val="85000"/>
                  <a:lumOff val="15000"/>
                </a:schemeClr>
              </a:solidFill>
              <a:latin typeface="Consolas" panose="020B0609020204030204" pitchFamily="49" charset="0"/>
              <a:ea typeface="Alibaba PuHuiTi R"/>
            </a:endParaRPr>
          </a:p>
          <a:p>
            <a:pPr marL="895335" lvl="1" indent="-285750">
              <a:lnSpc>
                <a:spcPct val="250000"/>
              </a:lnSpc>
              <a:buFont typeface="Wingdings" panose="05000000000000000000" pitchFamily="2" charset="2"/>
              <a:buChar char="l"/>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只能遍历当前文件夹对象下的一级文件对象。</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5320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en-US" altLang="zh-CN" dirty="0"/>
              <a:t>File</a:t>
            </a:r>
            <a:r>
              <a:rPr lang="zh-CN" altLang="en-US" dirty="0"/>
              <a:t>类相关的</a:t>
            </a:r>
            <a:r>
              <a:rPr lang="en-US" altLang="zh-CN" dirty="0"/>
              <a:t>API</a:t>
            </a:r>
            <a:r>
              <a:rPr lang="zh-CN" altLang="en-US" dirty="0"/>
              <a:t>的练习题</a:t>
            </a:r>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p:txBody>
          <a:bodyPr/>
          <a:lstStyle/>
          <a:p>
            <a:r>
              <a:rPr lang="zh-CN" altLang="en-US" dirty="0">
                <a:ea typeface="Alibaba PuHuiTi R"/>
              </a:rPr>
              <a:t>需求</a:t>
            </a:r>
            <a:r>
              <a:rPr lang="en-US" altLang="zh-CN" dirty="0">
                <a:ea typeface="Alibaba PuHuiTi R"/>
              </a:rPr>
              <a:t>1</a:t>
            </a:r>
            <a:r>
              <a:rPr lang="zh-CN" altLang="en-US" dirty="0">
                <a:ea typeface="Alibaba PuHuiTi R"/>
              </a:rPr>
              <a:t>：统计一个文件夹中每种文件的个数并打印。</a:t>
            </a:r>
            <a:endParaRPr lang="en-US" altLang="zh-CN" dirty="0">
              <a:ea typeface="Alibaba PuHuiTi R"/>
            </a:endParaRPr>
          </a:p>
          <a:p>
            <a:pPr marL="342900" indent="-342900">
              <a:lnSpc>
                <a:spcPct val="150000"/>
              </a:lnSpc>
              <a:buFont typeface="+mj-ea"/>
              <a:buAutoNum type="circleNumDbPlain"/>
              <a:defRPr/>
            </a:pPr>
            <a:r>
              <a:rPr lang="zh-CN" altLang="en-US" dirty="0">
                <a:ea typeface="Alibaba PuHuiTi R"/>
              </a:rPr>
              <a:t>打印格式如下：</a:t>
            </a:r>
            <a:endParaRPr lang="en-US" altLang="zh-CN" dirty="0">
              <a:ea typeface="Alibaba PuHuiTi R"/>
            </a:endParaRPr>
          </a:p>
          <a:p>
            <a:pPr marL="342900" indent="-342900">
              <a:lnSpc>
                <a:spcPct val="150000"/>
              </a:lnSpc>
              <a:buFont typeface="+mj-ea"/>
              <a:buAutoNum type="circleNumDbPlain"/>
              <a:defRPr/>
            </a:pPr>
            <a:r>
              <a:rPr lang="en-US" altLang="zh-CN" dirty="0">
                <a:ea typeface="Alibaba PuHuiTi R"/>
              </a:rPr>
              <a:t>		txt:3</a:t>
            </a:r>
            <a:r>
              <a:rPr lang="zh-CN" altLang="en-US" dirty="0">
                <a:ea typeface="Alibaba PuHuiTi R"/>
              </a:rPr>
              <a:t>个</a:t>
            </a:r>
            <a:endParaRPr lang="en-US" altLang="zh-CN" dirty="0">
              <a:ea typeface="Alibaba PuHuiTi R"/>
            </a:endParaRPr>
          </a:p>
          <a:p>
            <a:pPr marL="342900" indent="-342900">
              <a:lnSpc>
                <a:spcPct val="150000"/>
              </a:lnSpc>
              <a:buFont typeface="+mj-ea"/>
              <a:buAutoNum type="circleNumDbPlain"/>
              <a:defRPr/>
            </a:pPr>
            <a:r>
              <a:rPr lang="en-US" altLang="zh-CN" dirty="0">
                <a:ea typeface="Alibaba PuHuiTi R"/>
              </a:rPr>
              <a:t>		doc:4</a:t>
            </a:r>
            <a:r>
              <a:rPr lang="zh-CN" altLang="en-US" dirty="0">
                <a:ea typeface="Alibaba PuHuiTi R"/>
              </a:rPr>
              <a:t>个</a:t>
            </a:r>
            <a:endParaRPr lang="en-US" altLang="zh-CN" dirty="0">
              <a:ea typeface="Alibaba PuHuiTi R"/>
            </a:endParaRPr>
          </a:p>
          <a:p>
            <a:pPr marL="342900" indent="-342900">
              <a:lnSpc>
                <a:spcPct val="150000"/>
              </a:lnSpc>
              <a:buFont typeface="+mj-ea"/>
              <a:buAutoNum type="circleNumDbPlain"/>
              <a:defRPr/>
            </a:pPr>
            <a:r>
              <a:rPr lang="en-US" altLang="zh-CN" dirty="0">
                <a:ea typeface="Alibaba PuHuiTi R"/>
              </a:rPr>
              <a:t>		jpg:6</a:t>
            </a:r>
            <a:r>
              <a:rPr lang="zh-CN" altLang="en-US" dirty="0">
                <a:ea typeface="Alibaba PuHuiTi R"/>
              </a:rPr>
              <a:t>个</a:t>
            </a:r>
            <a:endParaRPr lang="en-US" altLang="zh-CN" dirty="0">
              <a:ea typeface="Alibaba PuHuiTi R"/>
            </a:endParaRPr>
          </a:p>
          <a:p>
            <a:r>
              <a:rPr lang="zh-CN" altLang="en-US" dirty="0">
                <a:ea typeface="Alibaba PuHuiTi R"/>
              </a:rPr>
              <a:t>需求</a:t>
            </a:r>
            <a:r>
              <a:rPr lang="en-US" altLang="zh-CN" dirty="0">
                <a:ea typeface="Alibaba PuHuiTi R"/>
              </a:rPr>
              <a:t>2</a:t>
            </a:r>
            <a:r>
              <a:rPr lang="zh-CN" altLang="en-US" dirty="0">
                <a:ea typeface="Alibaba PuHuiTi R"/>
              </a:rPr>
              <a:t>：将某个文件夹下的一级文件对象，按照最近修改时间降序展示，并显示修改时间。</a:t>
            </a:r>
            <a:endParaRPr lang="en-US" altLang="zh-CN" dirty="0">
              <a:ea typeface="Alibaba PuHuiTi R"/>
            </a:endParaRPr>
          </a:p>
          <a:p>
            <a:pPr marL="342900" indent="-342900">
              <a:lnSpc>
                <a:spcPct val="150000"/>
              </a:lnSpc>
              <a:buFont typeface="+mj-ea"/>
              <a:buAutoNum type="circleNumDbPlain"/>
              <a:defRPr/>
            </a:pPr>
            <a:r>
              <a:rPr lang="zh-CN" altLang="en-US" dirty="0">
                <a:ea typeface="Alibaba PuHuiTi R"/>
              </a:rPr>
              <a:t>打印格式如下：</a:t>
            </a:r>
            <a:endParaRPr lang="en-US" altLang="zh-CN" dirty="0">
              <a:ea typeface="Alibaba PuHuiTi R"/>
            </a:endParaRPr>
          </a:p>
          <a:p>
            <a:pPr marL="342900" indent="-342900">
              <a:lnSpc>
                <a:spcPct val="150000"/>
              </a:lnSpc>
              <a:buFont typeface="+mj-ea"/>
              <a:buAutoNum type="circleNumDbPlain"/>
              <a:defRPr/>
            </a:pPr>
            <a:r>
              <a:rPr lang="en-US" altLang="zh-CN" dirty="0">
                <a:ea typeface="Alibaba PuHuiTi R"/>
              </a:rPr>
              <a:t>		aaa.txt:  2021-03-22 10:23:23</a:t>
            </a:r>
          </a:p>
          <a:p>
            <a:pPr marL="342900" indent="-342900">
              <a:lnSpc>
                <a:spcPct val="150000"/>
              </a:lnSpc>
              <a:buFont typeface="+mj-ea"/>
              <a:buAutoNum type="circleNumDbPlain"/>
              <a:defRPr/>
            </a:pPr>
            <a:r>
              <a:rPr lang="en-US" altLang="zh-CN" dirty="0">
                <a:ea typeface="Alibaba PuHuiTi R"/>
              </a:rPr>
              <a:t>		dlei.doc: 2021-03-21 8:23:23</a:t>
            </a:r>
          </a:p>
          <a:p>
            <a:pPr marL="342900" indent="-342900">
              <a:lnSpc>
                <a:spcPct val="150000"/>
              </a:lnSpc>
              <a:buFont typeface="+mj-ea"/>
              <a:buAutoNum type="circleNumDbPlain"/>
              <a:defRPr/>
            </a:pPr>
            <a:r>
              <a:rPr lang="en-US" altLang="zh-CN" dirty="0">
                <a:ea typeface="Alibaba PuHuiTi R"/>
              </a:rPr>
              <a:t>		meinv.jpg:6</a:t>
            </a:r>
            <a:r>
              <a:rPr lang="zh-CN" altLang="en-US" dirty="0">
                <a:ea typeface="Alibaba PuHuiTi R"/>
              </a:rPr>
              <a:t>个 </a:t>
            </a:r>
            <a:r>
              <a:rPr lang="en-US" altLang="zh-CN" dirty="0">
                <a:ea typeface="Alibaba PuHuiTi R"/>
              </a:rPr>
              <a:t>2008-11-11 11:11:11</a:t>
            </a:r>
          </a:p>
          <a:p>
            <a:endParaRPr lang="en-US" altLang="zh-CN" dirty="0">
              <a:latin typeface="Alibaba PuHuiTi R" pitchFamily="18" charset="-122"/>
              <a:ea typeface="Alibaba PuHuiTi R"/>
              <a:cs typeface="Alibaba PuHuiTi R" pitchFamily="18" charset="-122"/>
            </a:endParaRPr>
          </a:p>
          <a:p>
            <a:endParaRPr lang="zh-CN" altLang="en-US" dirty="0">
              <a:ea typeface="Alibaba PuHuiTi R"/>
            </a:endParaRPr>
          </a:p>
        </p:txBody>
      </p:sp>
    </p:spTree>
    <p:extLst>
      <p:ext uri="{BB962C8B-B14F-4D97-AF65-F5344CB8AC3E}">
        <p14:creationId xmlns:p14="http://schemas.microsoft.com/office/powerpoint/2010/main" val="283304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递归的形式和特点</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递归的算法流程、核心要素</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递归常见案例</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递归的经典问题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啤酒问题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54317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61" y="1211899"/>
            <a:ext cx="3138629" cy="290676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10D5A08-E887-4706-ABE8-A6CCD2CBE6F2}"/>
              </a:ext>
            </a:extLst>
          </p:cNvPr>
          <p:cNvSpPr txBox="1"/>
          <p:nvPr/>
        </p:nvSpPr>
        <p:spPr>
          <a:xfrm>
            <a:off x="3642100" y="1167363"/>
            <a:ext cx="7738419" cy="369332"/>
          </a:xfrm>
          <a:prstGeom prst="rect">
            <a:avLst/>
          </a:prstGeom>
          <a:noFill/>
        </p:spPr>
        <p:txBody>
          <a:bodyPr wrap="square">
            <a:spAutoFit/>
          </a:bodyPr>
          <a:lstStyle/>
          <a:p>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、目前是怎么样存储数据的？弊端是什么？</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Rectangle 1">
            <a:extLst>
              <a:ext uri="{FF2B5EF4-FFF2-40B4-BE49-F238E27FC236}">
                <a16:creationId xmlns:a16="http://schemas.microsoft.com/office/drawing/2014/main" id="{5569E420-DE5C-4B1D-813E-0DD7C20FEE1C}"/>
              </a:ext>
            </a:extLst>
          </p:cNvPr>
          <p:cNvSpPr>
            <a:spLocks noChangeArrowheads="1"/>
          </p:cNvSpPr>
          <p:nvPr/>
        </p:nvSpPr>
        <p:spPr bwMode="auto">
          <a:xfrm>
            <a:off x="4424915" y="1743056"/>
            <a:ext cx="3342169" cy="102720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10</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5</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ArrayList&lt;&gt;();</a:t>
            </a:r>
            <a:endParaRPr kumimoji="0" lang="zh-CN" altLang="zh-CN" sz="14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4FDC3AB3-1A17-497D-8FF9-997776C21316}"/>
              </a:ext>
            </a:extLst>
          </p:cNvPr>
          <p:cNvSpPr txBox="1"/>
          <p:nvPr/>
        </p:nvSpPr>
        <p:spPr>
          <a:xfrm>
            <a:off x="4015999" y="2749355"/>
            <a:ext cx="7899212" cy="519438"/>
          </a:xfrm>
          <a:prstGeom prst="rect">
            <a:avLst/>
          </a:prstGeom>
          <a:noFill/>
        </p:spPr>
        <p:txBody>
          <a:bodyPr wrap="square">
            <a:spAutoFit/>
          </a:bodyPr>
          <a:lstStyle/>
          <a:p>
            <a:pPr marL="5524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在内存中存储的数据是用来处理、修改、运算的，不能长久保存。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0" name="Picture 3">
            <a:extLst>
              <a:ext uri="{FF2B5EF4-FFF2-40B4-BE49-F238E27FC236}">
                <a16:creationId xmlns:a16="http://schemas.microsoft.com/office/drawing/2014/main" id="{69C18528-DDA1-4348-AF55-1B32055DD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303" y="1743056"/>
            <a:ext cx="1446660" cy="92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本框 11">
            <a:extLst>
              <a:ext uri="{FF2B5EF4-FFF2-40B4-BE49-F238E27FC236}">
                <a16:creationId xmlns:a16="http://schemas.microsoft.com/office/drawing/2014/main" id="{6C347CB2-E5AD-4699-BE29-61726C3FCF1B}"/>
              </a:ext>
            </a:extLst>
          </p:cNvPr>
          <p:cNvSpPr txBox="1"/>
          <p:nvPr/>
        </p:nvSpPr>
        <p:spPr>
          <a:xfrm>
            <a:off x="3587856" y="3911435"/>
            <a:ext cx="6125704" cy="369332"/>
          </a:xfrm>
          <a:prstGeom prst="rect">
            <a:avLst/>
          </a:prstGeom>
          <a:noFill/>
        </p:spPr>
        <p:txBody>
          <a:bodyPr wrap="square">
            <a:spAutoFit/>
          </a:bodyPr>
          <a:lstStyle/>
          <a:p>
            <a:pPr marL="0" indent="0">
              <a:buNone/>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、计算机中，有没有一块硬件可以永久存储数据的？</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3" name="Picture 4">
            <a:extLst>
              <a:ext uri="{FF2B5EF4-FFF2-40B4-BE49-F238E27FC236}">
                <a16:creationId xmlns:a16="http://schemas.microsoft.com/office/drawing/2014/main" id="{9627636E-2631-464A-9F82-3D36756A16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4211" y="4135786"/>
            <a:ext cx="957644" cy="1368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文本框 13">
            <a:extLst>
              <a:ext uri="{FF2B5EF4-FFF2-40B4-BE49-F238E27FC236}">
                <a16:creationId xmlns:a16="http://schemas.microsoft.com/office/drawing/2014/main" id="{DA4A9CF6-0403-4683-8A46-B4C35CD6FFEC}"/>
              </a:ext>
            </a:extLst>
          </p:cNvPr>
          <p:cNvSpPr txBox="1"/>
          <p:nvPr/>
        </p:nvSpPr>
        <p:spPr>
          <a:xfrm>
            <a:off x="4249772" y="4481453"/>
            <a:ext cx="4974439" cy="338554"/>
          </a:xfrm>
          <a:prstGeom prst="rect">
            <a:avLst/>
          </a:prstGeom>
          <a:noFill/>
        </p:spPr>
        <p:txBody>
          <a:bodyPr wrap="none" rtlCol="0">
            <a:spAutoFit/>
          </a:bodyPr>
          <a:lstStyle/>
          <a:p>
            <a:pPr marL="342900" indent="-342900" fontAlgn="auto">
              <a:spcBef>
                <a:spcPts val="0"/>
              </a:spcBef>
              <a:spcAft>
                <a:spcPts val="0"/>
              </a:spcAft>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磁盘中数据的形式就是文件，文件是数据的载体。</a:t>
            </a:r>
          </a:p>
        </p:txBody>
      </p:sp>
    </p:spTree>
    <p:extLst>
      <p:ext uri="{BB962C8B-B14F-4D97-AF65-F5344CB8AC3E}">
        <p14:creationId xmlns:p14="http://schemas.microsoft.com/office/powerpoint/2010/main" val="352834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22" presetClass="entr" presetSubtype="8"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7F8C6-D863-42FF-88DB-053F9C11CB91}"/>
              </a:ext>
            </a:extLst>
          </p:cNvPr>
          <p:cNvSpPr txBox="1"/>
          <p:nvPr/>
        </p:nvSpPr>
        <p:spPr>
          <a:xfrm>
            <a:off x="933944" y="1054101"/>
            <a:ext cx="4686300"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什么是方法递归</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a:extLst>
              <a:ext uri="{FF2B5EF4-FFF2-40B4-BE49-F238E27FC236}">
                <a16:creationId xmlns:a16="http://schemas.microsoft.com/office/drawing/2014/main" id="{87F617A1-B04C-4B79-A028-0AD84C8C8CC4}"/>
              </a:ext>
            </a:extLst>
          </p:cNvPr>
          <p:cNvSpPr txBox="1"/>
          <p:nvPr/>
        </p:nvSpPr>
        <p:spPr>
          <a:xfrm>
            <a:off x="933944" y="1523076"/>
            <a:ext cx="9984316" cy="1011880"/>
          </a:xfrm>
          <a:prstGeom prst="rect">
            <a:avLst/>
          </a:prstGeom>
          <a:noFill/>
        </p:spPr>
        <p:txBody>
          <a:bodyPr>
            <a:spAutoFit/>
          </a:bodyPr>
          <a:lstStyle/>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方法直接调用自己或者间接调用自己的形式称为方法递归（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recursion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递归做为一种</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3">
                  <a:extLst>
                    <a:ext uri="{A12FA001-AC4F-418D-AE19-62706E023703}">
                      <ahyp:hlinkClr xmlns:ahyp="http://schemas.microsoft.com/office/drawing/2018/hyperlinkcolor" val="tx"/>
                    </a:ext>
                  </a:extLst>
                </a:hlinkClick>
              </a:rPr>
              <a:t>算法</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4">
                  <a:extLst>
                    <a:ext uri="{A12FA001-AC4F-418D-AE19-62706E023703}">
                      <ahyp:hlinkClr xmlns:ahyp="http://schemas.microsoft.com/office/drawing/2018/hyperlinkcolor" val="tx"/>
                    </a:ext>
                  </a:extLst>
                </a:hlinkClick>
              </a:rPr>
              <a:t>程序设计语言</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中广泛应用。</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8323F241-A901-44F6-9C5E-BEFD58AAA7ED}"/>
              </a:ext>
            </a:extLst>
          </p:cNvPr>
          <p:cNvSpPr txBox="1"/>
          <p:nvPr/>
        </p:nvSpPr>
        <p:spPr>
          <a:xfrm>
            <a:off x="933944" y="2594908"/>
            <a:ext cx="6093912" cy="572849"/>
          </a:xfrm>
          <a:prstGeom prst="rect">
            <a:avLst/>
          </a:prstGeom>
          <a:noFill/>
        </p:spPr>
        <p:txBody>
          <a:bodyPr wrap="square">
            <a:spAutoFit/>
          </a:bodyPr>
          <a:lstStyle/>
          <a:p>
            <a:pPr>
              <a:lnSpc>
                <a:spcPct val="200000"/>
              </a:lnSpc>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10">
            <a:extLst>
              <a:ext uri="{FF2B5EF4-FFF2-40B4-BE49-F238E27FC236}">
                <a16:creationId xmlns:a16="http://schemas.microsoft.com/office/drawing/2014/main" id="{02DF3365-5F50-4C4A-93BE-447BE956BDBB}"/>
              </a:ext>
            </a:extLst>
          </p:cNvPr>
          <p:cNvSpPr txBox="1"/>
          <p:nvPr/>
        </p:nvSpPr>
        <p:spPr>
          <a:xfrm>
            <a:off x="933944" y="2964240"/>
            <a:ext cx="9984316" cy="1011880"/>
          </a:xfrm>
          <a:prstGeom prst="rect">
            <a:avLst/>
          </a:prstGeom>
          <a:noFill/>
        </p:spPr>
        <p:txBody>
          <a:bodyPr>
            <a:spAutoFit/>
          </a:bodyPr>
          <a:lstStyle/>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直接递归：方法自己调用自己。</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间接递归：方法调用其他方法，其他方法又回调方法自己。</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5F56EBC7-9CA6-4B91-B617-D8861C257680}"/>
              </a:ext>
            </a:extLst>
          </p:cNvPr>
          <p:cNvSpPr txBox="1"/>
          <p:nvPr/>
        </p:nvSpPr>
        <p:spPr>
          <a:xfrm>
            <a:off x="933944" y="3936429"/>
            <a:ext cx="6093912" cy="1680845"/>
          </a:xfrm>
          <a:prstGeom prst="rect">
            <a:avLst/>
          </a:prstGeom>
          <a:noFill/>
        </p:spPr>
        <p:txBody>
          <a:bodyPr wrap="square">
            <a:spAutoFit/>
          </a:bodyPr>
          <a:lstStyle/>
          <a:p>
            <a:pPr>
              <a:lnSpc>
                <a:spcPct val="200000"/>
              </a:lnSpc>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方法递归存在的问题？</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TextBox 10">
            <a:extLst>
              <a:ext uri="{FF2B5EF4-FFF2-40B4-BE49-F238E27FC236}">
                <a16:creationId xmlns:a16="http://schemas.microsoft.com/office/drawing/2014/main" id="{1F47D84E-3FA5-4EFD-983D-6A38C2516AEC}"/>
              </a:ext>
            </a:extLst>
          </p:cNvPr>
          <p:cNvSpPr txBox="1"/>
          <p:nvPr/>
        </p:nvSpPr>
        <p:spPr>
          <a:xfrm>
            <a:off x="933944" y="4286827"/>
            <a:ext cx="9984316" cy="519438"/>
          </a:xfrm>
          <a:prstGeom prst="rect">
            <a:avLst/>
          </a:prstGeom>
          <a:noFill/>
        </p:spPr>
        <p:txBody>
          <a:bodyPr>
            <a:spAutoFit/>
          </a:bodyPr>
          <a:lstStyle/>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递归如果没有控制好终止，会出现递归死循环，导致栈内存溢出现象。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fade">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fade">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94508" y="1526582"/>
            <a:ext cx="7183465" cy="3201649"/>
          </a:xfrm>
        </p:spPr>
        <p:txBody>
          <a:bodyPr/>
          <a:lstStyle/>
          <a:p>
            <a:pPr>
              <a:lnSpc>
                <a:spcPct val="250000"/>
              </a:lnSpc>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什么是递归？</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方法直接或者间接自己调用自己的编程技巧称为递归（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recursion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r>
              <a:rPr lang="zh-CN" altLang="en-US" dirty="0">
                <a:solidFill>
                  <a:schemeClr val="tx1">
                    <a:lumMod val="85000"/>
                    <a:lumOff val="15000"/>
                  </a:schemeClr>
                </a:solidFill>
              </a:rPr>
              <a:t>什么是递归死循环？</a:t>
            </a:r>
            <a:endParaRPr lang="en-US" altLang="zh-CN" dirty="0">
              <a:solidFill>
                <a:schemeClr val="tx1">
                  <a:lumMod val="85000"/>
                  <a:lumOff val="15000"/>
                </a:schemeClr>
              </a:solidFill>
            </a:endParaRPr>
          </a:p>
          <a:p>
            <a:pPr marL="895335" lvl="1" indent="-285750">
              <a:lnSpc>
                <a:spcPct val="25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递归的方法无限调用自己，无法终止，出现栈内存溢出</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1798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递归的形式和特点</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递归的算法流程、核心要素</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递归常见案例</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递归解决问题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啤酒问题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541988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递归案例导学</a:t>
            </a:r>
            <a:r>
              <a:rPr lang="en-US" altLang="zh-CN" dirty="0"/>
              <a:t>-</a:t>
            </a:r>
            <a:r>
              <a:rPr lang="zh-CN" altLang="en-US" dirty="0"/>
              <a:t>计算</a:t>
            </a:r>
            <a:r>
              <a:rPr lang="en-US" altLang="zh-CN" dirty="0"/>
              <a:t>1-n</a:t>
            </a:r>
            <a:r>
              <a:rPr lang="zh-CN" altLang="en-US" dirty="0"/>
              <a:t>的阶乘</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p:txBody>
          <a:bodyPr/>
          <a:lstStyle/>
          <a:p>
            <a:r>
              <a:rPr lang="zh-CN" altLang="en-US" dirty="0"/>
              <a:t>需求：计算</a:t>
            </a:r>
            <a:r>
              <a:rPr lang="en-US" altLang="zh-CN" dirty="0"/>
              <a:t>1-n</a:t>
            </a:r>
            <a:r>
              <a:rPr lang="zh-CN" altLang="en-US" dirty="0"/>
              <a:t>的阶乘的结果，使用递归思想解决，我们先从数学思维上理解递归的流程和核心点。</a:t>
            </a:r>
            <a:endParaRPr lang="en-US" altLang="zh-CN" dirty="0"/>
          </a:p>
          <a:p>
            <a:r>
              <a:rPr lang="zh-CN" altLang="en-US" dirty="0"/>
              <a:t>分析</a:t>
            </a:r>
            <a:endParaRPr lang="en-US" altLang="zh-CN" dirty="0"/>
          </a:p>
          <a:p>
            <a:pPr marL="342900" indent="-342900">
              <a:buFont typeface="+mj-ea"/>
              <a:buAutoNum type="circleNumDbPlain"/>
            </a:pPr>
            <a:r>
              <a:rPr lang="zh-CN" altLang="en-US" dirty="0"/>
              <a:t>假如我们认为存在一个公式是 </a:t>
            </a:r>
            <a:r>
              <a:rPr lang="en-US" altLang="zh-CN" dirty="0"/>
              <a:t>f(n) = 1*2*3*4*5*6*7*…(n-1)*n;</a:t>
            </a:r>
          </a:p>
          <a:p>
            <a:pPr marL="342900" indent="-342900">
              <a:buFont typeface="+mj-ea"/>
              <a:buAutoNum type="circleNumDbPlain"/>
            </a:pPr>
            <a:r>
              <a:rPr lang="zh-CN" altLang="en-US" dirty="0"/>
              <a:t>那么公式等价形式就是： </a:t>
            </a:r>
            <a:r>
              <a:rPr lang="en-US" altLang="zh-CN" dirty="0"/>
              <a:t>f(n) = f(n-1) *n</a:t>
            </a:r>
          </a:p>
          <a:p>
            <a:pPr marL="342900" indent="-342900">
              <a:buFont typeface="+mj-ea"/>
              <a:buAutoNum type="circleNumDbPlain"/>
            </a:pPr>
            <a:r>
              <a:rPr lang="zh-CN" altLang="en-US" dirty="0"/>
              <a:t>如果求的是 </a:t>
            </a:r>
            <a:r>
              <a:rPr lang="en-US" altLang="zh-CN" dirty="0"/>
              <a:t>1-5</a:t>
            </a:r>
            <a:r>
              <a:rPr lang="zh-CN" altLang="en-US" dirty="0"/>
              <a:t>的阶乘 的结果，我们手工应该应该如何应用上述公式计算。</a:t>
            </a:r>
            <a:endParaRPr lang="en-US" altLang="zh-CN" dirty="0"/>
          </a:p>
          <a:p>
            <a:pPr marL="342900" indent="-342900">
              <a:buFont typeface="+mj-ea"/>
              <a:buAutoNum type="circleNumDbPlain"/>
            </a:pP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5</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4</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5</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4</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3</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4</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3</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2</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3</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2</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1</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2</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1</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1</a:t>
            </a:r>
            <a:endParaRPr kumimoji="0" lang="zh-CN" altLang="zh-CN" sz="1800" b="0" i="0" u="none" strike="noStrike" cap="none" normalizeH="0" baseline="0" dirty="0">
              <a:ln>
                <a:noFill/>
              </a:ln>
              <a:solidFill>
                <a:schemeClr val="tx1"/>
              </a:solidFill>
              <a:effectLst/>
            </a:endParaRPr>
          </a:p>
          <a:p>
            <a:pPr marL="342900" indent="-342900">
              <a:buFont typeface="+mj-ea"/>
              <a:buAutoNum type="circleNumDbPlain"/>
            </a:pPr>
            <a:endParaRPr lang="zh-CN" altLang="en-US" dirty="0"/>
          </a:p>
        </p:txBody>
      </p:sp>
      <p:cxnSp>
        <p:nvCxnSpPr>
          <p:cNvPr id="7" name="直接箭头连接符 6">
            <a:extLst>
              <a:ext uri="{FF2B5EF4-FFF2-40B4-BE49-F238E27FC236}">
                <a16:creationId xmlns:a16="http://schemas.microsoft.com/office/drawing/2014/main" id="{3744A524-3C03-486C-A482-F8686A5B7AB4}"/>
              </a:ext>
            </a:extLst>
          </p:cNvPr>
          <p:cNvCxnSpPr>
            <a:cxnSpLocks/>
          </p:cNvCxnSpPr>
          <p:nvPr/>
        </p:nvCxnSpPr>
        <p:spPr>
          <a:xfrm>
            <a:off x="4359058" y="3958225"/>
            <a:ext cx="0" cy="1828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a:extLst>
              <a:ext uri="{FF2B5EF4-FFF2-40B4-BE49-F238E27FC236}">
                <a16:creationId xmlns:a16="http://schemas.microsoft.com/office/drawing/2014/main" id="{57979935-94D1-4050-B071-ED53F26B484F}"/>
              </a:ext>
            </a:extLst>
          </p:cNvPr>
          <p:cNvCxnSpPr>
            <a:cxnSpLocks/>
          </p:cNvCxnSpPr>
          <p:nvPr/>
        </p:nvCxnSpPr>
        <p:spPr>
          <a:xfrm flipV="1">
            <a:off x="4921025" y="3926911"/>
            <a:ext cx="1" cy="18601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593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1C9247-68A6-454F-A032-D50815130957}"/>
              </a:ext>
            </a:extLst>
          </p:cNvPr>
          <p:cNvSpPr txBox="1"/>
          <p:nvPr/>
        </p:nvSpPr>
        <p:spPr>
          <a:xfrm>
            <a:off x="838201" y="740951"/>
            <a:ext cx="9984316" cy="5732723"/>
          </a:xfrm>
          <a:prstGeom prst="rect">
            <a:avLst/>
          </a:prstGeom>
          <a:noFill/>
        </p:spPr>
        <p:txBody>
          <a:bodyPr>
            <a:spAutoFit/>
          </a:bodyPr>
          <a:lstStyle/>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递归解决问题的思路：</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把一个复杂的问题层层转化为一个</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与原问题相似的规模较小</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的问题来求解。</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递归算法三要素大体可以总结为：</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递归的公式： </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 =  f(n-1) * n;</a:t>
            </a:r>
          </a:p>
          <a:p>
            <a:pPr marL="285750" indent="-285750">
              <a:lnSpc>
                <a:spcPct val="150000"/>
              </a:lnSpc>
              <a:buFont typeface="Wingdings" panose="05000000000000000000" pitchFamily="2" charset="2"/>
              <a:buChar char="l"/>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递归的终结点：</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f(1) </a:t>
            </a:r>
          </a:p>
          <a:p>
            <a:pPr marL="285750" indent="-285750">
              <a:lnSpc>
                <a:spcPct val="150000"/>
              </a:lnSpc>
              <a:buFont typeface="Wingdings" panose="05000000000000000000" pitchFamily="2" charset="2"/>
              <a:buChar char="l"/>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递归的方向必须走向终结点：</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defRPr/>
            </a:pP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b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b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b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b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8" name="直接箭头连接符 7">
            <a:extLst>
              <a:ext uri="{FF2B5EF4-FFF2-40B4-BE49-F238E27FC236}">
                <a16:creationId xmlns:a16="http://schemas.microsoft.com/office/drawing/2014/main" id="{E404C1CA-EBC8-47AF-8F41-B0AB203A7BD1}"/>
              </a:ext>
            </a:extLst>
          </p:cNvPr>
          <p:cNvCxnSpPr>
            <a:cxnSpLocks/>
          </p:cNvCxnSpPr>
          <p:nvPr/>
        </p:nvCxnSpPr>
        <p:spPr>
          <a:xfrm>
            <a:off x="2655519" y="4008329"/>
            <a:ext cx="0" cy="1828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fade">
                                      <p:cBhvr>
                                        <p:cTn id="22" dur="500"/>
                                        <p:tgtEl>
                                          <p:spTgt spid="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fade">
                                      <p:cBhvr>
                                        <p:cTn id="27" dur="500"/>
                                        <p:tgtEl>
                                          <p:spTgt spid="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fade">
                                      <p:cBhvr>
                                        <p:cTn id="32" dur="500"/>
                                        <p:tgtEl>
                                          <p:spTgt spid="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Effect transition="in" filter="fade">
                                      <p:cBhvr>
                                        <p:cTn id="37" dur="500"/>
                                        <p:tgtEl>
                                          <p:spTgt spid="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4" name="TextBox 2">
            <a:extLst>
              <a:ext uri="{FF2B5EF4-FFF2-40B4-BE49-F238E27FC236}">
                <a16:creationId xmlns:a16="http://schemas.microsoft.com/office/drawing/2014/main" id="{20C7FC0E-F81B-4D96-9E37-23E7D0D878DD}"/>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
        <p:nvSpPr>
          <p:cNvPr id="10" name="TextBox 3">
            <a:extLst>
              <a:ext uri="{FF2B5EF4-FFF2-40B4-BE49-F238E27FC236}">
                <a16:creationId xmlns:a16="http://schemas.microsoft.com/office/drawing/2014/main" id="{79CF8B2E-0179-445E-B71B-9DDD362E5F99}"/>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1317" name="组合 17">
            <a:extLst>
              <a:ext uri="{FF2B5EF4-FFF2-40B4-BE49-F238E27FC236}">
                <a16:creationId xmlns:a16="http://schemas.microsoft.com/office/drawing/2014/main" id="{40B740D5-A424-41AC-9A42-923242330C28}"/>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6997363E-DCC6-42EA-8D78-4AD7D3F743D7}"/>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1323" name="TextBox 2">
              <a:extLst>
                <a:ext uri="{FF2B5EF4-FFF2-40B4-BE49-F238E27FC236}">
                  <a16:creationId xmlns:a16="http://schemas.microsoft.com/office/drawing/2014/main" id="{FD0FE8B9-9627-43D2-9517-40885B61DCD7}"/>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14" name="TextBox 3">
            <a:extLst>
              <a:ext uri="{FF2B5EF4-FFF2-40B4-BE49-F238E27FC236}">
                <a16:creationId xmlns:a16="http://schemas.microsoft.com/office/drawing/2014/main" id="{744B2F72-D4A6-489B-88E9-550A60645A3A}"/>
              </a:ext>
            </a:extLst>
          </p:cNvPr>
          <p:cNvSpPr txBox="1"/>
          <p:nvPr/>
        </p:nvSpPr>
        <p:spPr>
          <a:xfrm>
            <a:off x="8159751" y="1670052"/>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6" name="矩形 15">
            <a:extLst>
              <a:ext uri="{FF2B5EF4-FFF2-40B4-BE49-F238E27FC236}">
                <a16:creationId xmlns:a16="http://schemas.microsoft.com/office/drawing/2014/main" id="{4828B1D6-AF4F-40E9-80EF-7DA105B1B6A1}"/>
              </a:ext>
            </a:extLst>
          </p:cNvPr>
          <p:cNvSpPr/>
          <p:nvPr/>
        </p:nvSpPr>
        <p:spPr>
          <a:xfrm>
            <a:off x="1697567" y="2639485"/>
            <a:ext cx="4974167" cy="1905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0" name="TextBox 3">
            <a:extLst>
              <a:ext uri="{FF2B5EF4-FFF2-40B4-BE49-F238E27FC236}">
                <a16:creationId xmlns:a16="http://schemas.microsoft.com/office/drawing/2014/main" id="{CBC7C931-94A7-48EB-BB48-BD577E0D7B1A}"/>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2"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par>
                          <p:cTn id="13" fill="hold" nodeType="afterGroup">
                            <p:stCondLst>
                              <p:cond delay="500"/>
                            </p:stCondLst>
                            <p:childTnLst>
                              <p:par>
                                <p:cTn id="14" presetID="42" presetClass="path" presetSubtype="0" accel="50000" decel="50000" fill="hold" grpId="0" nodeType="afterEffect">
                                  <p:stCondLst>
                                    <p:cond delay="0"/>
                                  </p:stCondLst>
                                  <p:childTnLst>
                                    <p:animMotion origin="layout" path="M 4.16667E-6 -1.23457E-6 L 4.16667E-6 0.6105 " pathEditMode="relative" rAng="0" ptsTypes="AA">
                                      <p:cBhvr>
                                        <p:cTn id="15" dur="1000" fill="hold"/>
                                        <p:tgtEl>
                                          <p:spTgt spid="14"/>
                                        </p:tgtEl>
                                        <p:attrNameLst>
                                          <p:attrName>ppt_x</p:attrName>
                                          <p:attrName>ppt_y</p:attrName>
                                        </p:attrNameLst>
                                      </p:cBhvr>
                                      <p:rCtr x="0" y="30525"/>
                                    </p:animMotion>
                                  </p:childTnLst>
                                </p:cTn>
                              </p:par>
                            </p:childTnLst>
                          </p:cTn>
                        </p:par>
                        <p:par>
                          <p:cTn id="16" fill="hold" nodeType="afterGroup">
                            <p:stCondLst>
                              <p:cond delay="1500"/>
                            </p:stCondLst>
                            <p:childTnLst>
                              <p:par>
                                <p:cTn id="17" presetID="1" presetClass="exit" presetSubtype="0" fill="hold" grpId="1" nodeType="after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6"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D5EB902A-D225-4D9D-ADF1-9149202A775C}"/>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3365" name="组合 17">
            <a:extLst>
              <a:ext uri="{FF2B5EF4-FFF2-40B4-BE49-F238E27FC236}">
                <a16:creationId xmlns:a16="http://schemas.microsoft.com/office/drawing/2014/main" id="{8CE65829-FEC0-44E8-B1AD-A23DF6ABEFF1}"/>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A1905440-3951-447F-8AAE-D9A3F12CE545}"/>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3381" name="TextBox 2">
              <a:extLst>
                <a:ext uri="{FF2B5EF4-FFF2-40B4-BE49-F238E27FC236}">
                  <a16:creationId xmlns:a16="http://schemas.microsoft.com/office/drawing/2014/main" id="{20FE7BA5-52C4-4818-B102-E3F7C440C711}"/>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16" name="矩形 15">
            <a:extLst>
              <a:ext uri="{FF2B5EF4-FFF2-40B4-BE49-F238E27FC236}">
                <a16:creationId xmlns:a16="http://schemas.microsoft.com/office/drawing/2014/main" id="{2C059337-B57E-4E97-A32C-1BF53DDDA51C}"/>
              </a:ext>
            </a:extLst>
          </p:cNvPr>
          <p:cNvSpPr/>
          <p:nvPr/>
        </p:nvSpPr>
        <p:spPr>
          <a:xfrm>
            <a:off x="1697567" y="2639485"/>
            <a:ext cx="4974167" cy="1905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0" name="TextBox 3">
            <a:extLst>
              <a:ext uri="{FF2B5EF4-FFF2-40B4-BE49-F238E27FC236}">
                <a16:creationId xmlns:a16="http://schemas.microsoft.com/office/drawing/2014/main" id="{C5DA1417-4B2E-4329-A418-C52D0C52AA34}"/>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B6D2657B-E0CD-4B69-88CD-7A98C715355B}"/>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2" name="矩形 21">
            <a:extLst>
              <a:ext uri="{FF2B5EF4-FFF2-40B4-BE49-F238E27FC236}">
                <a16:creationId xmlns:a16="http://schemas.microsoft.com/office/drawing/2014/main" id="{A2CB4F5A-9E4E-48F5-BD17-ECE63497A8F3}"/>
              </a:ext>
            </a:extLst>
          </p:cNvPr>
          <p:cNvSpPr/>
          <p:nvPr/>
        </p:nvSpPr>
        <p:spPr>
          <a:xfrm>
            <a:off x="1697567" y="3494617"/>
            <a:ext cx="3246967" cy="147108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TextBox 3">
            <a:extLst>
              <a:ext uri="{FF2B5EF4-FFF2-40B4-BE49-F238E27FC236}">
                <a16:creationId xmlns:a16="http://schemas.microsoft.com/office/drawing/2014/main" id="{B5C6386A-8147-4218-B000-B48481D6D38B}"/>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29" name="矩形 28">
            <a:extLst>
              <a:ext uri="{FF2B5EF4-FFF2-40B4-BE49-F238E27FC236}">
                <a16:creationId xmlns:a16="http://schemas.microsoft.com/office/drawing/2014/main" id="{A543EA29-C4CB-4544-A6FB-241967677789}"/>
              </a:ext>
            </a:extLst>
          </p:cNvPr>
          <p:cNvSpPr/>
          <p:nvPr/>
        </p:nvSpPr>
        <p:spPr>
          <a:xfrm>
            <a:off x="711201" y="5113868"/>
            <a:ext cx="3333751" cy="207433"/>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0" name="TextBox 3">
            <a:extLst>
              <a:ext uri="{FF2B5EF4-FFF2-40B4-BE49-F238E27FC236}">
                <a16:creationId xmlns:a16="http://schemas.microsoft.com/office/drawing/2014/main" id="{2CAF2038-FEEF-469D-9EC4-B2813986909E}"/>
              </a:ext>
            </a:extLst>
          </p:cNvPr>
          <p:cNvSpPr txBox="1"/>
          <p:nvPr/>
        </p:nvSpPr>
        <p:spPr>
          <a:xfrm>
            <a:off x="8159751" y="1670052"/>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1" name="TextBox 3">
            <a:extLst>
              <a:ext uri="{FF2B5EF4-FFF2-40B4-BE49-F238E27FC236}">
                <a16:creationId xmlns:a16="http://schemas.microsoft.com/office/drawing/2014/main" id="{70DC350B-7D5B-4FD5-8053-E6C3F606555D}"/>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ECC8242A-E8C8-41B1-BA5F-5496D7A530D5}"/>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38" name="矩形 37">
            <a:extLst>
              <a:ext uri="{FF2B5EF4-FFF2-40B4-BE49-F238E27FC236}">
                <a16:creationId xmlns:a16="http://schemas.microsoft.com/office/drawing/2014/main" id="{AAFEB5FD-61E6-499E-99E7-B22AE9859AD9}"/>
              </a:ext>
            </a:extLst>
          </p:cNvPr>
          <p:cNvSpPr/>
          <p:nvPr/>
        </p:nvSpPr>
        <p:spPr>
          <a:xfrm>
            <a:off x="711201" y="5321300"/>
            <a:ext cx="3333751"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BB7753B4-EB5E-47C9-BFDB-5D675499A147}"/>
              </a:ext>
            </a:extLst>
          </p:cNvPr>
          <p:cNvSpPr/>
          <p:nvPr/>
        </p:nvSpPr>
        <p:spPr>
          <a:xfrm>
            <a:off x="711201" y="5742518"/>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0" name="矩形 39">
            <a:extLst>
              <a:ext uri="{FF2B5EF4-FFF2-40B4-BE49-F238E27FC236}">
                <a16:creationId xmlns:a16="http://schemas.microsoft.com/office/drawing/2014/main" id="{E11421EA-290C-4F7F-AE36-599D83C4EE35}"/>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14FB0642-CA7B-439A-8B70-D457A06BA112}"/>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6" name="TextBox 2">
            <a:extLst>
              <a:ext uri="{FF2B5EF4-FFF2-40B4-BE49-F238E27FC236}">
                <a16:creationId xmlns:a16="http://schemas.microsoft.com/office/drawing/2014/main" id="{ABAA6F0B-A42A-4F1A-9370-699C1BF95250}"/>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path" presetSubtype="0" accel="50000" decel="50000" fill="hold" grpId="0" nodeType="afterEffect">
                                  <p:stCondLst>
                                    <p:cond delay="0"/>
                                  </p:stCondLst>
                                  <p:childTnLst>
                                    <p:animMotion origin="layout" path="M 8.33333E-7 4.5679E-6 L -0.00052 0.03117 " pathEditMode="relative" rAng="0" ptsTypes="AA">
                                      <p:cBhvr>
                                        <p:cTn id="6" dur="500" fill="hold"/>
                                        <p:tgtEl>
                                          <p:spTgt spid="16"/>
                                        </p:tgtEl>
                                        <p:attrNameLst>
                                          <p:attrName>ppt_x</p:attrName>
                                          <p:attrName>ppt_y</p:attrName>
                                        </p:attrNameLst>
                                      </p:cBhvr>
                                      <p:rCtr x="-35" y="1543"/>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grpId="1" nodeType="clickEffect">
                                  <p:stCondLst>
                                    <p:cond delay="0"/>
                                  </p:stCondLst>
                                  <p:childTnLst>
                                    <p:animEffect transition="out" filter="dissolve">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2"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dissolve">
                                      <p:cBhvr>
                                        <p:cTn id="34" dur="500"/>
                                        <p:tgtEl>
                                          <p:spTgt spid="30"/>
                                        </p:tgtEl>
                                      </p:cBhvr>
                                    </p:animEffect>
                                  </p:childTnLst>
                                </p:cTn>
                              </p:par>
                            </p:childTnLst>
                          </p:cTn>
                        </p:par>
                        <p:par>
                          <p:cTn id="35" fill="hold" nodeType="afterGroup">
                            <p:stCondLst>
                              <p:cond delay="500"/>
                            </p:stCondLst>
                            <p:childTnLst>
                              <p:par>
                                <p:cTn id="36" presetID="42" presetClass="path" presetSubtype="0" accel="50000" decel="50000" fill="hold" grpId="0" nodeType="afterEffect">
                                  <p:stCondLst>
                                    <p:cond delay="0"/>
                                  </p:stCondLst>
                                  <p:childTnLst>
                                    <p:animMotion origin="layout" path="M 4.16667E-6 -1.23457E-6 L 4.16667E-6 0.52284 " pathEditMode="relative" rAng="0" ptsTypes="AA">
                                      <p:cBhvr>
                                        <p:cTn id="37" dur="1000" fill="hold"/>
                                        <p:tgtEl>
                                          <p:spTgt spid="30"/>
                                        </p:tgtEl>
                                        <p:attrNameLst>
                                          <p:attrName>ppt_x</p:attrName>
                                          <p:attrName>ppt_y</p:attrName>
                                        </p:attrNameLst>
                                      </p:cBhvr>
                                      <p:rCtr x="0" y="26142"/>
                                    </p:animMotion>
                                  </p:childTnLst>
                                </p:cTn>
                              </p:par>
                            </p:childTnLst>
                          </p:cTn>
                        </p:par>
                        <p:par>
                          <p:cTn id="38" fill="hold" nodeType="afterGroup">
                            <p:stCondLst>
                              <p:cond delay="1500"/>
                            </p:stCondLst>
                            <p:childTnLst>
                              <p:par>
                                <p:cTn id="39" presetID="1" presetClass="exit" presetSubtype="0" fill="hold" grpId="1" nodeType="afterEffect">
                                  <p:stCondLst>
                                    <p:cond delay="0"/>
                                  </p:stCondLst>
                                  <p:childTnLst>
                                    <p:set>
                                      <p:cBhvr>
                                        <p:cTn id="40" dur="1" fill="hold">
                                          <p:stCondLst>
                                            <p:cond delay="0"/>
                                          </p:stCondLst>
                                        </p:cTn>
                                        <p:tgtEl>
                                          <p:spTgt spid="30"/>
                                        </p:tgtEl>
                                        <p:attrNameLst>
                                          <p:attrName>style.visibility</p:attrName>
                                        </p:attrNameLst>
                                      </p:cBhvr>
                                      <p:to>
                                        <p:strVal val="hidden"/>
                                      </p:to>
                                    </p:set>
                                  </p:childTnLst>
                                </p:cTn>
                              </p:par>
                            </p:childTnLst>
                          </p:cTn>
                        </p:par>
                        <p:par>
                          <p:cTn id="41" fill="hold" nodeType="afterGroup">
                            <p:stCondLst>
                              <p:cond delay="1500"/>
                            </p:stCondLst>
                            <p:childTnLst>
                              <p:par>
                                <p:cTn id="42" presetID="1" presetClass="entr" presetSubtype="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dissolve">
                                      <p:cBhvr>
                                        <p:cTn id="48" dur="500"/>
                                        <p:tgtEl>
                                          <p:spTgt spid="3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par>
                          <p:cTn id="53" fill="hold" nodeType="afterGroup">
                            <p:stCondLst>
                              <p:cond delay="0"/>
                            </p:stCondLst>
                            <p:childTnLst>
                              <p:par>
                                <p:cTn id="54" presetID="1" presetClass="exit" presetSubtype="0" fill="hold" grpId="1" nodeType="afterEffect">
                                  <p:stCondLst>
                                    <p:cond delay="0"/>
                                  </p:stCondLst>
                                  <p:childTnLst>
                                    <p:set>
                                      <p:cBhvr>
                                        <p:cTn id="55" dur="1" fill="hold">
                                          <p:stCondLst>
                                            <p:cond delay="0"/>
                                          </p:stCondLst>
                                        </p:cTn>
                                        <p:tgtEl>
                                          <p:spTgt spid="29"/>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par>
                          <p:cTn id="60" fill="hold" nodeType="afterGroup">
                            <p:stCondLst>
                              <p:cond delay="0"/>
                            </p:stCondLst>
                            <p:childTnLst>
                              <p:par>
                                <p:cTn id="61" presetID="1" presetClass="exit" presetSubtype="0" fill="hold" grpId="1" nodeType="afterEffect">
                                  <p:stCondLst>
                                    <p:cond delay="0"/>
                                  </p:stCondLst>
                                  <p:childTnLst>
                                    <p:set>
                                      <p:cBhvr>
                                        <p:cTn id="62" dur="1" fill="hold">
                                          <p:stCondLst>
                                            <p:cond delay="0"/>
                                          </p:stCondLst>
                                        </p:cTn>
                                        <p:tgtEl>
                                          <p:spTgt spid="3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par>
                          <p:cTn id="67" fill="hold" nodeType="afterGroup">
                            <p:stCondLst>
                              <p:cond delay="0"/>
                            </p:stCondLst>
                            <p:childTnLst>
                              <p:par>
                                <p:cTn id="68" presetID="1" presetClass="exit" presetSubtype="0" fill="hold" grpId="1" nodeType="afterEffect">
                                  <p:stCondLst>
                                    <p:cond delay="0"/>
                                  </p:stCondLst>
                                  <p:childTnLst>
                                    <p:set>
                                      <p:cBhvr>
                                        <p:cTn id="69" dur="1" fill="hold">
                                          <p:stCondLst>
                                            <p:cond delay="0"/>
                                          </p:stCondLst>
                                        </p:cTn>
                                        <p:tgtEl>
                                          <p:spTgt spid="39"/>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2" grpId="0" animBg="1"/>
      <p:bldP spid="22" grpId="1" animBg="1"/>
      <p:bldP spid="24" grpId="0" animBg="1"/>
      <p:bldP spid="29" grpId="0" animBg="1"/>
      <p:bldP spid="29" grpId="1" animBg="1"/>
      <p:bldP spid="30" grpId="0" animBg="1"/>
      <p:bldP spid="30" grpId="1" animBg="1"/>
      <p:bldP spid="30" grpId="2" animBg="1"/>
      <p:bldP spid="31" grpId="0" animBg="1"/>
      <p:bldP spid="37" grpId="0" animBg="1"/>
      <p:bldP spid="38" grpId="0" animBg="1"/>
      <p:bldP spid="38" grpId="1" animBg="1"/>
      <p:bldP spid="39" grpId="0" animBg="1"/>
      <p:bldP spid="39" grpId="1" animBg="1"/>
      <p:bldP spid="40" grpId="0" animBg="1"/>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1EE39D8E-5A04-4147-9CEA-EE9974B71AD2}"/>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5413" name="组合 17">
            <a:extLst>
              <a:ext uri="{FF2B5EF4-FFF2-40B4-BE49-F238E27FC236}">
                <a16:creationId xmlns:a16="http://schemas.microsoft.com/office/drawing/2014/main" id="{2025EB31-FC2C-479B-8D69-6C071905BB10}"/>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C332701A-B8D8-43B3-AB23-BA946F038976}"/>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5433" name="TextBox 2">
              <a:extLst>
                <a:ext uri="{FF2B5EF4-FFF2-40B4-BE49-F238E27FC236}">
                  <a16:creationId xmlns:a16="http://schemas.microsoft.com/office/drawing/2014/main" id="{400B1188-52A8-4EBA-9773-0BF883795FDC}"/>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AE105A62-7F5E-45A0-AF43-502B6F4E5373}"/>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3A02CBC3-03B2-4810-ADB3-16E52D189535}"/>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0DF3B596-45C1-4135-B5B5-49D05D9BBEEB}"/>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D2928AF5-0BA6-48E4-8104-BB0790963440}"/>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84D8BD5F-79C9-4857-A0AF-85F2549A19A1}"/>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FBC61782-A5CF-43A5-B914-B5D894E30733}"/>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31B4969B-A9DC-4F1C-9F89-E1C4EF474D54}"/>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DE8497D1-6FAB-4F7E-A0EC-8CA2866BF24D}"/>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1C7AF691-9814-425D-A6F9-AF68756698F5}"/>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28" name="矩形 27">
            <a:extLst>
              <a:ext uri="{FF2B5EF4-FFF2-40B4-BE49-F238E27FC236}">
                <a16:creationId xmlns:a16="http://schemas.microsoft.com/office/drawing/2014/main" id="{47ECA7F8-AA7D-4917-A217-9FD449A7B5F0}"/>
              </a:ext>
            </a:extLst>
          </p:cNvPr>
          <p:cNvSpPr/>
          <p:nvPr/>
        </p:nvSpPr>
        <p:spPr>
          <a:xfrm>
            <a:off x="1293284" y="47773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矩形 31">
            <a:extLst>
              <a:ext uri="{FF2B5EF4-FFF2-40B4-BE49-F238E27FC236}">
                <a16:creationId xmlns:a16="http://schemas.microsoft.com/office/drawing/2014/main" id="{90F9D609-1FD1-4BDD-9064-E4E524E49756}"/>
              </a:ext>
            </a:extLst>
          </p:cNvPr>
          <p:cNvSpPr/>
          <p:nvPr/>
        </p:nvSpPr>
        <p:spPr>
          <a:xfrm>
            <a:off x="1293284" y="4982634"/>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矩形 32">
            <a:extLst>
              <a:ext uri="{FF2B5EF4-FFF2-40B4-BE49-F238E27FC236}">
                <a16:creationId xmlns:a16="http://schemas.microsoft.com/office/drawing/2014/main" id="{E897497F-F952-4E73-B8EC-F0D26111288A}"/>
              </a:ext>
            </a:extLst>
          </p:cNvPr>
          <p:cNvSpPr/>
          <p:nvPr/>
        </p:nvSpPr>
        <p:spPr>
          <a:xfrm>
            <a:off x="1293284" y="5403851"/>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4" name="矩形 33">
            <a:extLst>
              <a:ext uri="{FF2B5EF4-FFF2-40B4-BE49-F238E27FC236}">
                <a16:creationId xmlns:a16="http://schemas.microsoft.com/office/drawing/2014/main" id="{255EE227-86D0-4956-B954-01FCFB31B967}"/>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4" name="TextBox 3">
            <a:extLst>
              <a:ext uri="{FF2B5EF4-FFF2-40B4-BE49-F238E27FC236}">
                <a16:creationId xmlns:a16="http://schemas.microsoft.com/office/drawing/2014/main" id="{36A866FF-0294-4045-A67D-26EE39FB7AE2}"/>
              </a:ext>
            </a:extLst>
          </p:cNvPr>
          <p:cNvSpPr txBox="1"/>
          <p:nvPr/>
        </p:nvSpPr>
        <p:spPr>
          <a:xfrm>
            <a:off x="8159751" y="1670052"/>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5" name="TextBox 3">
            <a:extLst>
              <a:ext uri="{FF2B5EF4-FFF2-40B4-BE49-F238E27FC236}">
                <a16:creationId xmlns:a16="http://schemas.microsoft.com/office/drawing/2014/main" id="{CC1C9770-AEFC-4EC6-A34B-9BEDD352DDFD}"/>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A0577CB4-059F-4226-96E3-8CBA8EB96B24}"/>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FCC30260-E0F6-4B29-A21D-5F8EB7004E90}"/>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0" name="TextBox 2">
            <a:extLst>
              <a:ext uri="{FF2B5EF4-FFF2-40B4-BE49-F238E27FC236}">
                <a16:creationId xmlns:a16="http://schemas.microsoft.com/office/drawing/2014/main" id="{C41B6EC7-450F-4A48-AD21-1F79563427AC}"/>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2"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500"/>
                                        <p:tgtEl>
                                          <p:spTgt spid="44"/>
                                        </p:tgtEl>
                                      </p:cBhvr>
                                    </p:animEffect>
                                  </p:childTnLst>
                                </p:cTn>
                              </p:par>
                            </p:childTnLst>
                          </p:cTn>
                        </p:par>
                        <p:par>
                          <p:cTn id="17" fill="hold" nodeType="afterGroup">
                            <p:stCondLst>
                              <p:cond delay="500"/>
                            </p:stCondLst>
                            <p:childTnLst>
                              <p:par>
                                <p:cTn id="18" presetID="42" presetClass="path" presetSubtype="0" accel="50000" decel="50000" fill="hold" grpId="0" nodeType="afterEffect">
                                  <p:stCondLst>
                                    <p:cond delay="0"/>
                                  </p:stCondLst>
                                  <p:childTnLst>
                                    <p:animMotion origin="layout" path="M 4.16667E-6 -1.23457E-6 L 4.16667E-6 0.40617 " pathEditMode="relative" rAng="0" ptsTypes="AA">
                                      <p:cBhvr>
                                        <p:cTn id="19" dur="750" fill="hold"/>
                                        <p:tgtEl>
                                          <p:spTgt spid="44"/>
                                        </p:tgtEl>
                                        <p:attrNameLst>
                                          <p:attrName>ppt_x</p:attrName>
                                          <p:attrName>ppt_y</p:attrName>
                                        </p:attrNameLst>
                                      </p:cBhvr>
                                      <p:rCtr x="0" y="20309"/>
                                    </p:animMotion>
                                  </p:childTnLst>
                                </p:cTn>
                              </p:par>
                            </p:childTnLst>
                          </p:cTn>
                        </p:par>
                        <p:par>
                          <p:cTn id="20" fill="hold" nodeType="afterGroup">
                            <p:stCondLst>
                              <p:cond delay="1250"/>
                            </p:stCondLst>
                            <p:childTnLst>
                              <p:par>
                                <p:cTn id="21" presetID="1" presetClass="exit" presetSubtype="0" fill="hold" grpId="1" nodeType="afterEffect">
                                  <p:stCondLst>
                                    <p:cond delay="0"/>
                                  </p:stCondLst>
                                  <p:childTnLst>
                                    <p:set>
                                      <p:cBhvr>
                                        <p:cTn id="22" dur="1" fill="hold">
                                          <p:stCondLst>
                                            <p:cond delay="0"/>
                                          </p:stCondLst>
                                        </p:cTn>
                                        <p:tgtEl>
                                          <p:spTgt spid="44"/>
                                        </p:tgtEl>
                                        <p:attrNameLst>
                                          <p:attrName>style.visibility</p:attrName>
                                        </p:attrNameLst>
                                      </p:cBhvr>
                                      <p:to>
                                        <p:strVal val="hidden"/>
                                      </p:to>
                                    </p:set>
                                  </p:childTnLst>
                                </p:cTn>
                              </p:par>
                            </p:childTnLst>
                          </p:cTn>
                        </p:par>
                        <p:par>
                          <p:cTn id="23" fill="hold" nodeType="afterGroup">
                            <p:stCondLst>
                              <p:cond delay="1250"/>
                            </p:stCondLst>
                            <p:childTnLst>
                              <p:par>
                                <p:cTn id="24" presetID="1" presetClass="entr" presetSubtype="0"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dissolve">
                                      <p:cBhvr>
                                        <p:cTn id="30" dur="500"/>
                                        <p:tgtEl>
                                          <p:spTgt spid="4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par>
                          <p:cTn id="35" fill="hold" nodeType="afterGroup">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2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32"/>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par>
                          <p:cTn id="49" fill="hold" nodeType="afterGroup">
                            <p:stCondLst>
                              <p:cond delay="0"/>
                            </p:stCondLst>
                            <p:childTnLst>
                              <p:par>
                                <p:cTn id="50" presetID="1" presetClass="exit" presetSubtype="0" fill="hold" grpId="1" nodeType="afterEffect">
                                  <p:stCondLst>
                                    <p:cond delay="0"/>
                                  </p:stCondLst>
                                  <p:childTnLst>
                                    <p:set>
                                      <p:cBhvr>
                                        <p:cTn id="51" dur="1" fill="hold">
                                          <p:stCondLst>
                                            <p:cond delay="0"/>
                                          </p:stCondLst>
                                        </p:cTn>
                                        <p:tgtEl>
                                          <p:spTgt spid="33"/>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dissolve">
                                      <p:cBhvr>
                                        <p:cTn id="5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8" grpId="1" animBg="1"/>
      <p:bldP spid="32" grpId="0" animBg="1"/>
      <p:bldP spid="32" grpId="1" animBg="1"/>
      <p:bldP spid="33" grpId="0" animBg="1"/>
      <p:bldP spid="33" grpId="1" animBg="1"/>
      <p:bldP spid="34" grpId="0" animBg="1"/>
      <p:bldP spid="44" grpId="0" animBg="1"/>
      <p:bldP spid="44" grpId="1" animBg="1"/>
      <p:bldP spid="44" grpId="2" animBg="1"/>
      <p:bldP spid="45" grpId="0" animBg="1"/>
      <p:bldP spid="46"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36012AC9-8D5D-46E7-9633-6C05EFF8425C}"/>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7461" name="组合 17">
            <a:extLst>
              <a:ext uri="{FF2B5EF4-FFF2-40B4-BE49-F238E27FC236}">
                <a16:creationId xmlns:a16="http://schemas.microsoft.com/office/drawing/2014/main" id="{D59438B6-DAA7-4C22-BF8D-F1F221FA1B78}"/>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8AB253E8-C7F1-4785-972D-7EA59FABD710}"/>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7486" name="TextBox 2">
              <a:extLst>
                <a:ext uri="{FF2B5EF4-FFF2-40B4-BE49-F238E27FC236}">
                  <a16:creationId xmlns:a16="http://schemas.microsoft.com/office/drawing/2014/main" id="{AA3C0F75-6CEF-40DA-96F1-D8112EF1B514}"/>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D7AD8D93-E99F-49B4-A75E-226BA7DBFF71}"/>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D818C9E9-014B-40FA-82AB-5F90B6B99215}"/>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A01CA709-B5D1-482D-935C-C9475FADAFE9}"/>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3C06FAA8-21C1-4B1E-A4F9-5169F3127702}"/>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BE308D4A-C298-4C05-8CC4-E1C6F6D55A34}"/>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D9DD8B37-4E8E-43D4-B666-8C4CEB1C323C}"/>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FB6DB0FE-E82B-4483-8A36-AD7F0E49184B}"/>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F3C7079D-F74E-4309-AF2A-5A95F8C585B8}"/>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6115E651-14FE-4E60-8302-3FB4F4DE303E}"/>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BE01D2E5-312E-48BA-ABF9-F764E32B6332}"/>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5" name="TextBox 3">
            <a:extLst>
              <a:ext uri="{FF2B5EF4-FFF2-40B4-BE49-F238E27FC236}">
                <a16:creationId xmlns:a16="http://schemas.microsoft.com/office/drawing/2014/main" id="{EF165ED3-1E28-4B90-8BC6-AC00DB14A268}"/>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7D4276EA-ED83-4267-A05B-65ED795B1609}"/>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429DF485-40D3-4F61-81C2-E0BF56EEDC11}"/>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9" name="TextBox 3">
            <a:extLst>
              <a:ext uri="{FF2B5EF4-FFF2-40B4-BE49-F238E27FC236}">
                <a16:creationId xmlns:a16="http://schemas.microsoft.com/office/drawing/2014/main" id="{C71DAE1E-0C3E-440C-9443-D0572F50CF25}"/>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0" name="矩形 29">
            <a:extLst>
              <a:ext uri="{FF2B5EF4-FFF2-40B4-BE49-F238E27FC236}">
                <a16:creationId xmlns:a16="http://schemas.microsoft.com/office/drawing/2014/main" id="{85767C24-96D5-43DA-AF41-80B8F03C79B0}"/>
              </a:ext>
            </a:extLst>
          </p:cNvPr>
          <p:cNvSpPr/>
          <p:nvPr/>
        </p:nvSpPr>
        <p:spPr>
          <a:xfrm>
            <a:off x="1871134" y="4449234"/>
            <a:ext cx="3333751" cy="207433"/>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5" name="矩形 34">
            <a:extLst>
              <a:ext uri="{FF2B5EF4-FFF2-40B4-BE49-F238E27FC236}">
                <a16:creationId xmlns:a16="http://schemas.microsoft.com/office/drawing/2014/main" id="{4E28BBD5-7A33-413B-AEEF-8D0A5578679A}"/>
              </a:ext>
            </a:extLst>
          </p:cNvPr>
          <p:cNvSpPr/>
          <p:nvPr/>
        </p:nvSpPr>
        <p:spPr>
          <a:xfrm>
            <a:off x="1871134" y="4656667"/>
            <a:ext cx="3333751"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a:extLst>
              <a:ext uri="{FF2B5EF4-FFF2-40B4-BE49-F238E27FC236}">
                <a16:creationId xmlns:a16="http://schemas.microsoft.com/office/drawing/2014/main" id="{16481CED-C8C1-4418-9E07-024A8BC248C0}"/>
              </a:ext>
            </a:extLst>
          </p:cNvPr>
          <p:cNvSpPr/>
          <p:nvPr/>
        </p:nvSpPr>
        <p:spPr>
          <a:xfrm>
            <a:off x="1871134" y="50778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8" name="矩形 37">
            <a:extLst>
              <a:ext uri="{FF2B5EF4-FFF2-40B4-BE49-F238E27FC236}">
                <a16:creationId xmlns:a16="http://schemas.microsoft.com/office/drawing/2014/main" id="{4D8EA240-242A-4B17-B425-3BB72EAA3796}"/>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TextBox 3">
            <a:extLst>
              <a:ext uri="{FF2B5EF4-FFF2-40B4-BE49-F238E27FC236}">
                <a16:creationId xmlns:a16="http://schemas.microsoft.com/office/drawing/2014/main" id="{D8D8FB31-CBF0-495C-9290-C0FB7122E705}"/>
              </a:ext>
            </a:extLst>
          </p:cNvPr>
          <p:cNvSpPr txBox="1"/>
          <p:nvPr/>
        </p:nvSpPr>
        <p:spPr>
          <a:xfrm>
            <a:off x="8159751" y="1670052"/>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8" name="TextBox 3">
            <a:extLst>
              <a:ext uri="{FF2B5EF4-FFF2-40B4-BE49-F238E27FC236}">
                <a16:creationId xmlns:a16="http://schemas.microsoft.com/office/drawing/2014/main" id="{7BE6AEB8-292D-4808-9167-4FA1C2E78193}"/>
              </a:ext>
            </a:extLst>
          </p:cNvPr>
          <p:cNvSpPr txBox="1"/>
          <p:nvPr/>
        </p:nvSpPr>
        <p:spPr>
          <a:xfrm>
            <a:off x="8159751" y="3632201"/>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9" name="TextBox 3">
            <a:extLst>
              <a:ext uri="{FF2B5EF4-FFF2-40B4-BE49-F238E27FC236}">
                <a16:creationId xmlns:a16="http://schemas.microsoft.com/office/drawing/2014/main" id="{4E8F7024-C975-4190-A349-C37294904119}"/>
              </a:ext>
            </a:extLst>
          </p:cNvPr>
          <p:cNvSpPr txBox="1"/>
          <p:nvPr/>
        </p:nvSpPr>
        <p:spPr>
          <a:xfrm>
            <a:off x="8159751" y="3416300"/>
            <a:ext cx="2209800" cy="523220"/>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0" name="TextBox 3">
            <a:extLst>
              <a:ext uri="{FF2B5EF4-FFF2-40B4-BE49-F238E27FC236}">
                <a16:creationId xmlns:a16="http://schemas.microsoft.com/office/drawing/2014/main" id="{6FF59E42-B940-4FBB-AFFD-DF0F70878C9B}"/>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2" name="TextBox 2">
            <a:extLst>
              <a:ext uri="{FF2B5EF4-FFF2-40B4-BE49-F238E27FC236}">
                <a16:creationId xmlns:a16="http://schemas.microsoft.com/office/drawing/2014/main" id="{05DBD718-3A92-41CE-A172-EE24F39192DC}"/>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2"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dissolve">
                                      <p:cBhvr>
                                        <p:cTn id="16" dur="500"/>
                                        <p:tgtEl>
                                          <p:spTgt spid="39"/>
                                        </p:tgtEl>
                                      </p:cBhvr>
                                    </p:animEffect>
                                  </p:childTnLst>
                                </p:cTn>
                              </p:par>
                            </p:childTnLst>
                          </p:cTn>
                        </p:par>
                        <p:par>
                          <p:cTn id="17" fill="hold" nodeType="afterGroup">
                            <p:stCondLst>
                              <p:cond delay="500"/>
                            </p:stCondLst>
                            <p:childTnLst>
                              <p:par>
                                <p:cTn id="18" presetID="42" presetClass="path" presetSubtype="0" accel="50000" decel="50000" fill="hold" grpId="0" nodeType="afterEffect">
                                  <p:stCondLst>
                                    <p:cond delay="0"/>
                                  </p:stCondLst>
                                  <p:childTnLst>
                                    <p:animMotion origin="layout" path="M 4.16667E-6 -1.23457E-6 L 4.16667E-6 0.28611 " pathEditMode="relative" rAng="0" ptsTypes="AA">
                                      <p:cBhvr>
                                        <p:cTn id="19" dur="500" fill="hold"/>
                                        <p:tgtEl>
                                          <p:spTgt spid="39"/>
                                        </p:tgtEl>
                                        <p:attrNameLst>
                                          <p:attrName>ppt_x</p:attrName>
                                          <p:attrName>ppt_y</p:attrName>
                                        </p:attrNameLst>
                                      </p:cBhvr>
                                      <p:rCtr x="0" y="14290"/>
                                    </p:animMotion>
                                  </p:childTnLst>
                                </p:cTn>
                              </p:par>
                            </p:childTnLst>
                          </p:cTn>
                        </p:par>
                        <p:par>
                          <p:cTn id="20" fill="hold" nodeType="afterGroup">
                            <p:stCondLst>
                              <p:cond delay="1000"/>
                            </p:stCondLst>
                            <p:childTnLst>
                              <p:par>
                                <p:cTn id="21" presetID="1" presetClass="exit" presetSubtype="0" fill="hold" grpId="1" nodeType="afterEffect">
                                  <p:stCondLst>
                                    <p:cond delay="0"/>
                                  </p:stCondLst>
                                  <p:childTnLst>
                                    <p:set>
                                      <p:cBhvr>
                                        <p:cTn id="22" dur="1" fill="hold">
                                          <p:stCondLst>
                                            <p:cond delay="0"/>
                                          </p:stCondLst>
                                        </p:cTn>
                                        <p:tgtEl>
                                          <p:spTgt spid="39"/>
                                        </p:tgtEl>
                                        <p:attrNameLst>
                                          <p:attrName>style.visibility</p:attrName>
                                        </p:attrNameLst>
                                      </p:cBhvr>
                                      <p:to>
                                        <p:strVal val="hidden"/>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dissolve">
                                      <p:cBhvr>
                                        <p:cTn id="30" dur="500"/>
                                        <p:tgtEl>
                                          <p:spTgt spid="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par>
                          <p:cTn id="35" fill="hold" nodeType="afterGroup">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30"/>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35"/>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par>
                          <p:cTn id="49" fill="hold" nodeType="afterGroup">
                            <p:stCondLst>
                              <p:cond delay="0"/>
                            </p:stCondLst>
                            <p:childTnLst>
                              <p:par>
                                <p:cTn id="50" presetID="1" presetClass="exit" presetSubtype="0" fill="hold" grpId="1" nodeType="afterEffect">
                                  <p:stCondLst>
                                    <p:cond delay="0"/>
                                  </p:stCondLst>
                                  <p:childTnLst>
                                    <p:set>
                                      <p:cBhvr>
                                        <p:cTn id="51" dur="1" fill="hold">
                                          <p:stCondLst>
                                            <p:cond delay="0"/>
                                          </p:stCondLst>
                                        </p:cTn>
                                        <p:tgtEl>
                                          <p:spTgt spid="36"/>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dissolve">
                                      <p:cBhvr>
                                        <p:cTn id="5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0" grpId="1" animBg="1"/>
      <p:bldP spid="35" grpId="0" animBg="1"/>
      <p:bldP spid="35" grpId="1" animBg="1"/>
      <p:bldP spid="36" grpId="0" animBg="1"/>
      <p:bldP spid="36" grpId="1" animBg="1"/>
      <p:bldP spid="38" grpId="0" animBg="1"/>
      <p:bldP spid="39" grpId="0" animBg="1"/>
      <p:bldP spid="39" grpId="1" animBg="1"/>
      <p:bldP spid="39" grpId="2" animBg="1"/>
      <p:bldP spid="48" grpId="0" animBg="1"/>
      <p:bldP spid="49" grpId="0" animBg="1"/>
      <p:bldP spid="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72918B41-8F20-4404-858D-55049CE8E3D1}"/>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9509" name="组合 17">
            <a:extLst>
              <a:ext uri="{FF2B5EF4-FFF2-40B4-BE49-F238E27FC236}">
                <a16:creationId xmlns:a16="http://schemas.microsoft.com/office/drawing/2014/main" id="{B762CB4F-D12C-432E-A169-BC6FA16E4757}"/>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24A1FB85-45F4-4241-AA99-4ACC834644D7}"/>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9539" name="TextBox 2">
              <a:extLst>
                <a:ext uri="{FF2B5EF4-FFF2-40B4-BE49-F238E27FC236}">
                  <a16:creationId xmlns:a16="http://schemas.microsoft.com/office/drawing/2014/main" id="{ADA20ED3-71A0-435D-838E-AE9C7C41E01B}"/>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6E84CB84-2908-4260-B007-4463EB615852}"/>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5C5879BC-D204-4BA3-8408-7684AEC9E860}"/>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51F70D0B-5582-4931-B280-4A1182D3FE7D}"/>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798497D7-8ED7-4BD3-A92C-24EB2DB8E868}"/>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91267632-2CEA-4F04-940E-684999220948}"/>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14706190-6E94-4D13-9D7A-483ABAEA70F9}"/>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8694CA7C-8AD8-4814-BA98-5D137170C378}"/>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4D52B0CD-0B38-414A-90A4-B09ED923CBCC}"/>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33239987-45A5-4BB6-B965-63D5F64BA419}"/>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BE89DF66-2DD4-4394-89C7-F9E400BDEA02}"/>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5" name="TextBox 3">
            <a:extLst>
              <a:ext uri="{FF2B5EF4-FFF2-40B4-BE49-F238E27FC236}">
                <a16:creationId xmlns:a16="http://schemas.microsoft.com/office/drawing/2014/main" id="{004F12B2-B134-4272-9B7F-842C8FA2C54A}"/>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3B509D47-DE71-44B7-8ABD-F2F246E935C6}"/>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4E7C604D-7F67-40B9-A848-E9FACE632C67}"/>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9" name="TextBox 3">
            <a:extLst>
              <a:ext uri="{FF2B5EF4-FFF2-40B4-BE49-F238E27FC236}">
                <a16:creationId xmlns:a16="http://schemas.microsoft.com/office/drawing/2014/main" id="{5875A540-E401-4DED-B112-837B6267CDF2}"/>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8" name="矩形 37">
            <a:extLst>
              <a:ext uri="{FF2B5EF4-FFF2-40B4-BE49-F238E27FC236}">
                <a16:creationId xmlns:a16="http://schemas.microsoft.com/office/drawing/2014/main" id="{122470C3-7372-4AB3-8243-8498C38D8D6C}"/>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TextBox 3">
            <a:extLst>
              <a:ext uri="{FF2B5EF4-FFF2-40B4-BE49-F238E27FC236}">
                <a16:creationId xmlns:a16="http://schemas.microsoft.com/office/drawing/2014/main" id="{2B265F60-A280-413C-A461-CB54DF7291BA}"/>
              </a:ext>
            </a:extLst>
          </p:cNvPr>
          <p:cNvSpPr txBox="1"/>
          <p:nvPr/>
        </p:nvSpPr>
        <p:spPr>
          <a:xfrm>
            <a:off x="8159751" y="3632201"/>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9" name="TextBox 3">
            <a:extLst>
              <a:ext uri="{FF2B5EF4-FFF2-40B4-BE49-F238E27FC236}">
                <a16:creationId xmlns:a16="http://schemas.microsoft.com/office/drawing/2014/main" id="{D97026D3-07FD-4F4C-8741-D5AF893B3466}"/>
              </a:ext>
            </a:extLst>
          </p:cNvPr>
          <p:cNvSpPr txBox="1"/>
          <p:nvPr/>
        </p:nvSpPr>
        <p:spPr>
          <a:xfrm>
            <a:off x="8159751" y="3416300"/>
            <a:ext cx="2209800" cy="523220"/>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0" name="TextBox 3">
            <a:extLst>
              <a:ext uri="{FF2B5EF4-FFF2-40B4-BE49-F238E27FC236}">
                <a16:creationId xmlns:a16="http://schemas.microsoft.com/office/drawing/2014/main" id="{BCB32354-74FC-417C-9AB4-94C0BF86FF42}"/>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3" name="TextBox 3">
            <a:extLst>
              <a:ext uri="{FF2B5EF4-FFF2-40B4-BE49-F238E27FC236}">
                <a16:creationId xmlns:a16="http://schemas.microsoft.com/office/drawing/2014/main" id="{8082C55D-C2D2-452A-8439-E216DE8B4D86}"/>
              </a:ext>
            </a:extLst>
          </p:cNvPr>
          <p:cNvSpPr txBox="1"/>
          <p:nvPr/>
        </p:nvSpPr>
        <p:spPr>
          <a:xfrm>
            <a:off x="2453218" y="4044952"/>
            <a:ext cx="3333749" cy="1600438"/>
          </a:xfrm>
          <a:prstGeom prst="rect">
            <a:avLst/>
          </a:prstGeom>
          <a:solidFill>
            <a:srgbClr val="FDDEC6"/>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42" name="矩形 41">
            <a:extLst>
              <a:ext uri="{FF2B5EF4-FFF2-40B4-BE49-F238E27FC236}">
                <a16:creationId xmlns:a16="http://schemas.microsoft.com/office/drawing/2014/main" id="{D80E414D-5FC2-434D-8B0C-14EAE763972C}"/>
              </a:ext>
            </a:extLst>
          </p:cNvPr>
          <p:cNvSpPr/>
          <p:nvPr/>
        </p:nvSpPr>
        <p:spPr>
          <a:xfrm>
            <a:off x="2461684" y="41253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矩形 42">
            <a:extLst>
              <a:ext uri="{FF2B5EF4-FFF2-40B4-BE49-F238E27FC236}">
                <a16:creationId xmlns:a16="http://schemas.microsoft.com/office/drawing/2014/main" id="{645D1952-8255-4EF1-8D0B-61B6E7638B1C}"/>
              </a:ext>
            </a:extLst>
          </p:cNvPr>
          <p:cNvSpPr/>
          <p:nvPr/>
        </p:nvSpPr>
        <p:spPr>
          <a:xfrm>
            <a:off x="2461684" y="4330700"/>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4" name="矩形 43">
            <a:extLst>
              <a:ext uri="{FF2B5EF4-FFF2-40B4-BE49-F238E27FC236}">
                <a16:creationId xmlns:a16="http://schemas.microsoft.com/office/drawing/2014/main" id="{2EA7DEDD-D32A-4D7A-AB5F-9E9391DF3F2E}"/>
              </a:ext>
            </a:extLst>
          </p:cNvPr>
          <p:cNvSpPr/>
          <p:nvPr/>
        </p:nvSpPr>
        <p:spPr>
          <a:xfrm>
            <a:off x="2461684" y="47519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1" name="矩形 50">
            <a:extLst>
              <a:ext uri="{FF2B5EF4-FFF2-40B4-BE49-F238E27FC236}">
                <a16:creationId xmlns:a16="http://schemas.microsoft.com/office/drawing/2014/main" id="{0DE12981-655F-4CC9-869A-EBDC4E7DC590}"/>
              </a:ext>
            </a:extLst>
          </p:cNvPr>
          <p:cNvSpPr/>
          <p:nvPr/>
        </p:nvSpPr>
        <p:spPr>
          <a:xfrm>
            <a:off x="2461684" y="49635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2" name="TextBox 3">
            <a:extLst>
              <a:ext uri="{FF2B5EF4-FFF2-40B4-BE49-F238E27FC236}">
                <a16:creationId xmlns:a16="http://schemas.microsoft.com/office/drawing/2014/main" id="{DA14710C-07DD-4B96-9B52-D0AF0EAF2C83}"/>
              </a:ext>
            </a:extLst>
          </p:cNvPr>
          <p:cNvSpPr txBox="1"/>
          <p:nvPr/>
        </p:nvSpPr>
        <p:spPr>
          <a:xfrm>
            <a:off x="8159751" y="1670052"/>
            <a:ext cx="2209800" cy="307777"/>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53" name="TextBox 3">
            <a:extLst>
              <a:ext uri="{FF2B5EF4-FFF2-40B4-BE49-F238E27FC236}">
                <a16:creationId xmlns:a16="http://schemas.microsoft.com/office/drawing/2014/main" id="{308ADD66-CA29-4BFF-ACE3-03DB54B526CE}"/>
              </a:ext>
            </a:extLst>
          </p:cNvPr>
          <p:cNvSpPr txBox="1"/>
          <p:nvPr/>
        </p:nvSpPr>
        <p:spPr>
          <a:xfrm>
            <a:off x="8159751" y="2823634"/>
            <a:ext cx="2209800" cy="307777"/>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54" name="TextBox 3">
            <a:extLst>
              <a:ext uri="{FF2B5EF4-FFF2-40B4-BE49-F238E27FC236}">
                <a16:creationId xmlns:a16="http://schemas.microsoft.com/office/drawing/2014/main" id="{C85C4B93-9288-42E3-BC80-27A4D9809EBA}"/>
              </a:ext>
            </a:extLst>
          </p:cNvPr>
          <p:cNvSpPr txBox="1"/>
          <p:nvPr/>
        </p:nvSpPr>
        <p:spPr>
          <a:xfrm>
            <a:off x="8159751" y="2607733"/>
            <a:ext cx="2209800" cy="523220"/>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5" name="TextBox 3">
            <a:extLst>
              <a:ext uri="{FF2B5EF4-FFF2-40B4-BE49-F238E27FC236}">
                <a16:creationId xmlns:a16="http://schemas.microsoft.com/office/drawing/2014/main" id="{95B8DF2B-E303-4C86-B8FA-C49173F4E3E1}"/>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56" name="TextBox 2">
            <a:extLst>
              <a:ext uri="{FF2B5EF4-FFF2-40B4-BE49-F238E27FC236}">
                <a16:creationId xmlns:a16="http://schemas.microsoft.com/office/drawing/2014/main" id="{7D32B244-EC83-421E-AB5A-8441FBE5E45D}"/>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2"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dissolve">
                                      <p:cBhvr>
                                        <p:cTn id="16" dur="500"/>
                                        <p:tgtEl>
                                          <p:spTgt spid="52"/>
                                        </p:tgtEl>
                                      </p:cBhvr>
                                    </p:animEffect>
                                  </p:childTnLst>
                                </p:cTn>
                              </p:par>
                            </p:childTnLst>
                          </p:cTn>
                        </p:par>
                        <p:par>
                          <p:cTn id="17" fill="hold" nodeType="afterGroup">
                            <p:stCondLst>
                              <p:cond delay="500"/>
                            </p:stCondLst>
                            <p:childTnLst>
                              <p:par>
                                <p:cTn id="18" presetID="42" presetClass="path" presetSubtype="0" accel="50000" decel="50000" fill="hold" grpId="0" nodeType="afterEffect">
                                  <p:stCondLst>
                                    <p:cond delay="0"/>
                                  </p:stCondLst>
                                  <p:childTnLst>
                                    <p:animMotion origin="layout" path="M 4.16667E-6 -1.23457E-6 L 4.16667E-6 0.16759 " pathEditMode="relative" rAng="0" ptsTypes="AA">
                                      <p:cBhvr>
                                        <p:cTn id="19" dur="500" fill="hold"/>
                                        <p:tgtEl>
                                          <p:spTgt spid="52"/>
                                        </p:tgtEl>
                                        <p:attrNameLst>
                                          <p:attrName>ppt_x</p:attrName>
                                          <p:attrName>ppt_y</p:attrName>
                                        </p:attrNameLst>
                                      </p:cBhvr>
                                      <p:rCtr x="0" y="8364"/>
                                    </p:animMotion>
                                  </p:childTnLst>
                                </p:cTn>
                              </p:par>
                            </p:childTnLst>
                          </p:cTn>
                        </p:par>
                        <p:par>
                          <p:cTn id="20" fill="hold" nodeType="afterGroup">
                            <p:stCondLst>
                              <p:cond delay="1000"/>
                            </p:stCondLst>
                            <p:childTnLst>
                              <p:par>
                                <p:cTn id="21" presetID="1" presetClass="exit" presetSubtype="0" fill="hold" grpId="1" nodeType="afterEffect">
                                  <p:stCondLst>
                                    <p:cond delay="0"/>
                                  </p:stCondLst>
                                  <p:childTnLst>
                                    <p:set>
                                      <p:cBhvr>
                                        <p:cTn id="22" dur="1" fill="hold">
                                          <p:stCondLst>
                                            <p:cond delay="0"/>
                                          </p:stCondLst>
                                        </p:cTn>
                                        <p:tgtEl>
                                          <p:spTgt spid="52"/>
                                        </p:tgtEl>
                                        <p:attrNameLst>
                                          <p:attrName>style.visibility</p:attrName>
                                        </p:attrNameLst>
                                      </p:cBhvr>
                                      <p:to>
                                        <p:strVal val="hidden"/>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dissolve">
                                      <p:cBhvr>
                                        <p:cTn id="30" dur="500"/>
                                        <p:tgtEl>
                                          <p:spTgt spid="5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par>
                          <p:cTn id="35" fill="hold" nodeType="afterGroup">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4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3"/>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par>
                          <p:cTn id="49" fill="hold" nodeType="afterGroup">
                            <p:stCondLst>
                              <p:cond delay="0"/>
                            </p:stCondLst>
                            <p:childTnLst>
                              <p:par>
                                <p:cTn id="50" presetID="1" presetClass="exit" presetSubtype="0" fill="hold" grpId="1" nodeType="afterEffect">
                                  <p:stCondLst>
                                    <p:cond delay="0"/>
                                  </p:stCondLst>
                                  <p:childTnLst>
                                    <p:set>
                                      <p:cBhvr>
                                        <p:cTn id="51" dur="1" fill="hold">
                                          <p:stCondLst>
                                            <p:cond delay="0"/>
                                          </p:stCondLst>
                                        </p:cTn>
                                        <p:tgtEl>
                                          <p:spTgt spid="44"/>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dissolve">
                                      <p:cBhvr>
                                        <p:cTn id="5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2" grpId="0" animBg="1"/>
      <p:bldP spid="42" grpId="1" animBg="1"/>
      <p:bldP spid="43" grpId="0" animBg="1"/>
      <p:bldP spid="43" grpId="1" animBg="1"/>
      <p:bldP spid="44" grpId="0" animBg="1"/>
      <p:bldP spid="44" grpId="1" animBg="1"/>
      <p:bldP spid="51" grpId="0" animBg="1"/>
      <p:bldP spid="52" grpId="0" animBg="1"/>
      <p:bldP spid="52" grpId="1" animBg="1"/>
      <p:bldP spid="52" grpId="2" animBg="1"/>
      <p:bldP spid="53" grpId="0" animBg="1"/>
      <p:bldP spid="54" grpId="0" animBg="1"/>
      <p:bldP spid="5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0">
            <a:extLst>
              <a:ext uri="{FF2B5EF4-FFF2-40B4-BE49-F238E27FC236}">
                <a16:creationId xmlns:a16="http://schemas.microsoft.com/office/drawing/2014/main" id="{C86B1BBF-8E7E-42D5-A346-6C47F2523185}"/>
              </a:ext>
            </a:extLst>
          </p:cNvPr>
          <p:cNvSpPr txBox="1">
            <a:spLocks noChangeArrowheads="1"/>
          </p:cNvSpPr>
          <p:nvPr/>
        </p:nvSpPr>
        <p:spPr bwMode="auto">
          <a:xfrm>
            <a:off x="4533010" y="1315201"/>
            <a:ext cx="7099300" cy="396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、先要定位文件</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028700" lvl="1">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类可以定位文件：进行删除、获取文本本身信息等操作</a:t>
            </a:r>
            <a:r>
              <a:rPr lang="zh-CN" altLang="en-US"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028700" lvl="1">
              <a:lnSpc>
                <a:spcPct val="200000"/>
              </a:lnSpc>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但是不能读写文件内容</a:t>
            </a:r>
            <a:r>
              <a:rPr lang="zh-CN" altLang="en-US"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1" hangingPunct="1">
              <a:lnSpc>
                <a:spcPct val="200000"/>
              </a:lnSpc>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、读写文件数据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028700" lvl="1">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流技术可以对硬盘中的文件进行读写</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、今日总体学习思路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028700" lvl="1">
              <a:lnSpc>
                <a:spcPct val="200000"/>
              </a:lnSpc>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先学会使用</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类定位文件以及操作文件本身</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028700" lvl="1">
              <a:lnSpc>
                <a:spcPct val="200000"/>
              </a:lnSpc>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然后学习</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流读写文件数据。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4602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EB6AF3B4-EC5E-4208-AD14-2458F15FFCB2}"/>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51557" name="组合 17">
            <a:extLst>
              <a:ext uri="{FF2B5EF4-FFF2-40B4-BE49-F238E27FC236}">
                <a16:creationId xmlns:a16="http://schemas.microsoft.com/office/drawing/2014/main" id="{65405756-74F8-4C39-87CB-DD659B68DE4B}"/>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0D5C5DE7-63B8-4402-9E8F-77E9AB124DA3}"/>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51591" name="TextBox 2">
              <a:extLst>
                <a:ext uri="{FF2B5EF4-FFF2-40B4-BE49-F238E27FC236}">
                  <a16:creationId xmlns:a16="http://schemas.microsoft.com/office/drawing/2014/main" id="{C2DDFA14-E5B3-43B9-9DF9-71C174B4AD8E}"/>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91983E47-16D8-470C-B3B5-4F826BE11ADE}"/>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E40EDA59-FDA5-43FD-A3EB-F7C318B953AE}"/>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6E6590D0-9D89-4FD3-95FD-6E4F87EE6725}"/>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A4AE4CA3-4756-4981-B90A-1958346D17C8}"/>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4B0550AA-86C0-4B63-8127-D83A05A49B24}"/>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DFB37B99-02A4-4AB2-8259-0F9219F55E4B}"/>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659753B5-E242-4089-AA70-17BFEAB991E9}"/>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6D0CB18A-8802-4F4B-8DEF-0330E30F4DD1}"/>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98B3E8DD-FD43-42FD-9E41-63E685310D18}"/>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8E1B3A70-BA95-4931-B614-C9E016271B0D}"/>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5" name="TextBox 3">
            <a:extLst>
              <a:ext uri="{FF2B5EF4-FFF2-40B4-BE49-F238E27FC236}">
                <a16:creationId xmlns:a16="http://schemas.microsoft.com/office/drawing/2014/main" id="{17FD5F1D-B76E-4AE6-AB0E-CD21CC2A38AC}"/>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5D0067E4-0B62-4D5A-896E-EDAE1A8301A8}"/>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7C1AE3D1-2C7D-4EB1-8C9F-61AF6301F371}"/>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9" name="TextBox 3">
            <a:extLst>
              <a:ext uri="{FF2B5EF4-FFF2-40B4-BE49-F238E27FC236}">
                <a16:creationId xmlns:a16="http://schemas.microsoft.com/office/drawing/2014/main" id="{6C3F6222-66DC-4478-86D1-99C1653C7206}"/>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8" name="矩形 37">
            <a:extLst>
              <a:ext uri="{FF2B5EF4-FFF2-40B4-BE49-F238E27FC236}">
                <a16:creationId xmlns:a16="http://schemas.microsoft.com/office/drawing/2014/main" id="{C71217B5-394B-40A0-9655-C07724A22A1B}"/>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TextBox 3">
            <a:extLst>
              <a:ext uri="{FF2B5EF4-FFF2-40B4-BE49-F238E27FC236}">
                <a16:creationId xmlns:a16="http://schemas.microsoft.com/office/drawing/2014/main" id="{6B10C845-1F29-40EB-85A5-EB83BE4F8CDE}"/>
              </a:ext>
            </a:extLst>
          </p:cNvPr>
          <p:cNvSpPr txBox="1"/>
          <p:nvPr/>
        </p:nvSpPr>
        <p:spPr>
          <a:xfrm>
            <a:off x="8159751" y="3632201"/>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9" name="TextBox 3">
            <a:extLst>
              <a:ext uri="{FF2B5EF4-FFF2-40B4-BE49-F238E27FC236}">
                <a16:creationId xmlns:a16="http://schemas.microsoft.com/office/drawing/2014/main" id="{8B4A0079-A6DE-4694-B2E8-81E02C779F31}"/>
              </a:ext>
            </a:extLst>
          </p:cNvPr>
          <p:cNvSpPr txBox="1"/>
          <p:nvPr/>
        </p:nvSpPr>
        <p:spPr>
          <a:xfrm>
            <a:off x="8159751" y="3416300"/>
            <a:ext cx="2209800" cy="523220"/>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0" name="TextBox 3">
            <a:extLst>
              <a:ext uri="{FF2B5EF4-FFF2-40B4-BE49-F238E27FC236}">
                <a16:creationId xmlns:a16="http://schemas.microsoft.com/office/drawing/2014/main" id="{8235C950-E0F7-4FDC-BB81-04D4BA70ECB2}"/>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3" name="TextBox 3">
            <a:extLst>
              <a:ext uri="{FF2B5EF4-FFF2-40B4-BE49-F238E27FC236}">
                <a16:creationId xmlns:a16="http://schemas.microsoft.com/office/drawing/2014/main" id="{F0C279BA-5508-4BC3-967F-2A70ACC0FAA4}"/>
              </a:ext>
            </a:extLst>
          </p:cNvPr>
          <p:cNvSpPr txBox="1"/>
          <p:nvPr/>
        </p:nvSpPr>
        <p:spPr>
          <a:xfrm>
            <a:off x="2453218" y="4044952"/>
            <a:ext cx="3333749" cy="1600438"/>
          </a:xfrm>
          <a:prstGeom prst="rect">
            <a:avLst/>
          </a:prstGeom>
          <a:solidFill>
            <a:srgbClr val="FDDEC6"/>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C721CECC-3BDF-41A5-A017-150AA36482EF}"/>
              </a:ext>
            </a:extLst>
          </p:cNvPr>
          <p:cNvSpPr/>
          <p:nvPr/>
        </p:nvSpPr>
        <p:spPr>
          <a:xfrm>
            <a:off x="2461684" y="49635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3" name="TextBox 3">
            <a:extLst>
              <a:ext uri="{FF2B5EF4-FFF2-40B4-BE49-F238E27FC236}">
                <a16:creationId xmlns:a16="http://schemas.microsoft.com/office/drawing/2014/main" id="{C72809AF-125F-4399-9253-3EB31A6E5B07}"/>
              </a:ext>
            </a:extLst>
          </p:cNvPr>
          <p:cNvSpPr txBox="1"/>
          <p:nvPr/>
        </p:nvSpPr>
        <p:spPr>
          <a:xfrm>
            <a:off x="8159751" y="2823634"/>
            <a:ext cx="2209800" cy="307777"/>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54" name="TextBox 3">
            <a:extLst>
              <a:ext uri="{FF2B5EF4-FFF2-40B4-BE49-F238E27FC236}">
                <a16:creationId xmlns:a16="http://schemas.microsoft.com/office/drawing/2014/main" id="{1F9607C7-4ABD-429E-B288-FE5F2B3AB028}"/>
              </a:ext>
            </a:extLst>
          </p:cNvPr>
          <p:cNvSpPr txBox="1"/>
          <p:nvPr/>
        </p:nvSpPr>
        <p:spPr>
          <a:xfrm>
            <a:off x="8159751" y="2607733"/>
            <a:ext cx="2209800" cy="523220"/>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5" name="TextBox 3">
            <a:extLst>
              <a:ext uri="{FF2B5EF4-FFF2-40B4-BE49-F238E27FC236}">
                <a16:creationId xmlns:a16="http://schemas.microsoft.com/office/drawing/2014/main" id="{071AA667-8D47-4F69-B9BD-2235537B9BC7}"/>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9" name="TextBox 3">
            <a:extLst>
              <a:ext uri="{FF2B5EF4-FFF2-40B4-BE49-F238E27FC236}">
                <a16:creationId xmlns:a16="http://schemas.microsoft.com/office/drawing/2014/main" id="{D9A4A9DC-1E01-47E8-B5ED-773282068DA2}"/>
              </a:ext>
            </a:extLst>
          </p:cNvPr>
          <p:cNvSpPr txBox="1"/>
          <p:nvPr/>
        </p:nvSpPr>
        <p:spPr>
          <a:xfrm>
            <a:off x="3033184" y="3712634"/>
            <a:ext cx="3333749" cy="1600438"/>
          </a:xfrm>
          <a:prstGeom prst="rect">
            <a:avLst/>
          </a:prstGeom>
          <a:solidFill>
            <a:srgbClr val="FEE8D8"/>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7" name="矩形 56">
            <a:extLst>
              <a:ext uri="{FF2B5EF4-FFF2-40B4-BE49-F238E27FC236}">
                <a16:creationId xmlns:a16="http://schemas.microsoft.com/office/drawing/2014/main" id="{A29E7F4E-7313-4759-B996-573BB156DD70}"/>
              </a:ext>
            </a:extLst>
          </p:cNvPr>
          <p:cNvSpPr/>
          <p:nvPr/>
        </p:nvSpPr>
        <p:spPr>
          <a:xfrm>
            <a:off x="3037418" y="37867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8" name="矩形 57">
            <a:extLst>
              <a:ext uri="{FF2B5EF4-FFF2-40B4-BE49-F238E27FC236}">
                <a16:creationId xmlns:a16="http://schemas.microsoft.com/office/drawing/2014/main" id="{1B82549F-3AB4-4DCD-95BC-DFE750380A73}"/>
              </a:ext>
            </a:extLst>
          </p:cNvPr>
          <p:cNvSpPr/>
          <p:nvPr/>
        </p:nvSpPr>
        <p:spPr>
          <a:xfrm>
            <a:off x="3037418" y="3992034"/>
            <a:ext cx="3333749" cy="207433"/>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9" name="矩形 58">
            <a:extLst>
              <a:ext uri="{FF2B5EF4-FFF2-40B4-BE49-F238E27FC236}">
                <a16:creationId xmlns:a16="http://schemas.microsoft.com/office/drawing/2014/main" id="{64FFC4D8-DF06-405B-A692-E7EB4BC414A5}"/>
              </a:ext>
            </a:extLst>
          </p:cNvPr>
          <p:cNvSpPr/>
          <p:nvPr/>
        </p:nvSpPr>
        <p:spPr>
          <a:xfrm>
            <a:off x="3037418" y="4203700"/>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1" name="TextBox 3">
            <a:extLst>
              <a:ext uri="{FF2B5EF4-FFF2-40B4-BE49-F238E27FC236}">
                <a16:creationId xmlns:a16="http://schemas.microsoft.com/office/drawing/2014/main" id="{789173D0-520A-4BE1-BFE9-756CB442EC43}"/>
              </a:ext>
            </a:extLst>
          </p:cNvPr>
          <p:cNvSpPr txBox="1"/>
          <p:nvPr/>
        </p:nvSpPr>
        <p:spPr>
          <a:xfrm>
            <a:off x="8159751" y="1670052"/>
            <a:ext cx="2209800" cy="307777"/>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62" name="TextBox 3">
            <a:extLst>
              <a:ext uri="{FF2B5EF4-FFF2-40B4-BE49-F238E27FC236}">
                <a16:creationId xmlns:a16="http://schemas.microsoft.com/office/drawing/2014/main" id="{FE4BF278-1DA1-4BC9-B449-EE67A9D6E1B2}"/>
              </a:ext>
            </a:extLst>
          </p:cNvPr>
          <p:cNvSpPr txBox="1"/>
          <p:nvPr/>
        </p:nvSpPr>
        <p:spPr>
          <a:xfrm>
            <a:off x="8159751" y="2015068"/>
            <a:ext cx="2209800" cy="307777"/>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63" name="TextBox 3">
            <a:extLst>
              <a:ext uri="{FF2B5EF4-FFF2-40B4-BE49-F238E27FC236}">
                <a16:creationId xmlns:a16="http://schemas.microsoft.com/office/drawing/2014/main" id="{BE9B9497-81DE-4512-B2B5-ABCD59A86929}"/>
              </a:ext>
            </a:extLst>
          </p:cNvPr>
          <p:cNvSpPr txBox="1"/>
          <p:nvPr/>
        </p:nvSpPr>
        <p:spPr>
          <a:xfrm>
            <a:off x="8159751" y="1801284"/>
            <a:ext cx="2209800" cy="523220"/>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64" name="TextBox 3">
            <a:extLst>
              <a:ext uri="{FF2B5EF4-FFF2-40B4-BE49-F238E27FC236}">
                <a16:creationId xmlns:a16="http://schemas.microsoft.com/office/drawing/2014/main" id="{C32B9033-34F9-4791-9A49-4303494E97DF}"/>
              </a:ext>
            </a:extLst>
          </p:cNvPr>
          <p:cNvSpPr txBox="1"/>
          <p:nvPr/>
        </p:nvSpPr>
        <p:spPr>
          <a:xfrm>
            <a:off x="8159751" y="1585384"/>
            <a:ext cx="2209800" cy="738664"/>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3" name="TextBox 2">
            <a:extLst>
              <a:ext uri="{FF2B5EF4-FFF2-40B4-BE49-F238E27FC236}">
                <a16:creationId xmlns:a16="http://schemas.microsoft.com/office/drawing/2014/main" id="{04A37045-EC78-47DF-8EC6-A5A9437BEC7B}"/>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2"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dissolve">
                                      <p:cBhvr>
                                        <p:cTn id="16" dur="500"/>
                                        <p:tgtEl>
                                          <p:spTgt spid="61"/>
                                        </p:tgtEl>
                                      </p:cBhvr>
                                    </p:animEffect>
                                  </p:childTnLst>
                                </p:cTn>
                              </p:par>
                            </p:childTnLst>
                          </p:cTn>
                        </p:par>
                        <p:par>
                          <p:cTn id="17" fill="hold" nodeType="afterGroup">
                            <p:stCondLst>
                              <p:cond delay="500"/>
                            </p:stCondLst>
                            <p:childTnLst>
                              <p:par>
                                <p:cTn id="18" presetID="42" presetClass="path" presetSubtype="0" accel="50000" decel="50000" fill="hold" grpId="0" nodeType="afterEffect">
                                  <p:stCondLst>
                                    <p:cond delay="0"/>
                                  </p:stCondLst>
                                  <p:childTnLst>
                                    <p:animMotion origin="layout" path="M 4.16667E-6 -1.23457E-6 L 4.16667E-6 0.04938 " pathEditMode="relative" rAng="0" ptsTypes="AA">
                                      <p:cBhvr>
                                        <p:cTn id="19" dur="500" fill="hold"/>
                                        <p:tgtEl>
                                          <p:spTgt spid="61"/>
                                        </p:tgtEl>
                                        <p:attrNameLst>
                                          <p:attrName>ppt_x</p:attrName>
                                          <p:attrName>ppt_y</p:attrName>
                                        </p:attrNameLst>
                                      </p:cBhvr>
                                      <p:rCtr x="0" y="2469"/>
                                    </p:animMotion>
                                  </p:childTnLst>
                                </p:cTn>
                              </p:par>
                            </p:childTnLst>
                          </p:cTn>
                        </p:par>
                        <p:par>
                          <p:cTn id="20" fill="hold" nodeType="afterGroup">
                            <p:stCondLst>
                              <p:cond delay="1000"/>
                            </p:stCondLst>
                            <p:childTnLst>
                              <p:par>
                                <p:cTn id="21" presetID="1" presetClass="exit" presetSubtype="0" fill="hold" grpId="1" nodeType="afterEffect">
                                  <p:stCondLst>
                                    <p:cond delay="0"/>
                                  </p:stCondLst>
                                  <p:childTnLst>
                                    <p:set>
                                      <p:cBhvr>
                                        <p:cTn id="22" dur="1" fill="hold">
                                          <p:stCondLst>
                                            <p:cond delay="0"/>
                                          </p:stCondLst>
                                        </p:cTn>
                                        <p:tgtEl>
                                          <p:spTgt spid="61"/>
                                        </p:tgtEl>
                                        <p:attrNameLst>
                                          <p:attrName>style.visibility</p:attrName>
                                        </p:attrNameLst>
                                      </p:cBhvr>
                                      <p:to>
                                        <p:strVal val="hidden"/>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dissolve">
                                      <p:cBhvr>
                                        <p:cTn id="30" dur="500"/>
                                        <p:tgtEl>
                                          <p:spTgt spid="6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par>
                          <p:cTn id="35" fill="hold" nodeType="afterGroup">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57"/>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58"/>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dissolve">
                                      <p:cBhvr>
                                        <p:cTn id="4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7" grpId="0" animBg="1"/>
      <p:bldP spid="57" grpId="1" animBg="1"/>
      <p:bldP spid="58" grpId="0" animBg="1"/>
      <p:bldP spid="58" grpId="1" animBg="1"/>
      <p:bldP spid="59" grpId="0" animBg="1"/>
      <p:bldP spid="61" grpId="0" animBg="1"/>
      <p:bldP spid="61" grpId="1" animBg="1"/>
      <p:bldP spid="61" grpId="2" animBg="1"/>
      <p:bldP spid="62" grpId="0" animBg="1"/>
      <p:bldP spid="63" grpId="0" animBg="1"/>
      <p:bldP spid="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EB657FA6-5985-4466-B4C0-22B2F47ACFA7}"/>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53605" name="组合 17">
            <a:extLst>
              <a:ext uri="{FF2B5EF4-FFF2-40B4-BE49-F238E27FC236}">
                <a16:creationId xmlns:a16="http://schemas.microsoft.com/office/drawing/2014/main" id="{87B4C837-E767-41A8-AE55-1F842407D33C}"/>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341A9546-D3A2-4174-86BC-203EEBEABD64}"/>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53633" name="TextBox 2">
              <a:extLst>
                <a:ext uri="{FF2B5EF4-FFF2-40B4-BE49-F238E27FC236}">
                  <a16:creationId xmlns:a16="http://schemas.microsoft.com/office/drawing/2014/main" id="{F9F9EEC3-5273-4567-98DC-D386BADB41FC}"/>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1815322E-B860-4BF9-8B6F-34EFBAF5F8A6}"/>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060F9A56-9765-4CED-A588-06C7FEC48E15}"/>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F30363D5-A3A9-44C0-9AC6-0E450C920661}"/>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40" name="矩形 39">
            <a:extLst>
              <a:ext uri="{FF2B5EF4-FFF2-40B4-BE49-F238E27FC236}">
                <a16:creationId xmlns:a16="http://schemas.microsoft.com/office/drawing/2014/main" id="{87FB7AFC-5539-4061-8705-CF17F1473509}"/>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36E1420F-2DE7-424E-BF0F-1AAD6666A8C4}"/>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C50495A3-1F3E-44A5-B0B5-C1E0B51A4518}"/>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749BF5AF-322D-4332-886A-EECEA712543E}"/>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142FD29C-8776-43A6-98E2-D261DE3B7AEF}"/>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TextBox 3">
            <a:extLst>
              <a:ext uri="{FF2B5EF4-FFF2-40B4-BE49-F238E27FC236}">
                <a16:creationId xmlns:a16="http://schemas.microsoft.com/office/drawing/2014/main" id="{AC9AA3E3-CE45-4CA2-A825-8A3DBDB6F6AC}"/>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8" name="矩形 37">
            <a:extLst>
              <a:ext uri="{FF2B5EF4-FFF2-40B4-BE49-F238E27FC236}">
                <a16:creationId xmlns:a16="http://schemas.microsoft.com/office/drawing/2014/main" id="{4EAAEC99-44BB-4D2A-BDE3-011FC3C5A5E2}"/>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3">
            <a:extLst>
              <a:ext uri="{FF2B5EF4-FFF2-40B4-BE49-F238E27FC236}">
                <a16:creationId xmlns:a16="http://schemas.microsoft.com/office/drawing/2014/main" id="{4BF3C907-2C33-4E7F-8838-3129AEB4E235}"/>
              </a:ext>
            </a:extLst>
          </p:cNvPr>
          <p:cNvSpPr txBox="1"/>
          <p:nvPr/>
        </p:nvSpPr>
        <p:spPr>
          <a:xfrm>
            <a:off x="2453218" y="4044952"/>
            <a:ext cx="3333749" cy="1600438"/>
          </a:xfrm>
          <a:prstGeom prst="rect">
            <a:avLst/>
          </a:prstGeom>
          <a:solidFill>
            <a:srgbClr val="FDDEC6"/>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FA9F9F4B-A9EC-428A-A799-10E74A8AC316}"/>
              </a:ext>
            </a:extLst>
          </p:cNvPr>
          <p:cNvSpPr/>
          <p:nvPr/>
        </p:nvSpPr>
        <p:spPr>
          <a:xfrm>
            <a:off x="2461684" y="49635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TextBox 3">
            <a:extLst>
              <a:ext uri="{FF2B5EF4-FFF2-40B4-BE49-F238E27FC236}">
                <a16:creationId xmlns:a16="http://schemas.microsoft.com/office/drawing/2014/main" id="{771CEF66-0FF5-4525-8A57-2C5D37D036E1}"/>
              </a:ext>
            </a:extLst>
          </p:cNvPr>
          <p:cNvSpPr txBox="1"/>
          <p:nvPr/>
        </p:nvSpPr>
        <p:spPr>
          <a:xfrm>
            <a:off x="3033184" y="3712634"/>
            <a:ext cx="3333749" cy="1600438"/>
          </a:xfrm>
          <a:prstGeom prst="rect">
            <a:avLst/>
          </a:prstGeom>
          <a:solidFill>
            <a:srgbClr val="FEE8D8"/>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9" name="矩形 58">
            <a:extLst>
              <a:ext uri="{FF2B5EF4-FFF2-40B4-BE49-F238E27FC236}">
                <a16:creationId xmlns:a16="http://schemas.microsoft.com/office/drawing/2014/main" id="{36A9304F-D56E-4412-958E-46346FE77D8A}"/>
              </a:ext>
            </a:extLst>
          </p:cNvPr>
          <p:cNvSpPr/>
          <p:nvPr/>
        </p:nvSpPr>
        <p:spPr>
          <a:xfrm>
            <a:off x="3037418" y="4203700"/>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2" name="TextBox 3">
            <a:extLst>
              <a:ext uri="{FF2B5EF4-FFF2-40B4-BE49-F238E27FC236}">
                <a16:creationId xmlns:a16="http://schemas.microsoft.com/office/drawing/2014/main" id="{3088A2D3-0F27-43F8-974F-67406023619C}"/>
              </a:ext>
            </a:extLst>
          </p:cNvPr>
          <p:cNvSpPr txBox="1"/>
          <p:nvPr/>
        </p:nvSpPr>
        <p:spPr>
          <a:xfrm>
            <a:off x="8159751" y="1585384"/>
            <a:ext cx="2209800" cy="738664"/>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3" name="TextBox 3">
            <a:extLst>
              <a:ext uri="{FF2B5EF4-FFF2-40B4-BE49-F238E27FC236}">
                <a16:creationId xmlns:a16="http://schemas.microsoft.com/office/drawing/2014/main" id="{F84E46C0-96EA-4A60-8021-E47DACF03E0F}"/>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4" name="TextBox 3">
            <a:extLst>
              <a:ext uri="{FF2B5EF4-FFF2-40B4-BE49-F238E27FC236}">
                <a16:creationId xmlns:a16="http://schemas.microsoft.com/office/drawing/2014/main" id="{9325069E-C328-408E-9B75-DAAA6C63EABA}"/>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52" name="TextBox 3">
            <a:extLst>
              <a:ext uri="{FF2B5EF4-FFF2-40B4-BE49-F238E27FC236}">
                <a16:creationId xmlns:a16="http://schemas.microsoft.com/office/drawing/2014/main" id="{0FB959F7-D81C-4AC8-B996-9B2FA20BB2A9}"/>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56" name="TextBox 3">
            <a:extLst>
              <a:ext uri="{FF2B5EF4-FFF2-40B4-BE49-F238E27FC236}">
                <a16:creationId xmlns:a16="http://schemas.microsoft.com/office/drawing/2014/main" id="{89283CA7-015B-4965-B639-697B05ECD66F}"/>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2</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65" name="TextBox 3">
            <a:extLst>
              <a:ext uri="{FF2B5EF4-FFF2-40B4-BE49-F238E27FC236}">
                <a16:creationId xmlns:a16="http://schemas.microsoft.com/office/drawing/2014/main" id="{C95650A9-FABD-4108-82C7-4320046077EB}"/>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60" name="TextBox 3">
            <a:extLst>
              <a:ext uri="{FF2B5EF4-FFF2-40B4-BE49-F238E27FC236}">
                <a16:creationId xmlns:a16="http://schemas.microsoft.com/office/drawing/2014/main" id="{5E1E9EFB-5035-4546-BCCA-D824B7D48327}"/>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6</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66" name="TextBox 3">
            <a:extLst>
              <a:ext uri="{FF2B5EF4-FFF2-40B4-BE49-F238E27FC236}">
                <a16:creationId xmlns:a16="http://schemas.microsoft.com/office/drawing/2014/main" id="{0CDC19D4-3F63-431B-BA5E-D1464C886DDD}"/>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24</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67" name="TextBox 3">
            <a:extLst>
              <a:ext uri="{FF2B5EF4-FFF2-40B4-BE49-F238E27FC236}">
                <a16:creationId xmlns:a16="http://schemas.microsoft.com/office/drawing/2014/main" id="{DE03C357-94A5-4E22-8C10-B85B5ED1CDC4}"/>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r>
              <a:rPr lang="en-US" altLang="zh-CN" sz="1400" dirty="0">
                <a:solidFill>
                  <a:srgbClr val="0000FF"/>
                </a:solidFill>
                <a:latin typeface="Courier New" panose="02070309020205020404" pitchFamily="49" charset="0"/>
                <a:cs typeface="Courier New" panose="02070309020205020404" pitchFamily="49" charset="0"/>
              </a:rPr>
              <a:t>120</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68" name="矩形 67">
            <a:extLst>
              <a:ext uri="{FF2B5EF4-FFF2-40B4-BE49-F238E27FC236}">
                <a16:creationId xmlns:a16="http://schemas.microsoft.com/office/drawing/2014/main" id="{6F3D1862-90C2-40A5-A674-08339257B52C}"/>
              </a:ext>
            </a:extLst>
          </p:cNvPr>
          <p:cNvSpPr/>
          <p:nvPr/>
        </p:nvSpPr>
        <p:spPr>
          <a:xfrm>
            <a:off x="1691218" y="30628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9" name="TextBox 3">
            <a:extLst>
              <a:ext uri="{FF2B5EF4-FFF2-40B4-BE49-F238E27FC236}">
                <a16:creationId xmlns:a16="http://schemas.microsoft.com/office/drawing/2014/main" id="{1A5EF581-0D07-46E3-A979-8DD5C091E431}"/>
              </a:ext>
            </a:extLst>
          </p:cNvPr>
          <p:cNvSpPr txBox="1"/>
          <p:nvPr/>
        </p:nvSpPr>
        <p:spPr>
          <a:xfrm>
            <a:off x="2984500" y="5753101"/>
            <a:ext cx="2726267" cy="427361"/>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微软雅黑" pitchFamily="34" charset="-122"/>
                <a:ea typeface="微软雅黑" pitchFamily="34" charset="-122"/>
              </a:rPr>
              <a:t>输出：</a:t>
            </a:r>
            <a:r>
              <a:rPr lang="en-US" altLang="zh-CN" sz="1600" b="1" dirty="0">
                <a:solidFill>
                  <a:srgbClr val="008000"/>
                </a:solidFill>
                <a:latin typeface="Courier New" panose="02070309020205020404" pitchFamily="49" charset="0"/>
                <a:cs typeface="Courier New" panose="02070309020205020404" pitchFamily="49" charset="0"/>
              </a:rPr>
              <a:t>5</a:t>
            </a:r>
            <a:r>
              <a:rPr lang="zh-CN" altLang="en-US" sz="1600" b="1" dirty="0">
                <a:solidFill>
                  <a:srgbClr val="008000"/>
                </a:solidFill>
                <a:latin typeface="Courier New" panose="02070309020205020404" pitchFamily="49" charset="0"/>
                <a:cs typeface="Courier New" panose="02070309020205020404" pitchFamily="49" charset="0"/>
              </a:rPr>
              <a:t>的阶乘是：</a:t>
            </a:r>
            <a:r>
              <a:rPr lang="en-US" altLang="zh-CN" sz="1600" b="1" dirty="0">
                <a:solidFill>
                  <a:srgbClr val="008000"/>
                </a:solidFill>
                <a:latin typeface="Courier New" panose="02070309020205020404" pitchFamily="49" charset="0"/>
                <a:cs typeface="Courier New" panose="02070309020205020404" pitchFamily="49" charset="0"/>
              </a:rPr>
              <a:t>120</a:t>
            </a:r>
            <a:endParaRPr lang="en-US" altLang="zh-CN" sz="1600" dirty="0"/>
          </a:p>
        </p:txBody>
      </p:sp>
      <p:sp>
        <p:nvSpPr>
          <p:cNvPr id="37" name="TextBox 2">
            <a:extLst>
              <a:ext uri="{FF2B5EF4-FFF2-40B4-BE49-F238E27FC236}">
                <a16:creationId xmlns:a16="http://schemas.microsoft.com/office/drawing/2014/main" id="{18608108-E03D-45B9-B9BF-09235E19BFFE}"/>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4.16667E-6 2.96296E-6 L 4.16667E-6 -0.20679 " pathEditMode="relative" rAng="0" ptsTypes="AA">
                                      <p:cBhvr>
                                        <p:cTn id="6" dur="750" fill="hold"/>
                                        <p:tgtEl>
                                          <p:spTgt spid="42"/>
                                        </p:tgtEl>
                                        <p:attrNameLst>
                                          <p:attrName>ppt_x</p:attrName>
                                          <p:attrName>ppt_y</p:attrName>
                                        </p:attrNameLst>
                                      </p:cBhvr>
                                      <p:rCtr x="0" y="-10340"/>
                                    </p:animMotion>
                                  </p:childTnLst>
                                </p:cTn>
                              </p:par>
                              <p:par>
                                <p:cTn id="7" presetID="9" presetClass="exit" presetSubtype="0" fill="hold" grpId="1" nodeType="withEffect">
                                  <p:stCondLst>
                                    <p:cond delay="0"/>
                                  </p:stCondLst>
                                  <p:childTnLst>
                                    <p:animEffect transition="out" filter="dissolve">
                                      <p:cBhvr>
                                        <p:cTn id="8" dur="1000"/>
                                        <p:tgtEl>
                                          <p:spTgt spid="42"/>
                                        </p:tgtEl>
                                      </p:cBhvr>
                                    </p:animEffect>
                                    <p:set>
                                      <p:cBhvr>
                                        <p:cTn id="9" dur="1" fill="hold">
                                          <p:stCondLst>
                                            <p:cond delay="999"/>
                                          </p:stCondLst>
                                        </p:cTn>
                                        <p:tgtEl>
                                          <p:spTgt spid="42"/>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xit" presetSubtype="0" fill="hold" grpId="0" nodeType="clickEffect">
                                  <p:stCondLst>
                                    <p:cond delay="0"/>
                                  </p:stCondLst>
                                  <p:childTnLst>
                                    <p:animEffect transition="out" filter="dissolve">
                                      <p:cBhvr>
                                        <p:cTn id="13" dur="500"/>
                                        <p:tgtEl>
                                          <p:spTgt spid="39"/>
                                        </p:tgtEl>
                                      </p:cBhvr>
                                    </p:animEffect>
                                    <p:set>
                                      <p:cBhvr>
                                        <p:cTn id="14" dur="1" fill="hold">
                                          <p:stCondLst>
                                            <p:cond delay="499"/>
                                          </p:stCondLst>
                                        </p:cTn>
                                        <p:tgtEl>
                                          <p:spTgt spid="39"/>
                                        </p:tgtEl>
                                        <p:attrNameLst>
                                          <p:attrName>style.visibility</p:attrName>
                                        </p:attrNameLst>
                                      </p:cBhvr>
                                      <p:to>
                                        <p:strVal val="hidden"/>
                                      </p:to>
                                    </p:set>
                                  </p:childTnLst>
                                </p:cTn>
                              </p:par>
                              <p:par>
                                <p:cTn id="15" presetID="9" presetClass="exit" presetSubtype="0" fill="hold" grpId="0" nodeType="withEffect">
                                  <p:stCondLst>
                                    <p:cond delay="0"/>
                                  </p:stCondLst>
                                  <p:childTnLst>
                                    <p:animEffect transition="out" filter="dissolve">
                                      <p:cBhvr>
                                        <p:cTn id="16" dur="500"/>
                                        <p:tgtEl>
                                          <p:spTgt spid="59"/>
                                        </p:tgtEl>
                                      </p:cBhvr>
                                    </p:animEffect>
                                    <p:set>
                                      <p:cBhvr>
                                        <p:cTn id="17" dur="1" fill="hold">
                                          <p:stCondLst>
                                            <p:cond delay="499"/>
                                          </p:stCondLst>
                                        </p:cTn>
                                        <p:tgtEl>
                                          <p:spTgt spid="5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path" presetSubtype="0" accel="50000" decel="50000" fill="hold" grpId="1" nodeType="clickEffect">
                                  <p:stCondLst>
                                    <p:cond delay="0"/>
                                  </p:stCondLst>
                                  <p:childTnLst>
                                    <p:animMotion origin="layout" path="M 4.16667E-6 1.7284E-6 L 4.16667E-6 -0.32469 " pathEditMode="relative" rAng="0" ptsTypes="AA">
                                      <p:cBhvr>
                                        <p:cTn id="26" dur="1000" fill="hold"/>
                                        <p:tgtEl>
                                          <p:spTgt spid="44"/>
                                        </p:tgtEl>
                                        <p:attrNameLst>
                                          <p:attrName>ppt_x</p:attrName>
                                          <p:attrName>ppt_y</p:attrName>
                                        </p:attrNameLst>
                                      </p:cBhvr>
                                      <p:rCtr x="0" y="-16235"/>
                                    </p:animMotion>
                                  </p:childTnLst>
                                </p:cTn>
                              </p:par>
                              <p:par>
                                <p:cTn id="27" presetID="9" presetClass="exit" presetSubtype="0" fill="hold" grpId="2" nodeType="withEffect">
                                  <p:stCondLst>
                                    <p:cond delay="0"/>
                                  </p:stCondLst>
                                  <p:childTnLst>
                                    <p:animEffect transition="out" filter="dissolve">
                                      <p:cBhvr>
                                        <p:cTn id="28" dur="1250"/>
                                        <p:tgtEl>
                                          <p:spTgt spid="44"/>
                                        </p:tgtEl>
                                      </p:cBhvr>
                                    </p:animEffect>
                                    <p:set>
                                      <p:cBhvr>
                                        <p:cTn id="29" dur="1" fill="hold">
                                          <p:stCondLst>
                                            <p:cond delay="1249"/>
                                          </p:stCondLst>
                                        </p:cTn>
                                        <p:tgtEl>
                                          <p:spTgt spid="44"/>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grpId="0" nodeType="clickEffect">
                                  <p:stCondLst>
                                    <p:cond delay="0"/>
                                  </p:stCondLst>
                                  <p:childTnLst>
                                    <p:animEffect transition="out" filter="dissolve">
                                      <p:cBhvr>
                                        <p:cTn id="35" dur="500"/>
                                        <p:tgtEl>
                                          <p:spTgt spid="33"/>
                                        </p:tgtEl>
                                      </p:cBhvr>
                                    </p:animEffect>
                                    <p:set>
                                      <p:cBhvr>
                                        <p:cTn id="36" dur="1" fill="hold">
                                          <p:stCondLst>
                                            <p:cond delay="499"/>
                                          </p:stCondLst>
                                        </p:cTn>
                                        <p:tgtEl>
                                          <p:spTgt spid="33"/>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51"/>
                                        </p:tgtEl>
                                      </p:cBhvr>
                                    </p:animEffect>
                                    <p:set>
                                      <p:cBhvr>
                                        <p:cTn id="39" dur="1" fill="hold">
                                          <p:stCondLst>
                                            <p:cond delay="499"/>
                                          </p:stCondLst>
                                        </p:cTn>
                                        <p:tgtEl>
                                          <p:spTgt spid="51"/>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2" nodeType="click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dissolve">
                                      <p:cBhvr>
                                        <p:cTn id="44" dur="500"/>
                                        <p:tgtEl>
                                          <p:spTgt spid="5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path" presetSubtype="0" accel="50000" decel="50000" fill="hold" grpId="0" nodeType="clickEffect">
                                  <p:stCondLst>
                                    <p:cond delay="0"/>
                                  </p:stCondLst>
                                  <p:childTnLst>
                                    <p:animMotion origin="layout" path="M 4.16667E-6 4.93827E-7 L 4.16667E-6 -0.44259 " pathEditMode="relative" rAng="0" ptsTypes="AA">
                                      <p:cBhvr>
                                        <p:cTn id="48" dur="1250" fill="hold"/>
                                        <p:tgtEl>
                                          <p:spTgt spid="56"/>
                                        </p:tgtEl>
                                        <p:attrNameLst>
                                          <p:attrName>ppt_x</p:attrName>
                                          <p:attrName>ppt_y</p:attrName>
                                        </p:attrNameLst>
                                      </p:cBhvr>
                                      <p:rCtr x="0" y="-22130"/>
                                    </p:animMotion>
                                  </p:childTnLst>
                                </p:cTn>
                              </p:par>
                              <p:par>
                                <p:cTn id="49" presetID="9" presetClass="exit" presetSubtype="0" fill="hold" grpId="1" nodeType="withEffect">
                                  <p:stCondLst>
                                    <p:cond delay="0"/>
                                  </p:stCondLst>
                                  <p:childTnLst>
                                    <p:animEffect transition="out" filter="dissolve">
                                      <p:cBhvr>
                                        <p:cTn id="50" dur="1500"/>
                                        <p:tgtEl>
                                          <p:spTgt spid="56"/>
                                        </p:tgtEl>
                                      </p:cBhvr>
                                    </p:animEffect>
                                    <p:set>
                                      <p:cBhvr>
                                        <p:cTn id="51" dur="1" fill="hold">
                                          <p:stCondLst>
                                            <p:cond delay="1499"/>
                                          </p:stCondLst>
                                        </p:cTn>
                                        <p:tgtEl>
                                          <p:spTgt spid="56"/>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52"/>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xit" presetSubtype="0" fill="hold" grpId="0" nodeType="clickEffect">
                                  <p:stCondLst>
                                    <p:cond delay="0"/>
                                  </p:stCondLst>
                                  <p:childTnLst>
                                    <p:animEffect transition="out" filter="dissolve">
                                      <p:cBhvr>
                                        <p:cTn id="57" dur="500"/>
                                        <p:tgtEl>
                                          <p:spTgt spid="29"/>
                                        </p:tgtEl>
                                      </p:cBhvr>
                                    </p:animEffect>
                                    <p:set>
                                      <p:cBhvr>
                                        <p:cTn id="58" dur="1" fill="hold">
                                          <p:stCondLst>
                                            <p:cond delay="499"/>
                                          </p:stCondLst>
                                        </p:cTn>
                                        <p:tgtEl>
                                          <p:spTgt spid="29"/>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38"/>
                                        </p:tgtEl>
                                      </p:cBhvr>
                                    </p:animEffect>
                                    <p:set>
                                      <p:cBhvr>
                                        <p:cTn id="61" dur="1" fill="hold">
                                          <p:stCondLst>
                                            <p:cond delay="499"/>
                                          </p:stCondLst>
                                        </p:cTn>
                                        <p:tgtEl>
                                          <p:spTgt spid="38"/>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2"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dissolve">
                                      <p:cBhvr>
                                        <p:cTn id="66" dur="500"/>
                                        <p:tgtEl>
                                          <p:spTgt spid="6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2" presetClass="path" presetSubtype="0" accel="50000" decel="50000" fill="hold" grpId="0" nodeType="clickEffect">
                                  <p:stCondLst>
                                    <p:cond delay="0"/>
                                  </p:stCondLst>
                                  <p:childTnLst>
                                    <p:animMotion origin="layout" path="M 4.16667E-6 1.97531E-6 L 4.16667E-6 -0.56111 " pathEditMode="relative" rAng="0" ptsTypes="AA">
                                      <p:cBhvr>
                                        <p:cTn id="70" dur="1500" fill="hold"/>
                                        <p:tgtEl>
                                          <p:spTgt spid="60"/>
                                        </p:tgtEl>
                                        <p:attrNameLst>
                                          <p:attrName>ppt_x</p:attrName>
                                          <p:attrName>ppt_y</p:attrName>
                                        </p:attrNameLst>
                                      </p:cBhvr>
                                      <p:rCtr x="0" y="-28056"/>
                                    </p:animMotion>
                                  </p:childTnLst>
                                </p:cTn>
                              </p:par>
                              <p:par>
                                <p:cTn id="71" presetID="9" presetClass="exit" presetSubtype="0" fill="hold" grpId="1" nodeType="withEffect">
                                  <p:stCondLst>
                                    <p:cond delay="0"/>
                                  </p:stCondLst>
                                  <p:childTnLst>
                                    <p:animEffect transition="out" filter="dissolve">
                                      <p:cBhvr>
                                        <p:cTn id="72" dur="1750"/>
                                        <p:tgtEl>
                                          <p:spTgt spid="60"/>
                                        </p:tgtEl>
                                      </p:cBhvr>
                                    </p:animEffect>
                                    <p:set>
                                      <p:cBhvr>
                                        <p:cTn id="73" dur="1" fill="hold">
                                          <p:stCondLst>
                                            <p:cond delay="1749"/>
                                          </p:stCondLst>
                                        </p:cTn>
                                        <p:tgtEl>
                                          <p:spTgt spid="60"/>
                                        </p:tgtEl>
                                        <p:attrNameLst>
                                          <p:attrName>style.visibility</p:attrName>
                                        </p:attrNameLst>
                                      </p:cBhvr>
                                      <p:to>
                                        <p:strVal val="hidden"/>
                                      </p:to>
                                    </p:set>
                                  </p:childTnLst>
                                </p:cTn>
                              </p:par>
                              <p:par>
                                <p:cTn id="74" presetID="1" presetClass="exit"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xit" presetSubtype="0" fill="hold" grpId="0" nodeType="clickEffect">
                                  <p:stCondLst>
                                    <p:cond delay="0"/>
                                  </p:stCondLst>
                                  <p:childTnLst>
                                    <p:animEffect transition="out" filter="dissolve">
                                      <p:cBhvr>
                                        <p:cTn id="79" dur="500"/>
                                        <p:tgtEl>
                                          <p:spTgt spid="26"/>
                                        </p:tgtEl>
                                      </p:cBhvr>
                                    </p:animEffect>
                                    <p:set>
                                      <p:cBhvr>
                                        <p:cTn id="80" dur="1" fill="hold">
                                          <p:stCondLst>
                                            <p:cond delay="499"/>
                                          </p:stCondLst>
                                        </p:cTn>
                                        <p:tgtEl>
                                          <p:spTgt spid="26"/>
                                        </p:tgtEl>
                                        <p:attrNameLst>
                                          <p:attrName>style.visibility</p:attrName>
                                        </p:attrNameLst>
                                      </p:cBhvr>
                                      <p:to>
                                        <p:strVal val="hidden"/>
                                      </p:to>
                                    </p:set>
                                  </p:childTnLst>
                                </p:cTn>
                              </p:par>
                              <p:par>
                                <p:cTn id="81" presetID="9" presetClass="exit" presetSubtype="0" fill="hold" grpId="0" nodeType="withEffect">
                                  <p:stCondLst>
                                    <p:cond delay="0"/>
                                  </p:stCondLst>
                                  <p:childTnLst>
                                    <p:animEffect transition="out" filter="dissolve">
                                      <p:cBhvr>
                                        <p:cTn id="82" dur="500"/>
                                        <p:tgtEl>
                                          <p:spTgt spid="34"/>
                                        </p:tgtEl>
                                      </p:cBhvr>
                                    </p:animEffect>
                                    <p:set>
                                      <p:cBhvr>
                                        <p:cTn id="83" dur="1" fill="hold">
                                          <p:stCondLst>
                                            <p:cond delay="499"/>
                                          </p:stCondLst>
                                        </p:cTn>
                                        <p:tgtEl>
                                          <p:spTgt spid="34"/>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dissolve">
                                      <p:cBhvr>
                                        <p:cTn id="88" dur="500"/>
                                        <p:tgtEl>
                                          <p:spTgt spid="6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2" presetClass="path" presetSubtype="0" accel="50000" decel="50000" fill="hold" grpId="1" nodeType="clickEffect">
                                  <p:stCondLst>
                                    <p:cond delay="0"/>
                                  </p:stCondLst>
                                  <p:childTnLst>
                                    <p:animMotion origin="layout" path="M 4.16667E-6 7.40741E-7 L 4.16667E-6 -0.67901 " pathEditMode="relative" rAng="0" ptsTypes="AA">
                                      <p:cBhvr>
                                        <p:cTn id="92" dur="1750" fill="hold"/>
                                        <p:tgtEl>
                                          <p:spTgt spid="66"/>
                                        </p:tgtEl>
                                        <p:attrNameLst>
                                          <p:attrName>ppt_x</p:attrName>
                                          <p:attrName>ppt_y</p:attrName>
                                        </p:attrNameLst>
                                      </p:cBhvr>
                                      <p:rCtr x="0" y="-33951"/>
                                    </p:animMotion>
                                  </p:childTnLst>
                                </p:cTn>
                              </p:par>
                              <p:par>
                                <p:cTn id="93" presetID="9" presetClass="exit" presetSubtype="0" fill="hold" grpId="2" nodeType="withEffect">
                                  <p:stCondLst>
                                    <p:cond delay="0"/>
                                  </p:stCondLst>
                                  <p:childTnLst>
                                    <p:animEffect transition="out" filter="dissolve">
                                      <p:cBhvr>
                                        <p:cTn id="94" dur="2000"/>
                                        <p:tgtEl>
                                          <p:spTgt spid="66"/>
                                        </p:tgtEl>
                                      </p:cBhvr>
                                    </p:animEffect>
                                    <p:set>
                                      <p:cBhvr>
                                        <p:cTn id="95" dur="1" fill="hold">
                                          <p:stCondLst>
                                            <p:cond delay="1999"/>
                                          </p:stCondLst>
                                        </p:cTn>
                                        <p:tgtEl>
                                          <p:spTgt spid="66"/>
                                        </p:tgtEl>
                                        <p:attrNameLst>
                                          <p:attrName>style.visibility</p:attrName>
                                        </p:attrNameLst>
                                      </p:cBhvr>
                                      <p:to>
                                        <p:strVal val="hidden"/>
                                      </p:to>
                                    </p:set>
                                  </p:childTnLst>
                                </p:cTn>
                              </p:par>
                              <p:par>
                                <p:cTn id="96" presetID="1" presetClass="exit"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xit" presetSubtype="0" fill="hold" grpId="0" nodeType="clickEffect">
                                  <p:stCondLst>
                                    <p:cond delay="0"/>
                                  </p:stCondLst>
                                  <p:childTnLst>
                                    <p:animEffect transition="out" filter="dissolv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par>
                                <p:cTn id="103" presetID="9" presetClass="exit" presetSubtype="0" fill="hold" grpId="0" nodeType="withEffect">
                                  <p:stCondLst>
                                    <p:cond delay="0"/>
                                  </p:stCondLst>
                                  <p:childTnLst>
                                    <p:animEffect transition="out" filter="dissolve">
                                      <p:cBhvr>
                                        <p:cTn id="104" dur="500"/>
                                        <p:tgtEl>
                                          <p:spTgt spid="40"/>
                                        </p:tgtEl>
                                      </p:cBhvr>
                                    </p:animEffect>
                                    <p:set>
                                      <p:cBhvr>
                                        <p:cTn id="105" dur="1" fill="hold">
                                          <p:stCondLst>
                                            <p:cond delay="499"/>
                                          </p:stCondLst>
                                        </p:cTn>
                                        <p:tgtEl>
                                          <p:spTgt spid="40"/>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dissolve">
                                      <p:cBhvr>
                                        <p:cTn id="110" dur="500"/>
                                        <p:tgtEl>
                                          <p:spTgt spid="6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25"/>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wipe(left)">
                                      <p:cBhvr>
                                        <p:cTn id="12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0" grpId="0" animBg="1"/>
      <p:bldP spid="41" grpId="0" animBg="1"/>
      <p:bldP spid="25" grpId="0" animBg="1"/>
      <p:bldP spid="26" grpId="0" animBg="1"/>
      <p:bldP spid="34" grpId="0" animBg="1"/>
      <p:bldP spid="29" grpId="0" animBg="1"/>
      <p:bldP spid="38" grpId="0" animBg="1"/>
      <p:bldP spid="33" grpId="0" animBg="1"/>
      <p:bldP spid="51" grpId="0" animBg="1"/>
      <p:bldP spid="39" grpId="0" animBg="1"/>
      <p:bldP spid="59" grpId="0" animBg="1"/>
      <p:bldP spid="42" grpId="0" animBg="1"/>
      <p:bldP spid="42" grpId="1" animBg="1"/>
      <p:bldP spid="43" grpId="0" animBg="1"/>
      <p:bldP spid="44" grpId="0" animBg="1"/>
      <p:bldP spid="44" grpId="1" animBg="1"/>
      <p:bldP spid="44" grpId="2" animBg="1"/>
      <p:bldP spid="52" grpId="0" animBg="1"/>
      <p:bldP spid="56" grpId="0" animBg="1"/>
      <p:bldP spid="56" grpId="1" animBg="1"/>
      <p:bldP spid="56" grpId="2" animBg="1"/>
      <p:bldP spid="65" grpId="0" animBg="1"/>
      <p:bldP spid="60" grpId="0" animBg="1"/>
      <p:bldP spid="60" grpId="1" animBg="1"/>
      <p:bldP spid="60" grpId="2" animBg="1"/>
      <p:bldP spid="66" grpId="0" animBg="1"/>
      <p:bldP spid="66" grpId="1" animBg="1"/>
      <p:bldP spid="66" grpId="2" animBg="1"/>
      <p:bldP spid="67" grpId="0" animBg="1"/>
      <p:bldP spid="68" grpId="0" animBg="1"/>
      <p:bldP spid="6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D6FB216B-1B0A-431B-834B-DB2CCCC7E657}"/>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55653" name="组合 17">
            <a:extLst>
              <a:ext uri="{FF2B5EF4-FFF2-40B4-BE49-F238E27FC236}">
                <a16:creationId xmlns:a16="http://schemas.microsoft.com/office/drawing/2014/main" id="{8FDCD9DC-300B-4F86-953D-87F88BFBADB6}"/>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2C20A2EC-E1F0-4085-BB0B-B01A598EFCCE}"/>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55685" name="TextBox 2">
              <a:extLst>
                <a:ext uri="{FF2B5EF4-FFF2-40B4-BE49-F238E27FC236}">
                  <a16:creationId xmlns:a16="http://schemas.microsoft.com/office/drawing/2014/main" id="{82565BAE-C5D8-4DD4-861C-6861F56B9895}"/>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A64B809B-3DEB-4C41-B45F-498308BA3292}"/>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A74CFF08-0832-4EC5-BB4F-51C72EE1DAA8}"/>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AFDF1D88-3ECE-4A0A-B083-4535341F38D8}"/>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347F999F-DC79-4CA9-AF70-2A52A5081A04}"/>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6EDCF8FB-4F9A-4D1D-B321-9B1325ABA088}"/>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BAC4B4F3-F2E5-4067-AA2D-CF72093E1DAA}"/>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9701A18B-5C20-4AD2-BF3E-24A287867EF8}"/>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AC488618-9331-473B-B66A-27100C544D33}"/>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15D4749C-C392-44DB-8B30-FE7A2BCC011B}"/>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FF314793-B87C-43D5-B050-4D86A4D0985E}"/>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5" name="TextBox 3">
            <a:extLst>
              <a:ext uri="{FF2B5EF4-FFF2-40B4-BE49-F238E27FC236}">
                <a16:creationId xmlns:a16="http://schemas.microsoft.com/office/drawing/2014/main" id="{5F1AB3D0-778C-41F1-A9E6-F50DAEDA9935}"/>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C04EAEF6-CE52-4315-96F9-FF135B45351C}"/>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22D8E386-1A4C-4786-ADCC-035898D6C174}"/>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9" name="TextBox 3">
            <a:extLst>
              <a:ext uri="{FF2B5EF4-FFF2-40B4-BE49-F238E27FC236}">
                <a16:creationId xmlns:a16="http://schemas.microsoft.com/office/drawing/2014/main" id="{037E2B49-F534-4EFA-84F0-A4B576B4A152}"/>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8" name="矩形 37">
            <a:extLst>
              <a:ext uri="{FF2B5EF4-FFF2-40B4-BE49-F238E27FC236}">
                <a16:creationId xmlns:a16="http://schemas.microsoft.com/office/drawing/2014/main" id="{2F7B2F60-A8C6-4CE4-853C-CABA83071357}"/>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TextBox 3">
            <a:extLst>
              <a:ext uri="{FF2B5EF4-FFF2-40B4-BE49-F238E27FC236}">
                <a16:creationId xmlns:a16="http://schemas.microsoft.com/office/drawing/2014/main" id="{45276CDB-54C8-43E8-A58A-7CEF74BCBC9A}"/>
              </a:ext>
            </a:extLst>
          </p:cNvPr>
          <p:cNvSpPr txBox="1"/>
          <p:nvPr/>
        </p:nvSpPr>
        <p:spPr>
          <a:xfrm>
            <a:off x="8159751" y="3632201"/>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9" name="TextBox 3">
            <a:extLst>
              <a:ext uri="{FF2B5EF4-FFF2-40B4-BE49-F238E27FC236}">
                <a16:creationId xmlns:a16="http://schemas.microsoft.com/office/drawing/2014/main" id="{CDD1AA85-CBCC-4371-83CE-E66A16C654D0}"/>
              </a:ext>
            </a:extLst>
          </p:cNvPr>
          <p:cNvSpPr txBox="1"/>
          <p:nvPr/>
        </p:nvSpPr>
        <p:spPr>
          <a:xfrm>
            <a:off x="8159751" y="3416300"/>
            <a:ext cx="2209800" cy="523220"/>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0" name="TextBox 3">
            <a:extLst>
              <a:ext uri="{FF2B5EF4-FFF2-40B4-BE49-F238E27FC236}">
                <a16:creationId xmlns:a16="http://schemas.microsoft.com/office/drawing/2014/main" id="{7ED75FD9-759A-4B70-8C8F-FF4D6CAF51E1}"/>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3" name="TextBox 3">
            <a:extLst>
              <a:ext uri="{FF2B5EF4-FFF2-40B4-BE49-F238E27FC236}">
                <a16:creationId xmlns:a16="http://schemas.microsoft.com/office/drawing/2014/main" id="{0A0CB06A-5701-49EB-A4FA-36E0690CFBA2}"/>
              </a:ext>
            </a:extLst>
          </p:cNvPr>
          <p:cNvSpPr txBox="1"/>
          <p:nvPr/>
        </p:nvSpPr>
        <p:spPr>
          <a:xfrm>
            <a:off x="2453218" y="4044952"/>
            <a:ext cx="3333749" cy="1600438"/>
          </a:xfrm>
          <a:prstGeom prst="rect">
            <a:avLst/>
          </a:prstGeom>
          <a:solidFill>
            <a:srgbClr val="FDDEC6"/>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A402C6A4-E02C-49B1-A5DF-2AF463767150}"/>
              </a:ext>
            </a:extLst>
          </p:cNvPr>
          <p:cNvSpPr/>
          <p:nvPr/>
        </p:nvSpPr>
        <p:spPr>
          <a:xfrm>
            <a:off x="2461684" y="49635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3" name="TextBox 3">
            <a:extLst>
              <a:ext uri="{FF2B5EF4-FFF2-40B4-BE49-F238E27FC236}">
                <a16:creationId xmlns:a16="http://schemas.microsoft.com/office/drawing/2014/main" id="{F713F9B3-A556-42D5-BC79-8A3C20B1BDD3}"/>
              </a:ext>
            </a:extLst>
          </p:cNvPr>
          <p:cNvSpPr txBox="1"/>
          <p:nvPr/>
        </p:nvSpPr>
        <p:spPr>
          <a:xfrm>
            <a:off x="8159751" y="2823634"/>
            <a:ext cx="2209800" cy="307777"/>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54" name="TextBox 3">
            <a:extLst>
              <a:ext uri="{FF2B5EF4-FFF2-40B4-BE49-F238E27FC236}">
                <a16:creationId xmlns:a16="http://schemas.microsoft.com/office/drawing/2014/main" id="{EDBDC1F0-8453-41CE-8E52-F42B7D44ECE6}"/>
              </a:ext>
            </a:extLst>
          </p:cNvPr>
          <p:cNvSpPr txBox="1"/>
          <p:nvPr/>
        </p:nvSpPr>
        <p:spPr>
          <a:xfrm>
            <a:off x="8159751" y="2607733"/>
            <a:ext cx="2209800" cy="523220"/>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5" name="TextBox 3">
            <a:extLst>
              <a:ext uri="{FF2B5EF4-FFF2-40B4-BE49-F238E27FC236}">
                <a16:creationId xmlns:a16="http://schemas.microsoft.com/office/drawing/2014/main" id="{177951C4-694B-47E1-BB9D-A91F926D0D9C}"/>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9" name="TextBox 3">
            <a:extLst>
              <a:ext uri="{FF2B5EF4-FFF2-40B4-BE49-F238E27FC236}">
                <a16:creationId xmlns:a16="http://schemas.microsoft.com/office/drawing/2014/main" id="{78007B65-6A40-4E4E-86BF-F3560BED97A1}"/>
              </a:ext>
            </a:extLst>
          </p:cNvPr>
          <p:cNvSpPr txBox="1"/>
          <p:nvPr/>
        </p:nvSpPr>
        <p:spPr>
          <a:xfrm>
            <a:off x="3033184" y="3712634"/>
            <a:ext cx="3333749" cy="1600438"/>
          </a:xfrm>
          <a:prstGeom prst="rect">
            <a:avLst/>
          </a:prstGeom>
          <a:solidFill>
            <a:srgbClr val="FEE8D8"/>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9" name="矩形 58">
            <a:extLst>
              <a:ext uri="{FF2B5EF4-FFF2-40B4-BE49-F238E27FC236}">
                <a16:creationId xmlns:a16="http://schemas.microsoft.com/office/drawing/2014/main" id="{1437D1D1-83BD-4F12-ACC1-32A8CE61701D}"/>
              </a:ext>
            </a:extLst>
          </p:cNvPr>
          <p:cNvSpPr/>
          <p:nvPr/>
        </p:nvSpPr>
        <p:spPr>
          <a:xfrm>
            <a:off x="3037418" y="4203700"/>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1" name="TextBox 3">
            <a:extLst>
              <a:ext uri="{FF2B5EF4-FFF2-40B4-BE49-F238E27FC236}">
                <a16:creationId xmlns:a16="http://schemas.microsoft.com/office/drawing/2014/main" id="{3550D7BF-39AA-45B4-A4B6-7297F7DFA67F}"/>
              </a:ext>
            </a:extLst>
          </p:cNvPr>
          <p:cNvSpPr txBox="1"/>
          <p:nvPr/>
        </p:nvSpPr>
        <p:spPr>
          <a:xfrm>
            <a:off x="8159751" y="1670052"/>
            <a:ext cx="2209800" cy="307777"/>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62" name="TextBox 3">
            <a:extLst>
              <a:ext uri="{FF2B5EF4-FFF2-40B4-BE49-F238E27FC236}">
                <a16:creationId xmlns:a16="http://schemas.microsoft.com/office/drawing/2014/main" id="{BE467410-756B-43A7-82CD-2E9F38343315}"/>
              </a:ext>
            </a:extLst>
          </p:cNvPr>
          <p:cNvSpPr txBox="1"/>
          <p:nvPr/>
        </p:nvSpPr>
        <p:spPr>
          <a:xfrm>
            <a:off x="8159751" y="2015068"/>
            <a:ext cx="2209800" cy="307777"/>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63" name="TextBox 3">
            <a:extLst>
              <a:ext uri="{FF2B5EF4-FFF2-40B4-BE49-F238E27FC236}">
                <a16:creationId xmlns:a16="http://schemas.microsoft.com/office/drawing/2014/main" id="{C34967B0-6CD2-4F72-802A-EC2D480C757E}"/>
              </a:ext>
            </a:extLst>
          </p:cNvPr>
          <p:cNvSpPr txBox="1"/>
          <p:nvPr/>
        </p:nvSpPr>
        <p:spPr>
          <a:xfrm>
            <a:off x="8159751" y="1801284"/>
            <a:ext cx="2209800" cy="523220"/>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64" name="TextBox 3">
            <a:extLst>
              <a:ext uri="{FF2B5EF4-FFF2-40B4-BE49-F238E27FC236}">
                <a16:creationId xmlns:a16="http://schemas.microsoft.com/office/drawing/2014/main" id="{3862FEF1-C6D0-4828-9D95-9F28DB735925}"/>
              </a:ext>
            </a:extLst>
          </p:cNvPr>
          <p:cNvSpPr txBox="1"/>
          <p:nvPr/>
        </p:nvSpPr>
        <p:spPr>
          <a:xfrm>
            <a:off x="8159751" y="1585384"/>
            <a:ext cx="2209800" cy="738664"/>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3" name="TextBox 2">
            <a:extLst>
              <a:ext uri="{FF2B5EF4-FFF2-40B4-BE49-F238E27FC236}">
                <a16:creationId xmlns:a16="http://schemas.microsoft.com/office/drawing/2014/main" id="{A93FAC17-B506-4548-AA2C-E1EFE388352A}"/>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43985" y="1030853"/>
            <a:ext cx="5747628" cy="4511040"/>
          </a:xfrm>
        </p:spPr>
        <p:txBody>
          <a:bodyPr/>
          <a:lstStyle/>
          <a:p>
            <a:pPr>
              <a:lnSpc>
                <a:spcPct val="250000"/>
              </a:lnSpc>
              <a:defRPr/>
            </a:pPr>
            <a:r>
              <a:rPr lang="zh-CN" altLang="en-US" dirty="0"/>
              <a:t>递归算法三要素大体可以总结为：</a:t>
            </a:r>
            <a:endParaRPr lang="en-US" altLang="zh-CN" dirty="0"/>
          </a:p>
          <a:p>
            <a:pPr marL="552435" lvl="1" indent="-285750">
              <a:lnSpc>
                <a:spcPct val="2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递归的公式： </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 =  f(n-1) * n;</a:t>
            </a:r>
          </a:p>
          <a:p>
            <a:pPr marL="552435" lvl="1" indent="-285750">
              <a:lnSpc>
                <a:spcPct val="2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递归的终结点：</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f(1) </a:t>
            </a:r>
          </a:p>
          <a:p>
            <a:pPr marL="552435" lvl="1" indent="-285750">
              <a:lnSpc>
                <a:spcPct val="2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递归的方向必须走向终结点：</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5452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递归的形式和特点</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递归的算法流程、核心要素</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递归常见案例</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递归的经典问题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啤酒问题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421905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递归案例导学</a:t>
            </a:r>
            <a:r>
              <a:rPr lang="en-US" altLang="zh-CN" dirty="0"/>
              <a:t>-</a:t>
            </a:r>
            <a:r>
              <a:rPr lang="zh-CN" altLang="en-US" dirty="0"/>
              <a:t>计算</a:t>
            </a:r>
            <a:r>
              <a:rPr lang="en-US" altLang="zh-CN" dirty="0"/>
              <a:t>1-n</a:t>
            </a:r>
            <a:r>
              <a:rPr lang="zh-CN" altLang="en-US" dirty="0"/>
              <a:t>的和</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p:txBody>
          <a:bodyPr/>
          <a:lstStyle/>
          <a:p>
            <a:r>
              <a:rPr lang="zh-CN" altLang="en-US" dirty="0">
                <a:latin typeface="Alibaba PuHuiTi R" pitchFamily="18" charset="-122"/>
                <a:ea typeface="Alibaba PuHuiTi R"/>
                <a:cs typeface="Alibaba PuHuiTi R" pitchFamily="18" charset="-122"/>
              </a:rPr>
              <a:t>需求：计算</a:t>
            </a:r>
            <a:r>
              <a:rPr lang="en-US" altLang="zh-CN" dirty="0">
                <a:latin typeface="Alibaba PuHuiTi R" pitchFamily="18" charset="-122"/>
                <a:ea typeface="Alibaba PuHuiTi R"/>
                <a:cs typeface="Alibaba PuHuiTi R" pitchFamily="18" charset="-122"/>
              </a:rPr>
              <a:t>1-n</a:t>
            </a:r>
            <a:r>
              <a:rPr lang="zh-CN" altLang="en-US" dirty="0">
                <a:latin typeface="Alibaba PuHuiTi R" pitchFamily="18" charset="-122"/>
                <a:ea typeface="Alibaba PuHuiTi R"/>
                <a:cs typeface="Alibaba PuHuiTi R" pitchFamily="18" charset="-122"/>
              </a:rPr>
              <a:t>的和的结果，使用递归思想解决，我们先从数学思维上理解递归的流程和核心点。</a:t>
            </a:r>
            <a:endParaRPr lang="en-US" altLang="zh-CN" dirty="0">
              <a:latin typeface="Alibaba PuHuiTi R" pitchFamily="18" charset="-122"/>
              <a:ea typeface="Alibaba PuHuiTi R"/>
              <a:cs typeface="Alibaba PuHuiTi R" pitchFamily="18" charset="-122"/>
            </a:endParaRPr>
          </a:p>
          <a:p>
            <a:r>
              <a:rPr lang="zh-CN" altLang="en-US" dirty="0">
                <a:ea typeface="Alibaba PuHuiTi R"/>
              </a:rPr>
              <a:t>分析</a:t>
            </a:r>
            <a:endParaRPr lang="en-US" altLang="zh-CN" dirty="0">
              <a:ea typeface="Alibaba PuHuiTi R"/>
            </a:endParaRPr>
          </a:p>
          <a:p>
            <a:pPr marL="342900" indent="-342900">
              <a:buFont typeface="+mj-ea"/>
              <a:buAutoNum type="circleNumDbPlain"/>
            </a:pPr>
            <a:r>
              <a:rPr lang="zh-CN" altLang="en-US" dirty="0">
                <a:ea typeface="Alibaba PuHuiTi R"/>
              </a:rPr>
              <a:t>假如我们认为存在一个公式是 </a:t>
            </a:r>
            <a:r>
              <a:rPr lang="en-US" altLang="zh-CN" dirty="0">
                <a:ea typeface="Alibaba PuHuiTi R"/>
              </a:rPr>
              <a:t>f(n) = 1 + 2 + 3 + 4 + 5 + 6 + 7 + …(n-1) + n;</a:t>
            </a:r>
          </a:p>
          <a:p>
            <a:pPr marL="342900" indent="-342900">
              <a:buFont typeface="+mj-ea"/>
              <a:buAutoNum type="circleNumDbPlain"/>
            </a:pPr>
            <a:r>
              <a:rPr lang="zh-CN" altLang="en-US" dirty="0">
                <a:ea typeface="Alibaba PuHuiTi R"/>
              </a:rPr>
              <a:t>那么公式等价形式就是： </a:t>
            </a:r>
            <a:r>
              <a:rPr lang="en-US" altLang="zh-CN" dirty="0">
                <a:ea typeface="Alibaba PuHuiTi R"/>
              </a:rPr>
              <a:t>f(n) = f(n-1)  + n</a:t>
            </a:r>
          </a:p>
          <a:p>
            <a:pPr marL="342900" indent="-342900">
              <a:buFont typeface="+mj-ea"/>
              <a:buAutoNum type="circleNumDbPlain"/>
            </a:pPr>
            <a:r>
              <a:rPr lang="zh-CN" altLang="en-US" dirty="0">
                <a:ea typeface="Alibaba PuHuiTi R"/>
              </a:rPr>
              <a:t>递归的终结点：</a:t>
            </a:r>
            <a:r>
              <a:rPr lang="en-US" altLang="zh-CN" dirty="0">
                <a:ea typeface="Alibaba PuHuiTi R"/>
              </a:rPr>
              <a:t>f(1) = 1</a:t>
            </a:r>
          </a:p>
          <a:p>
            <a:pPr marL="342900" indent="-342900">
              <a:buFont typeface="+mj-ea"/>
              <a:buAutoNum type="circleNumDbPlain"/>
            </a:pPr>
            <a:r>
              <a:rPr lang="zh-CN" altLang="en-US" dirty="0">
                <a:ea typeface="Alibaba PuHuiTi R"/>
              </a:rPr>
              <a:t>如果求的是 </a:t>
            </a:r>
            <a:r>
              <a:rPr lang="en-US" altLang="zh-CN" dirty="0">
                <a:ea typeface="Alibaba PuHuiTi R"/>
              </a:rPr>
              <a:t>1-5</a:t>
            </a:r>
            <a:r>
              <a:rPr lang="zh-CN" altLang="en-US" dirty="0">
                <a:ea typeface="Alibaba PuHuiTi R"/>
              </a:rPr>
              <a:t>的和 的结果，应该如何计算。</a:t>
            </a:r>
            <a:endParaRPr lang="en-US" altLang="zh-CN" dirty="0">
              <a:ea typeface="Alibaba PuHuiTi R"/>
            </a:endParaRPr>
          </a:p>
          <a:p>
            <a:pPr marL="342900" indent="-342900">
              <a:buFont typeface="+mj-ea"/>
              <a:buAutoNum type="circleNumDbPlain"/>
            </a:pP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5</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4</a:t>
            </a:r>
            <a:r>
              <a:rPr kumimoji="0" lang="zh-CN" altLang="zh-CN" sz="1800" b="0" i="0" u="none" strike="noStrike" cap="none" normalizeH="0" baseline="0" dirty="0">
                <a:ln>
                  <a:noFill/>
                </a:ln>
                <a:solidFill>
                  <a:srgbClr val="080808"/>
                </a:solidFill>
                <a:effectLst/>
              </a:rPr>
              <a:t>) </a:t>
            </a:r>
            <a:r>
              <a:rPr kumimoji="0" lang="en-US"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5</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4</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3</a:t>
            </a:r>
            <a:r>
              <a:rPr kumimoji="0" lang="zh-CN" altLang="zh-CN" sz="1800" b="0" i="0" u="none" strike="noStrike" cap="none" normalizeH="0" baseline="0" dirty="0">
                <a:ln>
                  <a:noFill/>
                </a:ln>
                <a:solidFill>
                  <a:srgbClr val="080808"/>
                </a:solidFill>
                <a:effectLst/>
              </a:rPr>
              <a:t>) </a:t>
            </a:r>
            <a:r>
              <a:rPr kumimoji="0" lang="en-US"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4</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3</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2</a:t>
            </a:r>
            <a:r>
              <a:rPr kumimoji="0" lang="zh-CN" altLang="zh-CN" sz="1800" b="0" i="0" u="none" strike="noStrike" cap="none" normalizeH="0" baseline="0" dirty="0">
                <a:ln>
                  <a:noFill/>
                </a:ln>
                <a:solidFill>
                  <a:srgbClr val="080808"/>
                </a:solidFill>
                <a:effectLst/>
              </a:rPr>
              <a:t>) </a:t>
            </a:r>
            <a:r>
              <a:rPr kumimoji="0" lang="en-US"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3</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2</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1</a:t>
            </a:r>
            <a:r>
              <a:rPr kumimoji="0" lang="zh-CN" altLang="zh-CN" sz="1800" b="0" i="0" u="none" strike="noStrike" cap="none" normalizeH="0" baseline="0" dirty="0">
                <a:ln>
                  <a:noFill/>
                </a:ln>
                <a:solidFill>
                  <a:srgbClr val="080808"/>
                </a:solidFill>
                <a:effectLst/>
              </a:rPr>
              <a:t>) </a:t>
            </a:r>
            <a:r>
              <a:rPr kumimoji="0" lang="en-US" altLang="zh-CN" sz="1800" b="0" i="0" u="none" strike="noStrike" cap="none" normalizeH="0" baseline="0" dirty="0">
                <a:ln>
                  <a:noFill/>
                </a:ln>
                <a:solidFill>
                  <a:srgbClr val="080808"/>
                </a:solidFill>
                <a:effectLst/>
              </a:rPr>
              <a:t> +</a:t>
            </a:r>
            <a:r>
              <a:rPr kumimoji="0" lang="zh-CN" altLang="zh-CN" sz="1800" b="0" i="0" u="none" strike="noStrike" cap="none" normalizeH="0" baseline="0" dirty="0">
                <a:ln>
                  <a:noFill/>
                </a:ln>
                <a:solidFill>
                  <a:srgbClr val="080808"/>
                </a:solidFill>
                <a:effectLst/>
              </a:rPr>
              <a:t> </a:t>
            </a:r>
            <a:r>
              <a:rPr kumimoji="0" lang="zh-CN" altLang="zh-CN" sz="1800" b="0" i="0" u="none" strike="noStrike" cap="none" normalizeH="0" baseline="0" dirty="0">
                <a:ln>
                  <a:noFill/>
                </a:ln>
                <a:solidFill>
                  <a:srgbClr val="1750EB"/>
                </a:solidFill>
                <a:effectLst/>
              </a:rPr>
              <a:t>2</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1</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1</a:t>
            </a:r>
            <a:endParaRPr kumimoji="0" lang="zh-CN" altLang="zh-CN" sz="1800" b="0" i="0" u="none" strike="noStrike" cap="none" normalizeH="0" baseline="0" dirty="0">
              <a:ln>
                <a:noFill/>
              </a:ln>
              <a:solidFill>
                <a:schemeClr val="tx1"/>
              </a:solidFill>
              <a:effectLst/>
            </a:endParaRPr>
          </a:p>
          <a:p>
            <a:pPr marL="342900" indent="-342900">
              <a:buFont typeface="+mj-ea"/>
              <a:buAutoNum type="circleNumDbPlain"/>
            </a:pPr>
            <a:endParaRPr lang="zh-CN" altLang="en-US" dirty="0">
              <a:ea typeface="Alibaba PuHuiTi R"/>
            </a:endParaRPr>
          </a:p>
        </p:txBody>
      </p:sp>
      <p:cxnSp>
        <p:nvCxnSpPr>
          <p:cNvPr id="7" name="直接箭头连接符 6">
            <a:extLst>
              <a:ext uri="{FF2B5EF4-FFF2-40B4-BE49-F238E27FC236}">
                <a16:creationId xmlns:a16="http://schemas.microsoft.com/office/drawing/2014/main" id="{3744A524-3C03-486C-A482-F8686A5B7AB4}"/>
              </a:ext>
            </a:extLst>
          </p:cNvPr>
          <p:cNvCxnSpPr>
            <a:cxnSpLocks/>
          </p:cNvCxnSpPr>
          <p:nvPr/>
        </p:nvCxnSpPr>
        <p:spPr>
          <a:xfrm>
            <a:off x="4421688" y="4283902"/>
            <a:ext cx="0" cy="1828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a:extLst>
              <a:ext uri="{FF2B5EF4-FFF2-40B4-BE49-F238E27FC236}">
                <a16:creationId xmlns:a16="http://schemas.microsoft.com/office/drawing/2014/main" id="{57979935-94D1-4050-B071-ED53F26B484F}"/>
              </a:ext>
            </a:extLst>
          </p:cNvPr>
          <p:cNvCxnSpPr>
            <a:cxnSpLocks/>
          </p:cNvCxnSpPr>
          <p:nvPr/>
        </p:nvCxnSpPr>
        <p:spPr>
          <a:xfrm flipV="1">
            <a:off x="4921025" y="4252588"/>
            <a:ext cx="1" cy="18601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7988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递归的形式和特点</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递归的算法流程、核心要素</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递归常见案例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递归的经典问题</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啤酒问题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4267981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猴子吃桃问题</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061827" y="1798291"/>
            <a:ext cx="9214230" cy="4219575"/>
          </a:xfrm>
        </p:spPr>
        <p:txBody>
          <a:bodyPr/>
          <a:lstStyle/>
          <a:p>
            <a:r>
              <a:rPr lang="zh-CN" altLang="en-US" dirty="0">
                <a:latin typeface="Alibaba PuHuiTi R" pitchFamily="18" charset="-122"/>
                <a:ea typeface="Alibaba PuHuiTi R"/>
                <a:cs typeface="Alibaba PuHuiTi R" pitchFamily="18" charset="-122"/>
              </a:rPr>
              <a:t>猴子第一天摘下若干桃子，当即吃了一半，觉得好不过瘾，于是又多吃了一个</a:t>
            </a:r>
            <a:endParaRPr lang="en-US" altLang="zh-CN" dirty="0">
              <a:latin typeface="Alibaba PuHuiTi R" pitchFamily="18" charset="-122"/>
              <a:ea typeface="Alibaba PuHuiTi R"/>
              <a:cs typeface="Alibaba PuHuiTi R" pitchFamily="18" charset="-122"/>
            </a:endParaRPr>
          </a:p>
          <a:p>
            <a:r>
              <a:rPr lang="zh-CN" altLang="en-US" dirty="0">
                <a:ea typeface="Alibaba PuHuiTi R"/>
              </a:rPr>
              <a:t>第二天又吃了前天剩余桃子数量的一半，</a:t>
            </a:r>
            <a:r>
              <a:rPr lang="zh-CN" altLang="en-US" dirty="0">
                <a:latin typeface="Alibaba PuHuiTi R" pitchFamily="18" charset="-122"/>
                <a:ea typeface="Alibaba PuHuiTi R"/>
                <a:cs typeface="Alibaba PuHuiTi R" pitchFamily="18" charset="-122"/>
              </a:rPr>
              <a:t>觉得好不过瘾，于是又多吃了一个</a:t>
            </a:r>
            <a:endParaRPr lang="en-US" altLang="zh-CN" dirty="0">
              <a:latin typeface="Alibaba PuHuiTi R" pitchFamily="18" charset="-122"/>
              <a:ea typeface="Alibaba PuHuiTi R"/>
              <a:cs typeface="Alibaba PuHuiTi R" pitchFamily="18" charset="-122"/>
            </a:endParaRPr>
          </a:p>
          <a:p>
            <a:r>
              <a:rPr lang="zh-CN" altLang="en-US" dirty="0">
                <a:ea typeface="Alibaba PuHuiTi R"/>
              </a:rPr>
              <a:t>以后每天都是吃前天剩余桃子数量的一半，</a:t>
            </a:r>
            <a:r>
              <a:rPr lang="zh-CN" altLang="en-US" dirty="0">
                <a:latin typeface="Alibaba PuHuiTi R" pitchFamily="18" charset="-122"/>
                <a:ea typeface="Alibaba PuHuiTi R"/>
                <a:cs typeface="Alibaba PuHuiTi R" pitchFamily="18" charset="-122"/>
              </a:rPr>
              <a:t>觉得好不过瘾，又多吃了一个</a:t>
            </a:r>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等到第</a:t>
            </a:r>
            <a:r>
              <a:rPr lang="en-US" altLang="zh-CN" dirty="0">
                <a:latin typeface="Alibaba PuHuiTi R" pitchFamily="18" charset="-122"/>
                <a:ea typeface="Alibaba PuHuiTi R"/>
                <a:cs typeface="Alibaba PuHuiTi R" pitchFamily="18" charset="-122"/>
              </a:rPr>
              <a:t>10</a:t>
            </a:r>
            <a:r>
              <a:rPr lang="zh-CN" altLang="en-US" dirty="0">
                <a:latin typeface="Alibaba PuHuiTi R" pitchFamily="18" charset="-122"/>
                <a:ea typeface="Alibaba PuHuiTi R"/>
                <a:cs typeface="Alibaba PuHuiTi R" pitchFamily="18" charset="-122"/>
              </a:rPr>
              <a:t>天的时候发现桃子只有</a:t>
            </a:r>
            <a:r>
              <a:rPr lang="en-US" altLang="zh-CN" dirty="0">
                <a:latin typeface="Alibaba PuHuiTi R" pitchFamily="18" charset="-122"/>
                <a:ea typeface="Alibaba PuHuiTi R"/>
                <a:cs typeface="Alibaba PuHuiTi R" pitchFamily="18" charset="-122"/>
              </a:rPr>
              <a:t>1</a:t>
            </a:r>
            <a:r>
              <a:rPr lang="zh-CN" altLang="en-US" dirty="0">
                <a:latin typeface="Alibaba PuHuiTi R" pitchFamily="18" charset="-122"/>
                <a:ea typeface="Alibaba PuHuiTi R"/>
                <a:cs typeface="Alibaba PuHuiTi R" pitchFamily="18" charset="-122"/>
              </a:rPr>
              <a:t>个了。</a:t>
            </a:r>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需求：请问猴子第一天摘了多少个桃子？</a:t>
            </a:r>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分析：</a:t>
            </a:r>
            <a:endParaRPr lang="en-US" altLang="zh-CN" dirty="0">
              <a:latin typeface="Alibaba PuHuiTi R" pitchFamily="18" charset="-122"/>
              <a:ea typeface="Alibaba PuHuiTi R"/>
              <a:cs typeface="Alibaba PuHuiTi R" pitchFamily="18" charset="-122"/>
            </a:endParaRPr>
          </a:p>
          <a:p>
            <a:pPr marL="342900" indent="-342900">
              <a:buFont typeface="+mj-ea"/>
              <a:buAutoNum type="circleNumDbPlain"/>
            </a:pPr>
            <a:r>
              <a:rPr lang="zh-CN" altLang="en-US" dirty="0">
                <a:latin typeface="Alibaba PuHuiTi R" pitchFamily="18" charset="-122"/>
                <a:ea typeface="Alibaba PuHuiTi R"/>
                <a:cs typeface="Alibaba PuHuiTi R" pitchFamily="18" charset="-122"/>
              </a:rPr>
              <a:t>整体来看，每一天都是做同一个事件，典型的规律化问题，考虑递归三要素：</a:t>
            </a:r>
            <a:endParaRPr lang="en-US" altLang="zh-CN" dirty="0">
              <a:latin typeface="Alibaba PuHuiTi R" pitchFamily="18" charset="-122"/>
              <a:ea typeface="Alibaba PuHuiTi R"/>
              <a:cs typeface="Alibaba PuHuiTi R" pitchFamily="18" charset="-122"/>
            </a:endParaRPr>
          </a:p>
          <a:p>
            <a:pPr marL="342900" indent="-342900">
              <a:buFont typeface="+mj-ea"/>
              <a:buAutoNum type="circleNumDbPlain"/>
            </a:pPr>
            <a:r>
              <a:rPr lang="zh-CN" altLang="en-US" dirty="0">
                <a:latin typeface="Alibaba PuHuiTi R" pitchFamily="18" charset="-122"/>
                <a:ea typeface="Alibaba PuHuiTi R"/>
                <a:cs typeface="Alibaba PuHuiTi R" pitchFamily="18" charset="-122"/>
              </a:rPr>
              <a:t>递归公式： </a:t>
            </a:r>
            <a:endParaRPr lang="en-US" altLang="zh-CN" dirty="0">
              <a:latin typeface="Alibaba PuHuiTi R" pitchFamily="18" charset="-122"/>
              <a:ea typeface="Alibaba PuHuiTi R"/>
              <a:cs typeface="Alibaba PuHuiTi R" pitchFamily="18" charset="-122"/>
            </a:endParaRPr>
          </a:p>
          <a:p>
            <a:pPr marL="342900" indent="-342900">
              <a:buFont typeface="+mj-ea"/>
              <a:buAutoNum type="circleNumDbPlain"/>
            </a:pPr>
            <a:r>
              <a:rPr lang="zh-CN" altLang="en-US" dirty="0">
                <a:latin typeface="Alibaba PuHuiTi R" pitchFamily="18" charset="-122"/>
                <a:ea typeface="Alibaba PuHuiTi R"/>
                <a:cs typeface="Alibaba PuHuiTi R" pitchFamily="18" charset="-122"/>
              </a:rPr>
              <a:t>递归终结点：</a:t>
            </a:r>
            <a:endParaRPr lang="en-US" altLang="zh-CN" dirty="0">
              <a:latin typeface="Alibaba PuHuiTi R" pitchFamily="18" charset="-122"/>
              <a:ea typeface="Alibaba PuHuiTi R"/>
              <a:cs typeface="Alibaba PuHuiTi R" pitchFamily="18" charset="-122"/>
            </a:endParaRPr>
          </a:p>
          <a:p>
            <a:pPr marL="342900" indent="-342900">
              <a:buFont typeface="+mj-ea"/>
              <a:buAutoNum type="circleNumDbPlain"/>
            </a:pPr>
            <a:r>
              <a:rPr lang="zh-CN" altLang="en-US" dirty="0">
                <a:latin typeface="Alibaba PuHuiTi R" pitchFamily="18" charset="-122"/>
                <a:ea typeface="Alibaba PuHuiTi R"/>
                <a:cs typeface="Alibaba PuHuiTi R" pitchFamily="18" charset="-122"/>
              </a:rPr>
              <a:t>递归方向：</a:t>
            </a:r>
            <a:endParaRPr lang="en-US" altLang="zh-CN" dirty="0">
              <a:latin typeface="Alibaba PuHuiTi R" pitchFamily="18" charset="-122"/>
              <a:ea typeface="Alibaba PuHuiTi R"/>
              <a:cs typeface="Alibaba PuHuiTi R" pitchFamily="18" charset="-122"/>
            </a:endParaRPr>
          </a:p>
          <a:p>
            <a:endParaRPr lang="en-US" altLang="zh-CN" dirty="0">
              <a:latin typeface="Alibaba PuHuiTi R" pitchFamily="18" charset="-122"/>
              <a:ea typeface="Alibaba PuHuiTi R"/>
              <a:cs typeface="Alibaba PuHuiTi R" pitchFamily="18" charset="-122"/>
            </a:endParaRPr>
          </a:p>
        </p:txBody>
      </p:sp>
      <p:pic>
        <p:nvPicPr>
          <p:cNvPr id="7" name="Picture 2">
            <a:extLst>
              <a:ext uri="{FF2B5EF4-FFF2-40B4-BE49-F238E27FC236}">
                <a16:creationId xmlns:a16="http://schemas.microsoft.com/office/drawing/2014/main" id="{655A6251-4060-4194-A0FB-1FDD10CE5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37" y="2422762"/>
            <a:ext cx="340042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9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Effect transition="in" filter="fade">
                                      <p:cBhvr>
                                        <p:cTn id="4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递归的形式和特点</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递归的算法流程、核心要素</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递归常见案例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递归的经典问题</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啤酒问题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959711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0"/>
          </p:nvPr>
        </p:nvSpPr>
        <p:spPr>
          <a:xfrm>
            <a:off x="4638068" y="634890"/>
            <a:ext cx="7194296" cy="4710244"/>
          </a:xfrm>
        </p:spPr>
        <p:txBody>
          <a:bodyPr/>
          <a:lstStyle/>
          <a:p>
            <a:r>
              <a:rPr lang="zh-CN" altLang="en-US" dirty="0"/>
              <a:t>在上述的案例中递归算法都是针对存在规律化的递归问题。</a:t>
            </a:r>
            <a:endParaRPr lang="en-US" altLang="zh-CN" dirty="0"/>
          </a:p>
          <a:p>
            <a:r>
              <a:rPr lang="zh-CN" altLang="en-US" dirty="0"/>
              <a:t>有很多问题是非规律化的递归问题，比如文件搜索。如何解决？</a:t>
            </a:r>
          </a:p>
          <a:p>
            <a:pPr marL="895335" lvl="1" indent="-285750">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非规律化递归问题自己看着办，需要流程化的编程思维。</a:t>
            </a:r>
          </a:p>
        </p:txBody>
      </p:sp>
    </p:spTree>
    <p:extLst>
      <p:ext uri="{BB962C8B-B14F-4D97-AF65-F5344CB8AC3E}">
        <p14:creationId xmlns:p14="http://schemas.microsoft.com/office/powerpoint/2010/main" val="91221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951787" y="1969862"/>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3014126" y="1969862"/>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3053833" y="2183142"/>
            <a:ext cx="213177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939400" y="2170275"/>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类使用</a:t>
            </a:r>
          </a:p>
        </p:txBody>
      </p:sp>
      <p:sp>
        <p:nvSpPr>
          <p:cNvPr id="18" name="任意多边形 10">
            <a:extLst>
              <a:ext uri="{FF2B5EF4-FFF2-40B4-BE49-F238E27FC236}">
                <a16:creationId xmlns:a16="http://schemas.microsoft.com/office/drawing/2014/main" id="{72C02576-30F1-45CC-A13C-C936C9D883FA}"/>
              </a:ext>
            </a:extLst>
          </p:cNvPr>
          <p:cNvSpPr/>
          <p:nvPr/>
        </p:nvSpPr>
        <p:spPr bwMode="auto">
          <a:xfrm>
            <a:off x="7212163"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5129781" y="1968911"/>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5129781" y="2156570"/>
            <a:ext cx="2426912"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p>
        </p:txBody>
      </p:sp>
      <p:sp>
        <p:nvSpPr>
          <p:cNvPr id="22" name="任意多边形 10">
            <a:extLst>
              <a:ext uri="{FF2B5EF4-FFF2-40B4-BE49-F238E27FC236}">
                <a16:creationId xmlns:a16="http://schemas.microsoft.com/office/drawing/2014/main" id="{E3C5AA37-D52C-42BA-A163-AD49866F2E62}"/>
              </a:ext>
            </a:extLst>
          </p:cNvPr>
          <p:cNvSpPr/>
          <p:nvPr/>
        </p:nvSpPr>
        <p:spPr bwMode="auto">
          <a:xfrm>
            <a:off x="9294545"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3" name="文本框 46">
            <a:extLst>
              <a:ext uri="{FF2B5EF4-FFF2-40B4-BE49-F238E27FC236}">
                <a16:creationId xmlns:a16="http://schemas.microsoft.com/office/drawing/2014/main" id="{747AE2B1-79D0-495B-92E7-E41BFF8EE64C}"/>
              </a:ext>
            </a:extLst>
          </p:cNvPr>
          <p:cNvSpPr txBox="1">
            <a:spLocks noChangeArrowheads="1"/>
          </p:cNvSpPr>
          <p:nvPr/>
        </p:nvSpPr>
        <p:spPr bwMode="auto">
          <a:xfrm>
            <a:off x="9559625" y="2150940"/>
            <a:ext cx="2130013" cy="33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zh-CN"/>
            </a:defPPr>
            <a:lvl1pPr algn="ctr">
              <a:lnSpc>
                <a:spcPct val="120000"/>
              </a:lnSpc>
              <a:defRPr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dirty="0"/>
              <a:t>字符流、字符流</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989657" y="4492949"/>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13">
            <a:extLst>
              <a:ext uri="{FF2B5EF4-FFF2-40B4-BE49-F238E27FC236}">
                <a16:creationId xmlns:a16="http://schemas.microsoft.com/office/drawing/2014/main" id="{DF221A37-6F24-4EAD-8A27-C6D16BD6789D}"/>
              </a:ext>
            </a:extLst>
          </p:cNvPr>
          <p:cNvSpPr txBox="1"/>
          <p:nvPr/>
        </p:nvSpPr>
        <p:spPr>
          <a:xfrm>
            <a:off x="5129781" y="2888381"/>
            <a:ext cx="2517900" cy="1527461"/>
          </a:xfrm>
          <a:prstGeom prst="rect">
            <a:avLst/>
          </a:prstGeom>
          <a:noFill/>
        </p:spPr>
        <p:txBody>
          <a:bodyPr wrap="square" lIns="91435" tIns="45716" rIns="91435" bIns="45716" rtlCol="0">
            <a:spAutoFit/>
          </a:bodyPr>
          <a:lstStyle/>
          <a:p>
            <a:pPr>
              <a:lnSpc>
                <a:spcPct val="150000"/>
              </a:lnSpc>
            </a:pPr>
            <a:r>
              <a:rPr lang="zh-CN" altLang="en-US" sz="1600" dirty="0">
                <a:solidFill>
                  <a:srgbClr val="49504F"/>
                </a:solidFill>
              </a:rPr>
              <a:t>程序中经常要读取文件中的数据，程序员必须先知道数据的底层形式才能够去学习如何读写数据</a:t>
            </a:r>
            <a:endParaRPr lang="en-US" altLang="zh-CN" sz="1600" dirty="0">
              <a:solidFill>
                <a:srgbClr val="49504F"/>
              </a:solidFill>
            </a:endParaRPr>
          </a:p>
        </p:txBody>
      </p:sp>
      <p:sp>
        <p:nvSpPr>
          <p:cNvPr id="39" name="文本框 13">
            <a:extLst>
              <a:ext uri="{FF2B5EF4-FFF2-40B4-BE49-F238E27FC236}">
                <a16:creationId xmlns:a16="http://schemas.microsoft.com/office/drawing/2014/main" id="{0ECB7DFD-6B91-4B3F-8C56-00DE13EB96BE}"/>
              </a:ext>
            </a:extLst>
          </p:cNvPr>
          <p:cNvSpPr txBox="1"/>
          <p:nvPr/>
        </p:nvSpPr>
        <p:spPr>
          <a:xfrm>
            <a:off x="951787" y="2938211"/>
            <a:ext cx="1942368" cy="1077210"/>
          </a:xfrm>
          <a:prstGeom prst="rect">
            <a:avLst/>
          </a:prstGeom>
          <a:noFill/>
        </p:spPr>
        <p:txBody>
          <a:bodyPr wrap="square" lIns="91435" tIns="45716" rIns="91435" bIns="45716" rtlCol="0">
            <a:spAutoFit/>
          </a:bodyPr>
          <a:lstStyle/>
          <a:p>
            <a:r>
              <a:rPr lang="zh-CN" altLang="en-US" sz="1600" dirty="0">
                <a:solidFill>
                  <a:srgbClr val="49504F"/>
                </a:solidFill>
              </a:rPr>
              <a:t>能够使用</a:t>
            </a:r>
            <a:r>
              <a:rPr lang="en-US" altLang="zh-CN" sz="1600" dirty="0">
                <a:solidFill>
                  <a:srgbClr val="49504F"/>
                </a:solidFill>
              </a:rPr>
              <a:t>File</a:t>
            </a:r>
            <a:r>
              <a:rPr lang="zh-CN" altLang="en-US" sz="1600" dirty="0">
                <a:solidFill>
                  <a:srgbClr val="49504F"/>
                </a:solidFill>
              </a:rPr>
              <a:t>的对象操作文件，如：删除、获取文件信息、创建文件夹等</a:t>
            </a:r>
            <a:endParaRPr lang="en-US" altLang="zh-CN" sz="1600" dirty="0">
              <a:solidFill>
                <a:srgbClr val="49504F"/>
              </a:solidFill>
            </a:endParaRPr>
          </a:p>
        </p:txBody>
      </p:sp>
      <p:sp>
        <p:nvSpPr>
          <p:cNvPr id="40" name="文本框 13">
            <a:extLst>
              <a:ext uri="{FF2B5EF4-FFF2-40B4-BE49-F238E27FC236}">
                <a16:creationId xmlns:a16="http://schemas.microsoft.com/office/drawing/2014/main" id="{26B4E691-AB8A-4369-94BF-0387257E2083}"/>
              </a:ext>
            </a:extLst>
          </p:cNvPr>
          <p:cNvSpPr txBox="1"/>
          <p:nvPr/>
        </p:nvSpPr>
        <p:spPr>
          <a:xfrm>
            <a:off x="2958430" y="2896256"/>
            <a:ext cx="2102163" cy="1158129"/>
          </a:xfrm>
          <a:prstGeom prst="rect">
            <a:avLst/>
          </a:prstGeom>
          <a:noFill/>
        </p:spPr>
        <p:txBody>
          <a:bodyPr wrap="square" lIns="91435" tIns="45716" rIns="91435" bIns="45716" rtlCol="0">
            <a:spAutoFit/>
          </a:bodyPr>
          <a:lstStyle/>
          <a:p>
            <a:pPr>
              <a:lnSpc>
                <a:spcPct val="150000"/>
              </a:lnSpc>
            </a:pPr>
            <a:r>
              <a:rPr lang="zh-CN" altLang="en-US" sz="1600" dirty="0">
                <a:solidFill>
                  <a:srgbClr val="49504F"/>
                </a:solidFill>
              </a:rPr>
              <a:t>理解递归算法思想并能完成常见递归题目，以及文件搜索</a:t>
            </a:r>
            <a:endParaRPr lang="en-US" altLang="zh-CN" sz="1600" dirty="0">
              <a:solidFill>
                <a:srgbClr val="49504F"/>
              </a:solidFill>
            </a:endParaRP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4342702"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关于</a:t>
            </a:r>
            <a:r>
              <a:rPr kumimoji="1" lang="en-US" altLang="zh-CN" dirty="0">
                <a:latin typeface="Consolas" panose="020B0609020204030204" pitchFamily="49" charset="0"/>
              </a:rPr>
              <a:t>File</a:t>
            </a:r>
            <a:r>
              <a:rPr kumimoji="1" lang="zh-CN" altLang="en-US" dirty="0">
                <a:latin typeface="Consolas" panose="020B0609020204030204" pitchFamily="49" charset="0"/>
              </a:rPr>
              <a:t>、</a:t>
            </a:r>
            <a:r>
              <a:rPr kumimoji="1" lang="en-US" altLang="zh-CN" dirty="0">
                <a:latin typeface="Consolas" panose="020B0609020204030204" pitchFamily="49" charset="0"/>
              </a:rPr>
              <a:t>IO</a:t>
            </a:r>
            <a:r>
              <a:rPr kumimoji="1" lang="zh-CN" altLang="en-US" dirty="0">
                <a:latin typeface="Consolas" panose="020B0609020204030204" pitchFamily="49" charset="0"/>
              </a:rPr>
              <a:t>流，同学们需要学会什么</a:t>
            </a:r>
          </a:p>
        </p:txBody>
      </p:sp>
      <p:sp>
        <p:nvSpPr>
          <p:cNvPr id="24" name="文本框 49">
            <a:extLst>
              <a:ext uri="{FF2B5EF4-FFF2-40B4-BE49-F238E27FC236}">
                <a16:creationId xmlns:a16="http://schemas.microsoft.com/office/drawing/2014/main" id="{D151E6C9-F0EE-485E-9463-3A6086F924E2}"/>
              </a:ext>
            </a:extLst>
          </p:cNvPr>
          <p:cNvSpPr txBox="1">
            <a:spLocks noChangeArrowheads="1"/>
          </p:cNvSpPr>
          <p:nvPr/>
        </p:nvSpPr>
        <p:spPr bwMode="auto">
          <a:xfrm>
            <a:off x="7267993" y="2155505"/>
            <a:ext cx="2426912"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流的作用、分类</a:t>
            </a:r>
          </a:p>
        </p:txBody>
      </p:sp>
      <p:sp>
        <p:nvSpPr>
          <p:cNvPr id="17" name="文本框 13">
            <a:extLst>
              <a:ext uri="{FF2B5EF4-FFF2-40B4-BE49-F238E27FC236}">
                <a16:creationId xmlns:a16="http://schemas.microsoft.com/office/drawing/2014/main" id="{A33F7ECF-C874-40A4-B75D-B21B9B6607ED}"/>
              </a:ext>
            </a:extLst>
          </p:cNvPr>
          <p:cNvSpPr txBox="1"/>
          <p:nvPr/>
        </p:nvSpPr>
        <p:spPr>
          <a:xfrm>
            <a:off x="7556693" y="2909742"/>
            <a:ext cx="2102163" cy="788798"/>
          </a:xfrm>
          <a:prstGeom prst="rect">
            <a:avLst/>
          </a:prstGeom>
          <a:noFill/>
        </p:spPr>
        <p:txBody>
          <a:bodyPr wrap="square" lIns="91435" tIns="45716" rIns="91435" bIns="45716" rtlCol="0">
            <a:spAutoFit/>
          </a:bodyPr>
          <a:lstStyle/>
          <a:p>
            <a:pPr>
              <a:lnSpc>
                <a:spcPct val="150000"/>
              </a:lnSpc>
            </a:pPr>
            <a:r>
              <a:rPr lang="zh-CN" altLang="en-US" sz="1600" dirty="0">
                <a:solidFill>
                  <a:srgbClr val="49504F"/>
                </a:solidFill>
              </a:rPr>
              <a:t>能够使用</a:t>
            </a:r>
            <a:r>
              <a:rPr lang="en-US" altLang="zh-CN" sz="1600" dirty="0">
                <a:solidFill>
                  <a:srgbClr val="49504F"/>
                </a:solidFill>
              </a:rPr>
              <a:t>IO</a:t>
            </a:r>
            <a:r>
              <a:rPr lang="zh-CN" altLang="en-US" sz="1600" dirty="0">
                <a:solidFill>
                  <a:srgbClr val="49504F"/>
                </a:solidFill>
              </a:rPr>
              <a:t>流完成文件数据的读写等操作</a:t>
            </a:r>
            <a:endParaRPr lang="en-US" altLang="zh-CN" sz="1600" dirty="0">
              <a:solidFill>
                <a:srgbClr val="49504F"/>
              </a:solidFill>
            </a:endParaRPr>
          </a:p>
        </p:txBody>
      </p:sp>
      <p:sp>
        <p:nvSpPr>
          <p:cNvPr id="25" name="文本框 13">
            <a:extLst>
              <a:ext uri="{FF2B5EF4-FFF2-40B4-BE49-F238E27FC236}">
                <a16:creationId xmlns:a16="http://schemas.microsoft.com/office/drawing/2014/main" id="{F004D410-E0BE-4546-B026-70A19BD08793}"/>
              </a:ext>
            </a:extLst>
          </p:cNvPr>
          <p:cNvSpPr txBox="1"/>
          <p:nvPr/>
        </p:nvSpPr>
        <p:spPr>
          <a:xfrm>
            <a:off x="9658856" y="2896256"/>
            <a:ext cx="2252820" cy="1158129"/>
          </a:xfrm>
          <a:prstGeom prst="rect">
            <a:avLst/>
          </a:prstGeom>
          <a:noFill/>
        </p:spPr>
        <p:txBody>
          <a:bodyPr wrap="square" lIns="91435" tIns="45716" rIns="91435" bIns="45716" rtlCol="0">
            <a:spAutoFit/>
          </a:bodyPr>
          <a:lstStyle/>
          <a:p>
            <a:pPr>
              <a:lnSpc>
                <a:spcPct val="150000"/>
              </a:lnSpc>
            </a:pPr>
            <a:r>
              <a:rPr lang="zh-CN" altLang="en-US" sz="1600" dirty="0">
                <a:solidFill>
                  <a:srgbClr val="49504F"/>
                </a:solidFill>
              </a:rPr>
              <a:t>数据的类型很多，要学会选择不同的流进行读写操作</a:t>
            </a:r>
            <a:endParaRPr lang="en-US" altLang="zh-CN" sz="1600" dirty="0">
              <a:solidFill>
                <a:srgbClr val="49504F"/>
              </a:solidFill>
            </a:endParaRPr>
          </a:p>
        </p:txBody>
      </p:sp>
    </p:spTree>
    <p:extLst>
      <p:ext uri="{BB962C8B-B14F-4D97-AF65-F5344CB8AC3E}">
        <p14:creationId xmlns:p14="http://schemas.microsoft.com/office/powerpoint/2010/main" val="593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down)">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left)">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8" grpId="0" animBg="1"/>
      <p:bldP spid="20" grpId="0" animBg="1"/>
      <p:bldP spid="21" grpId="0"/>
      <p:bldP spid="22" grpId="0" animBg="1"/>
      <p:bldP spid="23" grpId="0"/>
      <p:bldP spid="33" grpId="0"/>
      <p:bldP spid="39" grpId="0"/>
      <p:bldP spid="40" grpId="0"/>
      <p:bldP spid="24" grpId="0"/>
      <p:bldP spid="17" grpId="0"/>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文件搜索</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317557" y="1319212"/>
            <a:ext cx="6533351" cy="4219575"/>
          </a:xfrm>
        </p:spPr>
        <p:txBody>
          <a:bodyPr/>
          <a:lstStyle/>
          <a:p>
            <a:pPr>
              <a:lnSpc>
                <a:spcPct val="200000"/>
              </a:lnSpc>
            </a:pPr>
            <a:r>
              <a:rPr lang="zh-CN" altLang="en-US" dirty="0"/>
              <a:t>需求：文件搜索、从</a:t>
            </a:r>
            <a:r>
              <a:rPr lang="en-US" altLang="zh-CN" dirty="0"/>
              <a:t>C:</a:t>
            </a:r>
            <a:r>
              <a:rPr lang="zh-CN" altLang="en-US" dirty="0"/>
              <a:t>盘中，搜索出某个文件名称并输出绝对路径。</a:t>
            </a:r>
            <a:endParaRPr lang="en-US" altLang="zh-CN" dirty="0"/>
          </a:p>
          <a:p>
            <a:pPr>
              <a:lnSpc>
                <a:spcPct val="200000"/>
              </a:lnSpc>
            </a:pPr>
            <a:r>
              <a:rPr lang="zh-CN" altLang="en-US" dirty="0"/>
              <a:t>分析：</a:t>
            </a:r>
            <a:endParaRPr lang="en-US" altLang="zh-CN" dirty="0"/>
          </a:p>
          <a:p>
            <a:pPr marL="342900" indent="-342900">
              <a:lnSpc>
                <a:spcPct val="200000"/>
              </a:lnSpc>
              <a:buFont typeface="+mj-ea"/>
              <a:buAutoNum type="circleNumDbPlain"/>
            </a:pPr>
            <a:r>
              <a:rPr lang="zh-CN" altLang="en-US" dirty="0"/>
              <a:t>先定位出的应该是一级文件对象</a:t>
            </a:r>
            <a:endParaRPr lang="en-US" altLang="zh-CN" dirty="0"/>
          </a:p>
          <a:p>
            <a:pPr marL="342900" indent="-342900">
              <a:lnSpc>
                <a:spcPct val="200000"/>
              </a:lnSpc>
              <a:buFont typeface="+mj-ea"/>
              <a:buAutoNum type="circleNumDbPlain"/>
            </a:pPr>
            <a:r>
              <a:rPr lang="zh-CN" altLang="en-US" dirty="0"/>
              <a:t>遍历全部一级文件对象，判断是否是文件</a:t>
            </a:r>
            <a:endParaRPr lang="en-US" altLang="zh-CN" dirty="0"/>
          </a:p>
          <a:p>
            <a:pPr marL="342900" indent="-342900">
              <a:lnSpc>
                <a:spcPct val="200000"/>
              </a:lnSpc>
              <a:buFont typeface="+mj-ea"/>
              <a:buAutoNum type="circleNumDbPlain"/>
            </a:pPr>
            <a:r>
              <a:rPr lang="zh-CN" altLang="en-US" dirty="0"/>
              <a:t>如果是文件，判断是否是自己想要的</a:t>
            </a:r>
            <a:endParaRPr lang="en-US" altLang="zh-CN" dirty="0"/>
          </a:p>
          <a:p>
            <a:pPr marL="342900" indent="-342900">
              <a:lnSpc>
                <a:spcPct val="200000"/>
              </a:lnSpc>
              <a:buFont typeface="+mj-ea"/>
              <a:buAutoNum type="circleNumDbPlain"/>
            </a:pPr>
            <a:r>
              <a:rPr lang="zh-CN" altLang="en-US" dirty="0"/>
              <a:t>如果是文件夹，需要继续递归进去重复上述过程</a:t>
            </a:r>
            <a:endParaRPr lang="en-US" altLang="zh-CN" dirty="0"/>
          </a:p>
        </p:txBody>
      </p:sp>
      <p:pic>
        <p:nvPicPr>
          <p:cNvPr id="3" name="图片 2">
            <a:extLst>
              <a:ext uri="{FF2B5EF4-FFF2-40B4-BE49-F238E27FC236}">
                <a16:creationId xmlns:a16="http://schemas.microsoft.com/office/drawing/2014/main" id="{3B2508A2-6283-49AD-AEA8-A0F5CFB8B2D3}"/>
              </a:ext>
            </a:extLst>
          </p:cNvPr>
          <p:cNvPicPr>
            <a:picLocks noChangeAspect="1"/>
          </p:cNvPicPr>
          <p:nvPr/>
        </p:nvPicPr>
        <p:blipFill>
          <a:blip r:embed="rId2"/>
          <a:stretch>
            <a:fillRect/>
          </a:stretch>
        </p:blipFill>
        <p:spPr>
          <a:xfrm>
            <a:off x="377480" y="2054687"/>
            <a:ext cx="3410472" cy="1472041"/>
          </a:xfrm>
          <a:prstGeom prst="rect">
            <a:avLst/>
          </a:prstGeom>
        </p:spPr>
      </p:pic>
    </p:spTree>
    <p:extLst>
      <p:ext uri="{BB962C8B-B14F-4D97-AF65-F5344CB8AC3E}">
        <p14:creationId xmlns:p14="http://schemas.microsoft.com/office/powerpoint/2010/main" val="198620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pPr>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文件搜索用到了什么技术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递归，因为</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只是搜索到了一级文件对象。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0842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递归的形式和特点</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递归的算法流程、核心要素</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递归常见案例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递归的经典问题</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啤酒问题</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864658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a:t>啤酒问题</a:t>
            </a:r>
            <a:endParaRPr lang="zh-CN" altLang="en-US" dirty="0"/>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5507276" y="1533350"/>
            <a:ext cx="9214230" cy="4219575"/>
          </a:xfrm>
        </p:spPr>
        <p:txBody>
          <a:bodyPr/>
          <a:lstStyle/>
          <a:p>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需求：啤酒</a:t>
            </a:r>
            <a:r>
              <a:rPr lang="en-US" altLang="zh-CN" dirty="0">
                <a:latin typeface="Alibaba PuHuiTi R" pitchFamily="18" charset="-122"/>
                <a:ea typeface="Alibaba PuHuiTi R"/>
                <a:cs typeface="Alibaba PuHuiTi R" pitchFamily="18" charset="-122"/>
              </a:rPr>
              <a:t>2</a:t>
            </a:r>
            <a:r>
              <a:rPr lang="zh-CN" altLang="en-US" dirty="0">
                <a:latin typeface="Alibaba PuHuiTi R" pitchFamily="18" charset="-122"/>
                <a:ea typeface="Alibaba PuHuiTi R"/>
                <a:cs typeface="Alibaba PuHuiTi R" pitchFamily="18" charset="-122"/>
              </a:rPr>
              <a:t>元</a:t>
            </a:r>
            <a:r>
              <a:rPr lang="en-US" altLang="zh-CN" dirty="0">
                <a:latin typeface="Alibaba PuHuiTi R" pitchFamily="18" charset="-122"/>
                <a:ea typeface="Alibaba PuHuiTi R"/>
                <a:cs typeface="Alibaba PuHuiTi R" pitchFamily="18" charset="-122"/>
              </a:rPr>
              <a:t>1</a:t>
            </a:r>
            <a:r>
              <a:rPr lang="zh-CN" altLang="en-US" dirty="0">
                <a:latin typeface="Alibaba PuHuiTi R" pitchFamily="18" charset="-122"/>
                <a:ea typeface="Alibaba PuHuiTi R"/>
                <a:cs typeface="Alibaba PuHuiTi R" pitchFamily="18" charset="-122"/>
              </a:rPr>
              <a:t>瓶，</a:t>
            </a:r>
            <a:r>
              <a:rPr lang="en-US" altLang="zh-CN" dirty="0">
                <a:latin typeface="Alibaba PuHuiTi R" pitchFamily="18" charset="-122"/>
                <a:ea typeface="Alibaba PuHuiTi R"/>
                <a:cs typeface="Alibaba PuHuiTi R" pitchFamily="18" charset="-122"/>
              </a:rPr>
              <a:t>4</a:t>
            </a:r>
            <a:r>
              <a:rPr lang="zh-CN" altLang="en-US" dirty="0">
                <a:latin typeface="Alibaba PuHuiTi R" pitchFamily="18" charset="-122"/>
                <a:ea typeface="Alibaba PuHuiTi R"/>
                <a:cs typeface="Alibaba PuHuiTi R" pitchFamily="18" charset="-122"/>
              </a:rPr>
              <a:t>个盖子可以换一瓶，</a:t>
            </a:r>
            <a:r>
              <a:rPr lang="en-US" altLang="zh-CN" dirty="0">
                <a:latin typeface="Alibaba PuHuiTi R" pitchFamily="18" charset="-122"/>
                <a:ea typeface="Alibaba PuHuiTi R"/>
                <a:cs typeface="Alibaba PuHuiTi R" pitchFamily="18" charset="-122"/>
              </a:rPr>
              <a:t>2</a:t>
            </a:r>
            <a:r>
              <a:rPr lang="zh-CN" altLang="en-US" dirty="0">
                <a:latin typeface="Alibaba PuHuiTi R" pitchFamily="18" charset="-122"/>
                <a:ea typeface="Alibaba PuHuiTi R"/>
                <a:cs typeface="Alibaba PuHuiTi R" pitchFamily="18" charset="-122"/>
              </a:rPr>
              <a:t>个空瓶可以换一瓶，</a:t>
            </a:r>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请问</a:t>
            </a:r>
            <a:r>
              <a:rPr lang="en-US" altLang="zh-CN" dirty="0">
                <a:latin typeface="Alibaba PuHuiTi R" pitchFamily="18" charset="-122"/>
                <a:ea typeface="Alibaba PuHuiTi R"/>
                <a:cs typeface="Alibaba PuHuiTi R" pitchFamily="18" charset="-122"/>
              </a:rPr>
              <a:t>10</a:t>
            </a:r>
            <a:r>
              <a:rPr lang="zh-CN" altLang="en-US" dirty="0">
                <a:latin typeface="Alibaba PuHuiTi R" pitchFamily="18" charset="-122"/>
                <a:ea typeface="Alibaba PuHuiTi R"/>
                <a:cs typeface="Alibaba PuHuiTi R" pitchFamily="18" charset="-122"/>
              </a:rPr>
              <a:t>元钱可以喝多少瓶酒，剩余多少空瓶和盖子。</a:t>
            </a:r>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答案：</a:t>
            </a:r>
            <a:r>
              <a:rPr lang="en-US" altLang="zh-CN" dirty="0">
                <a:latin typeface="Alibaba PuHuiTi R" pitchFamily="18" charset="-122"/>
                <a:ea typeface="Alibaba PuHuiTi R"/>
                <a:cs typeface="Alibaba PuHuiTi R" pitchFamily="18" charset="-122"/>
              </a:rPr>
              <a:t>15</a:t>
            </a:r>
            <a:r>
              <a:rPr lang="zh-CN" altLang="en-US" dirty="0">
                <a:latin typeface="Alibaba PuHuiTi R" pitchFamily="18" charset="-122"/>
                <a:ea typeface="Alibaba PuHuiTi R"/>
                <a:cs typeface="Alibaba PuHuiTi R" pitchFamily="18" charset="-122"/>
              </a:rPr>
              <a:t>瓶 </a:t>
            </a:r>
            <a:r>
              <a:rPr lang="en-US" altLang="zh-CN" dirty="0">
                <a:latin typeface="Alibaba PuHuiTi R" pitchFamily="18" charset="-122"/>
                <a:ea typeface="Alibaba PuHuiTi R"/>
                <a:cs typeface="Alibaba PuHuiTi R" pitchFamily="18" charset="-122"/>
              </a:rPr>
              <a:t>3</a:t>
            </a:r>
            <a:r>
              <a:rPr lang="zh-CN" altLang="en-US" dirty="0">
                <a:latin typeface="Alibaba PuHuiTi R" pitchFamily="18" charset="-122"/>
                <a:ea typeface="Alibaba PuHuiTi R"/>
                <a:cs typeface="Alibaba PuHuiTi R" pitchFamily="18" charset="-122"/>
              </a:rPr>
              <a:t>盖子 </a:t>
            </a:r>
            <a:r>
              <a:rPr lang="en-US" altLang="zh-CN" dirty="0">
                <a:latin typeface="Alibaba PuHuiTi R" pitchFamily="18" charset="-122"/>
                <a:ea typeface="Alibaba PuHuiTi R"/>
                <a:cs typeface="Alibaba PuHuiTi R" pitchFamily="18" charset="-122"/>
              </a:rPr>
              <a:t>1</a:t>
            </a:r>
            <a:r>
              <a:rPr lang="zh-CN" altLang="en-US" dirty="0">
                <a:latin typeface="Alibaba PuHuiTi R" pitchFamily="18" charset="-122"/>
                <a:ea typeface="Alibaba PuHuiTi R"/>
                <a:cs typeface="Alibaba PuHuiTi R" pitchFamily="18" charset="-122"/>
              </a:rPr>
              <a:t>瓶子</a:t>
            </a:r>
            <a:endParaRPr lang="en-US" altLang="zh-CN" dirty="0">
              <a:latin typeface="Alibaba PuHuiTi R" pitchFamily="18" charset="-122"/>
              <a:ea typeface="Alibaba PuHuiTi R"/>
              <a:cs typeface="Alibaba PuHuiTi R" pitchFamily="18" charset="-122"/>
            </a:endParaRPr>
          </a:p>
          <a:p>
            <a:endParaRPr lang="en-US" altLang="zh-CN" dirty="0">
              <a:latin typeface="Alibaba PuHuiTi R" pitchFamily="18" charset="-122"/>
              <a:ea typeface="Alibaba PuHuiTi R"/>
              <a:cs typeface="Alibaba PuHuiTi R" pitchFamily="18" charset="-122"/>
            </a:endParaRPr>
          </a:p>
        </p:txBody>
      </p:sp>
      <p:pic>
        <p:nvPicPr>
          <p:cNvPr id="1026" name="Picture 2">
            <a:extLst>
              <a:ext uri="{FF2B5EF4-FFF2-40B4-BE49-F238E27FC236}">
                <a16:creationId xmlns:a16="http://schemas.microsoft.com/office/drawing/2014/main" id="{45C528EC-7B12-410C-96F6-3AC87512F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65" y="1860389"/>
            <a:ext cx="46577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191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zh-CN" altLang="en-US" dirty="0"/>
              <a:t>删除文件夹</a:t>
            </a:r>
            <a:r>
              <a:rPr lang="en-US" altLang="zh-CN" dirty="0"/>
              <a:t>[</a:t>
            </a:r>
            <a:r>
              <a:rPr lang="zh-CN" altLang="en-US" dirty="0"/>
              <a:t>拓展</a:t>
            </a:r>
            <a:r>
              <a:rPr lang="en-US" altLang="zh-CN" dirty="0"/>
              <a:t>]</a:t>
            </a:r>
            <a:endParaRPr lang="zh-CN" altLang="en-US" dirty="0"/>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p:txBody>
          <a:bodyPr/>
          <a:lstStyle/>
          <a:p>
            <a:pPr>
              <a:lnSpc>
                <a:spcPct val="250000"/>
              </a:lnSpc>
            </a:pPr>
            <a:r>
              <a:rPr lang="zh-CN" altLang="en-US" dirty="0">
                <a:latin typeface="Alibaba PuHuiTi R" pitchFamily="18" charset="-122"/>
                <a:ea typeface="Alibaba PuHuiTi R" pitchFamily="18" charset="-122"/>
                <a:cs typeface="Alibaba PuHuiTi R" pitchFamily="18" charset="-122"/>
              </a:rPr>
              <a:t>需求：删除非空文件夹</a:t>
            </a:r>
            <a:endParaRPr lang="en-US" altLang="zh-CN" dirty="0">
              <a:latin typeface="Alibaba PuHuiTi R" pitchFamily="18" charset="-122"/>
              <a:ea typeface="Alibaba PuHuiTi R" pitchFamily="18" charset="-122"/>
              <a:cs typeface="Alibaba PuHuiTi R" pitchFamily="18" charset="-122"/>
            </a:endParaRPr>
          </a:p>
          <a:p>
            <a:pPr>
              <a:lnSpc>
                <a:spcPct val="250000"/>
              </a:lnSpc>
            </a:pPr>
            <a:r>
              <a:rPr lang="zh-CN" altLang="en-US" dirty="0">
                <a:latin typeface="Alibaba PuHuiTi R" pitchFamily="18" charset="-122"/>
                <a:ea typeface="Alibaba PuHuiTi R" pitchFamily="18" charset="-122"/>
                <a:cs typeface="Alibaba PuHuiTi R" pitchFamily="18" charset="-122"/>
              </a:rPr>
              <a:t>分析：</a:t>
            </a:r>
            <a:endParaRPr lang="en-US" altLang="zh-CN" dirty="0">
              <a:latin typeface="Alibaba PuHuiTi R" pitchFamily="18" charset="-122"/>
              <a:ea typeface="Alibaba PuHuiTi R" pitchFamily="18" charset="-122"/>
              <a:cs typeface="Alibaba PuHuiTi R" pitchFamily="18" charset="-122"/>
            </a:endParaRPr>
          </a:p>
          <a:p>
            <a:pPr>
              <a:lnSpc>
                <a:spcPct val="250000"/>
              </a:lnSpc>
            </a:pPr>
            <a:r>
              <a:rPr lang="zh-CN" altLang="en-US" dirty="0">
                <a:latin typeface="Alibaba PuHuiTi R" pitchFamily="18" charset="-122"/>
                <a:ea typeface="Alibaba PuHuiTi R" pitchFamily="18" charset="-122"/>
                <a:cs typeface="Alibaba PuHuiTi R" pitchFamily="18" charset="-122"/>
              </a:rPr>
              <a:t>①：</a:t>
            </a:r>
            <a:r>
              <a:rPr lang="en-US" altLang="zh-CN" dirty="0">
                <a:latin typeface="Alibaba PuHuiTi R" pitchFamily="18" charset="-122"/>
                <a:ea typeface="Alibaba PuHuiTi R" pitchFamily="18" charset="-122"/>
                <a:cs typeface="Alibaba PuHuiTi R" pitchFamily="18" charset="-122"/>
              </a:rPr>
              <a:t>File</a:t>
            </a:r>
            <a:r>
              <a:rPr lang="zh-CN" altLang="en-US" dirty="0">
                <a:latin typeface="Alibaba PuHuiTi R" pitchFamily="18" charset="-122"/>
                <a:ea typeface="Alibaba PuHuiTi R" pitchFamily="18" charset="-122"/>
                <a:cs typeface="Alibaba PuHuiTi R" pitchFamily="18" charset="-122"/>
              </a:rPr>
              <a:t>默认不可以删除非空文件夹</a:t>
            </a:r>
            <a:endParaRPr lang="en-US" altLang="zh-CN" dirty="0">
              <a:latin typeface="Alibaba PuHuiTi R" pitchFamily="18" charset="-122"/>
              <a:ea typeface="Alibaba PuHuiTi R" pitchFamily="18" charset="-122"/>
              <a:cs typeface="Alibaba PuHuiTi R" pitchFamily="18" charset="-122"/>
            </a:endParaRPr>
          </a:p>
          <a:p>
            <a:pPr>
              <a:lnSpc>
                <a:spcPct val="250000"/>
              </a:lnSpc>
            </a:pPr>
            <a:r>
              <a:rPr lang="zh-CN" altLang="en-US" dirty="0">
                <a:latin typeface="Alibaba PuHuiTi R" pitchFamily="18" charset="-122"/>
                <a:ea typeface="Alibaba PuHuiTi R" pitchFamily="18" charset="-122"/>
                <a:cs typeface="Alibaba PuHuiTi R" pitchFamily="18" charset="-122"/>
              </a:rPr>
              <a:t>②：我们需要遍历文件夹，先删除里面的内容，再删除自己。</a:t>
            </a:r>
            <a:endParaRPr lang="zh-CN" altLang="en-US" dirty="0"/>
          </a:p>
          <a:p>
            <a:pPr>
              <a:lnSpc>
                <a:spcPct val="250000"/>
              </a:lnSpc>
            </a:pPr>
            <a:endParaRPr lang="zh-CN" altLang="en-US" dirty="0"/>
          </a:p>
        </p:txBody>
      </p:sp>
    </p:spTree>
    <p:extLst>
      <p:ext uri="{BB962C8B-B14F-4D97-AF65-F5344CB8AC3E}">
        <p14:creationId xmlns:p14="http://schemas.microsoft.com/office/powerpoint/2010/main" val="3489449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zh-CN" altLang="en-US" dirty="0"/>
              <a:t>拷贝文件夹</a:t>
            </a:r>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p:txBody>
          <a:bodyPr/>
          <a:lstStyle/>
          <a:p>
            <a:r>
              <a:rPr lang="zh-CN" altLang="en-US" dirty="0">
                <a:latin typeface="Alibaba PuHuiTi R" pitchFamily="18" charset="-122"/>
                <a:ea typeface="Alibaba PuHuiTi R" pitchFamily="18" charset="-122"/>
                <a:cs typeface="Alibaba PuHuiTi R" pitchFamily="18" charset="-122"/>
              </a:rPr>
              <a:t>需求：将某个磁盘的文件夹拷贝到另一个文件夹下去，包括文件夹中的全部信息</a:t>
            </a:r>
            <a:endParaRPr lang="en-US" altLang="zh-CN" dirty="0">
              <a:latin typeface="Alibaba PuHuiTi R" pitchFamily="18" charset="-122"/>
              <a:ea typeface="Alibaba PuHuiTi R" pitchFamily="18" charset="-122"/>
              <a:cs typeface="Alibaba PuHuiTi R" pitchFamily="18" charset="-122"/>
            </a:endParaRPr>
          </a:p>
          <a:p>
            <a:r>
              <a:rPr lang="zh-CN" altLang="en-US" dirty="0">
                <a:latin typeface="Alibaba PuHuiTi R" pitchFamily="18" charset="-122"/>
                <a:ea typeface="Alibaba PuHuiTi R" pitchFamily="18" charset="-122"/>
                <a:cs typeface="Alibaba PuHuiTi R" pitchFamily="18" charset="-122"/>
              </a:rPr>
              <a:t>分析：</a:t>
            </a:r>
            <a:endParaRPr lang="en-US" altLang="zh-CN" dirty="0">
              <a:latin typeface="Alibaba PuHuiTi R" pitchFamily="18" charset="-122"/>
              <a:ea typeface="Alibaba PuHuiTi R" pitchFamily="18" charset="-122"/>
              <a:cs typeface="Alibaba PuHuiTi R" pitchFamily="18" charset="-122"/>
            </a:endParaRPr>
          </a:p>
          <a:p>
            <a:r>
              <a:rPr lang="zh-CN" altLang="en-US" dirty="0">
                <a:latin typeface="Alibaba PuHuiTi R" pitchFamily="18" charset="-122"/>
                <a:ea typeface="Alibaba PuHuiTi R" pitchFamily="18" charset="-122"/>
                <a:cs typeface="Alibaba PuHuiTi R" pitchFamily="18" charset="-122"/>
              </a:rPr>
              <a:t>①：</a:t>
            </a:r>
            <a:r>
              <a:rPr lang="en-US" altLang="zh-CN" dirty="0">
                <a:latin typeface="Alibaba PuHuiTi R" pitchFamily="18" charset="-122"/>
                <a:ea typeface="Alibaba PuHuiTi R" pitchFamily="18" charset="-122"/>
                <a:cs typeface="Alibaba PuHuiTi R" pitchFamily="18" charset="-122"/>
              </a:rPr>
              <a:t>IO</a:t>
            </a:r>
            <a:r>
              <a:rPr lang="zh-CN" altLang="en-US" dirty="0">
                <a:latin typeface="Alibaba PuHuiTi R" pitchFamily="18" charset="-122"/>
                <a:ea typeface="Alibaba PuHuiTi R" pitchFamily="18" charset="-122"/>
                <a:cs typeface="Alibaba PuHuiTi R" pitchFamily="18" charset="-122"/>
              </a:rPr>
              <a:t>默认不可以拷贝文件夹</a:t>
            </a:r>
            <a:endParaRPr lang="en-US" altLang="zh-CN" dirty="0">
              <a:latin typeface="Alibaba PuHuiTi R" pitchFamily="18" charset="-122"/>
              <a:ea typeface="Alibaba PuHuiTi R" pitchFamily="18" charset="-122"/>
              <a:cs typeface="Alibaba PuHuiTi R" pitchFamily="18" charset="-122"/>
            </a:endParaRPr>
          </a:p>
          <a:p>
            <a:r>
              <a:rPr lang="zh-CN" altLang="en-US" dirty="0">
                <a:latin typeface="Alibaba PuHuiTi R" pitchFamily="18" charset="-122"/>
                <a:ea typeface="Alibaba PuHuiTi R" pitchFamily="18" charset="-122"/>
                <a:cs typeface="Alibaba PuHuiTi R" pitchFamily="18" charset="-122"/>
              </a:rPr>
              <a:t>②：我们需要遍历文件夹，如果是文件则拷贝过去，如果是文件夹则要进行</a:t>
            </a:r>
            <a:r>
              <a:rPr lang="en-US" altLang="zh-CN" dirty="0">
                <a:latin typeface="Alibaba PuHuiTi R" pitchFamily="18" charset="-122"/>
                <a:ea typeface="Alibaba PuHuiTi R" pitchFamily="18" charset="-122"/>
                <a:cs typeface="Alibaba PuHuiTi R" pitchFamily="18" charset="-122"/>
              </a:rPr>
              <a:t>1-1</a:t>
            </a:r>
            <a:r>
              <a:rPr lang="zh-CN" altLang="en-US" dirty="0">
                <a:latin typeface="Alibaba PuHuiTi R" pitchFamily="18" charset="-122"/>
                <a:ea typeface="Alibaba PuHuiTi R" pitchFamily="18" charset="-122"/>
                <a:cs typeface="Alibaba PuHuiTi R" pitchFamily="18" charset="-122"/>
              </a:rPr>
              <a:t>创建，再递归。</a:t>
            </a:r>
            <a:endParaRPr lang="zh-CN" altLang="en-US" dirty="0"/>
          </a:p>
          <a:p>
            <a:endParaRPr lang="zh-CN" altLang="en-US" dirty="0"/>
          </a:p>
        </p:txBody>
      </p:sp>
    </p:spTree>
    <p:extLst>
      <p:ext uri="{BB962C8B-B14F-4D97-AF65-F5344CB8AC3E}">
        <p14:creationId xmlns:p14="http://schemas.microsoft.com/office/powerpoint/2010/main" val="2540218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13826" y="766251"/>
            <a:ext cx="5973761"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常见字符集介绍</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字符集的编码、解码操作</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207071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0BE09AA-F991-4ACD-A980-51BA639E6C2C}"/>
              </a:ext>
            </a:extLst>
          </p:cNvPr>
          <p:cNvSpPr txBox="1"/>
          <p:nvPr/>
        </p:nvSpPr>
        <p:spPr>
          <a:xfrm>
            <a:off x="782320" y="1647998"/>
            <a:ext cx="9465732" cy="1206099"/>
          </a:xfrm>
          <a:prstGeom prst="rect">
            <a:avLst/>
          </a:prstGeom>
          <a:noFill/>
        </p:spPr>
        <p:txBody>
          <a:bodyPr wrap="square">
            <a:spAutoFit/>
          </a:bodyPr>
          <a:lstStyle/>
          <a:p>
            <a:pPr marL="285750" indent="-285750" eaLnBrk="0" fontAlgn="base" hangingPunct="0">
              <a:lnSpc>
                <a:spcPct val="150000"/>
              </a:lnSpc>
              <a:spcBef>
                <a:spcPct val="20000"/>
              </a:spcBef>
              <a:spcAft>
                <a:spcPct val="0"/>
              </a:spcAft>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计算机底层不可以直接存储字符的。计算机中底层只能存储</a:t>
            </a:r>
            <a:r>
              <a:rPr lang="zh-CN" altLang="en-US" sz="1600" b="1" dirty="0">
                <a:solidFill>
                  <a:srgbClr val="C00000"/>
                </a:solidFill>
                <a:latin typeface="阿里巴巴普惠体" panose="00020600040101010101" pitchFamily="18" charset="-122"/>
                <a:ea typeface="Alibaba PuHuiTi R"/>
                <a:cs typeface="阿里巴巴普惠体" panose="00020600040101010101" pitchFamily="18" charset="-122"/>
              </a:rPr>
              <a:t>二进制</a:t>
            </a:r>
            <a:r>
              <a:rPr lang="en-US" altLang="zh-CN" sz="1600" b="1" dirty="0">
                <a:solidFill>
                  <a:srgbClr val="C00000"/>
                </a:solidFill>
                <a:latin typeface="阿里巴巴普惠体" panose="00020600040101010101" pitchFamily="18" charset="-122"/>
                <a:ea typeface="Alibaba PuHuiTi R"/>
                <a:cs typeface="阿里巴巴普惠体" panose="00020600040101010101" pitchFamily="18" charset="-122"/>
              </a:rPr>
              <a:t>(0</a:t>
            </a:r>
            <a:r>
              <a:rPr lang="zh-CN" altLang="en-US" sz="1600" b="1" dirty="0">
                <a:solidFill>
                  <a:srgbClr val="C00000"/>
                </a:solidFill>
                <a:latin typeface="阿里巴巴普惠体" panose="00020600040101010101" pitchFamily="18" charset="-122"/>
                <a:ea typeface="Alibaba PuHuiTi R"/>
                <a:cs typeface="阿里巴巴普惠体" panose="00020600040101010101" pitchFamily="18" charset="-122"/>
              </a:rPr>
              <a:t>、</a:t>
            </a:r>
            <a:r>
              <a:rPr lang="en-US" altLang="zh-CN" sz="1600" b="1" dirty="0">
                <a:solidFill>
                  <a:srgbClr val="C00000"/>
                </a:solidFill>
                <a:latin typeface="阿里巴巴普惠体" panose="00020600040101010101" pitchFamily="18" charset="-122"/>
                <a:ea typeface="Alibaba PuHuiTi R"/>
                <a:cs typeface="阿里巴巴普惠体" panose="00020600040101010101" pitchFamily="18" charset="-122"/>
              </a:rPr>
              <a:t>1)</a:t>
            </a:r>
          </a:p>
          <a:p>
            <a:pPr marL="285750" indent="-285750" eaLnBrk="0" fontAlgn="base" hangingPunct="0">
              <a:lnSpc>
                <a:spcPct val="150000"/>
              </a:lnSpc>
              <a:spcBef>
                <a:spcPct val="20000"/>
              </a:spcBef>
              <a:spcAft>
                <a:spcPct val="0"/>
              </a:spcAft>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二进制是可以转换成十进制的</a:t>
            </a:r>
            <a:endParaRPr lang="en-US" altLang="zh-CN"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endParaRPr>
          </a:p>
          <a:p>
            <a:pPr marL="357699" indent="-357699">
              <a:lnSpc>
                <a:spcPct val="150000"/>
              </a:lnSpc>
              <a:buFont typeface="Wingdings" pitchFamily="2" charset="2"/>
              <a:buChar char="l"/>
              <a:defRPr/>
            </a:pPr>
            <a:endParaRPr lang="en-US" altLang="zh-CN" sz="1600" dirty="0">
              <a:solidFill>
                <a:prstClr val="black">
                  <a:lumMod val="85000"/>
                  <a:lumOff val="15000"/>
                </a:prstClr>
              </a:solidFill>
              <a:latin typeface="Alibaba PuHuiTi R"/>
              <a:ea typeface="微软雅黑" pitchFamily="34" charset="-122"/>
            </a:endParaRPr>
          </a:p>
        </p:txBody>
      </p:sp>
      <p:sp>
        <p:nvSpPr>
          <p:cNvPr id="81924" name="TextBox 10">
            <a:extLst>
              <a:ext uri="{FF2B5EF4-FFF2-40B4-BE49-F238E27FC236}">
                <a16:creationId xmlns:a16="http://schemas.microsoft.com/office/drawing/2014/main" id="{58B092EB-EEAD-480E-977A-E2F227E4528E}"/>
              </a:ext>
            </a:extLst>
          </p:cNvPr>
          <p:cNvSpPr txBox="1">
            <a:spLocks noChangeArrowheads="1"/>
          </p:cNvSpPr>
          <p:nvPr/>
        </p:nvSpPr>
        <p:spPr bwMode="auto">
          <a:xfrm>
            <a:off x="782320" y="1149721"/>
            <a:ext cx="94657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r>
              <a:rPr lang="zh-CN" altLang="en-US"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基础知识：</a:t>
            </a:r>
            <a:endPar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B54B3F8C-7A5C-46AC-8F45-FC373AE1AB03}"/>
              </a:ext>
            </a:extLst>
          </p:cNvPr>
          <p:cNvSpPr txBox="1"/>
          <p:nvPr/>
        </p:nvSpPr>
        <p:spPr>
          <a:xfrm>
            <a:off x="920107" y="2626773"/>
            <a:ext cx="4265929" cy="226876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3</a:t>
            </a:r>
            <a:b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b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a:t>
            </a:r>
            <a:b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a:t>
            </a:r>
            <a:endParaRPr kumimoji="0" lang="en-US" altLang="zh-CN" sz="1600" b="0" i="0" u="none" strike="noStrike" cap="none" normalizeH="0" baseline="0" dirty="0">
              <a:ln>
                <a:noFill/>
              </a:ln>
              <a:solidFill>
                <a:srgbClr val="1750EB"/>
              </a:solidFill>
              <a:effectLst/>
              <a:latin typeface="Consolas" panose="020B0609020204030204" pitchFamily="49" charset="0"/>
              <a:ea typeface="JetBrains Mono"/>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1600" dirty="0">
                <a:solidFill>
                  <a:srgbClr val="1750EB"/>
                </a:solidFill>
                <a:latin typeface="Consolas" panose="020B0609020204030204" pitchFamily="49" charset="0"/>
              </a:rPr>
              <a:t>‭01100001‬ = 97</a:t>
            </a:r>
            <a:endParaRPr lang="en-US" altLang="zh-CN" sz="1600" dirty="0">
              <a:solidFill>
                <a:schemeClr val="tx1"/>
              </a:solidFill>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1600" dirty="0">
                <a:solidFill>
                  <a:srgbClr val="1750EB"/>
                </a:solidFill>
                <a:latin typeface="Consolas" panose="020B0609020204030204" pitchFamily="49" charset="0"/>
              </a:rPr>
              <a:t>‭01100010‬</a:t>
            </a:r>
            <a:r>
              <a:rPr lang="en-US" altLang="zh-CN" sz="1600" dirty="0">
                <a:solidFill>
                  <a:schemeClr val="tx1"/>
                </a:solidFill>
                <a:latin typeface="Consolas" panose="020B0609020204030204" pitchFamily="49" charset="0"/>
              </a:rPr>
              <a:t> </a:t>
            </a:r>
            <a:r>
              <a:rPr lang="en-US" altLang="zh-CN" sz="1600" dirty="0">
                <a:solidFill>
                  <a:srgbClr val="1750EB"/>
                </a:solidFill>
                <a:latin typeface="Consolas" panose="020B0609020204030204" pitchFamily="49" charset="0"/>
              </a:rPr>
              <a:t>= 98</a:t>
            </a:r>
          </a:p>
        </p:txBody>
      </p:sp>
      <p:sp>
        <p:nvSpPr>
          <p:cNvPr id="5" name="文本框 4">
            <a:extLst>
              <a:ext uri="{FF2B5EF4-FFF2-40B4-BE49-F238E27FC236}">
                <a16:creationId xmlns:a16="http://schemas.microsoft.com/office/drawing/2014/main" id="{13970076-2B0D-40C5-AB2E-601B810BA15F}"/>
              </a:ext>
            </a:extLst>
          </p:cNvPr>
          <p:cNvSpPr txBox="1"/>
          <p:nvPr/>
        </p:nvSpPr>
        <p:spPr>
          <a:xfrm>
            <a:off x="920107" y="5210002"/>
            <a:ext cx="10910569" cy="369332"/>
          </a:xfrm>
          <a:prstGeom prst="rect">
            <a:avLst/>
          </a:prstGeom>
          <a:noFill/>
        </p:spPr>
        <p:txBody>
          <a:bodyPr wrap="square" rtlCol="0">
            <a:spAutoFit/>
          </a:bodyPr>
          <a:lstStyle/>
          <a:p>
            <a:pPr fontAlgn="auto">
              <a:spcBef>
                <a:spcPts val="0"/>
              </a:spcBef>
              <a:spcAft>
                <a:spcPts val="0"/>
              </a:spcAft>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结论：计算机底层可以表示十进制编号。计算机可以给人类字符进行编号存储，这套编号规则就是字符集。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fade">
                                      <p:cBhvr>
                                        <p:cTn id="7" dur="500"/>
                                        <p:tgtEl>
                                          <p:spTgt spid="819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additive="base">
                                        <p:cTn id="2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1C4FBF3-0D25-427F-B76C-582CD0041A9E}"/>
              </a:ext>
            </a:extLst>
          </p:cNvPr>
          <p:cNvSpPr txBox="1"/>
          <p:nvPr/>
        </p:nvSpPr>
        <p:spPr>
          <a:xfrm>
            <a:off x="782320" y="1218139"/>
            <a:ext cx="11409680" cy="840615"/>
          </a:xfrm>
          <a:prstGeom prst="rect">
            <a:avLst/>
          </a:prstGeom>
          <a:noFill/>
        </p:spPr>
        <p:txBody>
          <a:bodyPr wrap="square">
            <a:spAutoFit/>
          </a:bodyPr>
          <a:lstStyle/>
          <a:p>
            <a:pPr>
              <a:lnSpc>
                <a:spcPct val="150000"/>
              </a:lnSpc>
              <a:defRPr/>
            </a:pPr>
            <a:r>
              <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ASCII</a:t>
            </a:r>
            <a:r>
              <a:rPr lang="zh-CN" altLang="en-US"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150000"/>
              </a:lnSpc>
              <a:buFont typeface="Wingdings" pitchFamily="2" charset="2"/>
              <a:buChar char="l"/>
              <a:defRPr/>
            </a:pPr>
            <a:r>
              <a:rPr lang="en-US" altLang="zh-CN"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ASCII(American Standard Code for Information Interchange</a:t>
            </a:r>
            <a:r>
              <a:rPr lang="zh-CN" altLang="en-US"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，美国信息交换标准代码</a:t>
            </a:r>
            <a:r>
              <a:rPr lang="en-US" altLang="zh-CN"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：包括了数字、英文、符号。</a:t>
            </a:r>
            <a:endParaRPr lang="en-US" altLang="zh-CN"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endParaRPr>
          </a:p>
        </p:txBody>
      </p:sp>
      <p:sp>
        <p:nvSpPr>
          <p:cNvPr id="7" name="TextBox 10">
            <a:extLst>
              <a:ext uri="{FF2B5EF4-FFF2-40B4-BE49-F238E27FC236}">
                <a16:creationId xmlns:a16="http://schemas.microsoft.com/office/drawing/2014/main" id="{C48CBBD6-88D4-4033-852B-73FD5F05E1FC}"/>
              </a:ext>
            </a:extLst>
          </p:cNvPr>
          <p:cNvSpPr txBox="1"/>
          <p:nvPr/>
        </p:nvSpPr>
        <p:spPr>
          <a:xfrm>
            <a:off x="782319" y="3881541"/>
            <a:ext cx="10441002" cy="833690"/>
          </a:xfrm>
          <a:prstGeom prst="rect">
            <a:avLst/>
          </a:prstGeom>
          <a:noFill/>
        </p:spPr>
        <p:txBody>
          <a:bodyPr wrap="square">
            <a:spAutoFit/>
          </a:bodyPr>
          <a:lstStyle/>
          <a:p>
            <a:pPr>
              <a:lnSpc>
                <a:spcPct val="150000"/>
              </a:lnSpc>
              <a:defRPr/>
            </a:pP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GBK</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en-US" altLang="zh-CN" sz="1600" dirty="0">
                <a:solidFill>
                  <a:prstClr val="black">
                    <a:lumMod val="85000"/>
                    <a:lumOff val="15000"/>
                  </a:prstClr>
                </a:solidFill>
                <a:latin typeface="微软雅黑" pitchFamily="34" charset="-122"/>
                <a:ea typeface="Alibaba PuHuiTi R"/>
              </a:rPr>
              <a:t>window</a:t>
            </a:r>
            <a:r>
              <a:rPr lang="zh-CN" altLang="en-US" sz="1600" dirty="0">
                <a:solidFill>
                  <a:prstClr val="black">
                    <a:lumMod val="85000"/>
                    <a:lumOff val="15000"/>
                  </a:prstClr>
                </a:solidFill>
                <a:latin typeface="微软雅黑" pitchFamily="34" charset="-122"/>
                <a:ea typeface="Alibaba PuHuiTi R"/>
              </a:rPr>
              <a:t>系统默认的码表。兼容</a:t>
            </a:r>
            <a:r>
              <a:rPr lang="en-US" altLang="zh-CN" sz="1600" dirty="0">
                <a:solidFill>
                  <a:prstClr val="black">
                    <a:lumMod val="85000"/>
                    <a:lumOff val="15000"/>
                  </a:prstClr>
                </a:solidFill>
                <a:latin typeface="微软雅黑" pitchFamily="34" charset="-122"/>
                <a:ea typeface="Alibaba PuHuiTi R"/>
              </a:rPr>
              <a:t>ASCII</a:t>
            </a:r>
            <a:r>
              <a:rPr lang="zh-CN" altLang="en-US" sz="1600" dirty="0">
                <a:solidFill>
                  <a:prstClr val="black">
                    <a:lumMod val="85000"/>
                    <a:lumOff val="15000"/>
                  </a:prstClr>
                </a:solidFill>
                <a:latin typeface="微软雅黑" pitchFamily="34" charset="-122"/>
                <a:ea typeface="Alibaba PuHuiTi R"/>
              </a:rPr>
              <a:t>码表，也包含了几万个汉字，并支持繁体汉字以及部分日韩文字。</a:t>
            </a:r>
            <a:endParaRPr lang="en-US" altLang="zh-CN" sz="1600" dirty="0">
              <a:solidFill>
                <a:prstClr val="black">
                  <a:lumMod val="85000"/>
                  <a:lumOff val="15000"/>
                </a:prstClr>
              </a:solidFill>
              <a:latin typeface="微软雅黑" pitchFamily="34" charset="-122"/>
              <a:ea typeface="Alibaba PuHuiTi R"/>
            </a:endParaRPr>
          </a:p>
        </p:txBody>
      </p:sp>
      <p:sp>
        <p:nvSpPr>
          <p:cNvPr id="8" name="TextBox 10">
            <a:extLst>
              <a:ext uri="{FF2B5EF4-FFF2-40B4-BE49-F238E27FC236}">
                <a16:creationId xmlns:a16="http://schemas.microsoft.com/office/drawing/2014/main" id="{4A76BEEA-675D-4D06-89B2-67D3E7CBD5A9}"/>
              </a:ext>
            </a:extLst>
          </p:cNvPr>
          <p:cNvSpPr txBox="1"/>
          <p:nvPr/>
        </p:nvSpPr>
        <p:spPr>
          <a:xfrm>
            <a:off x="782319" y="4762505"/>
            <a:ext cx="8832849" cy="418191"/>
          </a:xfrm>
          <a:prstGeom prst="rect">
            <a:avLst/>
          </a:prstGeom>
          <a:noFill/>
        </p:spPr>
        <p:txBody>
          <a:bodyPr>
            <a:spAutoFit/>
          </a:bodyPr>
          <a:lstStyle/>
          <a:p>
            <a:pPr marL="285750" indent="-285750">
              <a:lnSpc>
                <a:spcPct val="150000"/>
              </a:lnSpc>
              <a:buFont typeface="Wingdings" panose="05000000000000000000" pitchFamily="2" charset="2"/>
              <a:buChar char="l"/>
              <a:defRPr/>
            </a:pPr>
            <a:r>
              <a:rPr lang="zh-CN" altLang="en-US" sz="1600" dirty="0">
                <a:solidFill>
                  <a:prstClr val="black">
                    <a:lumMod val="85000"/>
                    <a:lumOff val="15000"/>
                  </a:prstClr>
                </a:solidFill>
                <a:latin typeface="微软雅黑" pitchFamily="34" charset="-122"/>
                <a:ea typeface="Alibaba PuHuiTi R"/>
              </a:rPr>
              <a:t>注意：</a:t>
            </a:r>
            <a:r>
              <a:rPr lang="en-US" altLang="zh-CN" sz="1600" dirty="0">
                <a:solidFill>
                  <a:srgbClr val="C00000"/>
                </a:solidFill>
                <a:latin typeface="微软雅黑" pitchFamily="34" charset="-122"/>
                <a:ea typeface="Alibaba PuHuiTi R"/>
              </a:rPr>
              <a:t>GBK</a:t>
            </a:r>
            <a:r>
              <a:rPr lang="zh-CN" altLang="en-US" sz="1600" dirty="0">
                <a:solidFill>
                  <a:srgbClr val="C00000"/>
                </a:solidFill>
                <a:latin typeface="微软雅黑" pitchFamily="34" charset="-122"/>
                <a:ea typeface="Alibaba PuHuiTi R"/>
              </a:rPr>
              <a:t>是中国的码表，一个中文以两个字节的形式存储</a:t>
            </a:r>
            <a:r>
              <a:rPr lang="zh-CN" altLang="en-US" sz="1600" dirty="0">
                <a:solidFill>
                  <a:prstClr val="black">
                    <a:lumMod val="85000"/>
                    <a:lumOff val="15000"/>
                  </a:prstClr>
                </a:solidFill>
                <a:latin typeface="微软雅黑" pitchFamily="34" charset="-122"/>
                <a:ea typeface="Alibaba PuHuiTi R"/>
              </a:rPr>
              <a:t>。但不包含世界上所有国家的文字。</a:t>
            </a:r>
            <a:endParaRPr lang="en-US" altLang="zh-CN" sz="1600" dirty="0">
              <a:solidFill>
                <a:prstClr val="black">
                  <a:lumMod val="85000"/>
                  <a:lumOff val="15000"/>
                </a:prstClr>
              </a:solidFill>
              <a:latin typeface="微软雅黑" pitchFamily="34" charset="-122"/>
              <a:ea typeface="Alibaba PuHuiTi R"/>
            </a:endParaRPr>
          </a:p>
        </p:txBody>
      </p:sp>
      <p:sp>
        <p:nvSpPr>
          <p:cNvPr id="10" name="文本框 9">
            <a:extLst>
              <a:ext uri="{FF2B5EF4-FFF2-40B4-BE49-F238E27FC236}">
                <a16:creationId xmlns:a16="http://schemas.microsoft.com/office/drawing/2014/main" id="{580032A1-D878-449D-A718-DD888624B665}"/>
              </a:ext>
            </a:extLst>
          </p:cNvPr>
          <p:cNvSpPr txBox="1"/>
          <p:nvPr/>
        </p:nvSpPr>
        <p:spPr>
          <a:xfrm>
            <a:off x="920672" y="2582386"/>
            <a:ext cx="6096000" cy="87472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zh-CN" sz="1800" dirty="0">
                <a:solidFill>
                  <a:srgbClr val="1750EB"/>
                </a:solidFill>
                <a:latin typeface="Consolas" panose="020B0609020204030204" pitchFamily="49" charset="0"/>
              </a:rPr>
              <a:t>01100001‬ = 97  =&gt; a</a:t>
            </a:r>
            <a:endParaRPr lang="en-US" altLang="zh-CN" sz="1800" dirty="0">
              <a:solidFill>
                <a:schemeClr val="tx1"/>
              </a:solidFill>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1800" dirty="0">
                <a:solidFill>
                  <a:srgbClr val="1750EB"/>
                </a:solidFill>
                <a:latin typeface="Consolas" panose="020B0609020204030204" pitchFamily="49" charset="0"/>
              </a:rPr>
              <a:t>‭01100010‬</a:t>
            </a:r>
            <a:r>
              <a:rPr lang="en-US" altLang="zh-CN" sz="1800" dirty="0">
                <a:solidFill>
                  <a:schemeClr val="tx1"/>
                </a:solidFill>
                <a:latin typeface="Consolas" panose="020B0609020204030204" pitchFamily="49" charset="0"/>
              </a:rPr>
              <a:t> </a:t>
            </a:r>
            <a:r>
              <a:rPr lang="en-US" altLang="zh-CN" sz="1800" dirty="0">
                <a:solidFill>
                  <a:srgbClr val="1750EB"/>
                </a:solidFill>
                <a:latin typeface="Consolas" panose="020B0609020204030204" pitchFamily="49" charset="0"/>
              </a:rPr>
              <a:t>= 98  =&gt; b</a:t>
            </a:r>
          </a:p>
        </p:txBody>
      </p:sp>
      <p:sp>
        <p:nvSpPr>
          <p:cNvPr id="12" name="文本框 11">
            <a:extLst>
              <a:ext uri="{FF2B5EF4-FFF2-40B4-BE49-F238E27FC236}">
                <a16:creationId xmlns:a16="http://schemas.microsoft.com/office/drawing/2014/main" id="{63B7F2B8-D352-4F9A-B259-6C03CAF40550}"/>
              </a:ext>
            </a:extLst>
          </p:cNvPr>
          <p:cNvSpPr txBox="1"/>
          <p:nvPr/>
        </p:nvSpPr>
        <p:spPr>
          <a:xfrm>
            <a:off x="782320" y="2104330"/>
            <a:ext cx="10819128" cy="338554"/>
          </a:xfrm>
          <a:prstGeom prst="rect">
            <a:avLst/>
          </a:prstGeom>
          <a:noFill/>
        </p:spPr>
        <p:txBody>
          <a:bodyPr wrap="square">
            <a:spAutoFit/>
          </a:bodyPr>
          <a:lstStyle/>
          <a:p>
            <a:pPr marL="285750" indent="-285750">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 </a:t>
            </a:r>
            <a:r>
              <a:rPr lang="en-US" altLang="zh-CN" sz="1600" dirty="0">
                <a:solidFill>
                  <a:srgbClr val="C00000"/>
                </a:solidFill>
                <a:latin typeface="阿里巴巴普惠体" panose="00020600040101010101" pitchFamily="18" charset="-122"/>
                <a:ea typeface="Alibaba PuHuiTi R"/>
                <a:cs typeface="阿里巴巴普惠体" panose="00020600040101010101" pitchFamily="18" charset="-122"/>
              </a:rPr>
              <a:t>ASCII</a:t>
            </a:r>
            <a:r>
              <a:rPr lang="zh-CN" altLang="en-US" sz="1600" dirty="0">
                <a:solidFill>
                  <a:srgbClr val="C00000"/>
                </a:solidFill>
                <a:latin typeface="阿里巴巴普惠体" panose="00020600040101010101" pitchFamily="18" charset="-122"/>
                <a:ea typeface="Alibaba PuHuiTi R"/>
                <a:cs typeface="阿里巴巴普惠体" panose="00020600040101010101" pitchFamily="18" charset="-122"/>
              </a:rPr>
              <a:t>使用</a:t>
            </a:r>
            <a:r>
              <a:rPr lang="en-US" altLang="zh-CN" sz="1600" dirty="0">
                <a:solidFill>
                  <a:srgbClr val="C00000"/>
                </a:solidFill>
                <a:latin typeface="阿里巴巴普惠体" panose="00020600040101010101" pitchFamily="18" charset="-122"/>
                <a:ea typeface="Alibaba PuHuiTi R"/>
                <a:cs typeface="阿里巴巴普惠体" panose="00020600040101010101" pitchFamily="18" charset="-122"/>
              </a:rPr>
              <a:t>1</a:t>
            </a:r>
            <a:r>
              <a:rPr lang="zh-CN" altLang="en-US" sz="1600" dirty="0">
                <a:solidFill>
                  <a:srgbClr val="C00000"/>
                </a:solidFill>
                <a:latin typeface="阿里巴巴普惠体" panose="00020600040101010101" pitchFamily="18" charset="-122"/>
                <a:ea typeface="Alibaba PuHuiTi R"/>
                <a:cs typeface="阿里巴巴普惠体" panose="00020600040101010101" pitchFamily="18" charset="-122"/>
              </a:rPr>
              <a:t>个字节存储一个字符，一个字节是</a:t>
            </a:r>
            <a:r>
              <a:rPr lang="en-US" altLang="zh-CN" sz="1600" dirty="0">
                <a:solidFill>
                  <a:srgbClr val="C00000"/>
                </a:solidFill>
                <a:latin typeface="阿里巴巴普惠体" panose="00020600040101010101" pitchFamily="18" charset="-122"/>
                <a:ea typeface="Alibaba PuHuiTi R"/>
                <a:cs typeface="阿里巴巴普惠体" panose="00020600040101010101" pitchFamily="18" charset="-122"/>
              </a:rPr>
              <a:t>8</a:t>
            </a:r>
            <a:r>
              <a:rPr lang="zh-CN" altLang="en-US" sz="1600" dirty="0">
                <a:solidFill>
                  <a:srgbClr val="C00000"/>
                </a:solidFill>
                <a:latin typeface="阿里巴巴普惠体" panose="00020600040101010101" pitchFamily="18" charset="-122"/>
                <a:ea typeface="Alibaba PuHuiTi R"/>
                <a:cs typeface="阿里巴巴普惠体" panose="00020600040101010101" pitchFamily="18" charset="-122"/>
              </a:rPr>
              <a:t>位</a:t>
            </a:r>
            <a:r>
              <a:rPr lang="zh-CN" altLang="en-US"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，总共可以表示</a:t>
            </a:r>
            <a:r>
              <a:rPr lang="en-US" altLang="zh-CN"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128</a:t>
            </a:r>
            <a:r>
              <a:rPr lang="zh-CN" altLang="en-US"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个字符信息，对于英文，数字来说是够用的。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fade">
                                      <p:cBhvr>
                                        <p:cTn id="3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243CCF-288E-42E8-A3AD-4BB298B29EF2}"/>
              </a:ext>
            </a:extLst>
          </p:cNvPr>
          <p:cNvSpPr txBox="1"/>
          <p:nvPr/>
        </p:nvSpPr>
        <p:spPr>
          <a:xfrm>
            <a:off x="782320" y="1140770"/>
            <a:ext cx="10708481" cy="468975"/>
          </a:xfrm>
          <a:prstGeom prst="rect">
            <a:avLst/>
          </a:prstGeom>
          <a:noFill/>
        </p:spPr>
        <p:txBody>
          <a:bodyPr wrap="square">
            <a:spAutoFit/>
          </a:bodyPr>
          <a:lstStyle/>
          <a:p>
            <a:pPr>
              <a:lnSpc>
                <a:spcPct val="150000"/>
              </a:lnSpc>
              <a:defRPr/>
            </a:pPr>
            <a:r>
              <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Unicode</a:t>
            </a:r>
            <a:r>
              <a:rPr lang="zh-CN" altLang="en-US"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码表：</a:t>
            </a:r>
            <a:endPar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10">
            <a:extLst>
              <a:ext uri="{FF2B5EF4-FFF2-40B4-BE49-F238E27FC236}">
                <a16:creationId xmlns:a16="http://schemas.microsoft.com/office/drawing/2014/main" id="{224807BE-AEAF-4531-8678-454D2DEE1BD3}"/>
              </a:ext>
            </a:extLst>
          </p:cNvPr>
          <p:cNvSpPr txBox="1"/>
          <p:nvPr/>
        </p:nvSpPr>
        <p:spPr>
          <a:xfrm>
            <a:off x="782319" y="2477625"/>
            <a:ext cx="10708481" cy="787523"/>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zh-CN" altLang="en-US" sz="1600" dirty="0">
                <a:solidFill>
                  <a:prstClr val="black">
                    <a:lumMod val="85000"/>
                    <a:lumOff val="15000"/>
                  </a:prstClr>
                </a:solidFill>
                <a:latin typeface="微软雅黑" pitchFamily="34" charset="-122"/>
                <a:ea typeface="Alibaba PuHuiTi R"/>
              </a:rPr>
              <a:t>由于</a:t>
            </a:r>
            <a:r>
              <a:rPr lang="en-US" altLang="zh-CN" sz="1600" dirty="0">
                <a:solidFill>
                  <a:prstClr val="black">
                    <a:lumMod val="85000"/>
                    <a:lumOff val="15000"/>
                  </a:prstClr>
                </a:solidFill>
                <a:latin typeface="微软雅黑" pitchFamily="34" charset="-122"/>
                <a:ea typeface="Alibaba PuHuiTi R"/>
              </a:rPr>
              <a:t>Unicode</a:t>
            </a:r>
            <a:r>
              <a:rPr lang="zh-CN" altLang="en-US" sz="1600" dirty="0">
                <a:solidFill>
                  <a:prstClr val="black">
                    <a:lumMod val="85000"/>
                    <a:lumOff val="15000"/>
                  </a:prstClr>
                </a:solidFill>
                <a:latin typeface="微软雅黑" pitchFamily="34" charset="-122"/>
                <a:ea typeface="Alibaba PuHuiTi R"/>
              </a:rPr>
              <a:t>会先通过</a:t>
            </a:r>
            <a:r>
              <a:rPr lang="en-US" altLang="zh-CN" sz="1600" dirty="0">
                <a:solidFill>
                  <a:prstClr val="black">
                    <a:lumMod val="85000"/>
                    <a:lumOff val="15000"/>
                  </a:prstClr>
                </a:solidFill>
                <a:latin typeface="微软雅黑" pitchFamily="34" charset="-122"/>
                <a:ea typeface="Alibaba PuHuiTi R"/>
              </a:rPr>
              <a:t>UTF-8</a:t>
            </a:r>
            <a:r>
              <a:rPr lang="zh-CN" altLang="en-US" sz="1600" dirty="0">
                <a:solidFill>
                  <a:prstClr val="black">
                    <a:lumMod val="85000"/>
                    <a:lumOff val="15000"/>
                  </a:prstClr>
                </a:solidFill>
                <a:latin typeface="微软雅黑" pitchFamily="34" charset="-122"/>
                <a:ea typeface="Alibaba PuHuiTi R"/>
              </a:rPr>
              <a:t>，</a:t>
            </a:r>
            <a:r>
              <a:rPr lang="en-US" altLang="zh-CN" sz="1600" dirty="0">
                <a:solidFill>
                  <a:prstClr val="black">
                    <a:lumMod val="85000"/>
                    <a:lumOff val="15000"/>
                  </a:prstClr>
                </a:solidFill>
                <a:latin typeface="微软雅黑" pitchFamily="34" charset="-122"/>
                <a:ea typeface="Alibaba PuHuiTi R"/>
              </a:rPr>
              <a:t>UTF-16</a:t>
            </a:r>
            <a:r>
              <a:rPr lang="zh-CN" altLang="en-US" sz="1600" dirty="0">
                <a:solidFill>
                  <a:prstClr val="black">
                    <a:lumMod val="85000"/>
                    <a:lumOff val="15000"/>
                  </a:prstClr>
                </a:solidFill>
                <a:latin typeface="微软雅黑" pitchFamily="34" charset="-122"/>
                <a:ea typeface="Alibaba PuHuiTi R"/>
              </a:rPr>
              <a:t>，以及 </a:t>
            </a:r>
            <a:r>
              <a:rPr lang="en-US" altLang="zh-CN" sz="1600" dirty="0">
                <a:solidFill>
                  <a:prstClr val="black">
                    <a:lumMod val="85000"/>
                    <a:lumOff val="15000"/>
                  </a:prstClr>
                </a:solidFill>
                <a:latin typeface="微软雅黑" pitchFamily="34" charset="-122"/>
                <a:ea typeface="Alibaba PuHuiTi R"/>
              </a:rPr>
              <a:t>UTF-32</a:t>
            </a:r>
            <a:r>
              <a:rPr lang="zh-CN" altLang="en-US" sz="1600" dirty="0">
                <a:solidFill>
                  <a:prstClr val="black">
                    <a:lumMod val="85000"/>
                    <a:lumOff val="15000"/>
                  </a:prstClr>
                </a:solidFill>
                <a:latin typeface="微软雅黑" pitchFamily="34" charset="-122"/>
                <a:ea typeface="Alibaba PuHuiTi R"/>
              </a:rPr>
              <a:t>的编码成二进制后再存储到计算机，其中最为常见的就是</a:t>
            </a:r>
            <a:r>
              <a:rPr lang="en-US" altLang="zh-CN" sz="1600" dirty="0">
                <a:solidFill>
                  <a:prstClr val="black">
                    <a:lumMod val="85000"/>
                    <a:lumOff val="15000"/>
                  </a:prstClr>
                </a:solidFill>
                <a:latin typeface="微软雅黑" pitchFamily="34" charset="-122"/>
                <a:ea typeface="Alibaba PuHuiTi R"/>
              </a:rPr>
              <a:t>UTF-8</a:t>
            </a:r>
            <a:r>
              <a:rPr lang="zh-CN" altLang="en-US" sz="1600" dirty="0">
                <a:solidFill>
                  <a:prstClr val="black">
                    <a:lumMod val="85000"/>
                    <a:lumOff val="15000"/>
                  </a:prstClr>
                </a:solidFill>
                <a:latin typeface="微软雅黑" pitchFamily="34" charset="-122"/>
                <a:ea typeface="Alibaba PuHuiTi R"/>
              </a:rPr>
              <a:t>。</a:t>
            </a:r>
            <a:endParaRPr lang="en-US" altLang="zh-CN" sz="1600" dirty="0">
              <a:solidFill>
                <a:prstClr val="black">
                  <a:lumMod val="85000"/>
                  <a:lumOff val="15000"/>
                </a:prstClr>
              </a:solidFill>
              <a:latin typeface="微软雅黑" pitchFamily="34" charset="-122"/>
              <a:ea typeface="Alibaba PuHuiTi R"/>
            </a:endParaRPr>
          </a:p>
        </p:txBody>
      </p:sp>
      <p:sp>
        <p:nvSpPr>
          <p:cNvPr id="9" name="TextBox 10">
            <a:extLst>
              <a:ext uri="{FF2B5EF4-FFF2-40B4-BE49-F238E27FC236}">
                <a16:creationId xmlns:a16="http://schemas.microsoft.com/office/drawing/2014/main" id="{8CC5304E-37A0-4BCD-91BE-84DB971D5059}"/>
              </a:ext>
            </a:extLst>
          </p:cNvPr>
          <p:cNvSpPr txBox="1"/>
          <p:nvPr/>
        </p:nvSpPr>
        <p:spPr>
          <a:xfrm>
            <a:off x="782320" y="3708296"/>
            <a:ext cx="8832849" cy="1941685"/>
          </a:xfrm>
          <a:prstGeom prst="rect">
            <a:avLst/>
          </a:prstGeom>
          <a:noFill/>
        </p:spPr>
        <p:txBody>
          <a:bodyPr>
            <a:spAutoFit/>
          </a:bodyPr>
          <a:lstStyle/>
          <a:p>
            <a:pPr>
              <a:lnSpc>
                <a:spcPct val="150000"/>
              </a:lnSpc>
              <a:defRPr/>
            </a:pPr>
            <a:r>
              <a:rPr lang="zh-CN" altLang="en-US"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en-US" altLang="zh-CN" sz="1600" dirty="0">
                <a:solidFill>
                  <a:srgbClr val="C00000"/>
                </a:solidFill>
                <a:latin typeface="Alibaba PuHuiTi R"/>
                <a:ea typeface="Alibaba PuHuiTi R"/>
              </a:rPr>
              <a:t>Unicode</a:t>
            </a:r>
            <a:r>
              <a:rPr lang="zh-CN" altLang="en-US" sz="1600" dirty="0">
                <a:solidFill>
                  <a:srgbClr val="C00000"/>
                </a:solidFill>
                <a:latin typeface="Alibaba PuHuiTi R"/>
                <a:ea typeface="Alibaba PuHuiTi R"/>
              </a:rPr>
              <a:t>是万国码，以</a:t>
            </a:r>
            <a:r>
              <a:rPr lang="en-US" altLang="zh-CN" sz="1600" dirty="0">
                <a:solidFill>
                  <a:srgbClr val="C00000"/>
                </a:solidFill>
                <a:latin typeface="Alibaba PuHuiTi R"/>
                <a:ea typeface="Alibaba PuHuiTi R"/>
              </a:rPr>
              <a:t>UTF-8</a:t>
            </a:r>
            <a:r>
              <a:rPr lang="zh-CN" altLang="en-US" sz="1600" dirty="0">
                <a:solidFill>
                  <a:srgbClr val="C00000"/>
                </a:solidFill>
                <a:latin typeface="Alibaba PuHuiTi R"/>
                <a:ea typeface="Alibaba PuHuiTi R"/>
              </a:rPr>
              <a:t>编码后一个中文一般以</a:t>
            </a:r>
            <a:r>
              <a:rPr lang="zh-CN" altLang="en-US" sz="1600" b="1" dirty="0">
                <a:solidFill>
                  <a:srgbClr val="C00000"/>
                </a:solidFill>
                <a:latin typeface="Alibaba PuHuiTi R"/>
                <a:ea typeface="Alibaba PuHuiTi R"/>
              </a:rPr>
              <a:t>三个字节</a:t>
            </a:r>
            <a:r>
              <a:rPr lang="zh-CN" altLang="en-US" sz="1600" dirty="0">
                <a:solidFill>
                  <a:srgbClr val="C00000"/>
                </a:solidFill>
                <a:latin typeface="Alibaba PuHuiTi R"/>
                <a:ea typeface="Alibaba PuHuiTi R"/>
              </a:rPr>
              <a:t>的形式存储。</a:t>
            </a:r>
            <a:endParaRPr lang="en-US" altLang="zh-CN" sz="1600" dirty="0">
              <a:solidFill>
                <a:srgbClr val="C00000"/>
              </a:solidFill>
              <a:latin typeface="Alibaba PuHuiTi R"/>
              <a:ea typeface="Alibaba PuHuiTi R"/>
            </a:endParaRPr>
          </a:p>
          <a:p>
            <a:pPr marL="285750" indent="-285750">
              <a:lnSpc>
                <a:spcPct val="150000"/>
              </a:lnSpc>
              <a:buFont typeface="Wingdings" panose="05000000000000000000" pitchFamily="2" charset="2"/>
              <a:buChar char="l"/>
              <a:defRPr/>
            </a:pPr>
            <a:r>
              <a:rPr lang="en-US" altLang="zh-CN" sz="1600" dirty="0">
                <a:solidFill>
                  <a:srgbClr val="C00000"/>
                </a:solidFill>
                <a:latin typeface="Alibaba PuHuiTi R"/>
                <a:ea typeface="Alibaba PuHuiTi R"/>
              </a:rPr>
              <a:t>UTF-8</a:t>
            </a:r>
            <a:r>
              <a:rPr lang="zh-CN" altLang="en-US" sz="1600" dirty="0">
                <a:solidFill>
                  <a:srgbClr val="C00000"/>
                </a:solidFill>
                <a:latin typeface="Alibaba PuHuiTi R"/>
                <a:ea typeface="Alibaba PuHuiTi R"/>
              </a:rPr>
              <a:t>也要兼容</a:t>
            </a:r>
            <a:r>
              <a:rPr lang="en-US" altLang="zh-CN" sz="1600" dirty="0">
                <a:solidFill>
                  <a:srgbClr val="C00000"/>
                </a:solidFill>
                <a:latin typeface="Alibaba PuHuiTi R"/>
                <a:ea typeface="Alibaba PuHuiTi R"/>
              </a:rPr>
              <a:t>ASCII</a:t>
            </a:r>
            <a:r>
              <a:rPr lang="zh-CN" altLang="en-US" sz="1600" dirty="0">
                <a:solidFill>
                  <a:srgbClr val="C00000"/>
                </a:solidFill>
                <a:latin typeface="Alibaba PuHuiTi R"/>
                <a:ea typeface="Alibaba PuHuiTi R"/>
              </a:rPr>
              <a:t>编码表。</a:t>
            </a:r>
            <a:endParaRPr lang="en-US" altLang="zh-CN" sz="1600" dirty="0">
              <a:solidFill>
                <a:srgbClr val="C00000"/>
              </a:solidFill>
              <a:latin typeface="Alibaba PuHuiTi R"/>
              <a:ea typeface="Alibaba PuHuiTi R"/>
            </a:endParaRPr>
          </a:p>
          <a:p>
            <a:pPr marL="285750" indent="-285750">
              <a:lnSpc>
                <a:spcPct val="150000"/>
              </a:lnSpc>
              <a:buFont typeface="Wingdings" panose="05000000000000000000" pitchFamily="2" charset="2"/>
              <a:buChar char="l"/>
              <a:defRPr/>
            </a:pPr>
            <a:r>
              <a:rPr lang="zh-CN" altLang="en-US" sz="1600" dirty="0">
                <a:solidFill>
                  <a:srgbClr val="C00000"/>
                </a:solidFill>
                <a:latin typeface="Alibaba PuHuiTi R"/>
                <a:ea typeface="Alibaba PuHuiTi R"/>
              </a:rPr>
              <a:t>技术人员都应该使用</a:t>
            </a:r>
            <a:r>
              <a:rPr lang="en-US" altLang="zh-CN" sz="1600" dirty="0">
                <a:solidFill>
                  <a:srgbClr val="C00000"/>
                </a:solidFill>
                <a:latin typeface="Alibaba PuHuiTi R"/>
                <a:ea typeface="Alibaba PuHuiTi R"/>
              </a:rPr>
              <a:t>UTF-8</a:t>
            </a:r>
            <a:r>
              <a:rPr lang="zh-CN" altLang="en-US" sz="1600" dirty="0">
                <a:solidFill>
                  <a:srgbClr val="C00000"/>
                </a:solidFill>
                <a:latin typeface="Alibaba PuHuiTi R"/>
                <a:ea typeface="Alibaba PuHuiTi R"/>
              </a:rPr>
              <a:t>的字符集编码。</a:t>
            </a:r>
            <a:endParaRPr lang="en-US" altLang="zh-CN" sz="1600" dirty="0">
              <a:solidFill>
                <a:srgbClr val="C00000"/>
              </a:solidFill>
              <a:latin typeface="Alibaba PuHuiTi R"/>
              <a:ea typeface="Alibaba PuHuiTi R"/>
            </a:endParaRPr>
          </a:p>
          <a:p>
            <a:pPr marL="285750" indent="-285750">
              <a:lnSpc>
                <a:spcPct val="150000"/>
              </a:lnSpc>
              <a:buFont typeface="Wingdings" panose="05000000000000000000" pitchFamily="2" charset="2"/>
              <a:buChar char="l"/>
              <a:defRPr/>
            </a:pPr>
            <a:r>
              <a:rPr lang="zh-CN" altLang="en-US" sz="1600" dirty="0">
                <a:solidFill>
                  <a:srgbClr val="C00000"/>
                </a:solidFill>
                <a:latin typeface="Alibaba PuHuiTi R"/>
                <a:ea typeface="Alibaba PuHuiTi R"/>
              </a:rPr>
              <a:t>编码前和编码后的字符集需要一致，否则会出现中文乱码。</a:t>
            </a:r>
            <a:endParaRPr lang="en-US" altLang="zh-CN" sz="1600" dirty="0">
              <a:solidFill>
                <a:srgbClr val="C00000"/>
              </a:solidFill>
              <a:latin typeface="Alibaba PuHuiTi R"/>
              <a:ea typeface="Alibaba PuHuiTi R"/>
            </a:endParaRPr>
          </a:p>
        </p:txBody>
      </p:sp>
      <p:sp>
        <p:nvSpPr>
          <p:cNvPr id="12" name="文本框 11">
            <a:extLst>
              <a:ext uri="{FF2B5EF4-FFF2-40B4-BE49-F238E27FC236}">
                <a16:creationId xmlns:a16="http://schemas.microsoft.com/office/drawing/2014/main" id="{99E49A68-2B57-4340-8C84-4AA686436DF8}"/>
              </a:ext>
            </a:extLst>
          </p:cNvPr>
          <p:cNvSpPr txBox="1"/>
          <p:nvPr/>
        </p:nvSpPr>
        <p:spPr>
          <a:xfrm>
            <a:off x="782320" y="1655027"/>
            <a:ext cx="10921424" cy="791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600" dirty="0">
                <a:ea typeface="Alibaba PuHuiTi R"/>
              </a:rPr>
              <a:t> unicode（又称统一码、万国码、单一码）是计算机科学领域里的一项业界字符编码标准。</a:t>
            </a:r>
            <a:endParaRPr lang="en-US" altLang="zh-CN" sz="1600" dirty="0">
              <a:ea typeface="Alibaba PuHuiTi R"/>
            </a:endParaRPr>
          </a:p>
          <a:p>
            <a:pPr marL="285750" indent="-285750">
              <a:lnSpc>
                <a:spcPct val="150000"/>
              </a:lnSpc>
              <a:buFont typeface="Wingdings" panose="05000000000000000000" pitchFamily="2" charset="2"/>
              <a:buChar char="l"/>
            </a:pPr>
            <a:r>
              <a:rPr lang="zh-CN" altLang="en-US" sz="1600" dirty="0">
                <a:ea typeface="Alibaba PuHuiTi R"/>
              </a:rPr>
              <a:t>容纳世界上大多数国家的所有常见文字和符号。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 calcmode="lin" valueType="num">
                                      <p:cBhvr additive="base">
                                        <p:cTn id="3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1" end="1"/>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 calcmode="lin" valueType="num">
                                      <p:cBhvr additive="base">
                                        <p:cTn id="3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2" end="2"/>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 calcmode="lin" valueType="num">
                                      <p:cBhvr additive="base">
                                        <p:cTn id="4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
                                            <p:txEl>
                                              <p:pRg st="3" end="3"/>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 calcmode="lin" valueType="num">
                                      <p:cBhvr additive="base">
                                        <p:cTn id="44"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13826" y="766251"/>
            <a:ext cx="5973761" cy="4898379"/>
          </a:xfrm>
        </p:spPr>
        <p:txBody>
          <a:bodyPr/>
          <a:lstStyle/>
          <a:p>
            <a:pPr>
              <a:lnSpc>
                <a:spcPct val="250000"/>
              </a:lnSpc>
              <a:buFont typeface="Wingdings" panose="05000000000000000000" pitchFamily="2" charset="2"/>
              <a:buChar char="Ø"/>
            </a:pP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804148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a:extLst>
              <a:ext uri="{FF2B5EF4-FFF2-40B4-BE49-F238E27FC236}">
                <a16:creationId xmlns:a16="http://schemas.microsoft.com/office/drawing/2014/main" id="{3A62B75C-BB96-4D83-9400-1B213A05BA6B}"/>
              </a:ext>
            </a:extLst>
          </p:cNvPr>
          <p:cNvGrpSpPr>
            <a:grpSpLocks/>
          </p:cNvGrpSpPr>
          <p:nvPr/>
        </p:nvGrpSpPr>
        <p:grpSpPr bwMode="auto">
          <a:xfrm>
            <a:off x="1625600" y="2986616"/>
            <a:ext cx="865717" cy="338554"/>
            <a:chOff x="1219955" y="2240091"/>
            <a:chExt cx="648072" cy="253832"/>
          </a:xfrm>
        </p:grpSpPr>
        <p:cxnSp>
          <p:nvCxnSpPr>
            <p:cNvPr id="8" name="直接箭头连接符 7">
              <a:extLst>
                <a:ext uri="{FF2B5EF4-FFF2-40B4-BE49-F238E27FC236}">
                  <a16:creationId xmlns:a16="http://schemas.microsoft.com/office/drawing/2014/main" id="{ACD48721-431F-4943-B2A0-83EC88283B8B}"/>
                </a:ext>
              </a:extLst>
            </p:cNvPr>
            <p:cNvCxnSpPr/>
            <p:nvPr/>
          </p:nvCxnSpPr>
          <p:spPr>
            <a:xfrm>
              <a:off x="1219955" y="2452746"/>
              <a:ext cx="6480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3E73BC26-FBFA-4264-89E0-25C04F044802}"/>
                </a:ext>
              </a:extLst>
            </p:cNvPr>
            <p:cNvSpPr/>
            <p:nvPr/>
          </p:nvSpPr>
          <p:spPr>
            <a:xfrm>
              <a:off x="1259569" y="2240091"/>
              <a:ext cx="445441" cy="253832"/>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查询</a:t>
              </a:r>
              <a:endParaRPr lang="zh-CN" altLang="en-US" sz="1600" dirty="0">
                <a:latin typeface="Alibaba PuHuiTi R"/>
              </a:endParaRPr>
            </a:p>
          </p:txBody>
        </p:sp>
      </p:grpSp>
      <p:grpSp>
        <p:nvGrpSpPr>
          <p:cNvPr id="81920" name="组合 81919">
            <a:extLst>
              <a:ext uri="{FF2B5EF4-FFF2-40B4-BE49-F238E27FC236}">
                <a16:creationId xmlns:a16="http://schemas.microsoft.com/office/drawing/2014/main" id="{1F193F68-A753-4F6C-8CA2-5851ABC25EC1}"/>
              </a:ext>
            </a:extLst>
          </p:cNvPr>
          <p:cNvGrpSpPr>
            <a:grpSpLocks/>
          </p:cNvGrpSpPr>
          <p:nvPr/>
        </p:nvGrpSpPr>
        <p:grpSpPr bwMode="auto">
          <a:xfrm>
            <a:off x="5336117" y="2916773"/>
            <a:ext cx="863600" cy="338667"/>
            <a:chOff x="4002045" y="2187254"/>
            <a:chExt cx="648072" cy="253916"/>
          </a:xfrm>
        </p:grpSpPr>
        <p:cxnSp>
          <p:nvCxnSpPr>
            <p:cNvPr id="16" name="直接箭头连接符 15">
              <a:extLst>
                <a:ext uri="{FF2B5EF4-FFF2-40B4-BE49-F238E27FC236}">
                  <a16:creationId xmlns:a16="http://schemas.microsoft.com/office/drawing/2014/main" id="{B9BDC75D-0EDB-40FA-858A-8A02D10531DB}"/>
                </a:ext>
              </a:extLst>
            </p:cNvPr>
            <p:cNvCxnSpPr/>
            <p:nvPr/>
          </p:nvCxnSpPr>
          <p:spPr>
            <a:xfrm>
              <a:off x="4002045" y="2441170"/>
              <a:ext cx="6480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矩形 16">
              <a:extLst>
                <a:ext uri="{FF2B5EF4-FFF2-40B4-BE49-F238E27FC236}">
                  <a16:creationId xmlns:a16="http://schemas.microsoft.com/office/drawing/2014/main" id="{169ECE8E-F5BF-4C5B-B347-88AD4CFCE701}"/>
                </a:ext>
              </a:extLst>
            </p:cNvPr>
            <p:cNvSpPr/>
            <p:nvPr/>
          </p:nvSpPr>
          <p:spPr>
            <a:xfrm>
              <a:off x="4079877" y="2187254"/>
              <a:ext cx="446533" cy="253831"/>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编码</a:t>
              </a:r>
              <a:endParaRPr lang="zh-CN" altLang="en-US" sz="1600" dirty="0">
                <a:latin typeface="Alibaba PuHuiTi R"/>
              </a:endParaRPr>
            </a:p>
          </p:txBody>
        </p:sp>
      </p:grpSp>
      <p:grpSp>
        <p:nvGrpSpPr>
          <p:cNvPr id="63" name="组合 62">
            <a:extLst>
              <a:ext uri="{FF2B5EF4-FFF2-40B4-BE49-F238E27FC236}">
                <a16:creationId xmlns:a16="http://schemas.microsoft.com/office/drawing/2014/main" id="{728BF372-8E50-47E8-8540-021AD75851D5}"/>
              </a:ext>
            </a:extLst>
          </p:cNvPr>
          <p:cNvGrpSpPr>
            <a:grpSpLocks/>
          </p:cNvGrpSpPr>
          <p:nvPr/>
        </p:nvGrpSpPr>
        <p:grpSpPr bwMode="auto">
          <a:xfrm>
            <a:off x="2510368" y="2457451"/>
            <a:ext cx="922866" cy="2592916"/>
            <a:chOff x="1883007" y="1842873"/>
            <a:chExt cx="692062" cy="1944216"/>
          </a:xfrm>
        </p:grpSpPr>
        <p:sp>
          <p:nvSpPr>
            <p:cNvPr id="14" name="矩形 13">
              <a:extLst>
                <a:ext uri="{FF2B5EF4-FFF2-40B4-BE49-F238E27FC236}">
                  <a16:creationId xmlns:a16="http://schemas.microsoft.com/office/drawing/2014/main" id="{1A27A82D-7712-415B-AB19-04FA59F43F9F}"/>
                </a:ext>
              </a:extLst>
            </p:cNvPr>
            <p:cNvSpPr/>
            <p:nvPr/>
          </p:nvSpPr>
          <p:spPr>
            <a:xfrm>
              <a:off x="1889356" y="2566598"/>
              <a:ext cx="655289" cy="438475"/>
            </a:xfrm>
            <a:prstGeom prst="rect">
              <a:avLst/>
            </a:prstGeom>
          </p:spPr>
          <p:txBody>
            <a:bodyPr wrap="none">
              <a:spAutoFit/>
            </a:bodyPr>
            <a:lstStyle/>
            <a:p>
              <a:pPr>
                <a:defRPr/>
              </a:pPr>
              <a:r>
                <a:rPr lang="en-US" altLang="zh-CN" sz="1600" dirty="0">
                  <a:solidFill>
                    <a:prstClr val="black">
                      <a:lumMod val="85000"/>
                      <a:lumOff val="15000"/>
                    </a:prstClr>
                  </a:solidFill>
                  <a:latin typeface="Alibaba PuHuiTi R"/>
                  <a:ea typeface="微软雅黑" pitchFamily="34" charset="-122"/>
                </a:rPr>
                <a:t>Unicode</a:t>
              </a:r>
            </a:p>
            <a:p>
              <a:pPr>
                <a:defRPr/>
              </a:pPr>
              <a:r>
                <a:rPr lang="zh-CN" altLang="en-US" sz="1600" dirty="0">
                  <a:solidFill>
                    <a:prstClr val="black">
                      <a:lumMod val="85000"/>
                      <a:lumOff val="15000"/>
                    </a:prstClr>
                  </a:solidFill>
                  <a:latin typeface="Alibaba PuHuiTi R"/>
                  <a:ea typeface="微软雅黑" pitchFamily="34" charset="-122"/>
                </a:rPr>
                <a:t>    码表</a:t>
              </a:r>
              <a:endParaRPr lang="zh-CN" altLang="en-US" sz="1600" dirty="0">
                <a:latin typeface="Alibaba PuHuiTi R"/>
              </a:endParaRPr>
            </a:p>
          </p:txBody>
        </p:sp>
        <p:sp>
          <p:nvSpPr>
            <p:cNvPr id="15" name="圆角矩形 14">
              <a:extLst>
                <a:ext uri="{FF2B5EF4-FFF2-40B4-BE49-F238E27FC236}">
                  <a16:creationId xmlns:a16="http://schemas.microsoft.com/office/drawing/2014/main" id="{84940641-0553-4BD3-A71D-78051ADB6A3B}"/>
                </a:ext>
              </a:extLst>
            </p:cNvPr>
            <p:cNvSpPr/>
            <p:nvPr/>
          </p:nvSpPr>
          <p:spPr>
            <a:xfrm>
              <a:off x="1883007" y="1842873"/>
              <a:ext cx="692062" cy="1944216"/>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Alibaba PuHuiTi R"/>
              </a:endParaRPr>
            </a:p>
          </p:txBody>
        </p:sp>
      </p:grpSp>
      <p:sp>
        <p:nvSpPr>
          <p:cNvPr id="40" name="矩形 39">
            <a:extLst>
              <a:ext uri="{FF2B5EF4-FFF2-40B4-BE49-F238E27FC236}">
                <a16:creationId xmlns:a16="http://schemas.microsoft.com/office/drawing/2014/main" id="{E245D7CD-FCE7-4A46-AAB2-17BE49BB0831}"/>
              </a:ext>
            </a:extLst>
          </p:cNvPr>
          <p:cNvSpPr/>
          <p:nvPr/>
        </p:nvSpPr>
        <p:spPr>
          <a:xfrm>
            <a:off x="3653367" y="3083985"/>
            <a:ext cx="1826141" cy="338554"/>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码表中对应的数字</a:t>
            </a:r>
            <a:endParaRPr lang="zh-CN" altLang="en-US" sz="1600" dirty="0">
              <a:latin typeface="Alibaba PuHuiTi R"/>
            </a:endParaRPr>
          </a:p>
        </p:txBody>
      </p:sp>
      <p:grpSp>
        <p:nvGrpSpPr>
          <p:cNvPr id="81922" name="组合 81921">
            <a:extLst>
              <a:ext uri="{FF2B5EF4-FFF2-40B4-BE49-F238E27FC236}">
                <a16:creationId xmlns:a16="http://schemas.microsoft.com/office/drawing/2014/main" id="{72F30736-452C-4CE7-8C30-E2D7E22E3CEC}"/>
              </a:ext>
            </a:extLst>
          </p:cNvPr>
          <p:cNvGrpSpPr>
            <a:grpSpLocks/>
          </p:cNvGrpSpPr>
          <p:nvPr/>
        </p:nvGrpSpPr>
        <p:grpSpPr bwMode="auto">
          <a:xfrm>
            <a:off x="7344834" y="2878667"/>
            <a:ext cx="1852084" cy="372533"/>
            <a:chOff x="5508104" y="2159300"/>
            <a:chExt cx="1389200" cy="279743"/>
          </a:xfrm>
        </p:grpSpPr>
        <p:cxnSp>
          <p:nvCxnSpPr>
            <p:cNvPr id="41" name="直接箭头连接符 40">
              <a:extLst>
                <a:ext uri="{FF2B5EF4-FFF2-40B4-BE49-F238E27FC236}">
                  <a16:creationId xmlns:a16="http://schemas.microsoft.com/office/drawing/2014/main" id="{2146EEE5-9171-4449-B428-5B68062A42A3}"/>
                </a:ext>
              </a:extLst>
            </p:cNvPr>
            <p:cNvCxnSpPr/>
            <p:nvPr/>
          </p:nvCxnSpPr>
          <p:spPr>
            <a:xfrm>
              <a:off x="5508104" y="2439043"/>
              <a:ext cx="1389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矩形 41">
              <a:extLst>
                <a:ext uri="{FF2B5EF4-FFF2-40B4-BE49-F238E27FC236}">
                  <a16:creationId xmlns:a16="http://schemas.microsoft.com/office/drawing/2014/main" id="{BFF9CF39-D880-43FA-901C-6DEC7520E676}"/>
                </a:ext>
              </a:extLst>
            </p:cNvPr>
            <p:cNvSpPr/>
            <p:nvPr/>
          </p:nvSpPr>
          <p:spPr>
            <a:xfrm>
              <a:off x="5692272" y="2159300"/>
              <a:ext cx="908031" cy="254227"/>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转换二进制</a:t>
              </a:r>
              <a:endParaRPr lang="zh-CN" altLang="en-US" sz="1600" dirty="0">
                <a:latin typeface="Alibaba PuHuiTi R"/>
              </a:endParaRPr>
            </a:p>
          </p:txBody>
        </p:sp>
      </p:grpSp>
      <p:grpSp>
        <p:nvGrpSpPr>
          <p:cNvPr id="81921" name="组合 81920">
            <a:extLst>
              <a:ext uri="{FF2B5EF4-FFF2-40B4-BE49-F238E27FC236}">
                <a16:creationId xmlns:a16="http://schemas.microsoft.com/office/drawing/2014/main" id="{D0C22440-B852-42DC-B5A7-48FA6F85130B}"/>
              </a:ext>
            </a:extLst>
          </p:cNvPr>
          <p:cNvGrpSpPr>
            <a:grpSpLocks/>
          </p:cNvGrpSpPr>
          <p:nvPr/>
        </p:nvGrpSpPr>
        <p:grpSpPr bwMode="auto">
          <a:xfrm>
            <a:off x="6322486" y="2457451"/>
            <a:ext cx="922867" cy="2592916"/>
            <a:chOff x="4742321" y="1842873"/>
            <a:chExt cx="691286" cy="1944216"/>
          </a:xfrm>
        </p:grpSpPr>
        <p:sp>
          <p:nvSpPr>
            <p:cNvPr id="19" name="矩形 18">
              <a:extLst>
                <a:ext uri="{FF2B5EF4-FFF2-40B4-BE49-F238E27FC236}">
                  <a16:creationId xmlns:a16="http://schemas.microsoft.com/office/drawing/2014/main" id="{11AFA8EA-1597-4624-8CCA-6832D7905B1E}"/>
                </a:ext>
              </a:extLst>
            </p:cNvPr>
            <p:cNvSpPr/>
            <p:nvPr/>
          </p:nvSpPr>
          <p:spPr>
            <a:xfrm>
              <a:off x="4762932" y="2682457"/>
              <a:ext cx="541779" cy="253854"/>
            </a:xfrm>
            <a:prstGeom prst="rect">
              <a:avLst/>
            </a:prstGeom>
          </p:spPr>
          <p:txBody>
            <a:bodyPr wrap="none">
              <a:spAutoFit/>
            </a:bodyPr>
            <a:lstStyle/>
            <a:p>
              <a:pPr>
                <a:defRPr/>
              </a:pPr>
              <a:r>
                <a:rPr lang="en-US" altLang="zh-CN" sz="1600" dirty="0">
                  <a:solidFill>
                    <a:prstClr val="black">
                      <a:lumMod val="85000"/>
                      <a:lumOff val="15000"/>
                    </a:prstClr>
                  </a:solidFill>
                  <a:latin typeface="Alibaba PuHuiTi R"/>
                  <a:ea typeface="微软雅黑" pitchFamily="34" charset="-122"/>
                </a:rPr>
                <a:t> UTF-8</a:t>
              </a:r>
            </a:p>
          </p:txBody>
        </p:sp>
        <p:sp>
          <p:nvSpPr>
            <p:cNvPr id="45" name="圆角矩形 44">
              <a:extLst>
                <a:ext uri="{FF2B5EF4-FFF2-40B4-BE49-F238E27FC236}">
                  <a16:creationId xmlns:a16="http://schemas.microsoft.com/office/drawing/2014/main" id="{2D545F71-EFF0-4005-A4F1-9E7538DE0286}"/>
                </a:ext>
              </a:extLst>
            </p:cNvPr>
            <p:cNvSpPr/>
            <p:nvPr/>
          </p:nvSpPr>
          <p:spPr>
            <a:xfrm>
              <a:off x="4742321" y="1842873"/>
              <a:ext cx="691286" cy="1944216"/>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Alibaba PuHuiTi R"/>
              </a:endParaRPr>
            </a:p>
          </p:txBody>
        </p:sp>
      </p:grpSp>
      <p:grpSp>
        <p:nvGrpSpPr>
          <p:cNvPr id="81924" name="组合 81923">
            <a:extLst>
              <a:ext uri="{FF2B5EF4-FFF2-40B4-BE49-F238E27FC236}">
                <a16:creationId xmlns:a16="http://schemas.microsoft.com/office/drawing/2014/main" id="{AC787A6C-7BB0-4BFE-BC7B-8CCE421E21D2}"/>
              </a:ext>
            </a:extLst>
          </p:cNvPr>
          <p:cNvGrpSpPr>
            <a:grpSpLocks/>
          </p:cNvGrpSpPr>
          <p:nvPr/>
        </p:nvGrpSpPr>
        <p:grpSpPr bwMode="auto">
          <a:xfrm>
            <a:off x="9359894" y="2372785"/>
            <a:ext cx="922866" cy="2592916"/>
            <a:chOff x="7020272" y="1779662"/>
            <a:chExt cx="691286" cy="1944216"/>
          </a:xfrm>
        </p:grpSpPr>
        <p:sp>
          <p:nvSpPr>
            <p:cNvPr id="23" name="矩形 22">
              <a:extLst>
                <a:ext uri="{FF2B5EF4-FFF2-40B4-BE49-F238E27FC236}">
                  <a16:creationId xmlns:a16="http://schemas.microsoft.com/office/drawing/2014/main" id="{188EF13E-03B2-4B69-8F2E-F6C2F0D7E153}"/>
                </a:ext>
              </a:extLst>
            </p:cNvPr>
            <p:cNvSpPr/>
            <p:nvPr/>
          </p:nvSpPr>
          <p:spPr>
            <a:xfrm>
              <a:off x="7071009" y="2544652"/>
              <a:ext cx="599416" cy="438475"/>
            </a:xfrm>
            <a:prstGeom prst="rect">
              <a:avLst/>
            </a:prstGeom>
          </p:spPr>
          <p:txBody>
            <a:bodyPr wrap="none">
              <a:spAutoFit/>
            </a:bodyPr>
            <a:lstStyle/>
            <a:p>
              <a:pPr>
                <a:defRPr/>
              </a:pPr>
              <a:r>
                <a:rPr lang="en-US" altLang="zh-CN" sz="1600" dirty="0">
                  <a:solidFill>
                    <a:prstClr val="black">
                      <a:lumMod val="85000"/>
                      <a:lumOff val="15000"/>
                    </a:prstClr>
                  </a:solidFill>
                  <a:latin typeface="Alibaba PuHuiTi R"/>
                  <a:ea typeface="微软雅黑" pitchFamily="34" charset="-122"/>
                </a:rPr>
                <a:t> </a:t>
              </a:r>
              <a:r>
                <a:rPr lang="zh-CN" altLang="en-US" sz="1600" dirty="0">
                  <a:solidFill>
                    <a:prstClr val="black">
                      <a:lumMod val="85000"/>
                      <a:lumOff val="15000"/>
                    </a:prstClr>
                  </a:solidFill>
                  <a:latin typeface="Alibaba PuHuiTi R"/>
                  <a:ea typeface="微软雅黑" pitchFamily="34" charset="-122"/>
                </a:rPr>
                <a:t>存储</a:t>
              </a:r>
              <a:endParaRPr lang="en-US" altLang="zh-CN" sz="1600" dirty="0">
                <a:solidFill>
                  <a:prstClr val="black">
                    <a:lumMod val="85000"/>
                    <a:lumOff val="15000"/>
                  </a:prstClr>
                </a:solidFill>
                <a:latin typeface="Alibaba PuHuiTi R"/>
                <a:ea typeface="微软雅黑" pitchFamily="34" charset="-122"/>
              </a:endParaRPr>
            </a:p>
            <a:p>
              <a:pPr>
                <a:defRPr/>
              </a:pPr>
              <a:r>
                <a:rPr lang="zh-CN" altLang="en-US" sz="1600" dirty="0">
                  <a:solidFill>
                    <a:prstClr val="black">
                      <a:lumMod val="85000"/>
                      <a:lumOff val="15000"/>
                    </a:prstClr>
                  </a:solidFill>
                  <a:latin typeface="Alibaba PuHuiTi R"/>
                  <a:ea typeface="微软雅黑" pitchFamily="34" charset="-122"/>
                </a:rPr>
                <a:t>计算机</a:t>
              </a:r>
              <a:endParaRPr lang="zh-CN" altLang="en-US" sz="1600" dirty="0">
                <a:latin typeface="Alibaba PuHuiTi R"/>
              </a:endParaRPr>
            </a:p>
          </p:txBody>
        </p:sp>
        <p:sp>
          <p:nvSpPr>
            <p:cNvPr id="46" name="圆角矩形 45">
              <a:extLst>
                <a:ext uri="{FF2B5EF4-FFF2-40B4-BE49-F238E27FC236}">
                  <a16:creationId xmlns:a16="http://schemas.microsoft.com/office/drawing/2014/main" id="{F51D3A46-C0AB-4DD0-A37A-B81A5C1DF574}"/>
                </a:ext>
              </a:extLst>
            </p:cNvPr>
            <p:cNvSpPr/>
            <p:nvPr/>
          </p:nvSpPr>
          <p:spPr>
            <a:xfrm>
              <a:off x="7020272" y="1779662"/>
              <a:ext cx="691286" cy="1944216"/>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Alibaba PuHuiTi R"/>
              </a:endParaRPr>
            </a:p>
          </p:txBody>
        </p:sp>
      </p:grpSp>
      <p:grpSp>
        <p:nvGrpSpPr>
          <p:cNvPr id="81925" name="组合 81924">
            <a:extLst>
              <a:ext uri="{FF2B5EF4-FFF2-40B4-BE49-F238E27FC236}">
                <a16:creationId xmlns:a16="http://schemas.microsoft.com/office/drawing/2014/main" id="{A8CACA8D-7D71-4B1F-BF1F-8698C47C5113}"/>
              </a:ext>
            </a:extLst>
          </p:cNvPr>
          <p:cNvGrpSpPr>
            <a:grpSpLocks/>
          </p:cNvGrpSpPr>
          <p:nvPr/>
        </p:nvGrpSpPr>
        <p:grpSpPr bwMode="auto">
          <a:xfrm>
            <a:off x="10367437" y="3867151"/>
            <a:ext cx="1223288" cy="338553"/>
            <a:chOff x="7775848" y="2900708"/>
            <a:chExt cx="917970" cy="253831"/>
          </a:xfrm>
        </p:grpSpPr>
        <p:cxnSp>
          <p:nvCxnSpPr>
            <p:cNvPr id="48" name="直接箭头连接符 47">
              <a:extLst>
                <a:ext uri="{FF2B5EF4-FFF2-40B4-BE49-F238E27FC236}">
                  <a16:creationId xmlns:a16="http://schemas.microsoft.com/office/drawing/2014/main" id="{0093D326-14C1-4D58-9AE4-ECBFE37C6577}"/>
                </a:ext>
              </a:extLst>
            </p:cNvPr>
            <p:cNvCxnSpPr/>
            <p:nvPr/>
          </p:nvCxnSpPr>
          <p:spPr>
            <a:xfrm flipH="1">
              <a:off x="7775848" y="3148276"/>
              <a:ext cx="90060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CABBC0C8-C79A-4DF3-A95B-E1BCC40FF112}"/>
                </a:ext>
              </a:extLst>
            </p:cNvPr>
            <p:cNvSpPr/>
            <p:nvPr/>
          </p:nvSpPr>
          <p:spPr>
            <a:xfrm>
              <a:off x="7785378" y="2900708"/>
              <a:ext cx="908440" cy="253831"/>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读取二进制</a:t>
              </a:r>
              <a:endParaRPr lang="zh-CN" altLang="en-US" sz="1600" dirty="0">
                <a:latin typeface="Alibaba PuHuiTi R"/>
              </a:endParaRPr>
            </a:p>
          </p:txBody>
        </p:sp>
      </p:grpSp>
      <p:grpSp>
        <p:nvGrpSpPr>
          <p:cNvPr id="81926" name="组合 81925">
            <a:extLst>
              <a:ext uri="{FF2B5EF4-FFF2-40B4-BE49-F238E27FC236}">
                <a16:creationId xmlns:a16="http://schemas.microsoft.com/office/drawing/2014/main" id="{1E1A3282-34C2-4B70-B6FD-89BF391196D8}"/>
              </a:ext>
            </a:extLst>
          </p:cNvPr>
          <p:cNvGrpSpPr>
            <a:grpSpLocks/>
          </p:cNvGrpSpPr>
          <p:nvPr/>
        </p:nvGrpSpPr>
        <p:grpSpPr bwMode="auto">
          <a:xfrm>
            <a:off x="7351185" y="3824817"/>
            <a:ext cx="1824567" cy="372533"/>
            <a:chOff x="5513012" y="2868070"/>
            <a:chExt cx="1368154" cy="279744"/>
          </a:xfrm>
        </p:grpSpPr>
        <p:cxnSp>
          <p:nvCxnSpPr>
            <p:cNvPr id="52" name="直接箭头连接符 51">
              <a:extLst>
                <a:ext uri="{FF2B5EF4-FFF2-40B4-BE49-F238E27FC236}">
                  <a16:creationId xmlns:a16="http://schemas.microsoft.com/office/drawing/2014/main" id="{5584AB6E-13D4-4952-BBB2-9AE22FE7A8DA}"/>
                </a:ext>
              </a:extLst>
            </p:cNvPr>
            <p:cNvCxnSpPr/>
            <p:nvPr/>
          </p:nvCxnSpPr>
          <p:spPr>
            <a:xfrm flipH="1">
              <a:off x="5513012" y="3147814"/>
              <a:ext cx="13681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46819FAF-A838-4A18-89CD-DC1A4296E709}"/>
                </a:ext>
              </a:extLst>
            </p:cNvPr>
            <p:cNvSpPr/>
            <p:nvPr/>
          </p:nvSpPr>
          <p:spPr>
            <a:xfrm>
              <a:off x="5928855" y="2868070"/>
              <a:ext cx="446188" cy="254228"/>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解码</a:t>
              </a:r>
              <a:endParaRPr lang="zh-CN" altLang="en-US" sz="1600" dirty="0">
                <a:latin typeface="Alibaba PuHuiTi R"/>
              </a:endParaRPr>
            </a:p>
          </p:txBody>
        </p:sp>
      </p:grpSp>
      <p:sp>
        <p:nvSpPr>
          <p:cNvPr id="54" name="矩形 53">
            <a:extLst>
              <a:ext uri="{FF2B5EF4-FFF2-40B4-BE49-F238E27FC236}">
                <a16:creationId xmlns:a16="http://schemas.microsoft.com/office/drawing/2014/main" id="{81251B58-E344-4B4D-880D-2881D5D94AF9}"/>
              </a:ext>
            </a:extLst>
          </p:cNvPr>
          <p:cNvSpPr/>
          <p:nvPr/>
        </p:nvSpPr>
        <p:spPr>
          <a:xfrm>
            <a:off x="4707467" y="4028018"/>
            <a:ext cx="1826141" cy="338554"/>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码表中对应的数字</a:t>
            </a:r>
            <a:endParaRPr lang="zh-CN" altLang="en-US" sz="1600" dirty="0">
              <a:latin typeface="Alibaba PuHuiTi R"/>
            </a:endParaRPr>
          </a:p>
        </p:txBody>
      </p:sp>
      <p:grpSp>
        <p:nvGrpSpPr>
          <p:cNvPr id="81929" name="组合 81928">
            <a:extLst>
              <a:ext uri="{FF2B5EF4-FFF2-40B4-BE49-F238E27FC236}">
                <a16:creationId xmlns:a16="http://schemas.microsoft.com/office/drawing/2014/main" id="{F17BCC77-2552-48F9-B407-72A1B866DD9A}"/>
              </a:ext>
            </a:extLst>
          </p:cNvPr>
          <p:cNvGrpSpPr>
            <a:grpSpLocks/>
          </p:cNvGrpSpPr>
          <p:nvPr/>
        </p:nvGrpSpPr>
        <p:grpSpPr bwMode="auto">
          <a:xfrm>
            <a:off x="577851" y="2457451"/>
            <a:ext cx="1005403" cy="2592916"/>
            <a:chOff x="433913" y="1842872"/>
            <a:chExt cx="753005" cy="2025021"/>
          </a:xfrm>
        </p:grpSpPr>
        <p:sp>
          <p:nvSpPr>
            <p:cNvPr id="4" name="矩形 3">
              <a:extLst>
                <a:ext uri="{FF2B5EF4-FFF2-40B4-BE49-F238E27FC236}">
                  <a16:creationId xmlns:a16="http://schemas.microsoft.com/office/drawing/2014/main" id="{B74FF85F-2FF2-4FCC-B6D8-07D47C39E2D2}"/>
                </a:ext>
              </a:extLst>
            </p:cNvPr>
            <p:cNvSpPr/>
            <p:nvPr/>
          </p:nvSpPr>
          <p:spPr>
            <a:xfrm>
              <a:off x="433913" y="2548736"/>
              <a:ext cx="753005" cy="648994"/>
            </a:xfrm>
            <a:prstGeom prst="rect">
              <a:avLst/>
            </a:prstGeom>
          </p:spPr>
          <p:txBody>
            <a:bodyPr wrap="none">
              <a:spAutoFit/>
            </a:bodyPr>
            <a:lstStyle/>
            <a:p>
              <a:pPr>
                <a:defRPr/>
              </a:pPr>
              <a:r>
                <a:rPr lang="zh-CN" altLang="en-US" sz="1600" dirty="0">
                  <a:solidFill>
                    <a:srgbClr val="C00000"/>
                  </a:solidFill>
                  <a:latin typeface="Alibaba PuHuiTi R"/>
                </a:rPr>
                <a:t>大吉大利</a:t>
              </a:r>
              <a:endParaRPr lang="en-US" altLang="zh-CN" sz="1600" dirty="0">
                <a:solidFill>
                  <a:srgbClr val="C00000"/>
                </a:solidFill>
                <a:latin typeface="Alibaba PuHuiTi R"/>
              </a:endParaRPr>
            </a:p>
            <a:p>
              <a:pPr>
                <a:defRPr/>
              </a:pPr>
              <a:r>
                <a:rPr lang="zh-CN" altLang="en-US" sz="1600" dirty="0">
                  <a:solidFill>
                    <a:srgbClr val="C00000"/>
                  </a:solidFill>
                  <a:latin typeface="Alibaba PuHuiTi R"/>
                </a:rPr>
                <a:t>今晚吃鸡</a:t>
              </a:r>
              <a:endParaRPr lang="en-US" altLang="zh-CN" sz="1600" dirty="0">
                <a:solidFill>
                  <a:srgbClr val="C00000"/>
                </a:solidFill>
                <a:latin typeface="Alibaba PuHuiTi R"/>
              </a:endParaRPr>
            </a:p>
            <a:p>
              <a:pPr>
                <a:defRPr/>
              </a:pPr>
              <a:r>
                <a:rPr lang="en-US" altLang="zh-CN" sz="1600" dirty="0" err="1">
                  <a:solidFill>
                    <a:srgbClr val="C00000"/>
                  </a:solidFill>
                  <a:latin typeface="Alibaba PuHuiTi R"/>
                </a:rPr>
                <a:t>abc</a:t>
              </a:r>
              <a:endParaRPr lang="zh-CN" altLang="en-US" sz="1600" dirty="0">
                <a:solidFill>
                  <a:srgbClr val="C00000"/>
                </a:solidFill>
                <a:latin typeface="Alibaba PuHuiTi R"/>
              </a:endParaRPr>
            </a:p>
          </p:txBody>
        </p:sp>
        <p:sp>
          <p:nvSpPr>
            <p:cNvPr id="58" name="圆角矩形 57">
              <a:extLst>
                <a:ext uri="{FF2B5EF4-FFF2-40B4-BE49-F238E27FC236}">
                  <a16:creationId xmlns:a16="http://schemas.microsoft.com/office/drawing/2014/main" id="{C550B840-31FE-4498-B008-204CE5A2587B}"/>
                </a:ext>
              </a:extLst>
            </p:cNvPr>
            <p:cNvSpPr/>
            <p:nvPr/>
          </p:nvSpPr>
          <p:spPr>
            <a:xfrm>
              <a:off x="468789" y="1842872"/>
              <a:ext cx="692774" cy="2025021"/>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Alibaba PuHuiTi R"/>
              </a:endParaRPr>
            </a:p>
          </p:txBody>
        </p:sp>
      </p:grpSp>
      <p:grpSp>
        <p:nvGrpSpPr>
          <p:cNvPr id="81928" name="组合 81927">
            <a:extLst>
              <a:ext uri="{FF2B5EF4-FFF2-40B4-BE49-F238E27FC236}">
                <a16:creationId xmlns:a16="http://schemas.microsoft.com/office/drawing/2014/main" id="{7DFDF74E-1751-47F1-87A6-83084C337CB3}"/>
              </a:ext>
            </a:extLst>
          </p:cNvPr>
          <p:cNvGrpSpPr>
            <a:grpSpLocks/>
          </p:cNvGrpSpPr>
          <p:nvPr/>
        </p:nvGrpSpPr>
        <p:grpSpPr bwMode="auto">
          <a:xfrm>
            <a:off x="1555752" y="3814231"/>
            <a:ext cx="850900" cy="338554"/>
            <a:chOff x="1167490" y="2860130"/>
            <a:chExt cx="638253" cy="253832"/>
          </a:xfrm>
        </p:grpSpPr>
        <p:cxnSp>
          <p:nvCxnSpPr>
            <p:cNvPr id="57" name="直接箭头连接符 56">
              <a:extLst>
                <a:ext uri="{FF2B5EF4-FFF2-40B4-BE49-F238E27FC236}">
                  <a16:creationId xmlns:a16="http://schemas.microsoft.com/office/drawing/2014/main" id="{8A850793-9CF9-4795-B7DB-93C5CD498129}"/>
                </a:ext>
              </a:extLst>
            </p:cNvPr>
            <p:cNvCxnSpPr/>
            <p:nvPr/>
          </p:nvCxnSpPr>
          <p:spPr>
            <a:xfrm flipH="1">
              <a:off x="1167490" y="3106112"/>
              <a:ext cx="63825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AB6A1289-560A-489D-B172-86B1B3AE1FDB}"/>
                </a:ext>
              </a:extLst>
            </p:cNvPr>
            <p:cNvSpPr/>
            <p:nvPr/>
          </p:nvSpPr>
          <p:spPr>
            <a:xfrm>
              <a:off x="1262752" y="2860130"/>
              <a:ext cx="446331" cy="253832"/>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展示</a:t>
              </a:r>
              <a:endParaRPr lang="zh-CN" altLang="en-US" sz="1600" dirty="0">
                <a:latin typeface="Alibaba PuHuiTi R"/>
              </a:endParaRPr>
            </a:p>
          </p:txBody>
        </p:sp>
      </p:grpSp>
      <p:grpSp>
        <p:nvGrpSpPr>
          <p:cNvPr id="81927" name="组合 81926">
            <a:extLst>
              <a:ext uri="{FF2B5EF4-FFF2-40B4-BE49-F238E27FC236}">
                <a16:creationId xmlns:a16="http://schemas.microsoft.com/office/drawing/2014/main" id="{6D2DEB4D-9CBE-4176-893E-1A3A5EC39190}"/>
              </a:ext>
            </a:extLst>
          </p:cNvPr>
          <p:cNvGrpSpPr>
            <a:grpSpLocks/>
          </p:cNvGrpSpPr>
          <p:nvPr/>
        </p:nvGrpSpPr>
        <p:grpSpPr bwMode="auto">
          <a:xfrm>
            <a:off x="3547534" y="3833285"/>
            <a:ext cx="1132417" cy="347133"/>
            <a:chOff x="2661178" y="2874739"/>
            <a:chExt cx="849515" cy="261233"/>
          </a:xfrm>
        </p:grpSpPr>
        <p:cxnSp>
          <p:nvCxnSpPr>
            <p:cNvPr id="61" name="直接箭头连接符 60">
              <a:extLst>
                <a:ext uri="{FF2B5EF4-FFF2-40B4-BE49-F238E27FC236}">
                  <a16:creationId xmlns:a16="http://schemas.microsoft.com/office/drawing/2014/main" id="{D49E0146-177E-4320-97EC-02F6CB015FCD}"/>
                </a:ext>
              </a:extLst>
            </p:cNvPr>
            <p:cNvCxnSpPr/>
            <p:nvPr/>
          </p:nvCxnSpPr>
          <p:spPr>
            <a:xfrm flipH="1">
              <a:off x="2661178" y="3135972"/>
              <a:ext cx="84951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687EA8B6-CB39-419F-BA20-E2683D2EC1E8}"/>
                </a:ext>
              </a:extLst>
            </p:cNvPr>
            <p:cNvSpPr/>
            <p:nvPr/>
          </p:nvSpPr>
          <p:spPr>
            <a:xfrm>
              <a:off x="2853312" y="2874739"/>
              <a:ext cx="446383" cy="254777"/>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查询</a:t>
              </a:r>
              <a:endParaRPr lang="zh-CN" altLang="en-US" sz="1600" dirty="0">
                <a:latin typeface="Alibaba PuHuiTi R"/>
              </a:endParaRPr>
            </a:p>
          </p:txBody>
        </p:sp>
      </p:grpSp>
      <p:sp>
        <p:nvSpPr>
          <p:cNvPr id="90129" name="TextBox 10">
            <a:extLst>
              <a:ext uri="{FF2B5EF4-FFF2-40B4-BE49-F238E27FC236}">
                <a16:creationId xmlns:a16="http://schemas.microsoft.com/office/drawing/2014/main" id="{77229421-8110-4248-A77A-0D3055F8A82C}"/>
              </a:ext>
            </a:extLst>
          </p:cNvPr>
          <p:cNvSpPr txBox="1">
            <a:spLocks noChangeArrowheads="1"/>
          </p:cNvSpPr>
          <p:nvPr/>
        </p:nvSpPr>
        <p:spPr bwMode="auto">
          <a:xfrm>
            <a:off x="541457" y="1347133"/>
            <a:ext cx="94657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汉字存储和展示过程解析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81920"/>
                                        </p:tgtEl>
                                        <p:attrNameLst>
                                          <p:attrName>style.visibility</p:attrName>
                                        </p:attrNameLst>
                                      </p:cBhvr>
                                      <p:to>
                                        <p:strVal val="visible"/>
                                      </p:to>
                                    </p:set>
                                    <p:animEffect transition="in" filter="wipe(left)">
                                      <p:cBhvr>
                                        <p:cTn id="24" dur="500"/>
                                        <p:tgtEl>
                                          <p:spTgt spid="819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192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1922"/>
                                        </p:tgtEl>
                                        <p:attrNameLst>
                                          <p:attrName>style.visibility</p:attrName>
                                        </p:attrNameLst>
                                      </p:cBhvr>
                                      <p:to>
                                        <p:strVal val="visible"/>
                                      </p:to>
                                    </p:set>
                                    <p:animEffect transition="in" filter="wipe(left)">
                                      <p:cBhvr>
                                        <p:cTn id="33" dur="500"/>
                                        <p:tgtEl>
                                          <p:spTgt spid="819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8192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81925"/>
                                        </p:tgtEl>
                                        <p:attrNameLst>
                                          <p:attrName>style.visibility</p:attrName>
                                        </p:attrNameLst>
                                      </p:cBhvr>
                                      <p:to>
                                        <p:strVal val="visible"/>
                                      </p:to>
                                    </p:set>
                                    <p:animEffect transition="in" filter="wipe(right)">
                                      <p:cBhvr>
                                        <p:cTn id="42" dur="500"/>
                                        <p:tgtEl>
                                          <p:spTgt spid="819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81926"/>
                                        </p:tgtEl>
                                        <p:attrNameLst>
                                          <p:attrName>style.visibility</p:attrName>
                                        </p:attrNameLst>
                                      </p:cBhvr>
                                      <p:to>
                                        <p:strVal val="visible"/>
                                      </p:to>
                                    </p:set>
                                    <p:animEffect transition="in" filter="wipe(right)">
                                      <p:cBhvr>
                                        <p:cTn id="47" dur="500"/>
                                        <p:tgtEl>
                                          <p:spTgt spid="819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81927"/>
                                        </p:tgtEl>
                                        <p:attrNameLst>
                                          <p:attrName>style.visibility</p:attrName>
                                        </p:attrNameLst>
                                      </p:cBhvr>
                                      <p:to>
                                        <p:strVal val="visible"/>
                                      </p:to>
                                    </p:set>
                                    <p:animEffect transition="in" filter="wipe(right)">
                                      <p:cBhvr>
                                        <p:cTn id="56" dur="500"/>
                                        <p:tgtEl>
                                          <p:spTgt spid="8192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81928"/>
                                        </p:tgtEl>
                                        <p:attrNameLst>
                                          <p:attrName>style.visibility</p:attrName>
                                        </p:attrNameLst>
                                      </p:cBhvr>
                                      <p:to>
                                        <p:strVal val="visible"/>
                                      </p:to>
                                    </p:set>
                                    <p:animEffect transition="in" filter="wipe(right)">
                                      <p:cBhvr>
                                        <p:cTn id="61" dur="500"/>
                                        <p:tgtEl>
                                          <p:spTgt spid="81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6739520" cy="4511040"/>
          </a:xfrm>
        </p:spPr>
        <p:txBody>
          <a:bodyPr/>
          <a:lstStyle/>
          <a:p>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字符串常见的字符底层组成是什么样的？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英文和数字等在任何国家的字符集中都占</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GBK</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字符中一个中文字符占</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UTF-8</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编码中一个中文</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般占</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600" dirty="0">
                <a:solidFill>
                  <a:schemeClr val="tx1">
                    <a:lumMod val="85000"/>
                    <a:lumOff val="15000"/>
                  </a:schemeClr>
                </a:solidFill>
              </a:rPr>
              <a:t>编码前的字符集和编码好的字符集有什么要求？</a:t>
            </a:r>
            <a:endParaRPr lang="en-US" altLang="zh-CN" sz="1600"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必须一致，否则会出现中文字符乱码</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英文和数字在任何国家的编码中都不会乱码</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9587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13826" y="766251"/>
            <a:ext cx="5973761"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常见字符集介绍</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字符集的编码、解码操作</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986194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Box 10">
            <a:extLst>
              <a:ext uri="{FF2B5EF4-FFF2-40B4-BE49-F238E27FC236}">
                <a16:creationId xmlns:a16="http://schemas.microsoft.com/office/drawing/2014/main" id="{4718C505-ABCA-4A83-B99A-58BA09526626}"/>
              </a:ext>
            </a:extLst>
          </p:cNvPr>
          <p:cNvSpPr txBox="1">
            <a:spLocks noChangeArrowheads="1"/>
          </p:cNvSpPr>
          <p:nvPr/>
        </p:nvSpPr>
        <p:spPr bwMode="auto">
          <a:xfrm>
            <a:off x="755668" y="1054101"/>
            <a:ext cx="94657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a:t>
            </a:r>
          </a:p>
        </p:txBody>
      </p:sp>
      <p:graphicFrame>
        <p:nvGraphicFramePr>
          <p:cNvPr id="5" name="表格 4">
            <a:extLst>
              <a:ext uri="{FF2B5EF4-FFF2-40B4-BE49-F238E27FC236}">
                <a16:creationId xmlns:a16="http://schemas.microsoft.com/office/drawing/2014/main" id="{F5021837-0EB3-45F7-AE0D-CB83E4503BC2}"/>
              </a:ext>
            </a:extLst>
          </p:cNvPr>
          <p:cNvGraphicFramePr>
            <a:graphicFrameLocks noGrp="1"/>
          </p:cNvGraphicFramePr>
          <p:nvPr>
            <p:extLst>
              <p:ext uri="{D42A27DB-BD31-4B8C-83A1-F6EECF244321}">
                <p14:modId xmlns:p14="http://schemas.microsoft.com/office/powerpoint/2010/main" val="2662218815"/>
              </p:ext>
            </p:extLst>
          </p:nvPr>
        </p:nvGraphicFramePr>
        <p:xfrm>
          <a:off x="762846" y="1608646"/>
          <a:ext cx="10946123" cy="2042637"/>
        </p:xfrm>
        <a:graphic>
          <a:graphicData uri="http://schemas.openxmlformats.org/drawingml/2006/table">
            <a:tbl>
              <a:tblPr/>
              <a:tblGrid>
                <a:gridCol w="3638673">
                  <a:extLst>
                    <a:ext uri="{9D8B030D-6E8A-4147-A177-3AD203B41FA5}">
                      <a16:colId xmlns:a16="http://schemas.microsoft.com/office/drawing/2014/main" val="1138920238"/>
                    </a:ext>
                  </a:extLst>
                </a:gridCol>
                <a:gridCol w="7307450">
                  <a:extLst>
                    <a:ext uri="{9D8B030D-6E8A-4147-A177-3AD203B41FA5}">
                      <a16:colId xmlns:a16="http://schemas.microsoft.com/office/drawing/2014/main" val="432614512"/>
                    </a:ext>
                  </a:extLst>
                </a:gridCol>
              </a:tblGrid>
              <a:tr h="56325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9060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byte[] </a:t>
                      </a:r>
                      <a:r>
                        <a:rPr lang="en-US" altLang="zh-CN" sz="1600" dirty="0" err="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getBytes</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600" b="1"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nSpc>
                          <a:spcPct val="150000"/>
                        </a:lnSpc>
                        <a:buFont typeface="Wingdings" pitchFamily="2" charset="2"/>
                        <a:buNone/>
                        <a:defRPr/>
                      </a:pPr>
                      <a:r>
                        <a:rPr lang="zh-CN" altLang="en-US"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使用平台的默认字符集将该 </a:t>
                      </a:r>
                      <a:r>
                        <a:rPr lang="en-US" altLang="zh-CN"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编码为一系列字节，将结果存储到新的字节数组中</a:t>
                      </a:r>
                      <a:endParaRPr lang="en-US" altLang="zh-CN"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690602">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byte[] </a:t>
                      </a:r>
                      <a:r>
                        <a:rPr lang="en-US" altLang="zh-CN" sz="1600" dirty="0" err="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getBytes</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en-US" altLang="zh-CN" sz="1600" dirty="0" err="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charsetName</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6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使用指定的字符集将该 </a:t>
                      </a:r>
                      <a:r>
                        <a:rPr lang="en-US" altLang="zh-CN"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编码为一系列字节，将结果存储到新的字节数组中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graphicFrame>
        <p:nvGraphicFramePr>
          <p:cNvPr id="7" name="表格 6">
            <a:extLst>
              <a:ext uri="{FF2B5EF4-FFF2-40B4-BE49-F238E27FC236}">
                <a16:creationId xmlns:a16="http://schemas.microsoft.com/office/drawing/2014/main" id="{7EEAE9CD-9320-42BC-B1F1-B481CA3130D3}"/>
              </a:ext>
            </a:extLst>
          </p:cNvPr>
          <p:cNvGraphicFramePr>
            <a:graphicFrameLocks noGrp="1"/>
          </p:cNvGraphicFramePr>
          <p:nvPr/>
        </p:nvGraphicFramePr>
        <p:xfrm>
          <a:off x="755668" y="4381190"/>
          <a:ext cx="10666307" cy="1755971"/>
        </p:xfrm>
        <a:graphic>
          <a:graphicData uri="http://schemas.openxmlformats.org/drawingml/2006/table">
            <a:tbl>
              <a:tblPr/>
              <a:tblGrid>
                <a:gridCol w="5018182">
                  <a:extLst>
                    <a:ext uri="{9D8B030D-6E8A-4147-A177-3AD203B41FA5}">
                      <a16:colId xmlns:a16="http://schemas.microsoft.com/office/drawing/2014/main" val="1138920238"/>
                    </a:ext>
                  </a:extLst>
                </a:gridCol>
                <a:gridCol w="5648125">
                  <a:extLst>
                    <a:ext uri="{9D8B030D-6E8A-4147-A177-3AD203B41FA5}">
                      <a16:colId xmlns:a16="http://schemas.microsoft.com/office/drawing/2014/main" val="432614512"/>
                    </a:ext>
                  </a:extLst>
                </a:gridCol>
              </a:tblGrid>
              <a:tr h="50929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2609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kern="1200" dirty="0">
                          <a:solidFill>
                            <a:prstClr val="black">
                              <a:lumMod val="85000"/>
                              <a:lumOff val="15000"/>
                            </a:prstClr>
                          </a:solidFill>
                          <a:latin typeface="Consolas" panose="020B0609020204030204" pitchFamily="49" charset="0"/>
                          <a:ea typeface="Alibaba PuHuiTi R"/>
                          <a:cs typeface="+mn-cs"/>
                        </a:rPr>
                        <a:t>String​(byte[] bytes)</a:t>
                      </a:r>
                      <a:endParaRPr lang="zh-CN" altLang="en-US" sz="1600" kern="1200" dirty="0">
                        <a:solidFill>
                          <a:prstClr val="black">
                            <a:lumMod val="85000"/>
                            <a:lumOff val="15000"/>
                          </a:prst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nSpc>
                          <a:spcPct val="150000"/>
                        </a:lnSpc>
                        <a:buFont typeface="Wingdings" pitchFamily="2" charset="2"/>
                        <a:buNone/>
                        <a:defRPr/>
                      </a:pPr>
                      <a:r>
                        <a:rPr lang="zh-CN" altLang="en-US" sz="1600" kern="1200" dirty="0">
                          <a:solidFill>
                            <a:prstClr val="black">
                              <a:lumMod val="85000"/>
                              <a:lumOff val="15000"/>
                            </a:prstClr>
                          </a:solidFill>
                          <a:latin typeface="微软雅黑" pitchFamily="34" charset="-122"/>
                          <a:ea typeface="Alibaba PuHuiTi R"/>
                          <a:cs typeface="+mn-cs"/>
                        </a:rPr>
                        <a:t>通过使用平台的默认字符集解码指定的字节数组来构造新的 </a:t>
                      </a:r>
                      <a:r>
                        <a:rPr lang="en-US" altLang="zh-CN" sz="1600" kern="1200" dirty="0">
                          <a:solidFill>
                            <a:prstClr val="black">
                              <a:lumMod val="85000"/>
                              <a:lumOff val="15000"/>
                            </a:prstClr>
                          </a:solidFill>
                          <a:latin typeface="微软雅黑" pitchFamily="34" charset="-122"/>
                          <a:ea typeface="Alibaba PuHuiTi R"/>
                          <a:cs typeface="+mn-cs"/>
                        </a:rPr>
                        <a:t>String</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66724">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kern="1200" dirty="0">
                          <a:solidFill>
                            <a:prstClr val="black">
                              <a:lumMod val="85000"/>
                              <a:lumOff val="15000"/>
                            </a:prstClr>
                          </a:solidFill>
                          <a:latin typeface="Consolas" panose="020B0609020204030204" pitchFamily="49" charset="0"/>
                          <a:ea typeface="Alibaba PuHuiTi R"/>
                          <a:cs typeface="+mn-cs"/>
                        </a:rPr>
                        <a:t>String​(byte[] bytes, String </a:t>
                      </a:r>
                      <a:r>
                        <a:rPr lang="en-US" altLang="zh-CN" sz="1600" kern="1200" dirty="0" err="1">
                          <a:solidFill>
                            <a:prstClr val="black">
                              <a:lumMod val="85000"/>
                              <a:lumOff val="15000"/>
                            </a:prstClr>
                          </a:solidFill>
                          <a:latin typeface="Consolas" panose="020B0609020204030204" pitchFamily="49" charset="0"/>
                          <a:ea typeface="Alibaba PuHuiTi R"/>
                          <a:cs typeface="+mn-cs"/>
                        </a:rPr>
                        <a:t>charsetName</a:t>
                      </a:r>
                      <a:r>
                        <a:rPr lang="en-US" altLang="zh-CN" sz="1600" kern="1200" dirty="0">
                          <a:solidFill>
                            <a:prstClr val="black">
                              <a:lumMod val="85000"/>
                              <a:lumOff val="15000"/>
                            </a:prstClr>
                          </a:solidFill>
                          <a:latin typeface="Consolas" panose="020B0609020204030204" pitchFamily="49" charset="0"/>
                          <a:ea typeface="Alibaba PuHuiTi R"/>
                          <a:cs typeface="+mn-cs"/>
                        </a:rPr>
                        <a:t>)</a:t>
                      </a:r>
                      <a:endParaRPr lang="zh-CN" altLang="en-US" sz="1600" kern="1200" dirty="0">
                        <a:solidFill>
                          <a:prstClr val="black">
                            <a:lumMod val="85000"/>
                            <a:lumOff val="15000"/>
                          </a:prst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kern="1200" dirty="0">
                          <a:solidFill>
                            <a:prstClr val="black">
                              <a:lumMod val="85000"/>
                              <a:lumOff val="15000"/>
                            </a:prstClr>
                          </a:solidFill>
                          <a:latin typeface="微软雅黑" pitchFamily="34" charset="-122"/>
                          <a:ea typeface="Alibaba PuHuiTi R"/>
                          <a:cs typeface="+mn-cs"/>
                        </a:rPr>
                        <a:t>通过指定的字符集解码指定的字节数组来构造新的 </a:t>
                      </a:r>
                      <a:r>
                        <a:rPr lang="en-US" altLang="zh-CN" sz="1600" kern="1200" dirty="0">
                          <a:solidFill>
                            <a:prstClr val="black">
                              <a:lumMod val="85000"/>
                              <a:lumOff val="15000"/>
                            </a:prstClr>
                          </a:solidFill>
                          <a:latin typeface="微软雅黑" pitchFamily="34" charset="-122"/>
                          <a:ea typeface="Alibaba PuHuiTi R"/>
                          <a:cs typeface="+mn-cs"/>
                        </a:rPr>
                        <a:t>String</a:t>
                      </a:r>
                      <a:endParaRPr lang="zh-CN" altLang="en-US" sz="1600" kern="1200" dirty="0">
                        <a:solidFill>
                          <a:prstClr val="black">
                            <a:lumMod val="85000"/>
                            <a:lumOff val="15000"/>
                          </a:prst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
        <p:nvSpPr>
          <p:cNvPr id="8" name="TextBox 10">
            <a:extLst>
              <a:ext uri="{FF2B5EF4-FFF2-40B4-BE49-F238E27FC236}">
                <a16:creationId xmlns:a16="http://schemas.microsoft.com/office/drawing/2014/main" id="{4FA17841-1F7F-4DAB-B39B-BA2A82FDD336}"/>
              </a:ext>
            </a:extLst>
          </p:cNvPr>
          <p:cNvSpPr txBox="1">
            <a:spLocks noChangeArrowheads="1"/>
          </p:cNvSpPr>
          <p:nvPr/>
        </p:nvSpPr>
        <p:spPr bwMode="auto">
          <a:xfrm>
            <a:off x="755668" y="3874968"/>
            <a:ext cx="170856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解码</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13826" y="766251"/>
            <a:ext cx="5973761" cy="4898379"/>
          </a:xfrm>
        </p:spPr>
        <p:txBody>
          <a:bodyPr/>
          <a:lstStyle/>
          <a:p>
            <a:pPr>
              <a:lnSpc>
                <a:spcPct val="250000"/>
              </a:lnSpc>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8776033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4A4894C-FCFC-4E8D-863F-66EFCEE1C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402" y="2121306"/>
            <a:ext cx="2802493" cy="3857153"/>
          </a:xfrm>
          <a:prstGeom prst="rect">
            <a:avLst/>
          </a:prstGeom>
        </p:spPr>
      </p:pic>
      <p:pic>
        <p:nvPicPr>
          <p:cNvPr id="4" name="Picture 4">
            <a:extLst>
              <a:ext uri="{FF2B5EF4-FFF2-40B4-BE49-F238E27FC236}">
                <a16:creationId xmlns:a16="http://schemas.microsoft.com/office/drawing/2014/main" id="{3E8DE791-10DB-4860-AA05-9F5F9996D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173" y="2389354"/>
            <a:ext cx="1302119" cy="1860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三角形 5">
            <a:extLst>
              <a:ext uri="{FF2B5EF4-FFF2-40B4-BE49-F238E27FC236}">
                <a16:creationId xmlns:a16="http://schemas.microsoft.com/office/drawing/2014/main" id="{FE6C4C2D-DEA2-4AFF-A609-74DA6C6437E8}"/>
              </a:ext>
            </a:extLst>
          </p:cNvPr>
          <p:cNvSpPr/>
          <p:nvPr/>
        </p:nvSpPr>
        <p:spPr>
          <a:xfrm rot="2651319">
            <a:off x="6102615" y="2079477"/>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3D33245D-04AA-4749-8A91-D4A73F201387}"/>
              </a:ext>
            </a:extLst>
          </p:cNvPr>
          <p:cNvSpPr/>
          <p:nvPr/>
        </p:nvSpPr>
        <p:spPr>
          <a:xfrm>
            <a:off x="5881607" y="2069022"/>
            <a:ext cx="5660154" cy="397111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50451589-14A5-4BE0-9526-AC5CBAAF2974}"/>
              </a:ext>
            </a:extLst>
          </p:cNvPr>
          <p:cNvSpPr/>
          <p:nvPr/>
        </p:nvSpPr>
        <p:spPr>
          <a:xfrm>
            <a:off x="6096000" y="1796076"/>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内存中</a:t>
            </a:r>
          </a:p>
        </p:txBody>
      </p:sp>
      <p:sp>
        <p:nvSpPr>
          <p:cNvPr id="10" name="矩形 9">
            <a:extLst>
              <a:ext uri="{FF2B5EF4-FFF2-40B4-BE49-F238E27FC236}">
                <a16:creationId xmlns:a16="http://schemas.microsoft.com/office/drawing/2014/main" id="{7D0F7EE6-7C42-4025-8307-D58CB4F8F78F}"/>
              </a:ext>
            </a:extLst>
          </p:cNvPr>
          <p:cNvSpPr/>
          <p:nvPr/>
        </p:nvSpPr>
        <p:spPr>
          <a:xfrm>
            <a:off x="650238" y="2069023"/>
            <a:ext cx="3960991" cy="3931713"/>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三角形 5">
            <a:extLst>
              <a:ext uri="{FF2B5EF4-FFF2-40B4-BE49-F238E27FC236}">
                <a16:creationId xmlns:a16="http://schemas.microsoft.com/office/drawing/2014/main" id="{9908ACA0-8D76-450C-857D-6D2354D4B9D8}"/>
              </a:ext>
            </a:extLst>
          </p:cNvPr>
          <p:cNvSpPr/>
          <p:nvPr/>
        </p:nvSpPr>
        <p:spPr>
          <a:xfrm rot="2651319">
            <a:off x="748989" y="2029970"/>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103AFF13-DB04-4179-9637-ED851E2356E0}"/>
              </a:ext>
            </a:extLst>
          </p:cNvPr>
          <p:cNvSpPr/>
          <p:nvPr/>
        </p:nvSpPr>
        <p:spPr>
          <a:xfrm>
            <a:off x="851525" y="1946547"/>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13" name="文本框 12">
            <a:extLst>
              <a:ext uri="{FF2B5EF4-FFF2-40B4-BE49-F238E27FC236}">
                <a16:creationId xmlns:a16="http://schemas.microsoft.com/office/drawing/2014/main" id="{99992C0E-4E9B-474D-BB64-9A78232FA3FD}"/>
              </a:ext>
            </a:extLst>
          </p:cNvPr>
          <p:cNvSpPr txBox="1"/>
          <p:nvPr/>
        </p:nvSpPr>
        <p:spPr>
          <a:xfrm>
            <a:off x="1252548" y="4419315"/>
            <a:ext cx="1483360" cy="338554"/>
          </a:xfrm>
          <a:prstGeom prst="rect">
            <a:avLst/>
          </a:prstGeom>
          <a:noFill/>
        </p:spPr>
        <p:txBody>
          <a:bodyPr wrap="square" rtlCol="0">
            <a:spAutoFit/>
          </a:bodyPr>
          <a:lstStyle/>
          <a:p>
            <a:pPr fontAlgn="auto">
              <a:spcBef>
                <a:spcPts val="0"/>
              </a:spcBef>
              <a:spcAft>
                <a:spcPts val="0"/>
              </a:spcAft>
            </a:pPr>
            <a:r>
              <a:rPr lang="en-US" altLang="zh-CN" sz="1600" b="1" dirty="0">
                <a:solidFill>
                  <a:schemeClr val="tx1">
                    <a:lumMod val="65000"/>
                    <a:lumOff val="35000"/>
                  </a:schemeClr>
                </a:solidFill>
              </a:rPr>
              <a:t>xiaoxiaole.txt</a:t>
            </a:r>
            <a:endParaRPr lang="zh-CN" altLang="en-US" sz="1600" b="1" dirty="0">
              <a:solidFill>
                <a:schemeClr val="tx1">
                  <a:lumMod val="65000"/>
                  <a:lumOff val="35000"/>
                </a:schemeClr>
              </a:solidFill>
              <a:latin typeface="+mn-lt"/>
              <a:ea typeface="+mn-ea"/>
            </a:endParaRPr>
          </a:p>
        </p:txBody>
      </p:sp>
      <p:sp>
        <p:nvSpPr>
          <p:cNvPr id="14" name="矩形: 圆角 13">
            <a:extLst>
              <a:ext uri="{FF2B5EF4-FFF2-40B4-BE49-F238E27FC236}">
                <a16:creationId xmlns:a16="http://schemas.microsoft.com/office/drawing/2014/main" id="{A61DA083-1255-451F-9432-6E401A951E32}"/>
              </a:ext>
            </a:extLst>
          </p:cNvPr>
          <p:cNvSpPr/>
          <p:nvPr/>
        </p:nvSpPr>
        <p:spPr>
          <a:xfrm>
            <a:off x="1252548" y="4757869"/>
            <a:ext cx="2062480" cy="10270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score=630</a:t>
            </a:r>
            <a:endParaRPr lang="zh-CN" altLang="en-US" dirty="0"/>
          </a:p>
        </p:txBody>
      </p:sp>
      <p:cxnSp>
        <p:nvCxnSpPr>
          <p:cNvPr id="16" name="直接箭头连接符 15">
            <a:extLst>
              <a:ext uri="{FF2B5EF4-FFF2-40B4-BE49-F238E27FC236}">
                <a16:creationId xmlns:a16="http://schemas.microsoft.com/office/drawing/2014/main" id="{48FD1063-1946-4515-BDA2-9AC1580F5CDC}"/>
              </a:ext>
            </a:extLst>
          </p:cNvPr>
          <p:cNvCxnSpPr/>
          <p:nvPr/>
        </p:nvCxnSpPr>
        <p:spPr>
          <a:xfrm flipV="1">
            <a:off x="3149600" y="2255520"/>
            <a:ext cx="4152802" cy="2712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EF1E468E-4388-40DD-8656-128F2032F73D}"/>
              </a:ext>
            </a:extLst>
          </p:cNvPr>
          <p:cNvCxnSpPr>
            <a:cxnSpLocks/>
            <a:endCxn id="14" idx="3"/>
          </p:cNvCxnSpPr>
          <p:nvPr/>
        </p:nvCxnSpPr>
        <p:spPr>
          <a:xfrm flipH="1">
            <a:off x="3315028" y="2766117"/>
            <a:ext cx="3987374" cy="25052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 name="文本框 1">
            <a:extLst>
              <a:ext uri="{FF2B5EF4-FFF2-40B4-BE49-F238E27FC236}">
                <a16:creationId xmlns:a16="http://schemas.microsoft.com/office/drawing/2014/main" id="{C7E32908-C70E-4CE5-A909-F5C0A45CA56C}"/>
              </a:ext>
            </a:extLst>
          </p:cNvPr>
          <p:cNvSpPr txBox="1"/>
          <p:nvPr/>
        </p:nvSpPr>
        <p:spPr>
          <a:xfrm>
            <a:off x="4735305" y="2967335"/>
            <a:ext cx="811441" cy="461665"/>
          </a:xfrm>
          <a:prstGeom prst="rect">
            <a:avLst/>
          </a:prstGeom>
          <a:noFill/>
        </p:spPr>
        <p:txBody>
          <a:bodyPr wrap="none" rtlCol="0">
            <a:spAutoFit/>
          </a:bodyPr>
          <a:lstStyle/>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p>
        </p:txBody>
      </p:sp>
      <p:sp>
        <p:nvSpPr>
          <p:cNvPr id="17" name="文本框 16">
            <a:extLst>
              <a:ext uri="{FF2B5EF4-FFF2-40B4-BE49-F238E27FC236}">
                <a16:creationId xmlns:a16="http://schemas.microsoft.com/office/drawing/2014/main" id="{20F45C5F-8173-472A-A249-1701C250DA44}"/>
              </a:ext>
            </a:extLst>
          </p:cNvPr>
          <p:cNvSpPr txBox="1"/>
          <p:nvPr/>
        </p:nvSpPr>
        <p:spPr>
          <a:xfrm>
            <a:off x="650238" y="1018696"/>
            <a:ext cx="6125704" cy="468975"/>
          </a:xfrm>
          <a:prstGeom prst="rect">
            <a:avLst/>
          </a:prstGeom>
          <a:noFill/>
        </p:spPr>
        <p:txBody>
          <a:bodyPr wrap="square">
            <a:spAutoFit/>
          </a:bodyPr>
          <a:lstStyle/>
          <a:p>
            <a:pPr>
              <a:lnSpc>
                <a:spcPct val="150000"/>
              </a:lnSpc>
              <a:defRPr/>
            </a:pPr>
            <a:r>
              <a:rPr lang="en-US" altLang="zh-CN" sz="18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8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流也称为输入、输出流，</a:t>
            </a:r>
            <a:r>
              <a:rPr lang="zh-CN" altLang="en-US"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就是用来读写数据的。</a:t>
            </a:r>
            <a:endParaRPr lang="en-US" altLang="zh-CN"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09960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up)">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ppt_x"/>
                                          </p:val>
                                        </p:tav>
                                        <p:tav tm="100000">
                                          <p:val>
                                            <p:strVal val="#ppt_x"/>
                                          </p:val>
                                        </p:tav>
                                      </p:tavLst>
                                    </p:anim>
                                    <p:anim calcmode="lin" valueType="num">
                                      <p:cBhvr additive="base">
                                        <p:cTn id="6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p:bldP spid="14" grpId="0" animBg="1"/>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
            <a:extLst>
              <a:ext uri="{FF2B5EF4-FFF2-40B4-BE49-F238E27FC236}">
                <a16:creationId xmlns:a16="http://schemas.microsoft.com/office/drawing/2014/main" id="{0C81CD78-B7F6-4FAE-8264-0171BD3179B0}"/>
              </a:ext>
            </a:extLst>
          </p:cNvPr>
          <p:cNvSpPr txBox="1">
            <a:spLocks noChangeArrowheads="1"/>
          </p:cNvSpPr>
          <p:nvPr/>
        </p:nvSpPr>
        <p:spPr bwMode="auto">
          <a:xfrm>
            <a:off x="650239" y="851494"/>
            <a:ext cx="4686300"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p>
        </p:txBody>
      </p:sp>
      <p:sp>
        <p:nvSpPr>
          <p:cNvPr id="10" name="TextBox 10">
            <a:extLst>
              <a:ext uri="{FF2B5EF4-FFF2-40B4-BE49-F238E27FC236}">
                <a16:creationId xmlns:a16="http://schemas.microsoft.com/office/drawing/2014/main" id="{A94401B4-5D6A-46F7-BC50-4763C79F158B}"/>
              </a:ext>
            </a:extLst>
          </p:cNvPr>
          <p:cNvSpPr txBox="1"/>
          <p:nvPr/>
        </p:nvSpPr>
        <p:spPr>
          <a:xfrm>
            <a:off x="650239" y="1306782"/>
            <a:ext cx="9984316" cy="787523"/>
          </a:xfrm>
          <a:prstGeom prst="rect">
            <a:avLst/>
          </a:prstGeom>
          <a:noFill/>
        </p:spPr>
        <p:txBody>
          <a:bodyPr>
            <a:spAutoFit/>
          </a:bodyPr>
          <a:lstStyle/>
          <a:p>
            <a:pPr marL="285750" indent="-285750">
              <a:lnSpc>
                <a:spcPct val="150000"/>
              </a:lnSpc>
              <a:buFont typeface="Wingdings" panose="05000000000000000000" pitchFamily="2" charset="2"/>
              <a:buChar char="l"/>
              <a:defRPr/>
            </a:pPr>
            <a:r>
              <a:rPr lang="en-US" altLang="zh-CN" sz="1600" dirty="0">
                <a:solidFill>
                  <a:prstClr val="black">
                    <a:lumMod val="85000"/>
                    <a:lumOff val="15000"/>
                  </a:prstClr>
                </a:solidFill>
                <a:latin typeface="微软雅黑" pitchFamily="34" charset="-122"/>
                <a:ea typeface="Alibaba PuHuiTi R"/>
              </a:rPr>
              <a:t>I</a:t>
            </a:r>
            <a:r>
              <a:rPr lang="zh-CN" altLang="en-US" sz="1600" dirty="0">
                <a:solidFill>
                  <a:prstClr val="black">
                    <a:lumMod val="85000"/>
                    <a:lumOff val="15000"/>
                  </a:prstClr>
                </a:solidFill>
                <a:latin typeface="微软雅黑" pitchFamily="34" charset="-122"/>
                <a:ea typeface="Alibaba PuHuiTi R"/>
              </a:rPr>
              <a:t>表示</a:t>
            </a:r>
            <a:r>
              <a:rPr lang="en-US" altLang="zh-CN" sz="1600" dirty="0" err="1">
                <a:solidFill>
                  <a:prstClr val="black">
                    <a:lumMod val="85000"/>
                    <a:lumOff val="15000"/>
                  </a:prstClr>
                </a:solidFill>
                <a:latin typeface="微软雅黑" pitchFamily="34" charset="-122"/>
                <a:ea typeface="Alibaba PuHuiTi R"/>
              </a:rPr>
              <a:t>intput</a:t>
            </a:r>
            <a:r>
              <a:rPr lang="zh-CN" altLang="en-US" sz="1600" dirty="0">
                <a:solidFill>
                  <a:prstClr val="black">
                    <a:lumMod val="85000"/>
                    <a:lumOff val="15000"/>
                  </a:prstClr>
                </a:solidFill>
                <a:latin typeface="微软雅黑" pitchFamily="34" charset="-122"/>
                <a:ea typeface="Alibaba PuHuiTi R"/>
              </a:rPr>
              <a:t>，是数据从硬盘文件读入到内存的过程，称之输入，负责读。</a:t>
            </a:r>
            <a:endParaRPr lang="en-US" altLang="zh-CN" sz="1600" dirty="0">
              <a:solidFill>
                <a:prstClr val="black">
                  <a:lumMod val="85000"/>
                  <a:lumOff val="15000"/>
                </a:prstClr>
              </a:solidFill>
              <a:latin typeface="微软雅黑" pitchFamily="34" charset="-122"/>
              <a:ea typeface="Alibaba PuHuiTi R"/>
            </a:endParaRPr>
          </a:p>
          <a:p>
            <a:pPr marL="285750" indent="-285750">
              <a:lnSpc>
                <a:spcPct val="150000"/>
              </a:lnSpc>
              <a:buFont typeface="Wingdings" panose="05000000000000000000" pitchFamily="2" charset="2"/>
              <a:buChar char="l"/>
              <a:defRPr/>
            </a:pPr>
            <a:r>
              <a:rPr lang="en-US" altLang="zh-CN" sz="1600" dirty="0">
                <a:solidFill>
                  <a:prstClr val="black">
                    <a:lumMod val="85000"/>
                    <a:lumOff val="15000"/>
                  </a:prstClr>
                </a:solidFill>
                <a:latin typeface="微软雅黑" pitchFamily="34" charset="-122"/>
                <a:ea typeface="Alibaba PuHuiTi R"/>
              </a:rPr>
              <a:t>O</a:t>
            </a:r>
            <a:r>
              <a:rPr lang="zh-CN" altLang="en-US" sz="1600" dirty="0">
                <a:solidFill>
                  <a:prstClr val="black">
                    <a:lumMod val="85000"/>
                    <a:lumOff val="15000"/>
                  </a:prstClr>
                </a:solidFill>
                <a:latin typeface="微软雅黑" pitchFamily="34" charset="-122"/>
                <a:ea typeface="Alibaba PuHuiTi R"/>
              </a:rPr>
              <a:t>表示</a:t>
            </a:r>
            <a:r>
              <a:rPr lang="en-US" altLang="zh-CN" sz="1600" dirty="0">
                <a:solidFill>
                  <a:prstClr val="black">
                    <a:lumMod val="85000"/>
                    <a:lumOff val="15000"/>
                  </a:prstClr>
                </a:solidFill>
                <a:latin typeface="微软雅黑" pitchFamily="34" charset="-122"/>
                <a:ea typeface="Alibaba PuHuiTi R"/>
              </a:rPr>
              <a:t>output</a:t>
            </a:r>
            <a:r>
              <a:rPr lang="zh-CN" altLang="en-US" sz="1600" dirty="0">
                <a:solidFill>
                  <a:prstClr val="black">
                    <a:lumMod val="85000"/>
                    <a:lumOff val="15000"/>
                  </a:prstClr>
                </a:solidFill>
                <a:latin typeface="微软雅黑" pitchFamily="34" charset="-122"/>
                <a:ea typeface="Alibaba PuHuiTi R"/>
              </a:rPr>
              <a:t>，是内存程序的数据从内存到写出到硬盘文件的过程，称之输出，负责写。</a:t>
            </a:r>
            <a:endParaRPr lang="en-US" altLang="zh-CN" sz="1600" dirty="0">
              <a:solidFill>
                <a:prstClr val="black">
                  <a:lumMod val="85000"/>
                  <a:lumOff val="15000"/>
                </a:prstClr>
              </a:solidFill>
              <a:latin typeface="微软雅黑" pitchFamily="34" charset="-122"/>
              <a:ea typeface="Alibaba PuHuiTi R"/>
            </a:endParaRPr>
          </a:p>
        </p:txBody>
      </p:sp>
      <p:pic>
        <p:nvPicPr>
          <p:cNvPr id="12" name="Picture 4">
            <a:extLst>
              <a:ext uri="{FF2B5EF4-FFF2-40B4-BE49-F238E27FC236}">
                <a16:creationId xmlns:a16="http://schemas.microsoft.com/office/drawing/2014/main" id="{842B5959-A1F7-4B75-987C-AA47D432C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44" y="3014760"/>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a:extLst>
              <a:ext uri="{FF2B5EF4-FFF2-40B4-BE49-F238E27FC236}">
                <a16:creationId xmlns:a16="http://schemas.microsoft.com/office/drawing/2014/main" id="{F6BADF8D-1392-4395-BAC2-404214BFD5BB}"/>
              </a:ext>
            </a:extLst>
          </p:cNvPr>
          <p:cNvSpPr/>
          <p:nvPr/>
        </p:nvSpPr>
        <p:spPr>
          <a:xfrm>
            <a:off x="650239" y="2764014"/>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接箭头连接符 20">
            <a:extLst>
              <a:ext uri="{FF2B5EF4-FFF2-40B4-BE49-F238E27FC236}">
                <a16:creationId xmlns:a16="http://schemas.microsoft.com/office/drawing/2014/main" id="{59ECBB85-73FE-429F-BEEA-55CDF2045C3E}"/>
              </a:ext>
            </a:extLst>
          </p:cNvPr>
          <p:cNvCxnSpPr>
            <a:cxnSpLocks/>
          </p:cNvCxnSpPr>
          <p:nvPr/>
        </p:nvCxnSpPr>
        <p:spPr>
          <a:xfrm>
            <a:off x="2956560" y="3596640"/>
            <a:ext cx="540512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直接箭头连接符 21">
            <a:extLst>
              <a:ext uri="{FF2B5EF4-FFF2-40B4-BE49-F238E27FC236}">
                <a16:creationId xmlns:a16="http://schemas.microsoft.com/office/drawing/2014/main" id="{73B091A3-635C-47EB-B720-4A5BE6106BDF}"/>
              </a:ext>
            </a:extLst>
          </p:cNvPr>
          <p:cNvCxnSpPr>
            <a:cxnSpLocks/>
          </p:cNvCxnSpPr>
          <p:nvPr/>
        </p:nvCxnSpPr>
        <p:spPr>
          <a:xfrm flipH="1">
            <a:off x="2956560" y="4632960"/>
            <a:ext cx="540512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三角形 5">
            <a:extLst>
              <a:ext uri="{FF2B5EF4-FFF2-40B4-BE49-F238E27FC236}">
                <a16:creationId xmlns:a16="http://schemas.microsoft.com/office/drawing/2014/main" id="{6C086C0D-3CA5-4B7E-A3C0-F0C51FA09132}"/>
              </a:ext>
            </a:extLst>
          </p:cNvPr>
          <p:cNvSpPr/>
          <p:nvPr/>
        </p:nvSpPr>
        <p:spPr>
          <a:xfrm rot="2651319">
            <a:off x="907827" y="2896944"/>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E56D4FFB-A3E8-4690-AAFB-3AF2D0E9A3A7}"/>
              </a:ext>
            </a:extLst>
          </p:cNvPr>
          <p:cNvSpPr/>
          <p:nvPr/>
        </p:nvSpPr>
        <p:spPr>
          <a:xfrm>
            <a:off x="901212" y="2613543"/>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4" name="矩形 23">
            <a:extLst>
              <a:ext uri="{FF2B5EF4-FFF2-40B4-BE49-F238E27FC236}">
                <a16:creationId xmlns:a16="http://schemas.microsoft.com/office/drawing/2014/main" id="{21624E67-32A4-47C4-8212-274C45DD5F05}"/>
              </a:ext>
            </a:extLst>
          </p:cNvPr>
          <p:cNvSpPr/>
          <p:nvPr/>
        </p:nvSpPr>
        <p:spPr>
          <a:xfrm>
            <a:off x="7823138" y="2644349"/>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三角形 5">
            <a:extLst>
              <a:ext uri="{FF2B5EF4-FFF2-40B4-BE49-F238E27FC236}">
                <a16:creationId xmlns:a16="http://schemas.microsoft.com/office/drawing/2014/main" id="{A0A4762A-9F13-4F19-9B94-0AD504528E52}"/>
              </a:ext>
            </a:extLst>
          </p:cNvPr>
          <p:cNvSpPr/>
          <p:nvPr/>
        </p:nvSpPr>
        <p:spPr>
          <a:xfrm rot="2651319">
            <a:off x="8080726" y="2777279"/>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A96B2BDD-1802-42EF-87D1-FED5B22E2D35}"/>
              </a:ext>
            </a:extLst>
          </p:cNvPr>
          <p:cNvSpPr/>
          <p:nvPr/>
        </p:nvSpPr>
        <p:spPr>
          <a:xfrm>
            <a:off x="8074111" y="2493878"/>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32" name="椭圆 31">
            <a:extLst>
              <a:ext uri="{FF2B5EF4-FFF2-40B4-BE49-F238E27FC236}">
                <a16:creationId xmlns:a16="http://schemas.microsoft.com/office/drawing/2014/main" id="{C90CEAA2-F64B-4A68-B402-10CB5695EFDA}"/>
              </a:ext>
            </a:extLst>
          </p:cNvPr>
          <p:cNvSpPr/>
          <p:nvPr/>
        </p:nvSpPr>
        <p:spPr>
          <a:xfrm>
            <a:off x="8535434" y="3281340"/>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34" name="文本框 33">
            <a:extLst>
              <a:ext uri="{FF2B5EF4-FFF2-40B4-BE49-F238E27FC236}">
                <a16:creationId xmlns:a16="http://schemas.microsoft.com/office/drawing/2014/main" id="{E9C5BE0C-5DB8-41DC-97FC-21FDCA08A6F3}"/>
              </a:ext>
            </a:extLst>
          </p:cNvPr>
          <p:cNvSpPr txBox="1"/>
          <p:nvPr/>
        </p:nvSpPr>
        <p:spPr>
          <a:xfrm>
            <a:off x="3870960" y="3176175"/>
            <a:ext cx="6096000" cy="338554"/>
          </a:xfrm>
          <a:prstGeom prst="rect">
            <a:avLst/>
          </a:prstGeom>
          <a:noFill/>
        </p:spPr>
        <p:txBody>
          <a:bodyPr wrap="square">
            <a:spAutoFit/>
          </a:bodyPr>
          <a:lstStyle/>
          <a:p>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a:t>
            </a:r>
            <a:r>
              <a:rPr lang="en-US" altLang="zh-CN" sz="16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intput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，输入流，读数据到内存</a:t>
            </a:r>
          </a:p>
        </p:txBody>
      </p:sp>
      <p:sp>
        <p:nvSpPr>
          <p:cNvPr id="35" name="文本框 34">
            <a:extLst>
              <a:ext uri="{FF2B5EF4-FFF2-40B4-BE49-F238E27FC236}">
                <a16:creationId xmlns:a16="http://schemas.microsoft.com/office/drawing/2014/main" id="{1449ECA6-68D7-48E3-AB67-54BC1F8B8A14}"/>
              </a:ext>
            </a:extLst>
          </p:cNvPr>
          <p:cNvSpPr txBox="1"/>
          <p:nvPr/>
        </p:nvSpPr>
        <p:spPr>
          <a:xfrm>
            <a:off x="3870960" y="4705458"/>
            <a:ext cx="6096000" cy="338554"/>
          </a:xfrm>
          <a:prstGeom prst="rect">
            <a:avLst/>
          </a:prstGeom>
          <a:noFill/>
        </p:spPr>
        <p:txBody>
          <a:bodyPr wrap="square">
            <a:spAutoFit/>
          </a:bodyPr>
          <a:lstStyle/>
          <a:p>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output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，输出流，写数据到磁盘</a:t>
            </a:r>
          </a:p>
        </p:txBody>
      </p:sp>
    </p:spTree>
    <p:extLst>
      <p:ext uri="{BB962C8B-B14F-4D97-AF65-F5344CB8AC3E}">
        <p14:creationId xmlns:p14="http://schemas.microsoft.com/office/powerpoint/2010/main" val="303399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right)">
                                      <p:cBhvr>
                                        <p:cTn id="30" dur="500"/>
                                        <p:tgtEl>
                                          <p:spTgt spid="22"/>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right)">
                                      <p:cBhvr>
                                        <p:cTn id="3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4" grpId="0"/>
      <p:bldP spid="3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F7D6A75-0E10-41AB-A8EB-6C18ABEABE91}"/>
              </a:ext>
            </a:extLst>
          </p:cNvPr>
          <p:cNvSpPr/>
          <p:nvPr/>
        </p:nvSpPr>
        <p:spPr>
          <a:xfrm>
            <a:off x="980015" y="1857276"/>
            <a:ext cx="1685077" cy="427105"/>
          </a:xfrm>
          <a:prstGeom prst="rect">
            <a:avLst/>
          </a:prstGeom>
        </p:spPr>
        <p:txBody>
          <a:bodyPr wrap="none">
            <a:spAutoFit/>
          </a:bodyPr>
          <a:lstStyle/>
          <a:p>
            <a:pPr marL="285750" indent="-285750">
              <a:lnSpc>
                <a:spcPct val="150000"/>
              </a:lnSpc>
              <a:buFont typeface="Wingdings" panose="05000000000000000000" pitchFamily="2" charset="2"/>
              <a:buChar char="l"/>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按流的方向分</a:t>
            </a:r>
            <a:endPar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圆角矩形 6">
            <a:extLst>
              <a:ext uri="{FF2B5EF4-FFF2-40B4-BE49-F238E27FC236}">
                <a16:creationId xmlns:a16="http://schemas.microsoft.com/office/drawing/2014/main" id="{32BA7A80-AA2E-4E22-9EB4-35E5EDACC7E6}"/>
              </a:ext>
            </a:extLst>
          </p:cNvPr>
          <p:cNvSpPr/>
          <p:nvPr/>
        </p:nvSpPr>
        <p:spPr>
          <a:xfrm>
            <a:off x="1674282" y="2346227"/>
            <a:ext cx="1507067"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ea typeface="Alibaba PuHuiTi R"/>
              </a:rPr>
              <a:t>IO</a:t>
            </a:r>
            <a:r>
              <a:rPr lang="zh-CN" altLang="en-US" sz="1600" b="1" dirty="0">
                <a:solidFill>
                  <a:schemeClr val="bg1"/>
                </a:solidFill>
                <a:ea typeface="Alibaba PuHuiTi R"/>
              </a:rPr>
              <a:t>流</a:t>
            </a:r>
            <a:endParaRPr lang="en-US" altLang="zh-CN" sz="1600" b="1" dirty="0">
              <a:solidFill>
                <a:schemeClr val="bg1"/>
              </a:solidFill>
              <a:ea typeface="Alibaba PuHuiTi R"/>
            </a:endParaRPr>
          </a:p>
        </p:txBody>
      </p:sp>
      <p:cxnSp>
        <p:nvCxnSpPr>
          <p:cNvPr id="8" name="肘形连接符 7">
            <a:extLst>
              <a:ext uri="{FF2B5EF4-FFF2-40B4-BE49-F238E27FC236}">
                <a16:creationId xmlns:a16="http://schemas.microsoft.com/office/drawing/2014/main" id="{C90EC697-A8C2-4AF1-9F2A-FF844F9A149B}"/>
              </a:ext>
            </a:extLst>
          </p:cNvPr>
          <p:cNvCxnSpPr>
            <a:cxnSpLocks/>
            <a:stCxn id="7" idx="2"/>
            <a:endCxn id="10" idx="0"/>
          </p:cNvCxnSpPr>
          <p:nvPr/>
        </p:nvCxnSpPr>
        <p:spPr>
          <a:xfrm rot="5400000">
            <a:off x="1740957" y="2573769"/>
            <a:ext cx="503767" cy="869949"/>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肘形连接符 8">
            <a:extLst>
              <a:ext uri="{FF2B5EF4-FFF2-40B4-BE49-F238E27FC236}">
                <a16:creationId xmlns:a16="http://schemas.microsoft.com/office/drawing/2014/main" id="{7F318824-AEE5-4E2E-86F2-35BBFB3B5690}"/>
              </a:ext>
            </a:extLst>
          </p:cNvPr>
          <p:cNvCxnSpPr>
            <a:cxnSpLocks/>
            <a:stCxn id="7" idx="2"/>
            <a:endCxn id="12" idx="0"/>
          </p:cNvCxnSpPr>
          <p:nvPr/>
        </p:nvCxnSpPr>
        <p:spPr>
          <a:xfrm rot="16200000" flipH="1">
            <a:off x="2617258" y="2567417"/>
            <a:ext cx="491067" cy="869951"/>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8F0BBE05-74EC-4834-9EB3-186D63D76131}"/>
              </a:ext>
            </a:extLst>
          </p:cNvPr>
          <p:cNvSpPr/>
          <p:nvPr/>
        </p:nvSpPr>
        <p:spPr>
          <a:xfrm>
            <a:off x="905933" y="3260627"/>
            <a:ext cx="1301749"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输入流</a:t>
            </a:r>
            <a:endParaRPr lang="en-US" altLang="zh-CN" sz="1600" b="1" dirty="0">
              <a:solidFill>
                <a:schemeClr val="bg1"/>
              </a:solidFill>
              <a:ea typeface="Alibaba PuHuiTi R"/>
            </a:endParaRPr>
          </a:p>
        </p:txBody>
      </p:sp>
      <p:sp>
        <p:nvSpPr>
          <p:cNvPr id="12" name="圆角矩形 11">
            <a:extLst>
              <a:ext uri="{FF2B5EF4-FFF2-40B4-BE49-F238E27FC236}">
                <a16:creationId xmlns:a16="http://schemas.microsoft.com/office/drawing/2014/main" id="{4C80FCE3-5EC9-4363-9F74-5A9EDE98637B}"/>
              </a:ext>
            </a:extLst>
          </p:cNvPr>
          <p:cNvSpPr/>
          <p:nvPr/>
        </p:nvSpPr>
        <p:spPr>
          <a:xfrm>
            <a:off x="2645833" y="3247927"/>
            <a:ext cx="1301749"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输出流</a:t>
            </a:r>
            <a:endParaRPr lang="en-US" altLang="zh-CN" sz="1600" b="1" dirty="0">
              <a:solidFill>
                <a:schemeClr val="bg1"/>
              </a:solidFill>
              <a:ea typeface="Alibaba PuHuiTi R"/>
            </a:endParaRPr>
          </a:p>
        </p:txBody>
      </p:sp>
      <p:sp>
        <p:nvSpPr>
          <p:cNvPr id="13" name="圆角矩形 12">
            <a:extLst>
              <a:ext uri="{FF2B5EF4-FFF2-40B4-BE49-F238E27FC236}">
                <a16:creationId xmlns:a16="http://schemas.microsoft.com/office/drawing/2014/main" id="{31A46D15-A316-4160-96F4-757B84B8A079}"/>
              </a:ext>
            </a:extLst>
          </p:cNvPr>
          <p:cNvSpPr/>
          <p:nvPr/>
        </p:nvSpPr>
        <p:spPr>
          <a:xfrm>
            <a:off x="6737353" y="2284380"/>
            <a:ext cx="1507067"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ea typeface="Alibaba PuHuiTi R"/>
              </a:rPr>
              <a:t>IO</a:t>
            </a:r>
            <a:r>
              <a:rPr lang="zh-CN" altLang="en-US" sz="1600" b="1" dirty="0">
                <a:solidFill>
                  <a:schemeClr val="bg1"/>
                </a:solidFill>
                <a:ea typeface="Alibaba PuHuiTi R"/>
              </a:rPr>
              <a:t>流</a:t>
            </a:r>
            <a:endParaRPr lang="en-US" altLang="zh-CN" sz="1600" b="1" dirty="0">
              <a:solidFill>
                <a:schemeClr val="bg1"/>
              </a:solidFill>
              <a:ea typeface="Alibaba PuHuiTi R"/>
            </a:endParaRPr>
          </a:p>
        </p:txBody>
      </p:sp>
      <p:cxnSp>
        <p:nvCxnSpPr>
          <p:cNvPr id="14" name="肘形连接符 13">
            <a:extLst>
              <a:ext uri="{FF2B5EF4-FFF2-40B4-BE49-F238E27FC236}">
                <a16:creationId xmlns:a16="http://schemas.microsoft.com/office/drawing/2014/main" id="{BCD94497-830B-4812-AAA0-F1DC1A08FBDF}"/>
              </a:ext>
            </a:extLst>
          </p:cNvPr>
          <p:cNvCxnSpPr>
            <a:cxnSpLocks/>
            <a:stCxn id="13" idx="2"/>
            <a:endCxn id="16" idx="0"/>
          </p:cNvCxnSpPr>
          <p:nvPr/>
        </p:nvCxnSpPr>
        <p:spPr>
          <a:xfrm rot="5400000">
            <a:off x="6786037" y="2472762"/>
            <a:ext cx="482600" cy="927100"/>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a:extLst>
              <a:ext uri="{FF2B5EF4-FFF2-40B4-BE49-F238E27FC236}">
                <a16:creationId xmlns:a16="http://schemas.microsoft.com/office/drawing/2014/main" id="{791B2180-44E1-4BE2-9D1B-1799CD50AA3D}"/>
              </a:ext>
            </a:extLst>
          </p:cNvPr>
          <p:cNvCxnSpPr>
            <a:cxnSpLocks/>
            <a:stCxn id="13" idx="2"/>
            <a:endCxn id="17" idx="0"/>
          </p:cNvCxnSpPr>
          <p:nvPr/>
        </p:nvCxnSpPr>
        <p:spPr>
          <a:xfrm rot="16200000" flipH="1">
            <a:off x="7679270" y="2506630"/>
            <a:ext cx="476249" cy="853016"/>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6" name="圆角矩形 15">
            <a:extLst>
              <a:ext uri="{FF2B5EF4-FFF2-40B4-BE49-F238E27FC236}">
                <a16:creationId xmlns:a16="http://schemas.microsoft.com/office/drawing/2014/main" id="{2E5F64D7-7910-45F5-9F8E-5A792B27C9B1}"/>
              </a:ext>
            </a:extLst>
          </p:cNvPr>
          <p:cNvSpPr/>
          <p:nvPr/>
        </p:nvSpPr>
        <p:spPr>
          <a:xfrm>
            <a:off x="5911854" y="3177613"/>
            <a:ext cx="1301749"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字节流</a:t>
            </a:r>
            <a:endParaRPr lang="en-US" altLang="zh-CN" sz="1600" b="1" dirty="0">
              <a:solidFill>
                <a:schemeClr val="bg1"/>
              </a:solidFill>
              <a:ea typeface="Alibaba PuHuiTi R"/>
            </a:endParaRPr>
          </a:p>
        </p:txBody>
      </p:sp>
      <p:sp>
        <p:nvSpPr>
          <p:cNvPr id="17" name="圆角矩形 16">
            <a:extLst>
              <a:ext uri="{FF2B5EF4-FFF2-40B4-BE49-F238E27FC236}">
                <a16:creationId xmlns:a16="http://schemas.microsoft.com/office/drawing/2014/main" id="{963FD906-109F-4832-9F32-BD2DAEFC4AC9}"/>
              </a:ext>
            </a:extLst>
          </p:cNvPr>
          <p:cNvSpPr/>
          <p:nvPr/>
        </p:nvSpPr>
        <p:spPr>
          <a:xfrm>
            <a:off x="7694087" y="3171263"/>
            <a:ext cx="1301749"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字符流</a:t>
            </a:r>
            <a:endParaRPr lang="en-US" altLang="zh-CN" sz="1600" b="1" dirty="0">
              <a:solidFill>
                <a:schemeClr val="bg1"/>
              </a:solidFill>
              <a:ea typeface="Alibaba PuHuiTi R"/>
            </a:endParaRPr>
          </a:p>
        </p:txBody>
      </p:sp>
      <p:sp>
        <p:nvSpPr>
          <p:cNvPr id="18" name="矩形 17">
            <a:extLst>
              <a:ext uri="{FF2B5EF4-FFF2-40B4-BE49-F238E27FC236}">
                <a16:creationId xmlns:a16="http://schemas.microsoft.com/office/drawing/2014/main" id="{8D028006-E94F-40FC-AFFD-A218D9FBAA13}"/>
              </a:ext>
            </a:extLst>
          </p:cNvPr>
          <p:cNvSpPr/>
          <p:nvPr/>
        </p:nvSpPr>
        <p:spPr>
          <a:xfrm>
            <a:off x="6096000" y="1857275"/>
            <a:ext cx="2969403" cy="427105"/>
          </a:xfrm>
          <a:prstGeom prst="rect">
            <a:avLst/>
          </a:prstGeom>
        </p:spPr>
        <p:txBody>
          <a:bodyPr wrap="none">
            <a:spAutoFit/>
          </a:bodyPr>
          <a:lstStyle/>
          <a:p>
            <a:pPr marL="357699" indent="-357699">
              <a:lnSpc>
                <a:spcPct val="150000"/>
              </a:lnSpc>
              <a:buFont typeface="Wingdings" pitchFamily="2" charset="2"/>
              <a:buChar char="l"/>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按流中的数据最小单位分为</a:t>
            </a:r>
            <a:endPar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1" name="直接箭头连接符 20">
            <a:extLst>
              <a:ext uri="{FF2B5EF4-FFF2-40B4-BE49-F238E27FC236}">
                <a16:creationId xmlns:a16="http://schemas.microsoft.com/office/drawing/2014/main" id="{F077FB96-D62A-4D99-8CA8-C2D4924BA717}"/>
              </a:ext>
            </a:extLst>
          </p:cNvPr>
          <p:cNvCxnSpPr>
            <a:cxnSpLocks/>
            <a:stCxn id="16" idx="2"/>
            <a:endCxn id="25" idx="0"/>
          </p:cNvCxnSpPr>
          <p:nvPr/>
        </p:nvCxnSpPr>
        <p:spPr>
          <a:xfrm flipH="1">
            <a:off x="6090922" y="3588246"/>
            <a:ext cx="471807" cy="429682"/>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10F9ABE-DBDF-48A6-9365-9C613832147C}"/>
              </a:ext>
            </a:extLst>
          </p:cNvPr>
          <p:cNvCxnSpPr>
            <a:cxnSpLocks/>
            <a:stCxn id="17" idx="2"/>
            <a:endCxn id="26" idx="0"/>
          </p:cNvCxnSpPr>
          <p:nvPr/>
        </p:nvCxnSpPr>
        <p:spPr>
          <a:xfrm>
            <a:off x="8344962" y="3581896"/>
            <a:ext cx="536361" cy="431800"/>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圆角矩形 24">
            <a:extLst>
              <a:ext uri="{FF2B5EF4-FFF2-40B4-BE49-F238E27FC236}">
                <a16:creationId xmlns:a16="http://schemas.microsoft.com/office/drawing/2014/main" id="{1B89B04F-BCA9-4C04-8BB2-30EF6A2689A6}"/>
              </a:ext>
            </a:extLst>
          </p:cNvPr>
          <p:cNvSpPr/>
          <p:nvPr/>
        </p:nvSpPr>
        <p:spPr>
          <a:xfrm>
            <a:off x="4968240" y="4017928"/>
            <a:ext cx="2245363" cy="416984"/>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操作所有类型的文件</a:t>
            </a:r>
            <a:endParaRPr lang="en-US" altLang="zh-CN" sz="1600" b="1" dirty="0">
              <a:solidFill>
                <a:schemeClr val="bg1"/>
              </a:solidFill>
              <a:ea typeface="Alibaba PuHuiTi R"/>
            </a:endParaRPr>
          </a:p>
        </p:txBody>
      </p:sp>
      <p:sp>
        <p:nvSpPr>
          <p:cNvPr id="26" name="圆角矩形 25">
            <a:extLst>
              <a:ext uri="{FF2B5EF4-FFF2-40B4-BE49-F238E27FC236}">
                <a16:creationId xmlns:a16="http://schemas.microsoft.com/office/drawing/2014/main" id="{DE06422D-C3F4-49F5-A855-6C5D32561942}"/>
              </a:ext>
            </a:extLst>
          </p:cNvPr>
          <p:cNvSpPr/>
          <p:nvPr/>
        </p:nvSpPr>
        <p:spPr>
          <a:xfrm>
            <a:off x="7694087" y="4013696"/>
            <a:ext cx="2374472"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sz="1600" b="1" dirty="0">
                <a:solidFill>
                  <a:schemeClr val="bg1"/>
                </a:solidFill>
                <a:ea typeface="Alibaba PuHuiTi R"/>
              </a:rPr>
              <a:t>只能操作纯文本文件</a:t>
            </a:r>
            <a:endParaRPr lang="en-US" altLang="zh-CN" sz="1600" b="1" dirty="0">
              <a:solidFill>
                <a:schemeClr val="bg1"/>
              </a:solidFill>
              <a:ea typeface="Alibaba PuHuiTi R"/>
            </a:endParaRPr>
          </a:p>
        </p:txBody>
      </p:sp>
      <p:sp>
        <p:nvSpPr>
          <p:cNvPr id="28" name="TextBox 10">
            <a:extLst>
              <a:ext uri="{FF2B5EF4-FFF2-40B4-BE49-F238E27FC236}">
                <a16:creationId xmlns:a16="http://schemas.microsoft.com/office/drawing/2014/main" id="{D63152FC-2BE6-4FFA-A390-38A7FB7423A7}"/>
              </a:ext>
            </a:extLst>
          </p:cNvPr>
          <p:cNvSpPr txBox="1"/>
          <p:nvPr/>
        </p:nvSpPr>
        <p:spPr>
          <a:xfrm>
            <a:off x="5096390" y="4402326"/>
            <a:ext cx="2857926" cy="418191"/>
          </a:xfrm>
          <a:prstGeom prst="rect">
            <a:avLst/>
          </a:prstGeom>
          <a:noFill/>
        </p:spPr>
        <p:txBody>
          <a:bodyPr wrap="square">
            <a:spAutoFit/>
          </a:bodyPr>
          <a:lstStyle/>
          <a:p>
            <a:pPr>
              <a:lnSpc>
                <a:spcPct val="150000"/>
              </a:lnSpc>
              <a:defRPr/>
            </a:pPr>
            <a:r>
              <a:rPr lang="zh-CN" altLang="en-US" sz="1600" dirty="0">
                <a:solidFill>
                  <a:prstClr val="black">
                    <a:lumMod val="85000"/>
                    <a:lumOff val="15000"/>
                  </a:prstClr>
                </a:solidFill>
                <a:latin typeface="微软雅黑" pitchFamily="34" charset="-122"/>
                <a:ea typeface="Alibaba PuHuiTi R"/>
              </a:rPr>
              <a:t>包括音频视频图片等</a:t>
            </a:r>
            <a:endParaRPr lang="en-US" altLang="zh-CN" sz="1600" dirty="0">
              <a:solidFill>
                <a:prstClr val="black">
                  <a:lumMod val="85000"/>
                  <a:lumOff val="15000"/>
                </a:prstClr>
              </a:solidFill>
              <a:latin typeface="微软雅黑" pitchFamily="34" charset="-122"/>
              <a:ea typeface="Alibaba PuHuiTi R"/>
            </a:endParaRPr>
          </a:p>
        </p:txBody>
      </p:sp>
      <p:sp>
        <p:nvSpPr>
          <p:cNvPr id="29" name="TextBox 10">
            <a:extLst>
              <a:ext uri="{FF2B5EF4-FFF2-40B4-BE49-F238E27FC236}">
                <a16:creationId xmlns:a16="http://schemas.microsoft.com/office/drawing/2014/main" id="{E1912B94-B74B-45B0-AFA0-429D59AA37D7}"/>
              </a:ext>
            </a:extLst>
          </p:cNvPr>
          <p:cNvSpPr txBox="1"/>
          <p:nvPr/>
        </p:nvSpPr>
        <p:spPr>
          <a:xfrm>
            <a:off x="7826167" y="4402325"/>
            <a:ext cx="3867993" cy="418191"/>
          </a:xfrm>
          <a:prstGeom prst="rect">
            <a:avLst/>
          </a:prstGeom>
          <a:noFill/>
        </p:spPr>
        <p:txBody>
          <a:bodyPr wrap="square">
            <a:spAutoFit/>
          </a:bodyPr>
          <a:lstStyle/>
          <a:p>
            <a:pPr>
              <a:lnSpc>
                <a:spcPct val="150000"/>
              </a:lnSpc>
              <a:defRPr/>
            </a:pPr>
            <a:r>
              <a:rPr lang="zh-CN" altLang="en-US" sz="1600" dirty="0">
                <a:solidFill>
                  <a:prstClr val="black">
                    <a:lumMod val="85000"/>
                    <a:lumOff val="15000"/>
                  </a:prstClr>
                </a:solidFill>
                <a:latin typeface="微软雅黑" pitchFamily="34" charset="-122"/>
                <a:ea typeface="Alibaba PuHuiTi R"/>
              </a:rPr>
              <a:t>包括</a:t>
            </a:r>
            <a:r>
              <a:rPr lang="en-US" altLang="zh-CN" sz="1600" dirty="0">
                <a:solidFill>
                  <a:prstClr val="black">
                    <a:lumMod val="85000"/>
                    <a:lumOff val="15000"/>
                  </a:prstClr>
                </a:solidFill>
                <a:latin typeface="微软雅黑" pitchFamily="34" charset="-122"/>
                <a:ea typeface="Alibaba PuHuiTi R"/>
              </a:rPr>
              <a:t>java</a:t>
            </a:r>
            <a:r>
              <a:rPr lang="zh-CN" altLang="en-US" sz="1600" dirty="0">
                <a:solidFill>
                  <a:prstClr val="black">
                    <a:lumMod val="85000"/>
                    <a:lumOff val="15000"/>
                  </a:prstClr>
                </a:solidFill>
                <a:latin typeface="微软雅黑" pitchFamily="34" charset="-122"/>
                <a:ea typeface="Alibaba PuHuiTi R"/>
              </a:rPr>
              <a:t>文件，</a:t>
            </a:r>
            <a:r>
              <a:rPr lang="en-US" altLang="zh-CN" sz="1600" dirty="0">
                <a:solidFill>
                  <a:prstClr val="black">
                    <a:lumMod val="85000"/>
                    <a:lumOff val="15000"/>
                  </a:prstClr>
                </a:solidFill>
                <a:latin typeface="微软雅黑" pitchFamily="34" charset="-122"/>
                <a:ea typeface="Alibaba PuHuiTi R"/>
              </a:rPr>
              <a:t>txt</a:t>
            </a:r>
            <a:r>
              <a:rPr lang="zh-CN" altLang="en-US" sz="1600" dirty="0">
                <a:solidFill>
                  <a:prstClr val="black">
                    <a:lumMod val="85000"/>
                    <a:lumOff val="15000"/>
                  </a:prstClr>
                </a:solidFill>
                <a:latin typeface="微软雅黑" pitchFamily="34" charset="-122"/>
                <a:ea typeface="Alibaba PuHuiTi R"/>
              </a:rPr>
              <a:t>文件等</a:t>
            </a:r>
            <a:endParaRPr lang="en-US" altLang="zh-CN" sz="1600" dirty="0">
              <a:solidFill>
                <a:prstClr val="black">
                  <a:lumMod val="85000"/>
                  <a:lumOff val="15000"/>
                </a:prstClr>
              </a:solidFill>
              <a:latin typeface="微软雅黑" pitchFamily="34" charset="-122"/>
              <a:ea typeface="Alibaba PuHuiTi R"/>
            </a:endParaRPr>
          </a:p>
        </p:txBody>
      </p:sp>
      <p:sp>
        <p:nvSpPr>
          <p:cNvPr id="25622" name="TextBox 2">
            <a:extLst>
              <a:ext uri="{FF2B5EF4-FFF2-40B4-BE49-F238E27FC236}">
                <a16:creationId xmlns:a16="http://schemas.microsoft.com/office/drawing/2014/main" id="{1C679548-C50B-4961-9B89-3F21D16F71AA}"/>
              </a:ext>
            </a:extLst>
          </p:cNvPr>
          <p:cNvSpPr txBox="1">
            <a:spLocks noChangeArrowheads="1"/>
          </p:cNvSpPr>
          <p:nvPr/>
        </p:nvSpPr>
        <p:spPr bwMode="auto">
          <a:xfrm>
            <a:off x="786979" y="1005707"/>
            <a:ext cx="4686300"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流的分类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up)">
                                      <p:cBhvr>
                                        <p:cTn id="63" dur="500"/>
                                        <p:tgtEl>
                                          <p:spTgt spid="25"/>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0" grpId="0" animBg="1"/>
      <p:bldP spid="12" grpId="0" animBg="1"/>
      <p:bldP spid="13" grpId="0" animBg="1"/>
      <p:bldP spid="16" grpId="0" animBg="1"/>
      <p:bldP spid="17" grpId="0" animBg="1"/>
      <p:bldP spid="18" grpId="0"/>
      <p:bldP spid="25" grpId="0" animBg="1"/>
      <p:bldP spid="26" grpId="0" animBg="1"/>
      <p:bldP spid="28" grpId="0"/>
      <p:bldP spid="2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BBD320-8E3B-4D93-9B74-6550626DABD7}"/>
              </a:ext>
            </a:extLst>
          </p:cNvPr>
          <p:cNvSpPr>
            <a:spLocks noChangeArrowheads="1"/>
          </p:cNvSpPr>
          <p:nvPr/>
        </p:nvSpPr>
        <p:spPr bwMode="auto">
          <a:xfrm>
            <a:off x="710880" y="1272912"/>
            <a:ext cx="7782900" cy="18900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字节输入流：以内存为基准，</a:t>
            </a:r>
            <a:r>
              <a:rPr kumimoji="0" lang="zh-CN" altLang="en-US"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来自</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磁盘文件</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网络中的数据</a:t>
            </a:r>
            <a:r>
              <a:rPr kumimoji="0" lang="zh-CN" altLang="zh-CN" sz="12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以字节的形式读入到内存</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中去的流称为字节输入流。</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字节输出流：以内存为基准，把内存中的数据</a:t>
            </a:r>
            <a:r>
              <a:rPr kumimoji="0" lang="zh-CN" altLang="zh-CN" sz="12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以字节写出到磁盘文件或者网络中去</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的流称为字节输出流。</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字符输入流：以内存为基准，</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来自</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磁盘文件</a:t>
            </a:r>
            <a:r>
              <a:rPr kumimoji="0" lang="en-US"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网络中的数据</a:t>
            </a:r>
            <a:r>
              <a:rPr kumimoji="0" lang="zh-CN" altLang="zh-CN" sz="12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以字符的形式读入到内存</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中去的流称为字符输入流。</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字符输出流：以内存为基准，把内存中的数据</a:t>
            </a:r>
            <a:r>
              <a:rPr kumimoji="0" lang="zh-CN" altLang="zh-CN" sz="12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以字符写出到磁盘文件或者网络介质中</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去的流称为字符输出流。</a:t>
            </a:r>
            <a:b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Picture 4">
            <a:extLst>
              <a:ext uri="{FF2B5EF4-FFF2-40B4-BE49-F238E27FC236}">
                <a16:creationId xmlns:a16="http://schemas.microsoft.com/office/drawing/2014/main" id="{2FB9B0AC-AFA3-493D-A631-3A0C74EFD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485" y="359859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a:extLst>
              <a:ext uri="{FF2B5EF4-FFF2-40B4-BE49-F238E27FC236}">
                <a16:creationId xmlns:a16="http://schemas.microsoft.com/office/drawing/2014/main" id="{0B5F80AA-038B-42CD-96B8-2B2F480A80AC}"/>
              </a:ext>
            </a:extLst>
          </p:cNvPr>
          <p:cNvSpPr/>
          <p:nvPr/>
        </p:nvSpPr>
        <p:spPr>
          <a:xfrm>
            <a:off x="710880" y="334785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三角形 5">
            <a:extLst>
              <a:ext uri="{FF2B5EF4-FFF2-40B4-BE49-F238E27FC236}">
                <a16:creationId xmlns:a16="http://schemas.microsoft.com/office/drawing/2014/main" id="{CCF7FB1C-34F6-4E86-9D24-7D1D73E3D6E0}"/>
              </a:ext>
            </a:extLst>
          </p:cNvPr>
          <p:cNvSpPr/>
          <p:nvPr/>
        </p:nvSpPr>
        <p:spPr>
          <a:xfrm rot="2651319">
            <a:off x="968468" y="348078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2B87A7B-C2DF-4F20-81E1-4FCB53BD10F6}"/>
              </a:ext>
            </a:extLst>
          </p:cNvPr>
          <p:cNvSpPr/>
          <p:nvPr/>
        </p:nvSpPr>
        <p:spPr>
          <a:xfrm>
            <a:off x="961853" y="319738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10" name="矩形 9">
            <a:extLst>
              <a:ext uri="{FF2B5EF4-FFF2-40B4-BE49-F238E27FC236}">
                <a16:creationId xmlns:a16="http://schemas.microsoft.com/office/drawing/2014/main" id="{7246E1A6-8AED-4449-8988-C37BD9C6CDB6}"/>
              </a:ext>
            </a:extLst>
          </p:cNvPr>
          <p:cNvSpPr/>
          <p:nvPr/>
        </p:nvSpPr>
        <p:spPr>
          <a:xfrm>
            <a:off x="7883779" y="322818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5">
            <a:extLst>
              <a:ext uri="{FF2B5EF4-FFF2-40B4-BE49-F238E27FC236}">
                <a16:creationId xmlns:a16="http://schemas.microsoft.com/office/drawing/2014/main" id="{2C81FAB5-6576-45C5-8BC5-C90ED490015A}"/>
              </a:ext>
            </a:extLst>
          </p:cNvPr>
          <p:cNvSpPr/>
          <p:nvPr/>
        </p:nvSpPr>
        <p:spPr>
          <a:xfrm rot="2651319">
            <a:off x="8141367" y="336111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4BDE2AE6-5989-4A1C-B7E7-A00DF99D1E08}"/>
              </a:ext>
            </a:extLst>
          </p:cNvPr>
          <p:cNvSpPr/>
          <p:nvPr/>
        </p:nvSpPr>
        <p:spPr>
          <a:xfrm>
            <a:off x="8134752" y="307771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13" name="椭圆 12">
            <a:extLst>
              <a:ext uri="{FF2B5EF4-FFF2-40B4-BE49-F238E27FC236}">
                <a16:creationId xmlns:a16="http://schemas.microsoft.com/office/drawing/2014/main" id="{75935B7E-8CF4-4CAE-B243-EC2EFE25004F}"/>
              </a:ext>
            </a:extLst>
          </p:cNvPr>
          <p:cNvSpPr/>
          <p:nvPr/>
        </p:nvSpPr>
        <p:spPr>
          <a:xfrm>
            <a:off x="8596075" y="386517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14" name="文本框 13">
            <a:extLst>
              <a:ext uri="{FF2B5EF4-FFF2-40B4-BE49-F238E27FC236}">
                <a16:creationId xmlns:a16="http://schemas.microsoft.com/office/drawing/2014/main" id="{771F5F8A-F20A-4EF9-8963-3D2210A484FA}"/>
              </a:ext>
            </a:extLst>
          </p:cNvPr>
          <p:cNvSpPr txBox="1"/>
          <p:nvPr/>
        </p:nvSpPr>
        <p:spPr>
          <a:xfrm>
            <a:off x="3931601" y="3760012"/>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输入流，读数据到内存</a:t>
            </a:r>
          </a:p>
        </p:txBody>
      </p:sp>
      <p:sp>
        <p:nvSpPr>
          <p:cNvPr id="15" name="文本框 14">
            <a:extLst>
              <a:ext uri="{FF2B5EF4-FFF2-40B4-BE49-F238E27FC236}">
                <a16:creationId xmlns:a16="http://schemas.microsoft.com/office/drawing/2014/main" id="{153EF6AE-3AB7-48D0-A737-4CF7E8222792}"/>
              </a:ext>
            </a:extLst>
          </p:cNvPr>
          <p:cNvSpPr txBox="1"/>
          <p:nvPr/>
        </p:nvSpPr>
        <p:spPr>
          <a:xfrm>
            <a:off x="3931601" y="5289295"/>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输出流，写数据到磁盘</a:t>
            </a:r>
          </a:p>
        </p:txBody>
      </p:sp>
      <p:sp>
        <p:nvSpPr>
          <p:cNvPr id="17" name="文本框 16">
            <a:extLst>
              <a:ext uri="{FF2B5EF4-FFF2-40B4-BE49-F238E27FC236}">
                <a16:creationId xmlns:a16="http://schemas.microsoft.com/office/drawing/2014/main" id="{C2A0B7BA-8413-49DC-9FEC-EF6B0BFE6ACA}"/>
              </a:ext>
            </a:extLst>
          </p:cNvPr>
          <p:cNvSpPr txBox="1"/>
          <p:nvPr/>
        </p:nvSpPr>
        <p:spPr>
          <a:xfrm>
            <a:off x="710880" y="924733"/>
            <a:ext cx="6096000" cy="369332"/>
          </a:xfrm>
          <a:prstGeom prst="rect">
            <a:avLst/>
          </a:prstGeom>
          <a:noFill/>
        </p:spPr>
        <p:txBody>
          <a:bodyPr wrap="square">
            <a:spAutoFit/>
          </a:bodyPr>
          <a:lstStyle/>
          <a:p>
            <a:r>
              <a:rPr kumimoji="0" lang="zh-CN" altLang="en-US"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r>
              <a:rPr kumimoji="0" lang="zh-CN" altLang="zh-CN"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流</a:t>
            </a:r>
            <a:r>
              <a:rPr kumimoji="0" lang="zh-CN" altLang="en-US"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kumimoji="0" lang="zh-CN" altLang="zh-CN"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四大类:</a:t>
            </a:r>
            <a:endParaRPr lang="zh-CN" altLang="en-US" dirty="0"/>
          </a:p>
        </p:txBody>
      </p:sp>
      <p:sp>
        <p:nvSpPr>
          <p:cNvPr id="19" name="箭头: 右 18">
            <a:extLst>
              <a:ext uri="{FF2B5EF4-FFF2-40B4-BE49-F238E27FC236}">
                <a16:creationId xmlns:a16="http://schemas.microsoft.com/office/drawing/2014/main" id="{466F213A-1F36-43E8-A4B0-F679A8FBB237}"/>
              </a:ext>
            </a:extLst>
          </p:cNvPr>
          <p:cNvSpPr/>
          <p:nvPr/>
        </p:nvSpPr>
        <p:spPr>
          <a:xfrm>
            <a:off x="3336162" y="4035028"/>
            <a:ext cx="5127118" cy="65890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4C9D3278-2C2D-4A9A-AE42-AE0BF7EABA48}"/>
              </a:ext>
            </a:extLst>
          </p:cNvPr>
          <p:cNvSpPr/>
          <p:nvPr/>
        </p:nvSpPr>
        <p:spPr>
          <a:xfrm flipH="1">
            <a:off x="3188252" y="5542909"/>
            <a:ext cx="5275028" cy="644531"/>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5D312F06-4226-4DE1-A273-5E74F9ED8069}"/>
              </a:ext>
            </a:extLst>
          </p:cNvPr>
          <p:cNvPicPr>
            <a:picLocks noChangeAspect="1"/>
          </p:cNvPicPr>
          <p:nvPr/>
        </p:nvPicPr>
        <p:blipFill>
          <a:blip r:embed="rId3"/>
          <a:stretch>
            <a:fillRect/>
          </a:stretch>
        </p:blipFill>
        <p:spPr>
          <a:xfrm>
            <a:off x="3011813" y="3937729"/>
            <a:ext cx="419100" cy="658902"/>
          </a:xfrm>
          <a:prstGeom prst="rect">
            <a:avLst/>
          </a:prstGeom>
        </p:spPr>
      </p:pic>
      <p:pic>
        <p:nvPicPr>
          <p:cNvPr id="24" name="图片 23">
            <a:extLst>
              <a:ext uri="{FF2B5EF4-FFF2-40B4-BE49-F238E27FC236}">
                <a16:creationId xmlns:a16="http://schemas.microsoft.com/office/drawing/2014/main" id="{2AA86829-21B3-46EF-B4F1-DAC2938529DE}"/>
              </a:ext>
            </a:extLst>
          </p:cNvPr>
          <p:cNvPicPr>
            <a:picLocks noChangeAspect="1"/>
          </p:cNvPicPr>
          <p:nvPr/>
        </p:nvPicPr>
        <p:blipFill>
          <a:blip r:embed="rId3"/>
          <a:stretch>
            <a:fillRect/>
          </a:stretch>
        </p:blipFill>
        <p:spPr>
          <a:xfrm>
            <a:off x="8253730" y="5587965"/>
            <a:ext cx="419100" cy="457200"/>
          </a:xfrm>
          <a:prstGeom prst="rect">
            <a:avLst/>
          </a:prstGeom>
        </p:spPr>
      </p:pic>
      <p:sp>
        <p:nvSpPr>
          <p:cNvPr id="25" name="椭圆 24">
            <a:extLst>
              <a:ext uri="{FF2B5EF4-FFF2-40B4-BE49-F238E27FC236}">
                <a16:creationId xmlns:a16="http://schemas.microsoft.com/office/drawing/2014/main" id="{505B83E6-5ADB-45FE-ADAA-F043DB41A13F}"/>
              </a:ext>
            </a:extLst>
          </p:cNvPr>
          <p:cNvSpPr/>
          <p:nvPr/>
        </p:nvSpPr>
        <p:spPr>
          <a:xfrm>
            <a:off x="4165600" y="426718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1E47B4BD-B6F8-438A-B58D-4837085F8926}"/>
              </a:ext>
            </a:extLst>
          </p:cNvPr>
          <p:cNvSpPr/>
          <p:nvPr/>
        </p:nvSpPr>
        <p:spPr>
          <a:xfrm>
            <a:off x="4543064" y="425810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7" name="椭圆 26">
            <a:extLst>
              <a:ext uri="{FF2B5EF4-FFF2-40B4-BE49-F238E27FC236}">
                <a16:creationId xmlns:a16="http://schemas.microsoft.com/office/drawing/2014/main" id="{4420DBA7-4C7E-4C82-9176-86A7018F60E9}"/>
              </a:ext>
            </a:extLst>
          </p:cNvPr>
          <p:cNvSpPr/>
          <p:nvPr/>
        </p:nvSpPr>
        <p:spPr>
          <a:xfrm>
            <a:off x="4919699" y="425810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A88BC56D-01F1-482F-9EB3-01468FED46FD}"/>
              </a:ext>
            </a:extLst>
          </p:cNvPr>
          <p:cNvSpPr/>
          <p:nvPr/>
        </p:nvSpPr>
        <p:spPr>
          <a:xfrm>
            <a:off x="4043680" y="5753274"/>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C07CA346-394E-4B6A-B78B-8B0592F6EA99}"/>
              </a:ext>
            </a:extLst>
          </p:cNvPr>
          <p:cNvSpPr/>
          <p:nvPr/>
        </p:nvSpPr>
        <p:spPr>
          <a:xfrm>
            <a:off x="4482712" y="5753273"/>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166AF8D2-ACCE-4510-B2F3-2A2E1F9B486C}"/>
              </a:ext>
            </a:extLst>
          </p:cNvPr>
          <p:cNvSpPr/>
          <p:nvPr/>
        </p:nvSpPr>
        <p:spPr>
          <a:xfrm>
            <a:off x="4856245" y="5753273"/>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21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ppt_x"/>
                                          </p:val>
                                        </p:tav>
                                        <p:tav tm="100000">
                                          <p:val>
                                            <p:strVal val="#ppt_x"/>
                                          </p:val>
                                        </p:tav>
                                      </p:tavLst>
                                    </p:anim>
                                    <p:anim calcmode="lin" valueType="num">
                                      <p:cBhvr additive="base">
                                        <p:cTn id="76" dur="500" fill="hold"/>
                                        <p:tgtEl>
                                          <p:spTgt spid="2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ppt_x"/>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
                                            <p:txEl>
                                              <p:pRg st="0" end="0"/>
                                            </p:txEl>
                                          </p:spTgt>
                                        </p:tgtEl>
                                        <p:attrNameLst>
                                          <p:attrName>style.visibility</p:attrName>
                                        </p:attrNameLst>
                                      </p:cBhvr>
                                      <p:to>
                                        <p:strVal val="visible"/>
                                      </p:to>
                                    </p:set>
                                    <p:animEffect transition="in" filter="fade">
                                      <p:cBhvr>
                                        <p:cTn id="89" dur="500"/>
                                        <p:tgtEl>
                                          <p:spTgt spid="2">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
                                            <p:txEl>
                                              <p:pRg st="1" end="1"/>
                                            </p:txEl>
                                          </p:spTgt>
                                        </p:tgtEl>
                                        <p:attrNameLst>
                                          <p:attrName>style.visibility</p:attrName>
                                        </p:attrNameLst>
                                      </p:cBhvr>
                                      <p:to>
                                        <p:strVal val="visible"/>
                                      </p:to>
                                    </p:set>
                                    <p:animEffect transition="in" filter="fade">
                                      <p:cBhvr>
                                        <p:cTn id="94" dur="500"/>
                                        <p:tgtEl>
                                          <p:spTgt spid="2">
                                            <p:txEl>
                                              <p:pRg st="1" end="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
                                            <p:txEl>
                                              <p:pRg st="2" end="2"/>
                                            </p:txEl>
                                          </p:spTgt>
                                        </p:tgtEl>
                                        <p:attrNameLst>
                                          <p:attrName>style.visibility</p:attrName>
                                        </p:attrNameLst>
                                      </p:cBhvr>
                                      <p:to>
                                        <p:strVal val="visible"/>
                                      </p:to>
                                    </p:set>
                                    <p:animEffect transition="in" filter="fade">
                                      <p:cBhvr>
                                        <p:cTn id="99" dur="500"/>
                                        <p:tgtEl>
                                          <p:spTgt spid="2">
                                            <p:txEl>
                                              <p:pRg st="2" end="2"/>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
                                            <p:txEl>
                                              <p:pRg st="3" end="3"/>
                                            </p:txEl>
                                          </p:spTgt>
                                        </p:tgtEl>
                                        <p:attrNameLst>
                                          <p:attrName>style.visibility</p:attrName>
                                        </p:attrNameLst>
                                      </p:cBhvr>
                                      <p:to>
                                        <p:strVal val="visible"/>
                                      </p:to>
                                    </p:set>
                                    <p:animEffect transition="in" filter="fade">
                                      <p:cBhvr>
                                        <p:cTn id="104"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4" grpId="0"/>
      <p:bldP spid="15" grpId="0"/>
      <p:bldP spid="19" grpId="0" animBg="1"/>
      <p:bldP spid="20" grpId="0" animBg="1"/>
      <p:bldP spid="25" grpId="0" animBg="1"/>
      <p:bldP spid="26" grpId="0" animBg="1"/>
      <p:bldP spid="27" grpId="0" animBg="1"/>
      <p:bldP spid="28" grpId="0" animBg="1"/>
      <p:bldP spid="29" grpId="0" animBg="1"/>
      <p:bldP spid="3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6">
            <a:extLst>
              <a:ext uri="{FF2B5EF4-FFF2-40B4-BE49-F238E27FC236}">
                <a16:creationId xmlns:a16="http://schemas.microsoft.com/office/drawing/2014/main" id="{80DA329A-03BF-4347-824A-188D083860D8}"/>
              </a:ext>
            </a:extLst>
          </p:cNvPr>
          <p:cNvSpPr/>
          <p:nvPr/>
        </p:nvSpPr>
        <p:spPr>
          <a:xfrm>
            <a:off x="1882031" y="181514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字节流</a:t>
            </a:r>
          </a:p>
        </p:txBody>
      </p:sp>
      <p:sp>
        <p:nvSpPr>
          <p:cNvPr id="8" name="圆角矩形 99">
            <a:extLst>
              <a:ext uri="{FF2B5EF4-FFF2-40B4-BE49-F238E27FC236}">
                <a16:creationId xmlns:a16="http://schemas.microsoft.com/office/drawing/2014/main" id="{C389F92D-A4C2-4CD9-B205-555F1CA9C130}"/>
              </a:ext>
            </a:extLst>
          </p:cNvPr>
          <p:cNvSpPr/>
          <p:nvPr/>
        </p:nvSpPr>
        <p:spPr>
          <a:xfrm>
            <a:off x="6381114" y="186908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字符流</a:t>
            </a:r>
          </a:p>
        </p:txBody>
      </p:sp>
      <p:sp>
        <p:nvSpPr>
          <p:cNvPr id="9" name="圆角矩形 100">
            <a:extLst>
              <a:ext uri="{FF2B5EF4-FFF2-40B4-BE49-F238E27FC236}">
                <a16:creationId xmlns:a16="http://schemas.microsoft.com/office/drawing/2014/main" id="{0EC81CC8-BDFF-4489-B68E-89FCAE01CF86}"/>
              </a:ext>
            </a:extLst>
          </p:cNvPr>
          <p:cNvSpPr/>
          <p:nvPr/>
        </p:nvSpPr>
        <p:spPr>
          <a:xfrm>
            <a:off x="3934460" y="1214121"/>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IO</a:t>
            </a:r>
            <a:r>
              <a:rPr lang="zh-CN" altLang="en-US" sz="1600" dirty="0">
                <a:ln w="0"/>
                <a:solidFill>
                  <a:schemeClr val="tx1"/>
                </a:solidFill>
                <a:effectLst>
                  <a:outerShdw blurRad="38100" dist="19050" dir="2700000" algn="tl" rotWithShape="0">
                    <a:schemeClr val="dk1">
                      <a:alpha val="40000"/>
                    </a:schemeClr>
                  </a:outerShdw>
                </a:effectLst>
                <a:ea typeface="Alibaba PuHuiTi R"/>
              </a:rPr>
              <a:t>流体系</a:t>
            </a:r>
          </a:p>
        </p:txBody>
      </p:sp>
      <p:sp>
        <p:nvSpPr>
          <p:cNvPr id="11" name="圆角矩形 107">
            <a:extLst>
              <a:ext uri="{FF2B5EF4-FFF2-40B4-BE49-F238E27FC236}">
                <a16:creationId xmlns:a16="http://schemas.microsoft.com/office/drawing/2014/main" id="{3CE6714E-0F22-4A3A-A91B-DA59614B98CA}"/>
              </a:ext>
            </a:extLst>
          </p:cNvPr>
          <p:cNvSpPr/>
          <p:nvPr/>
        </p:nvSpPr>
        <p:spPr>
          <a:xfrm>
            <a:off x="9690946" y="1550105"/>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抽象类</a:t>
            </a:r>
          </a:p>
        </p:txBody>
      </p:sp>
      <p:cxnSp>
        <p:nvCxnSpPr>
          <p:cNvPr id="12" name="曲线连接符 7177">
            <a:extLst>
              <a:ext uri="{FF2B5EF4-FFF2-40B4-BE49-F238E27FC236}">
                <a16:creationId xmlns:a16="http://schemas.microsoft.com/office/drawing/2014/main" id="{AC81A66A-FCC1-4C62-9748-94F17D122FC6}"/>
              </a:ext>
            </a:extLst>
          </p:cNvPr>
          <p:cNvCxnSpPr>
            <a:stCxn id="9" idx="2"/>
            <a:endCxn id="4" idx="0"/>
          </p:cNvCxnSpPr>
          <p:nvPr/>
        </p:nvCxnSpPr>
        <p:spPr>
          <a:xfrm rot="5400000">
            <a:off x="3567115" y="727071"/>
            <a:ext cx="122655" cy="2053488"/>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7179">
            <a:extLst>
              <a:ext uri="{FF2B5EF4-FFF2-40B4-BE49-F238E27FC236}">
                <a16:creationId xmlns:a16="http://schemas.microsoft.com/office/drawing/2014/main" id="{65D9D499-8B53-4197-91B5-3D902D6117F7}"/>
              </a:ext>
            </a:extLst>
          </p:cNvPr>
          <p:cNvCxnSpPr>
            <a:stCxn id="9" idx="2"/>
            <a:endCxn id="8" idx="0"/>
          </p:cNvCxnSpPr>
          <p:nvPr/>
        </p:nvCxnSpPr>
        <p:spPr>
          <a:xfrm rot="16200000" flipH="1">
            <a:off x="5789686" y="557987"/>
            <a:ext cx="176595" cy="244559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7185">
            <a:extLst>
              <a:ext uri="{FF2B5EF4-FFF2-40B4-BE49-F238E27FC236}">
                <a16:creationId xmlns:a16="http://schemas.microsoft.com/office/drawing/2014/main" id="{2A47660D-331C-47DD-8FD7-654C22B392CF}"/>
              </a:ext>
            </a:extLst>
          </p:cNvPr>
          <p:cNvCxnSpPr>
            <a:cxnSpLocks/>
            <a:stCxn id="4" idx="2"/>
          </p:cNvCxnSpPr>
          <p:nvPr/>
        </p:nvCxnSpPr>
        <p:spPr>
          <a:xfrm rot="16200000" flipH="1">
            <a:off x="2899619" y="1997705"/>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7189">
            <a:extLst>
              <a:ext uri="{FF2B5EF4-FFF2-40B4-BE49-F238E27FC236}">
                <a16:creationId xmlns:a16="http://schemas.microsoft.com/office/drawing/2014/main" id="{E2181E0B-DCBB-4E5F-BAFE-2A5836849C7A}"/>
              </a:ext>
            </a:extLst>
          </p:cNvPr>
          <p:cNvCxnSpPr>
            <a:cxnSpLocks/>
          </p:cNvCxnSpPr>
          <p:nvPr/>
        </p:nvCxnSpPr>
        <p:spPr>
          <a:xfrm rot="5400000">
            <a:off x="6405788" y="2088935"/>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7192">
            <a:extLst>
              <a:ext uri="{FF2B5EF4-FFF2-40B4-BE49-F238E27FC236}">
                <a16:creationId xmlns:a16="http://schemas.microsoft.com/office/drawing/2014/main" id="{3C2EB7D6-CE46-4EF4-8B59-5AEEF9E11A0C}"/>
              </a:ext>
            </a:extLst>
          </p:cNvPr>
          <p:cNvCxnSpPr>
            <a:cxnSpLocks/>
            <a:stCxn id="8" idx="2"/>
            <a:endCxn id="27" idx="0"/>
          </p:cNvCxnSpPr>
          <p:nvPr/>
        </p:nvCxnSpPr>
        <p:spPr>
          <a:xfrm rot="16200000" flipH="1">
            <a:off x="7788426" y="1661920"/>
            <a:ext cx="420614" cy="179590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圆角矩形 94">
            <a:extLst>
              <a:ext uri="{FF2B5EF4-FFF2-40B4-BE49-F238E27FC236}">
                <a16:creationId xmlns:a16="http://schemas.microsoft.com/office/drawing/2014/main" id="{2A7ADFDC-EDFD-4DC5-BA9A-D17ABF872A90}"/>
              </a:ext>
            </a:extLst>
          </p:cNvPr>
          <p:cNvSpPr/>
          <p:nvPr/>
        </p:nvSpPr>
        <p:spPr>
          <a:xfrm>
            <a:off x="3114672" y="2756690"/>
            <a:ext cx="2001308" cy="43010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6" name="圆角矩形 94">
            <a:extLst>
              <a:ext uri="{FF2B5EF4-FFF2-40B4-BE49-F238E27FC236}">
                <a16:creationId xmlns:a16="http://schemas.microsoft.com/office/drawing/2014/main" id="{061F0595-34F4-4A96-9008-6102C64DC7AD}"/>
              </a:ext>
            </a:extLst>
          </p:cNvPr>
          <p:cNvSpPr/>
          <p:nvPr/>
        </p:nvSpPr>
        <p:spPr>
          <a:xfrm>
            <a:off x="5596672" y="2720774"/>
            <a:ext cx="1568883"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7" name="圆角矩形 94">
            <a:extLst>
              <a:ext uri="{FF2B5EF4-FFF2-40B4-BE49-F238E27FC236}">
                <a16:creationId xmlns:a16="http://schemas.microsoft.com/office/drawing/2014/main" id="{395EC5AF-7E3C-48B8-8602-4D0DE98C441D}"/>
              </a:ext>
            </a:extLst>
          </p:cNvPr>
          <p:cNvSpPr/>
          <p:nvPr/>
        </p:nvSpPr>
        <p:spPr>
          <a:xfrm>
            <a:off x="8177019" y="2770180"/>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Writer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2" name="文本框 31">
            <a:extLst>
              <a:ext uri="{FF2B5EF4-FFF2-40B4-BE49-F238E27FC236}">
                <a16:creationId xmlns:a16="http://schemas.microsoft.com/office/drawing/2014/main" id="{BB16F912-2854-445F-87F4-7CA4C257CA1C}"/>
              </a:ext>
            </a:extLst>
          </p:cNvPr>
          <p:cNvSpPr txBox="1"/>
          <p:nvPr/>
        </p:nvSpPr>
        <p:spPr>
          <a:xfrm>
            <a:off x="1071643" y="3803161"/>
            <a:ext cx="6093912" cy="369332"/>
          </a:xfrm>
          <a:prstGeom prst="rect">
            <a:avLst/>
          </a:prstGeom>
          <a:noFill/>
        </p:spPr>
        <p:txBody>
          <a:bodyPr wrap="square">
            <a:spAutoFit/>
          </a:bodyPr>
          <a:lstStyle/>
          <a:p>
            <a:r>
              <a:rPr kumimoji="0" lang="zh-CN" altLang="zh-CN" sz="18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文本框 36">
            <a:extLst>
              <a:ext uri="{FF2B5EF4-FFF2-40B4-BE49-F238E27FC236}">
                <a16:creationId xmlns:a16="http://schemas.microsoft.com/office/drawing/2014/main" id="{2F256FF3-48E4-4DD9-9D78-50F9DA260011}"/>
              </a:ext>
            </a:extLst>
          </p:cNvPr>
          <p:cNvSpPr txBox="1"/>
          <p:nvPr/>
        </p:nvSpPr>
        <p:spPr>
          <a:xfrm>
            <a:off x="3386751" y="3789995"/>
            <a:ext cx="6093912" cy="369332"/>
          </a:xfrm>
          <a:prstGeom prst="rect">
            <a:avLst/>
          </a:prstGeom>
          <a:noFill/>
        </p:spPr>
        <p:txBody>
          <a:bodyPr wrap="square">
            <a:spAutoFit/>
          </a:bodyPr>
          <a:lstStyle/>
          <a:p>
            <a:r>
              <a:rPr kumimoji="0" lang="zh-CN" altLang="zh-CN" sz="18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字节输</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a:t>
            </a:r>
            <a:r>
              <a:rPr kumimoji="0" lang="zh-CN" altLang="zh-CN" sz="18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文本框 37">
            <a:extLst>
              <a:ext uri="{FF2B5EF4-FFF2-40B4-BE49-F238E27FC236}">
                <a16:creationId xmlns:a16="http://schemas.microsoft.com/office/drawing/2014/main" id="{98385715-926E-4EFA-A82B-E0BB047EA987}"/>
              </a:ext>
            </a:extLst>
          </p:cNvPr>
          <p:cNvSpPr txBox="1"/>
          <p:nvPr/>
        </p:nvSpPr>
        <p:spPr>
          <a:xfrm>
            <a:off x="5570013" y="3837285"/>
            <a:ext cx="6093912" cy="369332"/>
          </a:xfrm>
          <a:prstGeom prst="rect">
            <a:avLst/>
          </a:prstGeom>
          <a:noFill/>
        </p:spPr>
        <p:txBody>
          <a:bodyPr wrap="square">
            <a:spAutoFit/>
          </a:bodyPr>
          <a:lstStyle/>
          <a:p>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字符输入出</a:t>
            </a:r>
            <a:r>
              <a:rPr kumimoji="0" lang="zh-CN" altLang="zh-CN" sz="18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文本框 38">
            <a:extLst>
              <a:ext uri="{FF2B5EF4-FFF2-40B4-BE49-F238E27FC236}">
                <a16:creationId xmlns:a16="http://schemas.microsoft.com/office/drawing/2014/main" id="{A6EB26F8-6A5A-4577-892F-A70003EC7363}"/>
              </a:ext>
            </a:extLst>
          </p:cNvPr>
          <p:cNvSpPr txBox="1"/>
          <p:nvPr/>
        </p:nvSpPr>
        <p:spPr>
          <a:xfrm>
            <a:off x="8177019" y="3803161"/>
            <a:ext cx="6093912" cy="369332"/>
          </a:xfrm>
          <a:prstGeom prst="rect">
            <a:avLst/>
          </a:prstGeom>
          <a:noFill/>
        </p:spPr>
        <p:txBody>
          <a:bodyPr wrap="square">
            <a:spAutoFit/>
          </a:bodyPr>
          <a:lstStyle/>
          <a:p>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字符输出出</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9" name="曲线连接符 7183">
            <a:extLst>
              <a:ext uri="{FF2B5EF4-FFF2-40B4-BE49-F238E27FC236}">
                <a16:creationId xmlns:a16="http://schemas.microsoft.com/office/drawing/2014/main" id="{F1501761-2189-4E0E-AC90-059DFEFD4B22}"/>
              </a:ext>
            </a:extLst>
          </p:cNvPr>
          <p:cNvCxnSpPr>
            <a:cxnSpLocks/>
          </p:cNvCxnSpPr>
          <p:nvPr/>
        </p:nvCxnSpPr>
        <p:spPr>
          <a:xfrm rot="5400000">
            <a:off x="1837264" y="1961298"/>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圆角矩形 94">
            <a:extLst>
              <a:ext uri="{FF2B5EF4-FFF2-40B4-BE49-F238E27FC236}">
                <a16:creationId xmlns:a16="http://schemas.microsoft.com/office/drawing/2014/main" id="{1B110369-CD30-4F29-BE8D-1CE36852EE3E}"/>
              </a:ext>
            </a:extLst>
          </p:cNvPr>
          <p:cNvSpPr/>
          <p:nvPr/>
        </p:nvSpPr>
        <p:spPr>
          <a:xfrm>
            <a:off x="832177" y="2711642"/>
            <a:ext cx="2001308" cy="43010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cxnSp>
        <p:nvCxnSpPr>
          <p:cNvPr id="20" name="直接箭头连接符 19">
            <a:extLst>
              <a:ext uri="{FF2B5EF4-FFF2-40B4-BE49-F238E27FC236}">
                <a16:creationId xmlns:a16="http://schemas.microsoft.com/office/drawing/2014/main" id="{6A0A450C-CA89-4285-8032-6E2D27D20D83}"/>
              </a:ext>
            </a:extLst>
          </p:cNvPr>
          <p:cNvCxnSpPr/>
          <p:nvPr/>
        </p:nvCxnSpPr>
        <p:spPr>
          <a:xfrm>
            <a:off x="1832831" y="3248547"/>
            <a:ext cx="0" cy="541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B08E541-071B-4B9E-B2BF-2BC868E0B40C}"/>
              </a:ext>
            </a:extLst>
          </p:cNvPr>
          <p:cNvCxnSpPr/>
          <p:nvPr/>
        </p:nvCxnSpPr>
        <p:spPr>
          <a:xfrm>
            <a:off x="4115326" y="3201257"/>
            <a:ext cx="0" cy="541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FC9287BB-71DE-49CB-8058-1203D166FCF7}"/>
              </a:ext>
            </a:extLst>
          </p:cNvPr>
          <p:cNvCxnSpPr/>
          <p:nvPr/>
        </p:nvCxnSpPr>
        <p:spPr>
          <a:xfrm>
            <a:off x="6381113" y="3201257"/>
            <a:ext cx="0" cy="541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直接箭头连接符 39">
            <a:extLst>
              <a:ext uri="{FF2B5EF4-FFF2-40B4-BE49-F238E27FC236}">
                <a16:creationId xmlns:a16="http://schemas.microsoft.com/office/drawing/2014/main" id="{91E3E40D-A659-4DAB-A1A7-179DE61B8C51}"/>
              </a:ext>
            </a:extLst>
          </p:cNvPr>
          <p:cNvCxnSpPr/>
          <p:nvPr/>
        </p:nvCxnSpPr>
        <p:spPr>
          <a:xfrm>
            <a:off x="8882995" y="3248547"/>
            <a:ext cx="0" cy="541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1389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1"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up)">
                                      <p:cBhvr>
                                        <p:cTn id="42" dur="500"/>
                                        <p:tgtEl>
                                          <p:spTgt spid="27"/>
                                        </p:tgtEl>
                                      </p:cBhvr>
                                    </p:animEffect>
                                  </p:childTnLst>
                                </p:cTn>
                              </p:par>
                              <p:par>
                                <p:cTn id="43" presetID="22" presetClass="entr" presetSubtype="1"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up)">
                                      <p:cBhvr>
                                        <p:cTn id="45" dur="500"/>
                                        <p:tgtEl>
                                          <p:spTgt spid="29"/>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up)">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up)">
                                      <p:cBhvr>
                                        <p:cTn id="53" dur="500"/>
                                        <p:tgtEl>
                                          <p:spTgt spid="32"/>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up)">
                                      <p:cBhvr>
                                        <p:cTn id="59" dur="500"/>
                                        <p:tgtEl>
                                          <p:spTgt spid="38"/>
                                        </p:tgtEl>
                                      </p:cBhvr>
                                    </p:animEffect>
                                  </p:childTnLst>
                                </p:cTn>
                              </p:par>
                              <p:par>
                                <p:cTn id="60" presetID="22" presetClass="entr" presetSubtype="1"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up)">
                                      <p:cBhvr>
                                        <p:cTn id="62" dur="500"/>
                                        <p:tgtEl>
                                          <p:spTgt spid="20"/>
                                        </p:tgtEl>
                                      </p:cBhvr>
                                    </p:animEffect>
                                  </p:childTnLst>
                                </p:cTn>
                              </p:par>
                              <p:par>
                                <p:cTn id="63" presetID="22" presetClass="entr" presetSubtype="1"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up)">
                                      <p:cBhvr>
                                        <p:cTn id="65" dur="500"/>
                                        <p:tgtEl>
                                          <p:spTgt spid="35"/>
                                        </p:tgtEl>
                                      </p:cBhvr>
                                    </p:animEffect>
                                  </p:childTnLst>
                                </p:cTn>
                              </p:par>
                              <p:par>
                                <p:cTn id="66" presetID="22" presetClass="entr" presetSubtype="1"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up)">
                                      <p:cBhvr>
                                        <p:cTn id="68" dur="500"/>
                                        <p:tgtEl>
                                          <p:spTgt spid="36"/>
                                        </p:tgtEl>
                                      </p:cBhvr>
                                    </p:animEffect>
                                  </p:childTnLst>
                                </p:cTn>
                              </p:par>
                              <p:par>
                                <p:cTn id="69" presetID="22" presetClass="entr" presetSubtype="1"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up)">
                                      <p:cBhvr>
                                        <p:cTn id="71" dur="500"/>
                                        <p:tgtEl>
                                          <p:spTgt spid="40"/>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up)">
                                      <p:cBhvr>
                                        <p:cTn id="7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25" grpId="0" animBg="1"/>
      <p:bldP spid="26" grpId="0" animBg="1"/>
      <p:bldP spid="27" grpId="0" animBg="1"/>
      <p:bldP spid="32" grpId="0"/>
      <p:bldP spid="37" grpId="0"/>
      <p:bldP spid="38" grpId="0"/>
      <p:bldP spid="39" grpId="0"/>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p:txBody>
          <a:bodyPr/>
          <a:lstStyle/>
          <a:p>
            <a:pPr>
              <a:lnSpc>
                <a:spcPct val="200000"/>
              </a:lnSpc>
            </a:pPr>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pPr>
              <a:lnSpc>
                <a:spcPct val="200000"/>
              </a:lnSpc>
            </a:pPr>
            <a:r>
              <a:rPr kumimoji="1" lang="en-US" altLang="zh-CN" dirty="0"/>
              <a:t>File</a:t>
            </a:r>
            <a:r>
              <a:rPr kumimoji="1" lang="zh-CN" altLang="en-US" dirty="0"/>
              <a:t>类概述</a:t>
            </a:r>
          </a:p>
        </p:txBody>
      </p:sp>
      <p:sp>
        <p:nvSpPr>
          <p:cNvPr id="11" name="Rectangle 1">
            <a:extLst>
              <a:ext uri="{FF2B5EF4-FFF2-40B4-BE49-F238E27FC236}">
                <a16:creationId xmlns:a16="http://schemas.microsoft.com/office/drawing/2014/main" id="{2D749433-7318-47BD-BCA8-A634A26326A5}"/>
              </a:ext>
            </a:extLst>
          </p:cNvPr>
          <p:cNvSpPr>
            <a:spLocks noChangeArrowheads="1"/>
          </p:cNvSpPr>
          <p:nvPr/>
        </p:nvSpPr>
        <p:spPr bwMode="auto">
          <a:xfrm>
            <a:off x="710880" y="1583183"/>
            <a:ext cx="8892178" cy="1011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在包</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java.io.File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下、</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代表操作系统的文件对象</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文件、文件夹</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类提供了诸如：定位文件，</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获取文件</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本身的</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信息</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、删除文件、</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创建文件（文件夹）</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等功能。</a:t>
            </a: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6" name="图片 15">
            <a:extLst>
              <a:ext uri="{FF2B5EF4-FFF2-40B4-BE49-F238E27FC236}">
                <a16:creationId xmlns:a16="http://schemas.microsoft.com/office/drawing/2014/main" id="{29597D5B-6F0C-490A-8F33-5C589274751B}"/>
              </a:ext>
            </a:extLst>
          </p:cNvPr>
          <p:cNvPicPr>
            <a:picLocks noChangeAspect="1"/>
          </p:cNvPicPr>
          <p:nvPr/>
        </p:nvPicPr>
        <p:blipFill>
          <a:blip r:embed="rId2"/>
          <a:stretch>
            <a:fillRect/>
          </a:stretch>
        </p:blipFill>
        <p:spPr>
          <a:xfrm>
            <a:off x="731521" y="2819969"/>
            <a:ext cx="4289930" cy="2820832"/>
          </a:xfrm>
          <a:prstGeom prst="rect">
            <a:avLst/>
          </a:prstGeom>
        </p:spPr>
      </p:pic>
    </p:spTree>
    <p:extLst>
      <p:ext uri="{BB962C8B-B14F-4D97-AF65-F5344CB8AC3E}">
        <p14:creationId xmlns:p14="http://schemas.microsoft.com/office/powerpoint/2010/main" val="18742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91219" y="1030853"/>
            <a:ext cx="6979744" cy="4511040"/>
          </a:xfrm>
        </p:spPr>
        <p:txBody>
          <a:bodyPr/>
          <a:lstStyle/>
          <a:p>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流的作用？</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读写文件数据的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流是怎么划分的，大体分为几类，各自的作用？</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字节流</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字节输入流，字节输出流（读写字节数数据的）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字符流：字符输入流，字符输出流（读写字符数据的）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8314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13826" y="766251"/>
            <a:ext cx="5973761" cy="4898379"/>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每次读取一个字节数组</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一次读完全部字节</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写字节数据到文件</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126724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6">
            <a:extLst>
              <a:ext uri="{FF2B5EF4-FFF2-40B4-BE49-F238E27FC236}">
                <a16:creationId xmlns:a16="http://schemas.microsoft.com/office/drawing/2014/main" id="{80DA329A-03BF-4347-824A-188D083860D8}"/>
              </a:ext>
            </a:extLst>
          </p:cNvPr>
          <p:cNvSpPr/>
          <p:nvPr/>
        </p:nvSpPr>
        <p:spPr>
          <a:xfrm>
            <a:off x="1934211" y="2037928"/>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字节流</a:t>
            </a:r>
          </a:p>
        </p:txBody>
      </p:sp>
      <p:sp>
        <p:nvSpPr>
          <p:cNvPr id="6" name="圆角矩形 94">
            <a:extLst>
              <a:ext uri="{FF2B5EF4-FFF2-40B4-BE49-F238E27FC236}">
                <a16:creationId xmlns:a16="http://schemas.microsoft.com/office/drawing/2014/main" id="{438C7536-BB04-4054-8104-FFC25491D875}"/>
              </a:ext>
            </a:extLst>
          </p:cNvPr>
          <p:cNvSpPr/>
          <p:nvPr/>
        </p:nvSpPr>
        <p:spPr>
          <a:xfrm>
            <a:off x="600711" y="2948517"/>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8" name="圆角矩形 99">
            <a:extLst>
              <a:ext uri="{FF2B5EF4-FFF2-40B4-BE49-F238E27FC236}">
                <a16:creationId xmlns:a16="http://schemas.microsoft.com/office/drawing/2014/main" id="{C389F92D-A4C2-4CD9-B205-555F1CA9C130}"/>
              </a:ext>
            </a:extLst>
          </p:cNvPr>
          <p:cNvSpPr/>
          <p:nvPr/>
        </p:nvSpPr>
        <p:spPr>
          <a:xfrm>
            <a:off x="6381114" y="208710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字符流</a:t>
            </a:r>
          </a:p>
        </p:txBody>
      </p:sp>
      <p:sp>
        <p:nvSpPr>
          <p:cNvPr id="9" name="圆角矩形 100">
            <a:extLst>
              <a:ext uri="{FF2B5EF4-FFF2-40B4-BE49-F238E27FC236}">
                <a16:creationId xmlns:a16="http://schemas.microsoft.com/office/drawing/2014/main" id="{0EC81CC8-BDFF-4489-B68E-89FCAE01CF86}"/>
              </a:ext>
            </a:extLst>
          </p:cNvPr>
          <p:cNvSpPr/>
          <p:nvPr/>
        </p:nvSpPr>
        <p:spPr>
          <a:xfrm>
            <a:off x="3934460" y="1214121"/>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IO</a:t>
            </a:r>
            <a:r>
              <a:rPr lang="zh-CN" altLang="en-US" sz="1600" dirty="0">
                <a:ln w="0"/>
                <a:solidFill>
                  <a:schemeClr val="tx1"/>
                </a:solidFill>
                <a:effectLst>
                  <a:outerShdw blurRad="38100" dist="19050" dir="2700000" algn="tl" rotWithShape="0">
                    <a:schemeClr val="dk1">
                      <a:alpha val="40000"/>
                    </a:schemeClr>
                  </a:outerShdw>
                </a:effectLst>
                <a:ea typeface="Alibaba PuHuiTi R"/>
              </a:rPr>
              <a:t>流体系</a:t>
            </a:r>
          </a:p>
        </p:txBody>
      </p:sp>
      <p:sp>
        <p:nvSpPr>
          <p:cNvPr id="11" name="圆角矩形 107">
            <a:extLst>
              <a:ext uri="{FF2B5EF4-FFF2-40B4-BE49-F238E27FC236}">
                <a16:creationId xmlns:a16="http://schemas.microsoft.com/office/drawing/2014/main" id="{3CE6714E-0F22-4A3A-A91B-DA59614B98CA}"/>
              </a:ext>
            </a:extLst>
          </p:cNvPr>
          <p:cNvSpPr/>
          <p:nvPr/>
        </p:nvSpPr>
        <p:spPr>
          <a:xfrm>
            <a:off x="9690946" y="1550105"/>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抽象类</a:t>
            </a:r>
          </a:p>
        </p:txBody>
      </p:sp>
      <p:cxnSp>
        <p:nvCxnSpPr>
          <p:cNvPr id="12" name="曲线连接符 7177">
            <a:extLst>
              <a:ext uri="{FF2B5EF4-FFF2-40B4-BE49-F238E27FC236}">
                <a16:creationId xmlns:a16="http://schemas.microsoft.com/office/drawing/2014/main" id="{AC81A66A-FCC1-4C62-9748-94F17D122FC6}"/>
              </a:ext>
            </a:extLst>
          </p:cNvPr>
          <p:cNvCxnSpPr>
            <a:stCxn id="9" idx="2"/>
            <a:endCxn id="4" idx="0"/>
          </p:cNvCxnSpPr>
          <p:nvPr/>
        </p:nvCxnSpPr>
        <p:spPr>
          <a:xfrm rot="5400000">
            <a:off x="3481812" y="864554"/>
            <a:ext cx="345440" cy="2001308"/>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7179">
            <a:extLst>
              <a:ext uri="{FF2B5EF4-FFF2-40B4-BE49-F238E27FC236}">
                <a16:creationId xmlns:a16="http://schemas.microsoft.com/office/drawing/2014/main" id="{65D9D499-8B53-4197-91B5-3D902D6117F7}"/>
              </a:ext>
            </a:extLst>
          </p:cNvPr>
          <p:cNvCxnSpPr>
            <a:stCxn id="9" idx="2"/>
            <a:endCxn id="8" idx="0"/>
          </p:cNvCxnSpPr>
          <p:nvPr/>
        </p:nvCxnSpPr>
        <p:spPr>
          <a:xfrm rot="16200000" flipH="1">
            <a:off x="5680676" y="666997"/>
            <a:ext cx="394615" cy="244559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7183">
            <a:extLst>
              <a:ext uri="{FF2B5EF4-FFF2-40B4-BE49-F238E27FC236}">
                <a16:creationId xmlns:a16="http://schemas.microsoft.com/office/drawing/2014/main" id="{27387853-526F-425A-9DFE-3D722BC28D11}"/>
              </a:ext>
            </a:extLst>
          </p:cNvPr>
          <p:cNvCxnSpPr>
            <a:cxnSpLocks/>
            <a:stCxn id="4" idx="2"/>
            <a:endCxn id="6" idx="0"/>
          </p:cNvCxnSpPr>
          <p:nvPr/>
        </p:nvCxnSpPr>
        <p:spPr>
          <a:xfrm rot="5400000">
            <a:off x="1889444" y="2184083"/>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7185">
            <a:extLst>
              <a:ext uri="{FF2B5EF4-FFF2-40B4-BE49-F238E27FC236}">
                <a16:creationId xmlns:a16="http://schemas.microsoft.com/office/drawing/2014/main" id="{2A47660D-331C-47DD-8FD7-654C22B392CF}"/>
              </a:ext>
            </a:extLst>
          </p:cNvPr>
          <p:cNvCxnSpPr>
            <a:cxnSpLocks/>
            <a:stCxn id="4" idx="2"/>
          </p:cNvCxnSpPr>
          <p:nvPr/>
        </p:nvCxnSpPr>
        <p:spPr>
          <a:xfrm rot="16200000" flipH="1">
            <a:off x="2951799" y="2220490"/>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7189">
            <a:extLst>
              <a:ext uri="{FF2B5EF4-FFF2-40B4-BE49-F238E27FC236}">
                <a16:creationId xmlns:a16="http://schemas.microsoft.com/office/drawing/2014/main" id="{E2181E0B-DCBB-4E5F-BAFE-2A5836849C7A}"/>
              </a:ext>
            </a:extLst>
          </p:cNvPr>
          <p:cNvCxnSpPr>
            <a:cxnSpLocks/>
          </p:cNvCxnSpPr>
          <p:nvPr/>
        </p:nvCxnSpPr>
        <p:spPr>
          <a:xfrm rot="5400000">
            <a:off x="6507523" y="2301578"/>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7192">
            <a:extLst>
              <a:ext uri="{FF2B5EF4-FFF2-40B4-BE49-F238E27FC236}">
                <a16:creationId xmlns:a16="http://schemas.microsoft.com/office/drawing/2014/main" id="{3C2EB7D6-CE46-4EF4-8B59-5AEEF9E11A0C}"/>
              </a:ext>
            </a:extLst>
          </p:cNvPr>
          <p:cNvCxnSpPr>
            <a:cxnSpLocks/>
          </p:cNvCxnSpPr>
          <p:nvPr/>
        </p:nvCxnSpPr>
        <p:spPr>
          <a:xfrm rot="16200000" flipH="1">
            <a:off x="7642585" y="2184846"/>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71FD6E53-5E34-4991-A5D6-CD4BFB2F6955}"/>
              </a:ext>
            </a:extLst>
          </p:cNvPr>
          <p:cNvSpPr/>
          <p:nvPr/>
        </p:nvSpPr>
        <p:spPr>
          <a:xfrm>
            <a:off x="472442" y="3905249"/>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5" name="圆角矩形 94">
            <a:extLst>
              <a:ext uri="{FF2B5EF4-FFF2-40B4-BE49-F238E27FC236}">
                <a16:creationId xmlns:a16="http://schemas.microsoft.com/office/drawing/2014/main" id="{2A7ADFDC-EDFD-4DC5-BA9A-D17ABF872A90}"/>
              </a:ext>
            </a:extLst>
          </p:cNvPr>
          <p:cNvSpPr/>
          <p:nvPr/>
        </p:nvSpPr>
        <p:spPr>
          <a:xfrm>
            <a:off x="3050542" y="3905248"/>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FileOutPutSteam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6" name="圆角矩形 94">
            <a:extLst>
              <a:ext uri="{FF2B5EF4-FFF2-40B4-BE49-F238E27FC236}">
                <a16:creationId xmlns:a16="http://schemas.microsoft.com/office/drawing/2014/main" id="{061F0595-34F4-4A96-9008-6102C64DC7AD}"/>
              </a:ext>
            </a:extLst>
          </p:cNvPr>
          <p:cNvSpPr/>
          <p:nvPr/>
        </p:nvSpPr>
        <p:spPr>
          <a:xfrm>
            <a:off x="5655311"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7" name="圆角矩形 94">
            <a:extLst>
              <a:ext uri="{FF2B5EF4-FFF2-40B4-BE49-F238E27FC236}">
                <a16:creationId xmlns:a16="http://schemas.microsoft.com/office/drawing/2014/main" id="{395EC5AF-7E3C-48B8-8602-4D0DE98C441D}"/>
              </a:ext>
            </a:extLst>
          </p:cNvPr>
          <p:cNvSpPr/>
          <p:nvPr/>
        </p:nvSpPr>
        <p:spPr>
          <a:xfrm>
            <a:off x="8194464"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FileWriter</a:t>
            </a:r>
            <a:endParaRPr lang="zh-CN" altLang="en-US" sz="2133" dirty="0">
              <a:ln w="0"/>
              <a:solidFill>
                <a:schemeClr val="tx1"/>
              </a:solidFill>
              <a:effectLst>
                <a:outerShdw blurRad="38100" dist="19050" dir="2700000" algn="tl" rotWithShape="0">
                  <a:schemeClr val="dk1">
                    <a:alpha val="40000"/>
                  </a:schemeClr>
                </a:outerShdw>
              </a:effectLst>
            </a:endParaRPr>
          </a:p>
        </p:txBody>
      </p:sp>
      <p:cxnSp>
        <p:nvCxnSpPr>
          <p:cNvPr id="29" name="曲线连接符 7183">
            <a:extLst>
              <a:ext uri="{FF2B5EF4-FFF2-40B4-BE49-F238E27FC236}">
                <a16:creationId xmlns:a16="http://schemas.microsoft.com/office/drawing/2014/main" id="{AF213CBB-B88C-420A-BC49-86D3EF13BD68}"/>
              </a:ext>
            </a:extLst>
          </p:cNvPr>
          <p:cNvCxnSpPr>
            <a:cxnSpLocks/>
          </p:cNvCxnSpPr>
          <p:nvPr/>
        </p:nvCxnSpPr>
        <p:spPr>
          <a:xfrm rot="5400000">
            <a:off x="1167766" y="3090438"/>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7185">
            <a:extLst>
              <a:ext uri="{FF2B5EF4-FFF2-40B4-BE49-F238E27FC236}">
                <a16:creationId xmlns:a16="http://schemas.microsoft.com/office/drawing/2014/main" id="{B11BD3F7-10FF-40A7-B2C3-1DEBE61E3CEC}"/>
              </a:ext>
            </a:extLst>
          </p:cNvPr>
          <p:cNvCxnSpPr>
            <a:cxnSpLocks/>
          </p:cNvCxnSpPr>
          <p:nvPr/>
        </p:nvCxnSpPr>
        <p:spPr>
          <a:xfrm rot="16200000" flipH="1">
            <a:off x="3805503" y="3177221"/>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7189">
            <a:extLst>
              <a:ext uri="{FF2B5EF4-FFF2-40B4-BE49-F238E27FC236}">
                <a16:creationId xmlns:a16="http://schemas.microsoft.com/office/drawing/2014/main" id="{2828418A-A547-48B1-A469-96B6F6B5F08E}"/>
              </a:ext>
            </a:extLst>
          </p:cNvPr>
          <p:cNvCxnSpPr>
            <a:cxnSpLocks/>
          </p:cNvCxnSpPr>
          <p:nvPr/>
        </p:nvCxnSpPr>
        <p:spPr>
          <a:xfrm rot="5400000">
            <a:off x="6237305" y="3218724"/>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7192">
            <a:extLst>
              <a:ext uri="{FF2B5EF4-FFF2-40B4-BE49-F238E27FC236}">
                <a16:creationId xmlns:a16="http://schemas.microsoft.com/office/drawing/2014/main" id="{A4774136-A033-4CAB-B1F9-6990FE90A5BD}"/>
              </a:ext>
            </a:extLst>
          </p:cNvPr>
          <p:cNvCxnSpPr/>
          <p:nvPr/>
        </p:nvCxnSpPr>
        <p:spPr>
          <a:xfrm rot="16200000" flipH="1">
            <a:off x="9152059" y="3041403"/>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圆角矩形 94">
            <a:extLst>
              <a:ext uri="{FF2B5EF4-FFF2-40B4-BE49-F238E27FC236}">
                <a16:creationId xmlns:a16="http://schemas.microsoft.com/office/drawing/2014/main" id="{C7D27817-B803-409F-B025-D9BA9BD0254D}"/>
              </a:ext>
            </a:extLst>
          </p:cNvPr>
          <p:cNvSpPr/>
          <p:nvPr/>
        </p:nvSpPr>
        <p:spPr>
          <a:xfrm>
            <a:off x="2768812" y="2988733"/>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5" name="圆角矩形 94">
            <a:extLst>
              <a:ext uri="{FF2B5EF4-FFF2-40B4-BE49-F238E27FC236}">
                <a16:creationId xmlns:a16="http://schemas.microsoft.com/office/drawing/2014/main" id="{F6489C65-11F8-4A54-8751-D9DC8BE919BA}"/>
              </a:ext>
            </a:extLst>
          </p:cNvPr>
          <p:cNvSpPr/>
          <p:nvPr/>
        </p:nvSpPr>
        <p:spPr>
          <a:xfrm>
            <a:off x="5491162" y="296506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6" name="圆角矩形 94">
            <a:extLst>
              <a:ext uri="{FF2B5EF4-FFF2-40B4-BE49-F238E27FC236}">
                <a16:creationId xmlns:a16="http://schemas.microsoft.com/office/drawing/2014/main" id="{47835C6E-010F-45F1-8666-20D779B5C1A6}"/>
              </a:ext>
            </a:extLst>
          </p:cNvPr>
          <p:cNvSpPr/>
          <p:nvPr/>
        </p:nvSpPr>
        <p:spPr>
          <a:xfrm>
            <a:off x="7984863" y="294218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Writer</a:t>
            </a:r>
            <a:endParaRPr lang="zh-CN" altLang="en-US" sz="2133" dirty="0">
              <a:ln w="0"/>
              <a:solidFill>
                <a:schemeClr val="tx1"/>
              </a:solidFill>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CB7BEDDD-4118-458C-BE97-90B77E8F8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897" y="4555680"/>
            <a:ext cx="1244600" cy="1244600"/>
          </a:xfrm>
          <a:prstGeom prst="rect">
            <a:avLst/>
          </a:prstGeom>
          <a:noFill/>
          <a:extLst>
            <a:ext uri="{909E8E84-426E-40DD-AFC4-6F175D3DCCD1}">
              <a14:hiddenFill xmlns:a14="http://schemas.microsoft.com/office/drawing/2010/main">
                <a:solidFill>
                  <a:srgbClr val="FFFFFF"/>
                </a:solidFill>
              </a14:hiddenFill>
            </a:ext>
          </a:extLst>
        </p:spPr>
      </p:pic>
      <p:sp>
        <p:nvSpPr>
          <p:cNvPr id="32" name="圆角矩形 94">
            <a:extLst>
              <a:ext uri="{FF2B5EF4-FFF2-40B4-BE49-F238E27FC236}">
                <a16:creationId xmlns:a16="http://schemas.microsoft.com/office/drawing/2014/main" id="{0C03D2E0-B0C1-403D-81EC-264AE2E04F72}"/>
              </a:ext>
            </a:extLst>
          </p:cNvPr>
          <p:cNvSpPr/>
          <p:nvPr/>
        </p:nvSpPr>
        <p:spPr>
          <a:xfrm>
            <a:off x="9690154" y="2278169"/>
            <a:ext cx="1439334"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133" dirty="0">
                <a:ln w="0"/>
                <a:solidFill>
                  <a:schemeClr val="tx1"/>
                </a:solidFill>
                <a:effectLst>
                  <a:outerShdw blurRad="38100" dist="19050" dir="2700000" algn="tl" rotWithShape="0">
                    <a:schemeClr val="dk1">
                      <a:alpha val="40000"/>
                    </a:schemeClr>
                  </a:outerShdw>
                </a:effectLst>
              </a:rPr>
              <a:t>实现类</a:t>
            </a:r>
          </a:p>
        </p:txBody>
      </p:sp>
    </p:spTree>
    <p:extLst>
      <p:ext uri="{BB962C8B-B14F-4D97-AF65-F5344CB8AC3E}">
        <p14:creationId xmlns:p14="http://schemas.microsoft.com/office/powerpoint/2010/main" val="334301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1"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up)">
                                      <p:cBhvr>
                                        <p:cTn id="45" dur="500"/>
                                        <p:tgtEl>
                                          <p:spTgt spid="3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up)">
                                      <p:cBhvr>
                                        <p:cTn id="53" dur="500"/>
                                        <p:tgtEl>
                                          <p:spTgt spid="31"/>
                                        </p:tgtEl>
                                      </p:cBhvr>
                                    </p:animEffect>
                                  </p:childTnLst>
                                </p:cTn>
                              </p:par>
                              <p:par>
                                <p:cTn id="54" presetID="22" presetClass="entr" presetSubtype="1"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up)">
                                      <p:cBhvr>
                                        <p:cTn id="56" dur="500"/>
                                        <p:tgtEl>
                                          <p:spTgt spid="29"/>
                                        </p:tgtEl>
                                      </p:cBhvr>
                                    </p:animEffect>
                                  </p:childTnLst>
                                </p:cTn>
                              </p:par>
                              <p:par>
                                <p:cTn id="57" presetID="22" presetClass="entr" presetSubtype="1"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up)">
                                      <p:cBhvr>
                                        <p:cTn id="59" dur="500"/>
                                        <p:tgtEl>
                                          <p:spTgt spid="30"/>
                                        </p:tgtEl>
                                      </p:cBhvr>
                                    </p:animEffect>
                                  </p:childTnLst>
                                </p:cTn>
                              </p:par>
                              <p:par>
                                <p:cTn id="60" presetID="22" presetClass="entr" presetSubtype="1"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up)">
                                      <p:cBhvr>
                                        <p:cTn id="68" dur="500"/>
                                        <p:tgtEl>
                                          <p:spTgt spid="25"/>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up)">
                                      <p:cBhvr>
                                        <p:cTn id="71" dur="500"/>
                                        <p:tgtEl>
                                          <p:spTgt spid="26"/>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up)">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500" fill="hold"/>
                                        <p:tgtEl>
                                          <p:spTgt spid="24"/>
                                        </p:tgtEl>
                                        <p:attrNameLst>
                                          <p:attrName>fillcolor</p:attrName>
                                        </p:attrNameLst>
                                      </p:cBhvr>
                                      <p:to>
                                        <a:srgbClr val="FF0000"/>
                                      </p:to>
                                    </p:animClr>
                                    <p:set>
                                      <p:cBhvr>
                                        <p:cTn id="79" dur="500" fill="hold"/>
                                        <p:tgtEl>
                                          <p:spTgt spid="24"/>
                                        </p:tgtEl>
                                        <p:attrNameLst>
                                          <p:attrName>fill.type</p:attrName>
                                        </p:attrNameLst>
                                      </p:cBhvr>
                                      <p:to>
                                        <p:strVal val="solid"/>
                                      </p:to>
                                    </p:set>
                                    <p:set>
                                      <p:cBhvr>
                                        <p:cTn id="80" dur="500" fill="hold"/>
                                        <p:tgtEl>
                                          <p:spTgt spid="24"/>
                                        </p:tgtEl>
                                        <p:attrNameLst>
                                          <p:attrName>fill.on</p:attrName>
                                        </p:attrNameLst>
                                      </p:cBhvr>
                                      <p:to>
                                        <p:strVal val="true"/>
                                      </p:to>
                                    </p:set>
                                  </p:childTnLst>
                                </p:cTn>
                              </p:par>
                              <p:par>
                                <p:cTn id="81" presetID="22" presetClass="entr" presetSubtype="1"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up)">
                                      <p:cBhvr>
                                        <p:cTn id="8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24" grpId="0" animBg="1"/>
      <p:bldP spid="25" grpId="0" animBg="1"/>
      <p:bldP spid="26" grpId="0" animBg="1"/>
      <p:bldP spid="27" grpId="0" animBg="1"/>
      <p:bldP spid="34" grpId="0" animBg="1"/>
      <p:bldP spid="35" grpId="0" animBg="1"/>
      <p:bldP spid="36" grpId="0" animBg="1"/>
      <p:bldP spid="3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754597" y="2284779"/>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文件字节输入流，一个一个字节读数据到内存</a:t>
            </a:r>
          </a:p>
        </p:txBody>
      </p:sp>
      <p:sp>
        <p:nvSpPr>
          <p:cNvPr id="27" name="箭头: 右 26">
            <a:extLst>
              <a:ext uri="{FF2B5EF4-FFF2-40B4-BE49-F238E27FC236}">
                <a16:creationId xmlns:a16="http://schemas.microsoft.com/office/drawing/2014/main" id="{9EC79DD6-A3B7-4743-9C8F-AF1292A967B1}"/>
              </a:ext>
            </a:extLst>
          </p:cNvPr>
          <p:cNvSpPr/>
          <p:nvPr/>
        </p:nvSpPr>
        <p:spPr>
          <a:xfrm>
            <a:off x="3376802" y="2582148"/>
            <a:ext cx="5127118" cy="65890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5DD54583-A0F8-4F6D-BB7D-DCA39E877C88}"/>
              </a:ext>
            </a:extLst>
          </p:cNvPr>
          <p:cNvPicPr>
            <a:picLocks noChangeAspect="1"/>
          </p:cNvPicPr>
          <p:nvPr/>
        </p:nvPicPr>
        <p:blipFill>
          <a:blip r:embed="rId4"/>
          <a:stretch>
            <a:fillRect/>
          </a:stretch>
        </p:blipFill>
        <p:spPr>
          <a:xfrm>
            <a:off x="3052453" y="2484849"/>
            <a:ext cx="419100" cy="658902"/>
          </a:xfrm>
          <a:prstGeom prst="rect">
            <a:avLst/>
          </a:prstGeom>
        </p:spPr>
      </p:pic>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3" y="935693"/>
            <a:ext cx="7138493" cy="1565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文件字节输入流：FileInputStream</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作用：以内存为基准，把磁盘文件中的数据以字节的形式读取到内存中去。</a:t>
            </a:r>
            <a:b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extLst>
              <p:ext uri="{D42A27DB-BD31-4B8C-83A1-F6EECF244321}">
                <p14:modId xmlns:p14="http://schemas.microsoft.com/office/powerpoint/2010/main" val="1650448972"/>
              </p:ext>
            </p:extLst>
          </p:nvPr>
        </p:nvGraphicFramePr>
        <p:xfrm>
          <a:off x="538483" y="2317151"/>
          <a:ext cx="8899985" cy="1611193"/>
        </p:xfrm>
        <a:graphic>
          <a:graphicData uri="http://schemas.openxmlformats.org/drawingml/2006/table">
            <a:tbl>
              <a:tblPr/>
              <a:tblGrid>
                <a:gridCol w="4232373">
                  <a:extLst>
                    <a:ext uri="{9D8B030D-6E8A-4147-A177-3AD203B41FA5}">
                      <a16:colId xmlns:a16="http://schemas.microsoft.com/office/drawing/2014/main" val="1138920238"/>
                    </a:ext>
                  </a:extLst>
                </a:gridCol>
                <a:gridCol w="4667612">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FileInputStream​(File file)</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创建字节输入流管道与源文件对象接通</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FileInputStream​(String pathname)</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创建字节输入流管道与源文件路径接通</a:t>
                      </a:r>
                      <a:endParaRPr kumimoji="0" lang="zh-CN" altLang="en-US" sz="16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graphicFrame>
        <p:nvGraphicFramePr>
          <p:cNvPr id="6" name="表格 5">
            <a:extLst>
              <a:ext uri="{FF2B5EF4-FFF2-40B4-BE49-F238E27FC236}">
                <a16:creationId xmlns:a16="http://schemas.microsoft.com/office/drawing/2014/main" id="{CE58917D-3F5D-4B02-8939-6589DAFB94BD}"/>
              </a:ext>
            </a:extLst>
          </p:cNvPr>
          <p:cNvGraphicFramePr>
            <a:graphicFrameLocks noGrp="1"/>
          </p:cNvGraphicFramePr>
          <p:nvPr>
            <p:extLst>
              <p:ext uri="{D42A27DB-BD31-4B8C-83A1-F6EECF244321}">
                <p14:modId xmlns:p14="http://schemas.microsoft.com/office/powerpoint/2010/main" val="846101863"/>
              </p:ext>
            </p:extLst>
          </p:nvPr>
        </p:nvGraphicFramePr>
        <p:xfrm>
          <a:off x="538484" y="4437807"/>
          <a:ext cx="9341686" cy="1610748"/>
        </p:xfrm>
        <a:graphic>
          <a:graphicData uri="http://schemas.openxmlformats.org/drawingml/2006/table">
            <a:tbl>
              <a:tblPr/>
              <a:tblGrid>
                <a:gridCol w="3047652">
                  <a:extLst>
                    <a:ext uri="{9D8B030D-6E8A-4147-A177-3AD203B41FA5}">
                      <a16:colId xmlns:a16="http://schemas.microsoft.com/office/drawing/2014/main" val="1138920238"/>
                    </a:ext>
                  </a:extLst>
                </a:gridCol>
                <a:gridCol w="6294034">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每次读取一个字节返回，</a:t>
                      </a:r>
                      <a:r>
                        <a:rPr lang="zh-CN" altLang="en-US" sz="1600" dirty="0">
                          <a:solidFill>
                            <a:schemeClr val="tx1">
                              <a:lumMod val="85000"/>
                              <a:lumOff val="15000"/>
                            </a:schemeClr>
                          </a:solidFill>
                          <a:latin typeface="微软雅黑" pitchFamily="34" charset="-122"/>
                          <a:ea typeface="Alibaba PuHuiTi R"/>
                        </a:rPr>
                        <a:t>如果字节已经没有可读的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r>
                        <a:rPr lang="en-US" altLang="zh-CN" sz="1600" dirty="0">
                          <a:solidFill>
                            <a:schemeClr val="tx1">
                              <a:lumMod val="85000"/>
                              <a:lumOff val="15000"/>
                            </a:schemeClr>
                          </a:solidFill>
                          <a:latin typeface="微软雅黑" pitchFamily="34" charset="-122"/>
                          <a:ea typeface="Alibaba PuHuiTi R"/>
                        </a:rPr>
                        <a:t>byte[] buffer</a:t>
                      </a:r>
                      <a:r>
                        <a:rPr lang="zh-CN" altLang="zh-CN" sz="1600" dirty="0">
                          <a:solidFill>
                            <a:schemeClr val="tx1">
                              <a:lumMod val="85000"/>
                              <a:lumOff val="15000"/>
                            </a:schemeClr>
                          </a:solidFill>
                          <a:latin typeface="微软雅黑" pitchFamily="34" charset="-122"/>
                          <a:ea typeface="Alibaba PuHuiTi R"/>
                        </a:rPr>
                        <a:t>)</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600" dirty="0">
                          <a:solidFill>
                            <a:schemeClr val="tx1">
                              <a:lumMod val="85000"/>
                              <a:lumOff val="15000"/>
                            </a:schemeClr>
                          </a:solidFill>
                          <a:latin typeface="微软雅黑" pitchFamily="34" charset="-122"/>
                          <a:ea typeface="Alibaba PuHuiTi R"/>
                        </a:rPr>
                        <a:t>每次读取一个字节</a:t>
                      </a:r>
                      <a:r>
                        <a:rPr lang="zh-CN" altLang="en-US" sz="1600" dirty="0">
                          <a:solidFill>
                            <a:schemeClr val="tx1">
                              <a:lumMod val="85000"/>
                              <a:lumOff val="15000"/>
                            </a:schemeClr>
                          </a:solidFill>
                          <a:latin typeface="微软雅黑" pitchFamily="34" charset="-122"/>
                          <a:ea typeface="Alibaba PuHuiTi R"/>
                        </a:rPr>
                        <a:t>数组</a:t>
                      </a:r>
                      <a:r>
                        <a:rPr lang="zh-CN" altLang="zh-CN" sz="1600" dirty="0">
                          <a:solidFill>
                            <a:schemeClr val="tx1">
                              <a:lumMod val="85000"/>
                              <a:lumOff val="15000"/>
                            </a:schemeClr>
                          </a:solidFill>
                          <a:latin typeface="微软雅黑" pitchFamily="34" charset="-122"/>
                          <a:ea typeface="Alibaba PuHuiTi R"/>
                        </a:rPr>
                        <a:t>返回，</a:t>
                      </a:r>
                      <a:r>
                        <a:rPr lang="zh-CN" altLang="en-US" sz="1600" dirty="0">
                          <a:solidFill>
                            <a:schemeClr val="tx1">
                              <a:lumMod val="85000"/>
                              <a:lumOff val="15000"/>
                            </a:schemeClr>
                          </a:solidFill>
                          <a:latin typeface="微软雅黑" pitchFamily="34" charset="-122"/>
                          <a:ea typeface="Alibaba PuHuiTi R"/>
                        </a:rPr>
                        <a:t>如果字节已经没有可读的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pPr>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文件字节输入流，每次读取一个字节的</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是哪个？</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sz="1600" dirty="0">
                <a:solidFill>
                  <a:schemeClr val="tx1">
                    <a:lumMod val="85000"/>
                    <a:lumOff val="15000"/>
                  </a:schemeClr>
                </a:solidFill>
              </a:rPr>
              <a:t>每次读取一个字节存在什么问题？</a:t>
            </a:r>
            <a:endParaRPr lang="en-US" altLang="zh-CN" sz="1600"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性能较慢</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读取中文字符输出无法避免乱码问题。</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6" name="表格 5">
            <a:extLst>
              <a:ext uri="{FF2B5EF4-FFF2-40B4-BE49-F238E27FC236}">
                <a16:creationId xmlns:a16="http://schemas.microsoft.com/office/drawing/2014/main" id="{35FD74C2-562A-4DF9-B0AA-5EA63FE71FCB}"/>
              </a:ext>
            </a:extLst>
          </p:cNvPr>
          <p:cNvGraphicFramePr>
            <a:graphicFrameLocks noGrp="1"/>
          </p:cNvGraphicFramePr>
          <p:nvPr>
            <p:extLst>
              <p:ext uri="{D42A27DB-BD31-4B8C-83A1-F6EECF244321}">
                <p14:modId xmlns:p14="http://schemas.microsoft.com/office/powerpoint/2010/main" val="1401621290"/>
              </p:ext>
            </p:extLst>
          </p:nvPr>
        </p:nvGraphicFramePr>
        <p:xfrm>
          <a:off x="5090163" y="2009160"/>
          <a:ext cx="5681159" cy="1067254"/>
        </p:xfrm>
        <a:graphic>
          <a:graphicData uri="http://schemas.openxmlformats.org/drawingml/2006/table">
            <a:tbl>
              <a:tblPr/>
              <a:tblGrid>
                <a:gridCol w="1968874">
                  <a:extLst>
                    <a:ext uri="{9D8B030D-6E8A-4147-A177-3AD203B41FA5}">
                      <a16:colId xmlns:a16="http://schemas.microsoft.com/office/drawing/2014/main" val="1138920238"/>
                    </a:ext>
                  </a:extLst>
                </a:gridCol>
                <a:gridCol w="3712285">
                  <a:extLst>
                    <a:ext uri="{9D8B030D-6E8A-4147-A177-3AD203B41FA5}">
                      <a16:colId xmlns:a16="http://schemas.microsoft.com/office/drawing/2014/main" val="432614512"/>
                    </a:ext>
                  </a:extLst>
                </a:gridCol>
              </a:tblGrid>
              <a:tr h="46421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2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2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0304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100" dirty="0">
                          <a:solidFill>
                            <a:schemeClr val="tx1">
                              <a:lumMod val="85000"/>
                              <a:lumOff val="15000"/>
                            </a:schemeClr>
                          </a:solidFill>
                          <a:latin typeface="微软雅黑" pitchFamily="34" charset="-122"/>
                          <a:ea typeface="Alibaba PuHuiTi R"/>
                        </a:rPr>
                        <a:t>public int read()</a:t>
                      </a:r>
                      <a:endParaRPr kumimoji="0" lang="zh-CN" altLang="en-US" sz="11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100" dirty="0">
                          <a:solidFill>
                            <a:schemeClr val="tx1">
                              <a:lumMod val="85000"/>
                              <a:lumOff val="15000"/>
                            </a:schemeClr>
                          </a:solidFill>
                          <a:latin typeface="微软雅黑" pitchFamily="34" charset="-122"/>
                          <a:ea typeface="Alibaba PuHuiTi R"/>
                        </a:rPr>
                        <a:t>每次读取一个字节返回，</a:t>
                      </a:r>
                      <a:r>
                        <a:rPr lang="zh-CN" altLang="en-US" sz="1100" dirty="0">
                          <a:solidFill>
                            <a:schemeClr val="tx1">
                              <a:lumMod val="85000"/>
                              <a:lumOff val="15000"/>
                            </a:schemeClr>
                          </a:solidFill>
                          <a:latin typeface="微软雅黑" pitchFamily="34" charset="-122"/>
                          <a:ea typeface="Alibaba PuHuiTi R"/>
                        </a:rPr>
                        <a:t>如果字节已经没有可读的</a:t>
                      </a:r>
                      <a:r>
                        <a:rPr lang="zh-CN" altLang="zh-CN" sz="1100" dirty="0">
                          <a:solidFill>
                            <a:schemeClr val="tx1">
                              <a:lumMod val="85000"/>
                              <a:lumOff val="15000"/>
                            </a:schemeClr>
                          </a:solidFill>
                          <a:latin typeface="微软雅黑" pitchFamily="34" charset="-122"/>
                          <a:ea typeface="Alibaba PuHuiTi R"/>
                        </a:rPr>
                        <a:t>返回-1</a:t>
                      </a:r>
                      <a:endParaRPr lang="en-US" altLang="zh-CN" sz="11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90154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49616" y="835994"/>
            <a:ext cx="5973761" cy="4898379"/>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文件字节输入流：每次读取一个字节数组</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一次读完全部字节</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写字节数据到文件</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9891406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754597" y="2284779"/>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文件字节输入流，一个个字节数组读数据到内存</a:t>
            </a:r>
          </a:p>
        </p:txBody>
      </p:sp>
      <p:sp>
        <p:nvSpPr>
          <p:cNvPr id="27" name="箭头: 右 26">
            <a:extLst>
              <a:ext uri="{FF2B5EF4-FFF2-40B4-BE49-F238E27FC236}">
                <a16:creationId xmlns:a16="http://schemas.microsoft.com/office/drawing/2014/main" id="{9EC79DD6-A3B7-4743-9C8F-AF1292A967B1}"/>
              </a:ext>
            </a:extLst>
          </p:cNvPr>
          <p:cNvSpPr/>
          <p:nvPr/>
        </p:nvSpPr>
        <p:spPr>
          <a:xfrm>
            <a:off x="3376802" y="2582148"/>
            <a:ext cx="5127118" cy="65890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5DD54583-A0F8-4F6D-BB7D-DCA39E877C88}"/>
              </a:ext>
            </a:extLst>
          </p:cNvPr>
          <p:cNvPicPr>
            <a:picLocks noChangeAspect="1"/>
          </p:cNvPicPr>
          <p:nvPr/>
        </p:nvPicPr>
        <p:blipFill>
          <a:blip r:embed="rId4"/>
          <a:stretch>
            <a:fillRect/>
          </a:stretch>
        </p:blipFill>
        <p:spPr>
          <a:xfrm>
            <a:off x="3052453" y="2484849"/>
            <a:ext cx="419100" cy="658902"/>
          </a:xfrm>
          <a:prstGeom prst="rect">
            <a:avLst/>
          </a:prstGeom>
        </p:spPr>
      </p:pic>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7F8BF7E8-2F3E-4EA1-911A-80264BD44ADC}"/>
              </a:ext>
            </a:extLst>
          </p:cNvPr>
          <p:cNvSpPr/>
          <p:nvPr/>
        </p:nvSpPr>
        <p:spPr>
          <a:xfrm>
            <a:off x="4104640" y="2805227"/>
            <a:ext cx="1249680" cy="22181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9675BE86-4E9A-42D6-AEC9-40D003428585}"/>
              </a:ext>
            </a:extLst>
          </p:cNvPr>
          <p:cNvSpPr/>
          <p:nvPr/>
        </p:nvSpPr>
        <p:spPr>
          <a:xfrm>
            <a:off x="5793840"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CA9FCF2F-70CB-4F18-B963-DC4AFFCB06EE}"/>
              </a:ext>
            </a:extLst>
          </p:cNvPr>
          <p:cNvSpPr/>
          <p:nvPr/>
        </p:nvSpPr>
        <p:spPr>
          <a:xfrm>
            <a:off x="6171304" y="2796155"/>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5" name="椭圆 34">
            <a:extLst>
              <a:ext uri="{FF2B5EF4-FFF2-40B4-BE49-F238E27FC236}">
                <a16:creationId xmlns:a16="http://schemas.microsoft.com/office/drawing/2014/main" id="{57F71F34-A07D-49FF-BAD0-630C31A75462}"/>
              </a:ext>
            </a:extLst>
          </p:cNvPr>
          <p:cNvSpPr/>
          <p:nvPr/>
        </p:nvSpPr>
        <p:spPr>
          <a:xfrm>
            <a:off x="6547939" y="2796154"/>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43502ABA-5D78-4A51-BFCA-4B70EB6A1F08}"/>
              </a:ext>
            </a:extLst>
          </p:cNvPr>
          <p:cNvSpPr/>
          <p:nvPr/>
        </p:nvSpPr>
        <p:spPr>
          <a:xfrm>
            <a:off x="5692240" y="2796154"/>
            <a:ext cx="1249680" cy="22181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08175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615612" y="858201"/>
            <a:ext cx="7138493" cy="1565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文件字节输入流：FileInputStream</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作用：以内存为基准，把磁盘文件中的数据以字节的形式读取到内存中去。</a:t>
            </a:r>
            <a:b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6" name="表格 5">
            <a:extLst>
              <a:ext uri="{FF2B5EF4-FFF2-40B4-BE49-F238E27FC236}">
                <a16:creationId xmlns:a16="http://schemas.microsoft.com/office/drawing/2014/main" id="{CE58917D-3F5D-4B02-8939-6589DAFB94BD}"/>
              </a:ext>
            </a:extLst>
          </p:cNvPr>
          <p:cNvGraphicFramePr>
            <a:graphicFrameLocks noGrp="1"/>
          </p:cNvGraphicFramePr>
          <p:nvPr>
            <p:extLst>
              <p:ext uri="{D42A27DB-BD31-4B8C-83A1-F6EECF244321}">
                <p14:modId xmlns:p14="http://schemas.microsoft.com/office/powerpoint/2010/main" val="3670588762"/>
              </p:ext>
            </p:extLst>
          </p:nvPr>
        </p:nvGraphicFramePr>
        <p:xfrm>
          <a:off x="669857" y="2245021"/>
          <a:ext cx="10008476" cy="1610748"/>
        </p:xfrm>
        <a:graphic>
          <a:graphicData uri="http://schemas.openxmlformats.org/drawingml/2006/table">
            <a:tbl>
              <a:tblPr/>
              <a:tblGrid>
                <a:gridCol w="3265187">
                  <a:extLst>
                    <a:ext uri="{9D8B030D-6E8A-4147-A177-3AD203B41FA5}">
                      <a16:colId xmlns:a16="http://schemas.microsoft.com/office/drawing/2014/main" val="1138920238"/>
                    </a:ext>
                  </a:extLst>
                </a:gridCol>
                <a:gridCol w="674328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每次读取一个字节返回，</a:t>
                      </a:r>
                      <a:r>
                        <a:rPr lang="zh-CN" altLang="en-US" sz="1600" dirty="0">
                          <a:solidFill>
                            <a:schemeClr val="tx1">
                              <a:lumMod val="85000"/>
                              <a:lumOff val="15000"/>
                            </a:schemeClr>
                          </a:solidFill>
                          <a:latin typeface="微软雅黑" pitchFamily="34" charset="-122"/>
                          <a:ea typeface="Alibaba PuHuiTi R"/>
                        </a:rPr>
                        <a:t>如果字节已经没有可读的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r>
                        <a:rPr lang="en-US" altLang="zh-CN" sz="1600" dirty="0">
                          <a:solidFill>
                            <a:schemeClr val="tx1">
                              <a:lumMod val="85000"/>
                              <a:lumOff val="15000"/>
                            </a:schemeClr>
                          </a:solidFill>
                          <a:latin typeface="微软雅黑" pitchFamily="34" charset="-122"/>
                          <a:ea typeface="Alibaba PuHuiTi R"/>
                        </a:rPr>
                        <a:t>byte[] buffer</a:t>
                      </a:r>
                      <a:r>
                        <a:rPr lang="zh-CN" altLang="zh-CN" sz="1600" dirty="0">
                          <a:solidFill>
                            <a:schemeClr val="tx1">
                              <a:lumMod val="85000"/>
                              <a:lumOff val="15000"/>
                            </a:schemeClr>
                          </a:solidFill>
                          <a:latin typeface="微软雅黑" pitchFamily="34" charset="-122"/>
                          <a:ea typeface="Alibaba PuHuiTi R"/>
                        </a:rPr>
                        <a:t>)</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600" dirty="0">
                          <a:solidFill>
                            <a:schemeClr val="tx1">
                              <a:lumMod val="85000"/>
                              <a:lumOff val="15000"/>
                            </a:schemeClr>
                          </a:solidFill>
                          <a:latin typeface="微软雅黑" pitchFamily="34" charset="-122"/>
                          <a:ea typeface="Alibaba PuHuiTi R"/>
                        </a:rPr>
                        <a:t>每次读取一个字节</a:t>
                      </a:r>
                      <a:r>
                        <a:rPr lang="zh-CN" altLang="en-US" sz="1600" dirty="0">
                          <a:solidFill>
                            <a:schemeClr val="tx1">
                              <a:lumMod val="85000"/>
                              <a:lumOff val="15000"/>
                            </a:schemeClr>
                          </a:solidFill>
                          <a:latin typeface="微软雅黑" pitchFamily="34" charset="-122"/>
                          <a:ea typeface="Alibaba PuHuiTi R"/>
                        </a:rPr>
                        <a:t>数组</a:t>
                      </a:r>
                      <a:r>
                        <a:rPr lang="zh-CN" altLang="zh-CN" sz="1600" dirty="0">
                          <a:solidFill>
                            <a:schemeClr val="tx1">
                              <a:lumMod val="85000"/>
                              <a:lumOff val="15000"/>
                            </a:schemeClr>
                          </a:solidFill>
                          <a:latin typeface="微软雅黑" pitchFamily="34" charset="-122"/>
                          <a:ea typeface="Alibaba PuHuiTi R"/>
                        </a:rPr>
                        <a:t>返回，</a:t>
                      </a:r>
                      <a:r>
                        <a:rPr lang="zh-CN" altLang="en-US" sz="1600" dirty="0">
                          <a:solidFill>
                            <a:schemeClr val="tx1">
                              <a:lumMod val="85000"/>
                              <a:lumOff val="15000"/>
                            </a:schemeClr>
                          </a:solidFill>
                          <a:latin typeface="微软雅黑" pitchFamily="34" charset="-122"/>
                          <a:ea typeface="Alibaba PuHuiTi R"/>
                        </a:rPr>
                        <a:t>如果字节已经没有可读的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403250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pPr>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文件字节输入流，每次读取一个字节数组的</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是哪个？</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sz="1600" dirty="0">
                <a:solidFill>
                  <a:schemeClr val="tx1">
                    <a:lumMod val="85000"/>
                    <a:lumOff val="15000"/>
                  </a:schemeClr>
                </a:solidFill>
              </a:rPr>
              <a:t>每次读取一个字节数组存在什么问题？</a:t>
            </a:r>
            <a:endParaRPr lang="en-US" altLang="zh-CN" sz="1600"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读取的性能得到了提升</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读取中文字符输出无法避免乱码问题。</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8" name="表格 7">
            <a:extLst>
              <a:ext uri="{FF2B5EF4-FFF2-40B4-BE49-F238E27FC236}">
                <a16:creationId xmlns:a16="http://schemas.microsoft.com/office/drawing/2014/main" id="{321A5EC1-64D5-4E87-8169-52259BAF9838}"/>
              </a:ext>
            </a:extLst>
          </p:cNvPr>
          <p:cNvGraphicFramePr>
            <a:graphicFrameLocks noGrp="1"/>
          </p:cNvGraphicFramePr>
          <p:nvPr>
            <p:extLst>
              <p:ext uri="{D42A27DB-BD31-4B8C-83A1-F6EECF244321}">
                <p14:modId xmlns:p14="http://schemas.microsoft.com/office/powerpoint/2010/main" val="1824972272"/>
              </p:ext>
            </p:extLst>
          </p:nvPr>
        </p:nvGraphicFramePr>
        <p:xfrm>
          <a:off x="5136805" y="2058795"/>
          <a:ext cx="6781391" cy="860660"/>
        </p:xfrm>
        <a:graphic>
          <a:graphicData uri="http://schemas.openxmlformats.org/drawingml/2006/table">
            <a:tbl>
              <a:tblPr/>
              <a:tblGrid>
                <a:gridCol w="2494684">
                  <a:extLst>
                    <a:ext uri="{9D8B030D-6E8A-4147-A177-3AD203B41FA5}">
                      <a16:colId xmlns:a16="http://schemas.microsoft.com/office/drawing/2014/main" val="1138920238"/>
                    </a:ext>
                  </a:extLst>
                </a:gridCol>
                <a:gridCol w="4286707">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int read(</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byte[] buffer</a:t>
                      </a: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200" b="1"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每次读取一个字节</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如果字节已经没有可读的</a:t>
                      </a: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返回-1</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14589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0">
            <a:extLst>
              <a:ext uri="{FF2B5EF4-FFF2-40B4-BE49-F238E27FC236}">
                <a16:creationId xmlns:a16="http://schemas.microsoft.com/office/drawing/2014/main" id="{6BC5069E-50DB-4021-B588-AAA5CE93C8FB}"/>
              </a:ext>
            </a:extLst>
          </p:cNvPr>
          <p:cNvSpPr txBox="1"/>
          <p:nvPr/>
        </p:nvSpPr>
        <p:spPr>
          <a:xfrm>
            <a:off x="838201" y="1154587"/>
            <a:ext cx="9465733" cy="572849"/>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类创建对象</a:t>
            </a:r>
          </a:p>
        </p:txBody>
      </p:sp>
      <p:graphicFrame>
        <p:nvGraphicFramePr>
          <p:cNvPr id="7" name="表格 6">
            <a:extLst>
              <a:ext uri="{FF2B5EF4-FFF2-40B4-BE49-F238E27FC236}">
                <a16:creationId xmlns:a16="http://schemas.microsoft.com/office/drawing/2014/main" id="{26BD9AF7-02AF-471E-8040-BD4CEF8AD7D3}"/>
              </a:ext>
            </a:extLst>
          </p:cNvPr>
          <p:cNvGraphicFramePr>
            <a:graphicFrameLocks noGrp="1"/>
          </p:cNvGraphicFramePr>
          <p:nvPr>
            <p:extLst>
              <p:ext uri="{D42A27DB-BD31-4B8C-83A1-F6EECF244321}">
                <p14:modId xmlns:p14="http://schemas.microsoft.com/office/powerpoint/2010/main" val="2542465713"/>
              </p:ext>
            </p:extLst>
          </p:nvPr>
        </p:nvGraphicFramePr>
        <p:xfrm>
          <a:off x="907942" y="1894668"/>
          <a:ext cx="10666307" cy="2008271"/>
        </p:xfrm>
        <a:graphic>
          <a:graphicData uri="http://schemas.openxmlformats.org/drawingml/2006/table">
            <a:tbl>
              <a:tblPr/>
              <a:tblGrid>
                <a:gridCol w="5018182">
                  <a:extLst>
                    <a:ext uri="{9D8B030D-6E8A-4147-A177-3AD203B41FA5}">
                      <a16:colId xmlns:a16="http://schemas.microsoft.com/office/drawing/2014/main" val="1138920238"/>
                    </a:ext>
                  </a:extLst>
                </a:gridCol>
                <a:gridCol w="5648125">
                  <a:extLst>
                    <a:ext uri="{9D8B030D-6E8A-4147-A177-3AD203B41FA5}">
                      <a16:colId xmlns:a16="http://schemas.microsoft.com/office/drawing/2014/main" val="432614512"/>
                    </a:ext>
                  </a:extLst>
                </a:gridCol>
              </a:tblGrid>
              <a:tr h="50929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2609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b="1" dirty="0">
                          <a:solidFill>
                            <a:schemeClr val="tx1">
                              <a:lumMod val="85000"/>
                              <a:lumOff val="15000"/>
                            </a:schemeClr>
                          </a:solidFill>
                          <a:latin typeface="Consolas" panose="020B0609020204030204" pitchFamily="49" charset="0"/>
                          <a:ea typeface="Alibaba PuHuiTi R"/>
                          <a:cs typeface="Times New Roman" panose="02020603050405020304" pitchFamily="18" charset="0"/>
                        </a:rPr>
                        <a:t>public </a:t>
                      </a:r>
                      <a:r>
                        <a:rPr lang="en-US" altLang="zh-CN" sz="1600" dirty="0">
                          <a:solidFill>
                            <a:schemeClr val="tx1">
                              <a:lumMod val="85000"/>
                              <a:lumOff val="15000"/>
                            </a:schemeClr>
                          </a:solidFill>
                          <a:latin typeface="Consolas" panose="020B0609020204030204" pitchFamily="49" charset="0"/>
                          <a:ea typeface="微软雅黑" pitchFamily="34" charset="-122"/>
                        </a:rPr>
                        <a:t>File​(String pathname)</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fontAlgn="auto">
                        <a:lnSpc>
                          <a:spcPct val="150000"/>
                        </a:lnSpc>
                        <a:spcBef>
                          <a:spcPts val="0"/>
                        </a:spcBef>
                        <a:spcAft>
                          <a:spcPts val="0"/>
                        </a:spcAft>
                        <a:buFont typeface="Wingdings" pitchFamily="2" charset="2"/>
                        <a:buNone/>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根据文件路径创建文件对象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66724">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b="1" dirty="0">
                          <a:solidFill>
                            <a:schemeClr val="tx1">
                              <a:lumMod val="85000"/>
                              <a:lumOff val="15000"/>
                            </a:schemeClr>
                          </a:solidFill>
                          <a:latin typeface="Consolas" panose="020B0609020204030204" pitchFamily="49" charset="0"/>
                          <a:ea typeface="Alibaba PuHuiTi R"/>
                          <a:cs typeface="Times New Roman" panose="02020603050405020304" pitchFamily="18" charset="0"/>
                        </a:rPr>
                        <a:t>public </a:t>
                      </a:r>
                      <a:r>
                        <a:rPr lang="en-US" altLang="zh-CN" sz="1600" dirty="0">
                          <a:solidFill>
                            <a:schemeClr val="tx1">
                              <a:lumMod val="85000"/>
                              <a:lumOff val="15000"/>
                            </a:schemeClr>
                          </a:solidFill>
                          <a:latin typeface="Consolas" panose="020B0609020204030204" pitchFamily="49" charset="0"/>
                          <a:ea typeface="微软雅黑" pitchFamily="34" charset="-122"/>
                        </a:rPr>
                        <a:t>File​(String parent, String child)</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从父路径名字符串和子路径名字符串创建文件对象</a:t>
                      </a:r>
                      <a:endParaRPr kumimoji="0" lang="zh-CN" altLang="en-US" sz="16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50615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b="1" dirty="0">
                          <a:solidFill>
                            <a:schemeClr val="tx1">
                              <a:lumMod val="85000"/>
                              <a:lumOff val="15000"/>
                            </a:schemeClr>
                          </a:solidFill>
                          <a:latin typeface="Consolas" panose="020B0609020204030204" pitchFamily="49" charset="0"/>
                          <a:ea typeface="Alibaba PuHuiTi R"/>
                          <a:cs typeface="Times New Roman" panose="02020603050405020304" pitchFamily="18" charset="0"/>
                        </a:rPr>
                        <a:t>public </a:t>
                      </a:r>
                      <a:r>
                        <a:rPr lang="en-US" altLang="zh-CN" sz="1600" dirty="0">
                          <a:solidFill>
                            <a:schemeClr val="tx1">
                              <a:lumMod val="85000"/>
                              <a:lumOff val="15000"/>
                            </a:schemeClr>
                          </a:solidFill>
                          <a:latin typeface="Consolas" panose="020B0609020204030204" pitchFamily="49" charset="0"/>
                          <a:ea typeface="微软雅黑" pitchFamily="34" charset="-122"/>
                        </a:rPr>
                        <a:t>File​(File  parent, String child)</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根据父路径对应文件对象和子路径名字符串创建文件对象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0532218"/>
                  </a:ext>
                </a:extLst>
              </a:tr>
            </a:tbl>
          </a:graphicData>
        </a:graphic>
      </p:graphicFrame>
      <p:sp>
        <p:nvSpPr>
          <p:cNvPr id="6" name="文本框 5">
            <a:extLst>
              <a:ext uri="{FF2B5EF4-FFF2-40B4-BE49-F238E27FC236}">
                <a16:creationId xmlns:a16="http://schemas.microsoft.com/office/drawing/2014/main" id="{C3714041-C0F2-40E2-ABBE-872B3FE41139}"/>
              </a:ext>
            </a:extLst>
          </p:cNvPr>
          <p:cNvSpPr txBox="1"/>
          <p:nvPr/>
        </p:nvSpPr>
        <p:spPr>
          <a:xfrm>
            <a:off x="838201" y="4022568"/>
            <a:ext cx="10111352" cy="1011880"/>
          </a:xfrm>
          <a:prstGeom prst="rect">
            <a:avLst/>
          </a:prstGeom>
          <a:noFill/>
        </p:spPr>
        <p:txBody>
          <a:bodyPr wrap="square">
            <a:spAutoFit/>
          </a:bodyPr>
          <a:lstStyle/>
          <a:p>
            <a:pPr marL="357699" indent="-357699">
              <a:lnSpc>
                <a:spcPct val="200000"/>
              </a:lnSpc>
              <a:buFont typeface="Wingdings"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对象可以定位文件和文件夹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200000"/>
              </a:lnSpc>
              <a:buFont typeface="Wingdings"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封装的对象仅仅是一个路径名，这个路径可以是存在的，也可以是不存在的。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49616" y="835994"/>
            <a:ext cx="5973761" cy="4898379"/>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文件字节输入流：一次读完全部字节</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写字节数据到文件</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040664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1"/>
          </p:nvPr>
        </p:nvSpPr>
        <p:spPr>
          <a:xfrm>
            <a:off x="3787293" y="1337485"/>
            <a:ext cx="7433479" cy="3861223"/>
          </a:xfrm>
        </p:spPr>
        <p:txBody>
          <a:bodyPr/>
          <a:lstStyle/>
          <a:p>
            <a:r>
              <a:rPr lang="en-US" altLang="zh-CN" dirty="0"/>
              <a:t>1</a:t>
            </a:r>
            <a:r>
              <a:rPr lang="zh-CN" altLang="en-US" dirty="0"/>
              <a:t>、如何使用字节输入流读取中文内容输出不乱码呢？</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定义一个与文件一样大的字节数组，一次性读取完文件的全部字节。</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t>2</a:t>
            </a:r>
            <a:r>
              <a:rPr lang="zh-CN" altLang="en-US" dirty="0"/>
              <a:t>、直接把文件数据全部读取到一个字节数组可以避免乱码，是否存在问题？</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如果文件过大，字节数组可能引起内存溢出。</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Picture 2">
            <a:extLst>
              <a:ext uri="{FF2B5EF4-FFF2-40B4-BE49-F238E27FC236}">
                <a16:creationId xmlns:a16="http://schemas.microsoft.com/office/drawing/2014/main" id="{02AA99BC-302D-4870-A8C3-CD2C5EC4A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52" y="1455473"/>
            <a:ext cx="2816784" cy="260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03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4" y="1204341"/>
            <a:ext cx="9009198" cy="8426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自己定义一个字节数组与文件的大小一样大，然后使用读取字节数组的方法，一次性读取完成。</a:t>
            </a: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6" name="表格 5">
            <a:extLst>
              <a:ext uri="{FF2B5EF4-FFF2-40B4-BE49-F238E27FC236}">
                <a16:creationId xmlns:a16="http://schemas.microsoft.com/office/drawing/2014/main" id="{CE58917D-3F5D-4B02-8939-6589DAFB94BD}"/>
              </a:ext>
            </a:extLst>
          </p:cNvPr>
          <p:cNvGraphicFramePr>
            <a:graphicFrameLocks noGrp="1"/>
          </p:cNvGraphicFramePr>
          <p:nvPr>
            <p:extLst>
              <p:ext uri="{D42A27DB-BD31-4B8C-83A1-F6EECF244321}">
                <p14:modId xmlns:p14="http://schemas.microsoft.com/office/powerpoint/2010/main" val="863765645"/>
              </p:ext>
            </p:extLst>
          </p:nvPr>
        </p:nvGraphicFramePr>
        <p:xfrm>
          <a:off x="640926" y="2064943"/>
          <a:ext cx="8162111" cy="853866"/>
        </p:xfrm>
        <a:graphic>
          <a:graphicData uri="http://schemas.openxmlformats.org/drawingml/2006/table">
            <a:tbl>
              <a:tblPr/>
              <a:tblGrid>
                <a:gridCol w="2662825">
                  <a:extLst>
                    <a:ext uri="{9D8B030D-6E8A-4147-A177-3AD203B41FA5}">
                      <a16:colId xmlns:a16="http://schemas.microsoft.com/office/drawing/2014/main" val="1138920238"/>
                    </a:ext>
                  </a:extLst>
                </a:gridCol>
                <a:gridCol w="5499286">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200" dirty="0">
                          <a:solidFill>
                            <a:schemeClr val="tx1">
                              <a:lumMod val="85000"/>
                              <a:lumOff val="15000"/>
                            </a:schemeClr>
                          </a:solidFill>
                          <a:latin typeface="微软雅黑" pitchFamily="34" charset="-122"/>
                          <a:ea typeface="Alibaba PuHuiTi R"/>
                        </a:rPr>
                        <a:t>public int read(</a:t>
                      </a:r>
                      <a:r>
                        <a:rPr lang="en-US" altLang="zh-CN" sz="1200" dirty="0">
                          <a:solidFill>
                            <a:schemeClr val="tx1">
                              <a:lumMod val="85000"/>
                              <a:lumOff val="15000"/>
                            </a:schemeClr>
                          </a:solidFill>
                          <a:latin typeface="微软雅黑" pitchFamily="34" charset="-122"/>
                          <a:ea typeface="Alibaba PuHuiTi R"/>
                        </a:rPr>
                        <a:t>byte[] buffer</a:t>
                      </a:r>
                      <a:r>
                        <a:rPr lang="zh-CN" altLang="zh-CN" sz="1200" dirty="0">
                          <a:solidFill>
                            <a:schemeClr val="tx1">
                              <a:lumMod val="85000"/>
                              <a:lumOff val="15000"/>
                            </a:schemeClr>
                          </a:solidFill>
                          <a:latin typeface="微软雅黑" pitchFamily="34" charset="-122"/>
                          <a:ea typeface="Alibaba PuHuiTi R"/>
                        </a:rPr>
                        <a:t>)</a:t>
                      </a:r>
                      <a:endParaRPr kumimoji="0" lang="zh-CN" altLang="en-US" sz="12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dirty="0">
                          <a:solidFill>
                            <a:schemeClr val="tx1">
                              <a:lumMod val="85000"/>
                              <a:lumOff val="15000"/>
                            </a:schemeClr>
                          </a:solidFill>
                          <a:latin typeface="微软雅黑" pitchFamily="34" charset="-122"/>
                          <a:ea typeface="Alibaba PuHuiTi R"/>
                        </a:rPr>
                        <a:t>每次读取一个字节</a:t>
                      </a:r>
                      <a:r>
                        <a:rPr lang="zh-CN" altLang="en-US" sz="1200" dirty="0">
                          <a:solidFill>
                            <a:schemeClr val="tx1">
                              <a:lumMod val="85000"/>
                              <a:lumOff val="15000"/>
                            </a:schemeClr>
                          </a:solidFill>
                          <a:latin typeface="微软雅黑" pitchFamily="34" charset="-122"/>
                          <a:ea typeface="Alibaba PuHuiTi R"/>
                        </a:rPr>
                        <a:t>数组</a:t>
                      </a:r>
                      <a:r>
                        <a:rPr lang="zh-CN" altLang="zh-CN" sz="1200" dirty="0">
                          <a:solidFill>
                            <a:schemeClr val="tx1">
                              <a:lumMod val="85000"/>
                              <a:lumOff val="15000"/>
                            </a:schemeClr>
                          </a:solidFill>
                          <a:latin typeface="微软雅黑" pitchFamily="34" charset="-122"/>
                          <a:ea typeface="Alibaba PuHuiTi R"/>
                        </a:rPr>
                        <a:t>返回，</a:t>
                      </a:r>
                      <a:r>
                        <a:rPr lang="zh-CN" altLang="en-US" sz="1200" dirty="0">
                          <a:solidFill>
                            <a:schemeClr val="tx1">
                              <a:lumMod val="85000"/>
                              <a:lumOff val="15000"/>
                            </a:schemeClr>
                          </a:solidFill>
                          <a:latin typeface="微软雅黑" pitchFamily="34" charset="-122"/>
                          <a:ea typeface="Alibaba PuHuiTi R"/>
                        </a:rPr>
                        <a:t>如果字节已经没有可读的</a:t>
                      </a:r>
                      <a:r>
                        <a:rPr lang="zh-CN" altLang="zh-CN" sz="1200" dirty="0">
                          <a:solidFill>
                            <a:schemeClr val="tx1">
                              <a:lumMod val="85000"/>
                              <a:lumOff val="15000"/>
                            </a:schemeClr>
                          </a:solidFill>
                          <a:latin typeface="微软雅黑" pitchFamily="34" charset="-122"/>
                          <a:ea typeface="Alibaba PuHuiTi R"/>
                        </a:rPr>
                        <a:t>返回-1</a:t>
                      </a:r>
                      <a:endParaRPr lang="en-US" altLang="zh-CN" sz="12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
        <p:nvSpPr>
          <p:cNvPr id="5" name="Rectangle 1">
            <a:extLst>
              <a:ext uri="{FF2B5EF4-FFF2-40B4-BE49-F238E27FC236}">
                <a16:creationId xmlns:a16="http://schemas.microsoft.com/office/drawing/2014/main" id="{E73C6E51-CD55-4F50-8539-7A48E09A9624}"/>
              </a:ext>
            </a:extLst>
          </p:cNvPr>
          <p:cNvSpPr>
            <a:spLocks noChangeArrowheads="1"/>
          </p:cNvSpPr>
          <p:nvPr/>
        </p:nvSpPr>
        <p:spPr bwMode="auto">
          <a:xfrm>
            <a:off x="538484" y="3195701"/>
            <a:ext cx="9111790" cy="8426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官方为字节输入流</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InputStream</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提供了如下</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可以直接把文件的全部数据读取到一个字节数组中</a:t>
            </a: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7" name="表格 6">
            <a:extLst>
              <a:ext uri="{FF2B5EF4-FFF2-40B4-BE49-F238E27FC236}">
                <a16:creationId xmlns:a16="http://schemas.microsoft.com/office/drawing/2014/main" id="{D97D33A9-33E7-48DC-874E-1370686C0129}"/>
              </a:ext>
            </a:extLst>
          </p:cNvPr>
          <p:cNvGraphicFramePr>
            <a:graphicFrameLocks noGrp="1"/>
          </p:cNvGraphicFramePr>
          <p:nvPr>
            <p:extLst>
              <p:ext uri="{D42A27DB-BD31-4B8C-83A1-F6EECF244321}">
                <p14:modId xmlns:p14="http://schemas.microsoft.com/office/powerpoint/2010/main" val="2177965659"/>
              </p:ext>
            </p:extLst>
          </p:nvPr>
        </p:nvGraphicFramePr>
        <p:xfrm>
          <a:off x="640926" y="4256943"/>
          <a:ext cx="10666307" cy="902126"/>
        </p:xfrm>
        <a:graphic>
          <a:graphicData uri="http://schemas.openxmlformats.org/drawingml/2006/table">
            <a:tbl>
              <a:tblPr/>
              <a:tblGrid>
                <a:gridCol w="4835314">
                  <a:extLst>
                    <a:ext uri="{9D8B030D-6E8A-4147-A177-3AD203B41FA5}">
                      <a16:colId xmlns:a16="http://schemas.microsoft.com/office/drawing/2014/main" val="1138920238"/>
                    </a:ext>
                  </a:extLst>
                </a:gridCol>
                <a:gridCol w="5830993">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byte[] </a:t>
                      </a:r>
                      <a:r>
                        <a:rPr lang="en-US" altLang="zh-CN" sz="1400" kern="12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readAllBytes</a:t>
                      </a:r>
                      <a:r>
                        <a:rPr lang="en-US" altLang="zh-CN"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throws </a:t>
                      </a:r>
                      <a:r>
                        <a:rPr lang="en-US" altLang="zh-CN" sz="1400" kern="12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IOException</a:t>
                      </a:r>
                      <a:endParaRPr lang="zh-CN" altLang="en-US"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直接将当前字节输入流对应的文件对象的字节数据装到一个字节数组返回</a:t>
                      </a:r>
                      <a:endParaRPr lang="en-US" altLang="zh-CN"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334324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r>
              <a:rPr lang="zh-CN" altLang="en-US" sz="1600" dirty="0"/>
              <a:t>如何使用字节输入流读取中文内容输出不乱码呢？</a:t>
            </a:r>
            <a:endParaRPr lang="en-US" altLang="zh-CN" sz="1600"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一次性读取完全部字节。</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可以定义与文件一样大的字节数组读取，也可以使用官方</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r>
              <a:rPr lang="zh-CN" altLang="en-US" sz="1600" dirty="0"/>
              <a:t>直接把文件数据全部读取到一个字节数组可以避免乱码，是否存在问题？</a:t>
            </a:r>
            <a:endParaRPr lang="en-US" altLang="zh-CN" sz="1600"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如果文件过大，定义的字节数组可能引起内存溢出。</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4278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49616" y="835994"/>
            <a:ext cx="5973761" cy="4898379"/>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文件字节输入流：一次读完全部字节</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文件字节输出流：写字节数据到文件</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1592797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6">
            <a:extLst>
              <a:ext uri="{FF2B5EF4-FFF2-40B4-BE49-F238E27FC236}">
                <a16:creationId xmlns:a16="http://schemas.microsoft.com/office/drawing/2014/main" id="{80DA329A-03BF-4347-824A-188D083860D8}"/>
              </a:ext>
            </a:extLst>
          </p:cNvPr>
          <p:cNvSpPr/>
          <p:nvPr/>
        </p:nvSpPr>
        <p:spPr>
          <a:xfrm>
            <a:off x="1934211" y="2037928"/>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字节流</a:t>
            </a:r>
          </a:p>
        </p:txBody>
      </p:sp>
      <p:sp>
        <p:nvSpPr>
          <p:cNvPr id="6" name="圆角矩形 94">
            <a:extLst>
              <a:ext uri="{FF2B5EF4-FFF2-40B4-BE49-F238E27FC236}">
                <a16:creationId xmlns:a16="http://schemas.microsoft.com/office/drawing/2014/main" id="{438C7536-BB04-4054-8104-FFC25491D875}"/>
              </a:ext>
            </a:extLst>
          </p:cNvPr>
          <p:cNvSpPr/>
          <p:nvPr/>
        </p:nvSpPr>
        <p:spPr>
          <a:xfrm>
            <a:off x="600711" y="2948517"/>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8" name="圆角矩形 99">
            <a:extLst>
              <a:ext uri="{FF2B5EF4-FFF2-40B4-BE49-F238E27FC236}">
                <a16:creationId xmlns:a16="http://schemas.microsoft.com/office/drawing/2014/main" id="{C389F92D-A4C2-4CD9-B205-555F1CA9C130}"/>
              </a:ext>
            </a:extLst>
          </p:cNvPr>
          <p:cNvSpPr/>
          <p:nvPr/>
        </p:nvSpPr>
        <p:spPr>
          <a:xfrm>
            <a:off x="6381114" y="208710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字符流</a:t>
            </a:r>
          </a:p>
        </p:txBody>
      </p:sp>
      <p:sp>
        <p:nvSpPr>
          <p:cNvPr id="9" name="圆角矩形 100">
            <a:extLst>
              <a:ext uri="{FF2B5EF4-FFF2-40B4-BE49-F238E27FC236}">
                <a16:creationId xmlns:a16="http://schemas.microsoft.com/office/drawing/2014/main" id="{0EC81CC8-BDFF-4489-B68E-89FCAE01CF86}"/>
              </a:ext>
            </a:extLst>
          </p:cNvPr>
          <p:cNvSpPr/>
          <p:nvPr/>
        </p:nvSpPr>
        <p:spPr>
          <a:xfrm>
            <a:off x="3934460" y="1214121"/>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IO</a:t>
            </a:r>
            <a:r>
              <a:rPr lang="zh-CN" altLang="en-US" sz="1600" dirty="0">
                <a:ln w="0"/>
                <a:solidFill>
                  <a:schemeClr val="tx1"/>
                </a:solidFill>
                <a:effectLst>
                  <a:outerShdw blurRad="38100" dist="19050" dir="2700000" algn="tl" rotWithShape="0">
                    <a:schemeClr val="dk1">
                      <a:alpha val="40000"/>
                    </a:schemeClr>
                  </a:outerShdw>
                </a:effectLst>
                <a:ea typeface="Alibaba PuHuiTi R"/>
              </a:rPr>
              <a:t>流体系</a:t>
            </a:r>
          </a:p>
        </p:txBody>
      </p:sp>
      <p:sp>
        <p:nvSpPr>
          <p:cNvPr id="11" name="圆角矩形 107">
            <a:extLst>
              <a:ext uri="{FF2B5EF4-FFF2-40B4-BE49-F238E27FC236}">
                <a16:creationId xmlns:a16="http://schemas.microsoft.com/office/drawing/2014/main" id="{3CE6714E-0F22-4A3A-A91B-DA59614B98CA}"/>
              </a:ext>
            </a:extLst>
          </p:cNvPr>
          <p:cNvSpPr/>
          <p:nvPr/>
        </p:nvSpPr>
        <p:spPr>
          <a:xfrm>
            <a:off x="9690946" y="1550105"/>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抽象类</a:t>
            </a:r>
          </a:p>
        </p:txBody>
      </p:sp>
      <p:cxnSp>
        <p:nvCxnSpPr>
          <p:cNvPr id="12" name="曲线连接符 7177">
            <a:extLst>
              <a:ext uri="{FF2B5EF4-FFF2-40B4-BE49-F238E27FC236}">
                <a16:creationId xmlns:a16="http://schemas.microsoft.com/office/drawing/2014/main" id="{AC81A66A-FCC1-4C62-9748-94F17D122FC6}"/>
              </a:ext>
            </a:extLst>
          </p:cNvPr>
          <p:cNvCxnSpPr>
            <a:stCxn id="9" idx="2"/>
            <a:endCxn id="4" idx="0"/>
          </p:cNvCxnSpPr>
          <p:nvPr/>
        </p:nvCxnSpPr>
        <p:spPr>
          <a:xfrm rot="5400000">
            <a:off x="3481812" y="864554"/>
            <a:ext cx="345440" cy="2001308"/>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7179">
            <a:extLst>
              <a:ext uri="{FF2B5EF4-FFF2-40B4-BE49-F238E27FC236}">
                <a16:creationId xmlns:a16="http://schemas.microsoft.com/office/drawing/2014/main" id="{65D9D499-8B53-4197-91B5-3D902D6117F7}"/>
              </a:ext>
            </a:extLst>
          </p:cNvPr>
          <p:cNvCxnSpPr>
            <a:stCxn id="9" idx="2"/>
            <a:endCxn id="8" idx="0"/>
          </p:cNvCxnSpPr>
          <p:nvPr/>
        </p:nvCxnSpPr>
        <p:spPr>
          <a:xfrm rot="16200000" flipH="1">
            <a:off x="5680676" y="666997"/>
            <a:ext cx="394615" cy="244559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7183">
            <a:extLst>
              <a:ext uri="{FF2B5EF4-FFF2-40B4-BE49-F238E27FC236}">
                <a16:creationId xmlns:a16="http://schemas.microsoft.com/office/drawing/2014/main" id="{27387853-526F-425A-9DFE-3D722BC28D11}"/>
              </a:ext>
            </a:extLst>
          </p:cNvPr>
          <p:cNvCxnSpPr>
            <a:cxnSpLocks/>
            <a:stCxn id="4" idx="2"/>
            <a:endCxn id="6" idx="0"/>
          </p:cNvCxnSpPr>
          <p:nvPr/>
        </p:nvCxnSpPr>
        <p:spPr>
          <a:xfrm rot="5400000">
            <a:off x="1889444" y="2184083"/>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7185">
            <a:extLst>
              <a:ext uri="{FF2B5EF4-FFF2-40B4-BE49-F238E27FC236}">
                <a16:creationId xmlns:a16="http://schemas.microsoft.com/office/drawing/2014/main" id="{2A47660D-331C-47DD-8FD7-654C22B392CF}"/>
              </a:ext>
            </a:extLst>
          </p:cNvPr>
          <p:cNvCxnSpPr>
            <a:cxnSpLocks/>
            <a:stCxn id="4" idx="2"/>
          </p:cNvCxnSpPr>
          <p:nvPr/>
        </p:nvCxnSpPr>
        <p:spPr>
          <a:xfrm rot="16200000" flipH="1">
            <a:off x="2951799" y="2220490"/>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7189">
            <a:extLst>
              <a:ext uri="{FF2B5EF4-FFF2-40B4-BE49-F238E27FC236}">
                <a16:creationId xmlns:a16="http://schemas.microsoft.com/office/drawing/2014/main" id="{E2181E0B-DCBB-4E5F-BAFE-2A5836849C7A}"/>
              </a:ext>
            </a:extLst>
          </p:cNvPr>
          <p:cNvCxnSpPr>
            <a:cxnSpLocks/>
          </p:cNvCxnSpPr>
          <p:nvPr/>
        </p:nvCxnSpPr>
        <p:spPr>
          <a:xfrm rot="5400000">
            <a:off x="6507523" y="2301578"/>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7192">
            <a:extLst>
              <a:ext uri="{FF2B5EF4-FFF2-40B4-BE49-F238E27FC236}">
                <a16:creationId xmlns:a16="http://schemas.microsoft.com/office/drawing/2014/main" id="{3C2EB7D6-CE46-4EF4-8B59-5AEEF9E11A0C}"/>
              </a:ext>
            </a:extLst>
          </p:cNvPr>
          <p:cNvCxnSpPr>
            <a:cxnSpLocks/>
          </p:cNvCxnSpPr>
          <p:nvPr/>
        </p:nvCxnSpPr>
        <p:spPr>
          <a:xfrm rot="16200000" flipH="1">
            <a:off x="7642585" y="2184846"/>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71FD6E53-5E34-4991-A5D6-CD4BFB2F6955}"/>
              </a:ext>
            </a:extLst>
          </p:cNvPr>
          <p:cNvSpPr/>
          <p:nvPr/>
        </p:nvSpPr>
        <p:spPr>
          <a:xfrm>
            <a:off x="472442" y="3905249"/>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5" name="圆角矩形 94">
            <a:extLst>
              <a:ext uri="{FF2B5EF4-FFF2-40B4-BE49-F238E27FC236}">
                <a16:creationId xmlns:a16="http://schemas.microsoft.com/office/drawing/2014/main" id="{2A7ADFDC-EDFD-4DC5-BA9A-D17ABF872A90}"/>
              </a:ext>
            </a:extLst>
          </p:cNvPr>
          <p:cNvSpPr/>
          <p:nvPr/>
        </p:nvSpPr>
        <p:spPr>
          <a:xfrm>
            <a:off x="3050542" y="3905248"/>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FileOutPutSteam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6" name="圆角矩形 94">
            <a:extLst>
              <a:ext uri="{FF2B5EF4-FFF2-40B4-BE49-F238E27FC236}">
                <a16:creationId xmlns:a16="http://schemas.microsoft.com/office/drawing/2014/main" id="{061F0595-34F4-4A96-9008-6102C64DC7AD}"/>
              </a:ext>
            </a:extLst>
          </p:cNvPr>
          <p:cNvSpPr/>
          <p:nvPr/>
        </p:nvSpPr>
        <p:spPr>
          <a:xfrm>
            <a:off x="5655311"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7" name="圆角矩形 94">
            <a:extLst>
              <a:ext uri="{FF2B5EF4-FFF2-40B4-BE49-F238E27FC236}">
                <a16:creationId xmlns:a16="http://schemas.microsoft.com/office/drawing/2014/main" id="{395EC5AF-7E3C-48B8-8602-4D0DE98C441D}"/>
              </a:ext>
            </a:extLst>
          </p:cNvPr>
          <p:cNvSpPr/>
          <p:nvPr/>
        </p:nvSpPr>
        <p:spPr>
          <a:xfrm>
            <a:off x="8194464"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FileWriter</a:t>
            </a:r>
            <a:endParaRPr lang="zh-CN" altLang="en-US" sz="2133" dirty="0">
              <a:ln w="0"/>
              <a:solidFill>
                <a:schemeClr val="tx1"/>
              </a:solidFill>
              <a:effectLst>
                <a:outerShdw blurRad="38100" dist="19050" dir="2700000" algn="tl" rotWithShape="0">
                  <a:schemeClr val="dk1">
                    <a:alpha val="40000"/>
                  </a:schemeClr>
                </a:outerShdw>
              </a:effectLst>
            </a:endParaRPr>
          </a:p>
        </p:txBody>
      </p:sp>
      <p:cxnSp>
        <p:nvCxnSpPr>
          <p:cNvPr id="29" name="曲线连接符 7183">
            <a:extLst>
              <a:ext uri="{FF2B5EF4-FFF2-40B4-BE49-F238E27FC236}">
                <a16:creationId xmlns:a16="http://schemas.microsoft.com/office/drawing/2014/main" id="{AF213CBB-B88C-420A-BC49-86D3EF13BD68}"/>
              </a:ext>
            </a:extLst>
          </p:cNvPr>
          <p:cNvCxnSpPr>
            <a:cxnSpLocks/>
          </p:cNvCxnSpPr>
          <p:nvPr/>
        </p:nvCxnSpPr>
        <p:spPr>
          <a:xfrm rot="5400000">
            <a:off x="1167766" y="3090438"/>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7185">
            <a:extLst>
              <a:ext uri="{FF2B5EF4-FFF2-40B4-BE49-F238E27FC236}">
                <a16:creationId xmlns:a16="http://schemas.microsoft.com/office/drawing/2014/main" id="{B11BD3F7-10FF-40A7-B2C3-1DEBE61E3CEC}"/>
              </a:ext>
            </a:extLst>
          </p:cNvPr>
          <p:cNvCxnSpPr>
            <a:cxnSpLocks/>
          </p:cNvCxnSpPr>
          <p:nvPr/>
        </p:nvCxnSpPr>
        <p:spPr>
          <a:xfrm rot="16200000" flipH="1">
            <a:off x="3805503" y="3177221"/>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7189">
            <a:extLst>
              <a:ext uri="{FF2B5EF4-FFF2-40B4-BE49-F238E27FC236}">
                <a16:creationId xmlns:a16="http://schemas.microsoft.com/office/drawing/2014/main" id="{2828418A-A547-48B1-A469-96B6F6B5F08E}"/>
              </a:ext>
            </a:extLst>
          </p:cNvPr>
          <p:cNvCxnSpPr>
            <a:cxnSpLocks/>
          </p:cNvCxnSpPr>
          <p:nvPr/>
        </p:nvCxnSpPr>
        <p:spPr>
          <a:xfrm rot="5400000">
            <a:off x="6237305" y="3218724"/>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7192">
            <a:extLst>
              <a:ext uri="{FF2B5EF4-FFF2-40B4-BE49-F238E27FC236}">
                <a16:creationId xmlns:a16="http://schemas.microsoft.com/office/drawing/2014/main" id="{A4774136-A033-4CAB-B1F9-6990FE90A5BD}"/>
              </a:ext>
            </a:extLst>
          </p:cNvPr>
          <p:cNvCxnSpPr/>
          <p:nvPr/>
        </p:nvCxnSpPr>
        <p:spPr>
          <a:xfrm rot="16200000" flipH="1">
            <a:off x="9152059" y="3041403"/>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圆角矩形 94">
            <a:extLst>
              <a:ext uri="{FF2B5EF4-FFF2-40B4-BE49-F238E27FC236}">
                <a16:creationId xmlns:a16="http://schemas.microsoft.com/office/drawing/2014/main" id="{C7D27817-B803-409F-B025-D9BA9BD0254D}"/>
              </a:ext>
            </a:extLst>
          </p:cNvPr>
          <p:cNvSpPr/>
          <p:nvPr/>
        </p:nvSpPr>
        <p:spPr>
          <a:xfrm>
            <a:off x="2768812" y="2988733"/>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5" name="圆角矩形 94">
            <a:extLst>
              <a:ext uri="{FF2B5EF4-FFF2-40B4-BE49-F238E27FC236}">
                <a16:creationId xmlns:a16="http://schemas.microsoft.com/office/drawing/2014/main" id="{F6489C65-11F8-4A54-8751-D9DC8BE919BA}"/>
              </a:ext>
            </a:extLst>
          </p:cNvPr>
          <p:cNvSpPr/>
          <p:nvPr/>
        </p:nvSpPr>
        <p:spPr>
          <a:xfrm>
            <a:off x="5491162" y="296506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6" name="圆角矩形 94">
            <a:extLst>
              <a:ext uri="{FF2B5EF4-FFF2-40B4-BE49-F238E27FC236}">
                <a16:creationId xmlns:a16="http://schemas.microsoft.com/office/drawing/2014/main" id="{47835C6E-010F-45F1-8666-20D779B5C1A6}"/>
              </a:ext>
            </a:extLst>
          </p:cNvPr>
          <p:cNvSpPr/>
          <p:nvPr/>
        </p:nvSpPr>
        <p:spPr>
          <a:xfrm>
            <a:off x="7984863" y="294218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Writer</a:t>
            </a:r>
            <a:endParaRPr lang="zh-CN" altLang="en-US" sz="2133" dirty="0">
              <a:ln w="0"/>
              <a:solidFill>
                <a:schemeClr val="tx1"/>
              </a:solidFill>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CB7BEDDD-4118-458C-BE97-90B77E8F8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582" y="4543212"/>
            <a:ext cx="1244600" cy="1244600"/>
          </a:xfrm>
          <a:prstGeom prst="rect">
            <a:avLst/>
          </a:prstGeom>
          <a:noFill/>
          <a:extLst>
            <a:ext uri="{909E8E84-426E-40DD-AFC4-6F175D3DCCD1}">
              <a14:hiddenFill xmlns:a14="http://schemas.microsoft.com/office/drawing/2010/main">
                <a:solidFill>
                  <a:srgbClr val="FFFFFF"/>
                </a:solidFill>
              </a14:hiddenFill>
            </a:ext>
          </a:extLst>
        </p:spPr>
      </p:pic>
      <p:sp>
        <p:nvSpPr>
          <p:cNvPr id="32" name="圆角矩形 94">
            <a:extLst>
              <a:ext uri="{FF2B5EF4-FFF2-40B4-BE49-F238E27FC236}">
                <a16:creationId xmlns:a16="http://schemas.microsoft.com/office/drawing/2014/main" id="{0C03D2E0-B0C1-403D-81EC-264AE2E04F72}"/>
              </a:ext>
            </a:extLst>
          </p:cNvPr>
          <p:cNvSpPr/>
          <p:nvPr/>
        </p:nvSpPr>
        <p:spPr>
          <a:xfrm>
            <a:off x="9690154" y="2278169"/>
            <a:ext cx="1439334"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133" dirty="0">
                <a:ln w="0"/>
                <a:solidFill>
                  <a:schemeClr val="tx1"/>
                </a:solidFill>
                <a:effectLst>
                  <a:outerShdw blurRad="38100" dist="19050" dir="2700000" algn="tl" rotWithShape="0">
                    <a:schemeClr val="dk1">
                      <a:alpha val="40000"/>
                    </a:schemeClr>
                  </a:outerShdw>
                </a:effectLst>
              </a:rPr>
              <a:t>实现类</a:t>
            </a:r>
          </a:p>
        </p:txBody>
      </p:sp>
    </p:spTree>
    <p:extLst>
      <p:ext uri="{BB962C8B-B14F-4D97-AF65-F5344CB8AC3E}">
        <p14:creationId xmlns:p14="http://schemas.microsoft.com/office/powerpoint/2010/main" val="236017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1"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up)">
                                      <p:cBhvr>
                                        <p:cTn id="45" dur="500"/>
                                        <p:tgtEl>
                                          <p:spTgt spid="3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up)">
                                      <p:cBhvr>
                                        <p:cTn id="53" dur="500"/>
                                        <p:tgtEl>
                                          <p:spTgt spid="31"/>
                                        </p:tgtEl>
                                      </p:cBhvr>
                                    </p:animEffect>
                                  </p:childTnLst>
                                </p:cTn>
                              </p:par>
                              <p:par>
                                <p:cTn id="54" presetID="22" presetClass="entr" presetSubtype="1"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up)">
                                      <p:cBhvr>
                                        <p:cTn id="56" dur="500"/>
                                        <p:tgtEl>
                                          <p:spTgt spid="29"/>
                                        </p:tgtEl>
                                      </p:cBhvr>
                                    </p:animEffect>
                                  </p:childTnLst>
                                </p:cTn>
                              </p:par>
                              <p:par>
                                <p:cTn id="57" presetID="22" presetClass="entr" presetSubtype="1"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up)">
                                      <p:cBhvr>
                                        <p:cTn id="59" dur="500"/>
                                        <p:tgtEl>
                                          <p:spTgt spid="30"/>
                                        </p:tgtEl>
                                      </p:cBhvr>
                                    </p:animEffect>
                                  </p:childTnLst>
                                </p:cTn>
                              </p:par>
                              <p:par>
                                <p:cTn id="60" presetID="22" presetClass="entr" presetSubtype="1"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up)">
                                      <p:cBhvr>
                                        <p:cTn id="68" dur="500"/>
                                        <p:tgtEl>
                                          <p:spTgt spid="25"/>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up)">
                                      <p:cBhvr>
                                        <p:cTn id="71" dur="500"/>
                                        <p:tgtEl>
                                          <p:spTgt spid="26"/>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up)">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500" fill="hold"/>
                                        <p:tgtEl>
                                          <p:spTgt spid="24"/>
                                        </p:tgtEl>
                                        <p:attrNameLst>
                                          <p:attrName>fillcolor</p:attrName>
                                        </p:attrNameLst>
                                      </p:cBhvr>
                                      <p:to>
                                        <a:srgbClr val="FF0000"/>
                                      </p:to>
                                    </p:animClr>
                                    <p:set>
                                      <p:cBhvr>
                                        <p:cTn id="79" dur="500" fill="hold"/>
                                        <p:tgtEl>
                                          <p:spTgt spid="24"/>
                                        </p:tgtEl>
                                        <p:attrNameLst>
                                          <p:attrName>fill.type</p:attrName>
                                        </p:attrNameLst>
                                      </p:cBhvr>
                                      <p:to>
                                        <p:strVal val="solid"/>
                                      </p:to>
                                    </p:set>
                                    <p:set>
                                      <p:cBhvr>
                                        <p:cTn id="80" dur="500" fill="hold"/>
                                        <p:tgtEl>
                                          <p:spTgt spid="24"/>
                                        </p:tgtEl>
                                        <p:attrNameLst>
                                          <p:attrName>fill.on</p:attrName>
                                        </p:attrNameLst>
                                      </p:cBhvr>
                                      <p:to>
                                        <p:strVal val="true"/>
                                      </p:to>
                                    </p:set>
                                  </p:childTnLst>
                                </p:cTn>
                              </p:par>
                              <p:par>
                                <p:cTn id="81" presetID="22" presetClass="entr" presetSubtype="1"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up)">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1026"/>
                                        </p:tgtEl>
                                        <p:attrNameLst>
                                          <p:attrName>style.visibility</p:attrName>
                                        </p:attrNameLst>
                                      </p:cBhvr>
                                      <p:to>
                                        <p:strVal val="visible"/>
                                      </p:to>
                                    </p:set>
                                    <p:anim calcmode="lin" valueType="num">
                                      <p:cBhvr additive="base">
                                        <p:cTn id="88" dur="500" fill="hold"/>
                                        <p:tgtEl>
                                          <p:spTgt spid="1026"/>
                                        </p:tgtEl>
                                        <p:attrNameLst>
                                          <p:attrName>ppt_x</p:attrName>
                                        </p:attrNameLst>
                                      </p:cBhvr>
                                      <p:tavLst>
                                        <p:tav tm="0">
                                          <p:val>
                                            <p:strVal val="#ppt_x"/>
                                          </p:val>
                                        </p:tav>
                                        <p:tav tm="100000">
                                          <p:val>
                                            <p:strVal val="#ppt_x"/>
                                          </p:val>
                                        </p:tav>
                                      </p:tavLst>
                                    </p:anim>
                                    <p:anim calcmode="lin" valueType="num">
                                      <p:cBhvr additive="base">
                                        <p:cTn id="89"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24" grpId="0" animBg="1"/>
      <p:bldP spid="25" grpId="0" animBg="1"/>
      <p:bldP spid="26" grpId="0" animBg="1"/>
      <p:bldP spid="27" grpId="0" animBg="1"/>
      <p:bldP spid="34" grpId="0" animBg="1"/>
      <p:bldP spid="35" grpId="0" animBg="1"/>
      <p:bldP spid="36" grpId="0" animBg="1"/>
      <p:bldP spid="3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664324" y="2324574"/>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文件字节输出流，写字节读数据到磁盘文件</a:t>
            </a:r>
          </a:p>
        </p:txBody>
      </p:sp>
      <p:sp>
        <p:nvSpPr>
          <p:cNvPr id="27" name="箭头: 右 26">
            <a:extLst>
              <a:ext uri="{FF2B5EF4-FFF2-40B4-BE49-F238E27FC236}">
                <a16:creationId xmlns:a16="http://schemas.microsoft.com/office/drawing/2014/main" id="{9EC79DD6-A3B7-4743-9C8F-AF1292A967B1}"/>
              </a:ext>
            </a:extLst>
          </p:cNvPr>
          <p:cNvSpPr/>
          <p:nvPr/>
        </p:nvSpPr>
        <p:spPr>
          <a:xfrm flipH="1">
            <a:off x="3011248" y="2385054"/>
            <a:ext cx="5323022" cy="1052475"/>
          </a:xfrm>
          <a:prstGeom prst="rightArrow">
            <a:avLst>
              <a:gd name="adj1" fmla="val 28412"/>
              <a:gd name="adj2" fmla="val 36226"/>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587C1E63-0350-4197-958F-EAF70CC54F84}"/>
              </a:ext>
            </a:extLst>
          </p:cNvPr>
          <p:cNvPicPr>
            <a:picLocks noChangeAspect="1"/>
          </p:cNvPicPr>
          <p:nvPr/>
        </p:nvPicPr>
        <p:blipFill>
          <a:blip r:embed="rId5"/>
          <a:stretch>
            <a:fillRect/>
          </a:stretch>
        </p:blipFill>
        <p:spPr>
          <a:xfrm>
            <a:off x="8099726" y="2589794"/>
            <a:ext cx="419100" cy="581025"/>
          </a:xfrm>
          <a:prstGeom prst="rect">
            <a:avLst/>
          </a:prstGeom>
        </p:spPr>
      </p:pic>
    </p:spTree>
    <p:extLst>
      <p:ext uri="{BB962C8B-B14F-4D97-AF65-F5344CB8AC3E}">
        <p14:creationId xmlns:p14="http://schemas.microsoft.com/office/powerpoint/2010/main" val="46800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3" y="1107197"/>
            <a:ext cx="7654660" cy="8336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流：File</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putStream</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微软雅黑" pitchFamily="34" charset="-122"/>
                <a:ea typeface="Alibaba PuHuiTi R"/>
              </a:rPr>
              <a:t>作用：以内存为基准，把</a:t>
            </a:r>
            <a:r>
              <a:rPr lang="zh-CN" altLang="en-US" sz="1600" dirty="0">
                <a:solidFill>
                  <a:schemeClr val="tx1">
                    <a:lumMod val="85000"/>
                    <a:lumOff val="15000"/>
                  </a:schemeClr>
                </a:solidFill>
                <a:latin typeface="微软雅黑" pitchFamily="34" charset="-122"/>
                <a:ea typeface="Alibaba PuHuiTi R"/>
              </a:rPr>
              <a:t>内存中的数据以字节的形式写出到磁盘文件中去的流。</a:t>
            </a:r>
            <a:endParaRPr lang="zh-CN" altLang="zh-CN" sz="1600" dirty="0">
              <a:solidFill>
                <a:schemeClr val="tx1">
                  <a:lumMod val="85000"/>
                  <a:lumOff val="15000"/>
                </a:schemeClr>
              </a:solidFill>
              <a:latin typeface="微软雅黑" pitchFamily="34" charset="-122"/>
              <a:ea typeface="Alibaba PuHuiTi R"/>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nvGraphicFramePr>
        <p:xfrm>
          <a:off x="629920" y="2128779"/>
          <a:ext cx="10444480" cy="2074853"/>
        </p:xfrm>
        <a:graphic>
          <a:graphicData uri="http://schemas.openxmlformats.org/drawingml/2006/table">
            <a:tbl>
              <a:tblPr/>
              <a:tblGrid>
                <a:gridCol w="5735860">
                  <a:extLst>
                    <a:ext uri="{9D8B030D-6E8A-4147-A177-3AD203B41FA5}">
                      <a16:colId xmlns:a16="http://schemas.microsoft.com/office/drawing/2014/main" val="1138920238"/>
                    </a:ext>
                  </a:extLst>
                </a:gridCol>
                <a:gridCol w="470862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Stream​(File file)</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流管道与源文件对象接通</a:t>
                      </a:r>
                      <a:endParaRPr lang="en-US" altLang="zh-CN" sz="14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Stream​(File file</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流管道与源文件对象接通</a:t>
                      </a:r>
                      <a:r>
                        <a:rPr lang="zh-CN" altLang="en-US" sz="1400" dirty="0">
                          <a:solidFill>
                            <a:schemeClr val="tx1">
                              <a:lumMod val="85000"/>
                              <a:lumOff val="15000"/>
                            </a:schemeClr>
                          </a:solidFill>
                          <a:latin typeface="微软雅黑" pitchFamily="34" charset="-122"/>
                          <a:ea typeface="Alibaba PuHuiTi R"/>
                        </a:rPr>
                        <a:t>，可追加数据</a:t>
                      </a:r>
                      <a:endParaRPr lang="en-US" altLang="zh-CN" sz="14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r>
                        <a:rPr lang="zh-CN" altLang="en-US" sz="1400" dirty="0">
                          <a:solidFill>
                            <a:schemeClr val="tx1">
                              <a:lumMod val="85000"/>
                              <a:lumOff val="15000"/>
                            </a:schemeClr>
                          </a:solidFill>
                          <a:latin typeface="微软雅黑" pitchFamily="34" charset="-122"/>
                          <a:ea typeface="Alibaba PuHuiTi R"/>
                        </a:rPr>
                        <a:t>，可追加数据</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92629182"/>
                  </a:ext>
                </a:extLst>
              </a:tr>
            </a:tbl>
          </a:graphicData>
        </a:graphic>
      </p:graphicFrame>
    </p:spTree>
    <p:extLst>
      <p:ext uri="{BB962C8B-B14F-4D97-AF65-F5344CB8AC3E}">
        <p14:creationId xmlns:p14="http://schemas.microsoft.com/office/powerpoint/2010/main" val="250279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49658" y="1186616"/>
            <a:ext cx="5961888" cy="466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putStream</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）写数据出去的</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nvGraphicFramePr>
        <p:xfrm>
          <a:off x="690880" y="1896013"/>
          <a:ext cx="10434320" cy="1699017"/>
        </p:xfrm>
        <a:graphic>
          <a:graphicData uri="http://schemas.openxmlformats.org/drawingml/2006/table">
            <a:tbl>
              <a:tblPr/>
              <a:tblGrid>
                <a:gridCol w="5725700">
                  <a:extLst>
                    <a:ext uri="{9D8B030D-6E8A-4147-A177-3AD203B41FA5}">
                      <a16:colId xmlns:a16="http://schemas.microsoft.com/office/drawing/2014/main" val="1138920238"/>
                    </a:ext>
                  </a:extLst>
                </a:gridCol>
                <a:gridCol w="470862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方法名称</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说明</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write(int a)</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kern="1200">
                          <a:solidFill>
                            <a:schemeClr val="tx1">
                              <a:lumMod val="85000"/>
                              <a:lumOff val="15000"/>
                            </a:schemeClr>
                          </a:solidFill>
                          <a:latin typeface="微软雅黑" pitchFamily="34" charset="-122"/>
                          <a:ea typeface="Alibaba PuHuiTi R"/>
                          <a:cs typeface="+mn-cs"/>
                        </a:rPr>
                        <a:t>写一个字节出去</a:t>
                      </a:r>
                      <a:endParaRPr lang="en-US" altLang="zh-CN" sz="1400" kern="1200" dirty="0">
                        <a:solidFill>
                          <a:schemeClr val="tx1">
                            <a:lumMod val="85000"/>
                            <a:lumOff val="15000"/>
                          </a:scheme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write(byte[] buffer)</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kern="1200">
                          <a:solidFill>
                            <a:schemeClr val="tx1">
                              <a:lumMod val="85000"/>
                              <a:lumOff val="15000"/>
                            </a:schemeClr>
                          </a:solidFill>
                          <a:latin typeface="微软雅黑" pitchFamily="34" charset="-122"/>
                          <a:ea typeface="Alibaba PuHuiTi R"/>
                          <a:cs typeface="+mn-cs"/>
                        </a:rPr>
                        <a:t>写一个字节数组出去</a:t>
                      </a:r>
                      <a:endParaRPr lang="en-US" altLang="zh-CN" sz="1400" kern="1200" dirty="0">
                        <a:solidFill>
                          <a:schemeClr val="tx1">
                            <a:lumMod val="85000"/>
                            <a:lumOff val="15000"/>
                          </a:scheme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write(byte[] buffer , int pos , int len)</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85000"/>
                              <a:lumOff val="15000"/>
                            </a:schemeClr>
                          </a:solidFill>
                          <a:latin typeface="微软雅黑" pitchFamily="34" charset="-122"/>
                          <a:ea typeface="Alibaba PuHuiTi R"/>
                          <a:cs typeface="+mn-cs"/>
                        </a:rPr>
                        <a:t>写一个字节数组的一部分出去。</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
        <p:nvSpPr>
          <p:cNvPr id="6" name="文本框 5">
            <a:extLst>
              <a:ext uri="{FF2B5EF4-FFF2-40B4-BE49-F238E27FC236}">
                <a16:creationId xmlns:a16="http://schemas.microsoft.com/office/drawing/2014/main" id="{E7197E05-1392-478B-9CC2-994785BDDDA4}"/>
              </a:ext>
            </a:extLst>
          </p:cNvPr>
          <p:cNvSpPr txBox="1"/>
          <p:nvPr/>
        </p:nvSpPr>
        <p:spPr>
          <a:xfrm>
            <a:off x="690880" y="4181094"/>
            <a:ext cx="6096000" cy="4689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流的关闭与刷新</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8" name="表格 7">
            <a:extLst>
              <a:ext uri="{FF2B5EF4-FFF2-40B4-BE49-F238E27FC236}">
                <a16:creationId xmlns:a16="http://schemas.microsoft.com/office/drawing/2014/main" id="{53B61FBF-DA01-48AB-9DBE-2BD6229B8A24}"/>
              </a:ext>
            </a:extLst>
          </p:cNvPr>
          <p:cNvGraphicFramePr>
            <a:graphicFrameLocks noGrp="1"/>
          </p:cNvGraphicFramePr>
          <p:nvPr/>
        </p:nvGraphicFramePr>
        <p:xfrm>
          <a:off x="747776" y="4717093"/>
          <a:ext cx="10444480" cy="1538607"/>
        </p:xfrm>
        <a:graphic>
          <a:graphicData uri="http://schemas.openxmlformats.org/drawingml/2006/table">
            <a:tbl>
              <a:tblPr/>
              <a:tblGrid>
                <a:gridCol w="3155680">
                  <a:extLst>
                    <a:ext uri="{9D8B030D-6E8A-4147-A177-3AD203B41FA5}">
                      <a16:colId xmlns:a16="http://schemas.microsoft.com/office/drawing/2014/main" val="1138920238"/>
                    </a:ext>
                  </a:extLst>
                </a:gridCol>
                <a:gridCol w="7288800">
                  <a:extLst>
                    <a:ext uri="{9D8B030D-6E8A-4147-A177-3AD203B41FA5}">
                      <a16:colId xmlns:a16="http://schemas.microsoft.com/office/drawing/2014/main" val="432614512"/>
                    </a:ext>
                  </a:extLst>
                </a:gridCol>
              </a:tblGrid>
              <a:tr h="45024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36722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en-US" altLang="zh-CN" sz="1500" dirty="0">
                          <a:solidFill>
                            <a:schemeClr val="tx1">
                              <a:lumMod val="85000"/>
                              <a:lumOff val="15000"/>
                            </a:schemeClr>
                          </a:solidFill>
                          <a:latin typeface="微软雅黑" pitchFamily="34" charset="-122"/>
                          <a:ea typeface="微软雅黑" pitchFamily="34" charset="-122"/>
                        </a:rPr>
                        <a:t>flush()</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500" dirty="0">
                          <a:solidFill>
                            <a:schemeClr val="tx1">
                              <a:lumMod val="85000"/>
                              <a:lumOff val="15000"/>
                            </a:schemeClr>
                          </a:solidFill>
                          <a:latin typeface="微软雅黑" pitchFamily="34" charset="-122"/>
                          <a:ea typeface="微软雅黑" pitchFamily="34" charset="-122"/>
                        </a:rPr>
                        <a:t>刷新流，还可以继续写数据</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66383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en-US" altLang="zh-CN" sz="1500" dirty="0">
                          <a:solidFill>
                            <a:schemeClr val="tx1">
                              <a:lumMod val="85000"/>
                              <a:lumOff val="15000"/>
                            </a:schemeClr>
                          </a:solidFill>
                          <a:latin typeface="微软雅黑" pitchFamily="34" charset="-122"/>
                          <a:ea typeface="微软雅黑" pitchFamily="34" charset="-122"/>
                        </a:rPr>
                        <a:t>close()</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500" dirty="0">
                          <a:solidFill>
                            <a:schemeClr val="tx1">
                              <a:lumMod val="85000"/>
                              <a:lumOff val="15000"/>
                            </a:schemeClr>
                          </a:solidFill>
                          <a:latin typeface="微软雅黑" pitchFamily="34" charset="-122"/>
                          <a:ea typeface="微软雅黑" pitchFamily="34" charset="-122"/>
                        </a:rPr>
                        <a:t>关闭流，释放资源，但是在关闭之前会先刷新流。一旦关闭，就不能再写数据</a:t>
                      </a:r>
                      <a:endParaRPr lang="en-US" altLang="zh-CN" sz="1500" dirty="0">
                        <a:solidFill>
                          <a:schemeClr val="tx1">
                            <a:lumMod val="85000"/>
                            <a:lumOff val="15000"/>
                          </a:schemeClr>
                        </a:solidFill>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21427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270000"/>
            <a:ext cx="7827416" cy="4848859"/>
          </a:xfrm>
        </p:spPr>
        <p:txBody>
          <a:bodyPr/>
          <a:lstStyle/>
          <a:p>
            <a:r>
              <a:rPr lang="zh-CN" altLang="en-US" dirty="0"/>
              <a:t>字节输出流写数据的方法有哪些</a:t>
            </a:r>
            <a:endParaRPr lang="en-US" altLang="zh-CN" dirty="0"/>
          </a:p>
          <a:p>
            <a:endParaRPr lang="en-US" altLang="zh-CN" dirty="0"/>
          </a:p>
          <a:p>
            <a:endParaRPr lang="en-US" altLang="zh-CN" dirty="0"/>
          </a:p>
          <a:p>
            <a:endParaRPr lang="en-US" altLang="zh-CN" dirty="0"/>
          </a:p>
          <a:p>
            <a:pPr lvl="1"/>
            <a:endParaRPr lang="en-US" altLang="zh-CN" dirty="0"/>
          </a:p>
          <a:p>
            <a:r>
              <a:rPr lang="zh-CN" altLang="en-US" dirty="0"/>
              <a:t>字节输出流如何实现数据追加</a:t>
            </a:r>
            <a:endParaRPr lang="en-US" altLang="zh-CN" dirty="0"/>
          </a:p>
          <a:p>
            <a:endParaRPr lang="en-US" altLang="zh-CN" dirty="0"/>
          </a:p>
          <a:p>
            <a:pPr lvl="1"/>
            <a:endParaRPr lang="en-US" altLang="zh-CN" dirty="0"/>
          </a:p>
        </p:txBody>
      </p:sp>
      <p:graphicFrame>
        <p:nvGraphicFramePr>
          <p:cNvPr id="2" name="表格 1">
            <a:extLst>
              <a:ext uri="{FF2B5EF4-FFF2-40B4-BE49-F238E27FC236}">
                <a16:creationId xmlns:a16="http://schemas.microsoft.com/office/drawing/2014/main" id="{A3392B9B-4990-4FD0-A589-4F7F8EC4DAFA}"/>
              </a:ext>
            </a:extLst>
          </p:cNvPr>
          <p:cNvGraphicFramePr>
            <a:graphicFrameLocks noGrp="1"/>
          </p:cNvGraphicFramePr>
          <p:nvPr/>
        </p:nvGraphicFramePr>
        <p:xfrm>
          <a:off x="4599297" y="5034206"/>
          <a:ext cx="7482840" cy="731562"/>
        </p:xfrm>
        <a:graphic>
          <a:graphicData uri="http://schemas.openxmlformats.org/drawingml/2006/table">
            <a:tbl>
              <a:tblPr/>
              <a:tblGrid>
                <a:gridCol w="5854736">
                  <a:extLst>
                    <a:ext uri="{9D8B030D-6E8A-4147-A177-3AD203B41FA5}">
                      <a16:colId xmlns:a16="http://schemas.microsoft.com/office/drawing/2014/main" val="306267385"/>
                    </a:ext>
                  </a:extLst>
                </a:gridCol>
                <a:gridCol w="1628104">
                  <a:extLst>
                    <a:ext uri="{9D8B030D-6E8A-4147-A177-3AD203B41FA5}">
                      <a16:colId xmlns:a16="http://schemas.microsoft.com/office/drawing/2014/main" val="1790371907"/>
                    </a:ext>
                  </a:extLst>
                </a:gridCol>
              </a:tblGrid>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r>
                        <a:rPr lang="zh-CN" altLang="en-US" sz="1400" dirty="0">
                          <a:solidFill>
                            <a:schemeClr val="tx1">
                              <a:lumMod val="85000"/>
                              <a:lumOff val="15000"/>
                            </a:schemeClr>
                          </a:solidFill>
                          <a:latin typeface="微软雅黑" pitchFamily="34" charset="-122"/>
                          <a:ea typeface="Alibaba PuHuiTi R"/>
                        </a:rPr>
                        <a:t>，可追加数据</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027571625"/>
                  </a:ext>
                </a:extLst>
              </a:tr>
            </a:tbl>
          </a:graphicData>
        </a:graphic>
      </p:graphicFrame>
      <p:graphicFrame>
        <p:nvGraphicFramePr>
          <p:cNvPr id="6" name="表格 5">
            <a:extLst>
              <a:ext uri="{FF2B5EF4-FFF2-40B4-BE49-F238E27FC236}">
                <a16:creationId xmlns:a16="http://schemas.microsoft.com/office/drawing/2014/main" id="{8C0DC6D6-7C26-4F5B-BEBE-3B63B8206DEE}"/>
              </a:ext>
            </a:extLst>
          </p:cNvPr>
          <p:cNvGraphicFramePr>
            <a:graphicFrameLocks noGrp="1"/>
          </p:cNvGraphicFramePr>
          <p:nvPr/>
        </p:nvGraphicFramePr>
        <p:xfrm>
          <a:off x="4599297" y="2190790"/>
          <a:ext cx="5872480" cy="2019057"/>
        </p:xfrm>
        <a:graphic>
          <a:graphicData uri="http://schemas.openxmlformats.org/drawingml/2006/table">
            <a:tbl>
              <a:tblPr/>
              <a:tblGrid>
                <a:gridCol w="3742063">
                  <a:extLst>
                    <a:ext uri="{9D8B030D-6E8A-4147-A177-3AD203B41FA5}">
                      <a16:colId xmlns:a16="http://schemas.microsoft.com/office/drawing/2014/main" val="1138920238"/>
                    </a:ext>
                  </a:extLst>
                </a:gridCol>
                <a:gridCol w="2130417">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说明</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write(int a)</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kern="1200">
                          <a:solidFill>
                            <a:schemeClr val="tx1">
                              <a:lumMod val="85000"/>
                              <a:lumOff val="15000"/>
                            </a:schemeClr>
                          </a:solidFill>
                          <a:latin typeface="微软雅黑" pitchFamily="34" charset="-122"/>
                          <a:ea typeface="Alibaba PuHuiTi R"/>
                          <a:cs typeface="+mn-cs"/>
                        </a:rPr>
                        <a:t>写一个字节出去</a:t>
                      </a:r>
                      <a:endParaRPr lang="en-US" altLang="zh-CN" sz="1400" kern="1200" dirty="0">
                        <a:solidFill>
                          <a:schemeClr val="tx1">
                            <a:lumMod val="85000"/>
                            <a:lumOff val="15000"/>
                          </a:scheme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dirty="0">
                          <a:solidFill>
                            <a:schemeClr val="tx1">
                              <a:lumMod val="85000"/>
                              <a:lumOff val="15000"/>
                            </a:schemeClr>
                          </a:solidFill>
                          <a:latin typeface="Consolas" panose="020B0609020204030204" pitchFamily="49" charset="0"/>
                          <a:ea typeface="Alibaba PuHuiTi R"/>
                          <a:cs typeface="+mn-cs"/>
                        </a:rPr>
                        <a:t>public void write(byte[] buffer)</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kern="1200">
                          <a:solidFill>
                            <a:schemeClr val="tx1">
                              <a:lumMod val="85000"/>
                              <a:lumOff val="15000"/>
                            </a:schemeClr>
                          </a:solidFill>
                          <a:latin typeface="微软雅黑" pitchFamily="34" charset="-122"/>
                          <a:ea typeface="Alibaba PuHuiTi R"/>
                          <a:cs typeface="+mn-cs"/>
                        </a:rPr>
                        <a:t>写一个字节数组出去</a:t>
                      </a:r>
                      <a:endParaRPr lang="en-US" altLang="zh-CN" sz="1400" kern="1200" dirty="0">
                        <a:solidFill>
                          <a:schemeClr val="tx1">
                            <a:lumMod val="85000"/>
                            <a:lumOff val="15000"/>
                          </a:scheme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write(byte[] buffer , int pos , int len)</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85000"/>
                              <a:lumOff val="15000"/>
                            </a:schemeClr>
                          </a:solidFill>
                          <a:latin typeface="微软雅黑" pitchFamily="34" charset="-122"/>
                          <a:ea typeface="Alibaba PuHuiTi R"/>
                          <a:cs typeface="+mn-cs"/>
                        </a:rPr>
                        <a:t>写一个字节数组的一部分出去。</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140026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down)">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0">
            <a:extLst>
              <a:ext uri="{FF2B5EF4-FFF2-40B4-BE49-F238E27FC236}">
                <a16:creationId xmlns:a16="http://schemas.microsoft.com/office/drawing/2014/main" id="{E2B81908-7A19-4F9A-98FA-C499090B8579}"/>
              </a:ext>
            </a:extLst>
          </p:cNvPr>
          <p:cNvSpPr txBox="1"/>
          <p:nvPr/>
        </p:nvSpPr>
        <p:spPr>
          <a:xfrm>
            <a:off x="838201" y="1128728"/>
            <a:ext cx="9465733" cy="369332"/>
          </a:xfrm>
          <a:prstGeom prst="rect">
            <a:avLst/>
          </a:prstGeom>
          <a:noFill/>
        </p:spPr>
        <p:txBody>
          <a:bodyPr>
            <a:spAutoFit/>
          </a:bodyPr>
          <a:lstStyle/>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绝对路径和相对路径</a:t>
            </a:r>
          </a:p>
        </p:txBody>
      </p:sp>
      <p:sp>
        <p:nvSpPr>
          <p:cNvPr id="2" name="矩形 1">
            <a:extLst>
              <a:ext uri="{FF2B5EF4-FFF2-40B4-BE49-F238E27FC236}">
                <a16:creationId xmlns:a16="http://schemas.microsoft.com/office/drawing/2014/main" id="{FA08DD0A-79AB-456D-A02A-35CD0C91996F}"/>
              </a:ext>
            </a:extLst>
          </p:cNvPr>
          <p:cNvSpPr/>
          <p:nvPr/>
        </p:nvSpPr>
        <p:spPr>
          <a:xfrm>
            <a:off x="838201" y="1651848"/>
            <a:ext cx="2525050" cy="338554"/>
          </a:xfrm>
          <a:prstGeom prst="rect">
            <a:avLst/>
          </a:prstGeom>
        </p:spPr>
        <p:txBody>
          <a:bodyPr wrap="none">
            <a:spAutoFit/>
          </a:bodyPr>
          <a:lstStyle/>
          <a:p>
            <a:pPr marL="285750" indent="-285750">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绝对路径：从盘符开始</a:t>
            </a:r>
            <a:endParaRPr lang="zh-CN" altLang="en-US" sz="1600" dirty="0">
              <a:solidFill>
                <a:schemeClr val="tx1">
                  <a:lumMod val="85000"/>
                  <a:lumOff val="15000"/>
                </a:schemeClr>
              </a:solidFill>
              <a:latin typeface="Calibri"/>
              <a:ea typeface="Alibaba PuHuiTi R"/>
            </a:endParaRPr>
          </a:p>
        </p:txBody>
      </p:sp>
      <p:sp>
        <p:nvSpPr>
          <p:cNvPr id="3" name="矩形 2">
            <a:extLst>
              <a:ext uri="{FF2B5EF4-FFF2-40B4-BE49-F238E27FC236}">
                <a16:creationId xmlns:a16="http://schemas.microsoft.com/office/drawing/2014/main" id="{9F8AD249-5BA1-4830-84BB-688E7F0980DF}"/>
              </a:ext>
            </a:extLst>
          </p:cNvPr>
          <p:cNvSpPr/>
          <p:nvPr/>
        </p:nvSpPr>
        <p:spPr>
          <a:xfrm>
            <a:off x="838201" y="3034032"/>
            <a:ext cx="6218369" cy="338554"/>
          </a:xfrm>
          <a:prstGeom prst="rect">
            <a:avLst/>
          </a:prstGeom>
        </p:spPr>
        <p:txBody>
          <a:bodyPr wrap="none">
            <a:spAutoFit/>
          </a:bodyPr>
          <a:lstStyle/>
          <a:p>
            <a:pPr marL="285750" indent="-285750">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相对路径：不带盘符，</a:t>
            </a:r>
            <a:r>
              <a:rPr lang="zh-CN" altLang="en-US" sz="1600" dirty="0">
                <a:solidFill>
                  <a:srgbClr val="C00000"/>
                </a:solidFill>
                <a:latin typeface="微软雅黑" pitchFamily="34" charset="-122"/>
                <a:ea typeface="Alibaba PuHuiTi R"/>
              </a:rPr>
              <a:t>默认直接到当前工程下的目录寻找文件。</a:t>
            </a:r>
            <a:endParaRPr lang="zh-CN" altLang="en-US" sz="1600" dirty="0">
              <a:solidFill>
                <a:srgbClr val="C00000"/>
              </a:solidFill>
              <a:latin typeface="Calibri"/>
              <a:ea typeface="Alibaba PuHuiTi R"/>
            </a:endParaRPr>
          </a:p>
        </p:txBody>
      </p:sp>
      <p:sp>
        <p:nvSpPr>
          <p:cNvPr id="19" name="TextBox 10">
            <a:extLst>
              <a:ext uri="{FF2B5EF4-FFF2-40B4-BE49-F238E27FC236}">
                <a16:creationId xmlns:a16="http://schemas.microsoft.com/office/drawing/2014/main" id="{4D5CBCE2-8165-4045-A927-36778DC8ADFE}"/>
              </a:ext>
            </a:extLst>
          </p:cNvPr>
          <p:cNvSpPr txBox="1">
            <a:spLocks noChangeArrowheads="1"/>
          </p:cNvSpPr>
          <p:nvPr/>
        </p:nvSpPr>
        <p:spPr bwMode="auto">
          <a:xfrm>
            <a:off x="1686985" y="3692033"/>
            <a:ext cx="6529916" cy="42126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lvl1pPr marL="342900" indent="-342900">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lvl="1">
              <a:lnSpc>
                <a:spcPct val="150000"/>
              </a:lnSpc>
              <a:defRPr/>
            </a:pPr>
            <a:r>
              <a:rPr lang="en-US" altLang="zh-CN" sz="1600" b="1" dirty="0">
                <a:solidFill>
                  <a:srgbClr val="000080"/>
                </a:solidFill>
                <a:latin typeface="Consolas" panose="020B0609020204030204" pitchFamily="49" charset="0"/>
                <a:ea typeface="Alibaba PuHuiTi R"/>
                <a:cs typeface="Courier New" pitchFamily="49" charset="0"/>
              </a:rPr>
              <a:t>File file3 = new File(“</a:t>
            </a:r>
            <a:r>
              <a:rPr lang="zh-CN" altLang="en-US" sz="1600" b="1" dirty="0">
                <a:solidFill>
                  <a:srgbClr val="C00000"/>
                </a:solidFill>
                <a:latin typeface="Consolas" panose="020B0609020204030204" pitchFamily="49" charset="0"/>
                <a:ea typeface="Alibaba PuHuiTi R"/>
                <a:cs typeface="Courier New" pitchFamily="49" charset="0"/>
              </a:rPr>
              <a:t>模块名</a:t>
            </a:r>
            <a:r>
              <a:rPr lang="en-US" altLang="zh-CN" sz="1600" b="1" dirty="0">
                <a:solidFill>
                  <a:srgbClr val="C00000"/>
                </a:solidFill>
                <a:latin typeface="Consolas" panose="020B0609020204030204" pitchFamily="49" charset="0"/>
                <a:ea typeface="Alibaba PuHuiTi R"/>
                <a:cs typeface="Courier New" pitchFamily="49" charset="0"/>
              </a:rPr>
              <a:t>\\a.txt</a:t>
            </a:r>
            <a:r>
              <a:rPr lang="en-US" altLang="zh-CN" sz="1600" b="1" dirty="0">
                <a:solidFill>
                  <a:srgbClr val="000080"/>
                </a:solidFill>
                <a:latin typeface="Consolas" panose="020B0609020204030204" pitchFamily="49" charset="0"/>
                <a:ea typeface="Alibaba PuHuiTi R"/>
                <a:cs typeface="Courier New" pitchFamily="49" charset="0"/>
              </a:rPr>
              <a:t>”); </a:t>
            </a:r>
            <a:endParaRPr lang="en-US" altLang="zh-CN" sz="1600" dirty="0">
              <a:latin typeface="Consolas" panose="020B0609020204030204" pitchFamily="49" charset="0"/>
              <a:ea typeface="Alibaba PuHuiTi R"/>
            </a:endParaRPr>
          </a:p>
        </p:txBody>
      </p:sp>
      <p:sp>
        <p:nvSpPr>
          <p:cNvPr id="15" name="TextBox 10">
            <a:extLst>
              <a:ext uri="{FF2B5EF4-FFF2-40B4-BE49-F238E27FC236}">
                <a16:creationId xmlns:a16="http://schemas.microsoft.com/office/drawing/2014/main" id="{B5DCF55B-121F-491F-A0B6-AC43E8250D20}"/>
              </a:ext>
            </a:extLst>
          </p:cNvPr>
          <p:cNvSpPr txBox="1">
            <a:spLocks noChangeArrowheads="1"/>
          </p:cNvSpPr>
          <p:nvPr/>
        </p:nvSpPr>
        <p:spPr bwMode="auto">
          <a:xfrm>
            <a:off x="1686985" y="2148229"/>
            <a:ext cx="6247975" cy="43088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lvl1pPr marL="342900" indent="-342900">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lvl="1">
              <a:lnSpc>
                <a:spcPct val="150000"/>
              </a:lnSpc>
              <a:defRPr/>
            </a:pPr>
            <a:r>
              <a:rPr lang="en-US" altLang="zh-CN" sz="1600" b="1" dirty="0">
                <a:solidFill>
                  <a:srgbClr val="000080"/>
                </a:solidFill>
                <a:latin typeface="Consolas" panose="020B0609020204030204" pitchFamily="49" charset="0"/>
                <a:ea typeface="Alibaba PuHuiTi R"/>
                <a:cs typeface="Courier New" pitchFamily="49" charset="0"/>
              </a:rPr>
              <a:t>File </a:t>
            </a:r>
            <a:r>
              <a:rPr lang="en-US" altLang="zh-CN" sz="1600" dirty="0">
                <a:latin typeface="Consolas" panose="020B0609020204030204" pitchFamily="49" charset="0"/>
                <a:ea typeface="Alibaba PuHuiTi R"/>
              </a:rPr>
              <a:t>file1</a:t>
            </a:r>
            <a:r>
              <a:rPr lang="en-US" altLang="zh-CN" sz="1600" b="1" dirty="0">
                <a:solidFill>
                  <a:srgbClr val="000080"/>
                </a:solidFill>
                <a:latin typeface="Consolas" panose="020B0609020204030204" pitchFamily="49" charset="0"/>
                <a:ea typeface="Alibaba PuHuiTi R"/>
                <a:cs typeface="Courier New" pitchFamily="49" charset="0"/>
              </a:rPr>
              <a:t> = new File(“</a:t>
            </a:r>
            <a:r>
              <a:rPr lang="en-US" altLang="zh-CN" sz="1600" b="1" dirty="0">
                <a:solidFill>
                  <a:srgbClr val="C00000"/>
                </a:solidFill>
                <a:latin typeface="Consolas" panose="020B0609020204030204" pitchFamily="49" charset="0"/>
                <a:ea typeface="Alibaba PuHuiTi R"/>
                <a:cs typeface="Courier New" pitchFamily="49" charset="0"/>
              </a:rPr>
              <a:t>D:\\</a:t>
            </a:r>
            <a:r>
              <a:rPr lang="en-US" altLang="zh-CN" sz="1600" b="1" dirty="0" err="1">
                <a:solidFill>
                  <a:srgbClr val="C00000"/>
                </a:solidFill>
                <a:latin typeface="Consolas" panose="020B0609020204030204" pitchFamily="49" charset="0"/>
                <a:ea typeface="Alibaba PuHuiTi R"/>
                <a:cs typeface="Courier New" pitchFamily="49" charset="0"/>
              </a:rPr>
              <a:t>itheima</a:t>
            </a:r>
            <a:r>
              <a:rPr lang="en-US" altLang="zh-CN" sz="1600" b="1" dirty="0">
                <a:solidFill>
                  <a:srgbClr val="C00000"/>
                </a:solidFill>
                <a:latin typeface="Consolas" panose="020B0609020204030204" pitchFamily="49" charset="0"/>
                <a:ea typeface="Alibaba PuHuiTi R"/>
                <a:cs typeface="Courier New" pitchFamily="49" charset="0"/>
              </a:rPr>
              <a:t>\\a.txt</a:t>
            </a:r>
            <a:r>
              <a:rPr lang="en-US" altLang="zh-CN" sz="1600" b="1" dirty="0">
                <a:solidFill>
                  <a:srgbClr val="000080"/>
                </a:solidFill>
                <a:latin typeface="Consolas" panose="020B0609020204030204" pitchFamily="49" charset="0"/>
                <a:ea typeface="Alibaba PuHuiTi R"/>
                <a:cs typeface="Courier New" pitchFamily="49" charset="0"/>
              </a:rPr>
              <a:t>”); </a:t>
            </a:r>
            <a:endParaRPr lang="en-US" altLang="zh-CN" sz="1600" dirty="0">
              <a:latin typeface="Consolas" panose="020B0609020204030204" pitchFamily="49" charset="0"/>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wipe(down)">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P spid="19" grpId="0" animBg="1"/>
      <p:bldP spid="1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77809" y="894080"/>
            <a:ext cx="7827416" cy="4848859"/>
          </a:xfrm>
        </p:spPr>
        <p:txBody>
          <a:bodyPr/>
          <a:lstStyle/>
          <a:p>
            <a:endParaRPr lang="en-US" altLang="zh-CN" dirty="0"/>
          </a:p>
          <a:p>
            <a:pPr marL="0" indent="0">
              <a:buNone/>
            </a:pPr>
            <a:r>
              <a:rPr lang="en-US" altLang="zh-CN" dirty="0"/>
              <a:t>3. </a:t>
            </a:r>
            <a:r>
              <a:rPr lang="zh-CN" altLang="en-US" dirty="0"/>
              <a:t>字节输出流如何实现写出去的数据能换行</a:t>
            </a:r>
            <a:endParaRPr lang="en-US" altLang="zh-CN" dirty="0"/>
          </a:p>
          <a:p>
            <a:pPr marL="895335" lvl="1" indent="-285750">
              <a:buFont typeface="Wingdings" panose="05000000000000000000" pitchFamily="2" charset="2"/>
              <a:buChar char="l"/>
            </a:pP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os.write</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(“\r\n”.</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getBytes</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indent="0">
              <a:buNone/>
            </a:pPr>
            <a:r>
              <a:rPr lang="en-US" altLang="zh-CN" dirty="0"/>
              <a:t>4. </a:t>
            </a:r>
            <a:r>
              <a:rPr lang="zh-CN" altLang="en-US" dirty="0"/>
              <a:t>如何让写出去的数据能成功生效？</a:t>
            </a:r>
            <a:endParaRPr lang="en-US" altLang="zh-CN" dirty="0"/>
          </a:p>
          <a:p>
            <a:pPr marL="895335" lvl="1" indent="-285750">
              <a:lnSpc>
                <a:spcPct val="150000"/>
              </a:lnSpc>
              <a:buFont typeface="Wingdings" panose="05000000000000000000" pitchFamily="2" charset="2"/>
              <a:buChar char="l"/>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flush()</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刷新数据</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close()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方法是关闭流，关闭包含刷新，关闭后流不可以继续使用了。</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en-US" altLang="zh-CN" dirty="0"/>
          </a:p>
        </p:txBody>
      </p:sp>
    </p:spTree>
    <p:extLst>
      <p:ext uri="{BB962C8B-B14F-4D97-AF65-F5344CB8AC3E}">
        <p14:creationId xmlns:p14="http://schemas.microsoft.com/office/powerpoint/2010/main" val="88595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49616" y="835994"/>
            <a:ext cx="5973761" cy="4898379"/>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文件字节输入流：一次读完全部字节</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文件字节输出流：写字节数据到文件</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2795245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493" y="2168001"/>
            <a:ext cx="1053296" cy="1505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4449699"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4707287"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4700672"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6056898" y="1988190"/>
            <a:ext cx="1167685" cy="853679"/>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4819650" y="4254750"/>
            <a:ext cx="419100" cy="457200"/>
          </a:xfrm>
          <a:prstGeom prst="rect">
            <a:avLst/>
          </a:prstGeom>
        </p:spPr>
      </p:pic>
      <p:sp>
        <p:nvSpPr>
          <p:cNvPr id="28" name="矩形 27">
            <a:extLst>
              <a:ext uri="{FF2B5EF4-FFF2-40B4-BE49-F238E27FC236}">
                <a16:creationId xmlns:a16="http://schemas.microsoft.com/office/drawing/2014/main" id="{68662209-2293-446C-A237-5A62868D4F96}"/>
              </a:ext>
            </a:extLst>
          </p:cNvPr>
          <p:cNvSpPr/>
          <p:nvPr/>
        </p:nvSpPr>
        <p:spPr>
          <a:xfrm>
            <a:off x="8147878"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BB9B5D1-0A0E-4422-8A62-E7360F1CBA9D}"/>
              </a:ext>
            </a:extLst>
          </p:cNvPr>
          <p:cNvSpPr/>
          <p:nvPr/>
        </p:nvSpPr>
        <p:spPr>
          <a:xfrm>
            <a:off x="8398851"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pic>
        <p:nvPicPr>
          <p:cNvPr id="34" name="Picture 4">
            <a:extLst>
              <a:ext uri="{FF2B5EF4-FFF2-40B4-BE49-F238E27FC236}">
                <a16:creationId xmlns:a16="http://schemas.microsoft.com/office/drawing/2014/main" id="{AFA411E7-AEF1-4ABA-A6F7-E0B68689A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396" y="2045442"/>
            <a:ext cx="1053296" cy="1505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箭头: 右 1">
            <a:extLst>
              <a:ext uri="{FF2B5EF4-FFF2-40B4-BE49-F238E27FC236}">
                <a16:creationId xmlns:a16="http://schemas.microsoft.com/office/drawing/2014/main" id="{F9656FDB-3512-413C-925F-AB6E2E620533}"/>
              </a:ext>
            </a:extLst>
          </p:cNvPr>
          <p:cNvSpPr/>
          <p:nvPr/>
        </p:nvSpPr>
        <p:spPr>
          <a:xfrm>
            <a:off x="2609770" y="4026150"/>
            <a:ext cx="2407920" cy="457200"/>
          </a:xfrm>
          <a:prstGeom prst="rightArrow">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44927F24-748D-4D71-8E86-B1CE28DDC48F}"/>
              </a:ext>
            </a:extLst>
          </p:cNvPr>
          <p:cNvSpPr/>
          <p:nvPr/>
        </p:nvSpPr>
        <p:spPr>
          <a:xfrm>
            <a:off x="6846870" y="4022347"/>
            <a:ext cx="1839929" cy="457200"/>
          </a:xfrm>
          <a:prstGeom prst="rightArrow">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543740E-2057-4A08-B718-4AF22E0622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0286" y="3855228"/>
            <a:ext cx="936375" cy="936375"/>
          </a:xfrm>
          <a:prstGeom prst="rect">
            <a:avLst/>
          </a:prstGeom>
        </p:spPr>
      </p:pic>
      <p:pic>
        <p:nvPicPr>
          <p:cNvPr id="37" name="图片 36">
            <a:extLst>
              <a:ext uri="{FF2B5EF4-FFF2-40B4-BE49-F238E27FC236}">
                <a16:creationId xmlns:a16="http://schemas.microsoft.com/office/drawing/2014/main" id="{5CF1BE42-26D9-4BF5-901C-BE11956301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2896" y="3775575"/>
            <a:ext cx="936375" cy="936375"/>
          </a:xfrm>
          <a:prstGeom prst="rect">
            <a:avLst/>
          </a:prstGeom>
        </p:spPr>
      </p:pic>
      <p:sp>
        <p:nvSpPr>
          <p:cNvPr id="8" name="矩形 7">
            <a:extLst>
              <a:ext uri="{FF2B5EF4-FFF2-40B4-BE49-F238E27FC236}">
                <a16:creationId xmlns:a16="http://schemas.microsoft.com/office/drawing/2014/main" id="{619623D8-9547-445C-9717-EF87E07DEDA6}"/>
              </a:ext>
            </a:extLst>
          </p:cNvPr>
          <p:cNvSpPr/>
          <p:nvPr/>
        </p:nvSpPr>
        <p:spPr>
          <a:xfrm>
            <a:off x="5185332" y="3946639"/>
            <a:ext cx="1383110" cy="53290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字节数组</a:t>
            </a:r>
          </a:p>
        </p:txBody>
      </p:sp>
    </p:spTree>
    <p:extLst>
      <p:ext uri="{BB962C8B-B14F-4D97-AF65-F5344CB8AC3E}">
        <p14:creationId xmlns:p14="http://schemas.microsoft.com/office/powerpoint/2010/main" val="212065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pPr>
              <a:lnSpc>
                <a:spcPct val="200000"/>
              </a:lnSpc>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p>
        </p:txBody>
      </p:sp>
      <p:sp>
        <p:nvSpPr>
          <p:cNvPr id="7" name="TextBox 18">
            <a:extLst>
              <a:ext uri="{FF2B5EF4-FFF2-40B4-BE49-F238E27FC236}">
                <a16:creationId xmlns:a16="http://schemas.microsoft.com/office/drawing/2014/main" id="{3617181C-7CA8-4932-828E-484273089195}"/>
              </a:ext>
            </a:extLst>
          </p:cNvPr>
          <p:cNvSpPr txBox="1"/>
          <p:nvPr/>
        </p:nvSpPr>
        <p:spPr>
          <a:xfrm>
            <a:off x="4572292" y="1700458"/>
            <a:ext cx="9819217" cy="1011880"/>
          </a:xfrm>
          <a:prstGeom prst="rect">
            <a:avLst/>
          </a:prstGeom>
          <a:noFill/>
        </p:spPr>
        <p:txBody>
          <a:bodyPr>
            <a:spAutoFit/>
          </a:bodyPr>
          <a:lstStyle/>
          <a:p>
            <a:pPr>
              <a:lnSpc>
                <a:spcPct val="200000"/>
              </a:lnSpc>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需求：</a:t>
            </a:r>
            <a:endPar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把某个视频复制到其他目录下的“</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b.avi</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19">
            <a:extLst>
              <a:ext uri="{FF2B5EF4-FFF2-40B4-BE49-F238E27FC236}">
                <a16:creationId xmlns:a16="http://schemas.microsoft.com/office/drawing/2014/main" id="{689DF4E1-F286-4AB6-81EF-126C408F8047}"/>
              </a:ext>
            </a:extLst>
          </p:cNvPr>
          <p:cNvSpPr txBox="1"/>
          <p:nvPr/>
        </p:nvSpPr>
        <p:spPr>
          <a:xfrm>
            <a:off x="4572292" y="2741241"/>
            <a:ext cx="6638987" cy="2489208"/>
          </a:xfrm>
          <a:prstGeom prst="rect">
            <a:avLst/>
          </a:prstGeom>
          <a:noFill/>
        </p:spPr>
        <p:txBody>
          <a:bodyPr wrap="square">
            <a:spAutoFit/>
          </a:bodyPr>
          <a:lstStyle/>
          <a:p>
            <a:pPr>
              <a:lnSpc>
                <a:spcPct val="200000"/>
              </a:lnSpc>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84" indent="-304784">
              <a:lnSpc>
                <a:spcPct val="200000"/>
              </a:lnSpc>
              <a:buFont typeface="+mj-ea"/>
              <a:buAutoNum type="circleNumDbPlain"/>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根据数据源创建字节输入流对象</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84" indent="-304784">
              <a:lnSpc>
                <a:spcPct val="200000"/>
              </a:lnSpc>
              <a:buFont typeface="+mj-ea"/>
              <a:buAutoNum type="circleNumDbPlain"/>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根据目的地创建字节输出流对象</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84" indent="-304784">
              <a:lnSpc>
                <a:spcPct val="200000"/>
              </a:lnSpc>
              <a:buFont typeface="+mj-ea"/>
              <a:buAutoNum type="circleNumDbPlain"/>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读写数据，复制视频</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84" indent="-304784">
              <a:lnSpc>
                <a:spcPct val="200000"/>
              </a:lnSpc>
              <a:buFont typeface="+mj-ea"/>
              <a:buAutoNum type="circleNumDbPlain"/>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释放资源</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3" name="图片 2">
            <a:extLst>
              <a:ext uri="{FF2B5EF4-FFF2-40B4-BE49-F238E27FC236}">
                <a16:creationId xmlns:a16="http://schemas.microsoft.com/office/drawing/2014/main" id="{6424A47A-5B6F-4532-B5AF-868C52ED547F}"/>
              </a:ext>
            </a:extLst>
          </p:cNvPr>
          <p:cNvPicPr>
            <a:picLocks noChangeAspect="1"/>
          </p:cNvPicPr>
          <p:nvPr/>
        </p:nvPicPr>
        <p:blipFill>
          <a:blip r:embed="rId2"/>
          <a:stretch>
            <a:fillRect/>
          </a:stretch>
        </p:blipFill>
        <p:spPr>
          <a:xfrm>
            <a:off x="627985" y="1700458"/>
            <a:ext cx="2854955" cy="2566539"/>
          </a:xfrm>
          <a:prstGeom prst="rect">
            <a:avLst/>
          </a:prstGeom>
        </p:spPr>
      </p:pic>
    </p:spTree>
    <p:extLst>
      <p:ext uri="{BB962C8B-B14F-4D97-AF65-F5344CB8AC3E}">
        <p14:creationId xmlns:p14="http://schemas.microsoft.com/office/powerpoint/2010/main" val="197182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F7CF88F5-A3C9-464F-B8C9-400F800C0781}"/>
              </a:ext>
            </a:extLst>
          </p:cNvPr>
          <p:cNvSpPr>
            <a:spLocks noChangeArrowheads="1"/>
          </p:cNvSpPr>
          <p:nvPr/>
        </p:nvSpPr>
        <p:spPr bwMode="auto">
          <a:xfrm>
            <a:off x="6720418" y="2923530"/>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a:solidFill>
                  <a:srgbClr val="000000"/>
                </a:solidFill>
                <a:latin typeface="Consolas" panose="020B0609020204030204" pitchFamily="49" charset="0"/>
              </a:rPr>
              <a:t>write()</a:t>
            </a:r>
            <a:endParaRPr lang="zh-CN" altLang="zh-CN" sz="2400"/>
          </a:p>
        </p:txBody>
      </p:sp>
      <p:sp>
        <p:nvSpPr>
          <p:cNvPr id="7" name="矩形 6">
            <a:extLst>
              <a:ext uri="{FF2B5EF4-FFF2-40B4-BE49-F238E27FC236}">
                <a16:creationId xmlns:a16="http://schemas.microsoft.com/office/drawing/2014/main" id="{546724CD-0A8F-4248-A518-00719DBE1E24}"/>
              </a:ext>
            </a:extLst>
          </p:cNvPr>
          <p:cNvSpPr/>
          <p:nvPr/>
        </p:nvSpPr>
        <p:spPr>
          <a:xfrm>
            <a:off x="1860551" y="2948518"/>
            <a:ext cx="2123016" cy="3852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创建输入流对象</a:t>
            </a:r>
          </a:p>
        </p:txBody>
      </p:sp>
      <p:sp>
        <p:nvSpPr>
          <p:cNvPr id="16" name="矩形 15">
            <a:extLst>
              <a:ext uri="{FF2B5EF4-FFF2-40B4-BE49-F238E27FC236}">
                <a16:creationId xmlns:a16="http://schemas.microsoft.com/office/drawing/2014/main" id="{E5D3C5B8-B335-41E5-9259-61257B7599FD}"/>
              </a:ext>
            </a:extLst>
          </p:cNvPr>
          <p:cNvSpPr/>
          <p:nvPr/>
        </p:nvSpPr>
        <p:spPr>
          <a:xfrm>
            <a:off x="7704667" y="2942167"/>
            <a:ext cx="2423584" cy="3725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创建输出流对象</a:t>
            </a:r>
          </a:p>
        </p:txBody>
      </p:sp>
      <p:grpSp>
        <p:nvGrpSpPr>
          <p:cNvPr id="23" name="组合 22">
            <a:extLst>
              <a:ext uri="{FF2B5EF4-FFF2-40B4-BE49-F238E27FC236}">
                <a16:creationId xmlns:a16="http://schemas.microsoft.com/office/drawing/2014/main" id="{E33635BA-6222-486C-B83B-410C5E753FF0}"/>
              </a:ext>
            </a:extLst>
          </p:cNvPr>
          <p:cNvGrpSpPr>
            <a:grpSpLocks/>
          </p:cNvGrpSpPr>
          <p:nvPr/>
        </p:nvGrpSpPr>
        <p:grpSpPr bwMode="auto">
          <a:xfrm>
            <a:off x="806451" y="2131484"/>
            <a:ext cx="1054100" cy="1557867"/>
            <a:chOff x="605463" y="1598561"/>
            <a:chExt cx="790138" cy="1167669"/>
          </a:xfrm>
        </p:grpSpPr>
        <p:sp>
          <p:nvSpPr>
            <p:cNvPr id="2" name="矩形 1">
              <a:extLst>
                <a:ext uri="{FF2B5EF4-FFF2-40B4-BE49-F238E27FC236}">
                  <a16:creationId xmlns:a16="http://schemas.microsoft.com/office/drawing/2014/main" id="{BF6735AC-BB3C-4947-95DA-EACCBA9E3DCA}"/>
                </a:ext>
              </a:extLst>
            </p:cNvPr>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数据源</a:t>
              </a:r>
              <a:r>
                <a:rPr lang="en-US" altLang="zh-CN" sz="2400" dirty="0"/>
                <a:t>s</a:t>
              </a:r>
              <a:endParaRPr lang="zh-CN" altLang="en-US" sz="2400" dirty="0"/>
            </a:p>
          </p:txBody>
        </p:sp>
        <p:sp>
          <p:nvSpPr>
            <p:cNvPr id="11" name="矩形 10">
              <a:extLst>
                <a:ext uri="{FF2B5EF4-FFF2-40B4-BE49-F238E27FC236}">
                  <a16:creationId xmlns:a16="http://schemas.microsoft.com/office/drawing/2014/main" id="{DE6FECF4-0B30-4F10-819F-17DD053DC057}"/>
                </a:ext>
              </a:extLst>
            </p:cNvPr>
            <p:cNvSpPr/>
            <p:nvPr/>
          </p:nvSpPr>
          <p:spPr>
            <a:xfrm>
              <a:off x="773645" y="1598561"/>
              <a:ext cx="407579" cy="230688"/>
            </a:xfrm>
            <a:prstGeom prst="rect">
              <a:avLst/>
            </a:prstGeom>
          </p:spPr>
          <p:txBody>
            <a:bodyPr wrap="none">
              <a:spAutoFit/>
            </a:bodyPr>
            <a:lstStyle/>
            <a:p>
              <a:pPr>
                <a:defRPr/>
              </a:pPr>
              <a:r>
                <a:rPr lang="zh-CN" altLang="en-US" sz="1400" dirty="0"/>
                <a:t>硬盘</a:t>
              </a:r>
            </a:p>
          </p:txBody>
        </p:sp>
      </p:grpSp>
      <p:grpSp>
        <p:nvGrpSpPr>
          <p:cNvPr id="26" name="组合 25">
            <a:extLst>
              <a:ext uri="{FF2B5EF4-FFF2-40B4-BE49-F238E27FC236}">
                <a16:creationId xmlns:a16="http://schemas.microsoft.com/office/drawing/2014/main" id="{9DA658F7-F166-43FF-A290-6E5C6F9B3451}"/>
              </a:ext>
            </a:extLst>
          </p:cNvPr>
          <p:cNvGrpSpPr>
            <a:grpSpLocks/>
          </p:cNvGrpSpPr>
          <p:nvPr/>
        </p:nvGrpSpPr>
        <p:grpSpPr bwMode="auto">
          <a:xfrm>
            <a:off x="10128251" y="2087034"/>
            <a:ext cx="1054100" cy="1602317"/>
            <a:chOff x="7596336" y="1565526"/>
            <a:chExt cx="790138" cy="1200704"/>
          </a:xfrm>
        </p:grpSpPr>
        <p:sp>
          <p:nvSpPr>
            <p:cNvPr id="9" name="矩形 8">
              <a:extLst>
                <a:ext uri="{FF2B5EF4-FFF2-40B4-BE49-F238E27FC236}">
                  <a16:creationId xmlns:a16="http://schemas.microsoft.com/office/drawing/2014/main" id="{9DFAF0F5-D487-46DE-9901-9BC1B6EE0322}"/>
                </a:ext>
              </a:extLst>
            </p:cNvPr>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目的地</a:t>
              </a:r>
              <a:r>
                <a:rPr lang="en-US" altLang="zh-CN" sz="2400" dirty="0"/>
                <a:t>s</a:t>
              </a:r>
              <a:endParaRPr lang="zh-CN" altLang="en-US" sz="2400" dirty="0"/>
            </a:p>
          </p:txBody>
        </p:sp>
        <p:sp>
          <p:nvSpPr>
            <p:cNvPr id="19" name="矩形 18">
              <a:extLst>
                <a:ext uri="{FF2B5EF4-FFF2-40B4-BE49-F238E27FC236}">
                  <a16:creationId xmlns:a16="http://schemas.microsoft.com/office/drawing/2014/main" id="{5D3836D6-5990-4C54-88C4-5ED3C8884157}"/>
                </a:ext>
              </a:extLst>
            </p:cNvPr>
            <p:cNvSpPr/>
            <p:nvPr/>
          </p:nvSpPr>
          <p:spPr>
            <a:xfrm>
              <a:off x="7689946" y="1565526"/>
              <a:ext cx="407579" cy="230634"/>
            </a:xfrm>
            <a:prstGeom prst="rect">
              <a:avLst/>
            </a:prstGeom>
          </p:spPr>
          <p:txBody>
            <a:bodyPr wrap="none">
              <a:spAutoFit/>
            </a:bodyPr>
            <a:lstStyle/>
            <a:p>
              <a:pPr>
                <a:defRPr/>
              </a:pPr>
              <a:r>
                <a:rPr lang="zh-CN" altLang="en-US" sz="1400" dirty="0"/>
                <a:t>硬盘</a:t>
              </a:r>
            </a:p>
          </p:txBody>
        </p:sp>
      </p:grpSp>
      <p:sp>
        <p:nvSpPr>
          <p:cNvPr id="15" name="Rectangle 6">
            <a:extLst>
              <a:ext uri="{FF2B5EF4-FFF2-40B4-BE49-F238E27FC236}">
                <a16:creationId xmlns:a16="http://schemas.microsoft.com/office/drawing/2014/main" id="{4382F2B9-4031-4F4B-A811-9A1B04213BEB}"/>
              </a:ext>
            </a:extLst>
          </p:cNvPr>
          <p:cNvSpPr>
            <a:spLocks noChangeArrowheads="1"/>
          </p:cNvSpPr>
          <p:nvPr/>
        </p:nvSpPr>
        <p:spPr bwMode="auto">
          <a:xfrm>
            <a:off x="4017434" y="2974545"/>
            <a:ext cx="850900" cy="307777"/>
          </a:xfrm>
          <a:prstGeom prst="rect">
            <a:avLst/>
          </a:prstGeom>
          <a:solidFill>
            <a:srgbClr val="FFFFFF"/>
          </a:solidFill>
          <a:ln>
            <a:noFill/>
          </a:ln>
          <a:effectLst/>
        </p:spPr>
        <p:txBody>
          <a:bodyPr anchor="ctr">
            <a:spAutoFit/>
          </a:bodyPr>
          <a:lstStyle/>
          <a:p>
            <a:pPr>
              <a:defRPr/>
            </a:pPr>
            <a:r>
              <a:rPr lang="zh-CN" altLang="zh-CN" sz="1400" dirty="0">
                <a:solidFill>
                  <a:srgbClr val="000000"/>
                </a:solidFill>
                <a:latin typeface="Consolas" pitchFamily="49" charset="0"/>
                <a:cs typeface="Consolas" pitchFamily="49" charset="0"/>
              </a:rPr>
              <a:t>read()</a:t>
            </a:r>
            <a:endParaRPr lang="zh-CN" altLang="zh-CN" sz="1400" dirty="0"/>
          </a:p>
        </p:txBody>
      </p:sp>
      <p:sp>
        <p:nvSpPr>
          <p:cNvPr id="21" name="Rectangle 7">
            <a:extLst>
              <a:ext uri="{FF2B5EF4-FFF2-40B4-BE49-F238E27FC236}">
                <a16:creationId xmlns:a16="http://schemas.microsoft.com/office/drawing/2014/main" id="{700104E5-AAC2-44A6-A6F5-DCC363964709}"/>
              </a:ext>
            </a:extLst>
          </p:cNvPr>
          <p:cNvSpPr>
            <a:spLocks noChangeArrowheads="1"/>
          </p:cNvSpPr>
          <p:nvPr/>
        </p:nvSpPr>
        <p:spPr bwMode="auto">
          <a:xfrm>
            <a:off x="5291667" y="3010530"/>
            <a:ext cx="804333" cy="307777"/>
          </a:xfrm>
          <a:prstGeom prst="rect">
            <a:avLst/>
          </a:prstGeom>
          <a:solidFill>
            <a:srgbClr val="FFFFFF"/>
          </a:solidFill>
          <a:ln>
            <a:noFill/>
          </a:ln>
          <a:effectLst/>
        </p:spPr>
        <p:txBody>
          <a:bodyPr anchor="ctr">
            <a:spAutoFit/>
          </a:bodyPr>
          <a:lstStyle/>
          <a:p>
            <a:pPr>
              <a:defRPr/>
            </a:pPr>
            <a:endParaRPr lang="zh-CN" altLang="zh-CN" sz="1400" dirty="0"/>
          </a:p>
        </p:txBody>
      </p:sp>
      <p:cxnSp>
        <p:nvCxnSpPr>
          <p:cNvPr id="18" name="直接箭头连接符 17">
            <a:extLst>
              <a:ext uri="{FF2B5EF4-FFF2-40B4-BE49-F238E27FC236}">
                <a16:creationId xmlns:a16="http://schemas.microsoft.com/office/drawing/2014/main" id="{5919DD6F-3278-45FB-A99C-14CB05182C8C}"/>
              </a:ext>
            </a:extLst>
          </p:cNvPr>
          <p:cNvCxnSpPr/>
          <p:nvPr/>
        </p:nvCxnSpPr>
        <p:spPr>
          <a:xfrm>
            <a:off x="4868334" y="3128433"/>
            <a:ext cx="4381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64A08B3-074C-4B5D-8EC7-FFFAE8752C25}"/>
              </a:ext>
            </a:extLst>
          </p:cNvPr>
          <p:cNvCxnSpPr/>
          <p:nvPr/>
        </p:nvCxnSpPr>
        <p:spPr>
          <a:xfrm>
            <a:off x="6096000" y="3128433"/>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1563AF6C-5C2E-44D1-B551-C42B43AC71C5}"/>
              </a:ext>
            </a:extLst>
          </p:cNvPr>
          <p:cNvSpPr/>
          <p:nvPr/>
        </p:nvSpPr>
        <p:spPr>
          <a:xfrm>
            <a:off x="5357285" y="2870201"/>
            <a:ext cx="673100" cy="5820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字节数组</a:t>
            </a:r>
          </a:p>
        </p:txBody>
      </p:sp>
      <p:grpSp>
        <p:nvGrpSpPr>
          <p:cNvPr id="8" name="组合 7">
            <a:extLst>
              <a:ext uri="{FF2B5EF4-FFF2-40B4-BE49-F238E27FC236}">
                <a16:creationId xmlns:a16="http://schemas.microsoft.com/office/drawing/2014/main" id="{9A5E98AB-614A-48EF-97F9-0BD6BC02E23F}"/>
              </a:ext>
            </a:extLst>
          </p:cNvPr>
          <p:cNvGrpSpPr>
            <a:grpSpLocks/>
          </p:cNvGrpSpPr>
          <p:nvPr/>
        </p:nvGrpSpPr>
        <p:grpSpPr bwMode="auto">
          <a:xfrm>
            <a:off x="3983567" y="2087033"/>
            <a:ext cx="3721100" cy="1701800"/>
            <a:chOff x="2987675" y="1565275"/>
            <a:chExt cx="2790825" cy="1276350"/>
          </a:xfrm>
        </p:grpSpPr>
        <p:sp>
          <p:nvSpPr>
            <p:cNvPr id="20" name="矩形 19">
              <a:extLst>
                <a:ext uri="{FF2B5EF4-FFF2-40B4-BE49-F238E27FC236}">
                  <a16:creationId xmlns:a16="http://schemas.microsoft.com/office/drawing/2014/main" id="{925146CF-B4C3-403E-AA12-47CE42542E27}"/>
                </a:ext>
              </a:extLst>
            </p:cNvPr>
            <p:cNvSpPr/>
            <p:nvPr/>
          </p:nvSpPr>
          <p:spPr bwMode="auto">
            <a:xfrm>
              <a:off x="4156075" y="1565275"/>
              <a:ext cx="407804" cy="230833"/>
            </a:xfrm>
            <a:prstGeom prst="rect">
              <a:avLst/>
            </a:prstGeom>
          </p:spPr>
          <p:txBody>
            <a:bodyPr wrap="none">
              <a:spAutoFit/>
            </a:bodyPr>
            <a:lstStyle/>
            <a:p>
              <a:pPr>
                <a:defRPr/>
              </a:pPr>
              <a:r>
                <a:rPr lang="zh-CN" altLang="en-US" sz="1400" dirty="0"/>
                <a:t>内存</a:t>
              </a:r>
            </a:p>
          </p:txBody>
        </p:sp>
        <p:sp>
          <p:nvSpPr>
            <p:cNvPr id="4" name="矩形 3">
              <a:extLst>
                <a:ext uri="{FF2B5EF4-FFF2-40B4-BE49-F238E27FC236}">
                  <a16:creationId xmlns:a16="http://schemas.microsoft.com/office/drawing/2014/main" id="{7EA9D956-7D75-423E-AECB-3A7BEA4A77CC}"/>
                </a:ext>
              </a:extLst>
            </p:cNvPr>
            <p:cNvSpPr/>
            <p:nvPr/>
          </p:nvSpPr>
          <p:spPr bwMode="auto">
            <a:xfrm>
              <a:off x="2987675" y="1851025"/>
              <a:ext cx="2790825"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16" grpId="0" animBg="1"/>
      <p:bldP spid="15" grpId="0" animBg="1"/>
      <p:bldP spid="21" grpId="0" animBg="1"/>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6987493" cy="4511040"/>
          </a:xfrm>
        </p:spPr>
        <p:txBody>
          <a:bodyPr/>
          <a:lstStyle/>
          <a:p>
            <a:r>
              <a:rPr lang="zh-CN" altLang="en-US" sz="1600" dirty="0"/>
              <a:t>字节流适合做一切文件数据的拷贝吗？</a:t>
            </a:r>
            <a:endParaRPr lang="en-US" altLang="zh-CN" sz="1600"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任何文件的底层都是字节，拷贝是一字不漏的转移字节，只要前后文件格式、编码一致没有任何问题。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5937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1609" y="851492"/>
            <a:ext cx="5973761" cy="4256405"/>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C00000"/>
                </a:solidFill>
                <a:latin typeface="Consolas" panose="020B0609020204030204" pitchFamily="49" charset="0"/>
              </a:rPr>
              <a:t>try-catch-finally</a:t>
            </a:r>
          </a:p>
          <a:p>
            <a:pPr marL="895335" lvl="1" indent="-285750">
              <a:lnSpc>
                <a:spcPct val="200000"/>
              </a:lnSpc>
              <a:buFont typeface="Wingdings" panose="05000000000000000000" pitchFamily="2" charset="2"/>
              <a:buChar char="u"/>
            </a:pPr>
            <a:r>
              <a:rPr lang="en-US" altLang="zh-CN" sz="1400" b="0" dirty="0">
                <a:latin typeface="Consolas" panose="020B0609020204030204" pitchFamily="49" charset="0"/>
              </a:rPr>
              <a:t>try-with-resource</a:t>
            </a:r>
            <a:endParaRPr kumimoji="1" lang="zh-CN" altLang="en-US" sz="1600" b="0" dirty="0">
              <a:latin typeface="Consolas" panose="020B0609020204030204" pitchFamily="49" charset="0"/>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5135920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0">
            <a:extLst>
              <a:ext uri="{FF2B5EF4-FFF2-40B4-BE49-F238E27FC236}">
                <a16:creationId xmlns:a16="http://schemas.microsoft.com/office/drawing/2014/main" id="{29D14D3B-B2D4-4ACA-B61F-A1955EEDB18D}"/>
              </a:ext>
            </a:extLst>
          </p:cNvPr>
          <p:cNvSpPr txBox="1"/>
          <p:nvPr/>
        </p:nvSpPr>
        <p:spPr>
          <a:xfrm>
            <a:off x="930956" y="1568027"/>
            <a:ext cx="10079567" cy="1504323"/>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finally</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：在异常处理时提供</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finally</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块来执行所有清除操作，比如说</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流中的释放资源</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特点：被</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finally</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控制的语句最终一定会执行，除非</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JVM</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退出</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异常处理标准格式：</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try….catch…finally</a:t>
            </a:r>
          </a:p>
        </p:txBody>
      </p:sp>
      <p:sp>
        <p:nvSpPr>
          <p:cNvPr id="5" name="文本框 4">
            <a:extLst>
              <a:ext uri="{FF2B5EF4-FFF2-40B4-BE49-F238E27FC236}">
                <a16:creationId xmlns:a16="http://schemas.microsoft.com/office/drawing/2014/main" id="{7031B99A-A9BD-4B80-BCFD-C190F29CFAC4}"/>
              </a:ext>
            </a:extLst>
          </p:cNvPr>
          <p:cNvSpPr txBox="1"/>
          <p:nvPr/>
        </p:nvSpPr>
        <p:spPr>
          <a:xfrm>
            <a:off x="838201" y="1126398"/>
            <a:ext cx="6093912" cy="369332"/>
          </a:xfrm>
          <a:prstGeom prst="rect">
            <a:avLst/>
          </a:prstGeom>
          <a:noFill/>
        </p:spPr>
        <p:txBody>
          <a:bodyPr wrap="square">
            <a:spAutoFit/>
          </a:bodyPr>
          <a:lstStyle/>
          <a:p>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try-catch-finally</a:t>
            </a:r>
          </a:p>
        </p:txBody>
      </p:sp>
      <p:sp>
        <p:nvSpPr>
          <p:cNvPr id="13" name="矩形 12">
            <a:extLst>
              <a:ext uri="{FF2B5EF4-FFF2-40B4-BE49-F238E27FC236}">
                <a16:creationId xmlns:a16="http://schemas.microsoft.com/office/drawing/2014/main" id="{E9E9045D-F940-4C7F-A07B-07570BEE3E9F}"/>
              </a:ext>
            </a:extLst>
          </p:cNvPr>
          <p:cNvSpPr/>
          <p:nvPr/>
        </p:nvSpPr>
        <p:spPr>
          <a:xfrm>
            <a:off x="930957" y="3978243"/>
            <a:ext cx="6657852" cy="240041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4" name="Rectangle 1">
            <a:extLst>
              <a:ext uri="{FF2B5EF4-FFF2-40B4-BE49-F238E27FC236}">
                <a16:creationId xmlns:a16="http://schemas.microsoft.com/office/drawing/2014/main" id="{FB3B2B11-7357-482D-AD94-387364D252E7}"/>
              </a:ext>
            </a:extLst>
          </p:cNvPr>
          <p:cNvSpPr>
            <a:spLocks noChangeArrowheads="1"/>
          </p:cNvSpPr>
          <p:nvPr/>
        </p:nvSpPr>
        <p:spPr bwMode="auto">
          <a:xfrm>
            <a:off x="1127040" y="4206471"/>
            <a:ext cx="6203791" cy="1600438"/>
          </a:xfrm>
          <a:prstGeom prst="rect">
            <a:avLst/>
          </a:prstGeom>
          <a:solidFill>
            <a:srgbClr val="FFFFE4"/>
          </a:solidFill>
          <a:ln>
            <a:noFill/>
          </a:ln>
          <a:effectLst/>
        </p:spPr>
        <p:txBody>
          <a:bodyPr wrap="square" anchor="ctr">
            <a:spAutoFit/>
          </a:bodyPr>
          <a:lstStyle/>
          <a:p>
            <a:pPr>
              <a:defRPr/>
            </a:pPr>
            <a:r>
              <a:rPr lang="zh-CN" altLang="zh-CN" sz="1400" b="1" dirty="0">
                <a:solidFill>
                  <a:srgbClr val="000080"/>
                </a:solidFill>
                <a:latin typeface="Consolas" panose="020B0609020204030204" pitchFamily="49" charset="0"/>
              </a:rPr>
              <a:t>try </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FileOutputStream fos = </a:t>
            </a:r>
            <a:r>
              <a:rPr lang="zh-CN" altLang="zh-CN" sz="1400" b="1" dirty="0">
                <a:solidFill>
                  <a:srgbClr val="000080"/>
                </a:solidFill>
                <a:latin typeface="Consolas" panose="020B0609020204030204" pitchFamily="49" charset="0"/>
              </a:rPr>
              <a:t>new </a:t>
            </a:r>
            <a:r>
              <a:rPr lang="zh-CN" altLang="zh-CN" sz="1400" dirty="0">
                <a:solidFill>
                  <a:srgbClr val="000000"/>
                </a:solidFill>
                <a:latin typeface="Consolas" panose="020B0609020204030204" pitchFamily="49" charset="0"/>
              </a:rPr>
              <a:t>FileOutputStream(</a:t>
            </a:r>
            <a:r>
              <a:rPr lang="zh-CN" altLang="zh-CN" sz="1400" b="1" dirty="0">
                <a:solidFill>
                  <a:srgbClr val="008000"/>
                </a:solidFill>
                <a:latin typeface="Consolas" panose="020B0609020204030204" pitchFamily="49" charset="0"/>
              </a:rPr>
              <a:t>"a.txt"</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fos.write(</a:t>
            </a:r>
            <a:r>
              <a:rPr lang="zh-CN" altLang="zh-CN" sz="1400" dirty="0">
                <a:solidFill>
                  <a:srgbClr val="0000FF"/>
                </a:solidFill>
                <a:latin typeface="Consolas" panose="020B0609020204030204" pitchFamily="49" charset="0"/>
              </a:rPr>
              <a:t>97</a:t>
            </a:r>
            <a:r>
              <a:rPr lang="zh-CN" altLang="zh-CN" sz="1400" dirty="0">
                <a:solidFill>
                  <a:srgbClr val="000000"/>
                </a:solidFill>
                <a:latin typeface="Consolas" panose="020B0609020204030204" pitchFamily="49" charset="0"/>
              </a:rPr>
              <a:t>);</a:t>
            </a:r>
            <a:r>
              <a:rPr lang="en-US" altLang="zh-CN" sz="1400" dirty="0">
                <a:solidFill>
                  <a:srgbClr val="000000"/>
                </a:solidFill>
                <a:latin typeface="Consolas" panose="020B0609020204030204" pitchFamily="49" charset="0"/>
              </a:rPr>
              <a:t> </a:t>
            </a:r>
          </a:p>
          <a:p>
            <a:pPr>
              <a:defRPr/>
            </a:pPr>
            <a:r>
              <a:rPr lang="en-US"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catch </a:t>
            </a:r>
            <a:r>
              <a:rPr lang="zh-CN" altLang="zh-CN" sz="1400" dirty="0">
                <a:solidFill>
                  <a:srgbClr val="000000"/>
                </a:solidFill>
                <a:latin typeface="Consolas" panose="020B0609020204030204" pitchFamily="49" charset="0"/>
              </a:rPr>
              <a:t>(IOException 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e.printStackTrace();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400" dirty="0"/>
          </a:p>
        </p:txBody>
      </p:sp>
      <p:sp>
        <p:nvSpPr>
          <p:cNvPr id="15" name="Rectangle 1">
            <a:extLst>
              <a:ext uri="{FF2B5EF4-FFF2-40B4-BE49-F238E27FC236}">
                <a16:creationId xmlns:a16="http://schemas.microsoft.com/office/drawing/2014/main" id="{82B816AE-1A6F-424D-A832-1EB9FDE2B2CC}"/>
              </a:ext>
            </a:extLst>
          </p:cNvPr>
          <p:cNvSpPr>
            <a:spLocks noChangeArrowheads="1"/>
          </p:cNvSpPr>
          <p:nvPr/>
        </p:nvSpPr>
        <p:spPr bwMode="auto">
          <a:xfrm>
            <a:off x="1411092" y="5545299"/>
            <a:ext cx="2664883" cy="523220"/>
          </a:xfrm>
          <a:prstGeom prst="rect">
            <a:avLst/>
          </a:prstGeom>
          <a:solidFill>
            <a:srgbClr val="FFFFE4"/>
          </a:solidFill>
          <a:ln>
            <a:noFill/>
          </a:ln>
          <a:effectLst/>
        </p:spPr>
        <p:txBody>
          <a:bodyPr anchor="ctr">
            <a:spAutoFit/>
          </a:bodyPr>
          <a:lstStyle/>
          <a:p>
            <a:pPr>
              <a:defRPr/>
            </a:pPr>
            <a:r>
              <a:rPr lang="zh-CN" altLang="zh-CN" sz="1400" b="1" dirty="0">
                <a:solidFill>
                  <a:srgbClr val="C00000"/>
                </a:solidFill>
                <a:latin typeface="Consolas" panose="020B0609020204030204" pitchFamily="49" charset="0"/>
              </a:rPr>
              <a:t>finally</a:t>
            </a:r>
            <a:r>
              <a:rPr lang="zh-CN" altLang="zh-CN" sz="1400" dirty="0">
                <a:solidFill>
                  <a:srgbClr val="C00000"/>
                </a:solidFill>
                <a:latin typeface="Consolas" panose="020B0609020204030204" pitchFamily="49" charset="0"/>
              </a:rPr>
              <a:t>{</a:t>
            </a:r>
            <a:endParaRPr lang="en-US" altLang="zh-CN" sz="1400" dirty="0">
              <a:solidFill>
                <a:srgbClr val="C00000"/>
              </a:solidFill>
              <a:latin typeface="Consolas" panose="020B0609020204030204" pitchFamily="49" charset="0"/>
            </a:endParaRPr>
          </a:p>
          <a:p>
            <a:pPr>
              <a:defRPr/>
            </a:pPr>
            <a:r>
              <a:rPr lang="en-US" altLang="zh-CN" sz="1400" dirty="0">
                <a:solidFill>
                  <a:srgbClr val="C00000"/>
                </a:solidFill>
                <a:latin typeface="Consolas" panose="020B0609020204030204" pitchFamily="49" charset="0"/>
              </a:rPr>
              <a:t>  </a:t>
            </a:r>
            <a:endParaRPr lang="zh-CN" altLang="zh-CN" sz="1400" dirty="0">
              <a:solidFill>
                <a:srgbClr val="C00000"/>
              </a:solidFill>
            </a:endParaRPr>
          </a:p>
        </p:txBody>
      </p:sp>
      <p:sp>
        <p:nvSpPr>
          <p:cNvPr id="16" name="矩形 15">
            <a:extLst>
              <a:ext uri="{FF2B5EF4-FFF2-40B4-BE49-F238E27FC236}">
                <a16:creationId xmlns:a16="http://schemas.microsoft.com/office/drawing/2014/main" id="{7C0583ED-17B3-4FD0-8877-84F37FC522D3}"/>
              </a:ext>
            </a:extLst>
          </p:cNvPr>
          <p:cNvSpPr/>
          <p:nvPr/>
        </p:nvSpPr>
        <p:spPr>
          <a:xfrm>
            <a:off x="1127040" y="6035137"/>
            <a:ext cx="284052" cy="307777"/>
          </a:xfrm>
          <a:prstGeom prst="rect">
            <a:avLst/>
          </a:prstGeom>
        </p:spPr>
        <p:txBody>
          <a:bodyPr wrap="none">
            <a:spAutoFit/>
          </a:bodyPr>
          <a:lstStyle/>
          <a:p>
            <a:pPr>
              <a:defRPr/>
            </a:pPr>
            <a:r>
              <a:rPr lang="zh-CN" altLang="zh-CN" sz="1400" dirty="0">
                <a:solidFill>
                  <a:srgbClr val="C00000"/>
                </a:solidFill>
                <a:latin typeface="Consolas" panose="020B0609020204030204" pitchFamily="49" charset="0"/>
              </a:rPr>
              <a:t>}</a:t>
            </a:r>
            <a:endParaRPr lang="zh-CN" altLang="zh-CN" sz="1400" dirty="0">
              <a:solidFill>
                <a:srgbClr val="C00000"/>
              </a:solidFill>
            </a:endParaRPr>
          </a:p>
        </p:txBody>
      </p:sp>
      <p:sp>
        <p:nvSpPr>
          <p:cNvPr id="20" name="文本框 19">
            <a:extLst>
              <a:ext uri="{FF2B5EF4-FFF2-40B4-BE49-F238E27FC236}">
                <a16:creationId xmlns:a16="http://schemas.microsoft.com/office/drawing/2014/main" id="{490D8281-D16C-4CC7-AF2E-2E8F0DC71033}"/>
              </a:ext>
            </a:extLst>
          </p:cNvPr>
          <p:cNvSpPr txBox="1"/>
          <p:nvPr/>
        </p:nvSpPr>
        <p:spPr>
          <a:xfrm>
            <a:off x="1494897" y="4852801"/>
            <a:ext cx="6093912" cy="307777"/>
          </a:xfrm>
          <a:prstGeom prst="rect">
            <a:avLst/>
          </a:prstGeom>
          <a:noFill/>
        </p:spPr>
        <p:txBody>
          <a:bodyPr wrap="square">
            <a:spAutoFit/>
          </a:bodyPr>
          <a:lstStyle/>
          <a:p>
            <a:r>
              <a:rPr lang="en-US" altLang="zh-CN" sz="1400" dirty="0" err="1">
                <a:solidFill>
                  <a:srgbClr val="000000"/>
                </a:solidFill>
                <a:latin typeface="Consolas" panose="020B0609020204030204" pitchFamily="49" charset="0"/>
              </a:rPr>
              <a:t>fos.close</a:t>
            </a:r>
            <a:r>
              <a:rPr lang="en-US" altLang="zh-CN" sz="1400" dirty="0">
                <a:solidFill>
                  <a:srgbClr val="000000"/>
                </a:solidFill>
                <a:latin typeface="Consolas" panose="020B0609020204030204" pitchFamily="49" charset="0"/>
              </a:rPr>
              <a:t>(); </a:t>
            </a:r>
            <a:endParaRPr lang="zh-CN" altLang="en-US" sz="1400" dirty="0"/>
          </a:p>
        </p:txBody>
      </p:sp>
      <p:sp>
        <p:nvSpPr>
          <p:cNvPr id="21" name="文本框 20">
            <a:extLst>
              <a:ext uri="{FF2B5EF4-FFF2-40B4-BE49-F238E27FC236}">
                <a16:creationId xmlns:a16="http://schemas.microsoft.com/office/drawing/2014/main" id="{EE99989A-C834-4796-B0AB-A180FB43BD80}"/>
              </a:ext>
            </a:extLst>
          </p:cNvPr>
          <p:cNvSpPr txBox="1"/>
          <p:nvPr/>
        </p:nvSpPr>
        <p:spPr>
          <a:xfrm>
            <a:off x="838201" y="3352391"/>
            <a:ext cx="6093912" cy="369332"/>
          </a:xfrm>
          <a:prstGeom prst="rect">
            <a:avLst/>
          </a:prstGeom>
          <a:noFill/>
        </p:spPr>
        <p:txBody>
          <a:bodyPr wrap="square">
            <a:spAutoFit/>
          </a:bodyPr>
          <a:lstStyle/>
          <a:p>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try-catch-finally</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格式</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997991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18893" y="1078523"/>
            <a:ext cx="6197600" cy="3845756"/>
          </a:xfrm>
        </p:spPr>
        <p:txBody>
          <a:bodyPr/>
          <a:lstStyle/>
          <a:p>
            <a:pPr>
              <a:lnSpc>
                <a:spcPct val="250000"/>
              </a:lnSpc>
            </a:pPr>
            <a:r>
              <a:rPr lang="en-US" altLang="zh-CN" dirty="0"/>
              <a:t>try-catch-finally</a:t>
            </a:r>
            <a:r>
              <a:rPr lang="zh-CN" altLang="en-US" dirty="0"/>
              <a:t>的作用</a:t>
            </a:r>
            <a:endParaRPr lang="en-US" altLang="zh-CN" dirty="0"/>
          </a:p>
          <a:p>
            <a:pPr marL="895335" lvl="1" indent="-285750">
              <a:lnSpc>
                <a:spcPct val="25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finally</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代码块是最终一定要执行的，可以在代码执行完毕的最后用于释放资源。</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90064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1609" y="851492"/>
            <a:ext cx="5973761" cy="4256405"/>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Consolas" panose="020B0609020204030204" pitchFamily="49" charset="0"/>
              </a:rPr>
              <a:t>try-catch-finally</a:t>
            </a:r>
          </a:p>
          <a:p>
            <a:pPr marL="895335" lvl="1" indent="-285750">
              <a:lnSpc>
                <a:spcPct val="200000"/>
              </a:lnSpc>
              <a:buFont typeface="Wingdings" panose="05000000000000000000" pitchFamily="2" charset="2"/>
              <a:buChar char="u"/>
            </a:pPr>
            <a:r>
              <a:rPr lang="en-US" altLang="zh-CN" sz="1400" b="0" dirty="0">
                <a:solidFill>
                  <a:srgbClr val="C00000"/>
                </a:solidFill>
                <a:latin typeface="Consolas" panose="020B0609020204030204" pitchFamily="49" charset="0"/>
              </a:rPr>
              <a:t>try-with-resource</a:t>
            </a:r>
            <a:endParaRPr kumimoji="1" lang="zh-CN" altLang="en-US" sz="1600" b="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12101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A47DB9F-0242-4307-AAFA-9536CEF0F23A}"/>
              </a:ext>
            </a:extLst>
          </p:cNvPr>
          <p:cNvSpPr txBox="1"/>
          <p:nvPr/>
        </p:nvSpPr>
        <p:spPr>
          <a:xfrm>
            <a:off x="4387959" y="1276455"/>
            <a:ext cx="7540570" cy="4305089"/>
          </a:xfrm>
          <a:prstGeom prst="rect">
            <a:avLst/>
          </a:prstGeom>
          <a:noFill/>
        </p:spPr>
        <p:txBody>
          <a:bodyPr wrap="square">
            <a:spAutoFit/>
          </a:bodyPr>
          <a:lstStyle/>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、File类的作用？</a:t>
            </a: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创建对象定位文件，可以删除、获取文件信息等。但是不能读写文件内容。</a:t>
            </a:r>
          </a:p>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、File类构建对象的方式 ？</a:t>
            </a: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 file = new File(“文件/文件/绝对路径/相对路径”);</a:t>
            </a:r>
          </a:p>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、绝对路径和相对路径是什么样的？</a:t>
            </a: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绝对路径是带盘符的，依赖当前系统。</a:t>
            </a: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相对路径是不带盘符的，默认相对到工程下开始寻找文件。</a:t>
            </a:r>
          </a:p>
        </p:txBody>
      </p:sp>
    </p:spTree>
    <p:extLst>
      <p:ext uri="{BB962C8B-B14F-4D97-AF65-F5344CB8AC3E}">
        <p14:creationId xmlns:p14="http://schemas.microsoft.com/office/powerpoint/2010/main" val="269633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9320ED3-5B89-487C-B4D1-ECC67515B608}"/>
              </a:ext>
            </a:extLst>
          </p:cNvPr>
          <p:cNvSpPr>
            <a:spLocks noChangeArrowheads="1"/>
          </p:cNvSpPr>
          <p:nvPr/>
        </p:nvSpPr>
        <p:spPr bwMode="auto">
          <a:xfrm>
            <a:off x="993972" y="956426"/>
            <a:ext cx="6816290" cy="129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 finally</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虽然可以用于释放资源，但是释放资源的代码过于繁琐？</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1" hangingPunct="1">
              <a:lnSpc>
                <a:spcPct val="1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有没有办法简化？</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1" hangingPunct="1">
              <a:lnSpc>
                <a:spcPct val="150000"/>
              </a:lnSpc>
            </a:pP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10" name="文本框 9">
            <a:extLst>
              <a:ext uri="{FF2B5EF4-FFF2-40B4-BE49-F238E27FC236}">
                <a16:creationId xmlns:a16="http://schemas.microsoft.com/office/drawing/2014/main" id="{2741E178-E62D-44EF-B2E7-57822A5F8D4B}"/>
              </a:ext>
            </a:extLst>
          </p:cNvPr>
          <p:cNvSpPr txBox="1"/>
          <p:nvPr/>
        </p:nvSpPr>
        <p:spPr>
          <a:xfrm>
            <a:off x="1119232" y="2012325"/>
            <a:ext cx="6093912" cy="4185761"/>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InputStream is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null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OutputStream os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null</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try</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catch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Exception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e.printStackTrace();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finally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400" b="0" i="1" u="none" strike="noStrike" cap="none" normalizeH="0" baseline="0" dirty="0">
                <a:ln>
                  <a:noFill/>
                </a:ln>
                <a:solidFill>
                  <a:srgbClr val="8C8C8C"/>
                </a:solidFill>
                <a:effectLst/>
                <a:latin typeface="Consolas" panose="020B0609020204030204" pitchFamily="49" charset="0"/>
                <a:ea typeface="宋体" panose="02010600030101010101" pitchFamily="2" charset="-122"/>
              </a:rPr>
              <a:t>关闭资源！</a:t>
            </a:r>
            <a:br>
              <a:rPr kumimoji="0" lang="zh-CN" altLang="zh-CN" sz="1400" b="0" i="1" u="none" strike="noStrike" cap="none" normalizeH="0" baseline="0" dirty="0">
                <a:ln>
                  <a:noFill/>
                </a:ln>
                <a:solidFill>
                  <a:srgbClr val="8C8C8C"/>
                </a:solidFill>
                <a:effectLst/>
                <a:latin typeface="Consolas" panose="020B0609020204030204" pitchFamily="49" charset="0"/>
                <a:ea typeface="宋体" panose="02010600030101010101" pitchFamily="2" charset="-122"/>
              </a:rPr>
            </a:br>
            <a:r>
              <a:rPr kumimoji="0" lang="zh-CN" altLang="zh-CN" sz="1400" b="0" i="1" u="none" strike="noStrike" cap="none" normalizeH="0" baseline="0" dirty="0">
                <a:ln>
                  <a:noFill/>
                </a:ln>
                <a:solidFill>
                  <a:srgbClr val="8C8C8C"/>
                </a:solidFill>
                <a:effectLst/>
                <a:latin typeface="Consolas" panose="020B0609020204030204" pitchFamily="49" charset="0"/>
                <a:ea typeface="宋体" panose="02010600030101010101" pitchFamily="2" charset="-122"/>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try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if</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os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null</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os</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.close();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catch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Exception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e)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e.printStackTrace();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try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if</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is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null</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is</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.close();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catch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Exception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e)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e.printStackTrace();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1400" b="0" i="0" u="none" strike="noStrike" cap="none" normalizeH="0" baseline="0" dirty="0">
              <a:ln>
                <a:noFill/>
              </a:ln>
              <a:solidFill>
                <a:schemeClr val="tx1"/>
              </a:solidFill>
              <a:effectLst/>
              <a:latin typeface="Consolas" panose="020B0609020204030204" pitchFamily="49" charset="0"/>
            </a:endParaRPr>
          </a:p>
        </p:txBody>
      </p:sp>
      <p:sp>
        <p:nvSpPr>
          <p:cNvPr id="4" name="矩形 3">
            <a:extLst>
              <a:ext uri="{FF2B5EF4-FFF2-40B4-BE49-F238E27FC236}">
                <a16:creationId xmlns:a16="http://schemas.microsoft.com/office/drawing/2014/main" id="{E152F836-751F-499F-80E8-B1019E842617}"/>
              </a:ext>
            </a:extLst>
          </p:cNvPr>
          <p:cNvSpPr/>
          <p:nvPr/>
        </p:nvSpPr>
        <p:spPr>
          <a:xfrm>
            <a:off x="1404200" y="3544866"/>
            <a:ext cx="4885150" cy="250520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85074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981F69-9E6F-4567-B195-02FF81EBB7D3}"/>
              </a:ext>
            </a:extLst>
          </p:cNvPr>
          <p:cNvSpPr txBox="1"/>
          <p:nvPr/>
        </p:nvSpPr>
        <p:spPr>
          <a:xfrm>
            <a:off x="1072831" y="1593651"/>
            <a:ext cx="3225800" cy="427105"/>
          </a:xfrm>
          <a:prstGeom prst="rect">
            <a:avLst/>
          </a:prstGeom>
          <a:noFill/>
        </p:spPr>
        <p:txBody>
          <a:bodyPr>
            <a:spAutoFit/>
          </a:bodyPr>
          <a:lstStyle/>
          <a:p>
            <a:pPr>
              <a:lnSpc>
                <a:spcPct val="150000"/>
              </a:lnSpc>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基本做法：</a:t>
            </a:r>
            <a:endParaRPr lang="en-US" altLang="zh-CN" sz="1600" b="1" dirty="0">
              <a:solidFill>
                <a:prstClr val="black"/>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6">
            <a:extLst>
              <a:ext uri="{FF2B5EF4-FFF2-40B4-BE49-F238E27FC236}">
                <a16:creationId xmlns:a16="http://schemas.microsoft.com/office/drawing/2014/main" id="{45963999-86B9-4DA3-AB4E-B24B6037E862}"/>
              </a:ext>
            </a:extLst>
          </p:cNvPr>
          <p:cNvSpPr txBox="1"/>
          <p:nvPr/>
        </p:nvSpPr>
        <p:spPr>
          <a:xfrm>
            <a:off x="4330381" y="1593650"/>
            <a:ext cx="1733551" cy="427105"/>
          </a:xfrm>
          <a:prstGeom prst="rect">
            <a:avLst/>
          </a:prstGeom>
          <a:noFill/>
        </p:spPr>
        <p:txBody>
          <a:bodyPr>
            <a:spAutoFit/>
          </a:bodyPr>
          <a:lstStyle/>
          <a:p>
            <a:pPr>
              <a:lnSpc>
                <a:spcPct val="150000"/>
              </a:lnSpc>
              <a:defRPr/>
            </a:pPr>
            <a:r>
              <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JDK7</a:t>
            </a: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改进方</a:t>
            </a:r>
            <a:r>
              <a:rPr lang="zh-CN" altLang="en-US" sz="1600" b="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a:t>
            </a:r>
            <a:endPar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7">
            <a:extLst>
              <a:ext uri="{FF2B5EF4-FFF2-40B4-BE49-F238E27FC236}">
                <a16:creationId xmlns:a16="http://schemas.microsoft.com/office/drawing/2014/main" id="{CCC0B8B9-E6AF-4776-8245-1D906DD9A7E8}"/>
              </a:ext>
            </a:extLst>
          </p:cNvPr>
          <p:cNvSpPr txBox="1"/>
          <p:nvPr/>
        </p:nvSpPr>
        <p:spPr>
          <a:xfrm>
            <a:off x="7793247" y="1593650"/>
            <a:ext cx="1727200" cy="427105"/>
          </a:xfrm>
          <a:prstGeom prst="rect">
            <a:avLst/>
          </a:prstGeom>
          <a:noFill/>
        </p:spPr>
        <p:txBody>
          <a:bodyPr>
            <a:spAutoFit/>
          </a:bodyPr>
          <a:lstStyle/>
          <a:p>
            <a:pPr>
              <a:lnSpc>
                <a:spcPct val="150000"/>
              </a:lnSpc>
              <a:defRPr/>
            </a:pPr>
            <a:r>
              <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JDK9</a:t>
            </a: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改进方</a:t>
            </a:r>
            <a:r>
              <a:rPr lang="zh-CN" altLang="en-US" sz="1600" b="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a:t>
            </a:r>
            <a:endPar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a:extLst>
              <a:ext uri="{FF2B5EF4-FFF2-40B4-BE49-F238E27FC236}">
                <a16:creationId xmlns:a16="http://schemas.microsoft.com/office/drawing/2014/main" id="{213B3FC9-E091-4C47-A028-07203E44D212}"/>
              </a:ext>
            </a:extLst>
          </p:cNvPr>
          <p:cNvGrpSpPr>
            <a:grpSpLocks/>
          </p:cNvGrpSpPr>
          <p:nvPr/>
        </p:nvGrpSpPr>
        <p:grpSpPr bwMode="auto">
          <a:xfrm>
            <a:off x="710880" y="2207484"/>
            <a:ext cx="2971800" cy="3064933"/>
            <a:chOff x="971548" y="2627308"/>
            <a:chExt cx="4873558" cy="2297667"/>
          </a:xfrm>
        </p:grpSpPr>
        <p:sp>
          <p:nvSpPr>
            <p:cNvPr id="10" name="矩形 9">
              <a:extLst>
                <a:ext uri="{FF2B5EF4-FFF2-40B4-BE49-F238E27FC236}">
                  <a16:creationId xmlns:a16="http://schemas.microsoft.com/office/drawing/2014/main" id="{B3ECE05F-033C-4E37-B83C-DB47A3C5A603}"/>
                </a:ext>
              </a:extLst>
            </p:cNvPr>
            <p:cNvSpPr/>
            <p:nvPr/>
          </p:nvSpPr>
          <p:spPr bwMode="auto">
            <a:xfrm>
              <a:off x="971548" y="2627308"/>
              <a:ext cx="4564623" cy="2297667"/>
            </a:xfrm>
            <a:prstGeom prst="rect">
              <a:avLst/>
            </a:prstGeom>
            <a:solidFill>
              <a:srgbClr val="FFFF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prstClr val="black"/>
                </a:solidFill>
                <a:latin typeface="Courier New" pitchFamily="49" charset="0"/>
              </a:endParaRPr>
            </a:p>
          </p:txBody>
        </p:sp>
        <p:sp>
          <p:nvSpPr>
            <p:cNvPr id="146447" name="矩形 10">
              <a:extLst>
                <a:ext uri="{FF2B5EF4-FFF2-40B4-BE49-F238E27FC236}">
                  <a16:creationId xmlns:a16="http://schemas.microsoft.com/office/drawing/2014/main" id="{98129ACF-8CB7-4BF3-96DE-41323CFA66BD}"/>
                </a:ext>
              </a:extLst>
            </p:cNvPr>
            <p:cNvSpPr>
              <a:spLocks noChangeArrowheads="1"/>
            </p:cNvSpPr>
            <p:nvPr/>
          </p:nvSpPr>
          <p:spPr bwMode="auto">
            <a:xfrm>
              <a:off x="1273544" y="2630482"/>
              <a:ext cx="4571562" cy="2189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zh-CN" sz="1333" b="1" dirty="0">
                  <a:solidFill>
                    <a:srgbClr val="000080"/>
                  </a:solidFill>
                  <a:latin typeface="Times New Roman" panose="02020603050405020304" pitchFamily="18" charset="0"/>
                  <a:ea typeface="微软雅黑" panose="020B0503020204020204" pitchFamily="34" charset="-122"/>
                </a:rPr>
                <a:t>try</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400" dirty="0">
                  <a:solidFill>
                    <a:srgbClr val="000000"/>
                  </a:solidFill>
                  <a:latin typeface="Alibaba PuHuiTi R"/>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可能出现异常的代码;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333" b="1" dirty="0">
                  <a:solidFill>
                    <a:srgbClr val="000080"/>
                  </a:solidFill>
                  <a:latin typeface="Times New Roman" panose="02020603050405020304" pitchFamily="18" charset="0"/>
                  <a:ea typeface="微软雅黑" panose="020B0503020204020204" pitchFamily="34" charset="-122"/>
                </a:rPr>
                <a:t>catch</a:t>
              </a: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异常类名 变量名</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异常的处理代码;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333" b="1" dirty="0">
                  <a:solidFill>
                    <a:srgbClr val="000080"/>
                  </a:solidFill>
                  <a:latin typeface="Times New Roman" panose="02020603050405020304" pitchFamily="18" charset="0"/>
                  <a:ea typeface="微软雅黑" panose="020B0503020204020204" pitchFamily="34" charset="-122"/>
                </a:rPr>
                <a:t>finally</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执行所有</a:t>
              </a:r>
              <a:r>
                <a:rPr lang="zh-CN" altLang="en-US"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操作;</a:t>
              </a:r>
              <a:br>
                <a:rPr lang="zh-CN" altLang="zh-CN" sz="1400" dirty="0">
                  <a:solidFill>
                    <a:srgbClr val="000000"/>
                  </a:solidFill>
                  <a:latin typeface="Alibaba PuHuiTi R"/>
                  <a:ea typeface="微软雅黑" panose="020B0503020204020204" pitchFamily="34" charset="-122"/>
                </a:rPr>
              </a:br>
              <a:r>
                <a:rPr lang="zh-CN" altLang="zh-CN" sz="1400" dirty="0">
                  <a:solidFill>
                    <a:srgbClr val="000000"/>
                  </a:solidFill>
                  <a:latin typeface="Alibaba PuHuiTi R"/>
                  <a:ea typeface="微软雅黑" panose="020B0503020204020204" pitchFamily="34" charset="-122"/>
                </a:rPr>
                <a:t>}</a:t>
              </a:r>
              <a:endParaRPr lang="en-US" altLang="zh-CN" sz="1400" dirty="0">
                <a:solidFill>
                  <a:srgbClr val="000000"/>
                </a:solidFill>
                <a:latin typeface="Alibaba PuHuiTi R"/>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marL="0" lvl="1">
                <a:lnSpc>
                  <a:spcPct val="150000"/>
                </a:lnSpc>
              </a:pPr>
              <a:r>
                <a:rPr lang="zh-CN" altLang="en-US" sz="1333" b="1" dirty="0">
                  <a:solidFill>
                    <a:srgbClr val="FF0000"/>
                  </a:solidFill>
                  <a:latin typeface="微软雅黑" panose="020B0503020204020204" pitchFamily="34" charset="-122"/>
                  <a:ea typeface="微软雅黑" panose="020B0503020204020204" pitchFamily="34" charset="-122"/>
                </a:rPr>
                <a:t>          </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手动释放资源</a:t>
              </a:r>
              <a:endPar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2" name="组合 11">
            <a:extLst>
              <a:ext uri="{FF2B5EF4-FFF2-40B4-BE49-F238E27FC236}">
                <a16:creationId xmlns:a16="http://schemas.microsoft.com/office/drawing/2014/main" id="{23412E95-07DB-45C9-9051-8D9130172F88}"/>
              </a:ext>
            </a:extLst>
          </p:cNvPr>
          <p:cNvGrpSpPr>
            <a:grpSpLocks/>
          </p:cNvGrpSpPr>
          <p:nvPr/>
        </p:nvGrpSpPr>
        <p:grpSpPr bwMode="auto">
          <a:xfrm>
            <a:off x="3953613" y="2207484"/>
            <a:ext cx="2971800" cy="3067051"/>
            <a:chOff x="971548" y="2625374"/>
            <a:chExt cx="4873558" cy="2299601"/>
          </a:xfrm>
          <a:solidFill>
            <a:srgbClr val="FFFFE4"/>
          </a:solidFill>
        </p:grpSpPr>
        <p:sp>
          <p:nvSpPr>
            <p:cNvPr id="13" name="矩形 12">
              <a:extLst>
                <a:ext uri="{FF2B5EF4-FFF2-40B4-BE49-F238E27FC236}">
                  <a16:creationId xmlns:a16="http://schemas.microsoft.com/office/drawing/2014/main" id="{F7834AB4-6237-4A0A-B12C-CBD4551973EE}"/>
                </a:ext>
              </a:extLst>
            </p:cNvPr>
            <p:cNvSpPr/>
            <p:nvPr/>
          </p:nvSpPr>
          <p:spPr bwMode="auto">
            <a:xfrm>
              <a:off x="971548" y="2626962"/>
              <a:ext cx="4564623" cy="22980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prstClr val="black"/>
                </a:solidFill>
                <a:latin typeface="Courier New" pitchFamily="49" charset="0"/>
              </a:endParaRPr>
            </a:p>
          </p:txBody>
        </p:sp>
        <p:sp>
          <p:nvSpPr>
            <p:cNvPr id="146445" name="矩形 13">
              <a:extLst>
                <a:ext uri="{FF2B5EF4-FFF2-40B4-BE49-F238E27FC236}">
                  <a16:creationId xmlns:a16="http://schemas.microsoft.com/office/drawing/2014/main" id="{4B4047F7-2054-4012-9A02-A30ECF7BC8C8}"/>
                </a:ext>
              </a:extLst>
            </p:cNvPr>
            <p:cNvSpPr>
              <a:spLocks noChangeArrowheads="1"/>
            </p:cNvSpPr>
            <p:nvPr/>
          </p:nvSpPr>
          <p:spPr bwMode="auto">
            <a:xfrm>
              <a:off x="1273544" y="2625374"/>
              <a:ext cx="4571562" cy="21693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zh-CN" sz="1333" b="1" dirty="0">
                  <a:solidFill>
                    <a:srgbClr val="000080"/>
                  </a:solidFill>
                  <a:latin typeface="Times New Roman" panose="02020603050405020304" pitchFamily="18" charset="0"/>
                  <a:ea typeface="微软雅黑" panose="020B0503020204020204" pitchFamily="34" charset="-122"/>
                </a:rPr>
                <a:t>try</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定义流对象</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可能出现异常的代码;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333" b="1" dirty="0">
                  <a:solidFill>
                    <a:srgbClr val="000080"/>
                  </a:solidFill>
                  <a:latin typeface="Times New Roman" panose="02020603050405020304" pitchFamily="18" charset="0"/>
                  <a:ea typeface="微软雅黑" panose="020B0503020204020204" pitchFamily="34" charset="-122"/>
                </a:rPr>
                <a:t>catch</a:t>
              </a: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异常类名 变量名){</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异常的处理代码;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en-US" altLang="zh-CN" sz="1333" b="1" dirty="0">
                  <a:solidFill>
                    <a:srgbClr val="000080"/>
                  </a:solidFill>
                  <a:latin typeface="Times New Roman" panose="02020603050405020304" pitchFamily="18" charset="0"/>
                  <a:ea typeface="微软雅黑" panose="020B0503020204020204" pitchFamily="34" charset="-122"/>
                </a:rPr>
                <a:t> </a:t>
              </a:r>
              <a:endParaRPr lang="en-US" altLang="zh-CN" sz="1333"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marL="0" lvl="1">
                <a:lnSpc>
                  <a:spcPct val="150000"/>
                </a:lnSpc>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资源用完最终自动释放</a:t>
              </a:r>
              <a:endPar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5" name="组合 14">
            <a:extLst>
              <a:ext uri="{FF2B5EF4-FFF2-40B4-BE49-F238E27FC236}">
                <a16:creationId xmlns:a16="http://schemas.microsoft.com/office/drawing/2014/main" id="{6A98BE32-4091-4651-B5D7-26BE330EEAC5}"/>
              </a:ext>
            </a:extLst>
          </p:cNvPr>
          <p:cNvGrpSpPr>
            <a:grpSpLocks/>
          </p:cNvGrpSpPr>
          <p:nvPr/>
        </p:nvGrpSpPr>
        <p:grpSpPr bwMode="auto">
          <a:xfrm>
            <a:off x="7221748" y="2207484"/>
            <a:ext cx="3164417" cy="3067051"/>
            <a:chOff x="971548" y="2625374"/>
            <a:chExt cx="5188533" cy="2299601"/>
          </a:xfrm>
          <a:solidFill>
            <a:srgbClr val="FFFFE4"/>
          </a:solidFill>
        </p:grpSpPr>
        <p:sp>
          <p:nvSpPr>
            <p:cNvPr id="16" name="矩形 15">
              <a:extLst>
                <a:ext uri="{FF2B5EF4-FFF2-40B4-BE49-F238E27FC236}">
                  <a16:creationId xmlns:a16="http://schemas.microsoft.com/office/drawing/2014/main" id="{49D708B6-7403-48CA-84E4-643FA43E7CC1}"/>
                </a:ext>
              </a:extLst>
            </p:cNvPr>
            <p:cNvSpPr/>
            <p:nvPr/>
          </p:nvSpPr>
          <p:spPr bwMode="auto">
            <a:xfrm>
              <a:off x="971548" y="2626962"/>
              <a:ext cx="5032355" cy="22980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prstClr val="black"/>
                </a:solidFill>
                <a:latin typeface="Courier New" pitchFamily="49" charset="0"/>
              </a:endParaRPr>
            </a:p>
          </p:txBody>
        </p:sp>
        <p:sp>
          <p:nvSpPr>
            <p:cNvPr id="146443" name="矩形 16">
              <a:extLst>
                <a:ext uri="{FF2B5EF4-FFF2-40B4-BE49-F238E27FC236}">
                  <a16:creationId xmlns:a16="http://schemas.microsoft.com/office/drawing/2014/main" id="{CBBCEE37-8AEF-4BA2-A120-A1E19252F9A5}"/>
                </a:ext>
              </a:extLst>
            </p:cNvPr>
            <p:cNvSpPr>
              <a:spLocks noChangeArrowheads="1"/>
            </p:cNvSpPr>
            <p:nvPr/>
          </p:nvSpPr>
          <p:spPr bwMode="auto">
            <a:xfrm>
              <a:off x="1273489" y="2625374"/>
              <a:ext cx="4886592" cy="21925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indent="-455613">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nSpc>
                  <a:spcPct val="150000"/>
                </a:lnSpc>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定义输入流对象</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lvl="1">
                <a:lnSpc>
                  <a:spcPct val="150000"/>
                </a:lnSpc>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定义输出流对象</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eaLnBrk="1" hangingPunct="1">
                <a:lnSpc>
                  <a:spcPct val="150000"/>
                </a:lnSpc>
              </a:pPr>
              <a:r>
                <a:rPr lang="zh-CN" altLang="zh-CN" sz="1333" b="1" dirty="0">
                  <a:solidFill>
                    <a:srgbClr val="000080"/>
                  </a:solidFill>
                  <a:latin typeface="Times New Roman" panose="02020603050405020304" pitchFamily="18" charset="0"/>
                  <a:ea typeface="微软雅黑" panose="020B0503020204020204" pitchFamily="34" charset="-122"/>
                </a:rPr>
                <a:t>try</a:t>
              </a:r>
              <a:r>
                <a:rPr lang="en-US" altLang="zh-CN" sz="1333" b="1" dirty="0">
                  <a:solidFill>
                    <a:srgbClr val="FF0000"/>
                  </a:solidFill>
                  <a:latin typeface="宋体" panose="02010600030101010101" pitchFamily="2" charset="-122"/>
                  <a:ea typeface="黑体" panose="02010609060101010101" pitchFamily="49" charset="-122"/>
                </a:rPr>
                <a: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输入流对象；输出流对象</a:t>
              </a:r>
              <a:r>
                <a:rPr lang="en-US" altLang="zh-CN" sz="1333" b="1" dirty="0">
                  <a:solidFill>
                    <a:srgbClr val="FF0000"/>
                  </a:solidFill>
                  <a:latin typeface="宋体" panose="02010600030101010101" pitchFamily="2" charset="-122"/>
                  <a:ea typeface="黑体" panose="02010609060101010101" pitchFamily="49" charset="-122"/>
                </a:rPr>
                <a:t>)</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可能出现异常的代码;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333" b="1" dirty="0">
                  <a:solidFill>
                    <a:srgbClr val="000080"/>
                  </a:solidFill>
                  <a:latin typeface="Times New Roman" panose="02020603050405020304" pitchFamily="18" charset="0"/>
                  <a:ea typeface="微软雅黑" panose="020B0503020204020204" pitchFamily="34" charset="-122"/>
                </a:rPr>
                <a:t>catch</a:t>
              </a: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异常类名 变量名</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异常的处理代码;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en-US" altLang="zh-CN" sz="1333" b="1" dirty="0">
                  <a:solidFill>
                    <a:srgbClr val="000080"/>
                  </a:solidFill>
                  <a:latin typeface="Times New Roman" panose="02020603050405020304" pitchFamily="18" charset="0"/>
                  <a:ea typeface="微软雅黑" panose="020B0503020204020204" pitchFamily="34" charset="-122"/>
                </a:rPr>
                <a:t> </a:t>
              </a:r>
              <a:endParaRPr lang="en-US" altLang="zh-CN" sz="1333"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lvl="1" eaLnBrk="1" hangingPunct="1">
                <a:lnSpc>
                  <a:spcPct val="150000"/>
                </a:lnSpc>
              </a:pPr>
              <a:r>
                <a:rPr lang="zh-CN" altLang="en-US" sz="12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资源用完最终自动释放</a:t>
              </a:r>
              <a:endPar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146441" name="TextBox 2">
            <a:extLst>
              <a:ext uri="{FF2B5EF4-FFF2-40B4-BE49-F238E27FC236}">
                <a16:creationId xmlns:a16="http://schemas.microsoft.com/office/drawing/2014/main" id="{E574D8DF-002C-4AC3-92F7-B742D337ADFC}"/>
              </a:ext>
            </a:extLst>
          </p:cNvPr>
          <p:cNvSpPr txBox="1">
            <a:spLocks noChangeArrowheads="1"/>
          </p:cNvSpPr>
          <p:nvPr/>
        </p:nvSpPr>
        <p:spPr bwMode="auto">
          <a:xfrm>
            <a:off x="710880" y="937947"/>
            <a:ext cx="5652342"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 7</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JDK9</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中都简化了资源释放操作</a:t>
            </a:r>
          </a:p>
        </p:txBody>
      </p:sp>
    </p:spTree>
    <p:extLst>
      <p:ext uri="{BB962C8B-B14F-4D97-AF65-F5344CB8AC3E}">
        <p14:creationId xmlns:p14="http://schemas.microsoft.com/office/powerpoint/2010/main" val="773423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1" name="TextBox 2">
            <a:extLst>
              <a:ext uri="{FF2B5EF4-FFF2-40B4-BE49-F238E27FC236}">
                <a16:creationId xmlns:a16="http://schemas.microsoft.com/office/drawing/2014/main" id="{E574D8DF-002C-4AC3-92F7-B742D337ADFC}"/>
              </a:ext>
            </a:extLst>
          </p:cNvPr>
          <p:cNvSpPr txBox="1">
            <a:spLocks noChangeArrowheads="1"/>
          </p:cNvSpPr>
          <p:nvPr/>
        </p:nvSpPr>
        <p:spPr bwMode="auto">
          <a:xfrm>
            <a:off x="710879" y="937947"/>
            <a:ext cx="7756715"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9C53D8D9-E715-4B35-9C00-B353BB4B77FB}"/>
              </a:ext>
            </a:extLst>
          </p:cNvPr>
          <p:cNvSpPr txBox="1"/>
          <p:nvPr/>
        </p:nvSpPr>
        <p:spPr>
          <a:xfrm>
            <a:off x="710879" y="1593650"/>
            <a:ext cx="9153394" cy="1156855"/>
          </a:xfrm>
          <a:prstGeom prst="rect">
            <a:avLst/>
          </a:prstGeom>
          <a:noFill/>
        </p:spPr>
        <p:txBody>
          <a:bodyPr wrap="square">
            <a:spAutoFit/>
          </a:bodyPr>
          <a:lstStyle/>
          <a:p>
            <a:pPr marL="285750" indent="-285750" eaLnBrk="1" hangingPunct="1">
              <a:lnSpc>
                <a:spcPct val="150000"/>
              </a:lnSpc>
              <a:buFont typeface="Wingdings" panose="05000000000000000000" pitchFamily="2" charset="2"/>
              <a:buChar char="l"/>
            </a:pPr>
            <a:r>
              <a:rPr lang="en-US" altLang="zh-CN" sz="1600" dirty="0">
                <a:solidFill>
                  <a:schemeClr val="tx1">
                    <a:lumMod val="85000"/>
                    <a:lumOff val="15000"/>
                  </a:schemeClr>
                </a:solidFill>
                <a:latin typeface="微软雅黑" pitchFamily="34" charset="-122"/>
                <a:ea typeface="Alibaba PuHuiTi R"/>
              </a:rPr>
              <a:t>JDK 7 </a:t>
            </a:r>
            <a:r>
              <a:rPr lang="zh-CN" altLang="en-US" sz="1600" dirty="0">
                <a:solidFill>
                  <a:schemeClr val="tx1">
                    <a:lumMod val="85000"/>
                    <a:lumOff val="15000"/>
                  </a:schemeClr>
                </a:solidFill>
                <a:latin typeface="微软雅黑" pitchFamily="34" charset="-122"/>
                <a:ea typeface="Alibaba PuHuiTi R"/>
              </a:rPr>
              <a:t>以及 </a:t>
            </a:r>
            <a:r>
              <a:rPr lang="en-US" altLang="zh-CN" sz="1600" dirty="0">
                <a:solidFill>
                  <a:schemeClr val="tx1">
                    <a:lumMod val="85000"/>
                    <a:lumOff val="15000"/>
                  </a:schemeClr>
                </a:solidFill>
                <a:latin typeface="微软雅黑" pitchFamily="34" charset="-122"/>
                <a:ea typeface="Alibaba PuHuiTi R"/>
              </a:rPr>
              <a:t>JDK 9</a:t>
            </a:r>
            <a:r>
              <a:rPr lang="zh-CN" altLang="en-US" sz="1600" dirty="0">
                <a:solidFill>
                  <a:schemeClr val="tx1">
                    <a:lumMod val="85000"/>
                    <a:lumOff val="15000"/>
                  </a:schemeClr>
                </a:solidFill>
                <a:latin typeface="微软雅黑" pitchFamily="34" charset="-122"/>
                <a:ea typeface="Alibaba PuHuiTi R"/>
              </a:rPr>
              <a:t>的</a:t>
            </a:r>
            <a:r>
              <a:rPr lang="en-US" altLang="zh-CN" sz="1600" dirty="0">
                <a:solidFill>
                  <a:schemeClr val="tx1">
                    <a:lumMod val="85000"/>
                    <a:lumOff val="15000"/>
                  </a:schemeClr>
                </a:solidFill>
                <a:latin typeface="微软雅黑" pitchFamily="34" charset="-122"/>
                <a:ea typeface="Alibaba PuHuiTi R"/>
              </a:rPr>
              <a:t>()</a:t>
            </a:r>
            <a:r>
              <a:rPr lang="zh-CN" altLang="en-US" sz="1600" dirty="0">
                <a:solidFill>
                  <a:schemeClr val="tx1">
                    <a:lumMod val="85000"/>
                    <a:lumOff val="15000"/>
                  </a:schemeClr>
                </a:solidFill>
                <a:latin typeface="微软雅黑" pitchFamily="34" charset="-122"/>
                <a:ea typeface="Alibaba PuHuiTi R"/>
              </a:rPr>
              <a:t>中只能放置资源对象，否则报错</a:t>
            </a:r>
            <a:endParaRPr lang="en-US" altLang="zh-CN" sz="1600" dirty="0">
              <a:solidFill>
                <a:schemeClr val="tx1">
                  <a:lumMod val="85000"/>
                  <a:lumOff val="15000"/>
                </a:schemeClr>
              </a:solidFill>
              <a:latin typeface="微软雅黑" pitchFamily="34" charset="-122"/>
              <a:ea typeface="Alibaba PuHuiTi R"/>
            </a:endParaRPr>
          </a:p>
          <a:p>
            <a:pPr marL="285750" indent="-285750" eaLnBrk="1" hangingPunct="1">
              <a:lnSpc>
                <a:spcPct val="150000"/>
              </a:lnSpc>
              <a:buFont typeface="Wingdings" panose="05000000000000000000" pitchFamily="2" charset="2"/>
              <a:buChar char="l"/>
            </a:pPr>
            <a:r>
              <a:rPr lang="zh-CN" altLang="en-US" sz="1600" dirty="0">
                <a:solidFill>
                  <a:schemeClr val="tx1">
                    <a:lumMod val="85000"/>
                    <a:lumOff val="15000"/>
                  </a:schemeClr>
                </a:solidFill>
                <a:latin typeface="微软雅黑" pitchFamily="34" charset="-122"/>
                <a:ea typeface="Alibaba PuHuiTi R"/>
              </a:rPr>
              <a:t>什么是资源呢？</a:t>
            </a:r>
            <a:endParaRPr lang="en-US" altLang="zh-CN" sz="1600" dirty="0">
              <a:solidFill>
                <a:schemeClr val="tx1">
                  <a:lumMod val="85000"/>
                  <a:lumOff val="15000"/>
                </a:schemeClr>
              </a:solidFill>
              <a:latin typeface="微软雅黑" pitchFamily="34" charset="-122"/>
              <a:ea typeface="Alibaba PuHuiTi R"/>
            </a:endParaRPr>
          </a:p>
          <a:p>
            <a:pPr marL="285750" indent="-285750" eaLnBrk="1" hangingPunct="1">
              <a:lnSpc>
                <a:spcPct val="150000"/>
              </a:lnSpc>
              <a:buFont typeface="Wingdings" panose="05000000000000000000" pitchFamily="2" charset="2"/>
              <a:buChar char="l"/>
            </a:pPr>
            <a:r>
              <a:rPr lang="zh-CN" altLang="en-US" sz="1600" dirty="0">
                <a:solidFill>
                  <a:schemeClr val="tx1">
                    <a:lumMod val="85000"/>
                    <a:lumOff val="15000"/>
                  </a:schemeClr>
                </a:solidFill>
                <a:latin typeface="微软雅黑" pitchFamily="34" charset="-122"/>
                <a:ea typeface="Alibaba PuHuiTi R"/>
              </a:rPr>
              <a:t>资源都是实现了</a:t>
            </a:r>
            <a:r>
              <a:rPr lang="en-US" altLang="zh-CN" sz="1600" dirty="0">
                <a:solidFill>
                  <a:schemeClr val="tx1">
                    <a:lumMod val="85000"/>
                    <a:lumOff val="15000"/>
                  </a:schemeClr>
                </a:solidFill>
                <a:latin typeface="微软雅黑" pitchFamily="34" charset="-122"/>
                <a:ea typeface="Alibaba PuHuiTi R"/>
              </a:rPr>
              <a:t>Closeable/</a:t>
            </a:r>
            <a:r>
              <a:rPr lang="en-US" altLang="zh-CN" sz="1600" dirty="0" err="1">
                <a:solidFill>
                  <a:schemeClr val="tx1">
                    <a:lumMod val="85000"/>
                    <a:lumOff val="15000"/>
                  </a:schemeClr>
                </a:solidFill>
                <a:latin typeface="微软雅黑" pitchFamily="34" charset="-122"/>
                <a:ea typeface="Alibaba PuHuiTi R"/>
              </a:rPr>
              <a:t>AutoCloseable</a:t>
            </a:r>
            <a:r>
              <a:rPr lang="zh-CN" altLang="en-US" sz="1600" dirty="0">
                <a:solidFill>
                  <a:schemeClr val="tx1">
                    <a:lumMod val="85000"/>
                    <a:lumOff val="15000"/>
                  </a:schemeClr>
                </a:solidFill>
                <a:latin typeface="微软雅黑" pitchFamily="34" charset="-122"/>
                <a:ea typeface="Alibaba PuHuiTi R"/>
              </a:rPr>
              <a:t>接口的类对象</a:t>
            </a:r>
          </a:p>
        </p:txBody>
      </p:sp>
      <p:sp>
        <p:nvSpPr>
          <p:cNvPr id="22" name="文本框 21">
            <a:extLst>
              <a:ext uri="{FF2B5EF4-FFF2-40B4-BE49-F238E27FC236}">
                <a16:creationId xmlns:a16="http://schemas.microsoft.com/office/drawing/2014/main" id="{72E1FCCB-D8B5-4595-8297-0B8370BEA5C0}"/>
              </a:ext>
            </a:extLst>
          </p:cNvPr>
          <p:cNvSpPr txBox="1"/>
          <p:nvPr/>
        </p:nvSpPr>
        <p:spPr>
          <a:xfrm>
            <a:off x="879953" y="2998814"/>
            <a:ext cx="6093912" cy="36933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33B3"/>
                </a:solidFill>
                <a:effectLst/>
                <a:latin typeface="Arial Unicode MS"/>
                <a:ea typeface="JetBrains Mono"/>
              </a:rPr>
              <a:t>public abstract class </a:t>
            </a:r>
            <a:r>
              <a:rPr kumimoji="0" lang="zh-CN" altLang="zh-CN" sz="1800" b="0" i="0" u="none" strike="noStrike" cap="none" normalizeH="0" baseline="0" dirty="0">
                <a:ln>
                  <a:noFill/>
                </a:ln>
                <a:solidFill>
                  <a:srgbClr val="000000"/>
                </a:solidFill>
                <a:effectLst/>
                <a:latin typeface="Arial Unicode MS"/>
                <a:ea typeface="JetBrains Mono"/>
              </a:rPr>
              <a:t>InputStream </a:t>
            </a:r>
            <a:r>
              <a:rPr kumimoji="0" lang="zh-CN" altLang="zh-CN" sz="1800" b="0" i="0" u="none" strike="noStrike" cap="none" normalizeH="0" baseline="0" dirty="0">
                <a:ln>
                  <a:noFill/>
                </a:ln>
                <a:solidFill>
                  <a:srgbClr val="0033B3"/>
                </a:solidFill>
                <a:effectLst/>
                <a:latin typeface="Arial Unicode MS"/>
                <a:ea typeface="JetBrains Mono"/>
              </a:rPr>
              <a:t>implements </a:t>
            </a:r>
            <a:r>
              <a:rPr kumimoji="0" lang="zh-CN" altLang="zh-CN" sz="1800" b="0" i="0" u="none" strike="noStrike" cap="none" normalizeH="0" baseline="0" dirty="0">
                <a:ln>
                  <a:noFill/>
                </a:ln>
                <a:solidFill>
                  <a:srgbClr val="000000"/>
                </a:solidFill>
                <a:effectLst/>
                <a:latin typeface="Arial Unicode MS"/>
                <a:ea typeface="JetBrains Mono"/>
              </a:rPr>
              <a:t>Closeable</a:t>
            </a:r>
            <a:r>
              <a:rPr kumimoji="0" lang="en-US" altLang="zh-CN" sz="1800" b="0" i="0" u="none" strike="noStrike" cap="none" normalizeH="0" baseline="0" dirty="0">
                <a:ln>
                  <a:noFill/>
                </a:ln>
                <a:solidFill>
                  <a:srgbClr val="000000"/>
                </a:solidFill>
                <a:effectLst/>
                <a:latin typeface="Arial Unicode MS"/>
                <a:ea typeface="JetBrains Mono"/>
              </a:rPr>
              <a:t> {}</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25" name="文本框 24">
            <a:extLst>
              <a:ext uri="{FF2B5EF4-FFF2-40B4-BE49-F238E27FC236}">
                <a16:creationId xmlns:a16="http://schemas.microsoft.com/office/drawing/2014/main" id="{CDD1D4BA-F7BC-413B-AE0F-75AA71663D84}"/>
              </a:ext>
            </a:extLst>
          </p:cNvPr>
          <p:cNvSpPr txBox="1"/>
          <p:nvPr/>
        </p:nvSpPr>
        <p:spPr>
          <a:xfrm>
            <a:off x="879953" y="3738164"/>
            <a:ext cx="7838162" cy="36933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defPPr>
              <a:defRPr lang="zh-CN"/>
            </a:defPPr>
            <a:lvl1pPr marR="0" lvl="0" indent="0" eaLnBrk="0" fontAlgn="base" hangingPunct="0">
              <a:lnSpc>
                <a:spcPct val="100000"/>
              </a:lnSpc>
              <a:spcBef>
                <a:spcPct val="0"/>
              </a:spcBef>
              <a:spcAft>
                <a:spcPct val="0"/>
              </a:spcAft>
              <a:buClrTx/>
              <a:buSzTx/>
              <a:buFontTx/>
              <a:buNone/>
              <a:tabLst/>
              <a:defRPr kumimoji="0" b="0" i="0" u="none" strike="noStrike" cap="none" normalizeH="0" baseline="0">
                <a:ln>
                  <a:noFill/>
                </a:ln>
                <a:solidFill>
                  <a:srgbClr val="0033B3"/>
                </a:solidFill>
                <a:effectLst/>
                <a:latin typeface="Arial Unicode MS"/>
                <a:ea typeface="JetBrains Mono"/>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zh-CN" dirty="0"/>
              <a:t>public abstract class OutputStream implements Closeable, Flushable</a:t>
            </a:r>
            <a:r>
              <a:rPr lang="en-US" altLang="zh-CN" dirty="0"/>
              <a:t>{}</a:t>
            </a:r>
            <a:r>
              <a:rPr lang="zh-CN" altLang="zh-CN" dirty="0"/>
              <a:t> </a:t>
            </a:r>
          </a:p>
        </p:txBody>
      </p:sp>
    </p:spTree>
    <p:extLst>
      <p:ext uri="{BB962C8B-B14F-4D97-AF65-F5344CB8AC3E}">
        <p14:creationId xmlns:p14="http://schemas.microsoft.com/office/powerpoint/2010/main" val="38441554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950640" y="530470"/>
            <a:ext cx="4716991" cy="4511040"/>
          </a:xfrm>
        </p:spPr>
        <p:txBody>
          <a:bodyPr/>
          <a:lstStyle/>
          <a:p>
            <a:r>
              <a:rPr lang="en-US" altLang="zh-CN" dirty="0"/>
              <a:t>try-catch-resource</a:t>
            </a:r>
            <a:r>
              <a:rPr lang="zh-CN" altLang="en-US" dirty="0"/>
              <a:t>的作用</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自动释放资源、代码简洁</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78109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zh-CN" altLang="en-US" dirty="0"/>
              <a:t>拷贝文件夹</a:t>
            </a:r>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a:xfrm>
            <a:off x="2195450" y="1656000"/>
            <a:ext cx="9269719" cy="4219575"/>
          </a:xfrm>
        </p:spPr>
        <p:txBody>
          <a:bodyPr/>
          <a:lstStyle/>
          <a:p>
            <a:pPr>
              <a:lnSpc>
                <a:spcPct val="250000"/>
              </a:lnSpc>
            </a:pPr>
            <a:r>
              <a:rPr lang="zh-CN" altLang="en-US" dirty="0"/>
              <a:t>需求：将某个磁盘的文件夹拷贝到另一个文件夹下去，包括文件夹中的全部信息</a:t>
            </a:r>
            <a:endParaRPr lang="en-US" altLang="zh-CN" dirty="0"/>
          </a:p>
          <a:p>
            <a:pPr>
              <a:lnSpc>
                <a:spcPct val="250000"/>
              </a:lnSpc>
            </a:pPr>
            <a:r>
              <a:rPr lang="zh-CN" altLang="en-US" dirty="0"/>
              <a:t>分析：</a:t>
            </a:r>
            <a:endParaRPr lang="en-US" altLang="zh-CN" dirty="0"/>
          </a:p>
          <a:p>
            <a:pPr>
              <a:lnSpc>
                <a:spcPct val="250000"/>
              </a:lnSpc>
            </a:pPr>
            <a:r>
              <a:rPr lang="zh-CN" altLang="en-US" dirty="0"/>
              <a:t>①：</a:t>
            </a:r>
            <a:r>
              <a:rPr lang="en-US" altLang="zh-CN" dirty="0"/>
              <a:t>IO</a:t>
            </a:r>
            <a:r>
              <a:rPr lang="zh-CN" altLang="en-US" dirty="0"/>
              <a:t>默认不可以拷贝文件夹</a:t>
            </a:r>
            <a:endParaRPr lang="en-US" altLang="zh-CN" dirty="0"/>
          </a:p>
          <a:p>
            <a:pPr>
              <a:lnSpc>
                <a:spcPct val="250000"/>
              </a:lnSpc>
            </a:pPr>
            <a:r>
              <a:rPr lang="zh-CN" altLang="en-US" dirty="0"/>
              <a:t>②：我们需要遍历文件夹，如果是文件则拷贝过去，如果是文件夹则要进行</a:t>
            </a:r>
            <a:r>
              <a:rPr lang="en-US" altLang="zh-CN" dirty="0"/>
              <a:t>1-1</a:t>
            </a:r>
            <a:r>
              <a:rPr lang="zh-CN" altLang="en-US" dirty="0"/>
              <a:t>创建，继续复制内容。</a:t>
            </a:r>
          </a:p>
          <a:p>
            <a:pPr>
              <a:lnSpc>
                <a:spcPct val="250000"/>
              </a:lnSpc>
            </a:pPr>
            <a:endParaRPr lang="zh-CN" altLang="en-US" dirty="0"/>
          </a:p>
        </p:txBody>
      </p:sp>
    </p:spTree>
    <p:extLst>
      <p:ext uri="{BB962C8B-B14F-4D97-AF65-F5344CB8AC3E}">
        <p14:creationId xmlns:p14="http://schemas.microsoft.com/office/powerpoint/2010/main" val="34597463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03860" y="1014224"/>
            <a:ext cx="5973761" cy="4256405"/>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一次读取一个字符</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a:t>
            </a: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一次读取一个字符数组</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文件字符输出流</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166135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4">
            <a:extLst>
              <a:ext uri="{FF2B5EF4-FFF2-40B4-BE49-F238E27FC236}">
                <a16:creationId xmlns:a16="http://schemas.microsoft.com/office/drawing/2014/main" id="{E621B02F-381D-4F2D-8864-EA26282B63ED}"/>
              </a:ext>
            </a:extLst>
          </p:cNvPr>
          <p:cNvSpPr>
            <a:spLocks noGrp="1"/>
          </p:cNvSpPr>
          <p:nvPr>
            <p:ph type="body" sz="quarter" idx="10"/>
          </p:nvPr>
        </p:nvSpPr>
        <p:spPr>
          <a:xfrm>
            <a:off x="4427009" y="1054101"/>
            <a:ext cx="7827416" cy="4511040"/>
          </a:xfrm>
        </p:spPr>
        <p:txBody>
          <a:bodyPr/>
          <a:lstStyle/>
          <a:p>
            <a:r>
              <a:rPr lang="zh-CN" altLang="en-US" dirty="0"/>
              <a:t>字节流读取中文输出会存在什么问题？</a:t>
            </a:r>
            <a:endParaRPr lang="en-US" altLang="zh-CN" dirty="0"/>
          </a:p>
          <a:p>
            <a:pPr marL="895335" lvl="1" indent="-285750">
              <a:buFont typeface="Wingdings" panose="05000000000000000000" pitchFamily="2" charset="2"/>
              <a:buChar char="l"/>
            </a:pPr>
            <a:r>
              <a:rPr lang="zh-CN" altLang="en-US" dirty="0"/>
              <a:t>会乱码。或者内存溢出。</a:t>
            </a:r>
            <a:endParaRPr lang="en-US" altLang="zh-CN" dirty="0"/>
          </a:p>
          <a:p>
            <a:r>
              <a:rPr lang="zh-CN" altLang="en-US" dirty="0"/>
              <a:t>读取中文输出，哪个流更合适，为什么？</a:t>
            </a:r>
            <a:endParaRPr lang="en-US" altLang="zh-CN" dirty="0"/>
          </a:p>
          <a:p>
            <a:pPr marL="895335" lvl="1" indent="-285750">
              <a:buFont typeface="Wingdings" panose="05000000000000000000" pitchFamily="2" charset="2"/>
              <a:buChar char="l"/>
            </a:pPr>
            <a:r>
              <a:rPr lang="zh-CN" altLang="en-US" dirty="0"/>
              <a:t>字符流更合适，最小单位是按照单个字符读取的。</a:t>
            </a:r>
            <a:endParaRPr lang="en-US" altLang="zh-CN" dirty="0"/>
          </a:p>
        </p:txBody>
      </p:sp>
    </p:spTree>
    <p:extLst>
      <p:ext uri="{BB962C8B-B14F-4D97-AF65-F5344CB8AC3E}">
        <p14:creationId xmlns:p14="http://schemas.microsoft.com/office/powerpoint/2010/main" val="63328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6">
            <a:extLst>
              <a:ext uri="{FF2B5EF4-FFF2-40B4-BE49-F238E27FC236}">
                <a16:creationId xmlns:a16="http://schemas.microsoft.com/office/drawing/2014/main" id="{80DA329A-03BF-4347-824A-188D083860D8}"/>
              </a:ext>
            </a:extLst>
          </p:cNvPr>
          <p:cNvSpPr/>
          <p:nvPr/>
        </p:nvSpPr>
        <p:spPr>
          <a:xfrm>
            <a:off x="1934211" y="2037928"/>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字节流</a:t>
            </a:r>
          </a:p>
        </p:txBody>
      </p:sp>
      <p:sp>
        <p:nvSpPr>
          <p:cNvPr id="6" name="圆角矩形 94">
            <a:extLst>
              <a:ext uri="{FF2B5EF4-FFF2-40B4-BE49-F238E27FC236}">
                <a16:creationId xmlns:a16="http://schemas.microsoft.com/office/drawing/2014/main" id="{438C7536-BB04-4054-8104-FFC25491D875}"/>
              </a:ext>
            </a:extLst>
          </p:cNvPr>
          <p:cNvSpPr/>
          <p:nvPr/>
        </p:nvSpPr>
        <p:spPr>
          <a:xfrm>
            <a:off x="600711" y="2948517"/>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8" name="圆角矩形 99">
            <a:extLst>
              <a:ext uri="{FF2B5EF4-FFF2-40B4-BE49-F238E27FC236}">
                <a16:creationId xmlns:a16="http://schemas.microsoft.com/office/drawing/2014/main" id="{C389F92D-A4C2-4CD9-B205-555F1CA9C130}"/>
              </a:ext>
            </a:extLst>
          </p:cNvPr>
          <p:cNvSpPr/>
          <p:nvPr/>
        </p:nvSpPr>
        <p:spPr>
          <a:xfrm>
            <a:off x="6381114" y="208710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字符流</a:t>
            </a:r>
          </a:p>
        </p:txBody>
      </p:sp>
      <p:sp>
        <p:nvSpPr>
          <p:cNvPr id="9" name="圆角矩形 100">
            <a:extLst>
              <a:ext uri="{FF2B5EF4-FFF2-40B4-BE49-F238E27FC236}">
                <a16:creationId xmlns:a16="http://schemas.microsoft.com/office/drawing/2014/main" id="{0EC81CC8-BDFF-4489-B68E-89FCAE01CF86}"/>
              </a:ext>
            </a:extLst>
          </p:cNvPr>
          <p:cNvSpPr/>
          <p:nvPr/>
        </p:nvSpPr>
        <p:spPr>
          <a:xfrm>
            <a:off x="3934460" y="1214121"/>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IO</a:t>
            </a:r>
            <a:r>
              <a:rPr lang="zh-CN" altLang="en-US" sz="1600" dirty="0">
                <a:ln w="0"/>
                <a:solidFill>
                  <a:schemeClr val="tx1"/>
                </a:solidFill>
                <a:effectLst>
                  <a:outerShdw blurRad="38100" dist="19050" dir="2700000" algn="tl" rotWithShape="0">
                    <a:schemeClr val="dk1">
                      <a:alpha val="40000"/>
                    </a:schemeClr>
                  </a:outerShdw>
                </a:effectLst>
                <a:ea typeface="Alibaba PuHuiTi R"/>
              </a:rPr>
              <a:t>流体系</a:t>
            </a:r>
          </a:p>
        </p:txBody>
      </p:sp>
      <p:sp>
        <p:nvSpPr>
          <p:cNvPr id="11" name="圆角矩形 107">
            <a:extLst>
              <a:ext uri="{FF2B5EF4-FFF2-40B4-BE49-F238E27FC236}">
                <a16:creationId xmlns:a16="http://schemas.microsoft.com/office/drawing/2014/main" id="{3CE6714E-0F22-4A3A-A91B-DA59614B98CA}"/>
              </a:ext>
            </a:extLst>
          </p:cNvPr>
          <p:cNvSpPr/>
          <p:nvPr/>
        </p:nvSpPr>
        <p:spPr>
          <a:xfrm>
            <a:off x="9690946" y="1550105"/>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抽象类</a:t>
            </a:r>
          </a:p>
        </p:txBody>
      </p:sp>
      <p:cxnSp>
        <p:nvCxnSpPr>
          <p:cNvPr id="12" name="曲线连接符 7177">
            <a:extLst>
              <a:ext uri="{FF2B5EF4-FFF2-40B4-BE49-F238E27FC236}">
                <a16:creationId xmlns:a16="http://schemas.microsoft.com/office/drawing/2014/main" id="{AC81A66A-FCC1-4C62-9748-94F17D122FC6}"/>
              </a:ext>
            </a:extLst>
          </p:cNvPr>
          <p:cNvCxnSpPr>
            <a:stCxn id="9" idx="2"/>
            <a:endCxn id="4" idx="0"/>
          </p:cNvCxnSpPr>
          <p:nvPr/>
        </p:nvCxnSpPr>
        <p:spPr>
          <a:xfrm rot="5400000">
            <a:off x="3481812" y="864554"/>
            <a:ext cx="345440" cy="2001308"/>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7179">
            <a:extLst>
              <a:ext uri="{FF2B5EF4-FFF2-40B4-BE49-F238E27FC236}">
                <a16:creationId xmlns:a16="http://schemas.microsoft.com/office/drawing/2014/main" id="{65D9D499-8B53-4197-91B5-3D902D6117F7}"/>
              </a:ext>
            </a:extLst>
          </p:cNvPr>
          <p:cNvCxnSpPr>
            <a:stCxn id="9" idx="2"/>
            <a:endCxn id="8" idx="0"/>
          </p:cNvCxnSpPr>
          <p:nvPr/>
        </p:nvCxnSpPr>
        <p:spPr>
          <a:xfrm rot="16200000" flipH="1">
            <a:off x="5680676" y="666997"/>
            <a:ext cx="394615" cy="244559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7183">
            <a:extLst>
              <a:ext uri="{FF2B5EF4-FFF2-40B4-BE49-F238E27FC236}">
                <a16:creationId xmlns:a16="http://schemas.microsoft.com/office/drawing/2014/main" id="{27387853-526F-425A-9DFE-3D722BC28D11}"/>
              </a:ext>
            </a:extLst>
          </p:cNvPr>
          <p:cNvCxnSpPr>
            <a:cxnSpLocks/>
            <a:stCxn id="4" idx="2"/>
            <a:endCxn id="6" idx="0"/>
          </p:cNvCxnSpPr>
          <p:nvPr/>
        </p:nvCxnSpPr>
        <p:spPr>
          <a:xfrm rot="5400000">
            <a:off x="1889444" y="2184083"/>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7185">
            <a:extLst>
              <a:ext uri="{FF2B5EF4-FFF2-40B4-BE49-F238E27FC236}">
                <a16:creationId xmlns:a16="http://schemas.microsoft.com/office/drawing/2014/main" id="{2A47660D-331C-47DD-8FD7-654C22B392CF}"/>
              </a:ext>
            </a:extLst>
          </p:cNvPr>
          <p:cNvCxnSpPr>
            <a:cxnSpLocks/>
            <a:stCxn id="4" idx="2"/>
          </p:cNvCxnSpPr>
          <p:nvPr/>
        </p:nvCxnSpPr>
        <p:spPr>
          <a:xfrm rot="16200000" flipH="1">
            <a:off x="2951799" y="2220490"/>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7189">
            <a:extLst>
              <a:ext uri="{FF2B5EF4-FFF2-40B4-BE49-F238E27FC236}">
                <a16:creationId xmlns:a16="http://schemas.microsoft.com/office/drawing/2014/main" id="{E2181E0B-DCBB-4E5F-BAFE-2A5836849C7A}"/>
              </a:ext>
            </a:extLst>
          </p:cNvPr>
          <p:cNvCxnSpPr>
            <a:cxnSpLocks/>
          </p:cNvCxnSpPr>
          <p:nvPr/>
        </p:nvCxnSpPr>
        <p:spPr>
          <a:xfrm rot="5400000">
            <a:off x="6507523" y="2301578"/>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7192">
            <a:extLst>
              <a:ext uri="{FF2B5EF4-FFF2-40B4-BE49-F238E27FC236}">
                <a16:creationId xmlns:a16="http://schemas.microsoft.com/office/drawing/2014/main" id="{3C2EB7D6-CE46-4EF4-8B59-5AEEF9E11A0C}"/>
              </a:ext>
            </a:extLst>
          </p:cNvPr>
          <p:cNvCxnSpPr>
            <a:cxnSpLocks/>
          </p:cNvCxnSpPr>
          <p:nvPr/>
        </p:nvCxnSpPr>
        <p:spPr>
          <a:xfrm rot="16200000" flipH="1">
            <a:off x="7642585" y="2184846"/>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71FD6E53-5E34-4991-A5D6-CD4BFB2F6955}"/>
              </a:ext>
            </a:extLst>
          </p:cNvPr>
          <p:cNvSpPr/>
          <p:nvPr/>
        </p:nvSpPr>
        <p:spPr>
          <a:xfrm>
            <a:off x="472442" y="3905249"/>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cxnSp>
        <p:nvCxnSpPr>
          <p:cNvPr id="29" name="曲线连接符 7183">
            <a:extLst>
              <a:ext uri="{FF2B5EF4-FFF2-40B4-BE49-F238E27FC236}">
                <a16:creationId xmlns:a16="http://schemas.microsoft.com/office/drawing/2014/main" id="{AF213CBB-B88C-420A-BC49-86D3EF13BD68}"/>
              </a:ext>
            </a:extLst>
          </p:cNvPr>
          <p:cNvCxnSpPr>
            <a:cxnSpLocks/>
          </p:cNvCxnSpPr>
          <p:nvPr/>
        </p:nvCxnSpPr>
        <p:spPr>
          <a:xfrm rot="5400000">
            <a:off x="1167766" y="3090438"/>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7185">
            <a:extLst>
              <a:ext uri="{FF2B5EF4-FFF2-40B4-BE49-F238E27FC236}">
                <a16:creationId xmlns:a16="http://schemas.microsoft.com/office/drawing/2014/main" id="{B11BD3F7-10FF-40A7-B2C3-1DEBE61E3CEC}"/>
              </a:ext>
            </a:extLst>
          </p:cNvPr>
          <p:cNvCxnSpPr>
            <a:cxnSpLocks/>
          </p:cNvCxnSpPr>
          <p:nvPr/>
        </p:nvCxnSpPr>
        <p:spPr>
          <a:xfrm rot="16200000" flipH="1">
            <a:off x="3805503" y="3177221"/>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7189">
            <a:extLst>
              <a:ext uri="{FF2B5EF4-FFF2-40B4-BE49-F238E27FC236}">
                <a16:creationId xmlns:a16="http://schemas.microsoft.com/office/drawing/2014/main" id="{2828418A-A547-48B1-A469-96B6F6B5F08E}"/>
              </a:ext>
            </a:extLst>
          </p:cNvPr>
          <p:cNvCxnSpPr>
            <a:cxnSpLocks/>
          </p:cNvCxnSpPr>
          <p:nvPr/>
        </p:nvCxnSpPr>
        <p:spPr>
          <a:xfrm rot="5400000">
            <a:off x="6237305" y="3218724"/>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7192">
            <a:extLst>
              <a:ext uri="{FF2B5EF4-FFF2-40B4-BE49-F238E27FC236}">
                <a16:creationId xmlns:a16="http://schemas.microsoft.com/office/drawing/2014/main" id="{A4774136-A033-4CAB-B1F9-6990FE90A5BD}"/>
              </a:ext>
            </a:extLst>
          </p:cNvPr>
          <p:cNvCxnSpPr/>
          <p:nvPr/>
        </p:nvCxnSpPr>
        <p:spPr>
          <a:xfrm rot="16200000" flipH="1">
            <a:off x="9152059" y="3041403"/>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圆角矩形 94">
            <a:extLst>
              <a:ext uri="{FF2B5EF4-FFF2-40B4-BE49-F238E27FC236}">
                <a16:creationId xmlns:a16="http://schemas.microsoft.com/office/drawing/2014/main" id="{C7D27817-B803-409F-B025-D9BA9BD0254D}"/>
              </a:ext>
            </a:extLst>
          </p:cNvPr>
          <p:cNvSpPr/>
          <p:nvPr/>
        </p:nvSpPr>
        <p:spPr>
          <a:xfrm>
            <a:off x="2768812" y="2988733"/>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5" name="圆角矩形 94">
            <a:extLst>
              <a:ext uri="{FF2B5EF4-FFF2-40B4-BE49-F238E27FC236}">
                <a16:creationId xmlns:a16="http://schemas.microsoft.com/office/drawing/2014/main" id="{F6489C65-11F8-4A54-8751-D9DC8BE919BA}"/>
              </a:ext>
            </a:extLst>
          </p:cNvPr>
          <p:cNvSpPr/>
          <p:nvPr/>
        </p:nvSpPr>
        <p:spPr>
          <a:xfrm>
            <a:off x="5491162" y="296506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6" name="圆角矩形 94">
            <a:extLst>
              <a:ext uri="{FF2B5EF4-FFF2-40B4-BE49-F238E27FC236}">
                <a16:creationId xmlns:a16="http://schemas.microsoft.com/office/drawing/2014/main" id="{47835C6E-010F-45F1-8666-20D779B5C1A6}"/>
              </a:ext>
            </a:extLst>
          </p:cNvPr>
          <p:cNvSpPr/>
          <p:nvPr/>
        </p:nvSpPr>
        <p:spPr>
          <a:xfrm>
            <a:off x="7984863" y="294218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Writer</a:t>
            </a:r>
            <a:endParaRPr lang="zh-CN" altLang="en-US" sz="2133" dirty="0">
              <a:ln w="0"/>
              <a:solidFill>
                <a:schemeClr val="tx1"/>
              </a:solidFill>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CB7BEDDD-4118-458C-BE97-90B77E8F8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0312" y="4543214"/>
            <a:ext cx="1244600" cy="1244600"/>
          </a:xfrm>
          <a:prstGeom prst="rect">
            <a:avLst/>
          </a:prstGeom>
          <a:noFill/>
          <a:extLst>
            <a:ext uri="{909E8E84-426E-40DD-AFC4-6F175D3DCCD1}">
              <a14:hiddenFill xmlns:a14="http://schemas.microsoft.com/office/drawing/2010/main">
                <a:solidFill>
                  <a:srgbClr val="FFFFFF"/>
                </a:solidFill>
              </a14:hiddenFill>
            </a:ext>
          </a:extLst>
        </p:spPr>
      </p:pic>
      <p:sp>
        <p:nvSpPr>
          <p:cNvPr id="32" name="圆角矩形 94">
            <a:extLst>
              <a:ext uri="{FF2B5EF4-FFF2-40B4-BE49-F238E27FC236}">
                <a16:creationId xmlns:a16="http://schemas.microsoft.com/office/drawing/2014/main" id="{0C03D2E0-B0C1-403D-81EC-264AE2E04F72}"/>
              </a:ext>
            </a:extLst>
          </p:cNvPr>
          <p:cNvSpPr/>
          <p:nvPr/>
        </p:nvSpPr>
        <p:spPr>
          <a:xfrm>
            <a:off x="9690154" y="2278169"/>
            <a:ext cx="1439334"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133" dirty="0">
                <a:ln w="0"/>
                <a:solidFill>
                  <a:schemeClr val="tx1"/>
                </a:solidFill>
                <a:effectLst>
                  <a:outerShdw blurRad="38100" dist="19050" dir="2700000" algn="tl" rotWithShape="0">
                    <a:schemeClr val="dk1">
                      <a:alpha val="40000"/>
                    </a:schemeClr>
                  </a:outerShdw>
                </a:effectLst>
              </a:rPr>
              <a:t>实现类</a:t>
            </a:r>
          </a:p>
        </p:txBody>
      </p:sp>
      <p:sp>
        <p:nvSpPr>
          <p:cNvPr id="37" name="圆角矩形 94">
            <a:extLst>
              <a:ext uri="{FF2B5EF4-FFF2-40B4-BE49-F238E27FC236}">
                <a16:creationId xmlns:a16="http://schemas.microsoft.com/office/drawing/2014/main" id="{6117E6B4-9380-4EF7-8C62-4EE1ED4CA9F0}"/>
              </a:ext>
            </a:extLst>
          </p:cNvPr>
          <p:cNvSpPr/>
          <p:nvPr/>
        </p:nvSpPr>
        <p:spPr>
          <a:xfrm>
            <a:off x="3183104" y="3905248"/>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8" name="圆角矩形 94">
            <a:extLst>
              <a:ext uri="{FF2B5EF4-FFF2-40B4-BE49-F238E27FC236}">
                <a16:creationId xmlns:a16="http://schemas.microsoft.com/office/drawing/2014/main" id="{4C2DDE6D-52EE-4B05-97F2-CB544ACD513D}"/>
              </a:ext>
            </a:extLst>
          </p:cNvPr>
          <p:cNvSpPr/>
          <p:nvPr/>
        </p:nvSpPr>
        <p:spPr>
          <a:xfrm>
            <a:off x="5659494" y="3900261"/>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9" name="圆角矩形 94">
            <a:extLst>
              <a:ext uri="{FF2B5EF4-FFF2-40B4-BE49-F238E27FC236}">
                <a16:creationId xmlns:a16="http://schemas.microsoft.com/office/drawing/2014/main" id="{C7454102-5FA1-4CA6-8728-B08A852D970D}"/>
              </a:ext>
            </a:extLst>
          </p:cNvPr>
          <p:cNvSpPr/>
          <p:nvPr/>
        </p:nvSpPr>
        <p:spPr>
          <a:xfrm>
            <a:off x="8758131"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FileWriter</a:t>
            </a:r>
            <a:endParaRPr lang="zh-CN" altLang="en-US" sz="2133"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4838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1"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up)">
                                      <p:cBhvr>
                                        <p:cTn id="45" dur="500"/>
                                        <p:tgtEl>
                                          <p:spTgt spid="3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up)">
                                      <p:cBhvr>
                                        <p:cTn id="53" dur="500"/>
                                        <p:tgtEl>
                                          <p:spTgt spid="31"/>
                                        </p:tgtEl>
                                      </p:cBhvr>
                                    </p:animEffect>
                                  </p:childTnLst>
                                </p:cTn>
                              </p:par>
                              <p:par>
                                <p:cTn id="54" presetID="22" presetClass="entr" presetSubtype="1"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up)">
                                      <p:cBhvr>
                                        <p:cTn id="56" dur="500"/>
                                        <p:tgtEl>
                                          <p:spTgt spid="29"/>
                                        </p:tgtEl>
                                      </p:cBhvr>
                                    </p:animEffect>
                                  </p:childTnLst>
                                </p:cTn>
                              </p:par>
                              <p:par>
                                <p:cTn id="57" presetID="22" presetClass="entr" presetSubtype="1"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up)">
                                      <p:cBhvr>
                                        <p:cTn id="59" dur="500"/>
                                        <p:tgtEl>
                                          <p:spTgt spid="30"/>
                                        </p:tgtEl>
                                      </p:cBhvr>
                                    </p:animEffect>
                                  </p:childTnLst>
                                </p:cTn>
                              </p:par>
                              <p:par>
                                <p:cTn id="60" presetID="22" presetClass="entr" presetSubtype="1"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mph" presetSubtype="2" fill="hold" nodeType="clickEffect">
                                  <p:stCondLst>
                                    <p:cond delay="0"/>
                                  </p:stCondLst>
                                  <p:childTnLst>
                                    <p:animClr clrSpc="rgb" dir="cw">
                                      <p:cBhvr>
                                        <p:cTn id="69" dur="500" fill="hold"/>
                                        <p:tgtEl>
                                          <p:spTgt spid="24"/>
                                        </p:tgtEl>
                                        <p:attrNameLst>
                                          <p:attrName>fillcolor</p:attrName>
                                        </p:attrNameLst>
                                      </p:cBhvr>
                                      <p:to>
                                        <a:srgbClr val="FF0000"/>
                                      </p:to>
                                    </p:animClr>
                                    <p:set>
                                      <p:cBhvr>
                                        <p:cTn id="70" dur="500" fill="hold"/>
                                        <p:tgtEl>
                                          <p:spTgt spid="24"/>
                                        </p:tgtEl>
                                        <p:attrNameLst>
                                          <p:attrName>fill.type</p:attrName>
                                        </p:attrNameLst>
                                      </p:cBhvr>
                                      <p:to>
                                        <p:strVal val="solid"/>
                                      </p:to>
                                    </p:set>
                                    <p:set>
                                      <p:cBhvr>
                                        <p:cTn id="71" dur="500" fill="hold"/>
                                        <p:tgtEl>
                                          <p:spTgt spid="24"/>
                                        </p:tgtEl>
                                        <p:attrNameLst>
                                          <p:attrName>fill.on</p:attrName>
                                        </p:attrNameLst>
                                      </p:cBhvr>
                                      <p:to>
                                        <p:strVal val="true"/>
                                      </p:to>
                                    </p:set>
                                  </p:childTnLst>
                                </p:cTn>
                              </p:par>
                              <p:par>
                                <p:cTn id="72" presetID="22" presetClass="entr" presetSubtype="1"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up)">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mph" presetSubtype="2" fill="hold" nodeType="clickEffect">
                                  <p:stCondLst>
                                    <p:cond delay="0"/>
                                  </p:stCondLst>
                                  <p:childTnLst>
                                    <p:animClr clrSpc="rgb" dir="cw">
                                      <p:cBhvr>
                                        <p:cTn id="81" dur="500" fill="hold"/>
                                        <p:tgtEl>
                                          <p:spTgt spid="37"/>
                                        </p:tgtEl>
                                        <p:attrNameLst>
                                          <p:attrName>fillcolor</p:attrName>
                                        </p:attrNameLst>
                                      </p:cBhvr>
                                      <p:to>
                                        <a:srgbClr val="FF0000"/>
                                      </p:to>
                                    </p:animClr>
                                    <p:set>
                                      <p:cBhvr>
                                        <p:cTn id="82" dur="500" fill="hold"/>
                                        <p:tgtEl>
                                          <p:spTgt spid="37"/>
                                        </p:tgtEl>
                                        <p:attrNameLst>
                                          <p:attrName>fill.type</p:attrName>
                                        </p:attrNameLst>
                                      </p:cBhvr>
                                      <p:to>
                                        <p:strVal val="solid"/>
                                      </p:to>
                                    </p:set>
                                    <p:set>
                                      <p:cBhvr>
                                        <p:cTn id="83" dur="500" fill="hold"/>
                                        <p:tgtEl>
                                          <p:spTgt spid="37"/>
                                        </p:tgtEl>
                                        <p:attrNameLst>
                                          <p:attrName>fill.on</p:attrName>
                                        </p:attrNameLst>
                                      </p:cBhvr>
                                      <p:to>
                                        <p:strVal val="true"/>
                                      </p:to>
                                    </p:set>
                                  </p:childTnLst>
                                </p:cTn>
                              </p:par>
                              <p:par>
                                <p:cTn id="84" presetID="22" presetClass="entr" presetSubtype="1"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up)">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500" fill="hold"/>
                                        <p:tgtEl>
                                          <p:spTgt spid="38"/>
                                        </p:tgtEl>
                                        <p:attrNameLst>
                                          <p:attrName>fillcolor</p:attrName>
                                        </p:attrNameLst>
                                      </p:cBhvr>
                                      <p:to>
                                        <a:srgbClr val="FF0000"/>
                                      </p:to>
                                    </p:animClr>
                                    <p:set>
                                      <p:cBhvr>
                                        <p:cTn id="91" dur="500" fill="hold"/>
                                        <p:tgtEl>
                                          <p:spTgt spid="38"/>
                                        </p:tgtEl>
                                        <p:attrNameLst>
                                          <p:attrName>fill.type</p:attrName>
                                        </p:attrNameLst>
                                      </p:cBhvr>
                                      <p:to>
                                        <p:strVal val="solid"/>
                                      </p:to>
                                    </p:set>
                                    <p:set>
                                      <p:cBhvr>
                                        <p:cTn id="92" dur="500" fill="hold"/>
                                        <p:tgtEl>
                                          <p:spTgt spid="38"/>
                                        </p:tgtEl>
                                        <p:attrNameLst>
                                          <p:attrName>fill.on</p:attrName>
                                        </p:attrNameLst>
                                      </p:cBhvr>
                                      <p:to>
                                        <p:strVal val="true"/>
                                      </p:to>
                                    </p:set>
                                  </p:childTnLst>
                                </p:cTn>
                              </p:par>
                              <p:par>
                                <p:cTn id="93" presetID="22" presetClass="entr" presetSubtype="1"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wipe(up)">
                                      <p:cBhvr>
                                        <p:cTn id="95" dur="500"/>
                                        <p:tgtEl>
                                          <p:spTgt spid="39"/>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mph" presetSubtype="2" fill="hold" nodeType="clickEffect">
                                  <p:stCondLst>
                                    <p:cond delay="0"/>
                                  </p:stCondLst>
                                  <p:childTnLst>
                                    <p:animClr clrSpc="rgb" dir="cw">
                                      <p:cBhvr>
                                        <p:cTn id="99" dur="500" fill="hold"/>
                                        <p:tgtEl>
                                          <p:spTgt spid="39"/>
                                        </p:tgtEl>
                                        <p:attrNameLst>
                                          <p:attrName>fillcolor</p:attrName>
                                        </p:attrNameLst>
                                      </p:cBhvr>
                                      <p:to>
                                        <a:srgbClr val="FF0000"/>
                                      </p:to>
                                    </p:animClr>
                                    <p:set>
                                      <p:cBhvr>
                                        <p:cTn id="100" dur="500" fill="hold"/>
                                        <p:tgtEl>
                                          <p:spTgt spid="39"/>
                                        </p:tgtEl>
                                        <p:attrNameLst>
                                          <p:attrName>fill.type</p:attrName>
                                        </p:attrNameLst>
                                      </p:cBhvr>
                                      <p:to>
                                        <p:strVal val="solid"/>
                                      </p:to>
                                    </p:set>
                                    <p:set>
                                      <p:cBhvr>
                                        <p:cTn id="101" dur="500" fill="hold"/>
                                        <p:tgtEl>
                                          <p:spTgt spid="39"/>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1026"/>
                                        </p:tgtEl>
                                        <p:attrNameLst>
                                          <p:attrName>style.visibility</p:attrName>
                                        </p:attrNameLst>
                                      </p:cBhvr>
                                      <p:to>
                                        <p:strVal val="visible"/>
                                      </p:to>
                                    </p:set>
                                    <p:anim calcmode="lin" valueType="num">
                                      <p:cBhvr additive="base">
                                        <p:cTn id="106" dur="500" fill="hold"/>
                                        <p:tgtEl>
                                          <p:spTgt spid="1026"/>
                                        </p:tgtEl>
                                        <p:attrNameLst>
                                          <p:attrName>ppt_x</p:attrName>
                                        </p:attrNameLst>
                                      </p:cBhvr>
                                      <p:tavLst>
                                        <p:tav tm="0">
                                          <p:val>
                                            <p:strVal val="#ppt_x"/>
                                          </p:val>
                                        </p:tav>
                                        <p:tav tm="100000">
                                          <p:val>
                                            <p:strVal val="#ppt_x"/>
                                          </p:val>
                                        </p:tav>
                                      </p:tavLst>
                                    </p:anim>
                                    <p:anim calcmode="lin" valueType="num">
                                      <p:cBhvr additive="base">
                                        <p:cTn id="10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24" grpId="0" animBg="1"/>
      <p:bldP spid="34" grpId="0" animBg="1"/>
      <p:bldP spid="35" grpId="0" animBg="1"/>
      <p:bldP spid="36" grpId="0" animBg="1"/>
      <p:bldP spid="32" grpId="0" animBg="1"/>
      <p:bldP spid="37" grpId="0" animBg="1"/>
      <p:bldP spid="38" grpId="0" animBg="1"/>
      <p:bldP spid="3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754597" y="2284779"/>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文件字符输入流，一个一个字符读数据到内存</a:t>
            </a:r>
          </a:p>
        </p:txBody>
      </p:sp>
      <p:sp>
        <p:nvSpPr>
          <p:cNvPr id="27" name="箭头: 右 26">
            <a:extLst>
              <a:ext uri="{FF2B5EF4-FFF2-40B4-BE49-F238E27FC236}">
                <a16:creationId xmlns:a16="http://schemas.microsoft.com/office/drawing/2014/main" id="{9EC79DD6-A3B7-4743-9C8F-AF1292A967B1}"/>
              </a:ext>
            </a:extLst>
          </p:cNvPr>
          <p:cNvSpPr/>
          <p:nvPr/>
        </p:nvSpPr>
        <p:spPr>
          <a:xfrm>
            <a:off x="3376802" y="2582148"/>
            <a:ext cx="5127118" cy="65890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5DD54583-A0F8-4F6D-BB7D-DCA39E877C88}"/>
              </a:ext>
            </a:extLst>
          </p:cNvPr>
          <p:cNvPicPr>
            <a:picLocks noChangeAspect="1"/>
          </p:cNvPicPr>
          <p:nvPr/>
        </p:nvPicPr>
        <p:blipFill>
          <a:blip r:embed="rId4"/>
          <a:stretch>
            <a:fillRect/>
          </a:stretch>
        </p:blipFill>
        <p:spPr>
          <a:xfrm>
            <a:off x="3052453" y="2484849"/>
            <a:ext cx="419100" cy="658902"/>
          </a:xfrm>
          <a:prstGeom prst="rect">
            <a:avLst/>
          </a:prstGeom>
        </p:spPr>
      </p:pic>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336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4" y="1024131"/>
            <a:ext cx="7244291" cy="12030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字符输入</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Reader</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微软雅黑" pitchFamily="34" charset="-122"/>
                <a:ea typeface="Alibaba PuHuiTi R"/>
              </a:rPr>
              <a:t>作用：以内存为基准，把磁盘文件中的数据以</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的形式读取到内存中去。</a:t>
            </a:r>
            <a:br>
              <a:rPr lang="zh-CN" altLang="zh-CN" sz="1600" dirty="0">
                <a:solidFill>
                  <a:schemeClr val="tx1">
                    <a:lumMod val="85000"/>
                    <a:lumOff val="15000"/>
                  </a:schemeClr>
                </a:solidFill>
                <a:latin typeface="微软雅黑" pitchFamily="34" charset="-122"/>
                <a:ea typeface="Alibaba PuHuiTi R"/>
              </a:rPr>
            </a:br>
            <a:endParaRPr lang="zh-CN" altLang="zh-CN" sz="1600" dirty="0">
              <a:solidFill>
                <a:schemeClr val="tx1">
                  <a:lumMod val="85000"/>
                  <a:lumOff val="15000"/>
                </a:schemeClr>
              </a:solidFill>
              <a:latin typeface="微软雅黑" pitchFamily="34" charset="-122"/>
              <a:ea typeface="Alibaba PuHuiTi R"/>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nvGraphicFramePr>
        <p:xfrm>
          <a:off x="538483" y="2317151"/>
          <a:ext cx="10666307" cy="1611193"/>
        </p:xfrm>
        <a:graphic>
          <a:graphicData uri="http://schemas.openxmlformats.org/drawingml/2006/table">
            <a:tbl>
              <a:tblPr/>
              <a:tblGrid>
                <a:gridCol w="5072345">
                  <a:extLst>
                    <a:ext uri="{9D8B030D-6E8A-4147-A177-3AD203B41FA5}">
                      <a16:colId xmlns:a16="http://schemas.microsoft.com/office/drawing/2014/main" val="1138920238"/>
                    </a:ext>
                  </a:extLst>
                </a:gridCol>
                <a:gridCol w="5593962">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a:t>
                      </a:r>
                      <a:r>
                        <a:rPr lang="en-US" altLang="zh-CN" sz="1600" dirty="0" err="1">
                          <a:solidFill>
                            <a:schemeClr val="tx1">
                              <a:lumMod val="85000"/>
                              <a:lumOff val="15000"/>
                            </a:schemeClr>
                          </a:solidFill>
                          <a:latin typeface="微软雅黑" pitchFamily="34" charset="-122"/>
                          <a:ea typeface="Alibaba PuHuiTi R"/>
                        </a:rPr>
                        <a:t>FileReader</a:t>
                      </a:r>
                      <a:r>
                        <a:rPr lang="zh-CN" altLang="zh-CN" sz="1600" dirty="0">
                          <a:solidFill>
                            <a:schemeClr val="tx1">
                              <a:lumMod val="85000"/>
                              <a:lumOff val="15000"/>
                            </a:schemeClr>
                          </a:solidFill>
                          <a:latin typeface="微软雅黑" pitchFamily="34" charset="-122"/>
                          <a:ea typeface="Alibaba PuHuiTi R"/>
                        </a:rPr>
                        <a:t>​(File file)</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创建</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输入流管道与源文件对象接通</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a:t>
                      </a:r>
                      <a:r>
                        <a:rPr lang="en-US" altLang="zh-CN" sz="1600" dirty="0" err="1">
                          <a:solidFill>
                            <a:schemeClr val="tx1">
                              <a:lumMod val="85000"/>
                              <a:lumOff val="15000"/>
                            </a:schemeClr>
                          </a:solidFill>
                          <a:latin typeface="微软雅黑" pitchFamily="34" charset="-122"/>
                          <a:ea typeface="Alibaba PuHuiTi R"/>
                        </a:rPr>
                        <a:t>FileReader</a:t>
                      </a:r>
                      <a:r>
                        <a:rPr lang="zh-CN" altLang="zh-CN" sz="1600" dirty="0">
                          <a:solidFill>
                            <a:schemeClr val="tx1">
                              <a:lumMod val="85000"/>
                              <a:lumOff val="15000"/>
                            </a:schemeClr>
                          </a:solidFill>
                          <a:latin typeface="微软雅黑" pitchFamily="34" charset="-122"/>
                          <a:ea typeface="Alibaba PuHuiTi R"/>
                        </a:rPr>
                        <a:t>​(String pathname)</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创建</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输入流管道与源文件路径接通</a:t>
                      </a:r>
                      <a:endParaRPr kumimoji="0" lang="zh-CN" altLang="en-US" sz="16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graphicFrame>
        <p:nvGraphicFramePr>
          <p:cNvPr id="6" name="表格 5">
            <a:extLst>
              <a:ext uri="{FF2B5EF4-FFF2-40B4-BE49-F238E27FC236}">
                <a16:creationId xmlns:a16="http://schemas.microsoft.com/office/drawing/2014/main" id="{CE58917D-3F5D-4B02-8939-6589DAFB94BD}"/>
              </a:ext>
            </a:extLst>
          </p:cNvPr>
          <p:cNvGraphicFramePr>
            <a:graphicFrameLocks noGrp="1"/>
          </p:cNvGraphicFramePr>
          <p:nvPr/>
        </p:nvGraphicFramePr>
        <p:xfrm>
          <a:off x="538483" y="4437807"/>
          <a:ext cx="10872728" cy="1610748"/>
        </p:xfrm>
        <a:graphic>
          <a:graphicData uri="http://schemas.openxmlformats.org/drawingml/2006/table">
            <a:tbl>
              <a:tblPr/>
              <a:tblGrid>
                <a:gridCol w="3547142">
                  <a:extLst>
                    <a:ext uri="{9D8B030D-6E8A-4147-A177-3AD203B41FA5}">
                      <a16:colId xmlns:a16="http://schemas.microsoft.com/office/drawing/2014/main" val="1138920238"/>
                    </a:ext>
                  </a:extLst>
                </a:gridCol>
                <a:gridCol w="7325586">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a:t>
                      </a:r>
                      <a:r>
                        <a:rPr lang="en-US" altLang="zh-CN" sz="1600" dirty="0">
                          <a:solidFill>
                            <a:schemeClr val="tx1">
                              <a:lumMod val="85000"/>
                              <a:lumOff val="15000"/>
                            </a:schemeClr>
                          </a:solidFill>
                          <a:latin typeface="微软雅黑" pitchFamily="34" charset="-122"/>
                          <a:ea typeface="Alibaba PuHuiTi R"/>
                        </a:rPr>
                        <a:t>int </a:t>
                      </a:r>
                      <a:r>
                        <a:rPr lang="zh-CN" altLang="zh-CN" sz="1600" dirty="0">
                          <a:solidFill>
                            <a:schemeClr val="tx1">
                              <a:lumMod val="85000"/>
                              <a:lumOff val="15000"/>
                            </a:schemeClr>
                          </a:solidFill>
                          <a:latin typeface="微软雅黑" pitchFamily="34" charset="-122"/>
                          <a:ea typeface="Alibaba PuHuiTi R"/>
                        </a:rPr>
                        <a:t>read()</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每次读取一个</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返回，</a:t>
                      </a:r>
                      <a:r>
                        <a:rPr lang="zh-CN" altLang="en-US" sz="1600" dirty="0">
                          <a:solidFill>
                            <a:schemeClr val="tx1">
                              <a:lumMod val="85000"/>
                              <a:lumOff val="15000"/>
                            </a:schemeClr>
                          </a:solidFill>
                          <a:latin typeface="微软雅黑" pitchFamily="34" charset="-122"/>
                          <a:ea typeface="Alibaba PuHuiTi R"/>
                        </a:rPr>
                        <a:t>如果字符已经没有可读的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r>
                        <a:rPr lang="en-US" altLang="zh-CN" sz="1600" dirty="0">
                          <a:solidFill>
                            <a:schemeClr val="tx1">
                              <a:lumMod val="85000"/>
                              <a:lumOff val="15000"/>
                            </a:schemeClr>
                          </a:solidFill>
                          <a:latin typeface="微软雅黑" pitchFamily="34" charset="-122"/>
                          <a:ea typeface="Alibaba PuHuiTi R"/>
                        </a:rPr>
                        <a:t>char[] buffer</a:t>
                      </a:r>
                      <a:r>
                        <a:rPr lang="zh-CN" altLang="zh-CN" sz="1600" dirty="0">
                          <a:solidFill>
                            <a:schemeClr val="tx1">
                              <a:lumMod val="85000"/>
                              <a:lumOff val="15000"/>
                            </a:schemeClr>
                          </a:solidFill>
                          <a:latin typeface="微软雅黑" pitchFamily="34" charset="-122"/>
                          <a:ea typeface="Alibaba PuHuiTi R"/>
                        </a:rPr>
                        <a:t>)</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600" dirty="0">
                          <a:solidFill>
                            <a:schemeClr val="tx1">
                              <a:lumMod val="85000"/>
                              <a:lumOff val="15000"/>
                            </a:schemeClr>
                          </a:solidFill>
                          <a:latin typeface="微软雅黑" pitchFamily="34" charset="-122"/>
                          <a:ea typeface="Alibaba PuHuiTi R"/>
                        </a:rPr>
                        <a:t>每次读取一个</a:t>
                      </a:r>
                      <a:r>
                        <a:rPr lang="zh-CN" altLang="en-US" sz="1600" dirty="0">
                          <a:solidFill>
                            <a:schemeClr val="tx1">
                              <a:lumMod val="85000"/>
                              <a:lumOff val="15000"/>
                            </a:schemeClr>
                          </a:solidFill>
                          <a:latin typeface="微软雅黑" pitchFamily="34" charset="-122"/>
                          <a:ea typeface="Alibaba PuHuiTi R"/>
                        </a:rPr>
                        <a:t>字符数组</a:t>
                      </a:r>
                      <a:r>
                        <a:rPr lang="zh-CN" altLang="zh-CN" sz="1600" dirty="0">
                          <a:solidFill>
                            <a:schemeClr val="tx1">
                              <a:lumMod val="85000"/>
                              <a:lumOff val="15000"/>
                            </a:schemeClr>
                          </a:solidFill>
                          <a:latin typeface="微软雅黑" pitchFamily="34" charset="-122"/>
                          <a:ea typeface="Alibaba PuHuiTi R"/>
                        </a:rPr>
                        <a:t>，</a:t>
                      </a:r>
                      <a:r>
                        <a:rPr lang="zh-CN" altLang="en-US" sz="1600" dirty="0">
                          <a:solidFill>
                            <a:schemeClr val="tx1">
                              <a:lumMod val="85000"/>
                              <a:lumOff val="15000"/>
                            </a:schemeClr>
                          </a:solidFill>
                          <a:latin typeface="微软雅黑" pitchFamily="34" charset="-122"/>
                          <a:ea typeface="Alibaba PuHuiTi R"/>
                        </a:rPr>
                        <a:t>返回读取的字符个数，如果字符已经没有可读的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34840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23168</TotalTime>
  <Words>9992</Words>
  <Application>Microsoft Office PowerPoint</Application>
  <PresentationFormat>宽屏</PresentationFormat>
  <Paragraphs>1285</Paragraphs>
  <Slides>114</Slides>
  <Notes>43</Notes>
  <HiddenSlides>0</HiddenSlides>
  <MMClips>0</MMClips>
  <ScaleCrop>false</ScaleCrop>
  <HeadingPairs>
    <vt:vector size="6" baseType="variant">
      <vt:variant>
        <vt:lpstr>已用的字体</vt:lpstr>
      </vt:variant>
      <vt:variant>
        <vt:i4>20</vt:i4>
      </vt:variant>
      <vt:variant>
        <vt:lpstr>主题</vt:lpstr>
      </vt:variant>
      <vt:variant>
        <vt:i4>7</vt:i4>
      </vt:variant>
      <vt:variant>
        <vt:lpstr>幻灯片标题</vt:lpstr>
      </vt:variant>
      <vt:variant>
        <vt:i4>114</vt:i4>
      </vt:variant>
    </vt:vector>
  </HeadingPairs>
  <TitlesOfParts>
    <vt:vector size="141" baseType="lpstr">
      <vt:lpstr>Alibaba PuHuiTi B</vt:lpstr>
      <vt:lpstr>Alibaba PuHuiTi M</vt:lpstr>
      <vt:lpstr>Alibaba PuHuiTi Medium</vt:lpstr>
      <vt:lpstr>Alibaba PuHuiTi R</vt:lpstr>
      <vt:lpstr>Arial Unicode MS</vt:lpstr>
      <vt:lpstr>阿里巴巴普惠体</vt:lpstr>
      <vt:lpstr>等线</vt:lpstr>
      <vt:lpstr>黑体</vt:lpstr>
      <vt:lpstr>STKaiti</vt:lpstr>
      <vt:lpstr>STKaiti</vt:lpstr>
      <vt:lpstr>宋体</vt:lpstr>
      <vt:lpstr>微软雅黑</vt:lpstr>
      <vt:lpstr>Arial</vt:lpstr>
      <vt:lpstr>Calibri</vt:lpstr>
      <vt:lpstr>Consolas</vt:lpstr>
      <vt:lpstr>Courier New</vt:lpstr>
      <vt:lpstr>Segoe UI</vt:lpstr>
      <vt:lpstr>Times New Roman</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File、方法递归、IO流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5073</cp:revision>
  <dcterms:created xsi:type="dcterms:W3CDTF">2020-03-31T02:23:27Z</dcterms:created>
  <dcterms:modified xsi:type="dcterms:W3CDTF">2021-10-10T11:48:22Z</dcterms:modified>
</cp:coreProperties>
</file>