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62"/>
  </p:notesMasterIdLst>
  <p:handoutMasterIdLst>
    <p:handoutMasterId r:id="rId63"/>
  </p:handoutMasterIdLst>
  <p:sldIdLst>
    <p:sldId id="1105" r:id="rId8"/>
    <p:sldId id="1302" r:id="rId9"/>
    <p:sldId id="1359" r:id="rId10"/>
    <p:sldId id="653" r:id="rId11"/>
    <p:sldId id="652" r:id="rId12"/>
    <p:sldId id="869" r:id="rId13"/>
    <p:sldId id="1363" r:id="rId14"/>
    <p:sldId id="467" r:id="rId15"/>
    <p:sldId id="874" r:id="rId16"/>
    <p:sldId id="873" r:id="rId17"/>
    <p:sldId id="875" r:id="rId18"/>
    <p:sldId id="876" r:id="rId19"/>
    <p:sldId id="1365" r:id="rId20"/>
    <p:sldId id="1360" r:id="rId21"/>
    <p:sldId id="699" r:id="rId22"/>
    <p:sldId id="1361" r:id="rId23"/>
    <p:sldId id="878" r:id="rId24"/>
    <p:sldId id="1366" r:id="rId25"/>
    <p:sldId id="880" r:id="rId26"/>
    <p:sldId id="881" r:id="rId27"/>
    <p:sldId id="879" r:id="rId28"/>
    <p:sldId id="1367" r:id="rId29"/>
    <p:sldId id="821" r:id="rId30"/>
    <p:sldId id="496" r:id="rId31"/>
    <p:sldId id="499" r:id="rId32"/>
    <p:sldId id="497" r:id="rId33"/>
    <p:sldId id="884" r:id="rId34"/>
    <p:sldId id="1368" r:id="rId35"/>
    <p:sldId id="886" r:id="rId36"/>
    <p:sldId id="500" r:id="rId37"/>
    <p:sldId id="1373" r:id="rId38"/>
    <p:sldId id="501" r:id="rId39"/>
    <p:sldId id="894" r:id="rId40"/>
    <p:sldId id="1369" r:id="rId41"/>
    <p:sldId id="502" r:id="rId42"/>
    <p:sldId id="895" r:id="rId43"/>
    <p:sldId id="1370" r:id="rId44"/>
    <p:sldId id="896" r:id="rId45"/>
    <p:sldId id="503" r:id="rId46"/>
    <p:sldId id="897" r:id="rId47"/>
    <p:sldId id="898" r:id="rId48"/>
    <p:sldId id="505" r:id="rId49"/>
    <p:sldId id="506" r:id="rId50"/>
    <p:sldId id="507" r:id="rId51"/>
    <p:sldId id="508" r:id="rId52"/>
    <p:sldId id="899" r:id="rId53"/>
    <p:sldId id="1371" r:id="rId54"/>
    <p:sldId id="900" r:id="rId55"/>
    <p:sldId id="901" r:id="rId56"/>
    <p:sldId id="1372" r:id="rId57"/>
    <p:sldId id="902" r:id="rId58"/>
    <p:sldId id="903" r:id="rId59"/>
    <p:sldId id="355" r:id="rId60"/>
    <p:sldId id="264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5852" autoAdjust="0"/>
  </p:normalViewPr>
  <p:slideViewPr>
    <p:cSldViewPr snapToGrid="0">
      <p:cViewPr varScale="1">
        <p:scale>
          <a:sx n="99" d="100"/>
          <a:sy n="99" d="100"/>
        </p:scale>
        <p:origin x="230" y="77"/>
      </p:cViewPr>
      <p:guideLst/>
    </p:cSldViewPr>
  </p:slideViewPr>
  <p:outlineViewPr>
    <p:cViewPr>
      <p:scale>
        <a:sx n="33" d="100"/>
        <a:sy n="33" d="100"/>
      </p:scale>
      <p:origin x="0" y="-291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F6E33978-672E-4F3E-A0B6-AA5FA1DB4F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9FBC9206-1D51-4ECD-B18C-6CEBABD454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接下来，我们到程序中去实现一下</a:t>
            </a:r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68322520-1954-44D2-A389-5CE0BD329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B7E25CB-1764-4857-B270-2D3A5ADD73A8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C0CDEC15-0BD4-42FE-91C9-F8430293F5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2E3E5661-955B-4E68-8950-FCFDC8EFD3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接下来，我们到程序中去实现一下</a:t>
            </a:r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B8139498-0A34-44B9-8AC6-8FF8B6CD37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D1AA244-D0DB-44FB-862C-D9998475B929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C592632D-F8E9-46BE-846E-FF8E062E2B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>
            <a:extLst>
              <a:ext uri="{FF2B5EF4-FFF2-40B4-BE49-F238E27FC236}">
                <a16:creationId xmlns:a16="http://schemas.microsoft.com/office/drawing/2014/main" id="{57B046D9-AC27-40EB-AB47-6DF7D22FE8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接下来，我们到程序中去实现一下</a:t>
            </a:r>
          </a:p>
        </p:txBody>
      </p:sp>
      <p:sp>
        <p:nvSpPr>
          <p:cNvPr id="86020" name="灯片编号占位符 3">
            <a:extLst>
              <a:ext uri="{FF2B5EF4-FFF2-40B4-BE49-F238E27FC236}">
                <a16:creationId xmlns:a16="http://schemas.microsoft.com/office/drawing/2014/main" id="{46F07844-F45F-4252-8FA8-974C4B45A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E381D5F-D721-4329-8237-291F11B22D9C}" type="slidenum">
              <a:rPr lang="zh-CN" altLang="en-US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>
            <a:extLst>
              <a:ext uri="{FF2B5EF4-FFF2-40B4-BE49-F238E27FC236}">
                <a16:creationId xmlns:a16="http://schemas.microsoft.com/office/drawing/2014/main" id="{199FEF60-0D5B-43C7-844C-287AD8C1EC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备注占位符 2">
            <a:extLst>
              <a:ext uri="{FF2B5EF4-FFF2-40B4-BE49-F238E27FC236}">
                <a16:creationId xmlns:a16="http://schemas.microsoft.com/office/drawing/2014/main" id="{944A7270-04F2-43D5-A2FB-32C593442E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接下来，我们到程序中去实现一下</a:t>
            </a:r>
          </a:p>
        </p:txBody>
      </p:sp>
      <p:sp>
        <p:nvSpPr>
          <p:cNvPr id="87044" name="灯片编号占位符 3">
            <a:extLst>
              <a:ext uri="{FF2B5EF4-FFF2-40B4-BE49-F238E27FC236}">
                <a16:creationId xmlns:a16="http://schemas.microsoft.com/office/drawing/2014/main" id="{EB2A37AF-B372-4DE2-97CD-B9B030D82E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6E2C6BB-5AAD-4C3D-A4D6-9C5EF9EC598A}" type="slidenum">
              <a:rPr lang="zh-CN" altLang="en-US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>
            <a:extLst>
              <a:ext uri="{FF2B5EF4-FFF2-40B4-BE49-F238E27FC236}">
                <a16:creationId xmlns:a16="http://schemas.microsoft.com/office/drawing/2014/main" id="{199FEF60-0D5B-43C7-844C-287AD8C1EC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备注占位符 2">
            <a:extLst>
              <a:ext uri="{FF2B5EF4-FFF2-40B4-BE49-F238E27FC236}">
                <a16:creationId xmlns:a16="http://schemas.microsoft.com/office/drawing/2014/main" id="{944A7270-04F2-43D5-A2FB-32C593442E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接下来，我们到程序中去实现一下</a:t>
            </a:r>
          </a:p>
        </p:txBody>
      </p:sp>
      <p:sp>
        <p:nvSpPr>
          <p:cNvPr id="87044" name="灯片编号占位符 3">
            <a:extLst>
              <a:ext uri="{FF2B5EF4-FFF2-40B4-BE49-F238E27FC236}">
                <a16:creationId xmlns:a16="http://schemas.microsoft.com/office/drawing/2014/main" id="{EB2A37AF-B372-4DE2-97CD-B9B030D82E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6E2C6BB-5AAD-4C3D-A4D6-9C5EF9EC598A}" type="slidenum">
              <a:rPr lang="zh-CN" altLang="en-US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458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375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public class Demo3Document {</a:t>
            </a:r>
          </a:p>
          <a:p>
            <a:r>
              <a:rPr lang="en-US" altLang="zh-CN"/>
              <a:t>    public static void main(String[] args) throws FileNotFoundException, DocumentException {</a:t>
            </a:r>
          </a:p>
          <a:p>
            <a:r>
              <a:rPr lang="en-US" altLang="zh-CN"/>
              <a:t>        //1. </a:t>
            </a:r>
            <a:r>
              <a:rPr lang="zh-CN" altLang="en-US"/>
              <a:t>创建类</a:t>
            </a:r>
            <a:r>
              <a:rPr lang="en-US" altLang="zh-CN"/>
              <a:t>: </a:t>
            </a:r>
            <a:r>
              <a:rPr lang="zh-CN" altLang="en-US"/>
              <a:t>读取</a:t>
            </a:r>
            <a:r>
              <a:rPr lang="en-US" altLang="zh-CN"/>
              <a:t>XML</a:t>
            </a:r>
            <a:r>
              <a:rPr lang="zh-CN" altLang="en-US"/>
              <a:t>文件</a:t>
            </a:r>
          </a:p>
          <a:p>
            <a:r>
              <a:rPr lang="zh-CN" altLang="en-US"/>
              <a:t>        </a:t>
            </a:r>
            <a:r>
              <a:rPr lang="en-US" altLang="zh-CN"/>
              <a:t>SAXReader reader = new SAXReader();</a:t>
            </a:r>
          </a:p>
          <a:p>
            <a:r>
              <a:rPr lang="en-US" altLang="zh-CN"/>
              <a:t>        //</a:t>
            </a:r>
            <a:r>
              <a:rPr lang="zh-CN" altLang="en-US"/>
              <a:t>不建议这么写</a:t>
            </a:r>
          </a:p>
          <a:p>
            <a:r>
              <a:rPr lang="zh-CN" altLang="en-US"/>
              <a:t>        </a:t>
            </a:r>
            <a:r>
              <a:rPr lang="en-US" altLang="zh-CN"/>
              <a:t>//FileInputStream in = new FileInputStream("D:\\IdeaWork\\JavaEE105\\day23-xml\\src\\Contacts.xml");</a:t>
            </a:r>
          </a:p>
          <a:p>
            <a:r>
              <a:rPr lang="en-US" altLang="zh-CN"/>
              <a:t>        //src</a:t>
            </a:r>
            <a:r>
              <a:rPr lang="zh-CN" altLang="en-US"/>
              <a:t>目录就是编译以后的类路径，从类路径下得到输入。</a:t>
            </a:r>
          </a:p>
          <a:p>
            <a:r>
              <a:rPr lang="zh-CN" altLang="en-US"/>
              <a:t>        </a:t>
            </a:r>
            <a:r>
              <a:rPr lang="en-US" altLang="zh-CN"/>
              <a:t>InputStream in = Demo3Document.class.getResourceAsStream("/Contacts.xml");</a:t>
            </a:r>
          </a:p>
          <a:p>
            <a:r>
              <a:rPr lang="en-US" altLang="zh-CN"/>
              <a:t>        //2.</a:t>
            </a:r>
            <a:r>
              <a:rPr lang="zh-CN" altLang="en-US"/>
              <a:t>通过</a:t>
            </a:r>
            <a:r>
              <a:rPr lang="en-US" altLang="zh-CN"/>
              <a:t>reader</a:t>
            </a:r>
            <a:r>
              <a:rPr lang="zh-CN" altLang="en-US"/>
              <a:t>来读取</a:t>
            </a:r>
            <a:r>
              <a:rPr lang="en-US" altLang="zh-CN"/>
              <a:t>xml, </a:t>
            </a:r>
            <a:r>
              <a:rPr lang="zh-CN" altLang="en-US"/>
              <a:t>生成了一个</a:t>
            </a:r>
            <a:r>
              <a:rPr lang="en-US" altLang="zh-CN"/>
              <a:t>document</a:t>
            </a:r>
            <a:r>
              <a:rPr lang="zh-CN" altLang="en-US"/>
              <a:t>对象</a:t>
            </a:r>
          </a:p>
          <a:p>
            <a:r>
              <a:rPr lang="zh-CN" altLang="en-US"/>
              <a:t>        </a:t>
            </a:r>
            <a:r>
              <a:rPr lang="en-US" altLang="zh-CN"/>
              <a:t>Document document = reader.read(in);</a:t>
            </a:r>
          </a:p>
          <a:p>
            <a:r>
              <a:rPr lang="en-US" altLang="zh-CN"/>
              <a:t>        //3. </a:t>
            </a:r>
            <a:r>
              <a:rPr lang="zh-CN" altLang="en-US"/>
              <a:t>输出文档</a:t>
            </a:r>
          </a:p>
          <a:p>
            <a:r>
              <a:rPr lang="zh-CN" altLang="en-US"/>
              <a:t>        </a:t>
            </a:r>
            <a:r>
              <a:rPr lang="en-US" altLang="zh-CN"/>
              <a:t>System.out.println(document);</a:t>
            </a:r>
          </a:p>
          <a:p>
            <a:r>
              <a:rPr lang="en-US" altLang="zh-CN"/>
              <a:t>        //4. </a:t>
            </a:r>
            <a:r>
              <a:rPr lang="zh-CN" altLang="en-US"/>
              <a:t>得到文档以后，通过文档得到根元素</a:t>
            </a:r>
          </a:p>
          <a:p>
            <a:r>
              <a:rPr lang="zh-CN" altLang="en-US"/>
              <a:t>        </a:t>
            </a:r>
            <a:r>
              <a:rPr lang="en-US" altLang="zh-CN"/>
              <a:t>Element rootElement = document.getRootElement();</a:t>
            </a:r>
          </a:p>
          <a:p>
            <a:r>
              <a:rPr lang="en-US" altLang="zh-CN"/>
              <a:t>        System.out.println(rootElement);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53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7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015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2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210037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9057733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533657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2438524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6925743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theme" Target="../theme/theme6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3" r:id="rId16"/>
    <p:sldLayoutId id="2147483725" r:id="rId17"/>
    <p:sldLayoutId id="2147483734" r:id="rId18"/>
    <p:sldLayoutId id="2147483737" r:id="rId19"/>
    <p:sldLayoutId id="2147483742" r:id="rId20"/>
    <p:sldLayoutId id="2147483743" r:id="rId21"/>
    <p:sldLayoutId id="2147483748" r:id="rId2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09" y="2244725"/>
            <a:ext cx="11352612" cy="1158875"/>
          </a:xfrm>
        </p:spPr>
        <p:txBody>
          <a:bodyPr/>
          <a:lstStyle/>
          <a:p>
            <a:r>
              <a:rPr kumimoji="1" lang="en-US" altLang="zh-CN" sz="5400" dirty="0"/>
              <a:t>XML</a:t>
            </a:r>
            <a:r>
              <a:rPr kumimoji="1" lang="zh-CN" altLang="en-US" sz="5400" dirty="0"/>
              <a:t>、</a:t>
            </a:r>
            <a:r>
              <a:rPr kumimoji="1" lang="en-US" altLang="zh-CN" sz="5400" dirty="0"/>
              <a:t>XML</a:t>
            </a:r>
            <a:r>
              <a:rPr kumimoji="1" lang="zh-CN" altLang="en-US" sz="5400" dirty="0"/>
              <a:t>解析、设计模式等</a:t>
            </a:r>
          </a:p>
        </p:txBody>
      </p:sp>
    </p:spTree>
    <p:extLst>
      <p:ext uri="{BB962C8B-B14F-4D97-AF65-F5344CB8AC3E}">
        <p14:creationId xmlns:p14="http://schemas.microsoft.com/office/powerpoint/2010/main" val="322127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366132"/>
            <a:ext cx="10749598" cy="2267315"/>
          </a:xfrm>
        </p:spPr>
        <p:txBody>
          <a:bodyPr/>
          <a:lstStyle/>
          <a:p>
            <a:pPr marL="228594" indent="-228594">
              <a:lnSpc>
                <a:spcPct val="200000"/>
              </a:lnSpc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标签由一对尖括号和合法标识符组成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&lt;name&gt;&lt;/name&gt;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必须存在一个根标签，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有且只能有一个。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标签必须成对出现，有开始，有结束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&lt;name&gt;&lt;/name&gt;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特殊的标签可以不成对，但是必须有结束标记，如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/&gt;</a:t>
            </a:r>
          </a:p>
          <a:p>
            <a:pPr marL="228594" indent="-228594">
              <a:lnSpc>
                <a:spcPct val="200000"/>
              </a:lnSpc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标签中可以定义属性，属性和标签名空格隔开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属性值必须用引号引起来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&lt;student id =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&gt;&lt;/name&gt;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标签需要正确的嵌套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880478"/>
            <a:ext cx="10749599" cy="51719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CN" dirty="0"/>
              <a:t>XML</a:t>
            </a:r>
            <a:r>
              <a:rPr kumimoji="1" lang="zh-CN" altLang="en-US" dirty="0"/>
              <a:t>的标签</a:t>
            </a:r>
            <a:r>
              <a:rPr kumimoji="1" lang="en-US" altLang="zh-CN" dirty="0"/>
              <a:t>(</a:t>
            </a:r>
            <a:r>
              <a:rPr kumimoji="1" lang="zh-CN" altLang="en-US" dirty="0"/>
              <a:t>元素</a:t>
            </a:r>
            <a:r>
              <a:rPr kumimoji="1" lang="en-US" altLang="zh-CN" dirty="0"/>
              <a:t>)</a:t>
            </a:r>
            <a:r>
              <a:rPr kumimoji="1" lang="zh-CN" altLang="en-US" dirty="0"/>
              <a:t>规则</a:t>
            </a:r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FADF9B97-18AB-6441-8245-9FE8053466B3}"/>
              </a:ext>
            </a:extLst>
          </p:cNvPr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kumimoji="1"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Rectangle 27">
            <a:extLst>
              <a:ext uri="{FF2B5EF4-FFF2-40B4-BE49-F238E27FC236}">
                <a16:creationId xmlns:a16="http://schemas.microsoft.com/office/drawing/2014/main" id="{ED5D17C1-2232-4420-A3DE-A405602F2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52" y="4296257"/>
            <a:ext cx="2829983" cy="1621662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sz="17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733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id="1"</a:t>
            </a:r>
            <a:r>
              <a:rPr lang="zh-CN" altLang="zh-CN" sz="17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7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7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lang="zh-CN" altLang="zh-CN" sz="1733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zh-CN" altLang="zh-CN" sz="17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&gt;张三&lt;/</a:t>
            </a:r>
            <a:r>
              <a:rPr lang="zh-CN" altLang="zh-CN" sz="1733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zh-CN" altLang="zh-CN" sz="17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7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7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lang="zh-CN" altLang="zh-CN" sz="1733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</a:t>
            </a:r>
            <a:r>
              <a:rPr lang="zh-CN" altLang="zh-CN" sz="17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lang="zh-CN" altLang="zh-CN" sz="2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0631DF0B-8E6E-4074-BA2C-4F5790E2D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12" y="3860506"/>
            <a:ext cx="3840479" cy="2155014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sz="17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733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id="1"</a:t>
            </a:r>
            <a:r>
              <a:rPr lang="zh-CN" altLang="zh-CN" sz="17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7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7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lang="zh-CN" altLang="zh-CN" sz="1733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zh-CN" altLang="zh-CN" sz="17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&gt;张三</a:t>
            </a:r>
            <a:br>
              <a:rPr lang="zh-CN" altLang="zh-CN" sz="17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7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lang="zh-CN" altLang="zh-CN" sz="1733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</a:t>
            </a:r>
            <a:r>
              <a:rPr lang="zh-CN" altLang="zh-CN" sz="17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7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7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&lt;/</a:t>
            </a:r>
            <a:r>
              <a:rPr lang="zh-CN" altLang="zh-CN" sz="1733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zh-CN" altLang="zh-CN" sz="17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lang="zh-CN" altLang="zh-CN" sz="2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46DFC772-243E-4240-9ADC-D6392E52C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883" y="5682969"/>
            <a:ext cx="52493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7">
            <a:extLst>
              <a:ext uri="{FF2B5EF4-FFF2-40B4-BE49-F238E27FC236}">
                <a16:creationId xmlns:a16="http://schemas.microsoft.com/office/drawing/2014/main" id="{A2E1CF7D-035C-4D59-809C-2E77B4199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751" y="5545445"/>
            <a:ext cx="42121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36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1200" y="1247811"/>
            <a:ext cx="10749599" cy="517190"/>
          </a:xfrm>
        </p:spPr>
        <p:txBody>
          <a:bodyPr/>
          <a:lstStyle/>
          <a:p>
            <a:r>
              <a:rPr kumimoji="1" lang="en-US" altLang="zh-CN" dirty="0"/>
              <a:t>XML</a:t>
            </a:r>
            <a:r>
              <a:rPr kumimoji="1" lang="zh-CN" altLang="en-US" dirty="0"/>
              <a:t>的其他组成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E95C3561-28BE-443E-A3B5-B3A732AD409C}"/>
              </a:ext>
            </a:extLst>
          </p:cNvPr>
          <p:cNvSpPr txBox="1"/>
          <p:nvPr/>
        </p:nvSpPr>
        <p:spPr>
          <a:xfrm>
            <a:off x="634575" y="1765001"/>
            <a:ext cx="8364384" cy="3474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文件中可以定义注释信息：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&lt;!–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注释内容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-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-&gt;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文件中可以存在以下特殊字符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文件中可以存在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CDATA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&lt;![CDATA[   …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内容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  ]]&gt;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781A86-1EEA-4E1D-880F-1A48802A3702}"/>
              </a:ext>
            </a:extLst>
          </p:cNvPr>
          <p:cNvSpPr txBox="1"/>
          <p:nvPr/>
        </p:nvSpPr>
        <p:spPr>
          <a:xfrm>
            <a:off x="1097635" y="3011168"/>
            <a:ext cx="3048000" cy="132343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BE6"/>
                </a:solidFill>
                <a:effectLst/>
                <a:latin typeface="Consolas" panose="020B0609020204030204" pitchFamily="49" charset="0"/>
                <a:ea typeface="Alibaba PuHuiTi R"/>
              </a:rPr>
              <a:t>&amp;lt;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&lt;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Alibaba PuHuiTi R"/>
              </a:rPr>
              <a:t>小于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BE6"/>
                </a:solidFill>
                <a:effectLst/>
                <a:latin typeface="Consolas" panose="020B0609020204030204" pitchFamily="49" charset="0"/>
                <a:ea typeface="Alibaba PuHuiTi R"/>
              </a:rPr>
              <a:t>&amp;gt;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74BE6"/>
                </a:solidFill>
                <a:effectLst/>
                <a:latin typeface="Consolas" panose="020B0609020204030204" pitchFamily="49" charset="0"/>
                <a:ea typeface="Alibaba PuHuiTi R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&gt;  大于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BE6"/>
                </a:solidFill>
                <a:effectLst/>
                <a:latin typeface="Consolas" panose="020B0609020204030204" pitchFamily="49" charset="0"/>
                <a:ea typeface="Alibaba PuHuiTi R"/>
              </a:rPr>
              <a:t>&amp;amp;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74BE6"/>
                </a:solidFill>
                <a:effectLst/>
                <a:latin typeface="Consolas" panose="020B0609020204030204" pitchFamily="49" charset="0"/>
                <a:ea typeface="Alibaba PuHuiTi R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&amp;  和号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BE6"/>
                </a:solidFill>
                <a:effectLst/>
                <a:latin typeface="Consolas" panose="020B0609020204030204" pitchFamily="49" charset="0"/>
                <a:ea typeface="Alibaba PuHuiTi R"/>
              </a:rPr>
              <a:t>&amp;apos;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74BE6"/>
                </a:solidFill>
                <a:effectLst/>
                <a:latin typeface="Consolas" panose="020B0609020204030204" pitchFamily="49" charset="0"/>
                <a:ea typeface="Alibaba PuHuiTi R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'  单引号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BE6"/>
                </a:solidFill>
                <a:effectLst/>
                <a:latin typeface="Consolas" panose="020B0609020204030204" pitchFamily="49" charset="0"/>
                <a:ea typeface="Alibaba PuHuiTi R"/>
              </a:rPr>
              <a:t>&amp;quot;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74BE6"/>
                </a:solidFill>
                <a:effectLst/>
                <a:latin typeface="Consolas" panose="020B0609020204030204" pitchFamily="49" charset="0"/>
                <a:ea typeface="Alibaba PuHuiTi R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"  引号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118867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96154" y="1762564"/>
            <a:ext cx="7241642" cy="4511040"/>
          </a:xfrm>
        </p:spPr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的组成格式要求是什么样的？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文件后缀必须是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文档声明必须是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第一行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必须存在一个根标签，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有且只能有一个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文件中可以定义注释信息：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&lt;!–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注释内容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--&gt;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标签必须成对出现，有开始，有结束标签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&lt;name&gt;&lt;/name&gt;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必须能够正确的嵌套</a:t>
            </a:r>
          </a:p>
          <a:p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60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1193" y="1394848"/>
            <a:ext cx="5948421" cy="37750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的创建、语法规则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文档约束方式一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-DTD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约束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文档约束方式二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-schema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约束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lang="en-US" altLang="zh-CN" sz="1600" b="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解析技术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检索技术：</a:t>
            </a:r>
            <a:r>
              <a:rPr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Xpath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设计模式：工厂模式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设计模式：装饰模式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7810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058929F0-9930-4A1C-B50D-00758C4F36E5}"/>
              </a:ext>
            </a:extLst>
          </p:cNvPr>
          <p:cNvSpPr txBox="1"/>
          <p:nvPr/>
        </p:nvSpPr>
        <p:spPr>
          <a:xfrm>
            <a:off x="838201" y="1026116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什么是文档约束？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3DED5D31-ED77-4090-BF45-6C8CBE3635D7}"/>
              </a:ext>
            </a:extLst>
          </p:cNvPr>
          <p:cNvSpPr/>
          <p:nvPr/>
        </p:nvSpPr>
        <p:spPr>
          <a:xfrm>
            <a:off x="1404409" y="1672168"/>
            <a:ext cx="3553884" cy="30734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9E0ED24-84D7-4DEE-B4D7-C7CD8E10B5EC}"/>
              </a:ext>
            </a:extLst>
          </p:cNvPr>
          <p:cNvSpPr txBox="1"/>
          <p:nvPr/>
        </p:nvSpPr>
        <p:spPr>
          <a:xfrm>
            <a:off x="2985558" y="2251966"/>
            <a:ext cx="709084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软件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1C6BBEF5-9860-43C4-8ED9-736DDCDF2A67}"/>
              </a:ext>
            </a:extLst>
          </p:cNvPr>
          <p:cNvSpPr/>
          <p:nvPr/>
        </p:nvSpPr>
        <p:spPr>
          <a:xfrm>
            <a:off x="8319561" y="4281594"/>
            <a:ext cx="1045633" cy="8763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F082A5FD-0955-478B-96BC-35873E487CA0}"/>
              </a:ext>
            </a:extLst>
          </p:cNvPr>
          <p:cNvSpPr txBox="1"/>
          <p:nvPr/>
        </p:nvSpPr>
        <p:spPr>
          <a:xfrm>
            <a:off x="8414811" y="3837094"/>
            <a:ext cx="1153583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38D58CB-0C08-4ED4-AA2E-EC57DC8FB5DB}"/>
              </a:ext>
            </a:extLst>
          </p:cNvPr>
          <p:cNvCxnSpPr/>
          <p:nvPr/>
        </p:nvCxnSpPr>
        <p:spPr>
          <a:xfrm>
            <a:off x="4958293" y="3517477"/>
            <a:ext cx="3744384" cy="10562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4">
            <a:extLst>
              <a:ext uri="{FF2B5EF4-FFF2-40B4-BE49-F238E27FC236}">
                <a16:creationId xmlns:a16="http://schemas.microsoft.com/office/drawing/2014/main" id="{00EDCDEF-BA4F-4A8A-8125-F21BCF479FD0}"/>
              </a:ext>
            </a:extLst>
          </p:cNvPr>
          <p:cNvSpPr txBox="1"/>
          <p:nvPr/>
        </p:nvSpPr>
        <p:spPr>
          <a:xfrm>
            <a:off x="6304495" y="3409989"/>
            <a:ext cx="1996016" cy="427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读取并解析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8CF87D7-F519-43B6-A79D-2A165740A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34" y="2816860"/>
            <a:ext cx="1871133" cy="140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B74375B-B10E-4C11-80B2-3ACB1716F7F2}"/>
              </a:ext>
            </a:extLst>
          </p:cNvPr>
          <p:cNvSpPr txBox="1"/>
          <p:nvPr/>
        </p:nvSpPr>
        <p:spPr>
          <a:xfrm>
            <a:off x="924560" y="5476240"/>
            <a:ext cx="9328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问题：由于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文件可以自定义标签，导致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文件可以随意定义，程序在解析的时候可能出现问题。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1" grpId="0" animBg="1"/>
      <p:bldP spid="12" grpId="0"/>
      <p:bldP spid="13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>
            <a:extLst>
              <a:ext uri="{FF2B5EF4-FFF2-40B4-BE49-F238E27FC236}">
                <a16:creationId xmlns:a16="http://schemas.microsoft.com/office/drawing/2014/main" id="{CD634C62-4404-4B5C-9035-5672DF52B103}"/>
              </a:ext>
            </a:extLst>
          </p:cNvPr>
          <p:cNvSpPr txBox="1"/>
          <p:nvPr/>
        </p:nvSpPr>
        <p:spPr>
          <a:xfrm>
            <a:off x="838201" y="1531501"/>
            <a:ext cx="7008283" cy="427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文档约束：是用来限定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文件中的标签以及属性应该怎么写。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077B3AB-782B-4B6A-9025-DBD8E8160E7A}"/>
              </a:ext>
            </a:extLst>
          </p:cNvPr>
          <p:cNvCxnSpPr/>
          <p:nvPr/>
        </p:nvCxnSpPr>
        <p:spPr>
          <a:xfrm>
            <a:off x="2426547" y="1953796"/>
            <a:ext cx="0" cy="7683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">
            <a:extLst>
              <a:ext uri="{FF2B5EF4-FFF2-40B4-BE49-F238E27FC236}">
                <a16:creationId xmlns:a16="http://schemas.microsoft.com/office/drawing/2014/main" id="{DB2B89C6-6036-4C1A-AE20-85430ABA538C}"/>
              </a:ext>
            </a:extLst>
          </p:cNvPr>
          <p:cNvSpPr txBox="1"/>
          <p:nvPr/>
        </p:nvSpPr>
        <p:spPr>
          <a:xfrm>
            <a:off x="1214869" y="2722147"/>
            <a:ext cx="7008283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以此强制约束程序员必须按照文档约束的规定来编写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E90FC4DC-40EE-4F69-B1FE-592B91F534AB}"/>
              </a:ext>
            </a:extLst>
          </p:cNvPr>
          <p:cNvSpPr txBox="1"/>
          <p:nvPr/>
        </p:nvSpPr>
        <p:spPr>
          <a:xfrm>
            <a:off x="838201" y="1026116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什么是文档约束？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154A5230-1634-490F-B43B-AEAC535B8F67}"/>
              </a:ext>
            </a:extLst>
          </p:cNvPr>
          <p:cNvSpPr txBox="1"/>
          <p:nvPr/>
        </p:nvSpPr>
        <p:spPr>
          <a:xfrm>
            <a:off x="838201" y="3516068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文档约束的分类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DBB17F80-A788-4BF5-ADE2-6E7607FB7AA5}"/>
              </a:ext>
            </a:extLst>
          </p:cNvPr>
          <p:cNvSpPr txBox="1"/>
          <p:nvPr/>
        </p:nvSpPr>
        <p:spPr>
          <a:xfrm>
            <a:off x="838201" y="3985043"/>
            <a:ext cx="7008283" cy="1011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DTD</a:t>
            </a: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文档约束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-DTD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的使用（了解）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需求：</a:t>
            </a:r>
            <a:r>
              <a:rPr lang="zh-CN" altLang="en-US" dirty="0"/>
              <a:t>利用</a:t>
            </a:r>
            <a:r>
              <a:rPr lang="en-US" altLang="zh-CN" dirty="0"/>
              <a:t>DTD</a:t>
            </a:r>
            <a:r>
              <a:rPr lang="zh-CN" altLang="en-US" dirty="0"/>
              <a:t>文档约束，约束一个</a:t>
            </a:r>
            <a:r>
              <a:rPr lang="en-US" altLang="zh-CN" dirty="0"/>
              <a:t>XML</a:t>
            </a:r>
            <a:r>
              <a:rPr lang="zh-CN" altLang="en-US" dirty="0"/>
              <a:t>文件的编写。</a:t>
            </a:r>
            <a:endParaRPr lang="en-US" altLang="zh-CN" dirty="0"/>
          </a:p>
          <a:p>
            <a:r>
              <a:rPr lang="zh-CN" altLang="en-US" b="1" dirty="0"/>
              <a:t>分析：</a:t>
            </a:r>
            <a:endParaRPr lang="en-US" altLang="zh-CN" b="1" dirty="0"/>
          </a:p>
          <a:p>
            <a:r>
              <a:rPr lang="zh-CN" altLang="en-US" dirty="0"/>
              <a:t>①：编写</a:t>
            </a:r>
            <a:r>
              <a:rPr lang="en-US" altLang="zh-CN" dirty="0"/>
              <a:t>DTD</a:t>
            </a:r>
            <a:r>
              <a:rPr lang="zh-CN" altLang="en-US" dirty="0"/>
              <a:t>约束文档，后缀必须是</a:t>
            </a:r>
            <a:r>
              <a:rPr lang="en-US" altLang="zh-CN" dirty="0"/>
              <a:t>.</a:t>
            </a:r>
            <a:r>
              <a:rPr lang="en-US" altLang="zh-CN" dirty="0" err="1"/>
              <a:t>dtd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②：在需要编写的</a:t>
            </a:r>
            <a:r>
              <a:rPr lang="en-US" altLang="zh-CN" dirty="0"/>
              <a:t>XML</a:t>
            </a:r>
            <a:r>
              <a:rPr lang="zh-CN" altLang="en-US" dirty="0"/>
              <a:t>文件中导入该</a:t>
            </a:r>
            <a:r>
              <a:rPr lang="en-US" altLang="zh-CN" dirty="0"/>
              <a:t>DTD</a:t>
            </a:r>
            <a:r>
              <a:rPr lang="zh-CN" altLang="en-US" dirty="0"/>
              <a:t>约束文档</a:t>
            </a:r>
            <a:endParaRPr lang="en-US" altLang="zh-CN" dirty="0"/>
          </a:p>
          <a:p>
            <a:r>
              <a:rPr lang="zh-CN" altLang="en-US" dirty="0"/>
              <a:t>③：</a:t>
            </a:r>
            <a:r>
              <a:rPr lang="zh-CN" altLang="en-US" dirty="0">
                <a:solidFill>
                  <a:srgbClr val="AD2B26"/>
                </a:solidFill>
              </a:rPr>
              <a:t>按照约束的规定编写</a:t>
            </a:r>
            <a:r>
              <a:rPr lang="en-US" altLang="zh-CN" dirty="0">
                <a:solidFill>
                  <a:srgbClr val="AD2B26"/>
                </a:solidFill>
              </a:rPr>
              <a:t>XML</a:t>
            </a:r>
            <a:r>
              <a:rPr lang="zh-CN" altLang="en-US" dirty="0">
                <a:solidFill>
                  <a:srgbClr val="AD2B26"/>
                </a:solidFill>
              </a:rPr>
              <a:t>文件的内容。</a:t>
            </a:r>
            <a:endParaRPr lang="en-US" altLang="zh-CN" dirty="0">
              <a:solidFill>
                <a:srgbClr val="AD2B26"/>
              </a:solidFill>
            </a:endParaRP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B77D08-4671-4DFC-A7E0-8A324FCF7618}"/>
              </a:ext>
            </a:extLst>
          </p:cNvPr>
          <p:cNvSpPr txBox="1"/>
          <p:nvPr/>
        </p:nvSpPr>
        <p:spPr>
          <a:xfrm>
            <a:off x="2600960" y="2929372"/>
            <a:ext cx="3616960" cy="167283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&lt;!ELEMENT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书架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书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+)&gt;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&lt;!ELEMENT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书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书名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作者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售价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&lt;!ELEMENT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书名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(#PCDATA)&gt;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&lt;!ELEMENT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作者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(#PCDATA)&gt;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&lt;!ELEMENT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售价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(#PCDATA)&gt;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77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7474" y="1010920"/>
            <a:ext cx="8355736" cy="451104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altLang="zh-CN" dirty="0"/>
              <a:t>XML</a:t>
            </a:r>
            <a:r>
              <a:rPr lang="zh-CN" altLang="en-US" dirty="0"/>
              <a:t>的文档约束</a:t>
            </a:r>
            <a:r>
              <a:rPr lang="en-US" altLang="zh-CN" dirty="0"/>
              <a:t>-DTD</a:t>
            </a:r>
            <a:r>
              <a:rPr lang="zh-CN" altLang="en-US" dirty="0"/>
              <a:t>的作用和问题？</a:t>
            </a:r>
            <a:endParaRPr lang="en-US" altLang="zh-CN" dirty="0"/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可以约束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文件的编写。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不能约束具体的数据类型。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50000"/>
              </a:lnSpc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053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4440" y="457200"/>
            <a:ext cx="6056910" cy="52461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的创建、语法规则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文档约束方式一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-DTD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约束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文档约束方式二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-schema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约束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解析技术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检索技术：</a:t>
            </a:r>
            <a:r>
              <a:rPr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Xpath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设计模式：工厂模式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设计模式：装饰模式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9787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>
            <a:extLst>
              <a:ext uri="{FF2B5EF4-FFF2-40B4-BE49-F238E27FC236}">
                <a16:creationId xmlns:a16="http://schemas.microsoft.com/office/drawing/2014/main" id="{CD634C62-4404-4B5C-9035-5672DF52B103}"/>
              </a:ext>
            </a:extLst>
          </p:cNvPr>
          <p:cNvSpPr txBox="1"/>
          <p:nvPr/>
        </p:nvSpPr>
        <p:spPr>
          <a:xfrm>
            <a:off x="838201" y="1531501"/>
            <a:ext cx="9291317" cy="1227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schema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可以约束具体的数据类型，约束能力上更强大。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schema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本身也是一个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文件，本身也受到其他约束文件的要求，所以编写的更加严谨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E90FC4DC-40EE-4F69-B1FE-592B91F534AB}"/>
              </a:ext>
            </a:extLst>
          </p:cNvPr>
          <p:cNvSpPr txBox="1"/>
          <p:nvPr/>
        </p:nvSpPr>
        <p:spPr>
          <a:xfrm>
            <a:off x="838201" y="1026116"/>
            <a:ext cx="4686300" cy="6767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文档约束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-schema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D33C5E85-3D59-4010-815F-9F8D54C215D2}"/>
              </a:ext>
            </a:extLst>
          </p:cNvPr>
          <p:cNvSpPr/>
          <p:nvPr/>
        </p:nvSpPr>
        <p:spPr>
          <a:xfrm>
            <a:off x="972161" y="3421063"/>
            <a:ext cx="1081087" cy="6477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圆角矩形 8">
            <a:extLst>
              <a:ext uri="{FF2B5EF4-FFF2-40B4-BE49-F238E27FC236}">
                <a16:creationId xmlns:a16="http://schemas.microsoft.com/office/drawing/2014/main" id="{731F142D-C145-49F1-A7E7-4A9DBC22397D}"/>
              </a:ext>
            </a:extLst>
          </p:cNvPr>
          <p:cNvSpPr/>
          <p:nvPr/>
        </p:nvSpPr>
        <p:spPr>
          <a:xfrm>
            <a:off x="3524861" y="3429000"/>
            <a:ext cx="1079500" cy="6477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962A3561-5C63-4DB5-BDE8-A79AF4164E5B}"/>
              </a:ext>
            </a:extLst>
          </p:cNvPr>
          <p:cNvSpPr/>
          <p:nvPr/>
        </p:nvSpPr>
        <p:spPr>
          <a:xfrm>
            <a:off x="6045811" y="3429000"/>
            <a:ext cx="1079500" cy="6477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001173-3A34-4F5E-8634-BE4624EFE9E0}"/>
              </a:ext>
            </a:extLst>
          </p:cNvPr>
          <p:cNvSpPr/>
          <p:nvPr/>
        </p:nvSpPr>
        <p:spPr>
          <a:xfrm>
            <a:off x="3524861" y="3568700"/>
            <a:ext cx="106045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schema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E23CC16-AE31-4B8A-8A92-92A98F69FFA8}"/>
              </a:ext>
            </a:extLst>
          </p:cNvPr>
          <p:cNvSpPr/>
          <p:nvPr/>
        </p:nvSpPr>
        <p:spPr>
          <a:xfrm>
            <a:off x="6277586" y="3568700"/>
            <a:ext cx="614362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C52DF76-90C9-478F-BD93-2785FF4E7CDB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4604361" y="3752850"/>
            <a:ext cx="144145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1533296E-F356-40A1-8449-7299DB5DB94B}"/>
              </a:ext>
            </a:extLst>
          </p:cNvPr>
          <p:cNvSpPr/>
          <p:nvPr/>
        </p:nvSpPr>
        <p:spPr>
          <a:xfrm>
            <a:off x="5083786" y="3490913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05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约束</a:t>
            </a:r>
            <a:endParaRPr lang="zh-CN" altLang="en-US" sz="105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34E5F0A-C948-43CD-91AB-3A3BD089CF87}"/>
              </a:ext>
            </a:extLst>
          </p:cNvPr>
          <p:cNvSpPr/>
          <p:nvPr/>
        </p:nvSpPr>
        <p:spPr>
          <a:xfrm>
            <a:off x="972161" y="3554413"/>
            <a:ext cx="1108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其他文件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FA5BAA8-A0C6-47A5-8DAA-686438AE01DC}"/>
              </a:ext>
            </a:extLst>
          </p:cNvPr>
          <p:cNvCxnSpPr/>
          <p:nvPr/>
        </p:nvCxnSpPr>
        <p:spPr>
          <a:xfrm>
            <a:off x="2084998" y="3752850"/>
            <a:ext cx="143986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40FCD40-BF19-4E3A-BC9C-A29A4C313584}"/>
              </a:ext>
            </a:extLst>
          </p:cNvPr>
          <p:cNvSpPr/>
          <p:nvPr/>
        </p:nvSpPr>
        <p:spPr>
          <a:xfrm>
            <a:off x="2531086" y="3465513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05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约束</a:t>
            </a:r>
            <a:endParaRPr lang="zh-CN" altLang="en-US" sz="105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109E46A-49C1-4805-B07B-DA72FE99BDA0}"/>
              </a:ext>
            </a:extLst>
          </p:cNvPr>
          <p:cNvSpPr/>
          <p:nvPr/>
        </p:nvSpPr>
        <p:spPr>
          <a:xfrm>
            <a:off x="3064486" y="4078288"/>
            <a:ext cx="2257349" cy="554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</a:t>
            </a:r>
            <a:r>
              <a:rPr lang="zh-CN" altLang="zh-CN" sz="105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chema</a:t>
            </a:r>
            <a:r>
              <a:rPr lang="zh-CN" altLang="en-US" sz="105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文件用来约束一个</a:t>
            </a:r>
            <a:r>
              <a:rPr lang="en-US" altLang="zh-CN" sz="105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05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endParaRPr lang="en-US" altLang="zh-CN" sz="105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05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同时也被别的文件约束着</a:t>
            </a:r>
            <a:endParaRPr lang="zh-CN" altLang="zh-CN" sz="105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04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20" grpId="0"/>
      <p:bldP spid="21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4">
            <a:extLst>
              <a:ext uri="{FF2B5EF4-FFF2-40B4-BE49-F238E27FC236}">
                <a16:creationId xmlns:a16="http://schemas.microsoft.com/office/drawing/2014/main" id="{86D19A23-4E98-42DE-A0A1-53CB7E5212D0}"/>
              </a:ext>
            </a:extLst>
          </p:cNvPr>
          <p:cNvSpPr/>
          <p:nvPr/>
        </p:nvSpPr>
        <p:spPr>
          <a:xfrm>
            <a:off x="1609382" y="1890493"/>
            <a:ext cx="2499942" cy="725981"/>
          </a:xfrm>
          <a:custGeom>
            <a:avLst/>
            <a:gdLst>
              <a:gd name="connsiteX0" fmla="*/ 0 w 2704111"/>
              <a:gd name="connsiteY0" fmla="*/ 0 h 967216"/>
              <a:gd name="connsiteX1" fmla="*/ 2142444 w 2704111"/>
              <a:gd name="connsiteY1" fmla="*/ 0 h 967216"/>
              <a:gd name="connsiteX2" fmla="*/ 2704111 w 2704111"/>
              <a:gd name="connsiteY2" fmla="*/ 494759 h 967216"/>
              <a:gd name="connsiteX3" fmla="*/ 2142444 w 2704111"/>
              <a:gd name="connsiteY3" fmla="*/ 967216 h 967216"/>
              <a:gd name="connsiteX4" fmla="*/ 0 w 2704111"/>
              <a:gd name="connsiteY4" fmla="*/ 967216 h 96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4111" h="967216">
                <a:moveTo>
                  <a:pt x="0" y="0"/>
                </a:moveTo>
                <a:lnTo>
                  <a:pt x="2142444" y="0"/>
                </a:lnTo>
                <a:lnTo>
                  <a:pt x="2704111" y="494759"/>
                </a:lnTo>
                <a:lnTo>
                  <a:pt x="2142444" y="967216"/>
                </a:lnTo>
                <a:lnTo>
                  <a:pt x="0" y="967216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任意多边形 3">
            <a:extLst>
              <a:ext uri="{FF2B5EF4-FFF2-40B4-BE49-F238E27FC236}">
                <a16:creationId xmlns:a16="http://schemas.microsoft.com/office/drawing/2014/main" id="{3E8285E7-93B5-4BB7-8BF3-8EF639C62C44}"/>
              </a:ext>
            </a:extLst>
          </p:cNvPr>
          <p:cNvSpPr/>
          <p:nvPr/>
        </p:nvSpPr>
        <p:spPr bwMode="auto">
          <a:xfrm>
            <a:off x="3671721" y="1890493"/>
            <a:ext cx="2519985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5" name="文本框 35">
            <a:extLst>
              <a:ext uri="{FF2B5EF4-FFF2-40B4-BE49-F238E27FC236}">
                <a16:creationId xmlns:a16="http://schemas.microsoft.com/office/drawing/2014/main" id="{DD33FEA4-3701-4E50-AEC4-9E67669C9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4222" y="2083032"/>
            <a:ext cx="2131778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解析技术</a:t>
            </a:r>
          </a:p>
        </p:txBody>
      </p:sp>
      <p:sp>
        <p:nvSpPr>
          <p:cNvPr id="16" name="文本框 43">
            <a:extLst>
              <a:ext uri="{FF2B5EF4-FFF2-40B4-BE49-F238E27FC236}">
                <a16:creationId xmlns:a16="http://schemas.microsoft.com/office/drawing/2014/main" id="{4688DB66-147F-4200-AFB1-74AD5C470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995" y="2090906"/>
            <a:ext cx="2391925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endParaRPr lang="zh-CN" altLang="en-US" sz="2000" b="1" baseline="-3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任意多边形 10">
            <a:extLst>
              <a:ext uri="{FF2B5EF4-FFF2-40B4-BE49-F238E27FC236}">
                <a16:creationId xmlns:a16="http://schemas.microsoft.com/office/drawing/2014/main" id="{72C02576-30F1-45CC-A13C-C936C9D883FA}"/>
              </a:ext>
            </a:extLst>
          </p:cNvPr>
          <p:cNvSpPr/>
          <p:nvPr/>
        </p:nvSpPr>
        <p:spPr bwMode="auto">
          <a:xfrm>
            <a:off x="7869758" y="1897416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800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0" name="任意多边形 13">
            <a:extLst>
              <a:ext uri="{FF2B5EF4-FFF2-40B4-BE49-F238E27FC236}">
                <a16:creationId xmlns:a16="http://schemas.microsoft.com/office/drawing/2014/main" id="{22B3901B-5F75-4065-A7D7-0704E5248D88}"/>
              </a:ext>
            </a:extLst>
          </p:cNvPr>
          <p:cNvSpPr/>
          <p:nvPr/>
        </p:nvSpPr>
        <p:spPr bwMode="auto">
          <a:xfrm>
            <a:off x="5787376" y="1889542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noProof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49">
            <a:extLst>
              <a:ext uri="{FF2B5EF4-FFF2-40B4-BE49-F238E27FC236}">
                <a16:creationId xmlns:a16="http://schemas.microsoft.com/office/drawing/2014/main" id="{443BDFA3-12C3-4A88-A6A4-AB5390CB7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3329" y="2090906"/>
            <a:ext cx="3174996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XPath</a:t>
            </a:r>
            <a:endParaRPr lang="zh-CN" altLang="en-US" sz="2000" b="1" baseline="-3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框 35">
            <a:extLst>
              <a:ext uri="{FF2B5EF4-FFF2-40B4-BE49-F238E27FC236}">
                <a16:creationId xmlns:a16="http://schemas.microsoft.com/office/drawing/2014/main" id="{4DF01AFE-80CB-4F53-9DEA-4CED53AB5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045" y="2111647"/>
            <a:ext cx="1940552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设计模式</a:t>
            </a:r>
          </a:p>
        </p:txBody>
      </p:sp>
      <p:cxnSp>
        <p:nvCxnSpPr>
          <p:cNvPr id="29" name="直接连接符 8">
            <a:extLst>
              <a:ext uri="{FF2B5EF4-FFF2-40B4-BE49-F238E27FC236}">
                <a16:creationId xmlns:a16="http://schemas.microsoft.com/office/drawing/2014/main" id="{57AE61EC-86A8-476F-AF00-C225F40A8B7E}"/>
              </a:ext>
            </a:extLst>
          </p:cNvPr>
          <p:cNvCxnSpPr>
            <a:cxnSpLocks/>
          </p:cNvCxnSpPr>
          <p:nvPr/>
        </p:nvCxnSpPr>
        <p:spPr>
          <a:xfrm>
            <a:off x="923902" y="4593688"/>
            <a:ext cx="10804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3">
            <a:extLst>
              <a:ext uri="{FF2B5EF4-FFF2-40B4-BE49-F238E27FC236}">
                <a16:creationId xmlns:a16="http://schemas.microsoft.com/office/drawing/2014/main" id="{DF221A37-6F24-4EAD-8A27-C6D16BD6789D}"/>
              </a:ext>
            </a:extLst>
          </p:cNvPr>
          <p:cNvSpPr txBox="1"/>
          <p:nvPr/>
        </p:nvSpPr>
        <p:spPr>
          <a:xfrm>
            <a:off x="5710963" y="2837628"/>
            <a:ext cx="2102163" cy="667162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如何方便的在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XML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文件中进行数据的检索？</a:t>
            </a:r>
          </a:p>
        </p:txBody>
      </p:sp>
      <p:sp>
        <p:nvSpPr>
          <p:cNvPr id="34" name="文本框 13">
            <a:extLst>
              <a:ext uri="{FF2B5EF4-FFF2-40B4-BE49-F238E27FC236}">
                <a16:creationId xmlns:a16="http://schemas.microsoft.com/office/drawing/2014/main" id="{A801FA6B-EFCB-468E-8DED-05E6B936B6FC}"/>
              </a:ext>
            </a:extLst>
          </p:cNvPr>
          <p:cNvSpPr txBox="1"/>
          <p:nvPr/>
        </p:nvSpPr>
        <p:spPr>
          <a:xfrm>
            <a:off x="8066402" y="2843810"/>
            <a:ext cx="1885739" cy="371697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35" name="文本框 13">
            <a:extLst>
              <a:ext uri="{FF2B5EF4-FFF2-40B4-BE49-F238E27FC236}">
                <a16:creationId xmlns:a16="http://schemas.microsoft.com/office/drawing/2014/main" id="{C45DFA98-930D-4B63-8196-25C83800C08A}"/>
              </a:ext>
            </a:extLst>
          </p:cNvPr>
          <p:cNvSpPr txBox="1"/>
          <p:nvPr/>
        </p:nvSpPr>
        <p:spPr>
          <a:xfrm>
            <a:off x="9294546" y="2948758"/>
            <a:ext cx="2517899" cy="371697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endParaRPr lang="zh-CN" altLang="en-US" b="1" dirty="0">
              <a:solidFill>
                <a:srgbClr val="AD2A26"/>
              </a:solidFill>
              <a:sym typeface="微软雅黑" panose="020B0503020204020204" pitchFamily="34" charset="-122"/>
            </a:endParaRPr>
          </a:p>
        </p:txBody>
      </p:sp>
      <p:sp>
        <p:nvSpPr>
          <p:cNvPr id="39" name="文本框 13">
            <a:extLst>
              <a:ext uri="{FF2B5EF4-FFF2-40B4-BE49-F238E27FC236}">
                <a16:creationId xmlns:a16="http://schemas.microsoft.com/office/drawing/2014/main" id="{0ECB7DFD-6B91-4B3F-8C56-00DE13EB96BE}"/>
              </a:ext>
            </a:extLst>
          </p:cNvPr>
          <p:cNvSpPr txBox="1"/>
          <p:nvPr/>
        </p:nvSpPr>
        <p:spPr>
          <a:xfrm>
            <a:off x="1609382" y="2858842"/>
            <a:ext cx="1942368" cy="1553559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在有些业务场景下，存储数据或者传输数据给别人的时候，数据需要满足一定的规范进行组织。</a:t>
            </a:r>
          </a:p>
        </p:txBody>
      </p:sp>
      <p:sp>
        <p:nvSpPr>
          <p:cNvPr id="40" name="文本框 13">
            <a:extLst>
              <a:ext uri="{FF2B5EF4-FFF2-40B4-BE49-F238E27FC236}">
                <a16:creationId xmlns:a16="http://schemas.microsoft.com/office/drawing/2014/main" id="{26B4E691-AB8A-4369-94BF-0387257E2083}"/>
              </a:ext>
            </a:extLst>
          </p:cNvPr>
          <p:cNvSpPr txBox="1"/>
          <p:nvPr/>
        </p:nvSpPr>
        <p:spPr>
          <a:xfrm>
            <a:off x="3580275" y="2858842"/>
            <a:ext cx="2102163" cy="667162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XML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文件中存储的数据是需要提取出来的。</a:t>
            </a: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46C6E6F9-642C-4396-BFE1-C71A02976F12}"/>
              </a:ext>
            </a:extLst>
          </p:cNvPr>
          <p:cNvSpPr txBox="1">
            <a:spLocks/>
          </p:cNvSpPr>
          <p:nvPr/>
        </p:nvSpPr>
        <p:spPr>
          <a:xfrm>
            <a:off x="787079" y="1072893"/>
            <a:ext cx="373021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今日课程同学们需要学会什么？</a:t>
            </a:r>
          </a:p>
        </p:txBody>
      </p:sp>
      <p:sp>
        <p:nvSpPr>
          <p:cNvPr id="24" name="文本框 13">
            <a:extLst>
              <a:ext uri="{FF2B5EF4-FFF2-40B4-BE49-F238E27FC236}">
                <a16:creationId xmlns:a16="http://schemas.microsoft.com/office/drawing/2014/main" id="{2ED28361-5086-4133-9DB7-D3E453E7788F}"/>
              </a:ext>
            </a:extLst>
          </p:cNvPr>
          <p:cNvSpPr txBox="1"/>
          <p:nvPr/>
        </p:nvSpPr>
        <p:spPr>
          <a:xfrm>
            <a:off x="8066402" y="2876063"/>
            <a:ext cx="2232222" cy="125809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开发中还有一些比较常见的设计模式是需要掌握，理解设计模式有利于理解某些程序。</a:t>
            </a:r>
          </a:p>
        </p:txBody>
      </p:sp>
    </p:spTree>
    <p:extLst>
      <p:ext uri="{BB962C8B-B14F-4D97-AF65-F5344CB8AC3E}">
        <p14:creationId xmlns:p14="http://schemas.microsoft.com/office/powerpoint/2010/main" val="59338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8" grpId="0" animBg="1"/>
      <p:bldP spid="20" grpId="0" animBg="1"/>
      <p:bldP spid="21" grpId="0"/>
      <p:bldP spid="28" grpId="0"/>
      <p:bldP spid="33" grpId="0"/>
      <p:bldP spid="34" grpId="0"/>
      <p:bldP spid="35" grpId="0"/>
      <p:bldP spid="39" grpId="0"/>
      <p:bldP spid="40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849106"/>
            <a:ext cx="9214230" cy="51719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文档约束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-schema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的使用（了解）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/>
              <a:t>需求：利用</a:t>
            </a:r>
            <a:r>
              <a:rPr lang="en-US" altLang="zh-CN" dirty="0"/>
              <a:t>schema</a:t>
            </a:r>
            <a:r>
              <a:rPr lang="zh-CN" altLang="en-US" dirty="0"/>
              <a:t>文档约束，约束一个</a:t>
            </a:r>
            <a:r>
              <a:rPr lang="en-US" altLang="zh-CN" dirty="0"/>
              <a:t>XML</a:t>
            </a:r>
            <a:r>
              <a:rPr lang="zh-CN" altLang="en-US" dirty="0"/>
              <a:t>文件的编写。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分析：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①：编写</a:t>
            </a:r>
            <a:r>
              <a:rPr lang="en-US" altLang="zh-CN" dirty="0"/>
              <a:t>schema</a:t>
            </a:r>
            <a:r>
              <a:rPr lang="zh-CN" altLang="en-US" dirty="0"/>
              <a:t>约束文档，后缀必须是</a:t>
            </a:r>
            <a:r>
              <a:rPr lang="en-US" altLang="zh-CN" dirty="0"/>
              <a:t>.</a:t>
            </a:r>
            <a:r>
              <a:rPr lang="en-US" altLang="zh-CN" dirty="0" err="1"/>
              <a:t>xsd</a:t>
            </a:r>
            <a:r>
              <a:rPr lang="zh-CN" altLang="en-US" dirty="0"/>
              <a:t>，具体的形式到代码中观看。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②：在需要编写的</a:t>
            </a:r>
            <a:r>
              <a:rPr lang="en-US" altLang="zh-CN" dirty="0"/>
              <a:t>XML</a:t>
            </a:r>
            <a:r>
              <a:rPr lang="zh-CN" altLang="en-US" dirty="0"/>
              <a:t>文件中导入该</a:t>
            </a:r>
            <a:r>
              <a:rPr lang="en-US" altLang="zh-CN" dirty="0"/>
              <a:t>schema</a:t>
            </a:r>
            <a:r>
              <a:rPr lang="zh-CN" altLang="en-US" dirty="0"/>
              <a:t>约束文档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③：</a:t>
            </a:r>
            <a:r>
              <a:rPr lang="zh-CN" altLang="en-US" dirty="0">
                <a:solidFill>
                  <a:srgbClr val="AD2B26"/>
                </a:solidFill>
              </a:rPr>
              <a:t>按照约束内容编写</a:t>
            </a:r>
            <a:r>
              <a:rPr lang="en-US" altLang="zh-CN" dirty="0">
                <a:solidFill>
                  <a:srgbClr val="AD2B26"/>
                </a:solidFill>
              </a:rPr>
              <a:t>XML</a:t>
            </a:r>
            <a:r>
              <a:rPr lang="zh-CN" altLang="en-US" dirty="0">
                <a:solidFill>
                  <a:srgbClr val="AD2B26"/>
                </a:solidFill>
              </a:rPr>
              <a:t>文件的标签。</a:t>
            </a:r>
            <a:endParaRPr lang="en-US" altLang="zh-CN" dirty="0">
              <a:solidFill>
                <a:srgbClr val="AD2B26"/>
              </a:solidFill>
            </a:endParaRPr>
          </a:p>
          <a:p>
            <a:pPr>
              <a:lnSpc>
                <a:spcPct val="2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40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9054" y="1037297"/>
            <a:ext cx="6771156" cy="451104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altLang="zh-CN" dirty="0"/>
              <a:t>XML</a:t>
            </a:r>
            <a:r>
              <a:rPr lang="zh-CN" altLang="en-US" dirty="0"/>
              <a:t>的文档约束</a:t>
            </a:r>
            <a:r>
              <a:rPr lang="en-US" altLang="zh-CN" dirty="0"/>
              <a:t>-schema</a:t>
            </a:r>
            <a:r>
              <a:rPr lang="zh-CN" altLang="en-US" dirty="0"/>
              <a:t>的优点？</a:t>
            </a:r>
            <a:endParaRPr lang="en-US" altLang="zh-CN" dirty="0"/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可以约束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文件的标签内容格式，以及具体的数据类型。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本身也是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文件，格式更严谨。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50000"/>
              </a:lnSpc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356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947" y="1157455"/>
            <a:ext cx="5948421" cy="37750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解析技术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解析技术概述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Dom4J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Dom4J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案例实战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检索技术：</a:t>
            </a:r>
            <a:r>
              <a:rPr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Xpath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设计模式：工厂模式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设计模式：装饰模式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475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24790" y="1498388"/>
            <a:ext cx="5514417" cy="386122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XML</a:t>
            </a:r>
            <a:r>
              <a:rPr lang="zh-CN" altLang="en-US" dirty="0"/>
              <a:t>的数据的作用是什么，最终需要怎么处理？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存储数据、做配置信息、进行数据传输。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最终需要被程序进行读取，解析里面的信息。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928653A-70C2-4183-8A2A-1E8C82F91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51" y="1688880"/>
            <a:ext cx="2877118" cy="266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27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AFD3ADE-FB51-4151-94E0-7F13D23D25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0105" y="1759488"/>
            <a:ext cx="3469718" cy="42195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使用程序读取</a:t>
            </a:r>
            <a:r>
              <a:rPr lang="en-US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中的数据</a:t>
            </a:r>
            <a:endParaRPr lang="en-US" altLang="zh-CN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800" b="1" dirty="0"/>
              <a:t>两种解析方式</a:t>
            </a:r>
            <a:endParaRPr lang="en-US" altLang="zh-CN" sz="1800" b="1" dirty="0"/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SAX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解析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solidFill>
                  <a:srgbClr val="C00000"/>
                </a:solidFill>
              </a:rPr>
              <a:t>DOM</a:t>
            </a:r>
            <a:r>
              <a:rPr lang="zh-CN" altLang="en-US" dirty="0">
                <a:solidFill>
                  <a:srgbClr val="C00000"/>
                </a:solidFill>
              </a:rPr>
              <a:t>解析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A23F560-3049-429C-BE0D-1A19048A970C}"/>
              </a:ext>
            </a:extLst>
          </p:cNvPr>
          <p:cNvGrpSpPr/>
          <p:nvPr/>
        </p:nvGrpSpPr>
        <p:grpSpPr>
          <a:xfrm>
            <a:off x="8322686" y="1389550"/>
            <a:ext cx="1572360" cy="2957093"/>
            <a:chOff x="6001308" y="1832853"/>
            <a:chExt cx="1572360" cy="295709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C6B2977-1646-49E5-A3EA-C290713A5478}"/>
                </a:ext>
              </a:extLst>
            </p:cNvPr>
            <p:cNvSpPr/>
            <p:nvPr/>
          </p:nvSpPr>
          <p:spPr>
            <a:xfrm>
              <a:off x="6001308" y="2172504"/>
              <a:ext cx="1572360" cy="26174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9E444F9-E26C-4A48-9C20-386974AAB0C9}"/>
                </a:ext>
              </a:extLst>
            </p:cNvPr>
            <p:cNvSpPr txBox="1"/>
            <p:nvPr/>
          </p:nvSpPr>
          <p:spPr>
            <a:xfrm>
              <a:off x="6481164" y="1832853"/>
              <a:ext cx="612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程序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D4C1D4B-95DE-478E-B679-C75942AFEB63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 flipV="1">
            <a:off x="6269634" y="3037922"/>
            <a:ext cx="2053052" cy="986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58320CA-3715-449A-94EC-CA48DCD73C66}"/>
              </a:ext>
            </a:extLst>
          </p:cNvPr>
          <p:cNvSpPr txBox="1"/>
          <p:nvPr/>
        </p:nvSpPr>
        <p:spPr>
          <a:xfrm>
            <a:off x="6687292" y="2621384"/>
            <a:ext cx="1193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FF0000"/>
                </a:solidFill>
                <a:ea typeface="阿里巴巴普惠体" panose="00020600040101010101"/>
              </a:rPr>
              <a:t>XML</a:t>
            </a:r>
            <a:r>
              <a:rPr lang="zh-CN" altLang="en-US" sz="1600">
                <a:solidFill>
                  <a:srgbClr val="FF0000"/>
                </a:solidFill>
                <a:ea typeface="阿里巴巴普惠体" panose="00020600040101010101"/>
              </a:rPr>
              <a:t>解析器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59A6638-A160-49EA-8612-C621521258A6}"/>
              </a:ext>
            </a:extLst>
          </p:cNvPr>
          <p:cNvGrpSpPr/>
          <p:nvPr/>
        </p:nvGrpSpPr>
        <p:grpSpPr>
          <a:xfrm>
            <a:off x="4697274" y="1399417"/>
            <a:ext cx="1572360" cy="2957093"/>
            <a:chOff x="10249929" y="1832853"/>
            <a:chExt cx="1572360" cy="2957093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4F9B89D-A25B-494D-9F1F-8862C13B48DE}"/>
                </a:ext>
              </a:extLst>
            </p:cNvPr>
            <p:cNvGrpSpPr/>
            <p:nvPr/>
          </p:nvGrpSpPr>
          <p:grpSpPr>
            <a:xfrm>
              <a:off x="10249929" y="1832853"/>
              <a:ext cx="1572360" cy="2957093"/>
              <a:chOff x="9500121" y="1832853"/>
              <a:chExt cx="1572360" cy="2957093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B61AA60-598F-4018-8D7C-4B3209C41F0A}"/>
                  </a:ext>
                </a:extLst>
              </p:cNvPr>
              <p:cNvSpPr/>
              <p:nvPr/>
            </p:nvSpPr>
            <p:spPr>
              <a:xfrm>
                <a:off x="9500121" y="2172504"/>
                <a:ext cx="1572360" cy="261744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6A90B9A-7FAE-4CAB-815D-55C569C22611}"/>
                  </a:ext>
                </a:extLst>
              </p:cNvPr>
              <p:cNvSpPr txBox="1"/>
              <p:nvPr/>
            </p:nvSpPr>
            <p:spPr>
              <a:xfrm>
                <a:off x="9807393" y="1832853"/>
                <a:ext cx="10924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XML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文件</a:t>
                </a: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endParaRP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6FACC43-F8D4-4E00-AE0D-EB9AC79DB096}"/>
                </a:ext>
              </a:extLst>
            </p:cNvPr>
            <p:cNvSpPr txBox="1"/>
            <p:nvPr/>
          </p:nvSpPr>
          <p:spPr>
            <a:xfrm>
              <a:off x="10393731" y="3224097"/>
              <a:ext cx="12847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600" dirty="0">
                <a:solidFill>
                  <a:srgbClr val="7030A0"/>
                </a:solidFill>
                <a:ea typeface="阿里巴巴普惠体" panose="00020600040101010101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689E89C-D3C2-4113-AA6E-F976D6A14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485" y="2647567"/>
            <a:ext cx="1511937" cy="780709"/>
          </a:xfrm>
          <a:prstGeom prst="rect">
            <a:avLst/>
          </a:prstGeom>
        </p:spPr>
      </p:pic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E75BA717-6E1E-451C-92B3-2DE0CC392B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385" y="1242298"/>
            <a:ext cx="10698800" cy="517190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XML</a:t>
            </a:r>
            <a:r>
              <a:rPr lang="zh-CN" altLang="en-US" dirty="0"/>
              <a:t>解析</a:t>
            </a:r>
          </a:p>
        </p:txBody>
      </p:sp>
    </p:spTree>
    <p:extLst>
      <p:ext uri="{BB962C8B-B14F-4D97-AF65-F5344CB8AC3E}">
        <p14:creationId xmlns:p14="http://schemas.microsoft.com/office/powerpoint/2010/main" val="130758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1968283-36BC-49B9-94F4-88491CF7B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Dom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常见的解析工具</a:t>
            </a: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70C432B8-1E24-4BAC-8D7D-E55320229CA6}"/>
              </a:ext>
            </a:extLst>
          </p:cNvPr>
          <p:cNvGraphicFramePr>
            <a:graphicFrameLocks noGrp="1"/>
          </p:cNvGraphicFramePr>
          <p:nvPr/>
        </p:nvGraphicFramePr>
        <p:xfrm>
          <a:off x="815020" y="1566545"/>
          <a:ext cx="10490520" cy="3455369"/>
        </p:xfrm>
        <a:graphic>
          <a:graphicData uri="http://schemas.openxmlformats.org/drawingml/2006/table">
            <a:tbl>
              <a:tblPr/>
              <a:tblGrid>
                <a:gridCol w="295926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753126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名称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阿里巴巴普惠体" panose="00020600040101010101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/>
                          <a:cs typeface="Alibaba PuHuiTi R" pitchFamily="18" charset="-122"/>
                        </a:rPr>
                        <a:t>JAXP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SUN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公司提供的一套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XML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的解析的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API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阿里巴巴普惠体" panose="00020600040101010101"/>
                        </a:rPr>
                        <a:t>JDOM</a:t>
                      </a:r>
                      <a:endParaRPr lang="zh-CN" altLang="en-US" sz="1400" dirty="0">
                        <a:latin typeface="Consolas" panose="020B0609020204030204" pitchFamily="49" charset="0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JDOM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是一个开源项目，它基于树型结构，利用纯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JAVA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的技术对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XML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文档实现解析、生成、序列化以及多种操作。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1145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/>
                        </a:rPr>
                        <a:t>dom4j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是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JDOM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的升级品，用来读写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XML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文件的。具有性能优异、功能强大和极其易使用的特点，它的性能超过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sun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公司官方的</a:t>
                      </a:r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dom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 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技术，同时它也是一个开放源代码的软件，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Hibernate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也用它来读写配置文件。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>
                          <a:latin typeface="Consolas" panose="020B0609020204030204" pitchFamily="49" charset="0"/>
                          <a:ea typeface="阿里巴巴普惠体" panose="00020600040101010101"/>
                        </a:rPr>
                        <a:t>jsoup</a:t>
                      </a:r>
                      <a:endParaRPr lang="zh-CN" altLang="en-US" sz="1400" dirty="0">
                        <a:latin typeface="Consolas" panose="020B0609020204030204" pitchFamily="49" charset="0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功能强大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DOM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方式的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XML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解析开发包，尤其对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HTML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解析更加方便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34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86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1968283-36BC-49B9-94F4-88491CF7B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3739200" cy="517190"/>
          </a:xfrm>
        </p:spPr>
        <p:txBody>
          <a:bodyPr/>
          <a:lstStyle/>
          <a:p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DOM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解析解析文档对象模型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96E1BEDE-419F-4353-B27D-63FD6B9E7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847" y="1680936"/>
            <a:ext cx="4560864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600" i="1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&lt;?</a:t>
            </a:r>
            <a:r>
              <a:rPr lang="zh-CN" altLang="zh-CN" sz="1600" b="1">
                <a:solidFill>
                  <a:srgbClr val="0000FF"/>
                </a:solidFill>
                <a:latin typeface="Consolas" panose="020B0609020204030204" pitchFamily="49" charset="0"/>
                <a:ea typeface="阿里巴巴普惠体" panose="00020600040101010101"/>
              </a:rPr>
              <a:t>xml version=</a:t>
            </a:r>
            <a:r>
              <a:rPr lang="zh-CN" altLang="zh-CN" sz="1600" b="1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/>
              </a:rPr>
              <a:t>"1.0" </a:t>
            </a:r>
            <a:r>
              <a:rPr lang="zh-CN" altLang="zh-CN" sz="1600" b="1">
                <a:solidFill>
                  <a:srgbClr val="0000FF"/>
                </a:solidFill>
                <a:latin typeface="Consolas" panose="020B0609020204030204" pitchFamily="49" charset="0"/>
                <a:ea typeface="阿里巴巴普惠体" panose="00020600040101010101"/>
              </a:rPr>
              <a:t>encoding=</a:t>
            </a:r>
            <a:r>
              <a:rPr lang="zh-CN" altLang="zh-CN" sz="1600" b="1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/>
              </a:rPr>
              <a:t>"UTF-8" </a:t>
            </a:r>
            <a:r>
              <a:rPr lang="zh-CN" altLang="zh-CN" sz="1600" i="1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?&gt;</a:t>
            </a:r>
            <a:br>
              <a:rPr lang="zh-CN" altLang="zh-CN" sz="1600">
                <a:solidFill>
                  <a:srgbClr val="808080"/>
                </a:solidFill>
                <a:latin typeface="Consolas" panose="020B0609020204030204" pitchFamily="49" charset="0"/>
                <a:ea typeface="阿里巴巴普惠体" panose="00020600040101010101"/>
              </a:rPr>
            </a:b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lang="zh-CN" altLang="zh-CN" sz="1600" b="1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/>
              </a:rPr>
              <a:t>students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</a:b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lang="zh-CN" altLang="zh-CN" sz="1600">
                <a:solidFill>
                  <a:srgbClr val="808080"/>
                </a:solidFill>
                <a:latin typeface="Consolas" panose="020B0609020204030204" pitchFamily="49" charset="0"/>
                <a:ea typeface="阿里巴巴普惠体" panose="00020600040101010101"/>
              </a:rPr>
              <a:t>&lt;!--</a:t>
            </a:r>
            <a:r>
              <a:rPr lang="zh-CN" altLang="zh-CN" sz="1600">
                <a:solidFill>
                  <a:srgbClr val="808080"/>
                </a:solidFill>
                <a:latin typeface="宋体" panose="02010600030101010101" pitchFamily="2" charset="-122"/>
                <a:ea typeface="阿里巴巴普惠体" panose="00020600040101010101"/>
              </a:rPr>
              <a:t>第一个学生信息</a:t>
            </a:r>
            <a:r>
              <a:rPr lang="zh-CN" altLang="zh-CN" sz="1600">
                <a:solidFill>
                  <a:srgbClr val="808080"/>
                </a:solidFill>
                <a:latin typeface="Consolas" panose="020B0609020204030204" pitchFamily="49" charset="0"/>
                <a:ea typeface="阿里巴巴普惠体" panose="00020600040101010101"/>
              </a:rPr>
              <a:t>--&gt;</a:t>
            </a:r>
            <a:br>
              <a:rPr lang="zh-CN" altLang="zh-CN" sz="1600">
                <a:solidFill>
                  <a:srgbClr val="808080"/>
                </a:solidFill>
                <a:latin typeface="Consolas" panose="020B0609020204030204" pitchFamily="49" charset="0"/>
                <a:ea typeface="阿里巴巴普惠体" panose="00020600040101010101"/>
              </a:rPr>
            </a:br>
            <a:r>
              <a:rPr lang="zh-CN" altLang="zh-CN" sz="1600">
                <a:solidFill>
                  <a:srgbClr val="808080"/>
                </a:solidFill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lang="zh-CN" altLang="zh-CN" sz="1600" b="1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/>
              </a:rPr>
              <a:t>student </a:t>
            </a:r>
            <a:r>
              <a:rPr lang="zh-CN" altLang="zh-CN" sz="1600" b="1">
                <a:solidFill>
                  <a:srgbClr val="0000FF"/>
                </a:solidFill>
                <a:latin typeface="Consolas" panose="020B0609020204030204" pitchFamily="49" charset="0"/>
                <a:ea typeface="阿里巴巴普惠体" panose="00020600040101010101"/>
              </a:rPr>
              <a:t>id=</a:t>
            </a:r>
            <a:r>
              <a:rPr lang="zh-CN" altLang="zh-CN" sz="1600" b="1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/>
              </a:rPr>
              <a:t>"1"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</a:b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lang="zh-CN" altLang="zh-CN" sz="1600" b="1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/>
              </a:rPr>
              <a:t>name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r>
              <a:rPr lang="zh-CN" altLang="zh-CN" sz="1600">
                <a:solidFill>
                  <a:srgbClr val="000000"/>
                </a:solidFill>
                <a:latin typeface="宋体" panose="02010600030101010101" pitchFamily="2" charset="-122"/>
                <a:ea typeface="阿里巴巴普惠体" panose="00020600040101010101"/>
              </a:rPr>
              <a:t>张三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lang="zh-CN" altLang="zh-CN" sz="1600" b="1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/>
              </a:rPr>
              <a:t>name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</a:b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lang="zh-CN" altLang="zh-CN" sz="1600" b="1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/>
              </a:rPr>
              <a:t>age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&gt;23&lt;/</a:t>
            </a:r>
            <a:r>
              <a:rPr lang="zh-CN" altLang="zh-CN" sz="1600" b="1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/>
              </a:rPr>
              <a:t>age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</a:b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lang="zh-CN" altLang="zh-CN" sz="1600" b="1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/>
              </a:rPr>
              <a:t>student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</a:b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lang="zh-CN" altLang="zh-CN" sz="1600">
                <a:solidFill>
                  <a:srgbClr val="808080"/>
                </a:solidFill>
                <a:latin typeface="Consolas" panose="020B0609020204030204" pitchFamily="49" charset="0"/>
                <a:ea typeface="阿里巴巴普惠体" panose="00020600040101010101"/>
              </a:rPr>
              <a:t>&lt;!--</a:t>
            </a:r>
            <a:r>
              <a:rPr lang="zh-CN" altLang="zh-CN" sz="1600">
                <a:solidFill>
                  <a:srgbClr val="808080"/>
                </a:solidFill>
                <a:latin typeface="宋体" panose="02010600030101010101" pitchFamily="2" charset="-122"/>
                <a:ea typeface="阿里巴巴普惠体" panose="00020600040101010101"/>
              </a:rPr>
              <a:t>第二个学生信息</a:t>
            </a:r>
            <a:r>
              <a:rPr lang="zh-CN" altLang="zh-CN" sz="1600">
                <a:solidFill>
                  <a:srgbClr val="808080"/>
                </a:solidFill>
                <a:latin typeface="Consolas" panose="020B0609020204030204" pitchFamily="49" charset="0"/>
                <a:ea typeface="阿里巴巴普惠体" panose="00020600040101010101"/>
              </a:rPr>
              <a:t>--&gt;</a:t>
            </a:r>
            <a:br>
              <a:rPr lang="zh-CN" altLang="zh-CN" sz="1600">
                <a:solidFill>
                  <a:srgbClr val="808080"/>
                </a:solidFill>
                <a:latin typeface="Consolas" panose="020B0609020204030204" pitchFamily="49" charset="0"/>
                <a:ea typeface="阿里巴巴普惠体" panose="00020600040101010101"/>
              </a:rPr>
            </a:br>
            <a:r>
              <a:rPr lang="zh-CN" altLang="zh-CN" sz="1600">
                <a:solidFill>
                  <a:srgbClr val="808080"/>
                </a:solidFill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lang="zh-CN" altLang="zh-CN" sz="1600" b="1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/>
              </a:rPr>
              <a:t>student </a:t>
            </a:r>
            <a:r>
              <a:rPr lang="zh-CN" altLang="zh-CN" sz="1600" b="1">
                <a:solidFill>
                  <a:srgbClr val="0000FF"/>
                </a:solidFill>
                <a:latin typeface="Consolas" panose="020B0609020204030204" pitchFamily="49" charset="0"/>
                <a:ea typeface="阿里巴巴普惠体" panose="00020600040101010101"/>
              </a:rPr>
              <a:t>id=</a:t>
            </a:r>
            <a:r>
              <a:rPr lang="zh-CN" altLang="zh-CN" sz="1600" b="1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/>
              </a:rPr>
              <a:t>"2"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</a:b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lang="zh-CN" altLang="zh-CN" sz="1600" b="1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/>
              </a:rPr>
              <a:t>name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r>
              <a:rPr lang="zh-CN" altLang="zh-CN" sz="1600">
                <a:solidFill>
                  <a:srgbClr val="000000"/>
                </a:solidFill>
                <a:latin typeface="宋体" panose="02010600030101010101" pitchFamily="2" charset="-122"/>
                <a:ea typeface="阿里巴巴普惠体" panose="00020600040101010101"/>
              </a:rPr>
              <a:t>李四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lang="zh-CN" altLang="zh-CN" sz="1600" b="1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/>
              </a:rPr>
              <a:t>name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</a:b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lang="zh-CN" altLang="zh-CN" sz="1600" b="1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/>
              </a:rPr>
              <a:t>age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&gt;24&lt;/</a:t>
            </a:r>
            <a:r>
              <a:rPr lang="zh-CN" altLang="zh-CN" sz="1600" b="1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/>
              </a:rPr>
              <a:t>age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</a:b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    &lt;/</a:t>
            </a:r>
            <a:r>
              <a:rPr lang="zh-CN" altLang="zh-CN" sz="1600" b="1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/>
              </a:rPr>
              <a:t>student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</a:b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lang="zh-CN" altLang="zh-CN" sz="1600" b="1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/>
              </a:rPr>
              <a:t>students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lang="zh-CN" altLang="zh-CN" sz="1600">
              <a:ea typeface="阿里巴巴普惠体" panose="00020600040101010101"/>
            </a:endParaRPr>
          </a:p>
        </p:txBody>
      </p:sp>
      <p:sp>
        <p:nvSpPr>
          <p:cNvPr id="21" name="圆角矩形 1">
            <a:extLst>
              <a:ext uri="{FF2B5EF4-FFF2-40B4-BE49-F238E27FC236}">
                <a16:creationId xmlns:a16="http://schemas.microsoft.com/office/drawing/2014/main" id="{30ECDD54-F026-49C6-99AB-19CF81295DDF}"/>
              </a:ext>
            </a:extLst>
          </p:cNvPr>
          <p:cNvSpPr/>
          <p:nvPr/>
        </p:nvSpPr>
        <p:spPr>
          <a:xfrm>
            <a:off x="357408" y="1678128"/>
            <a:ext cx="4859325" cy="329960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F39E094-6431-4EFE-B1B9-C4C4A1660776}"/>
              </a:ext>
            </a:extLst>
          </p:cNvPr>
          <p:cNvCxnSpPr/>
          <p:nvPr/>
        </p:nvCxnSpPr>
        <p:spPr>
          <a:xfrm>
            <a:off x="692372" y="2219465"/>
            <a:ext cx="936625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665533C-6466-43C9-8684-D5FF7547678F}"/>
              </a:ext>
            </a:extLst>
          </p:cNvPr>
          <p:cNvCxnSpPr>
            <a:cxnSpLocks/>
          </p:cNvCxnSpPr>
          <p:nvPr/>
        </p:nvCxnSpPr>
        <p:spPr>
          <a:xfrm>
            <a:off x="1078134" y="2702065"/>
            <a:ext cx="903288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7A1B913-1896-42E4-8F3B-D99E6107DEA7}"/>
              </a:ext>
            </a:extLst>
          </p:cNvPr>
          <p:cNvCxnSpPr>
            <a:cxnSpLocks/>
          </p:cNvCxnSpPr>
          <p:nvPr/>
        </p:nvCxnSpPr>
        <p:spPr>
          <a:xfrm>
            <a:off x="1525809" y="2975644"/>
            <a:ext cx="487363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AD4F36C-BFFA-4930-B6E6-CF5CBF08E6C1}"/>
              </a:ext>
            </a:extLst>
          </p:cNvPr>
          <p:cNvCxnSpPr>
            <a:cxnSpLocks/>
          </p:cNvCxnSpPr>
          <p:nvPr/>
        </p:nvCxnSpPr>
        <p:spPr>
          <a:xfrm>
            <a:off x="2745009" y="2984640"/>
            <a:ext cx="563880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E0A9513-661D-4004-9D64-77DFAF2E4133}"/>
              </a:ext>
            </a:extLst>
          </p:cNvPr>
          <p:cNvCxnSpPr>
            <a:cxnSpLocks/>
          </p:cNvCxnSpPr>
          <p:nvPr/>
        </p:nvCxnSpPr>
        <p:spPr>
          <a:xfrm>
            <a:off x="1570259" y="3221178"/>
            <a:ext cx="430213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D0654E-8782-4320-AA7D-9077213E9B9C}"/>
              </a:ext>
            </a:extLst>
          </p:cNvPr>
          <p:cNvCxnSpPr>
            <a:cxnSpLocks/>
          </p:cNvCxnSpPr>
          <p:nvPr/>
        </p:nvCxnSpPr>
        <p:spPr>
          <a:xfrm>
            <a:off x="2410047" y="3230703"/>
            <a:ext cx="490537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18FC72F-B933-46DB-80D0-549D5BAB67D0}"/>
              </a:ext>
            </a:extLst>
          </p:cNvPr>
          <p:cNvCxnSpPr>
            <a:cxnSpLocks/>
          </p:cNvCxnSpPr>
          <p:nvPr/>
        </p:nvCxnSpPr>
        <p:spPr>
          <a:xfrm>
            <a:off x="1160684" y="3437078"/>
            <a:ext cx="960438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7D4574F-3BBA-4D01-B33E-1DBD0AF1FD81}"/>
              </a:ext>
            </a:extLst>
          </p:cNvPr>
          <p:cNvCxnSpPr>
            <a:cxnSpLocks/>
          </p:cNvCxnSpPr>
          <p:nvPr/>
        </p:nvCxnSpPr>
        <p:spPr>
          <a:xfrm>
            <a:off x="1144809" y="3922853"/>
            <a:ext cx="792163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E24BA83-6DC1-4835-ACDA-D373E4122EEC}"/>
              </a:ext>
            </a:extLst>
          </p:cNvPr>
          <p:cNvCxnSpPr>
            <a:cxnSpLocks/>
          </p:cNvCxnSpPr>
          <p:nvPr/>
        </p:nvCxnSpPr>
        <p:spPr>
          <a:xfrm>
            <a:off x="1551209" y="4184790"/>
            <a:ext cx="541338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6A962DD-F37F-4D87-95C2-DBF5CEBF655C}"/>
              </a:ext>
            </a:extLst>
          </p:cNvPr>
          <p:cNvCxnSpPr>
            <a:cxnSpLocks/>
          </p:cNvCxnSpPr>
          <p:nvPr/>
        </p:nvCxnSpPr>
        <p:spPr>
          <a:xfrm>
            <a:off x="1530572" y="4441965"/>
            <a:ext cx="450850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C6B9F54-A652-48AF-A2A0-E3E455DA5CE8}"/>
              </a:ext>
            </a:extLst>
          </p:cNvPr>
          <p:cNvCxnSpPr>
            <a:cxnSpLocks/>
          </p:cNvCxnSpPr>
          <p:nvPr/>
        </p:nvCxnSpPr>
        <p:spPr>
          <a:xfrm>
            <a:off x="1160684" y="4664215"/>
            <a:ext cx="960438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0FA670F-FCA0-454A-AFE8-55801ADB2791}"/>
              </a:ext>
            </a:extLst>
          </p:cNvPr>
          <p:cNvCxnSpPr>
            <a:cxnSpLocks/>
          </p:cNvCxnSpPr>
          <p:nvPr/>
        </p:nvCxnSpPr>
        <p:spPr>
          <a:xfrm>
            <a:off x="717772" y="4915040"/>
            <a:ext cx="1095375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1E89F17-929C-426A-90F2-B6A4A54764E1}"/>
              </a:ext>
            </a:extLst>
          </p:cNvPr>
          <p:cNvCxnSpPr>
            <a:cxnSpLocks/>
          </p:cNvCxnSpPr>
          <p:nvPr/>
        </p:nvCxnSpPr>
        <p:spPr>
          <a:xfrm>
            <a:off x="2092547" y="2702065"/>
            <a:ext cx="285433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457F058-F72F-4BE5-A699-3D2832F5CBF9}"/>
              </a:ext>
            </a:extLst>
          </p:cNvPr>
          <p:cNvCxnSpPr/>
          <p:nvPr/>
        </p:nvCxnSpPr>
        <p:spPr>
          <a:xfrm>
            <a:off x="2177955" y="2975115"/>
            <a:ext cx="377825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E54250B-6795-427D-8B00-D2E4B2B7AACD}"/>
              </a:ext>
            </a:extLst>
          </p:cNvPr>
          <p:cNvCxnSpPr>
            <a:cxnSpLocks/>
          </p:cNvCxnSpPr>
          <p:nvPr/>
        </p:nvCxnSpPr>
        <p:spPr>
          <a:xfrm>
            <a:off x="2092547" y="3227528"/>
            <a:ext cx="261937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C33B104-F3C2-4EBF-B30A-D95E428364CD}"/>
              </a:ext>
            </a:extLst>
          </p:cNvPr>
          <p:cNvCxnSpPr>
            <a:cxnSpLocks/>
          </p:cNvCxnSpPr>
          <p:nvPr/>
        </p:nvCxnSpPr>
        <p:spPr>
          <a:xfrm>
            <a:off x="2013172" y="4445140"/>
            <a:ext cx="341312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D4A76E8-F981-45F5-B3D0-353CD4CB201A}"/>
              </a:ext>
            </a:extLst>
          </p:cNvPr>
          <p:cNvCxnSpPr>
            <a:cxnSpLocks/>
          </p:cNvCxnSpPr>
          <p:nvPr/>
        </p:nvCxnSpPr>
        <p:spPr>
          <a:xfrm>
            <a:off x="2419572" y="4445140"/>
            <a:ext cx="479742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E476151-AC6D-4451-8109-AB41236B8BA7}"/>
              </a:ext>
            </a:extLst>
          </p:cNvPr>
          <p:cNvCxnSpPr>
            <a:cxnSpLocks/>
          </p:cNvCxnSpPr>
          <p:nvPr/>
        </p:nvCxnSpPr>
        <p:spPr>
          <a:xfrm>
            <a:off x="2092547" y="3922853"/>
            <a:ext cx="295275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1C95C1D-3359-4008-B469-C06C5E6652AC}"/>
              </a:ext>
            </a:extLst>
          </p:cNvPr>
          <p:cNvCxnSpPr>
            <a:cxnSpLocks/>
          </p:cNvCxnSpPr>
          <p:nvPr/>
        </p:nvCxnSpPr>
        <p:spPr>
          <a:xfrm>
            <a:off x="2629122" y="4175265"/>
            <a:ext cx="679767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4B706DC-A94E-4B99-8682-E401488C6FF8}"/>
              </a:ext>
            </a:extLst>
          </p:cNvPr>
          <p:cNvCxnSpPr/>
          <p:nvPr/>
        </p:nvCxnSpPr>
        <p:spPr>
          <a:xfrm>
            <a:off x="2186209" y="4184790"/>
            <a:ext cx="377825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82">
            <a:extLst>
              <a:ext uri="{FF2B5EF4-FFF2-40B4-BE49-F238E27FC236}">
                <a16:creationId xmlns:a16="http://schemas.microsoft.com/office/drawing/2014/main" id="{C0B6764E-93C1-4325-9123-E19CFA154AFF}"/>
              </a:ext>
            </a:extLst>
          </p:cNvPr>
          <p:cNvSpPr/>
          <p:nvPr/>
        </p:nvSpPr>
        <p:spPr>
          <a:xfrm>
            <a:off x="8490116" y="1323666"/>
            <a:ext cx="1223963" cy="4318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83">
            <a:extLst>
              <a:ext uri="{FF2B5EF4-FFF2-40B4-BE49-F238E27FC236}">
                <a16:creationId xmlns:a16="http://schemas.microsoft.com/office/drawing/2014/main" id="{78D69EBA-A07F-4B57-8011-48CA6E073098}"/>
              </a:ext>
            </a:extLst>
          </p:cNvPr>
          <p:cNvSpPr/>
          <p:nvPr/>
        </p:nvSpPr>
        <p:spPr>
          <a:xfrm>
            <a:off x="8490116" y="2060266"/>
            <a:ext cx="1223963" cy="4318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84">
            <a:extLst>
              <a:ext uri="{FF2B5EF4-FFF2-40B4-BE49-F238E27FC236}">
                <a16:creationId xmlns:a16="http://schemas.microsoft.com/office/drawing/2014/main" id="{0DB00935-7D0B-41E0-AC93-DBC1AE82553E}"/>
              </a:ext>
            </a:extLst>
          </p:cNvPr>
          <p:cNvSpPr/>
          <p:nvPr/>
        </p:nvSpPr>
        <p:spPr>
          <a:xfrm>
            <a:off x="7496341" y="2819091"/>
            <a:ext cx="1225550" cy="43338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85">
            <a:extLst>
              <a:ext uri="{FF2B5EF4-FFF2-40B4-BE49-F238E27FC236}">
                <a16:creationId xmlns:a16="http://schemas.microsoft.com/office/drawing/2014/main" id="{ACC12401-6EC6-4778-97D4-650D73251E40}"/>
              </a:ext>
            </a:extLst>
          </p:cNvPr>
          <p:cNvSpPr/>
          <p:nvPr/>
        </p:nvSpPr>
        <p:spPr>
          <a:xfrm>
            <a:off x="9442616" y="2819091"/>
            <a:ext cx="1223963" cy="43338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86">
            <a:extLst>
              <a:ext uri="{FF2B5EF4-FFF2-40B4-BE49-F238E27FC236}">
                <a16:creationId xmlns:a16="http://schemas.microsoft.com/office/drawing/2014/main" id="{B1F5269A-61A5-4E76-A19B-3DC0F1AA79C9}"/>
              </a:ext>
            </a:extLst>
          </p:cNvPr>
          <p:cNvSpPr/>
          <p:nvPr/>
        </p:nvSpPr>
        <p:spPr>
          <a:xfrm>
            <a:off x="7543966" y="3552516"/>
            <a:ext cx="635000" cy="4318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87">
            <a:extLst>
              <a:ext uri="{FF2B5EF4-FFF2-40B4-BE49-F238E27FC236}">
                <a16:creationId xmlns:a16="http://schemas.microsoft.com/office/drawing/2014/main" id="{137312F9-1A84-462C-BB91-C9C6D9FF8DD3}"/>
              </a:ext>
            </a:extLst>
          </p:cNvPr>
          <p:cNvSpPr/>
          <p:nvPr/>
        </p:nvSpPr>
        <p:spPr>
          <a:xfrm>
            <a:off x="8244054" y="3552516"/>
            <a:ext cx="636587" cy="4318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88">
            <a:extLst>
              <a:ext uri="{FF2B5EF4-FFF2-40B4-BE49-F238E27FC236}">
                <a16:creationId xmlns:a16="http://schemas.microsoft.com/office/drawing/2014/main" id="{F4441B91-A19C-4FA1-BAFE-4F0359884AD9}"/>
              </a:ext>
            </a:extLst>
          </p:cNvPr>
          <p:cNvSpPr/>
          <p:nvPr/>
        </p:nvSpPr>
        <p:spPr>
          <a:xfrm>
            <a:off x="7543966" y="4343091"/>
            <a:ext cx="635000" cy="4318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</a:p>
        </p:txBody>
      </p:sp>
      <p:sp>
        <p:nvSpPr>
          <p:cNvPr id="49" name="圆角矩形 89">
            <a:extLst>
              <a:ext uri="{FF2B5EF4-FFF2-40B4-BE49-F238E27FC236}">
                <a16:creationId xmlns:a16="http://schemas.microsoft.com/office/drawing/2014/main" id="{E58C9103-266D-4128-A00A-57EE4EB98EFC}"/>
              </a:ext>
            </a:extLst>
          </p:cNvPr>
          <p:cNvSpPr/>
          <p:nvPr/>
        </p:nvSpPr>
        <p:spPr>
          <a:xfrm>
            <a:off x="8244054" y="4343091"/>
            <a:ext cx="636587" cy="4318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7FB3877-1ABE-4717-84D5-F58E5E56F258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9102891" y="1755466"/>
            <a:ext cx="0" cy="3048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24466F3-A96F-43BA-8B17-16251E90C70F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flipH="1">
            <a:off x="8109116" y="2492066"/>
            <a:ext cx="993775" cy="3270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E4057F8-9288-4D5C-82DD-B4CC21BE9375}"/>
              </a:ext>
            </a:extLst>
          </p:cNvPr>
          <p:cNvCxnSpPr>
            <a:stCxn id="44" idx="2"/>
            <a:endCxn id="46" idx="0"/>
          </p:cNvCxnSpPr>
          <p:nvPr/>
        </p:nvCxnSpPr>
        <p:spPr>
          <a:xfrm flipH="1">
            <a:off x="7861466" y="3252479"/>
            <a:ext cx="247650" cy="3000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2A1C3C4-9E74-4901-A786-C6918DF97B8F}"/>
              </a:ext>
            </a:extLst>
          </p:cNvPr>
          <p:cNvCxnSpPr>
            <a:stCxn id="44" idx="2"/>
            <a:endCxn id="47" idx="0"/>
          </p:cNvCxnSpPr>
          <p:nvPr/>
        </p:nvCxnSpPr>
        <p:spPr>
          <a:xfrm>
            <a:off x="8109116" y="3252479"/>
            <a:ext cx="453232" cy="3000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AA6D067-E388-4E1D-8CA9-2B210D78A43F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7861466" y="3984316"/>
            <a:ext cx="0" cy="3587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D5A91C2-441A-4512-851A-1D255EF60395}"/>
              </a:ext>
            </a:extLst>
          </p:cNvPr>
          <p:cNvCxnSpPr>
            <a:stCxn id="47" idx="2"/>
            <a:endCxn id="49" idx="0"/>
          </p:cNvCxnSpPr>
          <p:nvPr/>
        </p:nvCxnSpPr>
        <p:spPr>
          <a:xfrm>
            <a:off x="8562348" y="3984316"/>
            <a:ext cx="0" cy="3587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34B0B50-9674-4127-B739-773DAC1D21EE}"/>
              </a:ext>
            </a:extLst>
          </p:cNvPr>
          <p:cNvCxnSpPr>
            <a:stCxn id="43" idx="2"/>
            <a:endCxn id="45" idx="0"/>
          </p:cNvCxnSpPr>
          <p:nvPr/>
        </p:nvCxnSpPr>
        <p:spPr>
          <a:xfrm>
            <a:off x="9102891" y="2492066"/>
            <a:ext cx="950913" cy="3270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105">
            <a:extLst>
              <a:ext uri="{FF2B5EF4-FFF2-40B4-BE49-F238E27FC236}">
                <a16:creationId xmlns:a16="http://schemas.microsoft.com/office/drawing/2014/main" id="{C83DBDE3-CCA6-479A-B464-DAB902D25CDB}"/>
              </a:ext>
            </a:extLst>
          </p:cNvPr>
          <p:cNvSpPr/>
          <p:nvPr/>
        </p:nvSpPr>
        <p:spPr>
          <a:xfrm>
            <a:off x="9759958" y="3552516"/>
            <a:ext cx="635000" cy="4318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106">
            <a:extLst>
              <a:ext uri="{FF2B5EF4-FFF2-40B4-BE49-F238E27FC236}">
                <a16:creationId xmlns:a16="http://schemas.microsoft.com/office/drawing/2014/main" id="{0F96BD71-62B2-44E2-B7DD-CDDEF26BA21D}"/>
              </a:ext>
            </a:extLst>
          </p:cNvPr>
          <p:cNvSpPr/>
          <p:nvPr/>
        </p:nvSpPr>
        <p:spPr>
          <a:xfrm>
            <a:off x="10469411" y="3552516"/>
            <a:ext cx="636588" cy="4318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107">
            <a:extLst>
              <a:ext uri="{FF2B5EF4-FFF2-40B4-BE49-F238E27FC236}">
                <a16:creationId xmlns:a16="http://schemas.microsoft.com/office/drawing/2014/main" id="{E0694ADB-8214-4694-B47E-CC0B4E75FACF}"/>
              </a:ext>
            </a:extLst>
          </p:cNvPr>
          <p:cNvSpPr/>
          <p:nvPr/>
        </p:nvSpPr>
        <p:spPr>
          <a:xfrm>
            <a:off x="9759958" y="4343091"/>
            <a:ext cx="635000" cy="4318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李四</a:t>
            </a:r>
          </a:p>
        </p:txBody>
      </p:sp>
      <p:sp>
        <p:nvSpPr>
          <p:cNvPr id="60" name="圆角矩形 108">
            <a:extLst>
              <a:ext uri="{FF2B5EF4-FFF2-40B4-BE49-F238E27FC236}">
                <a16:creationId xmlns:a16="http://schemas.microsoft.com/office/drawing/2014/main" id="{CF0200F7-1EFB-48DB-93E4-E7CEA272B924}"/>
              </a:ext>
            </a:extLst>
          </p:cNvPr>
          <p:cNvSpPr/>
          <p:nvPr/>
        </p:nvSpPr>
        <p:spPr>
          <a:xfrm>
            <a:off x="10469411" y="4343091"/>
            <a:ext cx="636588" cy="4318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5431117-50E4-4CB0-8A1C-19A0D6303991}"/>
              </a:ext>
            </a:extLst>
          </p:cNvPr>
          <p:cNvCxnSpPr>
            <a:stCxn id="45" idx="2"/>
            <a:endCxn id="57" idx="0"/>
          </p:cNvCxnSpPr>
          <p:nvPr/>
        </p:nvCxnSpPr>
        <p:spPr>
          <a:xfrm>
            <a:off x="10054598" y="3252479"/>
            <a:ext cx="22860" cy="3000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64B439A-357A-48B2-9377-710207A6CA52}"/>
              </a:ext>
            </a:extLst>
          </p:cNvPr>
          <p:cNvCxnSpPr>
            <a:stCxn id="45" idx="2"/>
            <a:endCxn id="58" idx="0"/>
          </p:cNvCxnSpPr>
          <p:nvPr/>
        </p:nvCxnSpPr>
        <p:spPr>
          <a:xfrm>
            <a:off x="10054598" y="3252479"/>
            <a:ext cx="733107" cy="3000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45945C3-2F4B-4687-8169-B116A4227872}"/>
              </a:ext>
            </a:extLst>
          </p:cNvPr>
          <p:cNvCxnSpPr>
            <a:stCxn id="57" idx="2"/>
            <a:endCxn id="59" idx="0"/>
          </p:cNvCxnSpPr>
          <p:nvPr/>
        </p:nvCxnSpPr>
        <p:spPr>
          <a:xfrm>
            <a:off x="10077458" y="3984316"/>
            <a:ext cx="0" cy="3587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DC3D2C9-DBAB-4842-8C64-90C711732894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>
            <a:off x="10787705" y="3984316"/>
            <a:ext cx="0" cy="3587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B86B195-9D1E-43F7-9656-F25348963883}"/>
              </a:ext>
            </a:extLst>
          </p:cNvPr>
          <p:cNvCxnSpPr>
            <a:stCxn id="44" idx="2"/>
            <a:endCxn id="66" idx="0"/>
          </p:cNvCxnSpPr>
          <p:nvPr/>
        </p:nvCxnSpPr>
        <p:spPr>
          <a:xfrm flipH="1">
            <a:off x="7143916" y="3252479"/>
            <a:ext cx="965200" cy="3000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128">
            <a:extLst>
              <a:ext uri="{FF2B5EF4-FFF2-40B4-BE49-F238E27FC236}">
                <a16:creationId xmlns:a16="http://schemas.microsoft.com/office/drawing/2014/main" id="{F2CED7D4-974D-451C-9EA8-9177AEC05812}"/>
              </a:ext>
            </a:extLst>
          </p:cNvPr>
          <p:cNvSpPr/>
          <p:nvPr/>
        </p:nvSpPr>
        <p:spPr>
          <a:xfrm>
            <a:off x="6826416" y="3552516"/>
            <a:ext cx="635000" cy="4318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129">
            <a:extLst>
              <a:ext uri="{FF2B5EF4-FFF2-40B4-BE49-F238E27FC236}">
                <a16:creationId xmlns:a16="http://schemas.microsoft.com/office/drawing/2014/main" id="{A70875EC-DDA9-48A3-9CEB-8E0F9A3DCB43}"/>
              </a:ext>
            </a:extLst>
          </p:cNvPr>
          <p:cNvSpPr/>
          <p:nvPr/>
        </p:nvSpPr>
        <p:spPr>
          <a:xfrm>
            <a:off x="6826416" y="4343091"/>
            <a:ext cx="635000" cy="4318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D26D84D-92EF-4EED-A362-4DB186F77AC4}"/>
              </a:ext>
            </a:extLst>
          </p:cNvPr>
          <p:cNvCxnSpPr>
            <a:stCxn id="66" idx="2"/>
            <a:endCxn id="67" idx="0"/>
          </p:cNvCxnSpPr>
          <p:nvPr/>
        </p:nvCxnSpPr>
        <p:spPr>
          <a:xfrm>
            <a:off x="7143916" y="3984316"/>
            <a:ext cx="0" cy="3587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140">
            <a:extLst>
              <a:ext uri="{FF2B5EF4-FFF2-40B4-BE49-F238E27FC236}">
                <a16:creationId xmlns:a16="http://schemas.microsoft.com/office/drawing/2014/main" id="{22C2DD26-452F-4B9C-AD34-83EADE0AE162}"/>
              </a:ext>
            </a:extLst>
          </p:cNvPr>
          <p:cNvSpPr/>
          <p:nvPr/>
        </p:nvSpPr>
        <p:spPr>
          <a:xfrm>
            <a:off x="9050504" y="3552516"/>
            <a:ext cx="635000" cy="4318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141">
            <a:extLst>
              <a:ext uri="{FF2B5EF4-FFF2-40B4-BE49-F238E27FC236}">
                <a16:creationId xmlns:a16="http://schemas.microsoft.com/office/drawing/2014/main" id="{040FC908-714E-415D-B6BB-7D6C07AED9F0}"/>
              </a:ext>
            </a:extLst>
          </p:cNvPr>
          <p:cNvSpPr/>
          <p:nvPr/>
        </p:nvSpPr>
        <p:spPr>
          <a:xfrm>
            <a:off x="9050504" y="4343091"/>
            <a:ext cx="635000" cy="4318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2B193E0-6326-46D1-B944-5348A390D7B6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>
            <a:off x="9368004" y="3984316"/>
            <a:ext cx="0" cy="3587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44AF186-9A90-4699-A5B2-DF918579C363}"/>
              </a:ext>
            </a:extLst>
          </p:cNvPr>
          <p:cNvCxnSpPr>
            <a:stCxn id="45" idx="2"/>
            <a:endCxn id="69" idx="0"/>
          </p:cNvCxnSpPr>
          <p:nvPr/>
        </p:nvCxnSpPr>
        <p:spPr>
          <a:xfrm flipH="1">
            <a:off x="9368004" y="3252479"/>
            <a:ext cx="686594" cy="3000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74BAED5-4262-4C98-A7FC-0C8076FDB304}"/>
              </a:ext>
            </a:extLst>
          </p:cNvPr>
          <p:cNvCxnSpPr>
            <a:cxnSpLocks/>
          </p:cNvCxnSpPr>
          <p:nvPr/>
        </p:nvCxnSpPr>
        <p:spPr>
          <a:xfrm>
            <a:off x="2419572" y="2702065"/>
            <a:ext cx="260667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36E73AE5-801F-4EFE-913F-CEB2D1958BC0}"/>
              </a:ext>
            </a:extLst>
          </p:cNvPr>
          <p:cNvCxnSpPr>
            <a:cxnSpLocks/>
          </p:cNvCxnSpPr>
          <p:nvPr/>
        </p:nvCxnSpPr>
        <p:spPr>
          <a:xfrm>
            <a:off x="2486247" y="3913328"/>
            <a:ext cx="174942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5EA52EB3-5A2A-4EBC-8ABD-61300A6A4064}"/>
              </a:ext>
            </a:extLst>
          </p:cNvPr>
          <p:cNvSpPr/>
          <p:nvPr/>
        </p:nvSpPr>
        <p:spPr>
          <a:xfrm>
            <a:off x="5423066" y="5028891"/>
            <a:ext cx="30011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阿里巴巴普惠体" panose="00020600040101010101"/>
              </a:rPr>
              <a:t>Document</a:t>
            </a:r>
            <a:r>
              <a:rPr lang="zh-CN" altLang="en-US" sz="1600" dirty="0">
                <a:latin typeface="微软雅黑" pitchFamily="34" charset="-122"/>
                <a:ea typeface="阿里巴巴普惠体" panose="00020600040101010101"/>
              </a:rPr>
              <a:t>对象：整个</a:t>
            </a:r>
            <a:r>
              <a:rPr lang="en-US" altLang="zh-CN" sz="1600" dirty="0">
                <a:latin typeface="微软雅黑" pitchFamily="34" charset="-122"/>
                <a:ea typeface="阿里巴巴普惠体" panose="00020600040101010101"/>
              </a:rPr>
              <a:t>xml</a:t>
            </a:r>
            <a:r>
              <a:rPr lang="zh-CN" altLang="en-US" sz="1600" dirty="0">
                <a:latin typeface="微软雅黑" pitchFamily="34" charset="-122"/>
                <a:ea typeface="阿里巴巴普惠体" panose="00020600040101010101"/>
              </a:rPr>
              <a:t>文档</a:t>
            </a:r>
            <a:endParaRPr lang="zh-CN" altLang="en-US" sz="1600" dirty="0">
              <a:ea typeface="阿里巴巴普惠体" panose="00020600040101010101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54166C9F-BA53-491B-853A-34AB06F1A77D}"/>
              </a:ext>
            </a:extLst>
          </p:cNvPr>
          <p:cNvSpPr/>
          <p:nvPr/>
        </p:nvSpPr>
        <p:spPr>
          <a:xfrm>
            <a:off x="5423066" y="5424178"/>
            <a:ext cx="20072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阿里巴巴普惠体" panose="00020600040101010101"/>
              </a:rPr>
              <a:t>Element</a:t>
            </a:r>
            <a:r>
              <a:rPr lang="zh-CN" altLang="en-US" sz="1600" dirty="0">
                <a:latin typeface="微软雅黑" pitchFamily="34" charset="-122"/>
                <a:ea typeface="阿里巴巴普惠体" panose="00020600040101010101"/>
              </a:rPr>
              <a:t>对象：标签</a:t>
            </a:r>
            <a:endParaRPr lang="zh-CN" altLang="en-US" sz="1600" dirty="0">
              <a:ea typeface="阿里巴巴普惠体" panose="00020600040101010101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838C5A29-6AEB-4708-9AEE-D697A5FF5B54}"/>
              </a:ext>
            </a:extLst>
          </p:cNvPr>
          <p:cNvSpPr/>
          <p:nvPr/>
        </p:nvSpPr>
        <p:spPr>
          <a:xfrm>
            <a:off x="5421478" y="5771841"/>
            <a:ext cx="20748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阿里巴巴普惠体" panose="00020600040101010101"/>
              </a:rPr>
              <a:t>Attribute</a:t>
            </a:r>
            <a:r>
              <a:rPr lang="zh-CN" altLang="en-US" sz="1600">
                <a:latin typeface="微软雅黑" pitchFamily="34" charset="-122"/>
                <a:ea typeface="阿里巴巴普惠体" panose="00020600040101010101"/>
              </a:rPr>
              <a:t>对象：属性</a:t>
            </a:r>
            <a:endParaRPr lang="zh-CN" altLang="en-US" sz="1600" dirty="0">
              <a:ea typeface="阿里巴巴普惠体" panose="00020600040101010101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9041D845-68A5-4C8E-B37F-C9CD7F8DCE18}"/>
              </a:ext>
            </a:extLst>
          </p:cNvPr>
          <p:cNvSpPr/>
          <p:nvPr/>
        </p:nvSpPr>
        <p:spPr>
          <a:xfrm>
            <a:off x="5427828" y="6109978"/>
            <a:ext cx="20133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阿里巴巴普惠体" panose="00020600040101010101"/>
              </a:rPr>
              <a:t>Text</a:t>
            </a:r>
            <a:r>
              <a:rPr lang="zh-CN" altLang="en-US" sz="1600">
                <a:latin typeface="微软雅黑" pitchFamily="34" charset="-122"/>
                <a:ea typeface="阿里巴巴普惠体" panose="00020600040101010101"/>
              </a:rPr>
              <a:t>对象：文本</a:t>
            </a:r>
            <a:r>
              <a:rPr lang="zh-CN" altLang="en-US" sz="1600" dirty="0">
                <a:latin typeface="微软雅黑" pitchFamily="34" charset="-122"/>
                <a:ea typeface="阿里巴巴普惠体" panose="00020600040101010101"/>
              </a:rPr>
              <a:t>内容</a:t>
            </a:r>
            <a:endParaRPr lang="zh-CN" altLang="en-US" sz="1600" dirty="0">
              <a:ea typeface="阿里巴巴普惠体" panose="00020600040101010101"/>
            </a:endParaRPr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5C33D46F-FE36-48AB-89DE-21D4E65F26C1}"/>
              </a:ext>
            </a:extLst>
          </p:cNvPr>
          <p:cNvGrpSpPr/>
          <p:nvPr/>
        </p:nvGrpSpPr>
        <p:grpSpPr>
          <a:xfrm>
            <a:off x="7430347" y="5593455"/>
            <a:ext cx="2461525" cy="787400"/>
            <a:chOff x="7430347" y="1642507"/>
            <a:chExt cx="2461525" cy="787400"/>
          </a:xfrm>
        </p:grpSpPr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61E29535-4ADD-4A05-BDAA-173062A6125D}"/>
                </a:ext>
              </a:extLst>
            </p:cNvPr>
            <p:cNvGrpSpPr/>
            <p:nvPr/>
          </p:nvGrpSpPr>
          <p:grpSpPr>
            <a:xfrm>
              <a:off x="7430347" y="1744107"/>
              <a:ext cx="1321469" cy="685800"/>
              <a:chOff x="7430347" y="1744107"/>
              <a:chExt cx="1321469" cy="685800"/>
            </a:xfrm>
          </p:grpSpPr>
          <p:cxnSp>
            <p:nvCxnSpPr>
              <p:cNvPr id="124" name="直接箭头连接符 123">
                <a:extLst>
                  <a:ext uri="{FF2B5EF4-FFF2-40B4-BE49-F238E27FC236}">
                    <a16:creationId xmlns:a16="http://schemas.microsoft.com/office/drawing/2014/main" id="{7AF81327-F051-4167-89D5-7994CE4D778B}"/>
                  </a:ext>
                </a:extLst>
              </p:cNvPr>
              <p:cNvCxnSpPr>
                <a:cxnSpLocks/>
                <a:stCxn id="118" idx="3"/>
                <a:endCxn id="123" idx="1"/>
              </p:cNvCxnSpPr>
              <p:nvPr/>
            </p:nvCxnSpPr>
            <p:spPr>
              <a:xfrm>
                <a:off x="7430347" y="1744107"/>
                <a:ext cx="1321469" cy="6767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4469FE69-844E-4D6F-922D-916C4CF37AD0}"/>
                  </a:ext>
                </a:extLst>
              </p:cNvPr>
              <p:cNvCxnSpPr>
                <a:cxnSpLocks/>
                <a:stCxn id="119" idx="3"/>
                <a:endCxn id="123" idx="1"/>
              </p:cNvCxnSpPr>
              <p:nvPr/>
            </p:nvCxnSpPr>
            <p:spPr>
              <a:xfrm flipV="1">
                <a:off x="7496341" y="1811784"/>
                <a:ext cx="1255475" cy="27998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>
                <a:extLst>
                  <a:ext uri="{FF2B5EF4-FFF2-40B4-BE49-F238E27FC236}">
                    <a16:creationId xmlns:a16="http://schemas.microsoft.com/office/drawing/2014/main" id="{09DF40C7-8023-4AE8-A2F2-147EA73A2847}"/>
                  </a:ext>
                </a:extLst>
              </p:cNvPr>
              <p:cNvCxnSpPr>
                <a:cxnSpLocks/>
                <a:stCxn id="120" idx="3"/>
                <a:endCxn id="123" idx="1"/>
              </p:cNvCxnSpPr>
              <p:nvPr/>
            </p:nvCxnSpPr>
            <p:spPr>
              <a:xfrm flipV="1">
                <a:off x="7441136" y="1811784"/>
                <a:ext cx="1310680" cy="618123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B0B44FC5-36FE-4653-A271-9971602715CB}"/>
                </a:ext>
              </a:extLst>
            </p:cNvPr>
            <p:cNvSpPr/>
            <p:nvPr/>
          </p:nvSpPr>
          <p:spPr>
            <a:xfrm>
              <a:off x="8751816" y="1642507"/>
              <a:ext cx="11400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latin typeface="微软雅黑" pitchFamily="34" charset="-122"/>
                  <a:ea typeface="阿里巴巴普惠体" panose="00020600040101010101"/>
                </a:rPr>
                <a:t>Node</a:t>
              </a:r>
              <a:r>
                <a:rPr lang="zh-CN" altLang="en-US" sz="1600" dirty="0">
                  <a:latin typeface="微软雅黑" pitchFamily="34" charset="-122"/>
                  <a:ea typeface="阿里巴巴普惠体" panose="00020600040101010101"/>
                </a:rPr>
                <a:t>对象</a:t>
              </a:r>
              <a:endParaRPr lang="zh-CN" altLang="en-US" sz="1600" dirty="0">
                <a:ea typeface="阿里巴巴普惠体" panose="0002060004010101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286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F519"/>
                                      </p:to>
                                    </p:animClr>
                                    <p:set>
                                      <p:cBhvr>
                                        <p:cTn id="2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96BC"/>
                                      </p:to>
                                    </p:animClr>
                                    <p:set>
                                      <p:cBhvr>
                                        <p:cTn id="2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96BC"/>
                                      </p:to>
                                    </p:animClr>
                                    <p:set>
                                      <p:cBhvr>
                                        <p:cTn id="2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96BC"/>
                                      </p:to>
                                    </p:animClr>
                                    <p:set>
                                      <p:cBhvr>
                                        <p:cTn id="2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96BC"/>
                                      </p:to>
                                    </p:animClr>
                                    <p:set>
                                      <p:cBhvr>
                                        <p:cTn id="24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96BC"/>
                                      </p:to>
                                    </p:animClr>
                                    <p:set>
                                      <p:cBhvr>
                                        <p:cTn id="2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96BC"/>
                                      </p:to>
                                    </p:animClr>
                                    <p:set>
                                      <p:cBhvr>
                                        <p:cTn id="25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C32CC"/>
                                      </p:to>
                                    </p:animClr>
                                    <p:set>
                                      <p:cBhvr>
                                        <p:cTn id="25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C32CC"/>
                                      </p:to>
                                    </p:animClr>
                                    <p:set>
                                      <p:cBhvr>
                                        <p:cTn id="2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7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8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8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1" grpId="1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7" grpId="0" animBg="1"/>
      <p:bldP spid="58" grpId="0" animBg="1"/>
      <p:bldP spid="59" grpId="0" animBg="1"/>
      <p:bldP spid="60" grpId="0" animBg="1"/>
      <p:bldP spid="66" grpId="0" animBg="1"/>
      <p:bldP spid="67" grpId="0" animBg="1"/>
      <p:bldP spid="69" grpId="0" animBg="1"/>
      <p:bldP spid="70" grpId="0" animBg="1"/>
      <p:bldP spid="117" grpId="0"/>
      <p:bldP spid="118" grpId="0"/>
      <p:bldP spid="119" grpId="0"/>
      <p:bldP spid="1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39714" y="1173480"/>
            <a:ext cx="8355736" cy="4511040"/>
          </a:xfrm>
        </p:spPr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解析的文档对象模型是怎么样的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/>
              <a:t>Dom</a:t>
            </a:r>
            <a:r>
              <a:rPr lang="zh-CN" altLang="en-US" dirty="0"/>
              <a:t>解析常用技术框架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Dom4J</a:t>
            </a:r>
            <a:endParaRPr lang="en-US" altLang="zh-CN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6F35EB9-DDDB-45F0-A4F9-6509EB8AC495}"/>
              </a:ext>
            </a:extLst>
          </p:cNvPr>
          <p:cNvSpPr/>
          <p:nvPr/>
        </p:nvSpPr>
        <p:spPr>
          <a:xfrm>
            <a:off x="5138586" y="2516773"/>
            <a:ext cx="30011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阿里巴巴普惠体" panose="00020600040101010101"/>
              </a:rPr>
              <a:t>Document</a:t>
            </a:r>
            <a:r>
              <a:rPr lang="zh-CN" altLang="en-US" sz="1600" dirty="0">
                <a:latin typeface="微软雅黑" pitchFamily="34" charset="-122"/>
                <a:ea typeface="阿里巴巴普惠体" panose="00020600040101010101"/>
              </a:rPr>
              <a:t>对象：整个</a:t>
            </a:r>
            <a:r>
              <a:rPr lang="en-US" altLang="zh-CN" sz="1600" dirty="0">
                <a:latin typeface="微软雅黑" pitchFamily="34" charset="-122"/>
                <a:ea typeface="阿里巴巴普惠体" panose="00020600040101010101"/>
              </a:rPr>
              <a:t>xml</a:t>
            </a:r>
            <a:r>
              <a:rPr lang="zh-CN" altLang="en-US" sz="1600" dirty="0">
                <a:latin typeface="微软雅黑" pitchFamily="34" charset="-122"/>
                <a:ea typeface="阿里巴巴普惠体" panose="00020600040101010101"/>
              </a:rPr>
              <a:t>文档</a:t>
            </a:r>
            <a:endParaRPr lang="zh-CN" altLang="en-US" sz="1600" dirty="0">
              <a:ea typeface="阿里巴巴普惠体" panose="00020600040101010101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72F344C-A23B-4B35-A259-AFF577C89802}"/>
              </a:ext>
            </a:extLst>
          </p:cNvPr>
          <p:cNvSpPr/>
          <p:nvPr/>
        </p:nvSpPr>
        <p:spPr>
          <a:xfrm>
            <a:off x="5138586" y="2912060"/>
            <a:ext cx="20072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阿里巴巴普惠体" panose="00020600040101010101"/>
              </a:rPr>
              <a:t>Element</a:t>
            </a:r>
            <a:r>
              <a:rPr lang="zh-CN" altLang="en-US" sz="1600" dirty="0">
                <a:latin typeface="微软雅黑" pitchFamily="34" charset="-122"/>
                <a:ea typeface="阿里巴巴普惠体" panose="00020600040101010101"/>
              </a:rPr>
              <a:t>对象：标签</a:t>
            </a:r>
            <a:endParaRPr lang="zh-CN" altLang="en-US" sz="1600" dirty="0">
              <a:ea typeface="阿里巴巴普惠体" panose="00020600040101010101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AB03B78-B6DF-45F7-9336-FAFCEE44D44E}"/>
              </a:ext>
            </a:extLst>
          </p:cNvPr>
          <p:cNvSpPr/>
          <p:nvPr/>
        </p:nvSpPr>
        <p:spPr>
          <a:xfrm>
            <a:off x="5136998" y="3259723"/>
            <a:ext cx="20748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阿里巴巴普惠体" panose="00020600040101010101"/>
              </a:rPr>
              <a:t>Attribute</a:t>
            </a:r>
            <a:r>
              <a:rPr lang="zh-CN" altLang="en-US" sz="1600" dirty="0">
                <a:latin typeface="微软雅黑" pitchFamily="34" charset="-122"/>
                <a:ea typeface="阿里巴巴普惠体" panose="00020600040101010101"/>
              </a:rPr>
              <a:t>对象：属性</a:t>
            </a:r>
            <a:endParaRPr lang="zh-CN" altLang="en-US" sz="1600" dirty="0">
              <a:ea typeface="阿里巴巴普惠体" panose="00020600040101010101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D84365B-B7BA-46BF-8EF9-276A8314FF91}"/>
              </a:ext>
            </a:extLst>
          </p:cNvPr>
          <p:cNvSpPr/>
          <p:nvPr/>
        </p:nvSpPr>
        <p:spPr>
          <a:xfrm>
            <a:off x="5143348" y="3597860"/>
            <a:ext cx="20133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阿里巴巴普惠体" panose="00020600040101010101"/>
              </a:rPr>
              <a:t>Text</a:t>
            </a:r>
            <a:r>
              <a:rPr lang="zh-CN" altLang="en-US" sz="1600" dirty="0">
                <a:latin typeface="微软雅黑" pitchFamily="34" charset="-122"/>
                <a:ea typeface="阿里巴巴普惠体" panose="00020600040101010101"/>
              </a:rPr>
              <a:t>对象：文本内容</a:t>
            </a:r>
            <a:endParaRPr lang="zh-CN" altLang="en-US" sz="1600" dirty="0">
              <a:ea typeface="阿里巴巴普惠体" panose="00020600040101010101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0594D0E-FB86-496F-9023-87A03873A937}"/>
              </a:ext>
            </a:extLst>
          </p:cNvPr>
          <p:cNvGrpSpPr/>
          <p:nvPr/>
        </p:nvGrpSpPr>
        <p:grpSpPr>
          <a:xfrm>
            <a:off x="7145867" y="2299017"/>
            <a:ext cx="3028126" cy="1468120"/>
            <a:chOff x="6747915" y="1642507"/>
            <a:chExt cx="3203021" cy="9220274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92A3470-63D4-41B6-95EC-DA45583365AF}"/>
                </a:ext>
              </a:extLst>
            </p:cNvPr>
            <p:cNvGrpSpPr/>
            <p:nvPr/>
          </p:nvGrpSpPr>
          <p:grpSpPr>
            <a:xfrm>
              <a:off x="6747915" y="4495929"/>
              <a:ext cx="2015313" cy="6366852"/>
              <a:chOff x="6747915" y="4495929"/>
              <a:chExt cx="2015313" cy="6366852"/>
            </a:xfrm>
          </p:grpSpPr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5FD88863-5F00-4ADE-BC87-3E501BC98C2F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 flipV="1">
                <a:off x="6747915" y="4495929"/>
                <a:ext cx="2003901" cy="2059803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F23624DC-945E-4B46-A83A-782872A759B5}"/>
                  </a:ext>
                </a:extLst>
              </p:cNvPr>
              <p:cNvCxnSpPr>
                <a:cxnSpLocks/>
                <a:stCxn id="28" idx="3"/>
              </p:cNvCxnSpPr>
              <p:nvPr/>
            </p:nvCxnSpPr>
            <p:spPr>
              <a:xfrm flipV="1">
                <a:off x="6817721" y="4495929"/>
                <a:ext cx="1934095" cy="424324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941A1688-5D43-43E0-BC06-2DF52C8AFE19}"/>
                  </a:ext>
                </a:extLst>
              </p:cNvPr>
              <p:cNvCxnSpPr>
                <a:cxnSpLocks/>
                <a:stCxn id="29" idx="3"/>
              </p:cNvCxnSpPr>
              <p:nvPr/>
            </p:nvCxnSpPr>
            <p:spPr>
              <a:xfrm flipV="1">
                <a:off x="6759327" y="4495929"/>
                <a:ext cx="2003901" cy="636685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954488D-FFE8-4354-B8A8-953A4F31C2E6}"/>
                </a:ext>
              </a:extLst>
            </p:cNvPr>
            <p:cNvSpPr/>
            <p:nvPr/>
          </p:nvSpPr>
          <p:spPr>
            <a:xfrm>
              <a:off x="8751816" y="1642507"/>
              <a:ext cx="1199120" cy="36725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1600" dirty="0">
                <a:latin typeface="微软雅黑" pitchFamily="34" charset="-122"/>
                <a:ea typeface="阿里巴巴普惠体" panose="00020600040101010101"/>
              </a:endParaRPr>
            </a:p>
            <a:p>
              <a:pPr>
                <a:defRPr/>
              </a:pPr>
              <a:r>
                <a:rPr lang="en-US" altLang="zh-CN" sz="1600" dirty="0">
                  <a:latin typeface="微软雅黑" pitchFamily="34" charset="-122"/>
                  <a:ea typeface="阿里巴巴普惠体" panose="00020600040101010101"/>
                </a:rPr>
                <a:t>Node</a:t>
              </a:r>
              <a:r>
                <a:rPr lang="zh-CN" altLang="en-US" sz="1600" dirty="0">
                  <a:latin typeface="微软雅黑" pitchFamily="34" charset="-122"/>
                  <a:ea typeface="阿里巴巴普惠体" panose="00020600040101010101"/>
                </a:rPr>
                <a:t>对象</a:t>
              </a:r>
              <a:endParaRPr lang="zh-CN" altLang="en-US" sz="1600" dirty="0">
                <a:ea typeface="阿里巴巴普惠体" panose="0002060004010101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530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947" y="1157455"/>
            <a:ext cx="5948421" cy="37750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解析技术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解析技术概述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Dom4J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Dom4J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案例实战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检索技术：</a:t>
            </a:r>
            <a:r>
              <a:rPr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Xpath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设计模式：工厂模式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设计模式：装饰模式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9185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944942"/>
            <a:ext cx="9214230" cy="51719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Dom4J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解析出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/>
              <a:t>需求：</a:t>
            </a:r>
            <a:r>
              <a:rPr lang="zh-CN" altLang="en-US" dirty="0"/>
              <a:t>使用</a:t>
            </a:r>
            <a:r>
              <a:rPr lang="en-US" altLang="zh-CN" dirty="0"/>
              <a:t>Dom4J</a:t>
            </a:r>
            <a:r>
              <a:rPr lang="zh-CN" altLang="en-US" dirty="0"/>
              <a:t>把一个</a:t>
            </a:r>
            <a:r>
              <a:rPr lang="en-US" altLang="zh-CN" dirty="0"/>
              <a:t>XML</a:t>
            </a:r>
            <a:r>
              <a:rPr lang="zh-CN" altLang="en-US" dirty="0"/>
              <a:t>文件的数据进行解析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dirty="0"/>
              <a:t>分析：</a:t>
            </a:r>
            <a:endParaRPr lang="en-US" altLang="zh-CN" b="1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下载</a:t>
            </a:r>
            <a:r>
              <a:rPr lang="en-US" altLang="zh-CN" dirty="0"/>
              <a:t>Dom4j</a:t>
            </a:r>
            <a:r>
              <a:rPr lang="zh-CN" altLang="en-US" dirty="0"/>
              <a:t>框架，官网下载。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/>
              <a:t>在项目中创建一个文件夹：</a:t>
            </a:r>
            <a:r>
              <a:rPr lang="en-US" altLang="zh-CN" dirty="0"/>
              <a:t>lib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/>
              <a:t>将</a:t>
            </a:r>
            <a:r>
              <a:rPr lang="en-US" altLang="zh-CN" dirty="0"/>
              <a:t>dom4j-2.1.1.jar</a:t>
            </a:r>
            <a:r>
              <a:rPr lang="zh-CN" altLang="en-US" dirty="0"/>
              <a:t>文件复制到 </a:t>
            </a:r>
            <a:r>
              <a:rPr lang="en-US" altLang="zh-CN" dirty="0"/>
              <a:t>lib </a:t>
            </a:r>
            <a:r>
              <a:rPr lang="zh-CN" altLang="en-US" dirty="0"/>
              <a:t>文件夹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/>
              <a:t>在</a:t>
            </a:r>
            <a:r>
              <a:rPr lang="en-US" altLang="zh-CN" dirty="0"/>
              <a:t>jar</a:t>
            </a:r>
            <a:r>
              <a:rPr lang="zh-CN" altLang="en-US" dirty="0"/>
              <a:t>文件上点右键，选择 </a:t>
            </a:r>
            <a:r>
              <a:rPr lang="en-US" altLang="zh-CN" dirty="0"/>
              <a:t>Add as Library -&gt; </a:t>
            </a:r>
            <a:r>
              <a:rPr lang="zh-CN" altLang="en-US" dirty="0"/>
              <a:t>点击</a:t>
            </a:r>
            <a:r>
              <a:rPr lang="en-US" altLang="zh-CN" dirty="0"/>
              <a:t>OK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/>
              <a:t>在类中导包使用</a:t>
            </a:r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76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79117" y="1306925"/>
            <a:ext cx="5948421" cy="37750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的创建、语法规则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文档约束方式一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-DTD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约束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文档约束方式二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-schema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约束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lang="en-US" altLang="zh-CN" sz="1600" b="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解析技术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检索技术：</a:t>
            </a:r>
            <a:r>
              <a:rPr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Xpath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设计模式：工厂模式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设计模式：装饰模式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73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85CA644-F46A-4607-B152-5F073F3AF7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219575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SAXReader</a:t>
            </a:r>
            <a:r>
              <a:rPr lang="zh-CN" altLang="en-US" dirty="0"/>
              <a:t>类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Document</a:t>
            </a:r>
            <a:r>
              <a:rPr lang="zh-CN" altLang="en-US" dirty="0"/>
              <a:t>类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1968283-36BC-49B9-94F4-88491CF7B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</a:rPr>
              <a:t>Dom4j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解析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</a:rPr>
              <a:t>XML-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得到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</a:rPr>
              <a:t>Document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7580414-1D98-469F-BFEC-12DC3043B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263771"/>
              </p:ext>
            </p:extLst>
          </p:nvPr>
        </p:nvGraphicFramePr>
        <p:xfrm>
          <a:off x="782320" y="2084085"/>
          <a:ext cx="7646736" cy="1440955"/>
        </p:xfrm>
        <a:graphic>
          <a:graphicData uri="http://schemas.openxmlformats.org/drawingml/2006/table">
            <a:tbl>
              <a:tblPr/>
              <a:tblGrid>
                <a:gridCol w="3897696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86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构造器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561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public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SAXReader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() 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创建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Dom4J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的解析器对象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561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Document read(String 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url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加载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XML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文件成为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Document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对象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50C5E5E-061D-439B-B257-A817CC918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031110"/>
              </p:ext>
            </p:extLst>
          </p:nvPr>
        </p:nvGraphicFramePr>
        <p:xfrm>
          <a:off x="782320" y="4554459"/>
          <a:ext cx="7646736" cy="1032525"/>
        </p:xfrm>
        <a:graphic>
          <a:graphicData uri="http://schemas.openxmlformats.org/drawingml/2006/table">
            <a:tbl>
              <a:tblPr/>
              <a:tblGrid>
                <a:gridCol w="3897856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74888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54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方法名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阿里巴巴普惠体" panose="00020600040101010101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782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Element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getRootElement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() 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获得根元素对象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165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08170" y="669258"/>
            <a:ext cx="5776449" cy="50728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解析技术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解析技术概述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Dom4J</a:t>
            </a:r>
            <a:r>
              <a:rPr lang="zh-CN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</a:t>
            </a:r>
            <a:r>
              <a:rPr lang="en-US" altLang="zh-CN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endParaRPr lang="en-US" altLang="zh-CN" sz="1600" b="0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Dom4J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文件中的各种节点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Dom4J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案例实战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检索技术：</a:t>
            </a:r>
            <a:r>
              <a:rPr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Xpath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设计模式：工厂模式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设计模式：装饰模式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137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85CA644-F46A-4607-B152-5F073F3AF7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8180" y="1377030"/>
            <a:ext cx="10698800" cy="4219575"/>
          </a:xfrm>
        </p:spPr>
        <p:txBody>
          <a:bodyPr/>
          <a:lstStyle/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1968283-36BC-49B9-94F4-88491CF7B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Dom4j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解析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的元素、属性、文本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FFF19FA-F17D-4FE6-A82F-B99FC79EB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597015"/>
              </p:ext>
            </p:extLst>
          </p:nvPr>
        </p:nvGraphicFramePr>
        <p:xfrm>
          <a:off x="782320" y="1876296"/>
          <a:ext cx="10490520" cy="4157258"/>
        </p:xfrm>
        <a:graphic>
          <a:graphicData uri="http://schemas.openxmlformats.org/drawingml/2006/table">
            <a:tbl>
              <a:tblPr/>
              <a:tblGrid>
                <a:gridCol w="4003993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6486527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方法名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阿里巴巴普惠体" panose="00020600040101010101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List&lt;Element&gt; elements()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60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得到当前元素下所有子元素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List&lt;Element&gt; elements(String name)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60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得到当前元素下指定名字的子元素返回集合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Element element(String name)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得到当前元素下指定名字的子元素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,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如果有很多名字相同的返回第一个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674582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String getName()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得到元素名字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852381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String  attributeValue(String name)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通过属性名直接得到属性值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12369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String elementText(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子元素名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得到指定名称的子元素的文本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49709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String 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getText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()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得到文本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622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628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2870" y="1094349"/>
            <a:ext cx="7036488" cy="451104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altLang="zh-CN" dirty="0"/>
              <a:t>Dom4J</a:t>
            </a:r>
            <a:r>
              <a:rPr lang="zh-CN" altLang="en-US" dirty="0"/>
              <a:t>的解析思想？</a:t>
            </a:r>
            <a:endParaRPr lang="en-US" altLang="zh-CN" dirty="0"/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得到文档对象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Document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，从中获取元素对象和内容。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50000"/>
              </a:lnSpc>
            </a:pP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338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947" y="1157455"/>
            <a:ext cx="5948421" cy="37750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解析技术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解析技术概述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Dom4J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Dom4J</a:t>
            </a:r>
            <a:r>
              <a:rPr lang="zh-CN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</a:t>
            </a:r>
            <a:r>
              <a:rPr lang="en-US" altLang="zh-CN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文件中的各种节点</a:t>
            </a:r>
            <a:endParaRPr lang="en-US" altLang="zh-CN" sz="1600" b="0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Dom4J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案例实战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检索技术：</a:t>
            </a:r>
            <a:r>
              <a:rPr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Xpath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设计模式：工厂模式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设计模式：装饰模式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0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96524EE-25BA-47C3-BEEB-8D86967D5E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XML</a:t>
            </a:r>
            <a:r>
              <a:rPr lang="zh-CN" altLang="en-US"/>
              <a:t>解析案例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C613C7D-3996-4047-ACE7-9C36F50A89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ea typeface="Alibaba PuHuiTi R"/>
              </a:rPr>
              <a:t>需求</a:t>
            </a:r>
            <a:r>
              <a:rPr lang="en-US" altLang="zh-CN" dirty="0">
                <a:ea typeface="Alibaba PuHuiTi R"/>
              </a:rPr>
              <a:t>:</a:t>
            </a:r>
            <a:r>
              <a:rPr lang="zh-CN" altLang="en-US" dirty="0">
                <a:ea typeface="Alibaba PuHuiTi R"/>
              </a:rPr>
              <a:t>利用</a:t>
            </a:r>
            <a:r>
              <a:rPr lang="en-US" altLang="zh-CN" dirty="0">
                <a:ea typeface="Alibaba PuHuiTi R"/>
              </a:rPr>
              <a:t>Dom4J</a:t>
            </a:r>
            <a:r>
              <a:rPr lang="zh-CN" altLang="en-US" dirty="0">
                <a:ea typeface="Alibaba PuHuiTi R"/>
              </a:rPr>
              <a:t>的知识，将</a:t>
            </a:r>
            <a:r>
              <a:rPr lang="en-US" altLang="zh-CN" dirty="0">
                <a:ea typeface="Alibaba PuHuiTi R"/>
              </a:rPr>
              <a:t>Contact.xml</a:t>
            </a:r>
            <a:r>
              <a:rPr lang="zh-CN" altLang="en-US" dirty="0">
                <a:ea typeface="Alibaba PuHuiTi R"/>
              </a:rPr>
              <a:t>文件中的联系人数据封装成</a:t>
            </a:r>
            <a:r>
              <a:rPr lang="en-US" altLang="zh-CN" dirty="0">
                <a:ea typeface="Alibaba PuHuiTi R"/>
              </a:rPr>
              <a:t>List</a:t>
            </a:r>
            <a:r>
              <a:rPr lang="zh-CN" altLang="en-US" dirty="0">
                <a:ea typeface="Alibaba PuHuiTi R"/>
              </a:rPr>
              <a:t>集合，其中每个元素是实体类</a:t>
            </a:r>
            <a:r>
              <a:rPr lang="en-US" altLang="zh-CN" dirty="0">
                <a:ea typeface="Alibaba PuHuiTi R"/>
              </a:rPr>
              <a:t>Contact</a:t>
            </a:r>
            <a:r>
              <a:rPr lang="zh-CN" altLang="en-US" dirty="0">
                <a:ea typeface="Alibaba PuHuiTi R"/>
              </a:rPr>
              <a:t>。打印输出 </a:t>
            </a:r>
            <a:r>
              <a:rPr lang="en-US" altLang="zh-CN" dirty="0">
                <a:ea typeface="Alibaba PuHuiTi R"/>
              </a:rPr>
              <a:t>List </a:t>
            </a:r>
            <a:r>
              <a:rPr lang="zh-CN" altLang="en-US" dirty="0">
                <a:ea typeface="Alibaba PuHuiTi R"/>
              </a:rPr>
              <a:t>中的每个元素</a:t>
            </a:r>
            <a:r>
              <a:rPr lang="zh-CN" altLang="en-US" dirty="0"/>
              <a:t>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1381C13-E5C8-4D84-ACE9-48B42DED0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658" y="3042808"/>
            <a:ext cx="6690022" cy="7723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C8F382C-3ED8-474E-9195-54D7BF9C9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816496"/>
            <a:ext cx="3582196" cy="3632048"/>
          </a:xfrm>
          <a:prstGeom prst="rect">
            <a:avLst/>
          </a:prstGeom>
          <a:ln>
            <a:solidFill>
              <a:srgbClr val="515151"/>
            </a:solidFill>
          </a:ln>
        </p:spPr>
      </p:pic>
    </p:spTree>
    <p:extLst>
      <p:ext uri="{BB962C8B-B14F-4D97-AF65-F5344CB8AC3E}">
        <p14:creationId xmlns:p14="http://schemas.microsoft.com/office/powerpoint/2010/main" val="4076313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2869" y="1793630"/>
            <a:ext cx="7004538" cy="2870981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altLang="zh-CN" dirty="0"/>
              <a:t>Dom4J</a:t>
            </a:r>
            <a:r>
              <a:rPr lang="zh-CN" altLang="en-US" dirty="0"/>
              <a:t>的解析后的数据形式。</a:t>
            </a:r>
            <a:endParaRPr lang="en-US" altLang="zh-CN" dirty="0"/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通常数据会封装成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的对象，如单个对象，或者集合对象形式。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50000"/>
              </a:lnSpc>
            </a:pP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37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947" y="1041217"/>
            <a:ext cx="5948421" cy="3775043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解析技术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检索技术：</a:t>
            </a:r>
            <a:r>
              <a:rPr lang="en-US" altLang="zh-CN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Xpath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设计模式：工厂模式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设计模式：装饰模式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535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8954" y="1624204"/>
            <a:ext cx="7470726" cy="3861223"/>
          </a:xfrm>
        </p:spPr>
        <p:txBody>
          <a:bodyPr/>
          <a:lstStyle/>
          <a:p>
            <a:r>
              <a:rPr lang="zh-CN" altLang="en-US" dirty="0"/>
              <a:t>如果需要从</a:t>
            </a:r>
            <a:r>
              <a:rPr lang="en-US" altLang="zh-CN" dirty="0"/>
              <a:t>XML</a:t>
            </a:r>
            <a:r>
              <a:rPr lang="zh-CN" altLang="en-US" dirty="0"/>
              <a:t>文件中检索需要的某个信息（如</a:t>
            </a:r>
            <a:r>
              <a:rPr lang="en-US" altLang="zh-CN" dirty="0"/>
              <a:t>name</a:t>
            </a:r>
            <a:r>
              <a:rPr lang="zh-CN" altLang="en-US" dirty="0"/>
              <a:t>）怎么解决？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Dom4j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需要进行文件的全部解析，然后再寻找数据。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Xpath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技术更加适合做信息检索。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zh-CN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B1C67BC-489F-41FC-8A81-1ED1E0041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5" y="1712127"/>
            <a:ext cx="2877118" cy="266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0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E6A6FC6-A484-4788-BB55-8E09BD35D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1062807"/>
            <a:ext cx="10698800" cy="517190"/>
          </a:xfrm>
        </p:spPr>
        <p:txBody>
          <a:bodyPr/>
          <a:lstStyle/>
          <a:p>
            <a:r>
              <a:rPr lang="en-US" altLang="zh-CN" dirty="0"/>
              <a:t>XPath</a:t>
            </a:r>
            <a:r>
              <a:rPr lang="zh-CN" altLang="en-US" dirty="0"/>
              <a:t>介绍</a:t>
            </a:r>
          </a:p>
        </p:txBody>
      </p: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172F90A7-6712-4D65-BBE3-DA5B0BF3D3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75618"/>
            <a:ext cx="9214230" cy="4219575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XPath</a:t>
            </a:r>
            <a:r>
              <a:rPr lang="zh-CN" altLang="en-US" dirty="0"/>
              <a:t>在解析</a:t>
            </a:r>
            <a:r>
              <a:rPr lang="en-US" altLang="zh-CN" dirty="0"/>
              <a:t>XML</a:t>
            </a:r>
            <a:r>
              <a:rPr lang="zh-CN" altLang="en-US" dirty="0"/>
              <a:t>文档方面提供了一独树一帜的路径思想，更加优雅，高效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XPath</a:t>
            </a:r>
            <a:r>
              <a:rPr lang="zh-CN" altLang="en-US" dirty="0"/>
              <a:t>使用</a:t>
            </a:r>
            <a:r>
              <a:rPr lang="zh-CN" altLang="en-US" dirty="0">
                <a:solidFill>
                  <a:srgbClr val="C00000"/>
                </a:solidFill>
              </a:rPr>
              <a:t>路径表达式</a:t>
            </a:r>
            <a:r>
              <a:rPr lang="zh-CN" altLang="en-US" dirty="0"/>
              <a:t>来定位</a:t>
            </a:r>
            <a:r>
              <a:rPr lang="en-US" altLang="zh-CN" dirty="0"/>
              <a:t>XML</a:t>
            </a:r>
            <a:r>
              <a:rPr lang="zh-CN" altLang="en-US" dirty="0"/>
              <a:t>文档中的元素节点或属性节点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</a:pPr>
            <a:endParaRPr lang="zh-CN" altLang="en-US" dirty="0"/>
          </a:p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rgbClr val="C00000"/>
                </a:solidFill>
              </a:rPr>
              <a:t>示例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元素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子元素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孙元素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</a:rPr>
              <a:t>//</a:t>
            </a:r>
            <a:r>
              <a:rPr lang="zh-CN" altLang="en-US" dirty="0">
                <a:solidFill>
                  <a:srgbClr val="C00000"/>
                </a:solidFill>
              </a:rPr>
              <a:t>子元素</a:t>
            </a:r>
            <a:r>
              <a:rPr lang="en-US" altLang="zh-CN" dirty="0">
                <a:solidFill>
                  <a:srgbClr val="C00000"/>
                </a:solidFill>
              </a:rPr>
              <a:t>//</a:t>
            </a:r>
            <a:r>
              <a:rPr lang="zh-CN" altLang="en-US" dirty="0">
                <a:solidFill>
                  <a:srgbClr val="C00000"/>
                </a:solidFill>
              </a:rPr>
              <a:t>孙元素</a:t>
            </a:r>
          </a:p>
        </p:txBody>
      </p:sp>
    </p:spTree>
    <p:extLst>
      <p:ext uri="{BB962C8B-B14F-4D97-AF65-F5344CB8AC3E}">
        <p14:creationId xmlns:p14="http://schemas.microsoft.com/office/powerpoint/2010/main" val="391314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B4BD91-C28F-481D-AE8F-477BD1896E54}"/>
              </a:ext>
            </a:extLst>
          </p:cNvPr>
          <p:cNvSpPr txBox="1"/>
          <p:nvPr/>
        </p:nvSpPr>
        <p:spPr>
          <a:xfrm>
            <a:off x="926700" y="1428597"/>
            <a:ext cx="10054892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是可扩展标记语言（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eXtensible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Markup Language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）的缩写，它是是一种数据表示格式，可以描述非常复杂的数据结构，常用于传输和存储数据。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13C51-55BD-4112-92B1-AF0BB2C02715}"/>
              </a:ext>
            </a:extLst>
          </p:cNvPr>
          <p:cNvSpPr txBox="1"/>
          <p:nvPr/>
        </p:nvSpPr>
        <p:spPr>
          <a:xfrm>
            <a:off x="926700" y="973120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5B3F90-E9E0-4DD1-BB9F-29A969D5C86C}"/>
              </a:ext>
            </a:extLst>
          </p:cNvPr>
          <p:cNvSpPr txBox="1"/>
          <p:nvPr/>
        </p:nvSpPr>
        <p:spPr>
          <a:xfrm>
            <a:off x="1093331" y="2440477"/>
            <a:ext cx="4322732" cy="212365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&lt;?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 version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="1.0"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encoding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="UTF-8"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?&gt;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sender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&gt;张三&lt;/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sender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receiver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&gt;李四&lt;/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receiver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src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	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</a:t>
            </a:r>
            <a:r>
              <a:rPr lang="en-US" altLang="zh-CN" sz="1200" dirty="0" err="1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addr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&gt;北京&lt;/</a:t>
            </a:r>
            <a:r>
              <a:rPr lang="en-US" altLang="zh-CN" sz="1200" dirty="0" err="1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addr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en-US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2022-11-11 11:11:11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lang="en-US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kumimoji="0" lang="en-US" altLang="zh-CN" sz="1200" b="0" i="0" u="none" strike="noStrike" cap="none" normalizeH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src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current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&gt;武汉&lt;/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current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&gt;广州&lt;/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5224FA-407B-46D3-8123-CF0A6E3FC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569" y="4577632"/>
            <a:ext cx="11083592" cy="2050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的几个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特点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和使用场景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一是纯文本，默认使用UTF-8编码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；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二是可嵌套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；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如果把XML内容存为文件，那么它就是一个XML文件。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的使用场景：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XML内容经常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被当成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进行网络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传输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，或者作为配置文件用于存储系统的信息。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Xpath</a:t>
            </a:r>
            <a:r>
              <a:rPr lang="zh-CN" altLang="en-US" dirty="0"/>
              <a:t>检索出</a:t>
            </a:r>
            <a:r>
              <a:rPr lang="en-US" altLang="zh-CN" dirty="0"/>
              <a:t>XML</a:t>
            </a:r>
            <a:r>
              <a:rPr lang="zh-CN" altLang="en-US" dirty="0"/>
              <a:t>文件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/>
                <a:cs typeface="Alibaba PuHuiTi R" pitchFamily="18" charset="-122"/>
              </a:rPr>
              <a:t>需求：使用</a:t>
            </a:r>
            <a:r>
              <a:rPr lang="en-US" altLang="zh-CN" dirty="0">
                <a:latin typeface="Alibaba PuHuiTi R" pitchFamily="18" charset="-122"/>
                <a:ea typeface="Alibaba PuHuiTi R"/>
                <a:cs typeface="Alibaba PuHuiTi R" pitchFamily="18" charset="-122"/>
              </a:rPr>
              <a:t>Dom4J</a:t>
            </a:r>
            <a:r>
              <a:rPr lang="zh-CN" altLang="en-US" dirty="0">
                <a:latin typeface="Alibaba PuHuiTi R" pitchFamily="18" charset="-122"/>
                <a:ea typeface="Alibaba PuHuiTi R"/>
                <a:cs typeface="Alibaba PuHuiTi R" pitchFamily="18" charset="-122"/>
              </a:rPr>
              <a:t>把一个</a:t>
            </a:r>
            <a:r>
              <a:rPr lang="en-US" altLang="zh-CN" dirty="0">
                <a:latin typeface="Alibaba PuHuiTi R" pitchFamily="18" charset="-122"/>
                <a:ea typeface="Alibaba PuHuiTi R"/>
                <a:cs typeface="Alibaba PuHuiTi R" pitchFamily="18" charset="-122"/>
              </a:rPr>
              <a:t>XML</a:t>
            </a:r>
            <a:r>
              <a:rPr lang="zh-CN" altLang="en-US" dirty="0">
                <a:latin typeface="Alibaba PuHuiTi R" pitchFamily="18" charset="-122"/>
                <a:ea typeface="Alibaba PuHuiTi R"/>
                <a:cs typeface="Alibaba PuHuiTi R" pitchFamily="18" charset="-122"/>
              </a:rPr>
              <a:t>文件的数据进行解析</a:t>
            </a:r>
            <a:endParaRPr lang="en-US" altLang="zh-CN" dirty="0">
              <a:latin typeface="Alibaba PuHuiTi R" pitchFamily="18" charset="-122"/>
              <a:ea typeface="Alibaba PuHuiTi R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/>
              <a:cs typeface="Alibaba PuHuiTi R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ea typeface="Alibaba PuHuiTi R"/>
              </a:rPr>
              <a:t>导入</a:t>
            </a:r>
            <a:r>
              <a:rPr lang="en-US" altLang="zh-CN" dirty="0">
                <a:ea typeface="Alibaba PuHuiTi R"/>
              </a:rPr>
              <a:t>jar</a:t>
            </a:r>
            <a:r>
              <a:rPr lang="zh-CN" altLang="en-US" dirty="0">
                <a:ea typeface="Alibaba PuHuiTi R"/>
              </a:rPr>
              <a:t>包</a:t>
            </a:r>
            <a:r>
              <a:rPr lang="en-US" altLang="zh-CN" dirty="0">
                <a:ea typeface="Alibaba PuHuiTi R"/>
              </a:rPr>
              <a:t>(dom4j</a:t>
            </a:r>
            <a:r>
              <a:rPr lang="zh-CN" altLang="en-US" dirty="0">
                <a:ea typeface="Alibaba PuHuiTi R"/>
              </a:rPr>
              <a:t>和</a:t>
            </a:r>
            <a:r>
              <a:rPr lang="en-US" altLang="zh-CN" dirty="0">
                <a:ea typeface="Alibaba PuHuiTi R"/>
              </a:rPr>
              <a:t>jaxen-1.1.2.jar)</a:t>
            </a:r>
            <a:r>
              <a:rPr lang="zh-CN" altLang="en-US" dirty="0">
                <a:ea typeface="Alibaba PuHuiTi R"/>
              </a:rPr>
              <a:t>，</a:t>
            </a:r>
            <a:r>
              <a:rPr lang="en-US" altLang="zh-CN" dirty="0" err="1">
                <a:ea typeface="Alibaba PuHuiTi R"/>
              </a:rPr>
              <a:t>Xpath</a:t>
            </a:r>
            <a:r>
              <a:rPr lang="zh-CN" altLang="en-US" dirty="0">
                <a:ea typeface="Alibaba PuHuiTi R"/>
              </a:rPr>
              <a:t>技术依赖</a:t>
            </a:r>
            <a:r>
              <a:rPr lang="en-US" altLang="zh-CN" dirty="0">
                <a:ea typeface="Alibaba PuHuiTi R"/>
              </a:rPr>
              <a:t>Dom4j</a:t>
            </a:r>
            <a:r>
              <a:rPr lang="zh-CN" altLang="en-US" dirty="0">
                <a:ea typeface="Alibaba PuHuiTi R"/>
              </a:rPr>
              <a:t>技术</a:t>
            </a:r>
            <a:endParaRPr lang="en-US" altLang="zh-CN" dirty="0">
              <a:ea typeface="Alibaba PuHuiTi R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ea typeface="Alibaba PuHuiTi R"/>
              </a:rPr>
              <a:t>通过</a:t>
            </a:r>
            <a:r>
              <a:rPr lang="en-US" altLang="zh-CN" dirty="0">
                <a:ea typeface="Alibaba PuHuiTi R"/>
              </a:rPr>
              <a:t>dom4j</a:t>
            </a:r>
            <a:r>
              <a:rPr lang="zh-CN" altLang="en-US" dirty="0">
                <a:ea typeface="Alibaba PuHuiTi R"/>
              </a:rPr>
              <a:t>的</a:t>
            </a:r>
            <a:r>
              <a:rPr lang="en-US" altLang="zh-CN" dirty="0" err="1">
                <a:ea typeface="Alibaba PuHuiTi R"/>
              </a:rPr>
              <a:t>SAXReader</a:t>
            </a:r>
            <a:r>
              <a:rPr lang="zh-CN" altLang="en-US" dirty="0">
                <a:ea typeface="Alibaba PuHuiTi R"/>
              </a:rPr>
              <a:t>获取</a:t>
            </a:r>
            <a:r>
              <a:rPr lang="en-US" altLang="zh-CN" dirty="0">
                <a:ea typeface="Alibaba PuHuiTi R"/>
              </a:rPr>
              <a:t>Document</a:t>
            </a:r>
            <a:r>
              <a:rPr lang="zh-CN" altLang="en-US" dirty="0">
                <a:ea typeface="Alibaba PuHuiTi R"/>
              </a:rPr>
              <a:t>对象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ea typeface="Alibaba PuHuiTi R"/>
              </a:rPr>
              <a:t>利用</a:t>
            </a:r>
            <a:r>
              <a:rPr lang="en-US" altLang="zh-CN" dirty="0">
                <a:ea typeface="Alibaba PuHuiTi R"/>
              </a:rPr>
              <a:t>XPath</a:t>
            </a:r>
            <a:r>
              <a:rPr lang="zh-CN" altLang="en-US" dirty="0">
                <a:ea typeface="Alibaba PuHuiTi R"/>
              </a:rPr>
              <a:t>提供的</a:t>
            </a:r>
            <a:r>
              <a:rPr lang="en-US" altLang="zh-CN" dirty="0">
                <a:ea typeface="Alibaba PuHuiTi R"/>
              </a:rPr>
              <a:t>API,</a:t>
            </a:r>
            <a:r>
              <a:rPr lang="zh-CN" altLang="en-US" dirty="0">
                <a:ea typeface="Alibaba PuHuiTi R"/>
              </a:rPr>
              <a:t>结合</a:t>
            </a:r>
            <a:r>
              <a:rPr lang="en-US" altLang="zh-CN" dirty="0">
                <a:ea typeface="Alibaba PuHuiTi R"/>
              </a:rPr>
              <a:t>XPath</a:t>
            </a:r>
            <a:r>
              <a:rPr lang="zh-CN" altLang="en-US" dirty="0">
                <a:ea typeface="Alibaba PuHuiTi R"/>
              </a:rPr>
              <a:t>的语法完成选取</a:t>
            </a:r>
            <a:r>
              <a:rPr lang="en-US" altLang="zh-CN" dirty="0">
                <a:ea typeface="Alibaba PuHuiTi R"/>
              </a:rPr>
              <a:t>XML</a:t>
            </a:r>
            <a:r>
              <a:rPr lang="zh-CN" altLang="en-US" dirty="0">
                <a:ea typeface="Alibaba PuHuiTi R"/>
              </a:rPr>
              <a:t>文档元素节点进行解析操作。</a:t>
            </a:r>
            <a:endParaRPr lang="en-US" altLang="zh-CN" dirty="0">
              <a:ea typeface="Alibaba PuHuiTi R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ea typeface="Alibaba PuHuiTi R"/>
              </a:rPr>
              <a:t>Document</a:t>
            </a:r>
            <a:r>
              <a:rPr lang="zh-CN" altLang="en-US" dirty="0">
                <a:ea typeface="Alibaba PuHuiTi R"/>
              </a:rPr>
              <a:t>中与</a:t>
            </a:r>
            <a:r>
              <a:rPr lang="en-US" altLang="zh-CN" dirty="0" err="1">
                <a:ea typeface="Alibaba PuHuiTi R"/>
              </a:rPr>
              <a:t>Xpath</a:t>
            </a:r>
            <a:r>
              <a:rPr lang="zh-CN" altLang="en-US" dirty="0">
                <a:ea typeface="Alibaba PuHuiTi R"/>
              </a:rPr>
              <a:t>相关的</a:t>
            </a:r>
            <a:r>
              <a:rPr lang="en-US" altLang="zh-CN" dirty="0">
                <a:ea typeface="Alibaba PuHuiTi R"/>
              </a:rPr>
              <a:t>API</a:t>
            </a:r>
            <a:r>
              <a:rPr lang="zh-CN" altLang="en-US" dirty="0">
                <a:ea typeface="Alibaba PuHuiTi R"/>
              </a:rPr>
              <a:t>如下：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00C7F18-79C1-4EA7-B2EA-650225B52FFF}"/>
              </a:ext>
            </a:extLst>
          </p:cNvPr>
          <p:cNvGraphicFramePr>
            <a:graphicFrameLocks noGrp="1"/>
          </p:cNvGraphicFramePr>
          <p:nvPr/>
        </p:nvGraphicFramePr>
        <p:xfrm>
          <a:off x="2195450" y="4266032"/>
          <a:ext cx="8581136" cy="1609543"/>
        </p:xfrm>
        <a:graphic>
          <a:graphicData uri="http://schemas.openxmlformats.org/drawingml/2006/table">
            <a:tbl>
              <a:tblPr/>
              <a:tblGrid>
                <a:gridCol w="4484624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096512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Node 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selectSingleNode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("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表达式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")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60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获取符合表达式的唯一元素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444889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List&lt;Node&gt;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selectNodes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("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表达式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") 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获取符合表达式的元素集合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3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E6A6FC6-A484-4788-BB55-8E09BD35D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1062807"/>
            <a:ext cx="10698800" cy="517190"/>
          </a:xfrm>
        </p:spPr>
        <p:txBody>
          <a:bodyPr/>
          <a:lstStyle/>
          <a:p>
            <a:r>
              <a:rPr lang="en-US" altLang="zh-CN" dirty="0" err="1"/>
              <a:t>Xpath</a:t>
            </a:r>
            <a:r>
              <a:rPr lang="zh-CN" altLang="en-US" dirty="0"/>
              <a:t>的四大检索方案</a:t>
            </a:r>
          </a:p>
        </p:txBody>
      </p: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172F90A7-6712-4D65-BBE3-DA5B0BF3D3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75618"/>
            <a:ext cx="9214230" cy="42195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9504F"/>
                </a:solidFill>
                <a:ea typeface="Alibaba PuHuiTi R"/>
              </a:rPr>
              <a:t>绝对路径</a:t>
            </a:r>
            <a:endParaRPr lang="en-US" altLang="zh-CN" dirty="0">
              <a:solidFill>
                <a:srgbClr val="49504F"/>
              </a:solidFill>
              <a:ea typeface="Alibaba PuHuiTi R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9504F"/>
                </a:solidFill>
                <a:ea typeface="Alibaba PuHuiTi R"/>
              </a:rPr>
              <a:t>相对路径</a:t>
            </a:r>
            <a:endParaRPr lang="en-US" altLang="zh-CN" dirty="0">
              <a:solidFill>
                <a:srgbClr val="49504F"/>
              </a:solidFill>
              <a:ea typeface="Alibaba PuHuiTi R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9504F"/>
                </a:solidFill>
                <a:ea typeface="Alibaba PuHuiTi R"/>
              </a:rPr>
              <a:t>全文检索</a:t>
            </a:r>
            <a:endParaRPr lang="en-US" altLang="zh-CN" dirty="0">
              <a:solidFill>
                <a:srgbClr val="49504F"/>
              </a:solidFill>
              <a:ea typeface="Alibaba PuHuiTi R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9504F"/>
                </a:solidFill>
                <a:ea typeface="Alibaba PuHuiTi R"/>
              </a:rPr>
              <a:t>属性查找</a:t>
            </a:r>
          </a:p>
        </p:txBody>
      </p:sp>
    </p:spTree>
    <p:extLst>
      <p:ext uri="{BB962C8B-B14F-4D97-AF65-F5344CB8AC3E}">
        <p14:creationId xmlns:p14="http://schemas.microsoft.com/office/powerpoint/2010/main" val="276698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E6A6FC6-A484-4788-BB55-8E09BD35D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XPath</a:t>
            </a:r>
            <a:r>
              <a:rPr lang="zh-CN" altLang="en-US"/>
              <a:t>：绝对路径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3368ED3-7E31-4DF8-B301-6691EE55B2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9955"/>
            <a:ext cx="10698800" cy="42195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ea typeface="Alibaba PuHuiTi R"/>
              </a:rPr>
              <a:t>采用绝对路径获取从根节点开始逐层的查找</a:t>
            </a:r>
            <a:r>
              <a:rPr lang="en-US" altLang="zh-CN" dirty="0">
                <a:ea typeface="Alibaba PuHuiTi R"/>
              </a:rPr>
              <a:t>/</a:t>
            </a:r>
            <a:r>
              <a:rPr lang="en-US" altLang="zh-CN" dirty="0" err="1">
                <a:ea typeface="Alibaba PuHuiTi R"/>
              </a:rPr>
              <a:t>contactList</a:t>
            </a:r>
            <a:r>
              <a:rPr lang="en-US" altLang="zh-CN" dirty="0">
                <a:ea typeface="Alibaba PuHuiTi R"/>
              </a:rPr>
              <a:t>/contact/name</a:t>
            </a:r>
            <a:r>
              <a:rPr lang="zh-CN" altLang="en-US" dirty="0">
                <a:ea typeface="Alibaba PuHuiTi R"/>
              </a:rPr>
              <a:t>节点列表并打印信息</a:t>
            </a:r>
            <a:endParaRPr lang="en-US" altLang="zh-CN" dirty="0">
              <a:ea typeface="Alibaba PuHuiTi R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BF47A63-6560-46FD-A9E6-7BE329820422}"/>
              </a:ext>
            </a:extLst>
          </p:cNvPr>
          <p:cNvGraphicFramePr>
            <a:graphicFrameLocks noGrp="1"/>
          </p:cNvGraphicFramePr>
          <p:nvPr/>
        </p:nvGraphicFramePr>
        <p:xfrm>
          <a:off x="782320" y="2046279"/>
          <a:ext cx="8058216" cy="1143000"/>
        </p:xfrm>
        <a:graphic>
          <a:graphicData uri="http://schemas.openxmlformats.org/drawingml/2006/table">
            <a:tbl>
              <a:tblPr/>
              <a:tblGrid>
                <a:gridCol w="328504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773169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633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/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根元素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/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子元素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/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孙元素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从根元素开始，一级一级向下查找，不能跨级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444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33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E6A6FC6-A484-4788-BB55-8E09BD35D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XPath</a:t>
            </a:r>
            <a:r>
              <a:rPr lang="zh-CN" altLang="en-US"/>
              <a:t>：相对路径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3368ED3-7E31-4DF8-B301-6691EE55B2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42195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ea typeface="Alibaba PuHuiTi R"/>
              </a:rPr>
              <a:t>先得到根节点</a:t>
            </a:r>
            <a:r>
              <a:rPr lang="en-US" altLang="zh-CN" dirty="0" err="1">
                <a:ea typeface="Alibaba PuHuiTi R"/>
              </a:rPr>
              <a:t>contactList</a:t>
            </a:r>
            <a:endParaRPr lang="en-US" altLang="zh-CN" dirty="0">
              <a:ea typeface="Alibaba PuHuiTi R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ea typeface="Alibaba PuHuiTi R"/>
              </a:rPr>
              <a:t>再采用相对路径获取下一级</a:t>
            </a:r>
            <a:r>
              <a:rPr lang="en-US" altLang="zh-CN" dirty="0">
                <a:ea typeface="Alibaba PuHuiTi R"/>
              </a:rPr>
              <a:t>contact </a:t>
            </a:r>
            <a:r>
              <a:rPr lang="zh-CN" altLang="en-US" dirty="0">
                <a:ea typeface="Alibaba PuHuiTi R"/>
              </a:rPr>
              <a:t>节点的</a:t>
            </a:r>
            <a:r>
              <a:rPr lang="en-US" altLang="zh-CN" dirty="0">
                <a:ea typeface="Alibaba PuHuiTi R"/>
              </a:rPr>
              <a:t>name</a:t>
            </a:r>
            <a:r>
              <a:rPr lang="zh-CN" altLang="en-US" dirty="0">
                <a:ea typeface="Alibaba PuHuiTi R"/>
              </a:rPr>
              <a:t>子节点并打印信息</a:t>
            </a:r>
            <a:endParaRPr lang="en-US" altLang="zh-CN" dirty="0">
              <a:ea typeface="Alibaba PuHuiTi R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ea typeface="Alibaba PuHuiTi R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43566D8-6C66-4888-91B3-A1D4483A5222}"/>
              </a:ext>
            </a:extLst>
          </p:cNvPr>
          <p:cNvGraphicFramePr>
            <a:graphicFrameLocks noGrp="1"/>
          </p:cNvGraphicFramePr>
          <p:nvPr/>
        </p:nvGraphicFramePr>
        <p:xfrm>
          <a:off x="710880" y="2600439"/>
          <a:ext cx="8069072" cy="1100000"/>
        </p:xfrm>
        <a:graphic>
          <a:graphicData uri="http://schemas.openxmlformats.org/drawingml/2006/table">
            <a:tbl>
              <a:tblPr/>
              <a:tblGrid>
                <a:gridCol w="3268472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./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子元素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/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孙元素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从当前元素开始，一级一级向下查找，不能跨级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444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7099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E6A6FC6-A484-4788-BB55-8E09BD35D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0698800" cy="517190"/>
          </a:xfrm>
        </p:spPr>
        <p:txBody>
          <a:bodyPr/>
          <a:lstStyle/>
          <a:p>
            <a:r>
              <a:rPr lang="en-US" altLang="zh-CN"/>
              <a:t>XPath</a:t>
            </a:r>
            <a:r>
              <a:rPr lang="zh-CN" altLang="en-US"/>
              <a:t>：全文搜索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3368ED3-7E31-4DF8-B301-6691EE55B2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42195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ea typeface="Alibaba PuHuiTi R"/>
              </a:rPr>
              <a:t>直接全文搜索所有的</a:t>
            </a:r>
            <a:r>
              <a:rPr lang="en-US" altLang="zh-CN" dirty="0">
                <a:ea typeface="Alibaba PuHuiTi R"/>
              </a:rPr>
              <a:t>name</a:t>
            </a:r>
            <a:r>
              <a:rPr lang="zh-CN" altLang="en-US" dirty="0">
                <a:ea typeface="Alibaba PuHuiTi R"/>
              </a:rPr>
              <a:t>元素并打印</a:t>
            </a:r>
            <a:endParaRPr lang="en-US" altLang="zh-CN" dirty="0">
              <a:ea typeface="Alibaba PuHuiTi R"/>
            </a:endParaRPr>
          </a:p>
          <a:p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43566D8-6C66-4888-91B3-A1D4483A5222}"/>
              </a:ext>
            </a:extLst>
          </p:cNvPr>
          <p:cNvGraphicFramePr>
            <a:graphicFrameLocks noGrp="1"/>
          </p:cNvGraphicFramePr>
          <p:nvPr/>
        </p:nvGraphicFramePr>
        <p:xfrm>
          <a:off x="710880" y="2184105"/>
          <a:ext cx="9312656" cy="2119086"/>
        </p:xfrm>
        <a:graphic>
          <a:graphicData uri="http://schemas.openxmlformats.org/drawingml/2006/table">
            <a:tbl>
              <a:tblPr/>
              <a:tblGrid>
                <a:gridCol w="280212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6510528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方法名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阿里巴巴普惠体" panose="00020600040101010101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//contact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找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contact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元素，无论元素在哪里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444889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//contact/name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找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contact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，无论在哪一级，但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name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一定是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contact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的子节点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151486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//contact//name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contact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无论在哪一种，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name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只要是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contact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的子孙元素都可以找到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86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604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E6A6FC6-A484-4788-BB55-8E09BD35D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XPath</a:t>
            </a:r>
            <a:r>
              <a:rPr lang="zh-CN" altLang="en-US"/>
              <a:t>：属性查找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3368ED3-7E31-4DF8-B301-6691EE55B2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42195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ea typeface="Alibaba PuHuiTi R"/>
              </a:rPr>
              <a:t>在全文中搜索属性，或者带属性的元素</a:t>
            </a:r>
            <a:endParaRPr lang="en-US" altLang="zh-CN" dirty="0">
              <a:ea typeface="Alibaba PuHuiTi R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43566D8-6C66-4888-91B3-A1D4483A5222}"/>
              </a:ext>
            </a:extLst>
          </p:cNvPr>
          <p:cNvGraphicFramePr>
            <a:graphicFrameLocks noGrp="1"/>
          </p:cNvGraphicFramePr>
          <p:nvPr/>
        </p:nvGraphicFramePr>
        <p:xfrm>
          <a:off x="782320" y="2109965"/>
          <a:ext cx="9301800" cy="2119086"/>
        </p:xfrm>
        <a:graphic>
          <a:graphicData uri="http://schemas.openxmlformats.org/drawingml/2006/table">
            <a:tbl>
              <a:tblPr/>
              <a:tblGrid>
                <a:gridCol w="3093024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6208776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方法名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阿里巴巴普惠体" panose="00020600040101010101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//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@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属性名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l"/>
                      <a:r>
                        <a:rPr lang="zh-CN" altLang="en-US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查找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属性对象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，无论是哪个元素，只要有这个属性即可。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444889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//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元素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[@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属性名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]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查找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元素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对象，全文搜索指定元素名和属性名。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151486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//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元素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//[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@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属性名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=‘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值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’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]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查找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元素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阿里巴巴普惠体" panose="00020600040101010101"/>
                        </a:rPr>
                        <a:t>对象，全文搜索指定元素名和属性名，并且属性值相等。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86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21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45623" y="1375704"/>
            <a:ext cx="7297615" cy="451104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altLang="zh-CN" dirty="0" err="1"/>
              <a:t>Xpath</a:t>
            </a:r>
            <a:r>
              <a:rPr lang="zh-CN" altLang="en-US" dirty="0"/>
              <a:t>作用，四大类。</a:t>
            </a:r>
            <a:endParaRPr lang="en-US" altLang="zh-CN" dirty="0"/>
          </a:p>
          <a:p>
            <a:pPr marL="5524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检索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文件中的信息</a:t>
            </a: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绝对路径：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根元素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子元素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孙元素</a:t>
            </a: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相对路径：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./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子元素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孙元素</a:t>
            </a: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全文检索：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//contact</a:t>
            </a: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属性查找：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en-US" altLang="zh-CN"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</a:t>
            </a:r>
            <a:r>
              <a:rPr lang="zh-CN" altLang="en-US"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属性名</a:t>
            </a:r>
            <a:r>
              <a:rPr lang="en-US" altLang="zh-CN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[@</a:t>
            </a:r>
            <a:r>
              <a:rPr lang="zh-CN" altLang="en-US"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属性名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r>
              <a:rPr lang="zh-CN" altLang="en-US"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//[</a:t>
            </a:r>
            <a:r>
              <a:rPr lang="en-US" altLang="zh-CN"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</a:t>
            </a:r>
            <a:r>
              <a:rPr lang="zh-CN" altLang="en-US"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属性名</a:t>
            </a:r>
            <a:r>
              <a:rPr lang="en-US" altLang="zh-CN"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=‘</a:t>
            </a:r>
            <a:r>
              <a:rPr lang="zh-CN" altLang="en-US"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</a:t>
            </a:r>
            <a:r>
              <a:rPr lang="en-US" altLang="zh-CN"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’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6685" lvl="1">
              <a:lnSpc>
                <a:spcPct val="25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06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947" y="1157455"/>
            <a:ext cx="5948421" cy="3775043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解析技术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检索技术：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Xpath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设计模式：工厂模式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设计模式：装饰模式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009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E6A6FC6-A484-4788-BB55-8E09BD35D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0698800" cy="51719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/>
              <a:t>什么是工厂设计模式？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3368ED3-7E31-4DF8-B301-6691EE55B2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4219575"/>
          </a:xfrm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</a:rPr>
              <a:t>之前我们创建类对象时, 都是使用new 对象的形式创建,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</a:rPr>
              <a:t>在很多业务场景下也提供了不直接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</a:rPr>
              <a:t>new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</a:rPr>
              <a:t>的方式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</a:rPr>
              <a:t> </a:t>
            </a:r>
            <a:r>
              <a:rPr lang="zh-CN" altLang="en-US" dirty="0">
                <a:solidFill>
                  <a:srgbClr val="49504F"/>
                </a:solidFill>
              </a:rPr>
              <a:t>。</a:t>
            </a:r>
            <a:endParaRPr lang="en-US" altLang="zh-CN" dirty="0">
              <a:solidFill>
                <a:srgbClr val="49504F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</a:rPr>
              <a:t>工厂模式（Factory Pattern）是 Java 中最常用的设计模式之一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</a:rPr>
              <a:t>，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</a:rPr>
              <a:t>  这种类型的设计模式属于创建型模式，它提供了一种</a:t>
            </a:r>
            <a:r>
              <a:rPr lang="zh-CN" altLang="en-US" dirty="0">
                <a:solidFill>
                  <a:srgbClr val="49504F"/>
                </a:solidFill>
              </a:rPr>
              <a:t>获取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</a:rPr>
              <a:t>对象的方式。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</a:endParaRPr>
          </a:p>
          <a:p>
            <a:pPr>
              <a:lnSpc>
                <a:spcPct val="250000"/>
              </a:lnSpc>
              <a:spcBef>
                <a:spcPct val="0"/>
              </a:spcBef>
            </a:pPr>
            <a:endParaRPr kumimoji="0" lang="en-US" altLang="zh-CN" sz="1600" b="0" i="1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</a:endParaRPr>
          </a:p>
          <a:p>
            <a:pPr>
              <a:lnSpc>
                <a:spcPct val="250000"/>
              </a:lnSpc>
              <a:spcBef>
                <a:spcPct val="0"/>
              </a:spcBef>
            </a:pPr>
            <a:r>
              <a:rPr lang="zh-CN" altLang="zh-CN" sz="1800" b="1" dirty="0"/>
              <a:t>工厂设计模式的作用：</a:t>
            </a:r>
            <a:endParaRPr lang="en-US" altLang="zh-CN" i="1" dirty="0">
              <a:solidFill>
                <a:srgbClr val="8C8C8C"/>
              </a:solidFill>
            </a:endParaRPr>
          </a:p>
          <a:p>
            <a:pPr marL="285750" indent="-285750">
              <a:lnSpc>
                <a:spcPct val="2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rgbClr val="49504F"/>
                </a:solidFill>
              </a:rPr>
              <a:t>工厂的方法可以</a:t>
            </a:r>
            <a:r>
              <a:rPr lang="zh-CN" altLang="en-US" dirty="0">
                <a:solidFill>
                  <a:srgbClr val="49504F"/>
                </a:solidFill>
              </a:rPr>
              <a:t>封装对象的创建细节，比如：</a:t>
            </a:r>
            <a:r>
              <a:rPr lang="zh-CN" altLang="zh-CN" dirty="0">
                <a:solidFill>
                  <a:srgbClr val="49504F"/>
                </a:solidFill>
              </a:rPr>
              <a:t>为该对象进行加工和数据注入。</a:t>
            </a:r>
            <a:endParaRPr lang="en-US" altLang="zh-CN" dirty="0">
              <a:solidFill>
                <a:srgbClr val="49504F"/>
              </a:solidFill>
            </a:endParaRPr>
          </a:p>
          <a:p>
            <a:pPr marL="285750" indent="-285750">
              <a:lnSpc>
                <a:spcPct val="2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rgbClr val="49504F"/>
                </a:solidFill>
              </a:rPr>
              <a:t>可以实现类与类之间的解耦操作（核心思想）</a:t>
            </a:r>
            <a:r>
              <a:rPr lang="zh-CN" altLang="en-US" dirty="0">
                <a:solidFill>
                  <a:srgbClr val="49504F"/>
                </a:solidFill>
              </a:rPr>
              <a:t>。</a:t>
            </a:r>
            <a:endParaRPr lang="zh-CN" altLang="zh-CN" dirty="0">
              <a:solidFill>
                <a:srgbClr val="49504F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kumimoji="0" lang="zh-CN" altLang="zh-CN" sz="1600" b="0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16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39714" y="1173480"/>
            <a:ext cx="8355736" cy="451104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/>
              <a:t>工厂设计模式的作用</a:t>
            </a:r>
            <a:endParaRPr lang="en-US" altLang="zh-CN" dirty="0"/>
          </a:p>
          <a:p>
            <a:pPr marL="552435" lvl="1" indent="-285750">
              <a:lnSpc>
                <a:spcPct val="2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对象通过工厂的方法创建返回，工厂的方法可以为该对象进行加工和数据注入</a:t>
            </a: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2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可以实现类与类之间的解耦操作（核心思想）</a:t>
            </a:r>
          </a:p>
          <a:p>
            <a:pPr lvl="1">
              <a:lnSpc>
                <a:spcPct val="250000"/>
              </a:lnSpc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352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E7A9BCC-6682-49AF-827F-BB5CF426876A}"/>
              </a:ext>
            </a:extLst>
          </p:cNvPr>
          <p:cNvSpPr/>
          <p:nvPr/>
        </p:nvSpPr>
        <p:spPr>
          <a:xfrm>
            <a:off x="3457663" y="2195276"/>
            <a:ext cx="4226560" cy="191006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CFC718-92BE-40F6-A12A-EDBA87CFD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71" y="1023719"/>
            <a:ext cx="1828487" cy="39566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49314C-4D20-47F9-AD23-8EB3B2A5D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25" y="1023719"/>
            <a:ext cx="1828487" cy="3956644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9E1816C-6F39-4D8F-9210-E68F49D361AC}"/>
              </a:ext>
            </a:extLst>
          </p:cNvPr>
          <p:cNvCxnSpPr/>
          <p:nvPr/>
        </p:nvCxnSpPr>
        <p:spPr>
          <a:xfrm flipH="1">
            <a:off x="2910448" y="1729163"/>
            <a:ext cx="54351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2CDB295-7A3E-4E7D-9D2D-C1C91133E8B0}"/>
              </a:ext>
            </a:extLst>
          </p:cNvPr>
          <p:cNvCxnSpPr/>
          <p:nvPr/>
        </p:nvCxnSpPr>
        <p:spPr>
          <a:xfrm flipH="1">
            <a:off x="2910448" y="4380923"/>
            <a:ext cx="54351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35">
            <a:extLst>
              <a:ext uri="{FF2B5EF4-FFF2-40B4-BE49-F238E27FC236}">
                <a16:creationId xmlns:a16="http://schemas.microsoft.com/office/drawing/2014/main" id="{CCC348CB-CC8B-4743-86D2-86FF1048BDFE}"/>
              </a:ext>
            </a:extLst>
          </p:cNvPr>
          <p:cNvSpPr txBox="1"/>
          <p:nvPr/>
        </p:nvSpPr>
        <p:spPr>
          <a:xfrm>
            <a:off x="4227128" y="1181958"/>
            <a:ext cx="9313333" cy="3774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张三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李四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北京 武汉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广州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F1ED245-D838-4E7E-A691-CA12078E2C62}"/>
              </a:ext>
            </a:extLst>
          </p:cNvPr>
          <p:cNvSpPr txBox="1"/>
          <p:nvPr/>
        </p:nvSpPr>
        <p:spPr>
          <a:xfrm>
            <a:off x="3818476" y="2441968"/>
            <a:ext cx="3580230" cy="156966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&lt;?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xml version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="1.0"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encoding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="UTF-8"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?&gt;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data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sender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张三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sender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receiver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李四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receiver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src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北京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src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current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武汉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current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dest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广州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dest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data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513DA1A-F638-4012-8E5E-CDAB7E3FBA54}"/>
              </a:ext>
            </a:extLst>
          </p:cNvPr>
          <p:cNvCxnSpPr>
            <a:cxnSpLocks/>
          </p:cNvCxnSpPr>
          <p:nvPr/>
        </p:nvCxnSpPr>
        <p:spPr>
          <a:xfrm>
            <a:off x="5389489" y="4105338"/>
            <a:ext cx="0" cy="6718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35">
            <a:extLst>
              <a:ext uri="{FF2B5EF4-FFF2-40B4-BE49-F238E27FC236}">
                <a16:creationId xmlns:a16="http://schemas.microsoft.com/office/drawing/2014/main" id="{67D630A5-E70B-41AC-AB65-0DA861B9D2EF}"/>
              </a:ext>
            </a:extLst>
          </p:cNvPr>
          <p:cNvSpPr txBox="1"/>
          <p:nvPr/>
        </p:nvSpPr>
        <p:spPr>
          <a:xfrm>
            <a:off x="4674901" y="4814983"/>
            <a:ext cx="9313333" cy="3774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格式的数据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  <p:bldP spid="21" grpId="0" animBg="1"/>
      <p:bldP spid="2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9985" y="1078325"/>
            <a:ext cx="5948421" cy="3775043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解析技术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检索技术：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Xpath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设计模式：工厂模式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设计模式：装饰模式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9738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E6A6FC6-A484-4788-BB55-8E09BD35D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2320" y="1015688"/>
            <a:ext cx="10698800" cy="51719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什么是装饰设计模式？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3368ED3-7E31-4DF8-B301-6691EE55B2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320" y="1457271"/>
            <a:ext cx="10627360" cy="588505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rgbClr val="49504F"/>
                </a:solidFill>
              </a:rPr>
              <a:t>创建一个新类，包装原始类，从而在新类中提升原来类的功能</a:t>
            </a:r>
            <a:r>
              <a:rPr lang="zh-CN" altLang="en-US" dirty="0">
                <a:solidFill>
                  <a:srgbClr val="49504F"/>
                </a:solidFill>
              </a:rPr>
              <a:t>。</a:t>
            </a:r>
            <a:endParaRPr lang="en-US" altLang="zh-CN" dirty="0">
              <a:solidFill>
                <a:srgbClr val="C00000"/>
              </a:solidFill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600" b="0" i="1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1800" b="1" dirty="0"/>
              <a:t>装饰</a:t>
            </a:r>
            <a:r>
              <a:rPr lang="zh-CN" altLang="zh-CN" sz="1800" b="1" dirty="0"/>
              <a:t>设计模式的作用：</a:t>
            </a:r>
            <a:endParaRPr lang="en-US" altLang="zh-CN" i="1" dirty="0">
              <a:solidFill>
                <a:srgbClr val="8C8C8C"/>
              </a:solidFill>
            </a:endParaRP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</a:rPr>
              <a:t>作用</a:t>
            </a:r>
            <a:r>
              <a:rPr lang="zh-CN" altLang="en-US" dirty="0">
                <a:solidFill>
                  <a:srgbClr val="49504F"/>
                </a:solidFill>
              </a:rPr>
              <a:t>：</a:t>
            </a:r>
            <a:r>
              <a:rPr lang="zh-CN" altLang="zh-CN" dirty="0">
                <a:solidFill>
                  <a:srgbClr val="49504F"/>
                </a:solidFill>
              </a:rPr>
              <a:t>装饰模式指的是在不改变原类的基础上, 动态地扩展一个类的功能。</a:t>
            </a:r>
            <a:endParaRPr lang="en-US" altLang="zh-CN" dirty="0">
              <a:solidFill>
                <a:srgbClr val="49504F"/>
              </a:solidFill>
            </a:endParaRP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49504F"/>
              </a:solidFill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1800" b="1" dirty="0">
                <a:solidFill>
                  <a:srgbClr val="49504F"/>
                </a:solidFill>
              </a:rPr>
              <a:t>设计过程说明：</a:t>
            </a:r>
            <a:endParaRPr lang="en-US" altLang="zh-CN" sz="1800" b="1" dirty="0">
              <a:solidFill>
                <a:srgbClr val="49504F"/>
              </a:solidFill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endParaRPr lang="en-US" altLang="zh-CN" sz="1800" b="1" dirty="0">
              <a:solidFill>
                <a:srgbClr val="49504F"/>
              </a:solidFill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dirty="0">
                <a:solidFill>
                  <a:srgbClr val="49504F"/>
                </a:solidFill>
              </a:rPr>
              <a:t>定义父类。</a:t>
            </a:r>
            <a:endParaRPr lang="en-US" altLang="zh-CN" dirty="0">
              <a:solidFill>
                <a:srgbClr val="49504F"/>
              </a:solidFill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dirty="0">
                <a:solidFill>
                  <a:srgbClr val="49504F"/>
                </a:solidFill>
              </a:rPr>
              <a:t>定义原始类，继承父类，定义功能。</a:t>
            </a:r>
            <a:endParaRPr lang="en-US" altLang="zh-CN" dirty="0">
              <a:solidFill>
                <a:srgbClr val="49504F"/>
              </a:solidFill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dirty="0">
                <a:solidFill>
                  <a:srgbClr val="49504F"/>
                </a:solidFill>
              </a:rPr>
              <a:t>定义装饰类，继承父类，包装原始类，增强功能！！</a:t>
            </a:r>
            <a:br>
              <a:rPr lang="zh-CN" altLang="zh-CN" dirty="0">
                <a:solidFill>
                  <a:srgbClr val="49504F"/>
                </a:solidFill>
              </a:rPr>
            </a:br>
            <a:endParaRPr kumimoji="0" lang="zh-CN" altLang="zh-CN" sz="1600" b="0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0871C3-23C3-4985-A4F7-026083F8D55A}"/>
              </a:ext>
            </a:extLst>
          </p:cNvPr>
          <p:cNvSpPr txBox="1"/>
          <p:nvPr/>
        </p:nvSpPr>
        <p:spPr>
          <a:xfrm>
            <a:off x="782320" y="3658375"/>
            <a:ext cx="6098058" cy="132273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InputStream(抽象父类)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FileInputStream(实现子类，读写性能较差)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BufferedInputStream(实现子类，装饰类，读写性能高)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200621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39714" y="1173480"/>
            <a:ext cx="8355736" cy="451104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/>
              <a:t>装饰设计模式的作用？</a:t>
            </a:r>
            <a:endParaRPr lang="en-US" altLang="zh-CN" dirty="0"/>
          </a:p>
          <a:p>
            <a:pPr marL="552435" lvl="1" indent="-285750">
              <a:lnSpc>
                <a:spcPct val="2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装饰模式指的是在不改变原类的基础上, 动态地扩展一个类的功能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674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1">
            <a:extLst>
              <a:ext uri="{FF2B5EF4-FFF2-40B4-BE49-F238E27FC236}">
                <a16:creationId xmlns:a16="http://schemas.microsoft.com/office/drawing/2014/main" id="{DA2F3ADD-BD86-45B1-8996-C05C82318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24026" y="1173480"/>
            <a:ext cx="7400441" cy="4511040"/>
          </a:xfrm>
        </p:spPr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是什么</a:t>
            </a:r>
            <a:r>
              <a:rPr lang="en-US" altLang="zh-CN" dirty="0"/>
              <a:t>?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的全称为（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EXtensible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Markup Language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），是一种可扩展的标记语言。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它是是一种数据表示格式，可以用于自定义数据格式。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/>
              <a:t>XML</a:t>
            </a:r>
            <a:r>
              <a:rPr lang="zh-CN" altLang="en-US" dirty="0"/>
              <a:t>的作用是什么</a:t>
            </a:r>
            <a:r>
              <a:rPr lang="en-US" altLang="zh-CN" dirty="0"/>
              <a:t>?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用于进行存储数据和传输数据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作为软件的配置文件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67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3608" y="1227794"/>
            <a:ext cx="5948421" cy="37750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的创建、语法规则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文档约束方式一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-DTD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约束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文档约束方式二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-schema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约束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lang="en-US" altLang="zh-CN" sz="1600" b="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解析技术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检索技术：</a:t>
            </a:r>
            <a:r>
              <a:rPr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Xpath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设计模式：工厂模式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设计模式：装饰模式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46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44895"/>
            <a:ext cx="10749598" cy="4219575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就是创建一个</a:t>
            </a:r>
            <a:r>
              <a:rPr lang="en-US" altLang="zh-CN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类型的文件，要求文件的后缀必须使用</a:t>
            </a:r>
            <a:r>
              <a:rPr lang="en-US" altLang="zh-CN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，如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hello_world.xml</a:t>
            </a: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IDEA</a:t>
            </a: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</a:t>
            </a:r>
            <a:r>
              <a:rPr lang="en-US" altLang="zh-CN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文件的操作步骤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XML</a:t>
            </a:r>
            <a:r>
              <a:rPr kumimoji="1" lang="zh-CN" altLang="en-US" dirty="0"/>
              <a:t>的创建</a:t>
            </a:r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FADF9B97-18AB-6441-8245-9FE8053466B3}"/>
              </a:ext>
            </a:extLst>
          </p:cNvPr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F510452-72DB-4CDB-A68F-881D3CE25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52" y="3147060"/>
            <a:ext cx="10887075" cy="1600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150BBBB-BBA2-4AFE-8716-86D18DDAF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5" y="5413105"/>
            <a:ext cx="4743450" cy="771525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FD72EBC-8AF0-4F32-A47C-1701A0E58192}"/>
              </a:ext>
            </a:extLst>
          </p:cNvPr>
          <p:cNvCxnSpPr/>
          <p:nvPr/>
        </p:nvCxnSpPr>
        <p:spPr>
          <a:xfrm flipV="1">
            <a:off x="2153920" y="3271520"/>
            <a:ext cx="924560" cy="467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14F5394-B8F5-450C-91FC-7C7D1F454404}"/>
              </a:ext>
            </a:extLst>
          </p:cNvPr>
          <p:cNvCxnSpPr>
            <a:cxnSpLocks/>
          </p:cNvCxnSpPr>
          <p:nvPr/>
        </p:nvCxnSpPr>
        <p:spPr>
          <a:xfrm>
            <a:off x="6085679" y="3298167"/>
            <a:ext cx="1818801" cy="5727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5C76EBA-5D40-4715-8CA7-98E5C45FB3C0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6096000" y="3987729"/>
            <a:ext cx="3124200" cy="1425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26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XML</a:t>
            </a:r>
            <a:r>
              <a:rPr kumimoji="1" lang="zh-CN" altLang="en-US" dirty="0"/>
              <a:t>的语法规则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E95C3561-28BE-443E-A3B5-B3A732AD409C}"/>
              </a:ext>
            </a:extLst>
          </p:cNvPr>
          <p:cNvSpPr txBox="1"/>
          <p:nvPr/>
        </p:nvSpPr>
        <p:spPr>
          <a:xfrm>
            <a:off x="828040" y="1635973"/>
            <a:ext cx="8257117" cy="3051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文件的后缀名为：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文档声明必须是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第一行</a:t>
            </a:r>
            <a:endParaRPr lang="en-US" altLang="zh-CN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4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E538C3-D41A-40B6-943B-1472B9E9F781}"/>
              </a:ext>
            </a:extLst>
          </p:cNvPr>
          <p:cNvSpPr txBox="1"/>
          <p:nvPr/>
        </p:nvSpPr>
        <p:spPr>
          <a:xfrm>
            <a:off x="1069975" y="2434109"/>
            <a:ext cx="6096000" cy="115813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&lt;?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 version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="1.0"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encoding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="UTF-8"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?&gt;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version：XML默认的版本号码、该属性是必须存在的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encoding：本XML文件的编码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14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25455</TotalTime>
  <Words>3284</Words>
  <Application>Microsoft Office PowerPoint</Application>
  <PresentationFormat>宽屏</PresentationFormat>
  <Paragraphs>421</Paragraphs>
  <Slides>54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54</vt:i4>
      </vt:variant>
    </vt:vector>
  </HeadingPairs>
  <TitlesOfParts>
    <vt:vector size="78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XML、XML解析、设计模式等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5406</cp:revision>
  <dcterms:created xsi:type="dcterms:W3CDTF">2020-03-31T02:23:27Z</dcterms:created>
  <dcterms:modified xsi:type="dcterms:W3CDTF">2021-10-10T12:06:33Z</dcterms:modified>
</cp:coreProperties>
</file>